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0" r:id="rId3"/>
    <p:sldId id="301" r:id="rId4"/>
    <p:sldId id="302" r:id="rId5"/>
    <p:sldId id="303" r:id="rId6"/>
    <p:sldId id="304" r:id="rId7"/>
    <p:sldId id="305" r:id="rId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503050405090304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F5D7"/>
    <a:srgbClr val="FF0000"/>
    <a:srgbClr val="E3F9E3"/>
    <a:srgbClr val="DDF7DD"/>
    <a:srgbClr val="114311"/>
    <a:srgbClr val="5DFF5D"/>
    <a:srgbClr val="99FF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142"/>
    <p:restoredTop sz="99835"/>
  </p:normalViewPr>
  <p:slideViewPr>
    <p:cSldViewPr showGuides="1">
      <p:cViewPr>
        <p:scale>
          <a:sx n="83" d="100"/>
          <a:sy n="83" d="100"/>
        </p:scale>
        <p:origin x="-234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hyperlink" Target="http://www.manaren.com/" TargetMode="Externa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656" name="文本框 27655"/>
          <p:cNvSpPr txBox="1"/>
          <p:nvPr userDrawn="1"/>
        </p:nvSpPr>
        <p:spPr>
          <a:xfrm>
            <a:off x="1547813" y="333375"/>
            <a:ext cx="6192837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>
              <a:spcBef>
                <a:spcPct val="50000"/>
              </a:spcBef>
            </a:pPr>
            <a:endParaRPr sz="1600" b="1" dirty="0">
              <a:latin typeface="Times New Roman" panose="02020503050405090304" pitchFamily="18" charset="0"/>
            </a:endParaRPr>
          </a:p>
        </p:txBody>
      </p:sp>
      <p:pic>
        <p:nvPicPr>
          <p:cNvPr id="27657" name="图片 27656" descr="小白LOGO copy">
            <a:hlinkClick r:id="rId12"/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762000" cy="447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9" name="文本框 27658"/>
          <p:cNvSpPr txBox="1"/>
          <p:nvPr userDrawn="1"/>
        </p:nvSpPr>
        <p:spPr>
          <a:xfrm>
            <a:off x="4427538" y="6548438"/>
            <a:ext cx="4564062" cy="33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1600" b="1" dirty="0">
                <a:solidFill>
                  <a:srgbClr val="FF0000"/>
                </a:solidFill>
                <a:latin typeface="Times New Roman" panose="02020503050405090304" pitchFamily="18" charset="0"/>
              </a:rPr>
              <a:t>需要更多免费资料，请到</a:t>
            </a:r>
            <a:r>
              <a:rPr lang="en-US" altLang="zh-CN" sz="1600" b="1">
                <a:latin typeface="Arial" panose="020B0604020202090204" pitchFamily="34" charset="0"/>
                <a:hlinkClick r:id="rId12"/>
              </a:rPr>
              <a:t>www.manaren.com</a:t>
            </a:r>
            <a:r>
              <a:rPr lang="en-US" altLang="zh-CN" sz="1600" b="1" u="sng">
                <a:solidFill>
                  <a:srgbClr val="FF0000"/>
                </a:solidFill>
                <a:latin typeface="Arial" panose="020B0604020202090204" pitchFamily="34" charset="0"/>
              </a:rPr>
              <a:t> </a:t>
            </a:r>
            <a:endParaRPr lang="en-US" altLang="zh-CN">
              <a:latin typeface="Times New Roman" panose="0202050305040509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blinds dir="vert"/>
  </p:transition>
  <p:hf sldNum="0" hdr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503050405090304" pitchFamily="18" charset="0"/>
          <a:ea typeface="宋体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0418" name="标题 6041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noFill/>
          <a:ln>
            <a:noFill/>
          </a:ln>
        </p:spPr>
        <p:txBody>
          <a:bodyPr anchor="ctr"/>
          <a:p>
            <a:r>
              <a:rPr lang="zh-CN" altLang="en-US" sz="2000" b="1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</a:rPr>
              <a:t>年度经营预算管理流程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（目标）</a:t>
            </a:r>
            <a:endParaRPr lang="zh-CN" altLang="en-US" sz="20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0419" name="文本框 60418"/>
          <p:cNvSpPr txBox="1"/>
          <p:nvPr/>
        </p:nvSpPr>
        <p:spPr>
          <a:xfrm>
            <a:off x="1371600" y="836613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财务管理总部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0420" name="直接连接符 60419"/>
          <p:cNvSpPr/>
          <p:nvPr/>
        </p:nvSpPr>
        <p:spPr>
          <a:xfrm>
            <a:off x="88900" y="1052513"/>
            <a:ext cx="89646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0421" name="任意多边形 60420"/>
          <p:cNvSpPr/>
          <p:nvPr/>
        </p:nvSpPr>
        <p:spPr>
          <a:xfrm>
            <a:off x="2667000" y="908050"/>
            <a:ext cx="1588" cy="5805488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0422" name="直接连接符 60421"/>
          <p:cNvSpPr/>
          <p:nvPr/>
        </p:nvSpPr>
        <p:spPr>
          <a:xfrm flipH="1">
            <a:off x="1295400" y="836613"/>
            <a:ext cx="0" cy="6021387"/>
          </a:xfrm>
          <a:prstGeom prst="line">
            <a:avLst/>
          </a:prstGeom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60423" name="任意多边形 60422"/>
          <p:cNvSpPr/>
          <p:nvPr/>
        </p:nvSpPr>
        <p:spPr>
          <a:xfrm>
            <a:off x="6654800" y="900113"/>
            <a:ext cx="1588" cy="5805487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0424" name="文本框 60423"/>
          <p:cNvSpPr txBox="1"/>
          <p:nvPr/>
        </p:nvSpPr>
        <p:spPr>
          <a:xfrm>
            <a:off x="0" y="741363"/>
            <a:ext cx="1585913" cy="2667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事业部</a:t>
            </a:r>
            <a:r>
              <a:rPr lang="en-US" altLang="zh-CN" sz="1000" dirty="0">
                <a:latin typeface="Times New Roman" panose="02020503050405090304" pitchFamily="18" charset="0"/>
              </a:rPr>
              <a:t>/</a:t>
            </a:r>
            <a:r>
              <a:rPr lang="zh-CN" altLang="en-US" sz="1000" dirty="0">
                <a:latin typeface="Times New Roman" panose="02020503050405090304" pitchFamily="18" charset="0"/>
              </a:rPr>
              <a:t>控股公司</a:t>
            </a:r>
            <a:r>
              <a:rPr lang="en-US" altLang="zh-CN" sz="1000">
                <a:latin typeface="Times New Roman" panose="02020503050405090304" pitchFamily="18" charset="0"/>
              </a:rPr>
              <a:t>/</a:t>
            </a:r>
            <a:endParaRPr lang="en-US" altLang="zh-CN" sz="1000">
              <a:latin typeface="Times New Roman" panose="02020503050405090304" pitchFamily="18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子公司</a:t>
            </a:r>
            <a:r>
              <a:rPr lang="en-US" altLang="zh-CN" sz="1000" dirty="0">
                <a:latin typeface="Times New Roman" panose="02020503050405090304" pitchFamily="18" charset="0"/>
              </a:rPr>
              <a:t>/</a:t>
            </a:r>
            <a:r>
              <a:rPr lang="zh-CN" altLang="en-US" sz="1000" dirty="0">
                <a:latin typeface="Times New Roman" panose="02020503050405090304" pitchFamily="18" charset="0"/>
              </a:rPr>
              <a:t>进出口公司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0425" name="文本框 60424"/>
          <p:cNvSpPr txBox="1"/>
          <p:nvPr/>
        </p:nvSpPr>
        <p:spPr>
          <a:xfrm>
            <a:off x="7797800" y="828675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董事会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0426" name="文本框 60425"/>
          <p:cNvSpPr txBox="1"/>
          <p:nvPr/>
        </p:nvSpPr>
        <p:spPr>
          <a:xfrm>
            <a:off x="2667000" y="836613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1000" dirty="0">
                <a:latin typeface="Times New Roman" panose="02020503050405090304" pitchFamily="18" charset="0"/>
              </a:rPr>
              <a:t>XX</a:t>
            </a:r>
            <a:r>
              <a:rPr lang="zh-CN" altLang="en-US" sz="1000" dirty="0">
                <a:latin typeface="Times New Roman" panose="02020503050405090304" pitchFamily="18" charset="0"/>
              </a:rPr>
              <a:t>事业部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0427" name="流程图: 文档 60426"/>
          <p:cNvSpPr/>
          <p:nvPr/>
        </p:nvSpPr>
        <p:spPr>
          <a:xfrm>
            <a:off x="287338" y="2352675"/>
            <a:ext cx="935037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计划</a:t>
            </a:r>
            <a:endParaRPr lang="zh-CN" altLang="en-US" sz="1000">
              <a:latin typeface="宋体" pitchFamily="2" charset="-122"/>
            </a:endParaRPr>
          </a:p>
        </p:txBody>
      </p:sp>
      <p:sp>
        <p:nvSpPr>
          <p:cNvPr id="60428" name="流程图: 多文档 60427"/>
          <p:cNvSpPr/>
          <p:nvPr/>
        </p:nvSpPr>
        <p:spPr>
          <a:xfrm>
            <a:off x="1524000" y="3200400"/>
            <a:ext cx="1081088" cy="360363"/>
          </a:xfrm>
          <a:prstGeom prst="flowChartMultidocumen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Arial" panose="020B0604020202090204" pitchFamily="34" charset="0"/>
              </a:rPr>
              <a:t>计划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grpSp>
        <p:nvGrpSpPr>
          <p:cNvPr id="60429" name="组合 60428"/>
          <p:cNvGrpSpPr/>
          <p:nvPr/>
        </p:nvGrpSpPr>
        <p:grpSpPr>
          <a:xfrm>
            <a:off x="1409700" y="1219200"/>
            <a:ext cx="1150938" cy="381000"/>
            <a:chOff x="1656" y="2584"/>
            <a:chExt cx="725" cy="240"/>
          </a:xfrm>
        </p:grpSpPr>
        <p:sp>
          <p:nvSpPr>
            <p:cNvPr id="60430" name="流程图: 过程 60429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部署下年度财务预算编制工作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31" name="流程图: 过程 60430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0432" name="组合 60431"/>
          <p:cNvGrpSpPr/>
          <p:nvPr/>
        </p:nvGrpSpPr>
        <p:grpSpPr>
          <a:xfrm>
            <a:off x="76200" y="1981200"/>
            <a:ext cx="1150938" cy="381000"/>
            <a:chOff x="1656" y="2584"/>
            <a:chExt cx="725" cy="240"/>
          </a:xfrm>
        </p:grpSpPr>
        <p:sp>
          <p:nvSpPr>
            <p:cNvPr id="60433" name="流程图: 过程 60432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上报销售数量及品种结构计划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34" name="流程图: 过程 60433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2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0435" name="组合 60434"/>
          <p:cNvGrpSpPr/>
          <p:nvPr/>
        </p:nvGrpSpPr>
        <p:grpSpPr>
          <a:xfrm>
            <a:off x="2819400" y="1981200"/>
            <a:ext cx="1150938" cy="609600"/>
            <a:chOff x="1656" y="2584"/>
            <a:chExt cx="725" cy="240"/>
          </a:xfrm>
        </p:grpSpPr>
        <p:sp>
          <p:nvSpPr>
            <p:cNvPr id="60436" name="流程图: 过程 60435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上报销售数量及品种结构计划</a:t>
              </a:r>
              <a:endParaRPr lang="zh-CN" altLang="en-US" sz="1000" dirty="0">
                <a:latin typeface="Arial" panose="020B0604020202090204" pitchFamily="34" charset="0"/>
              </a:endParaRPr>
            </a:p>
            <a:p>
              <a:pPr algn="ctr">
                <a:buClrTx/>
              </a:pPr>
              <a:r>
                <a:rPr lang="en-US" altLang="zh-CN" sz="1000" dirty="0">
                  <a:latin typeface="Arial" panose="020B0604020202090204" pitchFamily="34" charset="0"/>
                </a:rPr>
                <a:t>A</a:t>
              </a:r>
              <a:r>
                <a:rPr lang="zh-CN" altLang="en-US" sz="1000" dirty="0">
                  <a:latin typeface="Arial" panose="020B0604020202090204" pitchFamily="34" charset="0"/>
                </a:rPr>
                <a:t>类物资采购价格预算</a:t>
              </a:r>
              <a:endParaRPr lang="zh-CN" altLang="en-US" sz="1000" dirty="0">
                <a:latin typeface="Arial" panose="020B0604020202090204" pitchFamily="34" charset="0"/>
              </a:endParaRPr>
            </a:p>
          </p:txBody>
        </p:sp>
        <p:sp>
          <p:nvSpPr>
            <p:cNvPr id="60437" name="流程图: 过程 60436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3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0438" name="组合 60437"/>
          <p:cNvGrpSpPr/>
          <p:nvPr/>
        </p:nvGrpSpPr>
        <p:grpSpPr>
          <a:xfrm>
            <a:off x="1447800" y="2819400"/>
            <a:ext cx="1150938" cy="381000"/>
            <a:chOff x="1656" y="2584"/>
            <a:chExt cx="725" cy="240"/>
          </a:xfrm>
        </p:grpSpPr>
        <p:sp>
          <p:nvSpPr>
            <p:cNvPr id="60439" name="流程图: 过程 60438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会同营销总部平衡产销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40" name="流程图: 过程 60439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4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0441" name="任意多边形 60440"/>
          <p:cNvSpPr/>
          <p:nvPr/>
        </p:nvSpPr>
        <p:spPr>
          <a:xfrm>
            <a:off x="4013200" y="838200"/>
            <a:ext cx="1588" cy="5805488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0442" name="任意多边形 60441"/>
          <p:cNvSpPr/>
          <p:nvPr/>
        </p:nvSpPr>
        <p:spPr>
          <a:xfrm>
            <a:off x="5359400" y="990600"/>
            <a:ext cx="1588" cy="5805488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0443" name="文本框 60442"/>
          <p:cNvSpPr txBox="1"/>
          <p:nvPr/>
        </p:nvSpPr>
        <p:spPr>
          <a:xfrm>
            <a:off x="5334000" y="812800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分管财务副总裁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0444" name="文本框 60443"/>
          <p:cNvSpPr txBox="1"/>
          <p:nvPr/>
        </p:nvSpPr>
        <p:spPr>
          <a:xfrm>
            <a:off x="6553200" y="838200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预算管理委员会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0445" name="任意多边形 60444"/>
          <p:cNvSpPr/>
          <p:nvPr/>
        </p:nvSpPr>
        <p:spPr>
          <a:xfrm>
            <a:off x="7885113" y="1052513"/>
            <a:ext cx="1587" cy="5805487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0446" name="文本框 60445"/>
          <p:cNvSpPr txBox="1"/>
          <p:nvPr/>
        </p:nvSpPr>
        <p:spPr>
          <a:xfrm>
            <a:off x="4064000" y="812800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各职能部门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cxnSp>
        <p:nvCxnSpPr>
          <p:cNvPr id="60447" name="肘形连接符 60446"/>
          <p:cNvCxnSpPr>
            <a:stCxn id="60427" idx="2"/>
            <a:endCxn id="60440" idx="1"/>
          </p:cNvCxnSpPr>
          <p:nvPr/>
        </p:nvCxnSpPr>
        <p:spPr>
          <a:xfrm rot="-5400000" flipH="1">
            <a:off x="874713" y="2436813"/>
            <a:ext cx="454025" cy="692150"/>
          </a:xfrm>
          <a:prstGeom prst="bentConnector2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0448" name="肘形连接符 60447"/>
          <p:cNvCxnSpPr>
            <a:stCxn id="60479" idx="2"/>
            <a:endCxn id="60439" idx="3"/>
          </p:cNvCxnSpPr>
          <p:nvPr/>
        </p:nvCxnSpPr>
        <p:spPr>
          <a:xfrm rot="5400000">
            <a:off x="2940050" y="2454275"/>
            <a:ext cx="214313" cy="896938"/>
          </a:xfrm>
          <a:prstGeom prst="bentConnector2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grpSp>
        <p:nvGrpSpPr>
          <p:cNvPr id="60449" name="组合 60448"/>
          <p:cNvGrpSpPr/>
          <p:nvPr/>
        </p:nvGrpSpPr>
        <p:grpSpPr>
          <a:xfrm>
            <a:off x="76200" y="4203700"/>
            <a:ext cx="1150938" cy="381000"/>
            <a:chOff x="1656" y="2584"/>
            <a:chExt cx="725" cy="240"/>
          </a:xfrm>
        </p:grpSpPr>
        <p:sp>
          <p:nvSpPr>
            <p:cNvPr id="60450" name="流程图: 过程 60449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编制年度财务预算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51" name="流程图: 过程 60450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5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0452" name="组合 60451"/>
          <p:cNvGrpSpPr/>
          <p:nvPr/>
        </p:nvGrpSpPr>
        <p:grpSpPr>
          <a:xfrm>
            <a:off x="1479550" y="5149850"/>
            <a:ext cx="1150938" cy="381000"/>
            <a:chOff x="1656" y="2584"/>
            <a:chExt cx="725" cy="240"/>
          </a:xfrm>
        </p:grpSpPr>
        <p:sp>
          <p:nvSpPr>
            <p:cNvPr id="60453" name="流程图: 过程 60452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审核、沟通平衡形成预算草案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54" name="流程图: 过程 60453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6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0455" name="组合 60454"/>
          <p:cNvGrpSpPr/>
          <p:nvPr/>
        </p:nvGrpSpPr>
        <p:grpSpPr>
          <a:xfrm>
            <a:off x="5478463" y="5516563"/>
            <a:ext cx="1150937" cy="252412"/>
            <a:chOff x="1656" y="2584"/>
            <a:chExt cx="725" cy="240"/>
          </a:xfrm>
        </p:grpSpPr>
        <p:sp>
          <p:nvSpPr>
            <p:cNvPr id="60456" name="流程图: 过程 60455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审阅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57" name="流程图: 过程 60456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7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0458" name="组合 60457"/>
          <p:cNvGrpSpPr/>
          <p:nvPr/>
        </p:nvGrpSpPr>
        <p:grpSpPr>
          <a:xfrm>
            <a:off x="6697663" y="5907088"/>
            <a:ext cx="1150937" cy="252412"/>
            <a:chOff x="1656" y="2584"/>
            <a:chExt cx="725" cy="240"/>
          </a:xfrm>
        </p:grpSpPr>
        <p:sp>
          <p:nvSpPr>
            <p:cNvPr id="60459" name="流程图: 过程 60458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审批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60" name="流程图: 过程 60459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8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cxnSp>
        <p:nvCxnSpPr>
          <p:cNvPr id="60461" name="肘形连接符 60460"/>
          <p:cNvCxnSpPr>
            <a:stCxn id="60469" idx="3"/>
            <a:endCxn id="60463" idx="0"/>
          </p:cNvCxnSpPr>
          <p:nvPr/>
        </p:nvCxnSpPr>
        <p:spPr>
          <a:xfrm>
            <a:off x="7778750" y="4464050"/>
            <a:ext cx="714375" cy="1455738"/>
          </a:xfrm>
          <a:prstGeom prst="bentConnector2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grpSp>
        <p:nvGrpSpPr>
          <p:cNvPr id="60462" name="组合 60461"/>
          <p:cNvGrpSpPr/>
          <p:nvPr/>
        </p:nvGrpSpPr>
        <p:grpSpPr>
          <a:xfrm>
            <a:off x="7916863" y="5919788"/>
            <a:ext cx="1150937" cy="252412"/>
            <a:chOff x="1656" y="2584"/>
            <a:chExt cx="725" cy="240"/>
          </a:xfrm>
        </p:grpSpPr>
        <p:sp>
          <p:nvSpPr>
            <p:cNvPr id="60463" name="流程图: 过程 60462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批准财务预算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64" name="流程图: 过程 60463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10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0465" name="流程图: 文档 60464"/>
          <p:cNvSpPr/>
          <p:nvPr/>
        </p:nvSpPr>
        <p:spPr>
          <a:xfrm>
            <a:off x="279400" y="4584700"/>
            <a:ext cx="935038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财务</a:t>
            </a:r>
            <a:r>
              <a:rPr lang="zh-CN" altLang="en-US" sz="1000" dirty="0">
                <a:latin typeface="宋体" pitchFamily="2" charset="-122"/>
              </a:rPr>
              <a:t>预算</a:t>
            </a:r>
            <a:endParaRPr lang="zh-CN" altLang="en-US" sz="1000">
              <a:latin typeface="宋体" pitchFamily="2" charset="-122"/>
            </a:endParaRPr>
          </a:p>
        </p:txBody>
      </p:sp>
      <p:sp>
        <p:nvSpPr>
          <p:cNvPr id="60466" name="流程图: 文档 60465"/>
          <p:cNvSpPr/>
          <p:nvPr/>
        </p:nvSpPr>
        <p:spPr>
          <a:xfrm>
            <a:off x="1695450" y="5532438"/>
            <a:ext cx="935038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财务预算草案</a:t>
            </a:r>
            <a:endParaRPr lang="zh-CN" altLang="en-US" sz="1000">
              <a:latin typeface="宋体" pitchFamily="2" charset="-122"/>
            </a:endParaRPr>
          </a:p>
        </p:txBody>
      </p:sp>
      <p:sp>
        <p:nvSpPr>
          <p:cNvPr id="60467" name="流程图: 预定义过程 60466"/>
          <p:cNvSpPr/>
          <p:nvPr/>
        </p:nvSpPr>
        <p:spPr>
          <a:xfrm>
            <a:off x="2776538" y="4202113"/>
            <a:ext cx="1150937" cy="360362"/>
          </a:xfrm>
          <a:prstGeom prst="flowChartPredefinedProcess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en-US" altLang="zh-CN" sz="1000" dirty="0">
                <a:latin typeface="宋体" pitchFamily="2" charset="-122"/>
              </a:rPr>
              <a:t>XX</a:t>
            </a:r>
            <a:r>
              <a:rPr lang="zh-CN" altLang="en-US" sz="1000" dirty="0">
                <a:latin typeface="宋体" pitchFamily="2" charset="-122"/>
              </a:rPr>
              <a:t>事业部</a:t>
            </a:r>
            <a:endParaRPr lang="zh-CN" altLang="en-US" sz="1000" dirty="0">
              <a:latin typeface="宋体" pitchFamily="2" charset="-122"/>
            </a:endParaRPr>
          </a:p>
          <a:p>
            <a:pPr algn="ctr"/>
            <a:r>
              <a:rPr lang="zh-CN" altLang="en-US" sz="1000" dirty="0">
                <a:latin typeface="宋体" pitchFamily="2" charset="-122"/>
              </a:rPr>
              <a:t>年度预算制定流程</a:t>
            </a:r>
            <a:endParaRPr lang="zh-CN" altLang="en-US" sz="1000">
              <a:latin typeface="宋体" pitchFamily="2" charset="-122"/>
            </a:endParaRPr>
          </a:p>
        </p:txBody>
      </p:sp>
      <p:grpSp>
        <p:nvGrpSpPr>
          <p:cNvPr id="60468" name="组合 60467"/>
          <p:cNvGrpSpPr/>
          <p:nvPr/>
        </p:nvGrpSpPr>
        <p:grpSpPr>
          <a:xfrm>
            <a:off x="6770688" y="4256088"/>
            <a:ext cx="1008062" cy="414337"/>
            <a:chOff x="1824" y="2736"/>
            <a:chExt cx="635" cy="261"/>
          </a:xfrm>
        </p:grpSpPr>
        <p:sp>
          <p:nvSpPr>
            <p:cNvPr id="60469" name="流程图: 决策 60468"/>
            <p:cNvSpPr>
              <a:spLocks noChangeAspect="1"/>
            </p:cNvSpPr>
            <p:nvPr/>
          </p:nvSpPr>
          <p:spPr>
            <a:xfrm>
              <a:off x="1824" y="2736"/>
              <a:ext cx="635" cy="261"/>
            </a:xfrm>
            <a:prstGeom prst="flowChartDecision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90000" rIns="18000" anchor="ctr"/>
            <a:p>
              <a:pPr algn="ctr"/>
              <a:r>
                <a:rPr lang="zh-CN" altLang="en-US" sz="1000" dirty="0">
                  <a:latin typeface="宋体" pitchFamily="2" charset="-122"/>
                </a:rPr>
                <a:t>是否</a:t>
              </a:r>
              <a:endParaRPr lang="zh-CN" altLang="en-US" sz="1000" dirty="0">
                <a:latin typeface="宋体" pitchFamily="2" charset="-122"/>
              </a:endParaRPr>
            </a:p>
            <a:p>
              <a:pPr algn="ctr"/>
              <a:r>
                <a:rPr lang="zh-CN" altLang="en-US" sz="1000" dirty="0">
                  <a:latin typeface="宋体" pitchFamily="2" charset="-122"/>
                </a:rPr>
                <a:t>需要调整</a:t>
              </a:r>
              <a:endParaRPr lang="zh-CN" altLang="en-US" sz="1000">
                <a:latin typeface="宋体" pitchFamily="2" charset="-122"/>
              </a:endParaRPr>
            </a:p>
          </p:txBody>
        </p:sp>
        <p:sp>
          <p:nvSpPr>
            <p:cNvPr id="60470" name="等腰三角形 60469"/>
            <p:cNvSpPr>
              <a:spLocks noChangeAspect="1"/>
            </p:cNvSpPr>
            <p:nvPr/>
          </p:nvSpPr>
          <p:spPr>
            <a:xfrm rot="16200000">
              <a:off x="1844" y="2810"/>
              <a:ext cx="97" cy="114"/>
            </a:xfrm>
            <a:prstGeom prst="triangle">
              <a:avLst>
                <a:gd name="adj" fmla="val 51097"/>
              </a:avLst>
            </a:prstGeom>
            <a:solidFill>
              <a:srgbClr val="008000"/>
            </a:solidFill>
            <a:ln w="952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0" vert="eaVert" wrap="none" tIns="36000" bIns="1800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 9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0471" name="组合 60470"/>
          <p:cNvGrpSpPr/>
          <p:nvPr/>
        </p:nvGrpSpPr>
        <p:grpSpPr>
          <a:xfrm>
            <a:off x="4106863" y="4202113"/>
            <a:ext cx="1150937" cy="252412"/>
            <a:chOff x="1656" y="2584"/>
            <a:chExt cx="725" cy="240"/>
          </a:xfrm>
        </p:grpSpPr>
        <p:sp>
          <p:nvSpPr>
            <p:cNvPr id="60472" name="流程图: 过程 60471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职能部门预算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0473" name="流程图: 过程 60472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5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0474" name="流程图: 文档 60473"/>
          <p:cNvSpPr/>
          <p:nvPr/>
        </p:nvSpPr>
        <p:spPr>
          <a:xfrm>
            <a:off x="4322763" y="4454525"/>
            <a:ext cx="935037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财务预算</a:t>
            </a:r>
            <a:endParaRPr lang="zh-CN" altLang="en-US" sz="1000">
              <a:latin typeface="宋体" pitchFamily="2" charset="-122"/>
            </a:endParaRPr>
          </a:p>
        </p:txBody>
      </p:sp>
      <p:sp>
        <p:nvSpPr>
          <p:cNvPr id="60475" name="流程图: 预定义过程 60474"/>
          <p:cNvSpPr/>
          <p:nvPr/>
        </p:nvSpPr>
        <p:spPr>
          <a:xfrm>
            <a:off x="4114800" y="1230313"/>
            <a:ext cx="1150938" cy="360362"/>
          </a:xfrm>
          <a:prstGeom prst="flowChartPredefinedProcess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1000" dirty="0">
                <a:latin typeface="宋体" pitchFamily="2" charset="-122"/>
              </a:rPr>
              <a:t>战略发展部</a:t>
            </a:r>
            <a:endParaRPr lang="zh-CN" altLang="en-US" sz="1000" dirty="0">
              <a:latin typeface="宋体" pitchFamily="2" charset="-122"/>
            </a:endParaRPr>
          </a:p>
          <a:p>
            <a:pPr algn="ctr"/>
            <a:r>
              <a:rPr lang="zh-CN" altLang="en-US" sz="1000" dirty="0">
                <a:latin typeface="宋体" pitchFamily="2" charset="-122"/>
              </a:rPr>
              <a:t>战略规划制定流程</a:t>
            </a:r>
            <a:endParaRPr lang="zh-CN" altLang="en-US" sz="1000">
              <a:latin typeface="宋体" pitchFamily="2" charset="-122"/>
            </a:endParaRPr>
          </a:p>
        </p:txBody>
      </p:sp>
      <p:cxnSp>
        <p:nvCxnSpPr>
          <p:cNvPr id="60476" name="肘形连接符 60475"/>
          <p:cNvCxnSpPr>
            <a:stCxn id="60475" idx="1"/>
            <a:endCxn id="60430" idx="3"/>
          </p:cNvCxnSpPr>
          <p:nvPr/>
        </p:nvCxnSpPr>
        <p:spPr>
          <a:xfrm rot="10800000">
            <a:off x="2560638" y="1409700"/>
            <a:ext cx="1554162" cy="1588"/>
          </a:xfrm>
          <a:prstGeom prst="bentConnector3">
            <a:avLst>
              <a:gd name="adj1" fmla="val 49949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0477" name="肘形连接符 60476"/>
          <p:cNvCxnSpPr>
            <a:stCxn id="60430" idx="2"/>
            <a:endCxn id="60433" idx="0"/>
          </p:cNvCxnSpPr>
          <p:nvPr/>
        </p:nvCxnSpPr>
        <p:spPr>
          <a:xfrm rot="5400000">
            <a:off x="1128713" y="1123950"/>
            <a:ext cx="381000" cy="13335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0478" name="肘形连接符 60477"/>
          <p:cNvCxnSpPr>
            <a:stCxn id="60430" idx="2"/>
            <a:endCxn id="60436" idx="0"/>
          </p:cNvCxnSpPr>
          <p:nvPr/>
        </p:nvCxnSpPr>
        <p:spPr>
          <a:xfrm rot="-5400000" flipH="1">
            <a:off x="2500313" y="1085850"/>
            <a:ext cx="381000" cy="14097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60479" name="流程图: 文档 60478"/>
          <p:cNvSpPr/>
          <p:nvPr/>
        </p:nvSpPr>
        <p:spPr>
          <a:xfrm>
            <a:off x="3027363" y="2592388"/>
            <a:ext cx="935037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计划与</a:t>
            </a:r>
            <a:r>
              <a:rPr lang="zh-CN" altLang="en-US" sz="1000" dirty="0">
                <a:latin typeface="宋体" pitchFamily="2" charset="-122"/>
              </a:rPr>
              <a:t>预算</a:t>
            </a:r>
            <a:endParaRPr lang="zh-CN" altLang="en-US" sz="1000">
              <a:latin typeface="宋体" pitchFamily="2" charset="-122"/>
            </a:endParaRPr>
          </a:p>
        </p:txBody>
      </p:sp>
      <p:cxnSp>
        <p:nvCxnSpPr>
          <p:cNvPr id="60480" name="肘形连接符 60479"/>
          <p:cNvCxnSpPr>
            <a:stCxn id="60466" idx="3"/>
            <a:endCxn id="60457" idx="1"/>
          </p:cNvCxnSpPr>
          <p:nvPr/>
        </p:nvCxnSpPr>
        <p:spPr>
          <a:xfrm>
            <a:off x="2630488" y="5640388"/>
            <a:ext cx="2847975" cy="3175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60481" name="矩形 60480"/>
          <p:cNvSpPr/>
          <p:nvPr/>
        </p:nvSpPr>
        <p:spPr>
          <a:xfrm>
            <a:off x="0" y="4038600"/>
            <a:ext cx="5334000" cy="838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60482" name="肘形连接符 60481"/>
          <p:cNvCxnSpPr>
            <a:stCxn id="60481" idx="2"/>
            <a:endCxn id="60453" idx="0"/>
          </p:cNvCxnSpPr>
          <p:nvPr/>
        </p:nvCxnSpPr>
        <p:spPr>
          <a:xfrm rot="5400000">
            <a:off x="2224088" y="4706938"/>
            <a:ext cx="273050" cy="611187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0483" name="肘形连接符 60482"/>
          <p:cNvCxnSpPr>
            <a:stCxn id="60428" idx="2"/>
            <a:endCxn id="60481" idx="0"/>
          </p:cNvCxnSpPr>
          <p:nvPr/>
        </p:nvCxnSpPr>
        <p:spPr>
          <a:xfrm rot="-5400000" flipH="1">
            <a:off x="2112963" y="3484563"/>
            <a:ext cx="506412" cy="601662"/>
          </a:xfrm>
          <a:prstGeom prst="bentConnector3">
            <a:avLst>
              <a:gd name="adj1" fmla="val 52667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0484" name="肘形连接符 60483"/>
          <p:cNvCxnSpPr>
            <a:stCxn id="60456" idx="2"/>
            <a:endCxn id="60460" idx="1"/>
          </p:cNvCxnSpPr>
          <p:nvPr/>
        </p:nvCxnSpPr>
        <p:spPr>
          <a:xfrm rot="-5400000" flipH="1">
            <a:off x="6243638" y="5580063"/>
            <a:ext cx="265112" cy="642937"/>
          </a:xfrm>
          <a:prstGeom prst="bentConnector2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0485" name="肘形连接符 60484"/>
          <p:cNvCxnSpPr>
            <a:stCxn id="60459" idx="0"/>
            <a:endCxn id="60469" idx="2"/>
          </p:cNvCxnSpPr>
          <p:nvPr/>
        </p:nvCxnSpPr>
        <p:spPr>
          <a:xfrm rot="16200000">
            <a:off x="6656388" y="5287963"/>
            <a:ext cx="1236662" cy="1587"/>
          </a:xfrm>
          <a:prstGeom prst="bentConnector3">
            <a:avLst>
              <a:gd name="adj1" fmla="val 49935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0486" name="肘形连接符 60485"/>
          <p:cNvCxnSpPr>
            <a:stCxn id="60470" idx="0"/>
            <a:endCxn id="60481" idx="3"/>
          </p:cNvCxnSpPr>
          <p:nvPr/>
        </p:nvCxnSpPr>
        <p:spPr>
          <a:xfrm rot="10800000">
            <a:off x="5334000" y="4457700"/>
            <a:ext cx="1455738" cy="6350"/>
          </a:xfrm>
          <a:prstGeom prst="bentConnector3">
            <a:avLst>
              <a:gd name="adj1" fmla="val 49944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60487" name="文本框 60486"/>
          <p:cNvSpPr txBox="1"/>
          <p:nvPr/>
        </p:nvSpPr>
        <p:spPr>
          <a:xfrm>
            <a:off x="7613650" y="4098925"/>
            <a:ext cx="311150" cy="244475"/>
          </a:xfrm>
          <a:prstGeom prst="rect">
            <a:avLst/>
          </a:prstGeom>
          <a:noFill/>
          <a:ln w="12700">
            <a:noFill/>
          </a:ln>
        </p:spPr>
        <p:txBody>
          <a:bodyPr wrap="none" anchor="t">
            <a:spAutoFit/>
          </a:bodyPr>
          <a:p>
            <a:r>
              <a:rPr lang="zh-CN" altLang="en-US" sz="1000" dirty="0">
                <a:latin typeface="Times New Roman" panose="02020503050405090304" pitchFamily="18" charset="0"/>
              </a:rPr>
              <a:t>否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0488" name="文本框 60487"/>
          <p:cNvSpPr txBox="1"/>
          <p:nvPr/>
        </p:nvSpPr>
        <p:spPr>
          <a:xfrm>
            <a:off x="6577013" y="4081463"/>
            <a:ext cx="311150" cy="244475"/>
          </a:xfrm>
          <a:prstGeom prst="rect">
            <a:avLst/>
          </a:prstGeom>
          <a:noFill/>
          <a:ln w="12700">
            <a:noFill/>
          </a:ln>
        </p:spPr>
        <p:txBody>
          <a:bodyPr wrap="none" anchor="t">
            <a:spAutoFit/>
          </a:bodyPr>
          <a:p>
            <a:r>
              <a:rPr lang="zh-CN" altLang="en-US" sz="1000">
                <a:latin typeface="Times New Roman" panose="02020503050405090304" pitchFamily="18" charset="0"/>
              </a:rPr>
              <a:t>是</a:t>
            </a:r>
            <a:endParaRPr lang="zh-CN" altLang="en-US" sz="1000">
              <a:latin typeface="Times New Roman" panose="02020503050405090304" pitchFamily="18" charset="0"/>
            </a:endParaRPr>
          </a:p>
        </p:txBody>
      </p:sp>
      <p:sp>
        <p:nvSpPr>
          <p:cNvPr id="60489" name="椭圆形标注 60488"/>
          <p:cNvSpPr/>
          <p:nvPr/>
        </p:nvSpPr>
        <p:spPr>
          <a:xfrm>
            <a:off x="0" y="1447800"/>
            <a:ext cx="1295400" cy="304800"/>
          </a:xfrm>
          <a:prstGeom prst="wedgeEllipseCallout">
            <a:avLst>
              <a:gd name="adj1" fmla="val 56495"/>
              <a:gd name="adj2" fmla="val -93231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zh-CN" altLang="en-US" sz="1000" dirty="0">
                <a:latin typeface="Arial" panose="020B0604020202090204" pitchFamily="34" charset="0"/>
              </a:rPr>
              <a:t>九月份开始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0" name="椭圆形标注 60489"/>
          <p:cNvSpPr/>
          <p:nvPr/>
        </p:nvSpPr>
        <p:spPr>
          <a:xfrm>
            <a:off x="4419600" y="2362200"/>
            <a:ext cx="1143000" cy="304800"/>
          </a:xfrm>
          <a:prstGeom prst="wedgeEllipseCallout">
            <a:avLst>
              <a:gd name="adj1" fmla="val -85694"/>
              <a:gd name="adj2" fmla="val -89583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zh-CN" altLang="en-US" sz="1000" dirty="0">
                <a:latin typeface="Arial" panose="020B0604020202090204" pitchFamily="34" charset="0"/>
              </a:rPr>
              <a:t>九月底前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1" name="椭圆形标注 60490"/>
          <p:cNvSpPr/>
          <p:nvPr/>
        </p:nvSpPr>
        <p:spPr>
          <a:xfrm>
            <a:off x="1524000" y="2057400"/>
            <a:ext cx="1143000" cy="304800"/>
          </a:xfrm>
          <a:prstGeom prst="wedgeEllipseCallout">
            <a:avLst>
              <a:gd name="adj1" fmla="val -72222"/>
              <a:gd name="adj2" fmla="val -34894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zh-CN" altLang="en-US" sz="1000" dirty="0">
                <a:latin typeface="Arial" panose="020B0604020202090204" pitchFamily="34" charset="0"/>
              </a:rPr>
              <a:t>九月底前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2" name="椭圆形标注 60491"/>
          <p:cNvSpPr/>
          <p:nvPr/>
        </p:nvSpPr>
        <p:spPr>
          <a:xfrm>
            <a:off x="3048000" y="3352800"/>
            <a:ext cx="1371600" cy="304800"/>
          </a:xfrm>
          <a:prstGeom prst="wedgeEllipseCallout">
            <a:avLst>
              <a:gd name="adj1" fmla="val -79745"/>
              <a:gd name="adj2" fmla="val -89583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en-US" altLang="zh-CN" sz="1000" dirty="0">
                <a:latin typeface="Arial" panose="020B0604020202090204" pitchFamily="34" charset="0"/>
              </a:rPr>
              <a:t>10</a:t>
            </a:r>
            <a:r>
              <a:rPr lang="zh-CN" altLang="en-US" sz="1000" dirty="0">
                <a:latin typeface="Arial" panose="020B0604020202090204" pitchFamily="34" charset="0"/>
              </a:rPr>
              <a:t>月</a:t>
            </a:r>
            <a:r>
              <a:rPr lang="en-US" altLang="zh-CN" sz="1000" dirty="0">
                <a:latin typeface="Arial" panose="020B0604020202090204" pitchFamily="34" charset="0"/>
              </a:rPr>
              <a:t>15</a:t>
            </a:r>
            <a:r>
              <a:rPr lang="zh-CN" altLang="en-US" sz="1000" dirty="0">
                <a:latin typeface="Arial" panose="020B0604020202090204" pitchFamily="34" charset="0"/>
              </a:rPr>
              <a:t>日前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3" name="椭圆形标注 60492"/>
          <p:cNvSpPr/>
          <p:nvPr/>
        </p:nvSpPr>
        <p:spPr>
          <a:xfrm>
            <a:off x="6934200" y="6400800"/>
            <a:ext cx="1143000" cy="304800"/>
          </a:xfrm>
          <a:prstGeom prst="wedgeEllipseCallout">
            <a:avLst>
              <a:gd name="adj1" fmla="val 70972"/>
              <a:gd name="adj2" fmla="val -10469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en-US" altLang="zh-CN" sz="1000" dirty="0">
                <a:latin typeface="Arial" panose="020B0604020202090204" pitchFamily="34" charset="0"/>
              </a:rPr>
              <a:t>12</a:t>
            </a:r>
            <a:r>
              <a:rPr lang="zh-CN" altLang="en-US" sz="1000" dirty="0">
                <a:latin typeface="Arial" panose="020B0604020202090204" pitchFamily="34" charset="0"/>
              </a:rPr>
              <a:t>月</a:t>
            </a:r>
            <a:r>
              <a:rPr lang="en-US" altLang="zh-CN" sz="1000" dirty="0">
                <a:latin typeface="Arial" panose="020B0604020202090204" pitchFamily="34" charset="0"/>
              </a:rPr>
              <a:t>10</a:t>
            </a:r>
            <a:r>
              <a:rPr lang="zh-CN" altLang="en-US" sz="1000" dirty="0">
                <a:latin typeface="Arial" panose="020B0604020202090204" pitchFamily="34" charset="0"/>
              </a:rPr>
              <a:t>日前</a:t>
            </a:r>
            <a:endParaRPr lang="zh-CN" altLang="en-US" sz="1000">
              <a:latin typeface="Arial" panose="020B0604020202090204" pitchFamily="34" charset="0"/>
            </a:endParaRPr>
          </a:p>
        </p:txBody>
      </p:sp>
      <p:sp>
        <p:nvSpPr>
          <p:cNvPr id="60494" name="椭圆形标注 60493"/>
          <p:cNvSpPr/>
          <p:nvPr/>
        </p:nvSpPr>
        <p:spPr>
          <a:xfrm>
            <a:off x="4038600" y="4953000"/>
            <a:ext cx="1371600" cy="304800"/>
          </a:xfrm>
          <a:prstGeom prst="wedgeEllipseCallout">
            <a:avLst>
              <a:gd name="adj1" fmla="val -79745"/>
              <a:gd name="adj2" fmla="val -153125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en-US" altLang="zh-CN" sz="1000" dirty="0">
                <a:latin typeface="Arial" panose="020B0604020202090204" pitchFamily="34" charset="0"/>
              </a:rPr>
              <a:t>10</a:t>
            </a:r>
            <a:r>
              <a:rPr lang="zh-CN" altLang="en-US" sz="1000" dirty="0">
                <a:latin typeface="Arial" panose="020B0604020202090204" pitchFamily="34" charset="0"/>
              </a:rPr>
              <a:t>月底前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5" name="椭圆形标注 60494"/>
          <p:cNvSpPr/>
          <p:nvPr/>
        </p:nvSpPr>
        <p:spPr>
          <a:xfrm>
            <a:off x="76200" y="5181600"/>
            <a:ext cx="1371600" cy="304800"/>
          </a:xfrm>
          <a:prstGeom prst="wedgeEllipseCallout">
            <a:avLst>
              <a:gd name="adj1" fmla="val 15278"/>
              <a:gd name="adj2" fmla="val -182815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en-US" altLang="zh-CN" sz="1000" dirty="0">
                <a:latin typeface="Arial" panose="020B0604020202090204" pitchFamily="34" charset="0"/>
              </a:rPr>
              <a:t>10</a:t>
            </a:r>
            <a:r>
              <a:rPr lang="zh-CN" altLang="en-US" sz="1000" dirty="0">
                <a:latin typeface="Arial" panose="020B0604020202090204" pitchFamily="34" charset="0"/>
              </a:rPr>
              <a:t>月底前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6" name="椭圆形标注 60495"/>
          <p:cNvSpPr/>
          <p:nvPr/>
        </p:nvSpPr>
        <p:spPr>
          <a:xfrm>
            <a:off x="3124200" y="5791200"/>
            <a:ext cx="1371600" cy="304800"/>
          </a:xfrm>
          <a:prstGeom prst="wedgeEllipseCallout">
            <a:avLst>
              <a:gd name="adj1" fmla="val -79745"/>
              <a:gd name="adj2" fmla="val -153125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en-US" altLang="zh-CN" sz="1000" dirty="0">
                <a:latin typeface="Arial" panose="020B0604020202090204" pitchFamily="34" charset="0"/>
              </a:rPr>
              <a:t>11</a:t>
            </a:r>
            <a:r>
              <a:rPr lang="zh-CN" altLang="en-US" sz="1000" dirty="0">
                <a:latin typeface="Arial" panose="020B0604020202090204" pitchFamily="34" charset="0"/>
              </a:rPr>
              <a:t>月</a:t>
            </a:r>
            <a:r>
              <a:rPr lang="en-US" altLang="zh-CN" sz="1000" dirty="0">
                <a:latin typeface="Arial" panose="020B0604020202090204" pitchFamily="34" charset="0"/>
              </a:rPr>
              <a:t>20</a:t>
            </a:r>
            <a:r>
              <a:rPr lang="zh-CN" altLang="en-US" sz="1000" dirty="0">
                <a:latin typeface="Arial" panose="020B0604020202090204" pitchFamily="34" charset="0"/>
              </a:rPr>
              <a:t>日前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7" name="椭圆形标注 60496"/>
          <p:cNvSpPr/>
          <p:nvPr/>
        </p:nvSpPr>
        <p:spPr>
          <a:xfrm>
            <a:off x="5029200" y="6324600"/>
            <a:ext cx="1371600" cy="304800"/>
          </a:xfrm>
          <a:prstGeom prst="wedgeEllipseCallout">
            <a:avLst>
              <a:gd name="adj1" fmla="val 66088"/>
              <a:gd name="adj2" fmla="val -12344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en-US" altLang="zh-CN" sz="1000" dirty="0">
                <a:latin typeface="Arial" panose="020B0604020202090204" pitchFamily="34" charset="0"/>
              </a:rPr>
              <a:t>11</a:t>
            </a:r>
            <a:r>
              <a:rPr lang="zh-CN" altLang="en-US" sz="1000" dirty="0">
                <a:latin typeface="Arial" panose="020B0604020202090204" pitchFamily="34" charset="0"/>
              </a:rPr>
              <a:t>月底前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sp>
        <p:nvSpPr>
          <p:cNvPr id="60498" name="矩形 60497"/>
          <p:cNvSpPr/>
          <p:nvPr/>
        </p:nvSpPr>
        <p:spPr>
          <a:xfrm>
            <a:off x="0" y="6521450"/>
            <a:ext cx="5364163" cy="58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en-US" altLang="zh-CN" sz="1600">
              <a:latin typeface="Times New Roman" panose="02020503050405090304" pitchFamily="18" charset="0"/>
            </a:endParaRPr>
          </a:p>
          <a:p>
            <a:endParaRPr lang="en-US" altLang="zh-CN" sz="1600" dirty="0">
              <a:latin typeface="Times New Roman" panose="02020503050405090304" pitchFamily="18" charset="0"/>
            </a:endParaRPr>
          </a:p>
        </p:txBody>
      </p:sp>
    </p:spTree>
  </p:cSld>
  <p:clrMapOvr>
    <a:masterClrMapping/>
  </p:clrMapOvr>
  <p:transition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61442" name="矩形 61441"/>
          <p:cNvSpPr/>
          <p:nvPr/>
        </p:nvSpPr>
        <p:spPr>
          <a:xfrm>
            <a:off x="457200" y="274638"/>
            <a:ext cx="8229600" cy="4905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>
              <a:buClrTx/>
            </a:pP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年度经营预算管理流程</a:t>
            </a:r>
            <a:r>
              <a:rPr lang="zh-CN" altLang="en-US" sz="20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（目标）续</a:t>
            </a:r>
            <a:endParaRPr lang="zh-CN" altLang="en-US" sz="2000" b="1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1443" name="文本框 61442"/>
          <p:cNvSpPr txBox="1"/>
          <p:nvPr/>
        </p:nvSpPr>
        <p:spPr>
          <a:xfrm>
            <a:off x="1371600" y="836613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财务管理总部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1444" name="直接连接符 61443"/>
          <p:cNvSpPr/>
          <p:nvPr/>
        </p:nvSpPr>
        <p:spPr>
          <a:xfrm>
            <a:off x="88900" y="1052513"/>
            <a:ext cx="89646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445" name="任意多边形 61444"/>
          <p:cNvSpPr/>
          <p:nvPr/>
        </p:nvSpPr>
        <p:spPr>
          <a:xfrm>
            <a:off x="2667000" y="908050"/>
            <a:ext cx="1588" cy="5805488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46" name="直接连接符 61445"/>
          <p:cNvSpPr/>
          <p:nvPr/>
        </p:nvSpPr>
        <p:spPr>
          <a:xfrm flipH="1">
            <a:off x="1295400" y="836613"/>
            <a:ext cx="0" cy="6021387"/>
          </a:xfrm>
          <a:prstGeom prst="line">
            <a:avLst/>
          </a:prstGeom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61447" name="任意多边形 61446"/>
          <p:cNvSpPr/>
          <p:nvPr/>
        </p:nvSpPr>
        <p:spPr>
          <a:xfrm>
            <a:off x="6654800" y="838200"/>
            <a:ext cx="1588" cy="5805488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48" name="文本框 61447"/>
          <p:cNvSpPr txBox="1"/>
          <p:nvPr/>
        </p:nvSpPr>
        <p:spPr>
          <a:xfrm>
            <a:off x="0" y="741363"/>
            <a:ext cx="1585913" cy="2667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各事业部</a:t>
            </a:r>
            <a:r>
              <a:rPr lang="en-US" altLang="zh-CN" sz="1000" dirty="0">
                <a:latin typeface="Times New Roman" panose="02020503050405090304" pitchFamily="18" charset="0"/>
              </a:rPr>
              <a:t>/</a:t>
            </a:r>
            <a:r>
              <a:rPr lang="zh-CN" altLang="en-US" sz="1000" dirty="0">
                <a:latin typeface="Times New Roman" panose="02020503050405090304" pitchFamily="18" charset="0"/>
              </a:rPr>
              <a:t>控股公司</a:t>
            </a:r>
            <a:r>
              <a:rPr lang="en-US" altLang="zh-CN" sz="1000">
                <a:latin typeface="Times New Roman" panose="02020503050405090304" pitchFamily="18" charset="0"/>
              </a:rPr>
              <a:t>/</a:t>
            </a:r>
            <a:endParaRPr lang="en-US" altLang="zh-CN" sz="1000">
              <a:latin typeface="Times New Roman" panose="02020503050405090304" pitchFamily="18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子公司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1449" name="文本框 61448"/>
          <p:cNvSpPr txBox="1"/>
          <p:nvPr/>
        </p:nvSpPr>
        <p:spPr>
          <a:xfrm>
            <a:off x="7797800" y="828675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董事会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1450" name="文本框 61449"/>
          <p:cNvSpPr txBox="1"/>
          <p:nvPr/>
        </p:nvSpPr>
        <p:spPr>
          <a:xfrm>
            <a:off x="2667000" y="836613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1000" dirty="0">
                <a:latin typeface="Times New Roman" panose="02020503050405090304" pitchFamily="18" charset="0"/>
              </a:rPr>
              <a:t>XX</a:t>
            </a:r>
            <a:r>
              <a:rPr lang="zh-CN" altLang="en-US" sz="1000" dirty="0">
                <a:latin typeface="Times New Roman" panose="02020503050405090304" pitchFamily="18" charset="0"/>
              </a:rPr>
              <a:t>事业部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1451" name="任意多边形 61450"/>
          <p:cNvSpPr/>
          <p:nvPr/>
        </p:nvSpPr>
        <p:spPr>
          <a:xfrm>
            <a:off x="4013200" y="838200"/>
            <a:ext cx="1588" cy="5805488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52" name="任意多边形 61451"/>
          <p:cNvSpPr/>
          <p:nvPr/>
        </p:nvSpPr>
        <p:spPr>
          <a:xfrm>
            <a:off x="5359400" y="990600"/>
            <a:ext cx="1588" cy="5805488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53" name="文本框 61452"/>
          <p:cNvSpPr txBox="1"/>
          <p:nvPr/>
        </p:nvSpPr>
        <p:spPr>
          <a:xfrm>
            <a:off x="5334000" y="838200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公司目标责任考核小组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1454" name="文本框 61453"/>
          <p:cNvSpPr txBox="1"/>
          <p:nvPr/>
        </p:nvSpPr>
        <p:spPr>
          <a:xfrm>
            <a:off x="6553200" y="838200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预算管理委员会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sp>
        <p:nvSpPr>
          <p:cNvPr id="61455" name="任意多边形 61454"/>
          <p:cNvSpPr/>
          <p:nvPr/>
        </p:nvSpPr>
        <p:spPr>
          <a:xfrm>
            <a:off x="7885113" y="1052513"/>
            <a:ext cx="1587" cy="5805487"/>
          </a:xfrm>
          <a:custGeom>
            <a:avLst/>
            <a:gdLst/>
            <a:ahLst/>
            <a:cxnLst/>
            <a:pathLst>
              <a:path w="1" h="3657">
                <a:moveTo>
                  <a:pt x="0" y="0"/>
                </a:moveTo>
                <a:lnTo>
                  <a:pt x="0" y="3657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56" name="文本框 61455"/>
          <p:cNvSpPr txBox="1"/>
          <p:nvPr/>
        </p:nvSpPr>
        <p:spPr>
          <a:xfrm>
            <a:off x="4064000" y="846138"/>
            <a:ext cx="1422400" cy="190500"/>
          </a:xfrm>
          <a:prstGeom prst="rect">
            <a:avLst/>
          </a:prstGeom>
          <a:noFill/>
          <a:ln w="9525">
            <a:noFill/>
          </a:ln>
        </p:spPr>
        <p:txBody>
          <a:bodyPr lIns="18288" tIns="18288" rIns="18288" bIns="18288" anchor="ctr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1000" dirty="0">
                <a:latin typeface="Times New Roman" panose="02020503050405090304" pitchFamily="18" charset="0"/>
              </a:rPr>
              <a:t>各职能部门</a:t>
            </a:r>
            <a:endParaRPr lang="zh-CN" altLang="en-US" sz="1000" dirty="0">
              <a:latin typeface="Times New Roman" panose="02020503050405090304" pitchFamily="18" charset="0"/>
            </a:endParaRPr>
          </a:p>
        </p:txBody>
      </p:sp>
      <p:grpSp>
        <p:nvGrpSpPr>
          <p:cNvPr id="61457" name="组合 61456"/>
          <p:cNvGrpSpPr/>
          <p:nvPr/>
        </p:nvGrpSpPr>
        <p:grpSpPr>
          <a:xfrm>
            <a:off x="1371600" y="3733800"/>
            <a:ext cx="1150938" cy="412750"/>
            <a:chOff x="1656" y="2584"/>
            <a:chExt cx="725" cy="240"/>
          </a:xfrm>
        </p:grpSpPr>
        <p:sp>
          <p:nvSpPr>
            <p:cNvPr id="61458" name="流程图: 过程 61457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综合平衡形成下月预算草案 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459" name="流程图: 过程 61458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13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1460" name="组合 61459"/>
          <p:cNvGrpSpPr/>
          <p:nvPr/>
        </p:nvGrpSpPr>
        <p:grpSpPr>
          <a:xfrm>
            <a:off x="76200" y="2743200"/>
            <a:ext cx="1150938" cy="252413"/>
            <a:chOff x="1656" y="2584"/>
            <a:chExt cx="725" cy="240"/>
          </a:xfrm>
        </p:grpSpPr>
        <p:sp>
          <p:nvSpPr>
            <p:cNvPr id="61461" name="流程图: 过程 61460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月份预算草案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462" name="流程图: 过程 61461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12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463" name="流程图: 文档 61462"/>
          <p:cNvSpPr/>
          <p:nvPr/>
        </p:nvSpPr>
        <p:spPr>
          <a:xfrm>
            <a:off x="284163" y="2994025"/>
            <a:ext cx="935037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预算草案</a:t>
            </a:r>
            <a:endParaRPr lang="zh-CN" altLang="en-US" sz="1000">
              <a:latin typeface="宋体" pitchFamily="2" charset="-122"/>
            </a:endParaRPr>
          </a:p>
        </p:txBody>
      </p:sp>
      <p:cxnSp>
        <p:nvCxnSpPr>
          <p:cNvPr id="61464" name="肘形连接符 61463"/>
          <p:cNvCxnSpPr>
            <a:stCxn id="61472" idx="2"/>
            <a:endCxn id="61458" idx="0"/>
          </p:cNvCxnSpPr>
          <p:nvPr/>
        </p:nvCxnSpPr>
        <p:spPr>
          <a:xfrm rot="5400000">
            <a:off x="2116138" y="3182938"/>
            <a:ext cx="381000" cy="719137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61465" name="流程图: 多文档 61464"/>
          <p:cNvSpPr/>
          <p:nvPr/>
        </p:nvSpPr>
        <p:spPr>
          <a:xfrm>
            <a:off x="2881313" y="1778000"/>
            <a:ext cx="1081087" cy="360363"/>
          </a:xfrm>
          <a:prstGeom prst="flowChartMultidocumen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Arial" panose="020B0604020202090204" pitchFamily="34" charset="0"/>
              </a:rPr>
              <a:t>销量和损益表</a:t>
            </a:r>
            <a:endParaRPr lang="zh-CN" altLang="en-US" sz="1000">
              <a:latin typeface="Arial" panose="020B0604020202090204" pitchFamily="34" charset="0"/>
            </a:endParaRPr>
          </a:p>
        </p:txBody>
      </p:sp>
      <p:sp>
        <p:nvSpPr>
          <p:cNvPr id="61466" name="矩形 61465"/>
          <p:cNvSpPr/>
          <p:nvPr/>
        </p:nvSpPr>
        <p:spPr>
          <a:xfrm>
            <a:off x="0" y="1371600"/>
            <a:ext cx="5334000" cy="838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1467" name="椭圆形标注 61466"/>
          <p:cNvSpPr/>
          <p:nvPr/>
        </p:nvSpPr>
        <p:spPr>
          <a:xfrm>
            <a:off x="6248400" y="2057400"/>
            <a:ext cx="1524000" cy="304800"/>
          </a:xfrm>
          <a:prstGeom prst="wedgeEllipseCallout">
            <a:avLst>
              <a:gd name="adj1" fmla="val -96356"/>
              <a:gd name="adj2" fmla="val -118231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en-US" altLang="zh-CN" sz="1000" dirty="0">
                <a:latin typeface="Arial" panose="020B0604020202090204" pitchFamily="34" charset="0"/>
              </a:rPr>
              <a:t>12</a:t>
            </a:r>
            <a:r>
              <a:rPr lang="zh-CN" altLang="en-US" sz="1000" dirty="0">
                <a:latin typeface="Arial" panose="020B0604020202090204" pitchFamily="34" charset="0"/>
              </a:rPr>
              <a:t>月</a:t>
            </a:r>
            <a:r>
              <a:rPr lang="en-US" altLang="zh-CN" sz="1000" dirty="0">
                <a:latin typeface="Arial" panose="020B0604020202090204" pitchFamily="34" charset="0"/>
              </a:rPr>
              <a:t>31</a:t>
            </a:r>
            <a:r>
              <a:rPr lang="zh-CN" altLang="en-US" sz="1000" dirty="0">
                <a:latin typeface="Arial" panose="020B0604020202090204" pitchFamily="34" charset="0"/>
              </a:rPr>
              <a:t>日前</a:t>
            </a:r>
            <a:endParaRPr lang="zh-CN" altLang="en-US" sz="1000" dirty="0">
              <a:latin typeface="Arial" panose="020B0604020202090204" pitchFamily="34" charset="0"/>
            </a:endParaRPr>
          </a:p>
        </p:txBody>
      </p:sp>
      <p:grpSp>
        <p:nvGrpSpPr>
          <p:cNvPr id="61468" name="组合 61467"/>
          <p:cNvGrpSpPr/>
          <p:nvPr/>
        </p:nvGrpSpPr>
        <p:grpSpPr>
          <a:xfrm>
            <a:off x="4106863" y="2778125"/>
            <a:ext cx="1150937" cy="252413"/>
            <a:chOff x="1656" y="2584"/>
            <a:chExt cx="725" cy="240"/>
          </a:xfrm>
        </p:grpSpPr>
        <p:sp>
          <p:nvSpPr>
            <p:cNvPr id="61469" name="流程图: 过程 61468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月份预算草案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470" name="流程图: 过程 61469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12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471" name="流程图: 文档 61470"/>
          <p:cNvSpPr/>
          <p:nvPr/>
        </p:nvSpPr>
        <p:spPr>
          <a:xfrm>
            <a:off x="4314825" y="3028950"/>
            <a:ext cx="935038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预算草案</a:t>
            </a:r>
            <a:endParaRPr lang="zh-CN" altLang="en-US" sz="1000">
              <a:latin typeface="宋体" pitchFamily="2" charset="-122"/>
            </a:endParaRPr>
          </a:p>
        </p:txBody>
      </p:sp>
      <p:sp>
        <p:nvSpPr>
          <p:cNvPr id="61472" name="矩形 61471"/>
          <p:cNvSpPr/>
          <p:nvPr/>
        </p:nvSpPr>
        <p:spPr>
          <a:xfrm>
            <a:off x="0" y="2514600"/>
            <a:ext cx="5334000" cy="838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61473" name="直接箭头连接符 61472"/>
          <p:cNvCxnSpPr>
            <a:stCxn id="61466" idx="2"/>
            <a:endCxn id="61472" idx="0"/>
          </p:cNvCxnSpPr>
          <p:nvPr/>
        </p:nvCxnSpPr>
        <p:spPr>
          <a:xfrm rot="5400000">
            <a:off x="2514600" y="2362200"/>
            <a:ext cx="304800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61474" name="椭圆形标注 61473"/>
          <p:cNvSpPr/>
          <p:nvPr/>
        </p:nvSpPr>
        <p:spPr>
          <a:xfrm>
            <a:off x="3124200" y="4603750"/>
            <a:ext cx="1524000" cy="304800"/>
          </a:xfrm>
          <a:prstGeom prst="wedgeEllipseCallout">
            <a:avLst>
              <a:gd name="adj1" fmla="val -81148"/>
              <a:gd name="adj2" fmla="val -96875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>
              <a:buClrTx/>
            </a:pPr>
            <a:r>
              <a:rPr lang="zh-CN" altLang="en-US" sz="1000" dirty="0">
                <a:latin typeface="Arial" panose="020B0604020202090204" pitchFamily="34" charset="0"/>
              </a:rPr>
              <a:t>每月</a:t>
            </a:r>
            <a:r>
              <a:rPr lang="en-US" altLang="zh-CN" sz="1000" dirty="0">
                <a:latin typeface="Arial" panose="020B0604020202090204" pitchFamily="34" charset="0"/>
              </a:rPr>
              <a:t>27</a:t>
            </a:r>
            <a:r>
              <a:rPr lang="zh-CN" altLang="en-US" sz="1000" dirty="0">
                <a:latin typeface="Arial" panose="020B0604020202090204" pitchFamily="34" charset="0"/>
              </a:rPr>
              <a:t>日前</a:t>
            </a:r>
            <a:endParaRPr lang="zh-CN" altLang="en-US" sz="1000">
              <a:latin typeface="Arial" panose="020B0604020202090204" pitchFamily="34" charset="0"/>
            </a:endParaRPr>
          </a:p>
        </p:txBody>
      </p:sp>
      <p:cxnSp>
        <p:nvCxnSpPr>
          <p:cNvPr id="61475" name="直接箭头连接符 61474"/>
          <p:cNvCxnSpPr>
            <a:endCxn id="61466" idx="0"/>
          </p:cNvCxnSpPr>
          <p:nvPr/>
        </p:nvCxnSpPr>
        <p:spPr>
          <a:xfrm rot="5400000">
            <a:off x="2552700" y="1257300"/>
            <a:ext cx="228600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cxnSp>
      <p:grpSp>
        <p:nvGrpSpPr>
          <p:cNvPr id="61476" name="组合 61475"/>
          <p:cNvGrpSpPr/>
          <p:nvPr/>
        </p:nvGrpSpPr>
        <p:grpSpPr>
          <a:xfrm>
            <a:off x="1363663" y="5943600"/>
            <a:ext cx="1150937" cy="412750"/>
            <a:chOff x="1656" y="2584"/>
            <a:chExt cx="725" cy="240"/>
          </a:xfrm>
        </p:grpSpPr>
        <p:sp>
          <p:nvSpPr>
            <p:cNvPr id="61477" name="流程图: 过程 61476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月度、季度、年度预算执行分析</a:t>
              </a:r>
              <a:r>
                <a:rPr lang="zh-CN" altLang="en-US" sz="1000">
                  <a:latin typeface="Arial" panose="020B0604020202090204" pitchFamily="34" charset="0"/>
                </a:rPr>
                <a:t> 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478" name="流程图: 过程 61477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15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479" name="流程图: 文档 61478"/>
          <p:cNvSpPr/>
          <p:nvPr/>
        </p:nvSpPr>
        <p:spPr>
          <a:xfrm>
            <a:off x="1571625" y="6356350"/>
            <a:ext cx="935038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分析报告</a:t>
            </a:r>
            <a:endParaRPr lang="zh-CN" altLang="en-US" sz="1000">
              <a:latin typeface="宋体" pitchFamily="2" charset="-122"/>
            </a:endParaRPr>
          </a:p>
        </p:txBody>
      </p:sp>
      <p:sp>
        <p:nvSpPr>
          <p:cNvPr id="61480" name="流程图: 文档 61479"/>
          <p:cNvSpPr/>
          <p:nvPr/>
        </p:nvSpPr>
        <p:spPr>
          <a:xfrm>
            <a:off x="1590675" y="4146550"/>
            <a:ext cx="935038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月度预算草案</a:t>
            </a:r>
            <a:endParaRPr lang="zh-CN" altLang="en-US" sz="1000">
              <a:latin typeface="宋体" pitchFamily="2" charset="-122"/>
            </a:endParaRPr>
          </a:p>
        </p:txBody>
      </p:sp>
      <p:cxnSp>
        <p:nvCxnSpPr>
          <p:cNvPr id="61481" name="肘形连接符 61480"/>
          <p:cNvCxnSpPr>
            <a:stCxn id="61479" idx="3"/>
            <a:endCxn id="61484" idx="1"/>
          </p:cNvCxnSpPr>
          <p:nvPr/>
        </p:nvCxnSpPr>
        <p:spPr>
          <a:xfrm>
            <a:off x="2506663" y="6464300"/>
            <a:ext cx="2903537" cy="3175"/>
          </a:xfrm>
          <a:prstGeom prst="bentConnector3">
            <a:avLst>
              <a:gd name="adj1" fmla="val 49972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grpSp>
        <p:nvGrpSpPr>
          <p:cNvPr id="61482" name="组合 61481"/>
          <p:cNvGrpSpPr/>
          <p:nvPr/>
        </p:nvGrpSpPr>
        <p:grpSpPr>
          <a:xfrm>
            <a:off x="5410200" y="6261100"/>
            <a:ext cx="1150938" cy="412750"/>
            <a:chOff x="1656" y="2584"/>
            <a:chExt cx="725" cy="240"/>
          </a:xfrm>
        </p:grpSpPr>
        <p:sp>
          <p:nvSpPr>
            <p:cNvPr id="61483" name="流程图: 过程 61482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考核预算执行情况</a:t>
              </a:r>
              <a:endParaRPr lang="zh-CN" altLang="en-US" sz="1000" dirty="0">
                <a:latin typeface="Arial" panose="020B0604020202090204" pitchFamily="34" charset="0"/>
              </a:endParaRPr>
            </a:p>
          </p:txBody>
        </p:sp>
        <p:sp>
          <p:nvSpPr>
            <p:cNvPr id="61484" name="流程图: 过程 61483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17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1485" name="组合 61484"/>
          <p:cNvGrpSpPr/>
          <p:nvPr/>
        </p:nvGrpSpPr>
        <p:grpSpPr>
          <a:xfrm>
            <a:off x="68263" y="5029200"/>
            <a:ext cx="1150937" cy="252413"/>
            <a:chOff x="1656" y="2584"/>
            <a:chExt cx="725" cy="240"/>
          </a:xfrm>
        </p:grpSpPr>
        <p:sp>
          <p:nvSpPr>
            <p:cNvPr id="61486" name="流程图: 过程 61485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执行预算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487" name="流程图: 过程 61486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14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488" name="流程图: 文档 61487"/>
          <p:cNvSpPr/>
          <p:nvPr/>
        </p:nvSpPr>
        <p:spPr>
          <a:xfrm>
            <a:off x="282575" y="5287963"/>
            <a:ext cx="935038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预算执行情况报告</a:t>
            </a:r>
            <a:endParaRPr lang="zh-CN" altLang="en-US" sz="1000">
              <a:latin typeface="宋体" pitchFamily="2" charset="-122"/>
            </a:endParaRPr>
          </a:p>
        </p:txBody>
      </p:sp>
      <p:grpSp>
        <p:nvGrpSpPr>
          <p:cNvPr id="61489" name="组合 61488"/>
          <p:cNvGrpSpPr/>
          <p:nvPr/>
        </p:nvGrpSpPr>
        <p:grpSpPr>
          <a:xfrm>
            <a:off x="2743200" y="5029200"/>
            <a:ext cx="1150938" cy="252413"/>
            <a:chOff x="1656" y="2584"/>
            <a:chExt cx="725" cy="240"/>
          </a:xfrm>
        </p:grpSpPr>
        <p:sp>
          <p:nvSpPr>
            <p:cNvPr id="61490" name="流程图: 过程 61489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执行预算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491" name="流程图: 过程 61490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14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492" name="流程图: 文档 61491"/>
          <p:cNvSpPr/>
          <p:nvPr/>
        </p:nvSpPr>
        <p:spPr>
          <a:xfrm>
            <a:off x="2951163" y="5280025"/>
            <a:ext cx="935037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预算执行情况报告</a:t>
            </a:r>
            <a:endParaRPr lang="zh-CN" altLang="en-US" sz="1000">
              <a:latin typeface="宋体" pitchFamily="2" charset="-122"/>
            </a:endParaRPr>
          </a:p>
        </p:txBody>
      </p:sp>
      <p:grpSp>
        <p:nvGrpSpPr>
          <p:cNvPr id="61493" name="组合 61492"/>
          <p:cNvGrpSpPr/>
          <p:nvPr/>
        </p:nvGrpSpPr>
        <p:grpSpPr>
          <a:xfrm>
            <a:off x="4106863" y="5029200"/>
            <a:ext cx="1150937" cy="252413"/>
            <a:chOff x="1656" y="2584"/>
            <a:chExt cx="725" cy="240"/>
          </a:xfrm>
        </p:grpSpPr>
        <p:sp>
          <p:nvSpPr>
            <p:cNvPr id="61494" name="流程图: 过程 61493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执行预算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495" name="流程图: 过程 61494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14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496" name="流程图: 文档 61495"/>
          <p:cNvSpPr/>
          <p:nvPr/>
        </p:nvSpPr>
        <p:spPr>
          <a:xfrm>
            <a:off x="4314825" y="5280025"/>
            <a:ext cx="935038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预算执行情况报告</a:t>
            </a:r>
            <a:endParaRPr lang="zh-CN" altLang="en-US" sz="1000">
              <a:latin typeface="宋体" pitchFamily="2" charset="-122"/>
            </a:endParaRPr>
          </a:p>
        </p:txBody>
      </p:sp>
      <p:sp>
        <p:nvSpPr>
          <p:cNvPr id="61497" name="矩形 61496"/>
          <p:cNvSpPr/>
          <p:nvPr/>
        </p:nvSpPr>
        <p:spPr>
          <a:xfrm>
            <a:off x="0" y="4953000"/>
            <a:ext cx="5334000" cy="6096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cxnSp>
        <p:nvCxnSpPr>
          <p:cNvPr id="61498" name="肘形连接符 61497"/>
          <p:cNvCxnSpPr>
            <a:stCxn id="61480" idx="2"/>
            <a:endCxn id="61497" idx="0"/>
          </p:cNvCxnSpPr>
          <p:nvPr/>
        </p:nvCxnSpPr>
        <p:spPr>
          <a:xfrm rot="-5400000" flipH="1">
            <a:off x="2060575" y="4346575"/>
            <a:ext cx="603250" cy="608013"/>
          </a:xfrm>
          <a:prstGeom prst="bentConnector3">
            <a:avLst>
              <a:gd name="adj1" fmla="val 51051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61499" name="肘形连接符 61498"/>
          <p:cNvCxnSpPr>
            <a:stCxn id="61497" idx="2"/>
            <a:endCxn id="61477" idx="3"/>
          </p:cNvCxnSpPr>
          <p:nvPr/>
        </p:nvCxnSpPr>
        <p:spPr>
          <a:xfrm rot="5400000">
            <a:off x="2297113" y="5780088"/>
            <a:ext cx="587375" cy="152400"/>
          </a:xfrm>
          <a:prstGeom prst="bentConnector2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grpSp>
        <p:nvGrpSpPr>
          <p:cNvPr id="61500" name="组合 61499"/>
          <p:cNvGrpSpPr/>
          <p:nvPr/>
        </p:nvGrpSpPr>
        <p:grpSpPr>
          <a:xfrm>
            <a:off x="4114800" y="1527175"/>
            <a:ext cx="1150938" cy="252413"/>
            <a:chOff x="1656" y="2584"/>
            <a:chExt cx="725" cy="240"/>
          </a:xfrm>
        </p:grpSpPr>
        <p:sp>
          <p:nvSpPr>
            <p:cNvPr id="61501" name="流程图: 过程 61500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预算目标分解</a:t>
              </a:r>
              <a:endParaRPr lang="zh-CN" altLang="en-US" sz="1000" dirty="0">
                <a:latin typeface="Arial" panose="020B0604020202090204" pitchFamily="34" charset="0"/>
              </a:endParaRPr>
            </a:p>
          </p:txBody>
        </p:sp>
        <p:sp>
          <p:nvSpPr>
            <p:cNvPr id="61502" name="流程图: 过程 61501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11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503" name="流程图: 文档 61502"/>
          <p:cNvSpPr/>
          <p:nvPr/>
        </p:nvSpPr>
        <p:spPr>
          <a:xfrm>
            <a:off x="4322763" y="1778000"/>
            <a:ext cx="935037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分解草案</a:t>
            </a:r>
            <a:endParaRPr lang="zh-CN" altLang="en-US" sz="1000">
              <a:latin typeface="宋体" pitchFamily="2" charset="-122"/>
            </a:endParaRPr>
          </a:p>
        </p:txBody>
      </p:sp>
      <p:grpSp>
        <p:nvGrpSpPr>
          <p:cNvPr id="61504" name="组合 61503"/>
          <p:cNvGrpSpPr/>
          <p:nvPr/>
        </p:nvGrpSpPr>
        <p:grpSpPr>
          <a:xfrm>
            <a:off x="2805113" y="1524000"/>
            <a:ext cx="1150937" cy="252413"/>
            <a:chOff x="1656" y="2584"/>
            <a:chExt cx="725" cy="240"/>
          </a:xfrm>
        </p:grpSpPr>
        <p:sp>
          <p:nvSpPr>
            <p:cNvPr id="61505" name="流程图: 过程 61504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预算目标分解</a:t>
              </a:r>
              <a:endParaRPr lang="zh-CN" altLang="en-US" sz="1000" dirty="0">
                <a:latin typeface="Arial" panose="020B0604020202090204" pitchFamily="34" charset="0"/>
              </a:endParaRPr>
            </a:p>
          </p:txBody>
        </p:sp>
        <p:sp>
          <p:nvSpPr>
            <p:cNvPr id="61506" name="流程图: 过程 61505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11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507" name="流程图: 多文档 61506"/>
          <p:cNvSpPr/>
          <p:nvPr/>
        </p:nvSpPr>
        <p:spPr>
          <a:xfrm>
            <a:off x="152400" y="1778000"/>
            <a:ext cx="1081088" cy="360363"/>
          </a:xfrm>
          <a:prstGeom prst="flowChartMultidocumen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Arial" panose="020B0604020202090204" pitchFamily="34" charset="0"/>
              </a:rPr>
              <a:t>销量和损益表</a:t>
            </a:r>
            <a:endParaRPr lang="zh-CN" altLang="en-US" sz="1000">
              <a:latin typeface="Arial" panose="020B0604020202090204" pitchFamily="34" charset="0"/>
            </a:endParaRPr>
          </a:p>
        </p:txBody>
      </p:sp>
      <p:grpSp>
        <p:nvGrpSpPr>
          <p:cNvPr id="61508" name="组合 61507"/>
          <p:cNvGrpSpPr/>
          <p:nvPr/>
        </p:nvGrpSpPr>
        <p:grpSpPr>
          <a:xfrm>
            <a:off x="76200" y="1524000"/>
            <a:ext cx="1150938" cy="252413"/>
            <a:chOff x="1656" y="2584"/>
            <a:chExt cx="725" cy="240"/>
          </a:xfrm>
        </p:grpSpPr>
        <p:sp>
          <p:nvSpPr>
            <p:cNvPr id="61509" name="流程图: 过程 61508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预算目标分解</a:t>
              </a:r>
              <a:endParaRPr lang="zh-CN" altLang="en-US" sz="1000" dirty="0">
                <a:latin typeface="Arial" panose="020B0604020202090204" pitchFamily="34" charset="0"/>
              </a:endParaRPr>
            </a:p>
          </p:txBody>
        </p:sp>
        <p:sp>
          <p:nvSpPr>
            <p:cNvPr id="61510" name="流程图: 过程 61509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11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grpSp>
        <p:nvGrpSpPr>
          <p:cNvPr id="61511" name="组合 61510"/>
          <p:cNvGrpSpPr/>
          <p:nvPr/>
        </p:nvGrpSpPr>
        <p:grpSpPr>
          <a:xfrm>
            <a:off x="2743200" y="2784475"/>
            <a:ext cx="1150938" cy="252413"/>
            <a:chOff x="1656" y="2584"/>
            <a:chExt cx="725" cy="240"/>
          </a:xfrm>
        </p:grpSpPr>
        <p:sp>
          <p:nvSpPr>
            <p:cNvPr id="61512" name="流程图: 过程 61511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月份预算草案</a:t>
              </a:r>
              <a:endParaRPr lang="zh-CN" altLang="en-US" sz="1000">
                <a:latin typeface="Arial" panose="020B0604020202090204" pitchFamily="34" charset="0"/>
              </a:endParaRPr>
            </a:p>
          </p:txBody>
        </p:sp>
        <p:sp>
          <p:nvSpPr>
            <p:cNvPr id="61513" name="流程图: 过程 61512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12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sp>
        <p:nvSpPr>
          <p:cNvPr id="61514" name="流程图: 文档 61513"/>
          <p:cNvSpPr/>
          <p:nvPr/>
        </p:nvSpPr>
        <p:spPr>
          <a:xfrm>
            <a:off x="2951163" y="3035300"/>
            <a:ext cx="935037" cy="215900"/>
          </a:xfrm>
          <a:prstGeom prst="flowChartDocumen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buClrTx/>
            </a:pPr>
            <a:r>
              <a:rPr lang="zh-CN" altLang="en-US" sz="1000" dirty="0">
                <a:latin typeface="宋体" pitchFamily="2" charset="-122"/>
              </a:rPr>
              <a:t>预算草案</a:t>
            </a:r>
            <a:endParaRPr lang="zh-CN" altLang="en-US" sz="1000">
              <a:latin typeface="宋体" pitchFamily="2" charset="-122"/>
            </a:endParaRPr>
          </a:p>
        </p:txBody>
      </p:sp>
      <p:grpSp>
        <p:nvGrpSpPr>
          <p:cNvPr id="61515" name="组合 61514"/>
          <p:cNvGrpSpPr/>
          <p:nvPr/>
        </p:nvGrpSpPr>
        <p:grpSpPr>
          <a:xfrm>
            <a:off x="4106863" y="5791200"/>
            <a:ext cx="1150937" cy="252413"/>
            <a:chOff x="1656" y="2584"/>
            <a:chExt cx="725" cy="240"/>
          </a:xfrm>
        </p:grpSpPr>
        <p:sp>
          <p:nvSpPr>
            <p:cNvPr id="61516" name="流程图: 过程 61515"/>
            <p:cNvSpPr/>
            <p:nvPr/>
          </p:nvSpPr>
          <p:spPr>
            <a:xfrm>
              <a:off x="1656" y="2584"/>
              <a:ext cx="725" cy="240"/>
            </a:xfrm>
            <a:prstGeom prst="flowChartProcess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198000" rIns="18000" anchor="ctr"/>
            <a:p>
              <a:pPr algn="ctr">
                <a:buClrTx/>
              </a:pPr>
              <a:r>
                <a:rPr lang="zh-CN" altLang="en-US" sz="1000" dirty="0">
                  <a:latin typeface="Arial" panose="020B0604020202090204" pitchFamily="34" charset="0"/>
                </a:rPr>
                <a:t>采取相关措施</a:t>
              </a:r>
              <a:endParaRPr lang="zh-CN" altLang="en-US" sz="1000" dirty="0">
                <a:latin typeface="Arial" panose="020B0604020202090204" pitchFamily="34" charset="0"/>
              </a:endParaRPr>
            </a:p>
          </p:txBody>
        </p:sp>
        <p:sp>
          <p:nvSpPr>
            <p:cNvPr id="61517" name="流程图: 过程 61516"/>
            <p:cNvSpPr/>
            <p:nvPr/>
          </p:nvSpPr>
          <p:spPr>
            <a:xfrm>
              <a:off x="1656" y="2584"/>
              <a:ext cx="91" cy="240"/>
            </a:xfrm>
            <a:prstGeom prst="flowChartProcess">
              <a:avLst/>
            </a:prstGeom>
            <a:solidFill>
              <a:srgbClr val="0080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/>
            <a:p>
              <a:pPr algn="ctr">
                <a:buClrTx/>
              </a:pPr>
              <a:r>
                <a:rPr lang="en-US" altLang="zh-CN" sz="800">
                  <a:solidFill>
                    <a:schemeClr val="bg1"/>
                  </a:solidFill>
                  <a:latin typeface="Arial" panose="020B0604020202090204" pitchFamily="34" charset="0"/>
                </a:rPr>
                <a:t>16</a:t>
              </a:r>
              <a:endParaRPr lang="en-US" altLang="zh-CN" sz="800">
                <a:solidFill>
                  <a:schemeClr val="bg1"/>
                </a:solidFill>
                <a:latin typeface="Arial" panose="020B0604020202090204" pitchFamily="34" charset="0"/>
              </a:endParaRPr>
            </a:p>
          </p:txBody>
        </p:sp>
      </p:grpSp>
      <p:cxnSp>
        <p:nvCxnSpPr>
          <p:cNvPr id="61518" name="肘形连接符 61517"/>
          <p:cNvCxnSpPr>
            <a:stCxn id="61479" idx="3"/>
            <a:endCxn id="61517" idx="1"/>
          </p:cNvCxnSpPr>
          <p:nvPr/>
        </p:nvCxnSpPr>
        <p:spPr>
          <a:xfrm flipV="1">
            <a:off x="2506663" y="5918200"/>
            <a:ext cx="1600200" cy="5461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</p:spTree>
  </p:cSld>
  <p:clrMapOvr>
    <a:masterClrMapping/>
  </p:clrMapOvr>
  <p:transition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62510" name="表格 62509"/>
          <p:cNvGraphicFramePr/>
          <p:nvPr/>
        </p:nvGraphicFramePr>
        <p:xfrm>
          <a:off x="539750" y="838200"/>
          <a:ext cx="8135938" cy="5883275"/>
        </p:xfrm>
        <a:graphic>
          <a:graphicData uri="http://schemas.openxmlformats.org/drawingml/2006/table">
            <a:tbl>
              <a:tblPr/>
              <a:tblGrid>
                <a:gridCol w="360363"/>
                <a:gridCol w="1004887"/>
                <a:gridCol w="4114800"/>
                <a:gridCol w="914400"/>
                <a:gridCol w="762000"/>
                <a:gridCol w="979488"/>
              </a:tblGrid>
              <a:tr h="303213">
                <a:tc grid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b="1" dirty="0"/>
                        <a:t>流程说明</a:t>
                      </a:r>
                      <a:endParaRPr lang="zh-CN" altLang="en-US" sz="1800" dirty="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7">
                <a:tc grid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一、流程名称：</a:t>
                      </a:r>
                      <a:r>
                        <a:rPr lang="zh-CN" altLang="en-US" sz="1000" dirty="0"/>
                        <a:t>年度预算管理流程</a:t>
                      </a:r>
                      <a:endParaRPr lang="zh-CN" altLang="en-US" sz="1000" dirty="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8">
                <a:tc grid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二、流程编号：</a:t>
                      </a:r>
                      <a:endParaRPr lang="zh-CN" altLang="en-US" sz="180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7">
                <a:tc grid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三、流程目的：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规范年度预算管理编制与执行过程 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8">
                <a:tc grid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四：适用范围：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适用于公司及所属各单位</a:t>
                      </a:r>
                      <a:r>
                        <a:rPr lang="zh-CN" altLang="en-US" sz="1000" dirty="0"/>
                        <a:t>的预算制定、分解、执行、控制</a:t>
                      </a:r>
                      <a:endParaRPr lang="zh-CN" altLang="en-US" sz="1000" dirty="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7">
                <a:tc grid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五、流程负责部门：</a:t>
                      </a:r>
                      <a:r>
                        <a:rPr lang="zh-CN" altLang="en-US" sz="1000" dirty="0"/>
                        <a:t>财务管理总部</a:t>
                      </a:r>
                      <a:endParaRPr lang="zh-CN" altLang="en-US" sz="1800" dirty="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82575">
                <a:tc gridSpan="6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六、流程描述</a:t>
                      </a:r>
                      <a:endParaRPr lang="zh-CN" altLang="en-US" sz="1800" dirty="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44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序号</a:t>
                      </a:r>
                      <a:endParaRPr lang="zh-CN" altLang="en-US" sz="1000" dirty="0"/>
                    </a:p>
                  </a:txBody>
                  <a:tcPr marL="36000" marR="36000" marT="46800" marB="46800"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执行人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操作内容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重要输入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重要输出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相关表单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448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en-US" altLang="zh-CN" sz="1000"/>
                        <a:t>1</a:t>
                      </a:r>
                      <a:endParaRPr lang="zh-CN" altLang="en-US" sz="100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财务管理总部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部署下年度预算编制工作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en-US" altLang="zh-CN" sz="1000" dirty="0">
                          <a:latin typeface="宋体" pitchFamily="2" charset="-122"/>
                        </a:rPr>
                        <a:t>1.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企业所面临的未来市场发展、消费与价格走势、自身营销、生产扩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张及获利能力等方面的预测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甚至还应包括宏观经济形势、发展速度、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行业动态等方面的预测。正确把握这些信息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有助于形成较为客观的目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标框架。另外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对于上级可能下达的预期目标也应有所洞察和预测。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en-US" altLang="zh-CN" sz="1000" dirty="0">
                          <a:latin typeface="宋体" pitchFamily="2" charset="-122"/>
                        </a:rPr>
                        <a:t>2. 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明确企业已制定的发展规划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(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包括短、中、长期规划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)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。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en-US" altLang="zh-CN" sz="1000" dirty="0">
                          <a:latin typeface="宋体" pitchFamily="2" charset="-122"/>
                        </a:rPr>
                        <a:t>3. 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排查前期遗留未决经济事项及其滞后影响因素。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en-US" altLang="zh-CN" sz="1000" dirty="0">
                          <a:latin typeface="宋体" pitchFamily="2" charset="-122"/>
                        </a:rPr>
                        <a:t>4. 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搜集整理有关数据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包括各类产品明细价格、生产物料价格、消耗、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成本、费用等经济运行历史参数资料。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 fontAlgn="ctr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公司战略规</a:t>
                      </a:r>
                      <a:endParaRPr lang="zh-CN" altLang="en-US" sz="1000" dirty="0"/>
                    </a:p>
                    <a:p>
                      <a:pPr marL="533400" lvl="0" indent="-533400" defTabSz="0" fontAlgn="ctr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划、营销规</a:t>
                      </a:r>
                      <a:endParaRPr lang="zh-CN" altLang="en-US" sz="1000" dirty="0"/>
                    </a:p>
                    <a:p>
                      <a:pPr marL="533400" lvl="0" indent="-533400" defTabSz="0" fontAlgn="ctr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划及各事业</a:t>
                      </a:r>
                      <a:endParaRPr lang="zh-CN" altLang="en-US" sz="1000" dirty="0"/>
                    </a:p>
                    <a:p>
                      <a:pPr marL="533400" lvl="0" indent="-533400" defTabSz="0" fontAlgn="ctr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部子公司信</a:t>
                      </a:r>
                      <a:endParaRPr lang="zh-CN" altLang="en-US" sz="1000" dirty="0"/>
                    </a:p>
                    <a:p>
                      <a:pPr marL="533400" lvl="0" indent="-533400" defTabSz="0" fontAlgn="ctr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息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 fontAlgn="ctr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形成基础</a:t>
                      </a:r>
                      <a:endParaRPr lang="zh-CN" altLang="en-US" sz="1000" dirty="0"/>
                    </a:p>
                    <a:p>
                      <a:pPr marL="533400" lvl="0" indent="-533400" defTabSz="0" fontAlgn="ctr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资料库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408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endParaRPr lang="en-US" altLang="zh-CN" sz="1000" dirty="0"/>
                    </a:p>
                    <a:p>
                      <a:pPr marL="0" lvl="0" indent="0" algn="ctr" defTabSz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en-US" altLang="zh-CN" sz="1000"/>
                        <a:t>2</a:t>
                      </a:r>
                      <a:endParaRPr lang="zh-CN" altLang="en-US" sz="1000"/>
                    </a:p>
                  </a:txBody>
                  <a:tcPr>
                    <a:lnL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  <a:tabLst>
                          <a:tab pos="266700" algn="l"/>
                        </a:tabLst>
                      </a:pPr>
                      <a:endParaRPr lang="en-US" altLang="zh-CN" sz="1000" dirty="0">
                        <a:latin typeface="Times New Roman" panose="02020503050405090304" pitchFamily="18" charset="0"/>
                      </a:endParaRPr>
                    </a:p>
                    <a:p>
                      <a:pPr marL="533400" lvl="0" indent="-533400" defTabSz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533400" lvl="0" indent="-533400" defTabSz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533400" lvl="0" indent="-533400" defTabSz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出口公司</a:t>
                      </a:r>
                      <a:endParaRPr lang="zh-CN" altLang="en-US" sz="1000">
                        <a:latin typeface="Times New Roman" panose="0202050305040509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品种与销售预算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围绕总体目标</a:t>
                      </a:r>
                      <a:r>
                        <a:rPr lang="en-US" altLang="zh-CN" sz="100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在分析以往年度实际销售趋势状态的前提下</a:t>
                      </a:r>
                      <a:r>
                        <a:rPr lang="en-US" altLang="zh-CN" sz="1000">
                          <a:latin typeface="Times New Roman" panose="02020503050405090304" pitchFamily="18" charset="0"/>
                          <a:cs typeface="Times New Roman" panose="02020503050405090304" pitchFamily="18" charset="0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通过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充分的市场调查与预测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结合销售合同等需求信息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考虑预算期生产能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力等情况来确定。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新产品开发销售预算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如有新产品开发计划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则由销售部门会同技术、生产等部门制定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销售价格预算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基于市场预测和价格策略两个方面来确定。应按具体品种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逐一测算。</a:t>
                      </a:r>
                      <a:endParaRPr lang="zh-CN" altLang="en-US" sz="1000" dirty="0">
                        <a:latin typeface="宋体" pitchFamily="2" charset="-122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如预测有产品折让的情况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应予列示。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销售收入预算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  依据品种、销量、价格计算得出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并由产品明细直接汇总。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结合淡旺季节奏预测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编制分月销售预算。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有出口业务的单位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应单独编制出口产品销售预算。</a:t>
                      </a:r>
                      <a:endParaRPr lang="zh-CN" altLang="en-US" sz="1000" dirty="0">
                        <a:latin typeface="Times New Roman" panose="02020503050405090304" pitchFamily="18" charset="0"/>
                        <a:cs typeface="Times New Roman" panose="02020503050405090304" pitchFamily="18" charset="0"/>
                      </a:endParaRPr>
                    </a:p>
                    <a:p>
                      <a:pPr marL="533400" lvl="0" indent="-533400" algn="just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>
                          <a:latin typeface="宋体" pitchFamily="2" charset="-122"/>
                        </a:rPr>
                        <a:t>对销售收现率进行预测</a:t>
                      </a:r>
                      <a:r>
                        <a:rPr lang="en-US" altLang="zh-CN" sz="1000" dirty="0">
                          <a:latin typeface="宋体" pitchFamily="2" charset="-122"/>
                        </a:rPr>
                        <a:t>,</a:t>
                      </a:r>
                      <a:r>
                        <a:rPr lang="zh-CN" altLang="en-US" sz="1000" dirty="0">
                          <a:latin typeface="宋体" pitchFamily="2" charset="-122"/>
                        </a:rPr>
                        <a:t>为现金预算做准备。</a:t>
                      </a:r>
                      <a:endParaRPr lang="zh-CN" altLang="en-US" sz="1000" dirty="0">
                        <a:latin typeface="Times New Roman" panose="02020503050405090304" pitchFamily="18" charset="0"/>
                        <a:ea typeface="Times New Roman" panose="0202050305040509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销量及品</a:t>
                      </a:r>
                      <a:endParaRPr lang="zh-CN" altLang="en-US" sz="1000" dirty="0"/>
                    </a:p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种结构计</a:t>
                      </a:r>
                      <a:endParaRPr lang="zh-CN" altLang="en-US" sz="1000" dirty="0"/>
                    </a:p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划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销量及品</a:t>
                      </a:r>
                      <a:endParaRPr lang="zh-CN" altLang="en-US" sz="1000" dirty="0"/>
                    </a:p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种结构计</a:t>
                      </a:r>
                      <a:endParaRPr lang="zh-CN" altLang="en-US" sz="1000" dirty="0"/>
                    </a:p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r>
                        <a:rPr lang="zh-CN" altLang="en-US" sz="1000" dirty="0"/>
                        <a:t>划表</a:t>
                      </a:r>
                      <a:endParaRPr lang="zh-CN" altLang="en-US" sz="1000" dirty="0"/>
                    </a:p>
                    <a:p>
                      <a:pPr marL="533400" lvl="0" indent="-533400" defTabSz="0" eaLnBrk="0" hangingPunct="0">
                        <a:spcBef>
                          <a:spcPct val="0"/>
                        </a:spcBef>
                        <a:buNone/>
                        <a:tabLst>
                          <a:tab pos="266700" algn="l"/>
                        </a:tabLst>
                      </a:pP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63490" name="表格 63489"/>
          <p:cNvGraphicFramePr/>
          <p:nvPr/>
        </p:nvGraphicFramePr>
        <p:xfrm>
          <a:off x="504825" y="762000"/>
          <a:ext cx="8135938" cy="5862638"/>
        </p:xfrm>
        <a:graphic>
          <a:graphicData uri="http://schemas.openxmlformats.org/drawingml/2006/table">
            <a:tbl>
              <a:tblPr/>
              <a:tblGrid>
                <a:gridCol w="360363"/>
                <a:gridCol w="1004887"/>
                <a:gridCol w="4114800"/>
                <a:gridCol w="762000"/>
                <a:gridCol w="914400"/>
                <a:gridCol w="979488"/>
              </a:tblGrid>
              <a:tr h="70008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3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XX</a:t>
                      </a:r>
                      <a:r>
                        <a:rPr lang="zh-CN" altLang="en-US" sz="1000" dirty="0"/>
                        <a:t>事业部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上报销售数量及品种结构计划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A</a:t>
                      </a:r>
                      <a:r>
                        <a:rPr lang="zh-CN" altLang="en-US" sz="1000" dirty="0"/>
                        <a:t>类物资采购价格预算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销量及品种结构计划表、</a:t>
                      </a:r>
                      <a:r>
                        <a:rPr lang="en-US" altLang="zh-CN" sz="1000" dirty="0"/>
                        <a:t>A</a:t>
                      </a:r>
                      <a:r>
                        <a:rPr lang="zh-CN" altLang="en-US" sz="1000" dirty="0"/>
                        <a:t>类物资采购价格表及预测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868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4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财务管理总部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会同营销总部、战略发展部、技术部平衡销量、品牌品种结构、生产规模及品牌生产安排；并下发各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进出口公司</a:t>
                      </a:r>
                      <a:endParaRPr lang="zh-CN" altLang="en-US" sz="1000">
                        <a:latin typeface="Times New Roman" panose="0202050305040509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endParaRPr lang="en-US" altLang="zh-CN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>
                          <a:latin typeface="Times New Roman" panose="02020503050405090304" pitchFamily="18" charset="0"/>
                        </a:rPr>
                        <a:t>/</a:t>
                      </a:r>
                      <a:endParaRPr lang="en-US" altLang="zh-CN" sz="100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进出口公司 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产销量及品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牌品种计划</a:t>
                      </a:r>
                      <a:endParaRPr lang="zh-CN" altLang="en-US" sz="1000">
                        <a:latin typeface="Times New Roman" panose="0202050305040509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endParaRPr lang="en-US" altLang="zh-CN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产销量及品牌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品种结构计划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4488">
                <a:tc row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5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endParaRPr lang="en-US" altLang="zh-CN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出口公司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编制年度财务预算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1</a:t>
                      </a:r>
                      <a:r>
                        <a:rPr lang="zh-CN" altLang="en-US" sz="1000" dirty="0"/>
                        <a:t>、收入预算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2</a:t>
                      </a:r>
                      <a:r>
                        <a:rPr lang="zh-CN" altLang="en-US" sz="1000" dirty="0"/>
                        <a:t>、资本性支出预算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3</a:t>
                      </a:r>
                      <a:r>
                        <a:rPr lang="zh-CN" altLang="en-US" sz="1000" dirty="0"/>
                        <a:t>、采购及材料采购预算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4</a:t>
                      </a:r>
                      <a:r>
                        <a:rPr lang="zh-CN" altLang="en-US" sz="1000" dirty="0"/>
                        <a:t>、职工工资及福利预算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5</a:t>
                      </a:r>
                      <a:r>
                        <a:rPr lang="zh-CN" altLang="en-US" sz="1000" dirty="0"/>
                        <a:t>、制造费用预算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6</a:t>
                      </a:r>
                      <a:r>
                        <a:rPr lang="zh-CN" altLang="en-US" sz="1000" dirty="0"/>
                        <a:t>、生产成本预算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7</a:t>
                      </a:r>
                      <a:r>
                        <a:rPr lang="zh-CN" altLang="en-US" sz="1000" dirty="0"/>
                        <a:t>、期间费用预算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8</a:t>
                      </a:r>
                      <a:r>
                        <a:rPr lang="zh-CN" altLang="en-US" sz="1000" dirty="0"/>
                        <a:t>、投资收益、营业外收支、补贴收入预算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9</a:t>
                      </a:r>
                      <a:r>
                        <a:rPr lang="zh-CN" altLang="en-US" sz="1000" dirty="0"/>
                        <a:t>、税金预算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最终形成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进出口公司 资产负债表、利润表、现金流量表及前面所述所有项目表单</a:t>
                      </a:r>
                      <a:endParaRPr lang="zh-CN" altLang="en-US" sz="1000">
                        <a:latin typeface="Times New Roman" panose="0202050305040509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进出口公司</a:t>
                      </a:r>
                      <a:r>
                        <a:rPr lang="zh-CN" altLang="en-US" sz="1000" dirty="0"/>
                        <a:t>财务预算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2087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XX</a:t>
                      </a:r>
                      <a:r>
                        <a:rPr lang="zh-CN" altLang="en-US" sz="1000" dirty="0"/>
                        <a:t>事业部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XX</a:t>
                      </a:r>
                      <a:r>
                        <a:rPr lang="zh-CN" altLang="en-US" sz="1000" dirty="0"/>
                        <a:t>事业部预算编制流程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形成</a:t>
                      </a:r>
                      <a:r>
                        <a:rPr lang="en-US" altLang="zh-CN" sz="1000"/>
                        <a:t>XX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事业部及其所属生产厂、子公司资产负债表、利润表、现金流量表及前面所述所有项目表单</a:t>
                      </a:r>
                      <a:endParaRPr lang="zh-CN" altLang="en-US" sz="1000">
                        <a:latin typeface="Times New Roman" panose="0202050305040509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XX</a:t>
                      </a:r>
                      <a:r>
                        <a:rPr lang="zh-CN" altLang="en-US" sz="1000" dirty="0"/>
                        <a:t>事业部财务预算</a:t>
                      </a:r>
                      <a:endParaRPr lang="zh-CN" altLang="en-US" sz="1000" dirty="0"/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7288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公司职能部门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职能部门费用预算及其他主要大项目预算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    工资及福利</a:t>
                      </a:r>
                      <a:r>
                        <a:rPr lang="en-US" altLang="zh-CN" sz="1000">
                          <a:latin typeface="Arial" panose="020B0604020202090204" pitchFamily="34" charset="0"/>
                        </a:rPr>
                        <a:t>—</a:t>
                      </a:r>
                      <a:r>
                        <a:rPr lang="zh-CN" altLang="en-US" sz="1000" dirty="0"/>
                        <a:t>人力资源总部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    广告费支出</a:t>
                      </a:r>
                      <a:r>
                        <a:rPr lang="en-US" altLang="zh-CN" sz="1000">
                          <a:latin typeface="Arial" panose="020B0604020202090204" pitchFamily="34" charset="0"/>
                        </a:rPr>
                        <a:t>—</a:t>
                      </a:r>
                      <a:r>
                        <a:rPr lang="zh-CN" altLang="en-US" sz="1000" dirty="0"/>
                        <a:t>营销总部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    购并技改扩建等资本性支出</a:t>
                      </a:r>
                      <a:r>
                        <a:rPr lang="en-US" altLang="zh-CN" sz="1000">
                          <a:latin typeface="Arial" panose="020B0604020202090204" pitchFamily="34" charset="0"/>
                        </a:rPr>
                        <a:t>—</a:t>
                      </a:r>
                      <a:r>
                        <a:rPr lang="zh-CN" altLang="en-US" sz="1000" dirty="0"/>
                        <a:t>战略发展部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    科研经费预算</a:t>
                      </a:r>
                      <a:r>
                        <a:rPr lang="en-US" altLang="zh-CN" sz="1000">
                          <a:latin typeface="Arial" panose="020B0604020202090204" pitchFamily="34" charset="0"/>
                        </a:rPr>
                        <a:t>—</a:t>
                      </a:r>
                      <a:r>
                        <a:rPr lang="zh-CN" altLang="en-US" sz="1000" dirty="0"/>
                        <a:t>科研中心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    税金、筹资、财务费用、利润分配</a:t>
                      </a:r>
                      <a:r>
                        <a:rPr lang="en-US" altLang="zh-CN" sz="1000">
                          <a:latin typeface="Arial" panose="020B0604020202090204" pitchFamily="34" charset="0"/>
                        </a:rPr>
                        <a:t>—</a:t>
                      </a:r>
                      <a:r>
                        <a:rPr lang="zh-CN" altLang="en-US" sz="1000" dirty="0"/>
                        <a:t>财务总部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    公积金、物业管理费、公车燃料修理费用</a:t>
                      </a:r>
                      <a:r>
                        <a:rPr lang="en-US" altLang="zh-CN" sz="1000">
                          <a:latin typeface="Arial" panose="020B0604020202090204" pitchFamily="34" charset="0"/>
                        </a:rPr>
                        <a:t>—</a:t>
                      </a:r>
                      <a:r>
                        <a:rPr lang="zh-CN" altLang="en-US" sz="1000" dirty="0"/>
                        <a:t>物业公司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职能部门费用预算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64514" name="表格 64513"/>
          <p:cNvGraphicFramePr/>
          <p:nvPr/>
        </p:nvGraphicFramePr>
        <p:xfrm>
          <a:off x="504825" y="838200"/>
          <a:ext cx="8135938" cy="4764088"/>
        </p:xfrm>
        <a:graphic>
          <a:graphicData uri="http://schemas.openxmlformats.org/drawingml/2006/table">
            <a:tbl>
              <a:tblPr/>
              <a:tblGrid>
                <a:gridCol w="360363"/>
                <a:gridCol w="1004887"/>
                <a:gridCol w="4114800"/>
                <a:gridCol w="762000"/>
                <a:gridCol w="914400"/>
                <a:gridCol w="979488"/>
              </a:tblGrid>
              <a:tr h="100488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6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财务管理总部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审核汇总沟通平衡各相关资料：形成财务预算草案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各事业部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控股公司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子公司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进出口公司年度预算资料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财务预算草案</a:t>
                      </a:r>
                      <a:endParaRPr lang="zh-CN" altLang="en-US" sz="1000" dirty="0"/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形成各事业部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子公司年度三大主表及相关明细表</a:t>
                      </a:r>
                      <a:endParaRPr lang="zh-CN" altLang="en-US" sz="1000" dirty="0"/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968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7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分管财务副总裁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审阅财务预算草案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各事业部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子公司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进出口公司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公司总部费用年度三大主表及相关明细表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8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预算管理委员会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审批财务预算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各事业部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子公司年度三大主表及相关明细表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9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预算管理委员会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如果财务预算需要调整，各事业部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控股公司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子公司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进出口公司</a:t>
                      </a:r>
                      <a:r>
                        <a:rPr lang="en-US" altLang="zh-CN" sz="1000" dirty="0"/>
                        <a:t>/</a:t>
                      </a:r>
                      <a:r>
                        <a:rPr lang="zh-CN" altLang="en-US" sz="1000" dirty="0"/>
                        <a:t>公司总部需要调整项目：产销量、品牌品种结构、单价、营销、广告费用、财务费用、管理费用、其他等。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10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董事会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如果财务预算不需要调整，提请董事会批准财务预算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公司财务预算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11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endParaRPr lang="en-US" altLang="zh-CN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出口公司</a:t>
                      </a:r>
                      <a:r>
                        <a:rPr lang="en-US" altLang="zh-CN" sz="100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/>
                        <a:t>各职</a:t>
                      </a:r>
                      <a:endParaRPr lang="zh-CN" altLang="en-US" sz="1000" dirty="0"/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/>
                        <a:t>能部门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预算目标分解：将已批复的年度目标分解至</a:t>
                      </a:r>
                      <a:r>
                        <a:rPr lang="en-US" altLang="zh-CN" sz="1000" dirty="0"/>
                        <a:t>12</a:t>
                      </a:r>
                      <a:r>
                        <a:rPr lang="zh-CN" altLang="en-US" sz="1000" dirty="0"/>
                        <a:t>个月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65538" name="表格 65537"/>
          <p:cNvGraphicFramePr/>
          <p:nvPr/>
        </p:nvGraphicFramePr>
        <p:xfrm>
          <a:off x="504825" y="685800"/>
          <a:ext cx="8135938" cy="5162550"/>
        </p:xfrm>
        <a:graphic>
          <a:graphicData uri="http://schemas.openxmlformats.org/drawingml/2006/table">
            <a:tbl>
              <a:tblPr/>
              <a:tblGrid>
                <a:gridCol w="360363"/>
                <a:gridCol w="1268412"/>
                <a:gridCol w="274638"/>
                <a:gridCol w="3576637"/>
                <a:gridCol w="762000"/>
                <a:gridCol w="914400"/>
                <a:gridCol w="979488"/>
              </a:tblGrid>
              <a:tr h="6572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en-US" altLang="zh-CN" sz="1000" dirty="0"/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12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endParaRPr lang="en-US" altLang="zh-CN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控股公司</a:t>
                      </a:r>
                      <a:r>
                        <a:rPr lang="en-US" altLang="zh-CN" sz="1000">
                          <a:latin typeface="Times New Roman" panose="02020503050405090304" pitchFamily="18" charset="0"/>
                        </a:rPr>
                        <a:t>/</a:t>
                      </a:r>
                      <a:endParaRPr lang="en-US" altLang="zh-CN" sz="100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进出口公司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en-US" altLang="zh-CN" sz="100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/>
                        <a:t>各职能部门</a:t>
                      </a:r>
                      <a:endParaRPr lang="zh-CN" altLang="en-US" sz="1000">
                        <a:latin typeface="Times New Roman" panose="0202050305040509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月度滚动预算：并于每月</a:t>
                      </a:r>
                      <a:r>
                        <a:rPr lang="en-US" altLang="zh-CN" sz="1000" dirty="0"/>
                        <a:t>23</a:t>
                      </a:r>
                      <a:r>
                        <a:rPr lang="zh-CN" altLang="en-US" sz="1000" dirty="0"/>
                        <a:t>日前将下月预算编报完成并报公司财务管理总部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月度财务预算</a:t>
                      </a:r>
                      <a:endParaRPr lang="zh-CN" altLang="en-US" sz="1000" dirty="0"/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13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财务管理总部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汇总形成下月预算草案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月度预算草案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14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endParaRPr lang="en-US" altLang="zh-CN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事业部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控股公司</a:t>
                      </a:r>
                      <a:r>
                        <a:rPr lang="en-US" altLang="zh-CN" sz="1000">
                          <a:latin typeface="Times New Roman" panose="02020503050405090304" pitchFamily="18" charset="0"/>
                        </a:rPr>
                        <a:t>/</a:t>
                      </a:r>
                      <a:endParaRPr lang="en-US" altLang="zh-CN" sz="100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子公司</a:t>
                      </a:r>
                      <a:r>
                        <a:rPr lang="en-US" altLang="zh-CN" sz="1000" dirty="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>
                          <a:latin typeface="Times New Roman" panose="02020503050405090304" pitchFamily="18" charset="0"/>
                        </a:rPr>
                        <a:t>进出口公司</a:t>
                      </a:r>
                      <a:endParaRPr lang="zh-CN" altLang="en-US" sz="1000" dirty="0">
                        <a:latin typeface="Times New Roman" panose="02020503050405090304" pitchFamily="18" charset="0"/>
                      </a:endParaRPr>
                    </a:p>
                    <a:p>
                      <a:pPr marL="0" lvl="0" indent="0" fontAlgn="ctr">
                        <a:lnSpc>
                          <a:spcPct val="50000"/>
                        </a:lnSpc>
                        <a:spcBef>
                          <a:spcPct val="50000"/>
                        </a:spcBef>
                        <a:buClr>
                          <a:schemeClr val="bg1"/>
                        </a:buClr>
                        <a:buNone/>
                      </a:pPr>
                      <a:r>
                        <a:rPr lang="en-US" altLang="zh-CN" sz="1000">
                          <a:latin typeface="Times New Roman" panose="02020503050405090304" pitchFamily="18" charset="0"/>
                        </a:rPr>
                        <a:t>/</a:t>
                      </a:r>
                      <a:r>
                        <a:rPr lang="zh-CN" altLang="en-US" sz="1000" dirty="0"/>
                        <a:t>各职能部门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en-US" altLang="zh-CN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执行月度预算，并将预算执行情况报告上报财务管理总部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预算完成情况分析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15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财务管理总部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进行月度、季度、年度预算执行情况分析，上报总裁办公会，并采取相应措施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分析报告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16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相关职能部门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对预算执行过程中出现的问题及时采取对策，分析原因，协助有关事业部、子公司制定应对措施</a:t>
                      </a: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/>
                        <a:t>17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公司目标责任小组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按照公司绩效考核规定考核预算执行情况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年度清算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endParaRPr lang="zh-CN" altLang="en-US" sz="1000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7">
                <a:tc gridSpan="7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七、信息集成职责规定：</a:t>
                      </a:r>
                      <a:endParaRPr lang="zh-CN" altLang="en-US" sz="1000" b="1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1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8">
                <a:tc gridSpan="7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财务管理总部负责整个流程的信息收集和归档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7">
                <a:tc gridSpan="7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/>
                        <a:t>八、相关制度文件</a:t>
                      </a:r>
                      <a:endParaRPr lang="zh-CN" altLang="en-US" sz="1000" b="1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42888">
                <a:tc gridSpan="7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000" dirty="0"/>
                        <a:t>《</a:t>
                      </a:r>
                      <a:r>
                        <a:rPr lang="zh-CN" altLang="en-US" sz="1000" dirty="0"/>
                        <a:t>全面预算管理实施细则</a:t>
                      </a:r>
                      <a:r>
                        <a:rPr lang="en-US" altLang="zh-CN" sz="1000" dirty="0"/>
                        <a:t>》</a:t>
                      </a:r>
                      <a:r>
                        <a:rPr lang="zh-CN" altLang="en-US" sz="1000" dirty="0"/>
                        <a:t>、</a:t>
                      </a:r>
                      <a:r>
                        <a:rPr lang="en-US" altLang="zh-CN" sz="1000" dirty="0"/>
                        <a:t>《</a:t>
                      </a:r>
                      <a:r>
                        <a:rPr lang="zh-CN" altLang="en-US" sz="1000" dirty="0"/>
                        <a:t>全面预算管理办法</a:t>
                      </a:r>
                      <a:r>
                        <a:rPr lang="en-US" altLang="zh-CN" sz="1000"/>
                        <a:t>》</a:t>
                      </a:r>
                      <a:endParaRPr lang="zh-CN" altLang="en-US" sz="100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90512">
                <a:tc gridSpan="7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b="1" dirty="0">
                          <a:solidFill>
                            <a:srgbClr val="000000"/>
                          </a:solidFill>
                        </a:rPr>
                        <a:t>九、流程控制点</a:t>
                      </a:r>
                      <a:endParaRPr lang="zh-CN" altLang="en-US" sz="1800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47688"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控制点一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预算编制</a:t>
                      </a:r>
                      <a:endParaRPr lang="zh-CN" altLang="en-US" sz="1000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控制目的：规范、完善预算编制</a:t>
                      </a:r>
                      <a:endParaRPr lang="zh-CN" altLang="en-US" sz="1000" dirty="0"/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控制手段：按照预算编制程序、方法</a:t>
                      </a:r>
                      <a:endParaRPr lang="zh-CN" altLang="en-US" sz="1000" dirty="0">
                        <a:solidFill>
                          <a:srgbClr val="000000"/>
                        </a:solidFill>
                      </a:endParaRPr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控制依据：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</a:rPr>
                        <a:t>《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全面预算管理办法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</a:rPr>
                        <a:t>》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、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</a:rPr>
                        <a:t>《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全面预算管理实施细则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</a:rPr>
                        <a:t>》</a:t>
                      </a:r>
                      <a:endParaRPr lang="zh-CN" altLang="en-US" sz="100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47687"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控制点二</a:t>
                      </a:r>
                      <a:endParaRPr lang="zh-CN" altLang="en-US" sz="1000" dirty="0"/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/>
                        <a:t>预算实施和控制</a:t>
                      </a:r>
                      <a:endParaRPr lang="zh-CN" altLang="en-US" sz="1000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90204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控制目的：严格预算管理、完成预算目标</a:t>
                      </a:r>
                      <a:endParaRPr lang="zh-CN" altLang="en-US" sz="1000" dirty="0"/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控制手段：预算执行分析、发现问题采取措施</a:t>
                      </a:r>
                      <a:endParaRPr lang="zh-CN" altLang="en-US" sz="1000" dirty="0"/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控制依据： 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</a:rPr>
                        <a:t>《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全面预算管理办法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</a:rPr>
                        <a:t>》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、</a:t>
                      </a:r>
                      <a:r>
                        <a:rPr lang="en-US" altLang="zh-CN" sz="1000" dirty="0">
                          <a:solidFill>
                            <a:srgbClr val="000000"/>
                          </a:solidFill>
                        </a:rPr>
                        <a:t>《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</a:rPr>
                        <a:t>全面预算管理实施细则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</a:rPr>
                        <a:t>》</a:t>
                      </a:r>
                      <a:endParaRPr lang="zh-CN" altLang="en-US" sz="100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blinds dir="vert"/>
  </p:transition>
</p:sld>
</file>

<file path=ppt/theme/theme1.xml><?xml version="1.0" encoding="utf-8"?>
<a:theme xmlns:a="http://schemas.openxmlformats.org/drawingml/2006/main" name="诊断报告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4133</Words>
  <Application>WPS 表格</Application>
  <PresentationFormat>在屏幕上显示</PresentationFormat>
  <Paragraphs>666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方正书宋_GBK</vt:lpstr>
      <vt:lpstr>Wingdings</vt:lpstr>
      <vt:lpstr>Times New Roman</vt:lpstr>
      <vt:lpstr>宋体</vt:lpstr>
      <vt:lpstr>黑体</vt:lpstr>
      <vt:lpstr>汉仪书宋二KW</vt:lpstr>
      <vt:lpstr>汉仪中黑KW</vt:lpstr>
      <vt:lpstr>微软雅黑</vt:lpstr>
      <vt:lpstr>汉仪旗黑</vt:lpstr>
      <vt:lpstr>宋体</vt:lpstr>
      <vt:lpstr>Arial Unicode MS</vt:lpstr>
      <vt:lpstr>Calibri</vt:lpstr>
      <vt:lpstr>Helvetica Neue</vt:lpstr>
      <vt:lpstr>诊断报告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nine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框架设计</dc:title>
  <dc:creator>wuhua</dc:creator>
  <cp:lastModifiedBy>dae</cp:lastModifiedBy>
  <cp:revision>74</cp:revision>
  <dcterms:created xsi:type="dcterms:W3CDTF">2022-03-04T13:54:48Z</dcterms:created>
  <dcterms:modified xsi:type="dcterms:W3CDTF">2022-03-04T13:54:48Z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2052-3.6.0.5672</vt:lpwstr>
  </property>
</Properties>
</file>