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3"/>
  </p:sld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5144135" cy="9144000" type="screen16x9"/>
  <p:notesSz cx="6858000" cy="9144000"/>
  <p:embeddedFontLst>
    <p:embeddedFont>
      <p:font typeface="微软雅黑" panose="020B0503020204020204" pitchFamily="34" charset="-122"/>
      <p:regular r:id="rId14"/>
    </p:embeddedFont>
    <p:embeddedFont>
      <p:font typeface="方正兰亭黑简体" panose="02000000000000000000" charset="-122"/>
      <p:regular r:id="rId15"/>
    </p:embeddedFont>
    <p:embeddedFont>
      <p:font typeface="思源黑体 CN Medium" panose="020B0600000000000000" charset="-122"/>
      <p:regular r:id="rId1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984"/>
        <p:guide pos="161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font" Target="fonts/font3.fntdata"/><Relationship Id="rId15" Type="http://schemas.openxmlformats.org/officeDocument/2006/relationships/font" Target="fonts/font2.fntdata"/><Relationship Id="rId14" Type="http://schemas.openxmlformats.org/officeDocument/2006/relationships/font" Target="fonts/font1.fntdata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tags" Target="../tags/tag90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505832" y="1219200"/>
            <a:ext cx="4134761" cy="34272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3375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505832" y="4747200"/>
            <a:ext cx="4134761" cy="19632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350" spc="20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5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8035" indent="0" algn="ctr">
              <a:buNone/>
              <a:defRPr sz="9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56714" y="811200"/>
            <a:ext cx="4628441" cy="9408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256714" y="1987200"/>
            <a:ext cx="4628441" cy="63456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40016" y="5131200"/>
            <a:ext cx="3278036" cy="10224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2475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840016" y="6153600"/>
            <a:ext cx="3278036" cy="11568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01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571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803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56714" y="811200"/>
            <a:ext cx="4628441" cy="9408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256714" y="2001600"/>
            <a:ext cx="2184345" cy="6331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2705367" y="2001600"/>
            <a:ext cx="2184345" cy="63312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56714" y="811200"/>
            <a:ext cx="4628441" cy="9408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256714" y="1905600"/>
            <a:ext cx="2254219" cy="5088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125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5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8035" indent="0">
              <a:buNone/>
              <a:defRPr sz="9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256714" y="2472000"/>
            <a:ext cx="2254219" cy="58608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2631167" y="1895639"/>
            <a:ext cx="2254219" cy="5088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125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5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8035" indent="0">
              <a:buNone/>
              <a:defRPr sz="9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2631167" y="2472000"/>
            <a:ext cx="2254219" cy="58608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56714" y="811200"/>
            <a:ext cx="4628441" cy="9408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256714" y="2073600"/>
            <a:ext cx="2208091" cy="6144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9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2679544" y="2073600"/>
            <a:ext cx="2205611" cy="6144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9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4318562" y="1219200"/>
            <a:ext cx="440515" cy="67056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1575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385830" y="1219200"/>
            <a:ext cx="3868933" cy="6705600"/>
          </a:xfrm>
        </p:spPr>
        <p:txBody>
          <a:bodyPr vert="eaVert" lIns="46800" tIns="46800" rIns="46800" bIns="46800"/>
          <a:lstStyle>
            <a:lvl1pPr marL="128905" indent="-128905">
              <a:spcAft>
                <a:spcPts val="1000"/>
              </a:spcAft>
              <a:defRPr spc="300"/>
            </a:lvl1pPr>
            <a:lvl2pPr marL="386080" indent="-128905">
              <a:defRPr spc="300"/>
            </a:lvl2pPr>
            <a:lvl3pPr marL="643255" indent="-128905">
              <a:defRPr spc="300"/>
            </a:lvl3pPr>
            <a:lvl4pPr marL="900430" indent="-128905">
              <a:defRPr spc="300"/>
            </a:lvl4pPr>
            <a:lvl5pPr marL="1157605" indent="-128905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256714" y="1032000"/>
            <a:ext cx="4629960" cy="73104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05832" y="3312000"/>
            <a:ext cx="4134761" cy="13584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3375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505832" y="4747200"/>
            <a:ext cx="4134761" cy="6288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35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505832" y="1219200"/>
            <a:ext cx="4134761" cy="34272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3375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505832" y="4747200"/>
            <a:ext cx="4134761" cy="19632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350" spc="20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5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8035" indent="0" algn="ctr">
              <a:buNone/>
              <a:defRPr sz="9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56714" y="811200"/>
            <a:ext cx="4628441" cy="9408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256714" y="1987200"/>
            <a:ext cx="4628441" cy="63456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40016" y="5131200"/>
            <a:ext cx="3278036" cy="10224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2475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840016" y="6153600"/>
            <a:ext cx="3278036" cy="11568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01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571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803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56714" y="811200"/>
            <a:ext cx="4628441" cy="9408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256714" y="2001600"/>
            <a:ext cx="2184345" cy="6331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2705367" y="2001600"/>
            <a:ext cx="2184345" cy="63312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56714" y="811200"/>
            <a:ext cx="4628441" cy="9408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256714" y="1905600"/>
            <a:ext cx="2254219" cy="5088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125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5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8035" indent="0">
              <a:buNone/>
              <a:defRPr sz="9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256714" y="2472000"/>
            <a:ext cx="2254219" cy="58608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2631167" y="1895639"/>
            <a:ext cx="2254219" cy="5088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125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5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8035" indent="0">
              <a:buNone/>
              <a:defRPr sz="9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2631167" y="2472000"/>
            <a:ext cx="2254219" cy="58608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56714" y="811200"/>
            <a:ext cx="4628441" cy="9408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256714" y="2073600"/>
            <a:ext cx="2208091" cy="6144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9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2679544" y="2073600"/>
            <a:ext cx="2205611" cy="6144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9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4318562" y="1219200"/>
            <a:ext cx="440515" cy="67056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1575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385830" y="1219200"/>
            <a:ext cx="3868933" cy="6705600"/>
          </a:xfrm>
        </p:spPr>
        <p:txBody>
          <a:bodyPr vert="eaVert" lIns="46800" tIns="46800" rIns="46800" bIns="46800"/>
          <a:lstStyle>
            <a:lvl1pPr marL="128905" indent="-128905">
              <a:spcAft>
                <a:spcPts val="1000"/>
              </a:spcAft>
              <a:defRPr spc="300"/>
            </a:lvl1pPr>
            <a:lvl2pPr marL="386080" indent="-128905">
              <a:defRPr spc="300"/>
            </a:lvl2pPr>
            <a:lvl3pPr marL="643255" indent="-128905">
              <a:defRPr spc="300"/>
            </a:lvl3pPr>
            <a:lvl4pPr marL="900430" indent="-128905">
              <a:defRPr spc="300"/>
            </a:lvl4pPr>
            <a:lvl5pPr marL="1157605" indent="-128905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256714" y="1032000"/>
            <a:ext cx="4629960" cy="73104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05832" y="3312000"/>
            <a:ext cx="4134761" cy="13584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3375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505832" y="4747200"/>
            <a:ext cx="4134761" cy="6288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35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8" Type="http://schemas.openxmlformats.org/officeDocument/2006/relationships/theme" Target="../theme/theme2.xml"/><Relationship Id="rId17" Type="http://schemas.openxmlformats.org/officeDocument/2006/relationships/tags" Target="../tags/tag124.xml"/><Relationship Id="rId16" Type="http://schemas.openxmlformats.org/officeDocument/2006/relationships/tags" Target="../tags/tag123.xml"/><Relationship Id="rId15" Type="http://schemas.openxmlformats.org/officeDocument/2006/relationships/tags" Target="../tags/tag122.xml"/><Relationship Id="rId14" Type="http://schemas.openxmlformats.org/officeDocument/2006/relationships/tags" Target="../tags/tag121.xml"/><Relationship Id="rId13" Type="http://schemas.openxmlformats.org/officeDocument/2006/relationships/tags" Target="../tags/tag120.xml"/><Relationship Id="rId12" Type="http://schemas.openxmlformats.org/officeDocument/2006/relationships/tags" Target="../tags/tag11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256714" y="811200"/>
            <a:ext cx="4628441" cy="9408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256714" y="1987200"/>
            <a:ext cx="4628441" cy="63456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258233" y="8419200"/>
            <a:ext cx="1139262" cy="422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565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1736741" y="8419200"/>
            <a:ext cx="1670917" cy="422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65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3745893" y="8419200"/>
            <a:ext cx="1139262" cy="422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565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514350" rtl="0" eaLnBrk="1" fontAlgn="auto" latinLnBrk="0" hangingPunct="1">
        <a:lnSpc>
          <a:spcPct val="100000"/>
        </a:lnSpc>
        <a:spcBef>
          <a:spcPct val="0"/>
        </a:spcBef>
        <a:buNone/>
        <a:defRPr sz="2025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28905" indent="-128905" algn="l" defTabSz="51435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01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386080" indent="-128905" algn="l" defTabSz="51435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905510" algn="l"/>
          <a:tab pos="905510" algn="l"/>
          <a:tab pos="905510" algn="l"/>
          <a:tab pos="905510" algn="l"/>
        </a:tabLst>
        <a:defRPr sz="9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643255" indent="-128905" algn="l" defTabSz="51435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9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900430" indent="-128905" algn="l" defTabSz="51435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79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157605" indent="-128905" algn="l" defTabSz="51435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79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41478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9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91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63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803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256714" y="811200"/>
            <a:ext cx="4628441" cy="9408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256714" y="1987200"/>
            <a:ext cx="4628441" cy="63456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258233" y="8419200"/>
            <a:ext cx="1139262" cy="422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565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1736741" y="8419200"/>
            <a:ext cx="1670917" cy="422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65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3745893" y="8419200"/>
            <a:ext cx="1139262" cy="422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565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14350" rtl="0" eaLnBrk="1" fontAlgn="auto" latinLnBrk="0" hangingPunct="1">
        <a:lnSpc>
          <a:spcPct val="100000"/>
        </a:lnSpc>
        <a:spcBef>
          <a:spcPct val="0"/>
        </a:spcBef>
        <a:buNone/>
        <a:defRPr sz="2025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28905" indent="-128905" algn="l" defTabSz="51435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01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386080" indent="-128905" algn="l" defTabSz="51435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905510" algn="l"/>
          <a:tab pos="905510" algn="l"/>
          <a:tab pos="905510" algn="l"/>
          <a:tab pos="905510" algn="l"/>
        </a:tabLst>
        <a:defRPr sz="9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643255" indent="-128905" algn="l" defTabSz="51435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9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900430" indent="-128905" algn="l" defTabSz="51435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79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157605" indent="-128905" algn="l" defTabSz="51435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79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41478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9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91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63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803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8.xml"/><Relationship Id="rId1" Type="http://schemas.openxmlformats.org/officeDocument/2006/relationships/tags" Target="../tags/tag1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0.xml"/><Relationship Id="rId1" Type="http://schemas.openxmlformats.org/officeDocument/2006/relationships/tags" Target="../tags/tag1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2.xml"/><Relationship Id="rId1" Type="http://schemas.openxmlformats.org/officeDocument/2006/relationships/tags" Target="../tags/tag13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4.xml"/><Relationship Id="rId1" Type="http://schemas.openxmlformats.org/officeDocument/2006/relationships/tags" Target="../tags/tag13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6.xml"/><Relationship Id="rId1" Type="http://schemas.openxmlformats.org/officeDocument/2006/relationships/tags" Target="../tags/tag1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" name="圆角矩形 40"/>
          <p:cNvSpPr/>
          <p:nvPr/>
        </p:nvSpPr>
        <p:spPr>
          <a:xfrm>
            <a:off x="582930" y="1991995"/>
            <a:ext cx="1920240" cy="209550"/>
          </a:xfrm>
          <a:prstGeom prst="roundRect">
            <a:avLst>
              <a:gd name="adj" fmla="val 22121"/>
            </a:avLst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>
            <a:off x="582930" y="4883785"/>
            <a:ext cx="1939290" cy="209550"/>
          </a:xfrm>
          <a:prstGeom prst="roundRect">
            <a:avLst>
              <a:gd name="adj" fmla="val 22121"/>
            </a:avLst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同侧圆角矩形 4"/>
          <p:cNvSpPr/>
          <p:nvPr/>
        </p:nvSpPr>
        <p:spPr>
          <a:xfrm>
            <a:off x="690245" y="1096010"/>
            <a:ext cx="3738245" cy="468000"/>
          </a:xfrm>
          <a:prstGeom prst="round2Same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90245" y="1115695"/>
            <a:ext cx="3763010" cy="468000"/>
          </a:xfrm>
        </p:spPr>
        <p:txBody>
          <a:bodyPr>
            <a:noAutofit/>
          </a:bodyPr>
          <a:p>
            <a:pPr>
              <a:lnSpc>
                <a:spcPct val="100000"/>
              </a:lnSpc>
            </a:pPr>
            <a:r>
              <a:rPr lang="zh-CN" altLang="en-US" sz="2400" spc="0">
                <a:solidFill>
                  <a:schemeClr val="tx1"/>
                </a:solidFill>
                <a:uFillTx/>
              </a:rPr>
              <a:t>总经理工作安排</a:t>
            </a:r>
            <a:endParaRPr lang="zh-CN" altLang="en-US" sz="2400" spc="0">
              <a:solidFill>
                <a:schemeClr val="tx1"/>
              </a:solidFill>
              <a:uFillTx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556260" y="1598295"/>
            <a:ext cx="4001135" cy="269240"/>
          </a:xfrm>
          <a:prstGeom prst="roundRect">
            <a:avLst/>
          </a:pr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300">
                <a:latin typeface="方正兰亭黑简体" panose="02000000000000000000" charset="-122"/>
                <a:ea typeface="方正兰亭黑简体" panose="02000000000000000000" charset="-122"/>
              </a:rPr>
              <a:t>每天、每周、每句、每月、每季</a:t>
            </a:r>
            <a:endParaRPr lang="zh-CN" altLang="en-US" sz="1300">
              <a:latin typeface="方正兰亭黑简体" panose="02000000000000000000" charset="-122"/>
              <a:ea typeface="方正兰亭黑简体" panose="020000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19145" y="1948835"/>
            <a:ext cx="2289175" cy="2914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300">
                <a:solidFill>
                  <a:schemeClr val="tx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一、每天必做的</a:t>
            </a:r>
            <a:r>
              <a:rPr lang="en-US" altLang="zh-CN" sz="1300">
                <a:solidFill>
                  <a:schemeClr val="tx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10</a:t>
            </a:r>
            <a:r>
              <a:rPr lang="zh-CN" altLang="en-US" sz="1300">
                <a:solidFill>
                  <a:schemeClr val="tx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个工作</a:t>
            </a:r>
            <a:endParaRPr lang="zh-CN" altLang="en-US" sz="1300">
              <a:solidFill>
                <a:schemeClr val="tx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96000" y="2180320"/>
            <a:ext cx="3355340" cy="25101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1.</a:t>
            </a: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总结自己每一天的任务完成情况</a:t>
            </a:r>
            <a:endParaRPr lang="zh-CN" altLang="en-US"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2</a:t>
            </a:r>
            <a:r>
              <a:rPr lang="en-US" altLang="zh-CN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考虑明天应该做的主要工作</a:t>
            </a:r>
            <a:endParaRPr lang="zh-CN" altLang="en-US"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3</a:t>
            </a:r>
            <a:r>
              <a:rPr lang="en-US" altLang="zh-CN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了解至少一个部门销售拓展情况或进行相应指导</a:t>
            </a:r>
            <a:endParaRPr lang="zh-CN" altLang="en-US"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4</a:t>
            </a:r>
            <a:r>
              <a:rPr lang="en-US" altLang="zh-CN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考虑一个公司的不足之处并想出准备改善的方法与步骤</a:t>
            </a:r>
            <a:endParaRPr lang="zh-CN" altLang="en-US"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5</a:t>
            </a:r>
            <a:r>
              <a:rPr lang="en-US" altLang="zh-CN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了解至少一个部门销售拓展情况或进行相应指导 </a:t>
            </a:r>
            <a:endParaRPr lang="zh-CN" altLang="en-US"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6</a:t>
            </a:r>
            <a:r>
              <a:rPr lang="en-US" altLang="zh-CN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每天必须看报表</a:t>
            </a:r>
            <a:endParaRPr lang="zh-CN" altLang="en-US"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7</a:t>
            </a:r>
            <a:r>
              <a:rPr lang="en-US" altLang="zh-CN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考虑自己一天工作失误的地方</a:t>
            </a:r>
            <a:endParaRPr lang="zh-CN" altLang="en-US"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8</a:t>
            </a:r>
            <a:r>
              <a:rPr lang="en-US" altLang="zh-CN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自己一天工作完成的质量与效率是否还能提高</a:t>
            </a:r>
            <a:endParaRPr lang="zh-CN" altLang="en-US"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9</a:t>
            </a:r>
            <a:r>
              <a:rPr lang="en-US" altLang="zh-CN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应该批复的文件</a:t>
            </a:r>
            <a:endParaRPr lang="zh-CN" altLang="en-US"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10</a:t>
            </a:r>
            <a:r>
              <a:rPr lang="en-US" altLang="zh-CN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每天需要解决的问题及时解决</a:t>
            </a:r>
            <a:endParaRPr lang="zh-CN" altLang="en-US"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1124585" y="3434715"/>
            <a:ext cx="182880" cy="1905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圆角矩形 10"/>
          <p:cNvSpPr/>
          <p:nvPr/>
        </p:nvSpPr>
        <p:spPr>
          <a:xfrm>
            <a:off x="620395" y="3328035"/>
            <a:ext cx="504000" cy="216000"/>
          </a:xfrm>
          <a:prstGeom prst="roundRect">
            <a:avLst>
              <a:gd name="adj" fmla="val 4997"/>
            </a:avLst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 b="1">
                <a:solidFill>
                  <a:schemeClr val="bg1"/>
                </a:solidFill>
                <a:latin typeface="方正兰亭黑简体" panose="02000000000000000000" charset="-122"/>
                <a:ea typeface="方正兰亭黑简体" panose="02000000000000000000" charset="-122"/>
              </a:rPr>
              <a:t>每天</a:t>
            </a:r>
            <a:endParaRPr lang="zh-CN" altLang="en-US" sz="1200" b="1">
              <a:solidFill>
                <a:schemeClr val="bg1"/>
              </a:solidFill>
              <a:latin typeface="方正兰亭黑简体" panose="02000000000000000000" charset="-122"/>
              <a:ea typeface="方正兰亭黑简体" panose="02000000000000000000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232535" y="3012440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232535" y="2787015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232535" y="2561590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232535" y="3218815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1232535" y="3669665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232535" y="3873500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1232535" y="4084955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232535" y="4310380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519430" y="4837430"/>
            <a:ext cx="2376805" cy="2914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300">
                <a:solidFill>
                  <a:schemeClr val="tx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二、每周必做的</a:t>
            </a:r>
            <a:r>
              <a:rPr lang="en-US" altLang="zh-CN" sz="1300">
                <a:solidFill>
                  <a:schemeClr val="tx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10</a:t>
            </a:r>
            <a:r>
              <a:rPr lang="zh-CN" altLang="en-US" sz="1300">
                <a:solidFill>
                  <a:schemeClr val="tx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个工作</a:t>
            </a:r>
            <a:endParaRPr lang="zh-CN" altLang="en-US" sz="1300">
              <a:solidFill>
                <a:schemeClr val="tx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sp>
        <p:nvSpPr>
          <p:cNvPr id="22" name="流程图: 过程 21"/>
          <p:cNvSpPr/>
          <p:nvPr/>
        </p:nvSpPr>
        <p:spPr>
          <a:xfrm>
            <a:off x="556260" y="1946275"/>
            <a:ext cx="4000500" cy="2771775"/>
          </a:xfrm>
          <a:prstGeom prst="flowChartProcess">
            <a:avLst/>
          </a:prstGeom>
          <a:noFill/>
          <a:ln w="12700">
            <a:solidFill>
              <a:schemeClr val="tx1">
                <a:lumMod val="95000"/>
                <a:lumOff val="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1296000" y="5087985"/>
            <a:ext cx="3355340" cy="33902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1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召开一次中层干部例会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2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与一个主要职能部门进行一次座谈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3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与一个公司业务骨干的人交流沟通一次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4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向你的上司汇报一次工作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5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对各个部门的销售进展总结一次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6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召开一次与质量有关的办公会议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7.纠正公司内部一个细节上的不正确做法 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8.检查上周纠正措施的落实情况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9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进行一次自我总结(非正式)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10.整理自己的文件或书柜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11.了解相应的财务指标变化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12.与一个重要客户联络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13.每周必须看的报表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14.与一个经销商联系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15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表扬一个你的骨干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1124585" y="6561455"/>
            <a:ext cx="182880" cy="1905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圆角矩形 25"/>
          <p:cNvSpPr/>
          <p:nvPr/>
        </p:nvSpPr>
        <p:spPr>
          <a:xfrm>
            <a:off x="620395" y="6448425"/>
            <a:ext cx="504000" cy="216000"/>
          </a:xfrm>
          <a:prstGeom prst="roundRect">
            <a:avLst>
              <a:gd name="adj" fmla="val 2057"/>
            </a:avLst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 b="1">
                <a:solidFill>
                  <a:schemeClr val="bg1"/>
                </a:solidFill>
                <a:latin typeface="方正兰亭黑简体" panose="02000000000000000000" charset="-122"/>
                <a:ea typeface="方正兰亭黑简体" panose="02000000000000000000" charset="-122"/>
              </a:rPr>
              <a:t>每周</a:t>
            </a:r>
            <a:endParaRPr lang="zh-CN" altLang="en-US" sz="1200" b="1">
              <a:solidFill>
                <a:schemeClr val="bg1"/>
              </a:solidFill>
              <a:latin typeface="方正兰亭黑简体" panose="02000000000000000000" charset="-122"/>
              <a:ea typeface="方正兰亭黑简体" panose="02000000000000000000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1235710" y="5906135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1235710" y="5694680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1235710" y="5469255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1235710" y="6344285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1235710" y="6125845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1235710" y="6781165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1235710" y="6993890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1235710" y="7218045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1235710" y="7861935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1235710" y="8081645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1235710" y="7649845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1235710" y="7437755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流程图: 过程 2"/>
          <p:cNvSpPr/>
          <p:nvPr/>
        </p:nvSpPr>
        <p:spPr>
          <a:xfrm>
            <a:off x="556260" y="4829810"/>
            <a:ext cx="4000500" cy="3635375"/>
          </a:xfrm>
          <a:prstGeom prst="flowChartProcess">
            <a:avLst/>
          </a:prstGeom>
          <a:noFill/>
          <a:ln w="12700">
            <a:solidFill>
              <a:schemeClr val="tx1">
                <a:lumMod val="95000"/>
                <a:lumOff val="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左中括号 7"/>
          <p:cNvSpPr/>
          <p:nvPr/>
        </p:nvSpPr>
        <p:spPr>
          <a:xfrm>
            <a:off x="1231900" y="2348865"/>
            <a:ext cx="76200" cy="2199640"/>
          </a:xfrm>
          <a:prstGeom prst="leftBracket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左中括号 36"/>
          <p:cNvSpPr/>
          <p:nvPr/>
        </p:nvSpPr>
        <p:spPr>
          <a:xfrm>
            <a:off x="1235710" y="5248275"/>
            <a:ext cx="76200" cy="3075940"/>
          </a:xfrm>
          <a:prstGeom prst="leftBracket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3"/>
          <p:cNvSpPr/>
          <p:nvPr/>
        </p:nvSpPr>
        <p:spPr>
          <a:xfrm>
            <a:off x="613410" y="1964055"/>
            <a:ext cx="1984375" cy="209550"/>
          </a:xfrm>
          <a:prstGeom prst="roundRect">
            <a:avLst>
              <a:gd name="adj" fmla="val 22121"/>
            </a:avLst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613410" y="3432175"/>
            <a:ext cx="1983740" cy="209550"/>
          </a:xfrm>
          <a:prstGeom prst="roundRect">
            <a:avLst>
              <a:gd name="adj" fmla="val 22121"/>
            </a:avLst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614045" y="5964555"/>
            <a:ext cx="2141855" cy="209550"/>
          </a:xfrm>
          <a:prstGeom prst="roundRect">
            <a:avLst>
              <a:gd name="adj" fmla="val 22121"/>
            </a:avLst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44545" y="1924070"/>
            <a:ext cx="2289175" cy="2914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300" b="1">
                <a:solidFill>
                  <a:schemeClr val="tx1"/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1300" b="1">
                <a:solidFill>
                  <a:schemeClr val="tx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三、每旬必做的</a:t>
            </a:r>
            <a:r>
              <a:rPr lang="en-US" altLang="zh-CN" sz="1300" b="1">
                <a:solidFill>
                  <a:schemeClr val="tx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10</a:t>
            </a:r>
            <a:r>
              <a:rPr lang="zh-CN" altLang="en-US" sz="1300" b="1">
                <a:solidFill>
                  <a:schemeClr val="tx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个工作</a:t>
            </a:r>
            <a:endParaRPr lang="zh-CN" altLang="en-US" sz="1300" b="1">
              <a:solidFill>
                <a:schemeClr val="tx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96000" y="2160000"/>
            <a:ext cx="3355340" cy="11906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1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请一个不同的员工吃饭或喝茶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2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与财务部沟通一次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3.对一个部门的销售进行重点帮助 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4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拜会一个经销商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5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跟股东或者投资人沟通一次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1124585" y="2766060"/>
            <a:ext cx="182880" cy="1905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620395" y="2660015"/>
            <a:ext cx="504000" cy="216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 b="1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每旬</a:t>
            </a:r>
            <a:endParaRPr lang="zh-CN" altLang="en-US" sz="1200" b="1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43910" y="3391670"/>
            <a:ext cx="2289175" cy="2914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300" b="1">
                <a:solidFill>
                  <a:schemeClr val="tx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 </a:t>
            </a:r>
            <a:r>
              <a:rPr lang="zh-CN" altLang="en-US" sz="1300" b="1">
                <a:solidFill>
                  <a:schemeClr val="tx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四、每月必做的</a:t>
            </a:r>
            <a:r>
              <a:rPr lang="en-US" altLang="zh-CN" sz="1300" b="1">
                <a:solidFill>
                  <a:schemeClr val="tx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10</a:t>
            </a:r>
            <a:r>
              <a:rPr lang="zh-CN" altLang="en-US" sz="1300" b="1">
                <a:solidFill>
                  <a:schemeClr val="tx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个工作</a:t>
            </a:r>
            <a:endParaRPr lang="zh-CN" altLang="en-US" sz="1300" b="1">
              <a:solidFill>
                <a:schemeClr val="tx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301715" y="3635740"/>
            <a:ext cx="3355340" cy="22904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1.对各部门的销售考核一次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2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拜会一个重要客户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3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自我考核一次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4.月财务报表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5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月总体销售情况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6.下月销售计划 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7.下月销售政策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8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召开月度总结会议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9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月度行业动态跟踪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10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用户消费行为专题研讨会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 flipV="1">
            <a:off x="1127125" y="4900295"/>
            <a:ext cx="182880" cy="1905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矩形 44"/>
          <p:cNvSpPr/>
          <p:nvPr/>
        </p:nvSpPr>
        <p:spPr>
          <a:xfrm>
            <a:off x="620395" y="4792980"/>
            <a:ext cx="504000" cy="216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 b="1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每月</a:t>
            </a:r>
            <a:endParaRPr lang="zh-CN" altLang="en-US" sz="1200" b="1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1238250" y="4467860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1238250" y="4242435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1238250" y="5539740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1238250" y="5103495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1238250" y="5327015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1238250" y="4676775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1237615" y="4040505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文本框 84"/>
          <p:cNvSpPr txBox="1"/>
          <p:nvPr/>
        </p:nvSpPr>
        <p:spPr>
          <a:xfrm>
            <a:off x="550260" y="5922145"/>
            <a:ext cx="2289175" cy="2914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300" b="1">
                <a:solidFill>
                  <a:schemeClr val="tx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 </a:t>
            </a:r>
            <a:r>
              <a:rPr lang="zh-CN" altLang="en-US" sz="1300" b="1">
                <a:solidFill>
                  <a:schemeClr val="tx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五、每季度必做的</a:t>
            </a:r>
            <a:r>
              <a:rPr lang="en-US" altLang="zh-CN" sz="1300" b="1">
                <a:solidFill>
                  <a:schemeClr val="tx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10</a:t>
            </a:r>
            <a:r>
              <a:rPr lang="zh-CN" altLang="en-US" sz="1300" b="1">
                <a:solidFill>
                  <a:schemeClr val="tx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个工作</a:t>
            </a:r>
            <a:endParaRPr lang="zh-CN" altLang="en-US" sz="1300" b="1">
              <a:solidFill>
                <a:schemeClr val="tx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1301715" y="6166215"/>
            <a:ext cx="3355340" cy="22904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1.检查制度执行情况。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2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了解部门的工作困难并予以帮助。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3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倾听副手门的工作汇报。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4.对外地公司人员进行述职检查。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5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思考未来的方向和需要调整的人与事。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6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检查业绩考核结果,并对相关人员提醒 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7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检查团队管理体系的有效性及时优化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8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服务体系检查及优化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9.战略落地情况检讨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10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企业经营状况深度检讨会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</p:txBody>
      </p:sp>
      <p:cxnSp>
        <p:nvCxnSpPr>
          <p:cNvPr id="89" name="直接连接符 88"/>
          <p:cNvCxnSpPr/>
          <p:nvPr/>
        </p:nvCxnSpPr>
        <p:spPr>
          <a:xfrm flipV="1">
            <a:off x="1127125" y="7430770"/>
            <a:ext cx="182880" cy="1905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0" name="矩形 89"/>
          <p:cNvSpPr/>
          <p:nvPr/>
        </p:nvSpPr>
        <p:spPr>
          <a:xfrm>
            <a:off x="620395" y="7323455"/>
            <a:ext cx="504000" cy="216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 b="1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每季</a:t>
            </a:r>
            <a:endParaRPr lang="zh-CN" altLang="en-US" sz="1200" b="1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cxnSp>
        <p:nvCxnSpPr>
          <p:cNvPr id="91" name="直接连接符 90"/>
          <p:cNvCxnSpPr/>
          <p:nvPr/>
        </p:nvCxnSpPr>
        <p:spPr>
          <a:xfrm>
            <a:off x="1238250" y="6998335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>
            <a:off x="1238250" y="6772910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直接连接符 92"/>
          <p:cNvCxnSpPr/>
          <p:nvPr/>
        </p:nvCxnSpPr>
        <p:spPr>
          <a:xfrm>
            <a:off x="1238250" y="8070215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直接连接符 93"/>
          <p:cNvCxnSpPr/>
          <p:nvPr/>
        </p:nvCxnSpPr>
        <p:spPr>
          <a:xfrm>
            <a:off x="1238250" y="7633970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>
            <a:off x="1238250" y="7857490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>
            <a:off x="1238250" y="7207250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1237615" y="6570980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流程图: 过程 21"/>
          <p:cNvSpPr/>
          <p:nvPr/>
        </p:nvSpPr>
        <p:spPr>
          <a:xfrm>
            <a:off x="556260" y="3400425"/>
            <a:ext cx="4000500" cy="2479040"/>
          </a:xfrm>
          <a:prstGeom prst="flowChartProcess">
            <a:avLst/>
          </a:prstGeom>
          <a:noFill/>
          <a:ln w="12700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流程图: 过程 20"/>
          <p:cNvSpPr/>
          <p:nvPr/>
        </p:nvSpPr>
        <p:spPr>
          <a:xfrm>
            <a:off x="556260" y="1936115"/>
            <a:ext cx="4000500" cy="1404620"/>
          </a:xfrm>
          <a:prstGeom prst="flowChartProcess">
            <a:avLst/>
          </a:prstGeom>
          <a:noFill/>
          <a:ln w="12700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流程图: 过程 22"/>
          <p:cNvSpPr/>
          <p:nvPr/>
        </p:nvSpPr>
        <p:spPr>
          <a:xfrm>
            <a:off x="556260" y="5939155"/>
            <a:ext cx="4000500" cy="2515870"/>
          </a:xfrm>
          <a:prstGeom prst="flowChartProcess">
            <a:avLst/>
          </a:prstGeom>
          <a:noFill/>
          <a:ln w="12700">
            <a:solidFill>
              <a:schemeClr val="tx1">
                <a:lumMod val="95000"/>
                <a:lumOff val="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标题 26"/>
          <p:cNvSpPr>
            <a:spLocks noGrp="1"/>
          </p:cNvSpPr>
          <p:nvPr>
            <p:ph type="ctrTitle"/>
          </p:nvPr>
        </p:nvSpPr>
        <p:spPr>
          <a:xfrm>
            <a:off x="690245" y="1105535"/>
            <a:ext cx="3763010" cy="468000"/>
          </a:xfrm>
        </p:spPr>
        <p:txBody>
          <a:bodyPr>
            <a:noAutofit/>
          </a:bodyPr>
          <a:p>
            <a:pPr>
              <a:lnSpc>
                <a:spcPct val="100000"/>
              </a:lnSpc>
            </a:pPr>
            <a:r>
              <a:rPr lang="zh-CN" altLang="en-US" sz="2400" spc="0">
                <a:solidFill>
                  <a:schemeClr val="tx1"/>
                </a:solidFill>
                <a:uFillTx/>
              </a:rPr>
              <a:t>总经理工作安排</a:t>
            </a:r>
            <a:endParaRPr lang="zh-CN" altLang="en-US" sz="2400" spc="0">
              <a:solidFill>
                <a:schemeClr val="tx1"/>
              </a:solidFill>
              <a:uFillTx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556260" y="1588135"/>
            <a:ext cx="4001135" cy="269240"/>
          </a:xfrm>
          <a:prstGeom prst="roundRect">
            <a:avLst/>
          </a:pr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300">
                <a:latin typeface="方正兰亭黑简体" panose="02000000000000000000" charset="-122"/>
                <a:ea typeface="方正兰亭黑简体" panose="02000000000000000000" charset="-122"/>
              </a:rPr>
              <a:t>每天、每周、每句、每月、每季</a:t>
            </a:r>
            <a:endParaRPr lang="zh-CN" altLang="en-US" sz="1300">
              <a:latin typeface="方正兰亭黑简体" panose="02000000000000000000" charset="-122"/>
              <a:ea typeface="方正兰亭黑简体" panose="02000000000000000000" charset="-122"/>
            </a:endParaRPr>
          </a:p>
        </p:txBody>
      </p:sp>
      <p:sp>
        <p:nvSpPr>
          <p:cNvPr id="16" name="左中括号 15"/>
          <p:cNvSpPr/>
          <p:nvPr/>
        </p:nvSpPr>
        <p:spPr>
          <a:xfrm>
            <a:off x="1238250" y="3792855"/>
            <a:ext cx="76200" cy="1979295"/>
          </a:xfrm>
          <a:prstGeom prst="leftBracket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左中括号 16"/>
          <p:cNvSpPr/>
          <p:nvPr/>
        </p:nvSpPr>
        <p:spPr>
          <a:xfrm>
            <a:off x="1238250" y="6322695"/>
            <a:ext cx="76200" cy="1979295"/>
          </a:xfrm>
          <a:prstGeom prst="leftBracket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左中括号 17"/>
          <p:cNvSpPr/>
          <p:nvPr/>
        </p:nvSpPr>
        <p:spPr>
          <a:xfrm>
            <a:off x="1237615" y="2332990"/>
            <a:ext cx="76200" cy="862965"/>
          </a:xfrm>
          <a:prstGeom prst="leftBracket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>
            <a:off x="1242695" y="2545715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1242695" y="2977515"/>
            <a:ext cx="7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616585" y="1138320"/>
            <a:ext cx="39116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ctr"/>
            <a:r>
              <a:rPr lang="zh-CN" sz="2400" b="1">
                <a:solidFill>
                  <a:schemeClr val="tx1"/>
                </a:solidFill>
                <a:latin typeface="+mj-ea"/>
                <a:ea typeface="+mj-ea"/>
              </a:rPr>
              <a:t>总经理岗位职责说明书</a:t>
            </a:r>
            <a:endParaRPr lang="zh-CN" altLang="en-US" sz="24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452755" y="1714500"/>
          <a:ext cx="4196715" cy="64528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1965"/>
                <a:gridCol w="1409065"/>
                <a:gridCol w="1152525"/>
                <a:gridCol w="1153160"/>
              </a:tblGrid>
              <a:tr h="429260">
                <a:tc>
                  <a:txBody>
                    <a:bodyPr/>
                    <a:p>
                      <a:pPr indent="0" algn="ctr">
                        <a:lnSpc>
                          <a:spcPct val="14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微软雅黑" panose="020B0503020204020204" pitchFamily="34" charset="-122"/>
                        </a:rPr>
                        <a:t>基本信息</a:t>
                      </a:r>
                      <a:endParaRPr lang="en-US" alt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vert="horz" anchor="ctr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p>
                      <a:pPr indent="0">
                        <a:lnSpc>
                          <a:spcPct val="14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职位名称：总经理/总裁</a:t>
                      </a:r>
                      <a:endParaRPr lang="en-US" alt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431165">
                <a:tc>
                  <a:txBody>
                    <a:bodyPr/>
                    <a:p>
                      <a:pPr indent="0">
                        <a:lnSpc>
                          <a:spcPct val="14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微软雅黑" panose="020B0503020204020204" pitchFamily="34" charset="-122"/>
                        </a:rPr>
                        <a:t> </a:t>
                      </a:r>
                      <a:endParaRPr lang="en-US" alt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vert="horz" anchor="ctr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4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微软雅黑" panose="020B0503020204020204" pitchFamily="34" charset="-122"/>
                        </a:rPr>
                        <a:t>所属部门：董事会</a:t>
                      </a:r>
                      <a:endParaRPr lang="en-US" alt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4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编制日期：XXXX-XX-XX</a:t>
                      </a:r>
                      <a:endParaRPr lang="en-US" alt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4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下发日期：XXXX-XX-XX</a:t>
                      </a:r>
                      <a:endParaRPr lang="en-US" alt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1845">
                <a:tc>
                  <a:txBody>
                    <a:bodyPr/>
                    <a:p>
                      <a:pPr indent="0" algn="ctr">
                        <a:lnSpc>
                          <a:spcPct val="14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微软雅黑" panose="020B0503020204020204" pitchFamily="34" charset="-122"/>
                        </a:rPr>
                        <a:t>组织架构</a:t>
                      </a:r>
                      <a:endParaRPr lang="en-US" alt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vert="horz" anchor="ctr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p>
                      <a:pPr indent="0" algn="ctr">
                        <a:lnSpc>
                          <a:spcPct val="14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微软雅黑" panose="020B0503020204020204" pitchFamily="34" charset="-122"/>
                        </a:rPr>
                        <a:t> </a:t>
                      </a:r>
                      <a:endParaRPr lang="en-US" alt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658495">
                <a:tc>
                  <a:txBody>
                    <a:bodyPr/>
                    <a:p>
                      <a:pPr indent="0" algn="ctr">
                        <a:lnSpc>
                          <a:spcPct val="14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微软雅黑" panose="020B0503020204020204" pitchFamily="34" charset="-122"/>
                        </a:rPr>
                        <a:t>工作目标</a:t>
                      </a:r>
                      <a:endParaRPr lang="en-US" alt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vert="horz" anchor="ctr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p>
                      <a:pPr indent="0">
                        <a:lnSpc>
                          <a:spcPct val="14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微软雅黑" panose="020B0503020204020204" pitchFamily="34" charset="-122"/>
                        </a:rPr>
                        <a:t>制定和实施公司总体战略与年度经营计划；建立和健全公司的管理体系与组织结构；主持公司的日常经营管理工作，实现公司经营管理目标和发展目标。</a:t>
                      </a:r>
                      <a:endParaRPr lang="en-US" alt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4006850">
                <a:tc>
                  <a:txBody>
                    <a:bodyPr/>
                    <a:p>
                      <a:pPr indent="0" algn="ctr">
                        <a:lnSpc>
                          <a:spcPct val="14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关键能力/经验</a:t>
                      </a:r>
                      <a:endParaRPr lang="en-US" alt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一、</a:t>
                      </a: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教育水平：要求企业管理、工商管理、行政管理等相关专业硕士以上学历。</a:t>
                      </a:r>
                      <a:endParaRPr 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二、</a:t>
                      </a: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经验知识：</a:t>
                      </a:r>
                      <a:endParaRPr 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1、10年以上企业管理工作经验，至少5年以上企业全面管理工作经验。</a:t>
                      </a:r>
                      <a:endParaRPr 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2、接受过领导能力开发、战略管理、组织变革管理、战略人力资源管理、经济法、财务管理等方面的培训。</a:t>
                      </a:r>
                      <a:endParaRPr 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3、熟悉企业业务和运营流程；在团队管理方面有极强的领导技巧和才能。</a:t>
                      </a:r>
                      <a:endParaRPr 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4、掌握先进企业管理模式及精要，具有先进的管理理念；善于制定企业发展的战略及具备把握企业发展全局的能力。</a:t>
                      </a:r>
                      <a:endParaRPr 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5、熟悉企业全面运作，企业经营管理、各部门工作流程；具有敏锐的商业触觉、优异的工作业绩。 </a:t>
                      </a:r>
                      <a:endParaRPr 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三、</a:t>
                      </a: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技能技巧：</a:t>
                      </a:r>
                      <a:endParaRPr 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A、熟练使用办公软件、PPT制作；</a:t>
                      </a:r>
                      <a:endParaRPr 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四、</a:t>
                      </a: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个人素质：具有优秀的领导能力、出色的人际交往和社会活动能力；善于协调、沟通，责任心、事业心强；亲和力、判断能力、决策能力、计划能力、谈判能力强；为人干练、踏实；良好的敬业精神和职业道德操守，有很强的感召力和凝聚力。</a:t>
                      </a:r>
                      <a:endParaRPr lang="en-US" alt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051050" y="2671445"/>
            <a:ext cx="1000125" cy="23241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en-US" altLang="zh-CN" sz="1000" kern="100">
                <a:latin typeface="方正兰亭黑简体" panose="02000000000000000000" charset="-122"/>
                <a:ea typeface="方正兰亭黑简体" panose="02000000000000000000" charset="-122"/>
                <a:cs typeface="Times New Roman" panose="02020603050405020304"/>
                <a:sym typeface="Times New Roman" panose="02020603050405020304"/>
              </a:rPr>
              <a:t>董事会</a:t>
            </a:r>
            <a:endParaRPr lang="en-US" altLang="zh-CN" sz="1000" kern="100">
              <a:latin typeface="方正兰亭黑简体" panose="02000000000000000000" charset="-122"/>
              <a:ea typeface="方正兰亭黑简体" panose="02000000000000000000" charset="-122"/>
              <a:cs typeface="Times New Roman" panose="02020603050405020304"/>
              <a:sym typeface="Times New Roman" panose="02020603050405020304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>
            <a:off x="2567940" y="2907030"/>
            <a:ext cx="2540" cy="165735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2051050" y="3072765"/>
            <a:ext cx="1000125" cy="234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rot="0" vert="horz" wrap="square" lIns="91440" tIns="45720" rIns="91440" bIns="45720" anchor="t" anchorCtr="0" upright="1">
            <a:noAutofit/>
          </a:bodyPr>
          <a:p>
            <a:pPr algn="ctr"/>
            <a:r>
              <a:rPr lang="zh-CN" altLang="en-US" sz="1000" kern="100">
                <a:latin typeface="方正兰亭黑简体" panose="02000000000000000000" charset="-122"/>
                <a:ea typeface="方正兰亭黑简体" panose="02000000000000000000" charset="-122"/>
                <a:cs typeface="Times New Roman" panose="02020603050405020304"/>
                <a:sym typeface="Times New Roman" panose="02020603050405020304"/>
              </a:rPr>
              <a:t>总经理</a:t>
            </a:r>
            <a:endParaRPr lang="zh-CN" altLang="en-US" sz="1000" kern="100">
              <a:latin typeface="方正兰亭黑简体" panose="02000000000000000000" charset="-122"/>
              <a:ea typeface="方正兰亭黑简体" panose="02000000000000000000" charset="-122"/>
              <a:cs typeface="Times New Roman" panose="02020603050405020304"/>
              <a:sym typeface="Times New Roman" panose="02020603050405020304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" name="表格 5"/>
          <p:cNvGraphicFramePr/>
          <p:nvPr>
            <p:custDataLst>
              <p:tags r:id="rId1"/>
            </p:custDataLst>
          </p:nvPr>
        </p:nvGraphicFramePr>
        <p:xfrm>
          <a:off x="451485" y="1741805"/>
          <a:ext cx="4198620" cy="54286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7870"/>
                <a:gridCol w="3460750"/>
              </a:tblGrid>
              <a:tr h="3758565">
                <a:tc>
                  <a:txBody>
                    <a:bodyPr/>
                    <a:p>
                      <a:pPr indent="0" algn="ctr">
                        <a:lnSpc>
                          <a:spcPct val="140000"/>
                        </a:lnSpc>
                        <a:buNone/>
                      </a:pPr>
                      <a:r>
                        <a:rPr lang="en-US" sz="1000" b="1">
                          <a:latin typeface="方正兰亭黑简体" panose="02000000000000000000" charset="-122"/>
                          <a:ea typeface="方正兰亭黑简体" panose="02000000000000000000" charset="-122"/>
                          <a:cs typeface="微软雅黑" panose="020B0503020204020204" pitchFamily="34" charset="-122"/>
                        </a:rPr>
                        <a:t>岗位职责</a:t>
                      </a:r>
                      <a:endParaRPr lang="en-US" altLang="en-US" sz="1000" b="1">
                        <a:latin typeface="方正兰亭黑简体" panose="02000000000000000000" charset="-122"/>
                        <a:ea typeface="方正兰亭黑简体" panose="02000000000000000000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(1)工作职责：</a:t>
                      </a:r>
                      <a:endParaRPr 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1、根据董事会或集团公司提出的战略目标，制定公司战略，提出公司的业务规划、经营方针和经营形式，经集团公司或董事会确定后组织实施。</a:t>
                      </a:r>
                      <a:endParaRPr 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2、主持公司的基本团队建设、规范内部管理；</a:t>
                      </a:r>
                      <a:endParaRPr 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3、拟订公司内部管理机构设置方案和基本管理制度；</a:t>
                      </a:r>
                      <a:endParaRPr 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4、审定公司具体规章、奖罚条例，审定公司工资奖金分配方案，审定经济责任挂钩办法并组织实施；</a:t>
                      </a:r>
                      <a:endParaRPr 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5、审核签发以公司名义发出的文件；</a:t>
                      </a:r>
                      <a:endParaRPr 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6、召集、主持总经理办公会议，检查、督促和协调各部门的工作进展，主持召开行政例会、专题会等会议，总结工作、听取汇报；7、主持公司的全面经营管理工作，组织实施董事会决议；</a:t>
                      </a:r>
                      <a:endParaRPr 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8、向董事会或集团公司提出企业的更新改造发展规划方案、预算外开支计划；</a:t>
                      </a:r>
                      <a:endParaRPr 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9、处理公司重大突发事件；推进公司企业文化的建设工作。</a:t>
                      </a:r>
                      <a:endParaRPr lang="en-US" alt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5005">
                <a:tc>
                  <a:txBody>
                    <a:bodyPr/>
                    <a:p>
                      <a:pPr indent="0" algn="ctr">
                        <a:lnSpc>
                          <a:spcPct val="140000"/>
                        </a:lnSpc>
                        <a:buNone/>
                      </a:pPr>
                      <a:r>
                        <a:rPr lang="en-US" sz="1000" b="1">
                          <a:latin typeface="方正兰亭黑简体" panose="02000000000000000000" charset="-122"/>
                          <a:ea typeface="方正兰亭黑简体" panose="02000000000000000000" charset="-122"/>
                          <a:cs typeface="微软雅黑" panose="020B0503020204020204" pitchFamily="34" charset="-122"/>
                        </a:rPr>
                        <a:t>工作环境</a:t>
                      </a:r>
                      <a:endParaRPr lang="en-US" altLang="en-US" sz="1000" b="1">
                        <a:latin typeface="方正兰亭黑简体" panose="02000000000000000000" charset="-122"/>
                        <a:ea typeface="方正兰亭黑简体" panose="02000000000000000000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4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工作地点：总经理办公室</a:t>
                      </a:r>
                      <a:endParaRPr 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>
                        <a:lnSpc>
                          <a:spcPct val="14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工作时间：5天双休制</a:t>
                      </a:r>
                      <a:endParaRPr 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>
                        <a:lnSpc>
                          <a:spcPct val="14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环境状况：办公电脑、办公桌椅、固定电话及空调。</a:t>
                      </a:r>
                      <a:endParaRPr lang="en-US" alt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5045">
                <a:tc>
                  <a:txBody>
                    <a:bodyPr/>
                    <a:p>
                      <a:pPr indent="0" algn="ctr">
                        <a:lnSpc>
                          <a:spcPct val="140000"/>
                        </a:lnSpc>
                        <a:buNone/>
                      </a:pPr>
                      <a:r>
                        <a:rPr lang="en-US" sz="1000" b="1">
                          <a:latin typeface="方正兰亭黑简体" panose="02000000000000000000" charset="-122"/>
                          <a:ea typeface="方正兰亭黑简体" panose="02000000000000000000" charset="-122"/>
                          <a:cs typeface="微软雅黑" panose="020B0503020204020204" pitchFamily="34" charset="-122"/>
                        </a:rPr>
                        <a:t>工作描述协议</a:t>
                      </a:r>
                      <a:endParaRPr lang="en-US" altLang="en-US" sz="1000" b="1">
                        <a:latin typeface="方正兰亭黑简体" panose="02000000000000000000" charset="-122"/>
                        <a:ea typeface="方正兰亭黑简体" panose="02000000000000000000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该职位说明书，内容准确、且客观总结了上述职位，本人已阅读，签字确认。 </a:t>
                      </a:r>
                      <a:endParaRPr 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>
                        <a:lnSpc>
                          <a:spcPct val="16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本人签名：                                              日期： </a:t>
                      </a:r>
                      <a:endParaRPr 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>
                        <a:lnSpc>
                          <a:spcPct val="160000"/>
                        </a:lnSpc>
                        <a:buNone/>
                      </a:pPr>
                      <a:r>
                        <a:rPr lang="en-US" sz="10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部门领导签名：                                       日期：</a:t>
                      </a:r>
                      <a:endParaRPr lang="en-US" altLang="en-US" sz="10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44749" y="898830"/>
            <a:ext cx="4628441" cy="940800"/>
          </a:xfrm>
        </p:spPr>
        <p:txBody>
          <a:bodyPr/>
          <a:p>
            <a:r>
              <a:rPr lang="zh-CN" altLang="en-US" sz="2800" spc="0">
                <a:solidFill>
                  <a:schemeClr val="tx1"/>
                </a:solidFill>
                <a:uFillTx/>
              </a:rPr>
              <a:t>总经理考核评分表</a:t>
            </a:r>
            <a:endParaRPr lang="zh-CN" altLang="en-US" sz="2800" spc="0">
              <a:solidFill>
                <a:schemeClr val="tx1"/>
              </a:solidFill>
              <a:uFillTx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333375" y="1724025"/>
          <a:ext cx="4459605" cy="6690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6720"/>
                <a:gridCol w="283210"/>
                <a:gridCol w="1074420"/>
                <a:gridCol w="328930"/>
                <a:gridCol w="428625"/>
                <a:gridCol w="1188720"/>
                <a:gridCol w="402590"/>
                <a:gridCol w="326390"/>
              </a:tblGrid>
              <a:tr h="2400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姓名</a:t>
                      </a:r>
                      <a:endParaRPr lang="en-US" altLang="en-US" sz="900" b="1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1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岗位</a:t>
                      </a:r>
                      <a:endParaRPr lang="en-US" altLang="en-US" sz="900" b="1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1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54927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任务绩效60%(A)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序号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指标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权重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完成情况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评分等级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得分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532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1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销售额目标完成率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30%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A）销售额目标完成100%以上得30分B）销售额目标完成90%以上得20分C）销售额目标低于90%得0分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99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2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生产原材料成本控制率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10%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生产原材料成本控制率在25%以内得10分生产原材料成本控制率在30%以内得5分生产原材料成本控制率在30%以上得0分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93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3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生产成本降低率及次品率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10%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A）生产成本降低率1‰，次品率1‰得10分B）生产成本降低度1‰或次品率1%，得5分C）生产成降低率大于1‰，次品率大于1‰，得0分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99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管理成本预算匹配度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10%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>
                        <a:lnSpc>
                          <a:spcPct val="12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实际管理成本与预算要求相差</a:t>
                      </a:r>
                      <a:r>
                        <a:rPr lang="en-US" sz="900" b="0" u="sng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+</a:t>
                      </a: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3%以内，得10分实际管理成本与预算要求相差5%以内，得5分实际管理成本与预算要求相差超过5%，得0分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9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5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人才达成率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10%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>
                        <a:lnSpc>
                          <a:spcPct val="12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人才达成率90%以上，得10分人才达成率85%以上，得5分人才达成率低于85%，得0分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197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6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费销比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10%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>
                        <a:lnSpc>
                          <a:spcPct val="12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费销比20%以内得10分费销比不超过25%得5分费销比超过25%得0分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532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7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合理避税额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10%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>
                        <a:lnSpc>
                          <a:spcPct val="12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没有采取措施，支付了超出应付数额，得0分采取了合理合法的措施，进行了适当优化，得10分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“单项否决”指标：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完成情况：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400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加权合计</a:t>
                      </a:r>
                      <a:endParaRPr lang="en-US" altLang="en-US" sz="900" b="1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p>
                      <a:pPr indent="0">
                        <a:buNone/>
                      </a:pP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332740" y="1407160"/>
          <a:ext cx="4458970" cy="68040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9105"/>
                <a:gridCol w="303530"/>
                <a:gridCol w="1021080"/>
                <a:gridCol w="372745"/>
                <a:gridCol w="1599565"/>
                <a:gridCol w="367665"/>
                <a:gridCol w="335280"/>
              </a:tblGrid>
              <a:tr h="431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管理绩效40%(B)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指标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权重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要求目标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评分等级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得分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838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1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战略及文化书面报告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lnSpc>
                          <a:spcPct val="11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10%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1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A）提交书面报告1份，报告中可采用意见方案超过50%B)提交书面报告1份，报告中可采用意见方案超过30%C）未提交书面报告，或已提交报告但可采用意见方案不超过30%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72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2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业务流程建立、培训、优化、导入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lnSpc>
                          <a:spcPct val="11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20%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1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于本月内建立业务流程，并讨论后形成定稿，得20分于本月内形成业务流程初稿，未形成定稿，得10分未形成业务流程，得0分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9730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3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财务流程建立、培训、优化、</a:t>
                      </a:r>
                      <a:endParaRPr 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导入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lnSpc>
                          <a:spcPct val="11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15%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1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于本月内建立财务流程，并讨论形成定稿，开展培训，且完成财务人员风险防控工作，得15分于本月内建立财务流程，讨论形成定稿，未开展培训或未完成财务人员风险防控工作，得7分；财务流程未形成定稿，得0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组织系统流程建立、培训、优化、导入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lnSpc>
                          <a:spcPct val="11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25%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1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于本月内完成组织系统七套方案，并讨论后形成定稿，得25分于本月内完成组织系统七套方案，得15分未形成组织系统方案，得0分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72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5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运营系统流程流程建立、培训、优化、导入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lnSpc>
                          <a:spcPct val="11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10%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1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于本月内建立运营流程，并讨论后形成定稿，得10分于本月内形成运营流程初稿，未形成定稿，得5分未形成运营流程，得0分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0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6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技术研发流程建立、培训、优化、导入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lnSpc>
                          <a:spcPct val="11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10%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1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于本月内建立技术研发流程，并讨论后形成定稿，得10分于本月内形成技术研发流5分未形成技术研发流程，得0分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64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7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客户服务流程建立、培训、优化、导入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r">
                        <a:lnSpc>
                          <a:spcPct val="11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10%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1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于本月内建立客户服务流程，并讨论后形成定稿，得10分于本月内形成客户服务流程初稿，未形成定稿，得5分未形成技术研发流程，得0分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1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加权合计</a:t>
                      </a:r>
                      <a:endParaRPr lang="en-US" altLang="en-US" sz="900" b="1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p>
                      <a:pPr indent="0">
                        <a:buNone/>
                      </a:pP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327025" y="1322070"/>
          <a:ext cx="4457700" cy="7038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6720"/>
                <a:gridCol w="238760"/>
                <a:gridCol w="499110"/>
                <a:gridCol w="324485"/>
                <a:gridCol w="2057400"/>
                <a:gridCol w="539115"/>
                <a:gridCol w="372110"/>
              </a:tblGrid>
              <a:tr h="6305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任务绩效考核总分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C=A*60%+B*40%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15595">
                <a:tc rowSpan="8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行为考核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指标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权重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指标说明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评分要求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评分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4400">
                <a:tc vMerge="1">
                  <a:tcPr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1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承担责任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2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20%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30000"/>
                        </a:lnSpc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1级：承认结果，而不是强调愿望2级：承担责任，不推卸，不指责3级：着手解决问题，减少业务流程4级：举一反三，改进业务流程5级：做事有预见，有防误设计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2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1分4分2分8分3分12分4分16分5分20分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9200">
                <a:tc vMerge="1">
                  <a:tcPr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2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领导力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2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20%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30000"/>
                        </a:lnSpc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1级：任命员工合理2级：能正确评价员工付出与回报协调性3级：对员工业绩与态度进行客观评价4级：掌握岗位精确工作技术及全面专家技术并组织实施产生良好效果，培训员工为胜任力者5级：影响力大，员工自愿追随并付出贡献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2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1分4分2分8分3分12分4分16分5分20分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2500">
                <a:tc vMerge="1">
                  <a:tcPr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3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人际关系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2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20%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30000"/>
                        </a:lnSpc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1级：接受邀请，维持正常工作关系2级：建立融洽关系讨论非工作事例3级：社会交往普遍发生4级：成为密友并能正当拓展业务5级：亲和力强，感染不同层次社会伙伴成为战略合作方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2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1分4分2分8分3分12分4分16分5分20分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1865">
                <a:tc vMerge="1">
                  <a:tcPr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指挥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2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20%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30000"/>
                        </a:lnSpc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1级：常规指标并清晰2级：详细指导并告知操作方法3级：坚决洽当处理不合理要求并对后果负责，控制场面4级：团队工作井然，成员离场行为较好5级：指挥具有艺术性，成员不易违规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2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1分4分2分8分3分12分4分16分5分20分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 vMerge="1">
                  <a:tcPr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5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决策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>
                        <a:lnSpc>
                          <a:spcPct val="12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20%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>
                        <a:lnSpc>
                          <a:spcPct val="130000"/>
                        </a:lnSpc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1级：能做本职及下级决策，出现时间延长2级：通过讨论，总能获取最后正确决策3级：无依赖思想，使用理性工具4级：有预见性，感性与理性决策误差小级：决策超出组织预见，成为组织成员决策依据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>
                        <a:lnSpc>
                          <a:spcPct val="12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1分4分2分8分3分12分4分16分5分20分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6300">
                <a:tc vMerge="1">
                  <a:tcPr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9865">
                <a:tc vMerge="1">
                  <a:tcPr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加权合计：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149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总分(D)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D=C*70%+B*30%=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1559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考核人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签字： 年 月 日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0" name="文本框 99"/>
          <p:cNvSpPr txBox="1"/>
          <p:nvPr/>
        </p:nvSpPr>
        <p:spPr>
          <a:xfrm>
            <a:off x="222885" y="6947535"/>
            <a:ext cx="3816350" cy="252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1050" b="0">
                <a:latin typeface="宋体" panose="02010600030101010101" pitchFamily="2" charset="-122"/>
              </a:rPr>
              <a:t> 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7.xml><?xml version="1.0" encoding="utf-8"?>
<p:tagLst xmlns:p="http://schemas.openxmlformats.org/presentationml/2006/main">
  <p:tag name="KSO_WM_UNIT_TABLE_BEAUTIFY" val="smartTable{28e82cbf-cae4-4575-a10b-95b293ca3058}"/>
  <p:tag name="TABLE_ENDDRAG_ORIGIN_RECT" val="330*523"/>
  <p:tag name="TABLE_ENDDRAG_RECT" val="35*113*330*523"/>
</p:tagLst>
</file>

<file path=ppt/tags/tag12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9.xml><?xml version="1.0" encoding="utf-8"?>
<p:tagLst xmlns:p="http://schemas.openxmlformats.org/presentationml/2006/main">
  <p:tag name="KSO_WM_UNIT_TABLE_BEAUTIFY" val="smartTable{d5123baf-bfc4-4827-8a3d-16efe6a7b88e}"/>
  <p:tag name="TABLE_ENDDRAG_ORIGIN_RECT" val="330*442"/>
  <p:tag name="TABLE_ENDDRAG_RECT" val="35*133*330*442"/>
</p:tagLst>
</file>

<file path=ppt/tags/tag1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1.xml><?xml version="1.0" encoding="utf-8"?>
<p:tagLst xmlns:p="http://schemas.openxmlformats.org/presentationml/2006/main">
  <p:tag name="KSO_WM_UNIT_TABLE_BEAUTIFY" val="smartTable{35ff7aaf-ad43-4136-984a-4462c3b93a32}"/>
  <p:tag name="TABLE_ENDDRAG_ORIGIN_RECT" val="351*518"/>
  <p:tag name="TABLE_ENDDRAG_RECT" val="25*135*351*518"/>
</p:tagLst>
</file>

<file path=ppt/tags/tag1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3.xml><?xml version="1.0" encoding="utf-8"?>
<p:tagLst xmlns:p="http://schemas.openxmlformats.org/presentationml/2006/main">
  <p:tag name="KSO_WM_UNIT_TABLE_BEAUTIFY" val="smartTable{21686583-0c4b-488b-bac1-95d7d0e0e019}"/>
  <p:tag name="TABLE_ENDDRAG_ORIGIN_RECT" val="358*535"/>
  <p:tag name="TABLE_ENDDRAG_RECT" val="26*110*358*535"/>
</p:tagLst>
</file>

<file path=ppt/tags/tag1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5.xml><?xml version="1.0" encoding="utf-8"?>
<p:tagLst xmlns:p="http://schemas.openxmlformats.org/presentationml/2006/main">
  <p:tag name="KSO_WM_UNIT_TABLE_BEAUTIFY" val="smartTable{a30ba144-c097-4aac-ae33-e23215c50e2a}"/>
</p:tagLst>
</file>

<file path=ppt/tags/tag1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5420</Words>
  <Application>WPS 演示</Application>
  <PresentationFormat>宽屏</PresentationFormat>
  <Paragraphs>635</Paragraphs>
  <Slides>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19" baseType="lpstr">
      <vt:lpstr>Arial</vt:lpstr>
      <vt:lpstr>宋体</vt:lpstr>
      <vt:lpstr>Wingdings</vt:lpstr>
      <vt:lpstr>微软雅黑</vt:lpstr>
      <vt:lpstr>Wingdings</vt:lpstr>
      <vt:lpstr>方正兰亭黑简体</vt:lpstr>
      <vt:lpstr>思源黑体 CN Medium</vt:lpstr>
      <vt:lpstr>Times New Roman</vt:lpstr>
      <vt:lpstr>Arial Unicode MS</vt:lpstr>
      <vt:lpstr>Calibri</vt:lpstr>
      <vt:lpstr>Office 主题​​</vt:lpstr>
      <vt:lpstr>1_Office 主题​​</vt:lpstr>
      <vt:lpstr>总经理工作安排</vt:lpstr>
      <vt:lpstr>总经理工作安排</vt:lpstr>
      <vt:lpstr>PowerPoint 演示文稿</vt:lpstr>
      <vt:lpstr>PowerPoint 演示文稿</vt:lpstr>
      <vt:lpstr>总经理考核评分表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周振宇</cp:lastModifiedBy>
  <cp:revision>152</cp:revision>
  <dcterms:created xsi:type="dcterms:W3CDTF">2019-06-19T02:08:00Z</dcterms:created>
  <dcterms:modified xsi:type="dcterms:W3CDTF">2021-12-05T08:21:39Z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2052-11.1.0.11115</vt:lpwstr>
  </property>
  <property fmtid="{D5CDD505-2E9C-101B-9397-08002B2CF9AE}" pid="3" name="ICV">
    <vt:lpwstr>19E904D260844559A7DB3CECB3729160</vt:lpwstr>
  </property>
</Properties>
</file>