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</p:sldIdLst>
  <p:sldSz cx="5144135" cy="9144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880"/>
        <p:guide pos="16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505832" y="1219200"/>
            <a:ext cx="4134761" cy="34272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3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505832" y="4747200"/>
            <a:ext cx="4134761" cy="19632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350" spc="20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56714" y="1987200"/>
            <a:ext cx="4628441" cy="63456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40016" y="5131200"/>
            <a:ext cx="3278036" cy="10224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247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40016" y="6153600"/>
            <a:ext cx="3278036" cy="11568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0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0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256714" y="2001600"/>
            <a:ext cx="2184345" cy="6331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705367" y="2001600"/>
            <a:ext cx="2184345" cy="63312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256714" y="1905600"/>
            <a:ext cx="2254219" cy="5088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256714" y="2472000"/>
            <a:ext cx="2254219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2631167" y="1895639"/>
            <a:ext cx="2254219" cy="5088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1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8035" indent="0">
              <a:buNone/>
              <a:defRPr sz="9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2631167" y="2472000"/>
            <a:ext cx="2254219" cy="58608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6714" y="811200"/>
            <a:ext cx="4628441" cy="9408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256714" y="2073600"/>
            <a:ext cx="2208091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679544" y="2073600"/>
            <a:ext cx="2205611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4318562" y="1219200"/>
            <a:ext cx="440515" cy="67056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575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385830" y="1219200"/>
            <a:ext cx="3868933" cy="6705600"/>
          </a:xfrm>
        </p:spPr>
        <p:txBody>
          <a:bodyPr vert="eaVert" lIns="46800" tIns="46800" rIns="46800" bIns="46800"/>
          <a:lstStyle>
            <a:lvl1pPr marL="128905" indent="-128905">
              <a:spcAft>
                <a:spcPts val="1000"/>
              </a:spcAft>
              <a:defRPr spc="300"/>
            </a:lvl1pPr>
            <a:lvl2pPr marL="386080" indent="-128905">
              <a:defRPr spc="300"/>
            </a:lvl2pPr>
            <a:lvl3pPr marL="643255" indent="-128905">
              <a:defRPr spc="300"/>
            </a:lvl3pPr>
            <a:lvl4pPr marL="900430" indent="-128905">
              <a:defRPr spc="300"/>
            </a:lvl4pPr>
            <a:lvl5pPr marL="1157605" indent="-12890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256714" y="1032000"/>
            <a:ext cx="4629960" cy="73104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05832" y="3312000"/>
            <a:ext cx="4134761" cy="13584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3375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05832" y="4747200"/>
            <a:ext cx="4134761" cy="6288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35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56714" y="811200"/>
            <a:ext cx="4628441" cy="9408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56714" y="1987200"/>
            <a:ext cx="4628441" cy="63456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258233" y="8419200"/>
            <a:ext cx="1139262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1736741" y="8419200"/>
            <a:ext cx="1670917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3745893" y="8419200"/>
            <a:ext cx="1139262" cy="42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565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fontAlgn="auto" latinLnBrk="0" hangingPunct="1">
        <a:lnSpc>
          <a:spcPct val="100000"/>
        </a:lnSpc>
        <a:spcBef>
          <a:spcPct val="0"/>
        </a:spcBef>
        <a:buNone/>
        <a:defRPr sz="2025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28905" indent="-128905" algn="l" defTabSz="51435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0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86080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905510" algn="l"/>
          <a:tab pos="905510" algn="l"/>
          <a:tab pos="905510" algn="l"/>
          <a:tab pos="905510" algn="l"/>
        </a:tabLst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643255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9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900430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157605" indent="-128905" algn="l" defTabSz="51435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7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803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同侧圆角矩形 4"/>
          <p:cNvSpPr/>
          <p:nvPr/>
        </p:nvSpPr>
        <p:spPr>
          <a:xfrm>
            <a:off x="690245" y="1047750"/>
            <a:ext cx="3738245" cy="487680"/>
          </a:xfrm>
          <a:prstGeom prst="round2Same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90245" y="1183640"/>
            <a:ext cx="3763010" cy="414655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p>
            <a:pPr>
              <a:lnSpc>
                <a:spcPct val="110000"/>
              </a:lnSpc>
            </a:pPr>
            <a:r>
              <a:rPr lang="zh-CN" altLang="en-US" sz="2445" spc="0">
                <a:solidFill>
                  <a:schemeClr val="tx1"/>
                </a:solidFill>
                <a:uFillTx/>
              </a:rPr>
              <a:t>营销总监工作安排</a:t>
            </a:r>
            <a:endParaRPr lang="zh-CN" altLang="en-US" sz="2445" spc="0">
              <a:solidFill>
                <a:schemeClr val="tx1"/>
              </a:solidFill>
              <a:uFillTx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20700" y="1637665"/>
            <a:ext cx="4088130" cy="26924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300" b="1">
                <a:latin typeface="+mn-ea"/>
              </a:rPr>
              <a:t>每天、每周、每旬、每月、每季</a:t>
            </a:r>
            <a:endParaRPr lang="zh-CN" altLang="en-US" sz="1300" b="1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7400" y="1958360"/>
            <a:ext cx="22891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一、每天必做的</a:t>
            </a:r>
            <a:r>
              <a:rPr lang="en-US" altLang="zh-CN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10</a:t>
            </a:r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个工作</a:t>
            </a:r>
            <a:endParaRPr lang="zh-CN" altLang="en-US" sz="1200" b="1" u="sng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8" name="流程图: 过程 7"/>
          <p:cNvSpPr/>
          <p:nvPr/>
        </p:nvSpPr>
        <p:spPr>
          <a:xfrm>
            <a:off x="519430" y="1958340"/>
            <a:ext cx="4090035" cy="2733675"/>
          </a:xfrm>
          <a:prstGeom prst="flowChartProcess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296000" y="2194290"/>
            <a:ext cx="3355340" cy="251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总结自己每一天的任务完成情况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考虑明天应该做的主要工作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了解至少一个部门销售拓展情况或进行相应指导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考虑一个公司的不足之处并想出准备改善的方法与步骤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了解至少一个部门销售拓展情况或进行相应指导 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每天必须看报表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考虑自己一天工作失误的地方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自己一天工作完成的质量与效率是否还能提高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应该批复的文件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</a:t>
            </a:r>
            <a:r>
              <a:rPr lang="en-US" altLang="zh-CN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lang="zh-CN" alt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每天需要解决的问题及时解决</a:t>
            </a:r>
            <a:endParaRPr lang="zh-CN" altLang="en-US"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124585" y="3448685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620395" y="3342005"/>
            <a:ext cx="504000" cy="216000"/>
          </a:xfrm>
          <a:prstGeom prst="roundRect">
            <a:avLst>
              <a:gd name="adj" fmla="val 852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  <a:latin typeface="+mn-ea"/>
              </a:rPr>
              <a:t>每天</a:t>
            </a:r>
            <a:endParaRPr lang="zh-CN" altLang="en-US" sz="1200" b="1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232535" y="302641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232535" y="280098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232535" y="257556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235710" y="323278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232535" y="368363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232535" y="388747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232535" y="409892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232535" y="432435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25600" y="4797445"/>
            <a:ext cx="22891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二、每周必做的</a:t>
            </a:r>
            <a:r>
              <a:rPr lang="en-US" altLang="zh-CN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10</a:t>
            </a:r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个工作</a:t>
            </a:r>
            <a:endParaRPr lang="zh-CN" altLang="en-US" sz="1200" b="1" u="sng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2" name="流程图: 过程 21"/>
          <p:cNvSpPr/>
          <p:nvPr/>
        </p:nvSpPr>
        <p:spPr>
          <a:xfrm>
            <a:off x="520065" y="4797425"/>
            <a:ext cx="4089400" cy="3590290"/>
          </a:xfrm>
          <a:prstGeom prst="flowChartProcess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296000" y="5033375"/>
            <a:ext cx="3355340" cy="3390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召开一次中层干部例会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与一个主要职能部门进行一次座谈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与一个公司业务骨干的人交流沟通一次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向你的上司汇报一次工作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对各个部门的销售进展总结一次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召开一次与质量有关的办公会议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7.纠正公司内部一个细节上的不正确做法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8.检查上周纠正措施的落实情况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进行一次自我总结(非正式)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10.整理自己的文件或书柜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11.了解相应的财务指标变化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12.与一个重要客户联络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13.每周必须看的报表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14.与一个经销商联系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表扬一个你的骨干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124585" y="6506845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620395" y="6393815"/>
            <a:ext cx="504000" cy="216000"/>
          </a:xfrm>
          <a:prstGeom prst="roundRect">
            <a:avLst>
              <a:gd name="adj" fmla="val 793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  <a:latin typeface="+mn-ea"/>
              </a:rPr>
              <a:t>每周</a:t>
            </a:r>
            <a:endParaRPr lang="zh-CN" altLang="en-US" sz="1200" b="1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235710" y="585152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235710" y="564007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235710" y="541464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235710" y="628967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235710" y="607123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235710" y="672655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235710" y="693928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1235710" y="716343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235710" y="780732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235710" y="802703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235710" y="759523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235710" y="738314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左中括号 37"/>
          <p:cNvSpPr/>
          <p:nvPr/>
        </p:nvSpPr>
        <p:spPr>
          <a:xfrm>
            <a:off x="1226820" y="5194300"/>
            <a:ext cx="90170" cy="3059430"/>
          </a:xfrm>
          <a:prstGeom prst="leftBracket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左中括号 40"/>
          <p:cNvSpPr/>
          <p:nvPr/>
        </p:nvSpPr>
        <p:spPr>
          <a:xfrm>
            <a:off x="1226820" y="2362200"/>
            <a:ext cx="84455" cy="2177415"/>
          </a:xfrm>
          <a:prstGeom prst="leftBracket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525600" y="1969790"/>
            <a:ext cx="22891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三、每旬必做的</a:t>
            </a:r>
            <a:r>
              <a:rPr lang="en-US" altLang="zh-CN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10</a:t>
            </a:r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个工作</a:t>
            </a:r>
            <a:endParaRPr lang="zh-CN" altLang="en-US" sz="1200" b="1" u="sng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96000" y="2220960"/>
            <a:ext cx="3355340" cy="1190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请一个不同的员工吃饭或喝茶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与财务部沟通一次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3.对一个部门的销售进行重点帮助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拜会一个经销商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跟股东或者投资人沟通一次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124585" y="2827020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20395" y="2720975"/>
            <a:ext cx="504000" cy="21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每旬</a:t>
            </a:r>
            <a:endParaRPr lang="zh-CN" altLang="en-US" sz="1200" b="1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232535" y="3044190"/>
            <a:ext cx="72000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232535" y="260223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25600" y="3445010"/>
            <a:ext cx="22891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 u="sng">
                <a:latin typeface="+mj-ea"/>
                <a:ea typeface="+mj-ea"/>
                <a:cs typeface="+mj-ea"/>
                <a:sym typeface="+mn-ea"/>
              </a:rPr>
              <a:t>四、</a:t>
            </a:r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每月必做的</a:t>
            </a:r>
            <a:r>
              <a:rPr lang="en-US" altLang="zh-CN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10</a:t>
            </a:r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个工作</a:t>
            </a:r>
            <a:endParaRPr lang="zh-CN" altLang="en-US" sz="1200" b="1" u="sng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301715" y="3675745"/>
            <a:ext cx="3355340" cy="22904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1.对各部门的销售考核一次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拜会一个重要客户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自我考核一次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4.月财务报表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月总体销售情况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6.下月销售计划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7.下月销售政策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召开月度总结会议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月度行业动态跟踪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用户消费行为专题研讨会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1127125" y="4940300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620395" y="4832985"/>
            <a:ext cx="504000" cy="21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每月</a:t>
            </a:r>
            <a:endParaRPr lang="zh-CN" altLang="en-US" sz="1200" b="1">
              <a:solidFill>
                <a:schemeClr val="bg1"/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238250" y="450786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238250" y="428244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1238250" y="557974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1238250" y="514350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1238250" y="536702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1238250" y="471678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1237615" y="408051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文本框 84"/>
          <p:cNvSpPr txBox="1"/>
          <p:nvPr/>
        </p:nvSpPr>
        <p:spPr>
          <a:xfrm>
            <a:off x="525600" y="5988185"/>
            <a:ext cx="22891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五、</a:t>
            </a:r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每季度必做的</a:t>
            </a:r>
            <a:r>
              <a:rPr lang="en-US" altLang="zh-CN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10</a:t>
            </a:r>
            <a:r>
              <a:rPr lang="zh-CN" altLang="en-US" sz="1200" b="1" u="sng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个工作</a:t>
            </a:r>
            <a:endParaRPr lang="zh-CN" altLang="en-US" sz="1200" b="1" u="sng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301715" y="6227175"/>
            <a:ext cx="3355340" cy="22904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1.检查制度执行情况。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了解部门的工作困难并予以帮助。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3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倾听副手门的工作汇报。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4.对外地公司人员进行述职检查。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5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思考未来的方向和需要调整的人与事。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6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检查业绩考核结果,并对相关人员提醒 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7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检查团队管理体系的有效性及时优化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8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服务体系检查及优化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9.战略落地情况检讨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10</a:t>
            </a:r>
            <a:r>
              <a:rPr lang="en-US"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.</a:t>
            </a:r>
            <a:r>
              <a:rPr sz="1100"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企业经营状况深度检讨会</a:t>
            </a:r>
            <a:endParaRPr sz="1100"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1127125" y="7491730"/>
            <a:ext cx="182880" cy="190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620395" y="7384415"/>
            <a:ext cx="504000" cy="21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每季</a:t>
            </a:r>
            <a:endParaRPr lang="zh-CN" altLang="en-US" sz="1200" b="1">
              <a:solidFill>
                <a:schemeClr val="bg1"/>
              </a:solidFill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1238250" y="705929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1238250" y="683387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1238250" y="8131175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1238250" y="769493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238250" y="791845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238250" y="726821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1237615" y="6631940"/>
            <a:ext cx="720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同侧圆角矩形 15"/>
          <p:cNvSpPr/>
          <p:nvPr/>
        </p:nvSpPr>
        <p:spPr>
          <a:xfrm>
            <a:off x="690245" y="1047750"/>
            <a:ext cx="3738245" cy="487680"/>
          </a:xfrm>
          <a:prstGeom prst="round2Same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ctrTitle"/>
          </p:nvPr>
        </p:nvSpPr>
        <p:spPr>
          <a:xfrm>
            <a:off x="690245" y="1183640"/>
            <a:ext cx="3763010" cy="414655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p>
            <a:pPr>
              <a:lnSpc>
                <a:spcPct val="110000"/>
              </a:lnSpc>
            </a:pPr>
            <a:r>
              <a:rPr lang="zh-CN" altLang="en-US" sz="2445" spc="0">
                <a:solidFill>
                  <a:schemeClr val="tx1"/>
                </a:solidFill>
                <a:uFillTx/>
              </a:rPr>
              <a:t>营销总监工作安排</a:t>
            </a:r>
            <a:endParaRPr lang="zh-CN" altLang="en-US" sz="2445" spc="0">
              <a:solidFill>
                <a:schemeClr val="tx1"/>
              </a:solidFill>
              <a:uFillTx/>
            </a:endParaRPr>
          </a:p>
        </p:txBody>
      </p:sp>
      <p:sp>
        <p:nvSpPr>
          <p:cNvPr id="20" name="左中括号 19"/>
          <p:cNvSpPr/>
          <p:nvPr/>
        </p:nvSpPr>
        <p:spPr>
          <a:xfrm>
            <a:off x="1226185" y="3829685"/>
            <a:ext cx="76200" cy="1987550"/>
          </a:xfrm>
          <a:prstGeom prst="leftBracket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左中括号 20"/>
          <p:cNvSpPr/>
          <p:nvPr/>
        </p:nvSpPr>
        <p:spPr>
          <a:xfrm>
            <a:off x="1226185" y="6391910"/>
            <a:ext cx="84455" cy="1964055"/>
          </a:xfrm>
          <a:prstGeom prst="leftBracket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左中括号 21"/>
          <p:cNvSpPr/>
          <p:nvPr/>
        </p:nvSpPr>
        <p:spPr>
          <a:xfrm>
            <a:off x="1228090" y="2386330"/>
            <a:ext cx="76200" cy="882015"/>
          </a:xfrm>
          <a:prstGeom prst="leftBracket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流程图: 过程 22"/>
          <p:cNvSpPr/>
          <p:nvPr/>
        </p:nvSpPr>
        <p:spPr>
          <a:xfrm>
            <a:off x="520065" y="5989955"/>
            <a:ext cx="4089400" cy="2512695"/>
          </a:xfrm>
          <a:prstGeom prst="flowChartProcess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流程图: 过程 23"/>
          <p:cNvSpPr/>
          <p:nvPr/>
        </p:nvSpPr>
        <p:spPr>
          <a:xfrm>
            <a:off x="514350" y="3455670"/>
            <a:ext cx="4089400" cy="2477135"/>
          </a:xfrm>
          <a:prstGeom prst="flowChartProcess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流程图: 过程 24"/>
          <p:cNvSpPr/>
          <p:nvPr/>
        </p:nvSpPr>
        <p:spPr>
          <a:xfrm>
            <a:off x="527685" y="1973580"/>
            <a:ext cx="4089400" cy="1403985"/>
          </a:xfrm>
          <a:prstGeom prst="flowChartProcess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520700" y="1637665"/>
            <a:ext cx="4088130" cy="26924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300" b="1">
                <a:latin typeface="+mn-ea"/>
              </a:rPr>
              <a:t>每天、每周、每旬、每月、每季</a:t>
            </a:r>
            <a:endParaRPr lang="zh-CN" altLang="en-US" sz="1300" b="1">
              <a:latin typeface="+mn-ea"/>
            </a:endParaRPr>
          </a:p>
        </p:txBody>
      </p:sp>
      <p:pic>
        <p:nvPicPr>
          <p:cNvPr id="27" name="图片 26" descr="454d3a222fc551d907b55df2cb1405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0" y="4504055"/>
            <a:ext cx="735330" cy="5448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表格 18"/>
          <p:cNvGraphicFramePr/>
          <p:nvPr>
            <p:custDataLst>
              <p:tags r:id="rId1"/>
            </p:custDataLst>
          </p:nvPr>
        </p:nvGraphicFramePr>
        <p:xfrm>
          <a:off x="330835" y="1737995"/>
          <a:ext cx="4438015" cy="68827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175"/>
                <a:gridCol w="197485"/>
                <a:gridCol w="328930"/>
                <a:gridCol w="396240"/>
                <a:gridCol w="38735"/>
                <a:gridCol w="290830"/>
                <a:gridCol w="42545"/>
                <a:gridCol w="547370"/>
                <a:gridCol w="201295"/>
                <a:gridCol w="945515"/>
                <a:gridCol w="527685"/>
                <a:gridCol w="38735"/>
                <a:gridCol w="183515"/>
                <a:gridCol w="26670"/>
                <a:gridCol w="194310"/>
                <a:gridCol w="11430"/>
                <a:gridCol w="209550"/>
              </a:tblGrid>
              <a:tr h="3181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姓名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岗位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6535">
                <a:tc rowSpan="10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业绩考核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序号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考核项目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权重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2"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目标值要求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2"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评分等级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gridSpan="6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得分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1813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gridSpan="2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gridSpan="2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gridSpan="3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gridSpan="2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自评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上级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结果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7434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业绩指标80%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销售额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40%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每月300万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达成销售额 40分达成90%以上 30分不足80%为 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3627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客户保有量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每月新客户开发量为5%，无老客户流失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达到目标值 20分保持 10分低于原客户数的 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7561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回款率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每月回款率达到95%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达到目标值 20分回款率达到85% 10分不足70% 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7752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市场推广会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一个月两次，每次实到客户家数20家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完成数量和家数要求20分只实现数量或家数10分两项均未达标0分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3563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管理工作20%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市场分析报告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每月５号前按标准提交，准确率达到90%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两项均达到目标值 10分达标一项的 5分其它 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3246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客户投诉解决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在三个工作日内响应，１００%解决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两项均达到目标值 10分达标一项的 5分其它 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3500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人才培养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业务人才培养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 培养储备经理1名，主管2名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缺少一名扣3分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002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加权合计</a:t>
                      </a:r>
                      <a:endParaRPr lang="en-US" altLang="en-US" sz="900" b="1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311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行为考核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序号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考核指标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权重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指标说明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考核评分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自评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上级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结果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19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以客户为中心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1级：提供必要服务2级：迅速而不可分辩解决客户需求3级：找出客户深层次（真实）需求并提供相应产品服力4级：成为客户信赖对象，并维护组织利益下影响客户决策5级：维护客户利益，而促进长远组织利益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1级4分2级8分3级12分4级16分5级20分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同侧圆角矩形 15"/>
          <p:cNvSpPr/>
          <p:nvPr/>
        </p:nvSpPr>
        <p:spPr>
          <a:xfrm>
            <a:off x="690245" y="1047750"/>
            <a:ext cx="3738245" cy="487680"/>
          </a:xfrm>
          <a:prstGeom prst="round2Same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ctrTitle"/>
          </p:nvPr>
        </p:nvSpPr>
        <p:spPr>
          <a:xfrm>
            <a:off x="690245" y="1183640"/>
            <a:ext cx="3763010" cy="414655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p>
            <a:pPr>
              <a:lnSpc>
                <a:spcPct val="110000"/>
              </a:lnSpc>
            </a:pPr>
            <a:r>
              <a:rPr lang="zh-CN" sz="2445" spc="0">
                <a:solidFill>
                  <a:schemeClr val="tx1"/>
                </a:solidFill>
                <a:uFillTx/>
                <a:latin typeface="+mn-ea"/>
                <a:cs typeface="+mn-ea"/>
                <a:sym typeface="+mn-ea"/>
              </a:rPr>
              <a:t>营销总监考核评分表</a:t>
            </a:r>
            <a:endParaRPr lang="zh-CN" altLang="en-US" sz="2445" spc="0">
              <a:solidFill>
                <a:schemeClr val="tx1"/>
              </a:solidFill>
              <a:uFillTx/>
              <a:latin typeface="+mn-ea"/>
              <a:cs typeface="+mn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365125" y="1747520"/>
          <a:ext cx="4392295" cy="67119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285"/>
                <a:gridCol w="191135"/>
                <a:gridCol w="701040"/>
                <a:gridCol w="137160"/>
                <a:gridCol w="322580"/>
                <a:gridCol w="1634490"/>
                <a:gridCol w="549275"/>
                <a:gridCol w="201295"/>
                <a:gridCol w="201295"/>
                <a:gridCol w="205740"/>
              </a:tblGrid>
              <a:tr h="1255395">
                <a:tc rowSpan="5">
                  <a:txBody>
                    <a:bodyPr/>
                    <a:p>
                      <a:pPr indent="0" algn="ctr">
                        <a:buNone/>
                      </a:pP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人际关系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1级：接受邀请，维持正常工作关系2级：建立融洽关系讨论非工作事例3级：社会交往普遍发生4级：成为密友并能正当拓展业务5级：亲和力强，感染不同层次社会伙伴成为战略合作方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1级4分2级8分3级12分4级16分5级20分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承担责任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1级：承认结果，而不是强调愿望2级：承担责任，不推卸，不指责3级：着手解决问题，减少业务流程4级：举一反三，改进业务流程5级：做事有预见，有防误设计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1级4分2级8分3级12分4级16分5级20分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3050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领导力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任命员工合理2级：能正确评价员工付出与回报协调性3级：对员工业绩与态度进行客观评价4级：掌握岗位精确工作技术及全面专家技术并组织实施产生良好效果，培训员工为胜任力者5级：影响力大，员工自愿追随并付出贡献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1级4分2级8分3级12分4级16分5级20分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066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 决策</a:t>
                      </a: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 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20%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：不散布公司信息、技术、公司不足之处2级：不在公司需要本人时并公司处于危机时主动离去3级：生涯规划与公司发展一致，并谈判回报过程4级：危机关键时体现本职工作价值案例5级：通过本职工作，扭转局势，创造新局面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30000"/>
                        </a:lnSpc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1级4分2级8分3级12分4级16分5级20分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0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08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加权合计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44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总分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总分=业绩考核得分×80%+行为考核得分×20%=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45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宋体" panose="02010600030101010101" pitchFamily="2" charset="-122"/>
                        </a:rPr>
                        <a:t>考核人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签字：年 月 日</a:t>
                      </a:r>
                      <a:endParaRPr lang="en-US" altLang="en-US" sz="9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166370" y="6788785"/>
            <a:ext cx="3794760" cy="252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r"/>
            <a:r>
              <a:rPr lang="en-US" sz="1050" b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zh-CN" altLang="en-US"/>
          </a:p>
        </p:txBody>
      </p:sp>
      <p:sp>
        <p:nvSpPr>
          <p:cNvPr id="16" name="同侧圆角矩形 15"/>
          <p:cNvSpPr/>
          <p:nvPr/>
        </p:nvSpPr>
        <p:spPr>
          <a:xfrm>
            <a:off x="690245" y="1047750"/>
            <a:ext cx="3738245" cy="487680"/>
          </a:xfrm>
          <a:prstGeom prst="round2Same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ctrTitle"/>
          </p:nvPr>
        </p:nvSpPr>
        <p:spPr>
          <a:xfrm>
            <a:off x="690245" y="1183640"/>
            <a:ext cx="3763010" cy="414655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p>
            <a:pPr>
              <a:lnSpc>
                <a:spcPct val="110000"/>
              </a:lnSpc>
            </a:pPr>
            <a:r>
              <a:rPr lang="zh-CN" sz="2445" spc="0">
                <a:solidFill>
                  <a:schemeClr val="tx1"/>
                </a:solidFill>
                <a:uFillTx/>
                <a:latin typeface="+mn-ea"/>
                <a:cs typeface="+mn-ea"/>
                <a:sym typeface="+mn-ea"/>
              </a:rPr>
              <a:t>营销总监考核评分表</a:t>
            </a:r>
            <a:endParaRPr lang="zh-CN" altLang="en-US" sz="2445" spc="0">
              <a:solidFill>
                <a:schemeClr val="tx1"/>
              </a:solidFill>
              <a:uFillTx/>
              <a:latin typeface="+mn-ea"/>
              <a:cs typeface="+mn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76555" y="1746250"/>
          <a:ext cx="4391025" cy="677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1525"/>
                <a:gridCol w="1205865"/>
                <a:gridCol w="1205865"/>
                <a:gridCol w="1207770"/>
              </a:tblGrid>
              <a:tr h="252730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基本信息</a:t>
                      </a:r>
                      <a:endParaRPr lang="en-US" alt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职位名称：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营销总监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68605">
                <a:tc vMerge="1">
                  <a:tcPr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所属部门：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营销部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编制日期：XXXX-XX-XX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下发日期：XXXX-XX-XX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4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组织架构</a:t>
                      </a:r>
                      <a:endParaRPr lang="en-US" alt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 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工作目标</a:t>
                      </a:r>
                      <a:endParaRPr lang="en-US" alt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按照企业年度销售目标进行规划并推进市场营销战略与策略，实现公司各项年度经营指标。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28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关键能力/经验</a:t>
                      </a:r>
                      <a:endParaRPr lang="en-US" alt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教育水平：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管理、市场营销、公共关系、新闻等专业本科以上学历。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经验知识：</a:t>
                      </a:r>
                      <a:endParaRPr 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1、具有5年以上企业营销、市场管理工作经验。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2、熟悉企业营销战略规划，市场策略方案。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3、对市场营销，市场策划工作有深刻认知。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4、具有敏锐的市场感知、把握市场动态和市场方向的能力。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5、对市场具有分析的一些商业经验，按企业年度方针目标进行市场活动。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技能技巧：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A、熟悉办公软件，CRM系统，PPT宣传方案制作；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 algn="l">
                        <a:lnSpc>
                          <a:spcPct val="150000"/>
                        </a:lnSpc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个人素质：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正直、坦诚、成熟、豁达、自信；高度的工作热情，良好的团队合作精神，优秀的沟通、协调、组织与开拓能力；较强的观察力和应变能力。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719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岗位职责</a:t>
                      </a:r>
                      <a:endParaRPr lang="en-US" alt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工作职责描述：</a:t>
                      </a:r>
                      <a:endParaRPr 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1、依据公司整体战略，组织制定营销战略规划，组织全国市场销售推广工作。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2、规划公司销售系统的整体运营、业务方向，领导团队建设，塑造企业形象。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3、建立、健全各项规章制度，推动公司销售系统管理的规范化、科学化和不断进步。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4、依据公司整体年度销售目标，提交销售计划方案，监督实施销售全过程，完成销售任务。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5、制定市场的经营前景规划和市场设计工作。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6、制定和贯彻企业的产品策略及政策。</a:t>
                      </a:r>
                      <a:endParaRPr 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  <a:p>
                      <a:pPr indent="0">
                        <a:lnSpc>
                          <a:spcPct val="14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7、培训市场营销人员，建设和管理高素质的营销团队，指导其完成公司计划、市场营销任务。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工作环境</a:t>
                      </a:r>
                      <a:endParaRPr lang="en-US" alt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l">
                        <a:lnSpc>
                          <a:spcPct val="200000"/>
                        </a:lnSpc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工作地点：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营销办公室</a:t>
                      </a: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工作时间：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5天单休制</a:t>
                      </a: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环境状况：</a:t>
                      </a: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办公电脑、办公桌椅、固定电话及空调。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9728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1">
                          <a:latin typeface="方正兰亭黑简体" panose="02000000000000000000" charset="-122"/>
                          <a:ea typeface="方正兰亭黑简体" panose="02000000000000000000" charset="-122"/>
                          <a:cs typeface="微软雅黑" panose="020B0503020204020204" pitchFamily="34" charset="-122"/>
                        </a:rPr>
                        <a:t>工作描述协议</a:t>
                      </a:r>
                      <a:endParaRPr lang="en-US" altLang="en-US" sz="800" b="1">
                        <a:latin typeface="方正兰亭黑简体" panose="02000000000000000000" charset="-122"/>
                        <a:ea typeface="方正兰亭黑简体" panose="02000000000000000000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vert="horz" anchor="ctr" anchorCtr="0">
                    <a:lnL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>
                        <a:lnSpc>
                          <a:spcPct val="200000"/>
                        </a:lnSpc>
                        <a:buNone/>
                      </a:pPr>
                      <a:r>
                        <a:rPr lang="en-US" sz="800" b="0">
                          <a:latin typeface="方正兰亭黑简体" panose="02000000000000000000" charset="-122"/>
                          <a:ea typeface="方正兰亭黑简体" panose="02000000000000000000" charset="-122"/>
                          <a:cs typeface="方正兰亭黑简体" panose="02000000000000000000" charset="-122"/>
                        </a:rPr>
                        <a:t>该职位说明书，内容准确、且客观总结了上述职位，本人已阅读，签字确认。 本人签名：日期： 直属领导签名：日期：</a:t>
                      </a:r>
                      <a:endParaRPr lang="en-US" altLang="en-US" sz="800" b="0">
                        <a:latin typeface="方正兰亭黑简体" panose="02000000000000000000" charset="-122"/>
                        <a:ea typeface="方正兰亭黑简体" panose="02000000000000000000" charset="-122"/>
                        <a:cs typeface="方正兰亭黑简体" panose="02000000000000000000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250190" y="8489950"/>
            <a:ext cx="3863340" cy="252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1050" b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zh-CN" alt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371360" y="2334895"/>
            <a:ext cx="1000125" cy="225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altLang="zh-CN" sz="8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  <a:sym typeface="Times New Roman" panose="02020603050405020304"/>
              </a:rPr>
              <a:t>营销副总</a:t>
            </a:r>
            <a:endParaRPr lang="en-US" altLang="zh-CN" sz="8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371360" y="2707005"/>
            <a:ext cx="1000125" cy="2260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altLang="zh-CN" sz="800" kern="1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  <a:sym typeface="Times New Roman" panose="02020603050405020304"/>
              </a:rPr>
              <a:t>营销总监</a:t>
            </a:r>
            <a:endParaRPr lang="en-US" altLang="zh-CN" sz="800" kern="10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  <a:sym typeface="Times New Roman" panose="02020603050405020304"/>
            </a:endParaRPr>
          </a:p>
        </p:txBody>
      </p:sp>
      <p:cxnSp>
        <p:nvCxnSpPr>
          <p:cNvPr id="10" name="直接箭头连接符 9"/>
          <p:cNvCxnSpPr>
            <a:stCxn id="7" idx="2"/>
            <a:endCxn id="8" idx="0"/>
          </p:cNvCxnSpPr>
          <p:nvPr/>
        </p:nvCxnSpPr>
        <p:spPr>
          <a:xfrm>
            <a:off x="2871470" y="2560320"/>
            <a:ext cx="0" cy="146685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同侧圆角矩形 15"/>
          <p:cNvSpPr/>
          <p:nvPr/>
        </p:nvSpPr>
        <p:spPr>
          <a:xfrm>
            <a:off x="690245" y="1047750"/>
            <a:ext cx="3738245" cy="487680"/>
          </a:xfrm>
          <a:prstGeom prst="round2Same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标题 16"/>
          <p:cNvSpPr>
            <a:spLocks noGrp="1"/>
          </p:cNvSpPr>
          <p:nvPr>
            <p:ph type="ctrTitle"/>
          </p:nvPr>
        </p:nvSpPr>
        <p:spPr>
          <a:xfrm>
            <a:off x="690245" y="1183640"/>
            <a:ext cx="3763010" cy="414655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p>
            <a:pPr>
              <a:lnSpc>
                <a:spcPct val="110000"/>
              </a:lnSpc>
            </a:pPr>
            <a:r>
              <a:rPr lang="zh-CN" sz="2445" spc="0">
                <a:solidFill>
                  <a:schemeClr val="tx1"/>
                </a:solidFill>
                <a:uFillTx/>
                <a:latin typeface="+中文标题" charset="0"/>
                <a:ea typeface="+mj-ea"/>
                <a:sym typeface="+mn-ea"/>
              </a:rPr>
              <a:t>营销总监岗位职责说明书</a:t>
            </a:r>
            <a:endParaRPr lang="zh-CN" altLang="en-US" sz="2445" spc="0">
              <a:solidFill>
                <a:schemeClr val="tx1"/>
              </a:solidFill>
              <a:uFillTx/>
              <a:latin typeface="+中文标题" charset="0"/>
              <a:ea typeface="+mj-ea"/>
              <a:cs typeface="+mn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UNIT_TABLE_BEAUTIFY" val="smartTable{0c28344d-8bed-475a-b570-ea814289626f}"/>
  <p:tag name="TABLE_ENDDRAG_ORIGIN_RECT" val="349*541"/>
  <p:tag name="TABLE_ENDDRAG_RECT" val="26*125*349*541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UNIT_TABLE_BEAUTIFY" val="smartTable{552bda92-d594-4e7b-89d7-fdbc97902620}"/>
  <p:tag name="TABLE_ENDDRAG_ORIGIN_RECT" val="345*540"/>
  <p:tag name="TABLE_ENDDRAG_RECT" val="28*99*345*540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UNIT_TABLE_BEAUTIFY" val="smartTable{7d4e3d15-a968-490e-8408-d519ca240633}"/>
  <p:tag name="TABLE_ENDDRAG_ORIGIN_RECT" val="345*527"/>
  <p:tag name="TABLE_ENDDRAG_RECT" val="29*105*345*527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5097</Words>
  <Application>WPS 演示</Application>
  <PresentationFormat>宽屏</PresentationFormat>
  <Paragraphs>776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Wingdings</vt:lpstr>
      <vt:lpstr>Calibri</vt:lpstr>
      <vt:lpstr>Arial Unicode MS</vt:lpstr>
      <vt:lpstr>方正兰亭黑简体</vt:lpstr>
      <vt:lpstr>Times New Roman</vt:lpstr>
      <vt:lpstr>Times New Roman</vt:lpstr>
      <vt:lpstr>+中文标题</vt:lpstr>
      <vt:lpstr>Segoe Print</vt:lpstr>
      <vt:lpstr>Office 主题​​</vt:lpstr>
      <vt:lpstr>营销总监工作安排</vt:lpstr>
      <vt:lpstr>营销总监工作安排</vt:lpstr>
      <vt:lpstr>营销总监考核评分表</vt:lpstr>
      <vt:lpstr>营销总监考核评分表</vt:lpstr>
      <vt:lpstr>营销总监岗位职责说明书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周振宇</cp:lastModifiedBy>
  <cp:revision>150</cp:revision>
  <dcterms:created xsi:type="dcterms:W3CDTF">2019-06-19T02:08:00Z</dcterms:created>
  <dcterms:modified xsi:type="dcterms:W3CDTF">2022-01-02T15:09:45Z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ICV">
    <vt:lpwstr>383842F99E88468DBB5E01323C5382AD</vt:lpwstr>
  </property>
</Properties>
</file>