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11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1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80952380952401"/>
          <c:y val="8.3932853717026398E-2"/>
          <c:w val="0.553968253968254"/>
          <c:h val="0.8369304556354919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东部</c:v>
                </c:pt>
              </c:strCache>
            </c:strRef>
          </c:tx>
          <c:spPr>
            <a:solidFill>
              <a:schemeClr val="accent1"/>
            </a:solidFill>
            <a:ln w="7779">
              <a:solidFill>
                <a:schemeClr val="bg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2"/>
              </a:solidFill>
              <a:ln w="7779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B8B-4FB6-A7D7-36B56C691F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7779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9B8B-4FB6-A7D7-36B56C691F55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9B8B-4FB6-A7D7-36B56C691F55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9B8B-4FB6-A7D7-36B56C691F55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6-9B8B-4FB6-A7D7-36B56C691F55}"/>
              </c:ext>
            </c:extLst>
          </c:dPt>
          <c:cat>
            <c:strRef>
              <c:f>Sheet1!$B$1:$F$1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Sheet1!$B$2:$F$2</c:f>
              <c:numCache>
                <c:formatCode>g/"通""用""格""式"</c:formatCode>
                <c:ptCount val="5"/>
                <c:pt idx="0">
                  <c:v>25</c:v>
                </c:pt>
                <c:pt idx="1">
                  <c:v>25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B8B-4FB6-A7D7-36B56C691F5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西部</c:v>
                </c:pt>
              </c:strCache>
            </c:strRef>
          </c:tx>
          <c:spPr>
            <a:solidFill>
              <a:schemeClr val="accent2"/>
            </a:solidFill>
            <a:ln w="7779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9B8B-4FB6-A7D7-36B56C691F5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9B8B-4FB6-A7D7-36B56C691F55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C-9B8B-4FB6-A7D7-36B56C691F55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E-9B8B-4FB6-A7D7-36B56C691F55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0-9B8B-4FB6-A7D7-36B56C691F55}"/>
              </c:ext>
            </c:extLst>
          </c:dPt>
          <c:cat>
            <c:strRef>
              <c:f>Sheet1!$B$1:$F$1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11-9B8B-4FB6-A7D7-36B56C691F5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北部</c:v>
                </c:pt>
              </c:strCache>
            </c:strRef>
          </c:tx>
          <c:spPr>
            <a:solidFill>
              <a:schemeClr val="hlink"/>
            </a:solidFill>
            <a:ln w="7779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9B8B-4FB6-A7D7-36B56C691F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9B8B-4FB6-A7D7-36B56C691F55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6-9B8B-4FB6-A7D7-36B56C691F55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8-9B8B-4FB6-A7D7-36B56C691F55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77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9B8B-4FB6-A7D7-36B56C691F55}"/>
              </c:ext>
            </c:extLst>
          </c:dPt>
          <c:cat>
            <c:strRef>
              <c:f>Sheet1!$B$1:$F$1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1B-9B8B-4FB6-A7D7-36B56C691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5557">
          <a:noFill/>
        </a:ln>
      </c:spPr>
    </c:plotArea>
    <c:plotVisOnly val="1"/>
    <c:dispBlanksAs val="zero"/>
    <c:showDLblsOverMax val="0"/>
  </c:chart>
  <c:spPr>
    <a:solidFill>
      <a:schemeClr val="bg1"/>
    </a:solidFill>
    <a:ln>
      <a:noFill/>
    </a:ln>
  </c:spPr>
  <c:txPr>
    <a:bodyPr/>
    <a:lstStyle/>
    <a:p>
      <a:pPr>
        <a:defRPr lang="zh-CN" sz="1100" b="1" i="0" u="none" strike="noStrike" baseline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04761904761899"/>
          <c:y val="8.6330935251798593E-2"/>
          <c:w val="0.55079365079365095"/>
          <c:h val="0.8321342925659469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东部</c:v>
                </c:pt>
              </c:strCache>
            </c:strRef>
          </c:tx>
          <c:spPr>
            <a:solidFill>
              <a:schemeClr val="accent2"/>
            </a:solidFill>
            <a:ln w="7937">
              <a:solidFill>
                <a:schemeClr val="bg1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6D4-4133-A70C-88D0714C680A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7937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06D4-4133-A70C-88D0714C680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3-06D4-4133-A70C-88D0714C680A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06D4-4133-A70C-88D0714C680A}"/>
              </c:ext>
            </c:extLst>
          </c:dPt>
          <c:cat>
            <c:strRef>
              <c:f>Sheet1!$B$1:$E$1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Sheet1!$B$2:$E$2</c:f>
              <c:numCache>
                <c:formatCode>g/"通""用""格""式"</c:formatCode>
                <c:ptCount val="4"/>
                <c:pt idx="0">
                  <c:v>45</c:v>
                </c:pt>
                <c:pt idx="1">
                  <c:v>20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D4-4133-A70C-88D0714C680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西部</c:v>
                </c:pt>
              </c:strCache>
            </c:strRef>
          </c:tx>
          <c:spPr>
            <a:solidFill>
              <a:schemeClr val="accent2"/>
            </a:solidFill>
            <a:ln w="793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793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06D4-4133-A70C-88D0714C680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8-06D4-4133-A70C-88D0714C680A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793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06D4-4133-A70C-88D0714C680A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793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C-06D4-4133-A70C-88D0714C680A}"/>
              </c:ext>
            </c:extLst>
          </c:dPt>
          <c:cat>
            <c:strRef>
              <c:f>Sheet1!$B$1:$E$1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D-06D4-4133-A70C-88D0714C680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北部</c:v>
                </c:pt>
              </c:strCache>
            </c:strRef>
          </c:tx>
          <c:spPr>
            <a:solidFill>
              <a:schemeClr val="hlink"/>
            </a:solidFill>
            <a:ln w="7937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793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06D4-4133-A70C-88D0714C680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793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06D4-4133-A70C-88D0714C680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2-06D4-4133-A70C-88D0714C680A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7937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4-06D4-4133-A70C-88D0714C680A}"/>
              </c:ext>
            </c:extLst>
          </c:dPt>
          <c:cat>
            <c:strRef>
              <c:f>Sheet1!$B$1:$E$1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15-06D4-4133-A70C-88D0714C6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5875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1125" b="1" i="0" u="none" strike="noStrike" baseline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420647149461"/>
          <c:y val="8.3526682134570804E-2"/>
          <c:w val="0.55624036979969205"/>
          <c:h val="0.8375870069605569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东部</c:v>
                </c:pt>
              </c:strCache>
            </c:strRef>
          </c:tx>
          <c:spPr>
            <a:solidFill>
              <a:schemeClr val="accent2"/>
            </a:solidFill>
            <a:ln w="7400">
              <a:solidFill>
                <a:schemeClr val="bg1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4A5-4431-87D5-23548E4B354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14A5-4431-87D5-23548E4B354B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7400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4A5-4431-87D5-23548E4B354B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4-14A5-4431-87D5-23548E4B354B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5-14A5-4431-87D5-23548E4B354B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6-14A5-4431-87D5-23548E4B354B}"/>
              </c:ext>
            </c:extLst>
          </c:dPt>
          <c:cat>
            <c:strRef>
              <c:f>Sheet1!$B$1:$G$1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Sheet1!$B$2:$G$2</c:f>
              <c:numCache>
                <c:formatCode>g/"通""用""格""式"</c:formatCode>
                <c:ptCount val="6"/>
                <c:pt idx="0">
                  <c:v>15</c:v>
                </c:pt>
                <c:pt idx="1">
                  <c:v>25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4A5-4431-87D5-23548E4B354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7400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4A5-4431-87D5-23548E4B354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A-14A5-4431-87D5-23548E4B354B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C-14A5-4431-87D5-23548E4B354B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E-14A5-4431-87D5-23548E4B354B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0-14A5-4431-87D5-23548E4B354B}"/>
              </c:ext>
            </c:extLst>
          </c:dPt>
          <c:dPt>
            <c:idx val="5"/>
            <c:bubble3D val="0"/>
            <c:spPr>
              <a:solidFill>
                <a:schemeClr val="tx2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2-14A5-4431-87D5-23548E4B354B}"/>
              </c:ext>
            </c:extLst>
          </c:dPt>
          <c:cat>
            <c:strRef>
              <c:f>Sheet1!$B$1:$G$1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3-14A5-4431-87D5-23548E4B354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7400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14A5-4431-87D5-23548E4B35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14A5-4431-87D5-23548E4B354B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8-14A5-4431-87D5-23548E4B354B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14A5-4431-87D5-23548E4B354B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C-14A5-4431-87D5-23548E4B354B}"/>
              </c:ext>
            </c:extLst>
          </c:dPt>
          <c:dPt>
            <c:idx val="5"/>
            <c:bubble3D val="0"/>
            <c:spPr>
              <a:solidFill>
                <a:schemeClr val="tx2"/>
              </a:solidFill>
              <a:ln w="74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14A5-4431-87D5-23548E4B354B}"/>
              </c:ext>
            </c:extLst>
          </c:dPt>
          <c:cat>
            <c:strRef>
              <c:f>Sheet1!$B$1:$G$1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F-14A5-4431-87D5-23548E4B3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48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1050" b="1" i="0" u="none" strike="noStrike" baseline="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A8385-D089-4155-A3FE-18E088414DD4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0372F-2640-4714-8250-5983E991CC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975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842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73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18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18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6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93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77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15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42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08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711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70BB6-541A-443D-9FFB-810CCE643155}" type="datetimeFigureOut">
              <a:rPr lang="zh-CN" altLang="en-US" smtClean="0"/>
              <a:t>2020-11-29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8E7FC-86F8-4A42-B754-EE1F8DF33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841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9074" y="3794276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8900000" scaled="1"/>
                  <a:tileRect/>
                </a:gradFill>
              </a:rPr>
              <a:t>中层管理干部培训</a:t>
            </a:r>
          </a:p>
        </p:txBody>
      </p:sp>
      <p:sp>
        <p:nvSpPr>
          <p:cNvPr id="7" name="矩形 6"/>
          <p:cNvSpPr/>
          <p:nvPr/>
        </p:nvSpPr>
        <p:spPr>
          <a:xfrm>
            <a:off x="779074" y="5095898"/>
            <a:ext cx="6264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Management training for middle-level cadres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3430406"/>
          </a:xfrm>
          <a:prstGeom prst="rect">
            <a:avLst/>
          </a:prstGeom>
          <a:blipFill>
            <a:blip r:embed="rId2"/>
            <a:srcRect/>
            <a:stretch>
              <a:fillRect l="-478" t="-41893" r="-358" b="-502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415892"/>
            <a:ext cx="12192000" cy="12337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9419771" y="3970851"/>
            <a:ext cx="1824596" cy="1573056"/>
            <a:chOff x="10087429" y="4260637"/>
            <a:chExt cx="1156938" cy="1283270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grpSpPr>
        <p:sp>
          <p:nvSpPr>
            <p:cNvPr id="10" name="燕尾形 9"/>
            <p:cNvSpPr/>
            <p:nvPr/>
          </p:nvSpPr>
          <p:spPr>
            <a:xfrm>
              <a:off x="10087429" y="4260637"/>
              <a:ext cx="499498" cy="1283270"/>
            </a:xfrm>
            <a:prstGeom prst="chevron">
              <a:avLst>
                <a:gd name="adj" fmla="val 742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10399532" y="4260637"/>
              <a:ext cx="499498" cy="1283270"/>
            </a:xfrm>
            <a:prstGeom prst="chevron">
              <a:avLst>
                <a:gd name="adj" fmla="val 742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燕尾形 11"/>
            <p:cNvSpPr/>
            <p:nvPr/>
          </p:nvSpPr>
          <p:spPr>
            <a:xfrm>
              <a:off x="10744869" y="4260637"/>
              <a:ext cx="499498" cy="1283270"/>
            </a:xfrm>
            <a:prstGeom prst="chevron">
              <a:avLst>
                <a:gd name="adj" fmla="val 742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51643" y="5003869"/>
            <a:ext cx="6695785" cy="68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79074" y="591311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主讲人：管理论</a:t>
            </a:r>
            <a:r>
              <a:rPr lang="en-US" altLang="zh-CN" sz="2400" dirty="0"/>
              <a:t>  </a:t>
            </a:r>
            <a:endParaRPr lang="zh-CN" altLang="en-US" sz="2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3696446" y="5913115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日期：</a:t>
            </a:r>
            <a:r>
              <a:rPr lang="en-US" altLang="zh-CN" sz="2400" dirty="0"/>
              <a:t>2020.X.X 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48731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s_1"/>
          <p:cNvSpPr txBox="1"/>
          <p:nvPr>
            <p:custDataLst>
              <p:tags r:id="rId1"/>
            </p:custDataLst>
          </p:nvPr>
        </p:nvSpPr>
        <p:spPr>
          <a:xfrm>
            <a:off x="570029" y="1158542"/>
            <a:ext cx="4497254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cs typeface="+mn-ea"/>
                <a:sym typeface="+mn-lt"/>
              </a:rPr>
              <a:t>目 录</a:t>
            </a:r>
          </a:p>
        </p:txBody>
      </p:sp>
      <p:sp>
        <p:nvSpPr>
          <p:cNvPr id="9" name="MH_Others_2"/>
          <p:cNvSpPr txBox="1"/>
          <p:nvPr>
            <p:custDataLst>
              <p:tags r:id="rId2"/>
            </p:custDataLst>
          </p:nvPr>
        </p:nvSpPr>
        <p:spPr>
          <a:xfrm>
            <a:off x="3093758" y="2288182"/>
            <a:ext cx="2495627" cy="4102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666" dirty="0">
                <a:cs typeface="+mn-ea"/>
                <a:sym typeface="+mn-lt"/>
              </a:rPr>
              <a:t>CONTENTS</a:t>
            </a:r>
            <a:endParaRPr lang="zh-CN" altLang="en-US" sz="2666" dirty="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399752" y="2002971"/>
            <a:ext cx="925726" cy="601726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2399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399752" y="2974068"/>
            <a:ext cx="925726" cy="60172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2133" b="1" dirty="0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399752" y="3949665"/>
            <a:ext cx="925726" cy="6017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2399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399752" y="4861687"/>
            <a:ext cx="925726" cy="601726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2399">
              <a:cs typeface="+mn-ea"/>
              <a:sym typeface="+mn-lt"/>
            </a:endParaRPr>
          </a:p>
        </p:txBody>
      </p:sp>
      <p:sp>
        <p:nvSpPr>
          <p:cNvPr id="14" name="椭圆 80"/>
          <p:cNvSpPr/>
          <p:nvPr/>
        </p:nvSpPr>
        <p:spPr bwMode="auto">
          <a:xfrm>
            <a:off x="6379147" y="1952743"/>
            <a:ext cx="946333" cy="693174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68562" tIns="34282" rIns="68562" bIns="3428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399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4266" b="1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椭圆 80"/>
          <p:cNvSpPr/>
          <p:nvPr/>
        </p:nvSpPr>
        <p:spPr bwMode="auto">
          <a:xfrm>
            <a:off x="6379147" y="2928342"/>
            <a:ext cx="946333" cy="693174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68562" tIns="34282" rIns="68562" bIns="3428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399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4266" b="1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椭圆 80"/>
          <p:cNvSpPr/>
          <p:nvPr/>
        </p:nvSpPr>
        <p:spPr bwMode="auto">
          <a:xfrm>
            <a:off x="6379147" y="3903941"/>
            <a:ext cx="946333" cy="693174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68562" tIns="34282" rIns="68562" bIns="3428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399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4266" b="1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椭圆 80"/>
          <p:cNvSpPr/>
          <p:nvPr/>
        </p:nvSpPr>
        <p:spPr bwMode="auto">
          <a:xfrm>
            <a:off x="6379147" y="4834207"/>
            <a:ext cx="946333" cy="693174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68562" tIns="34282" rIns="68562" bIns="3428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399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4266" b="1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39"/>
          <p:cNvSpPr>
            <a:spLocks noChangeArrowheads="1"/>
          </p:cNvSpPr>
          <p:nvPr/>
        </p:nvSpPr>
        <p:spPr bwMode="auto">
          <a:xfrm>
            <a:off x="7397383" y="2007200"/>
            <a:ext cx="3218909" cy="60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领导的概念与分类</a:t>
            </a:r>
          </a:p>
        </p:txBody>
      </p:sp>
      <p:sp>
        <p:nvSpPr>
          <p:cNvPr id="19" name="矩形 39"/>
          <p:cNvSpPr>
            <a:spLocks noChangeArrowheads="1"/>
          </p:cNvSpPr>
          <p:nvPr/>
        </p:nvSpPr>
        <p:spPr bwMode="auto">
          <a:xfrm>
            <a:off x="7397383" y="2990261"/>
            <a:ext cx="3218909" cy="56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如何做好中层领导</a:t>
            </a:r>
          </a:p>
        </p:txBody>
      </p:sp>
      <p:sp>
        <p:nvSpPr>
          <p:cNvPr id="20" name="矩形 39"/>
          <p:cNvSpPr>
            <a:spLocks noChangeArrowheads="1"/>
          </p:cNvSpPr>
          <p:nvPr/>
        </p:nvSpPr>
        <p:spPr bwMode="auto">
          <a:xfrm>
            <a:off x="7397383" y="3966921"/>
            <a:ext cx="3218909" cy="60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中层领导管理技能</a:t>
            </a:r>
          </a:p>
        </p:txBody>
      </p:sp>
      <p:sp>
        <p:nvSpPr>
          <p:cNvPr id="21" name="矩形 39"/>
          <p:cNvSpPr>
            <a:spLocks noChangeArrowheads="1"/>
          </p:cNvSpPr>
          <p:nvPr/>
        </p:nvSpPr>
        <p:spPr bwMode="auto">
          <a:xfrm>
            <a:off x="7397383" y="4886781"/>
            <a:ext cx="3218909" cy="60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1524000" y="2974068"/>
            <a:ext cx="4180828" cy="2489345"/>
          </a:xfrm>
          <a:prstGeom prst="roundRect">
            <a:avLst>
              <a:gd name="adj" fmla="val 9670"/>
            </a:avLst>
          </a:prstGeom>
          <a:blipFill>
            <a:blip r:embed="rId4"/>
            <a:stretch>
              <a:fillRect l="-1024" t="-613" r="-1248" b="-118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60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848186" y="1537069"/>
            <a:ext cx="2082010" cy="209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063" cap="all" spc="284" dirty="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01</a:t>
            </a:r>
            <a:endParaRPr lang="zh-CN" altLang="en-US" sz="13063" cap="all" spc="284" dirty="0">
              <a:solidFill>
                <a:schemeClr val="accent1"/>
              </a:solidFill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23" name="矩形 39"/>
          <p:cNvSpPr>
            <a:spLocks noChangeArrowheads="1"/>
          </p:cNvSpPr>
          <p:nvPr/>
        </p:nvSpPr>
        <p:spPr bwMode="auto">
          <a:xfrm>
            <a:off x="3600377" y="3415344"/>
            <a:ext cx="4815691" cy="83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领导的概念与分类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3493088" y="4250164"/>
            <a:ext cx="5030267" cy="507797"/>
          </a:xfrm>
          <a:prstGeom prst="rect">
            <a:avLst/>
          </a:prstGeom>
          <a:noFill/>
        </p:spPr>
        <p:txBody>
          <a:bodyPr wrap="square" lIns="91403" tIns="45703" rIns="91403" bIns="4570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The concept and classification of leadership</a:t>
            </a:r>
          </a:p>
        </p:txBody>
      </p:sp>
    </p:spTree>
    <p:extLst>
      <p:ext uri="{BB962C8B-B14F-4D97-AF65-F5344CB8AC3E}">
        <p14:creationId xmlns:p14="http://schemas.microsoft.com/office/powerpoint/2010/main" val="14124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53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领导的概念与分类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938869" y="1777597"/>
            <a:ext cx="3103591" cy="665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188593" y="4313998"/>
            <a:ext cx="6623073" cy="1521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领导者在一定的环境下，为实现既定目标，对被领导者进行统御和指引的行为过程。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528457" y="1777597"/>
            <a:ext cx="3599543" cy="6821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领导的概念</a:t>
            </a:r>
          </a:p>
        </p:txBody>
      </p:sp>
      <p:sp>
        <p:nvSpPr>
          <p:cNvPr id="3" name="五边形 2"/>
          <p:cNvSpPr/>
          <p:nvPr/>
        </p:nvSpPr>
        <p:spPr>
          <a:xfrm>
            <a:off x="1443559" y="2785162"/>
            <a:ext cx="18221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领导：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454400" y="2814190"/>
            <a:ext cx="3599543" cy="6821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名词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——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是领导者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7490664" y="2814190"/>
            <a:ext cx="3599543" cy="6821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动词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——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是领导活动</a:t>
            </a:r>
          </a:p>
        </p:txBody>
      </p:sp>
      <p:sp>
        <p:nvSpPr>
          <p:cNvPr id="10" name="椭圆 9"/>
          <p:cNvSpPr/>
          <p:nvPr/>
        </p:nvSpPr>
        <p:spPr>
          <a:xfrm>
            <a:off x="1797058" y="4136571"/>
            <a:ext cx="1567543" cy="15675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即</a:t>
            </a:r>
            <a:endParaRPr lang="zh-CN" altLang="en-US" sz="4400" dirty="0"/>
          </a:p>
        </p:txBody>
      </p:sp>
      <p:sp>
        <p:nvSpPr>
          <p:cNvPr id="11" name="等腰三角形 10"/>
          <p:cNvSpPr/>
          <p:nvPr/>
        </p:nvSpPr>
        <p:spPr>
          <a:xfrm rot="5400000">
            <a:off x="3602134" y="4769944"/>
            <a:ext cx="348924" cy="30079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30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下箭头 32"/>
          <p:cNvSpPr/>
          <p:nvPr/>
        </p:nvSpPr>
        <p:spPr>
          <a:xfrm>
            <a:off x="9042401" y="2162628"/>
            <a:ext cx="420914" cy="418011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左大括号 3"/>
          <p:cNvSpPr/>
          <p:nvPr/>
        </p:nvSpPr>
        <p:spPr>
          <a:xfrm rot="5400000">
            <a:off x="3761389" y="224156"/>
            <a:ext cx="366825" cy="4850161"/>
          </a:xfrm>
          <a:prstGeom prst="leftBrac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53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领导的概念与分类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068337" y="2273302"/>
            <a:ext cx="3221037" cy="64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3"/>
          <p:cNvSpPr>
            <a:spLocks noGrp="1" noChangeArrowheads="1"/>
          </p:cNvSpPr>
          <p:nvPr/>
        </p:nvSpPr>
        <p:spPr>
          <a:xfrm>
            <a:off x="1646705" y="7778903"/>
            <a:ext cx="4014132" cy="32002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20"/>
              </a:spcBef>
            </a:pP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145029" y="1766939"/>
            <a:ext cx="3599543" cy="6821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领导的分类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1504738" y="2828518"/>
            <a:ext cx="2214371" cy="6821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领域不同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：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155510" y="2828518"/>
            <a:ext cx="2214371" cy="6821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层次不同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：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504738" y="3667052"/>
            <a:ext cx="2214371" cy="6667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a.</a:t>
            </a: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政治领导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504738" y="4482611"/>
            <a:ext cx="2214371" cy="6667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b.</a:t>
            </a: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业务领导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504738" y="5320720"/>
            <a:ext cx="2214371" cy="6667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c.</a:t>
            </a: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行政领导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155510" y="3667052"/>
            <a:ext cx="2214371" cy="6667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a.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高层领导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4155510" y="4482611"/>
            <a:ext cx="2214371" cy="6667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b.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</a:t>
            </a:r>
          </a:p>
        </p:txBody>
      </p:sp>
      <p:sp>
        <p:nvSpPr>
          <p:cNvPr id="27" name="圆角矩形 26"/>
          <p:cNvSpPr/>
          <p:nvPr/>
        </p:nvSpPr>
        <p:spPr>
          <a:xfrm>
            <a:off x="4155510" y="5320720"/>
            <a:ext cx="2214371" cy="6667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2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c.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基层领导</a:t>
            </a:r>
          </a:p>
        </p:txBody>
      </p:sp>
      <p:sp>
        <p:nvSpPr>
          <p:cNvPr id="28" name="圆角矩形 27"/>
          <p:cNvSpPr/>
          <p:nvPr/>
        </p:nvSpPr>
        <p:spPr>
          <a:xfrm>
            <a:off x="7428229" y="1766939"/>
            <a:ext cx="3599543" cy="6821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ct val="2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领导要求特征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8120814" y="2828518"/>
            <a:ext cx="2214371" cy="6821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随机性领导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8120814" y="3651607"/>
            <a:ext cx="2214371" cy="6821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经验性领导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8120814" y="4467166"/>
            <a:ext cx="2214371" cy="6821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多变性领导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8120814" y="5305275"/>
            <a:ext cx="2214371" cy="6821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创造性领导</a:t>
            </a:r>
          </a:p>
        </p:txBody>
      </p:sp>
    </p:spTree>
    <p:extLst>
      <p:ext uri="{BB962C8B-B14F-4D97-AF65-F5344CB8AC3E}">
        <p14:creationId xmlns:p14="http://schemas.microsoft.com/office/powerpoint/2010/main" val="103391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53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领导的概念与分类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/>
          <p:cNvSpPr>
            <a:spLocks noGrp="1" noChangeArrowheads="1"/>
          </p:cNvSpPr>
          <p:nvPr/>
        </p:nvSpPr>
        <p:spPr>
          <a:xfrm>
            <a:off x="1646705" y="7778903"/>
            <a:ext cx="4014132" cy="32002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20"/>
              </a:spcBef>
            </a:pP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1443559" y="4181686"/>
            <a:ext cx="6099277" cy="707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1443560" y="2615989"/>
            <a:ext cx="6916670" cy="1488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领导者的思路和处理问题的变通能力，没有固定模式可套</a:t>
            </a:r>
          </a:p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没有规章程序可循</a:t>
            </a:r>
          </a:p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没有统一尺度可依</a:t>
            </a:r>
          </a:p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它必须依据不同的时间、条件、机智灵活的处理问题</a:t>
            </a:r>
          </a:p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endParaRPr lang="zh-CN" alt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/>
        </p:nvSpPr>
        <p:spPr>
          <a:xfrm>
            <a:off x="1443559" y="5041106"/>
            <a:ext cx="8997816" cy="11256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来源于一个人的阅历和经验</a:t>
            </a:r>
          </a:p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不是单纯从书中就能得到的</a:t>
            </a:r>
          </a:p>
          <a:p>
            <a:pPr>
              <a:lnSpc>
                <a:spcPct val="120000"/>
              </a:lnSpc>
              <a:spcBef>
                <a:spcPts val="20"/>
              </a:spcBef>
              <a:buFont typeface="Wingdings" panose="05000000000000000000" pitchFamily="2" charset="2"/>
              <a:buChar char="Ø"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经验是带有一个人的烙印，渗透着或明或暗的个人感情色彩</a:t>
            </a:r>
          </a:p>
        </p:txBody>
      </p:sp>
      <p:sp>
        <p:nvSpPr>
          <p:cNvPr id="38" name="五边形 37"/>
          <p:cNvSpPr/>
          <p:nvPr/>
        </p:nvSpPr>
        <p:spPr>
          <a:xfrm>
            <a:off x="1443559" y="1666997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随机性领导</a:t>
            </a:r>
          </a:p>
        </p:txBody>
      </p:sp>
      <p:sp>
        <p:nvSpPr>
          <p:cNvPr id="39" name="五边形 38"/>
          <p:cNvSpPr/>
          <p:nvPr/>
        </p:nvSpPr>
        <p:spPr>
          <a:xfrm>
            <a:off x="1443559" y="4226332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经验性领导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8128001" y="1666997"/>
            <a:ext cx="2830284" cy="4341917"/>
          </a:xfrm>
          <a:prstGeom prst="roundRect">
            <a:avLst>
              <a:gd name="adj" fmla="val 5914"/>
            </a:avLst>
          </a:prstGeom>
          <a:blipFill>
            <a:blip r:embed="rId4"/>
            <a:srcRect/>
            <a:stretch>
              <a:fillRect l="-1024" t="-953" r="-1248" b="-6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09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34" grpId="0"/>
      <p:bldP spid="35" grpId="0" build="p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53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领导的概念与分类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/>
          <p:cNvSpPr>
            <a:spLocks noGrp="1" noChangeArrowheads="1"/>
          </p:cNvSpPr>
          <p:nvPr/>
        </p:nvSpPr>
        <p:spPr>
          <a:xfrm>
            <a:off x="1646705" y="7778903"/>
            <a:ext cx="4014132" cy="32002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20"/>
              </a:spcBef>
            </a:pP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1443559" y="2044369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创造性领导</a:t>
            </a:r>
          </a:p>
        </p:txBody>
      </p:sp>
      <p:sp>
        <p:nvSpPr>
          <p:cNvPr id="2" name="矩形 1"/>
          <p:cNvSpPr/>
          <p:nvPr/>
        </p:nvSpPr>
        <p:spPr>
          <a:xfrm>
            <a:off x="1443559" y="3028449"/>
            <a:ext cx="48120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领导者生机勃勃的创造力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它不因循守旧拘泥古法，善于随机应变，因人、因事、因地制宜，因势利导在千差万别的事物面前，在复杂万变的情况下，在艰难曲折的环境中，充分发挥想象力，周密的思考力，灵活的应变力，大胆的策划，创造地提出解决办法 。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6734628" y="2044369"/>
            <a:ext cx="3889829" cy="3889829"/>
          </a:xfrm>
          <a:prstGeom prst="roundRect">
            <a:avLst>
              <a:gd name="adj" fmla="val 5100"/>
            </a:avLst>
          </a:prstGeom>
          <a:blipFill>
            <a:blip r:embed="rId4"/>
            <a:stretch>
              <a:fillRect l="-1024" t="-953" r="-1248" b="-6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55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848186" y="1537069"/>
            <a:ext cx="2082010" cy="209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063" cap="all" spc="284" dirty="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02</a:t>
            </a:r>
            <a:endParaRPr lang="zh-CN" altLang="en-US" sz="13063" cap="all" spc="284" dirty="0">
              <a:solidFill>
                <a:schemeClr val="accent1"/>
              </a:solidFill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23" name="矩形 39"/>
          <p:cNvSpPr>
            <a:spLocks noChangeArrowheads="1"/>
          </p:cNvSpPr>
          <p:nvPr/>
        </p:nvSpPr>
        <p:spPr bwMode="auto">
          <a:xfrm>
            <a:off x="3600377" y="3415344"/>
            <a:ext cx="4815691" cy="83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如何做好中层领导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3493088" y="4250164"/>
            <a:ext cx="5030267" cy="456501"/>
          </a:xfrm>
          <a:prstGeom prst="rect">
            <a:avLst/>
          </a:prstGeom>
          <a:noFill/>
        </p:spPr>
        <p:txBody>
          <a:bodyPr wrap="square" lIns="91403" tIns="45703" rIns="91403" bIns="4570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How to be a good middle-level leader</a:t>
            </a:r>
          </a:p>
        </p:txBody>
      </p:sp>
    </p:spTree>
    <p:extLst>
      <p:ext uri="{BB962C8B-B14F-4D97-AF65-F5344CB8AC3E}">
        <p14:creationId xmlns:p14="http://schemas.microsoft.com/office/powerpoint/2010/main" val="200797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如何做好中层领导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五边形 8"/>
          <p:cNvSpPr/>
          <p:nvPr/>
        </p:nvSpPr>
        <p:spPr>
          <a:xfrm>
            <a:off x="1443559" y="1880595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领导干部靠什么来领导</a:t>
            </a:r>
          </a:p>
        </p:txBody>
      </p:sp>
      <p:sp>
        <p:nvSpPr>
          <p:cNvPr id="3" name="五边形 2"/>
          <p:cNvSpPr/>
          <p:nvPr/>
        </p:nvSpPr>
        <p:spPr>
          <a:xfrm>
            <a:off x="1447488" y="2950160"/>
            <a:ext cx="699140" cy="342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3" name="五边形 12"/>
          <p:cNvSpPr/>
          <p:nvPr/>
        </p:nvSpPr>
        <p:spPr>
          <a:xfrm>
            <a:off x="1447488" y="3525807"/>
            <a:ext cx="699140" cy="342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4" name="五边形 13"/>
          <p:cNvSpPr/>
          <p:nvPr/>
        </p:nvSpPr>
        <p:spPr>
          <a:xfrm>
            <a:off x="1447488" y="4101454"/>
            <a:ext cx="699140" cy="342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5" name="五边形 14"/>
          <p:cNvSpPr/>
          <p:nvPr/>
        </p:nvSpPr>
        <p:spPr>
          <a:xfrm>
            <a:off x="1447488" y="4677100"/>
            <a:ext cx="699140" cy="342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6" name="五边形 15"/>
          <p:cNvSpPr/>
          <p:nvPr/>
        </p:nvSpPr>
        <p:spPr>
          <a:xfrm>
            <a:off x="1447488" y="5252746"/>
            <a:ext cx="699140" cy="34204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245477" y="2908814"/>
            <a:ext cx="87716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靠真理</a:t>
            </a:r>
          </a:p>
        </p:txBody>
      </p:sp>
      <p:sp>
        <p:nvSpPr>
          <p:cNvPr id="17" name="矩形 16"/>
          <p:cNvSpPr/>
          <p:nvPr/>
        </p:nvSpPr>
        <p:spPr>
          <a:xfrm>
            <a:off x="2245477" y="3468928"/>
            <a:ext cx="877163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靠组织</a:t>
            </a:r>
          </a:p>
        </p:txBody>
      </p:sp>
      <p:sp>
        <p:nvSpPr>
          <p:cNvPr id="19" name="矩形 18"/>
          <p:cNvSpPr/>
          <p:nvPr/>
        </p:nvSpPr>
        <p:spPr>
          <a:xfrm>
            <a:off x="2245477" y="4056825"/>
            <a:ext cx="1338828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靠个人魅力</a:t>
            </a:r>
          </a:p>
        </p:txBody>
      </p:sp>
      <p:sp>
        <p:nvSpPr>
          <p:cNvPr id="20" name="矩形 19"/>
          <p:cNvSpPr/>
          <p:nvPr/>
        </p:nvSpPr>
        <p:spPr>
          <a:xfrm>
            <a:off x="2245477" y="4635754"/>
            <a:ext cx="8725466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以价值观为基础的领导，以事实为基础的管理，领导是靠影响力，管理则是靠权利。</a:t>
            </a:r>
          </a:p>
        </p:txBody>
      </p:sp>
      <p:sp>
        <p:nvSpPr>
          <p:cNvPr id="21" name="矩形 20"/>
          <p:cNvSpPr/>
          <p:nvPr/>
        </p:nvSpPr>
        <p:spPr>
          <a:xfrm>
            <a:off x="2245477" y="5211400"/>
            <a:ext cx="861814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领导是有情的，管理是无情的，制度是绝情的。把无情和绝情的管理手段、方法变为有情的使用，靠的是领导者的影响力，而不是靠权利。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155140" y="1880595"/>
            <a:ext cx="4490113" cy="2562899"/>
          </a:xfrm>
          <a:prstGeom prst="rect">
            <a:avLst/>
          </a:prstGeom>
          <a:blipFill>
            <a:blip r:embed="rId4"/>
            <a:stretch>
              <a:fillRect l="-1024" t="-953" r="-1248" b="-6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51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如何做好中层领导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五边形 25"/>
          <p:cNvSpPr/>
          <p:nvPr/>
        </p:nvSpPr>
        <p:spPr>
          <a:xfrm>
            <a:off x="863143" y="1880595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中层领导总体定位</a:t>
            </a:r>
          </a:p>
        </p:txBody>
      </p:sp>
      <p:sp>
        <p:nvSpPr>
          <p:cNvPr id="2" name="矩形 1"/>
          <p:cNvSpPr/>
          <p:nvPr/>
        </p:nvSpPr>
        <p:spPr>
          <a:xfrm>
            <a:off x="5110700" y="1880595"/>
            <a:ext cx="1433015" cy="7402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管理者</a:t>
            </a:r>
          </a:p>
        </p:txBody>
      </p:sp>
      <p:sp>
        <p:nvSpPr>
          <p:cNvPr id="27" name="矩形 26"/>
          <p:cNvSpPr/>
          <p:nvPr/>
        </p:nvSpPr>
        <p:spPr>
          <a:xfrm>
            <a:off x="6733917" y="1880595"/>
            <a:ext cx="1433015" cy="7402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组织者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357134" y="1880595"/>
            <a:ext cx="1433015" cy="7402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贯彻者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958145" y="1880595"/>
            <a:ext cx="1433015" cy="7402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协调者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五边形 29"/>
          <p:cNvSpPr/>
          <p:nvPr/>
        </p:nvSpPr>
        <p:spPr>
          <a:xfrm>
            <a:off x="2017485" y="3303602"/>
            <a:ext cx="7985700" cy="740228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中层领导的实际作用和根本任务</a:t>
            </a:r>
          </a:p>
        </p:txBody>
      </p:sp>
      <p:sp>
        <p:nvSpPr>
          <p:cNvPr id="4" name="椭圆 3"/>
          <p:cNvSpPr/>
          <p:nvPr/>
        </p:nvSpPr>
        <p:spPr>
          <a:xfrm>
            <a:off x="2017484" y="4382909"/>
            <a:ext cx="403887" cy="4038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5293823" y="4382909"/>
            <a:ext cx="403887" cy="4038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>
            <a:off x="8163001" y="4382909"/>
            <a:ext cx="403887" cy="4038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2017484" y="5341861"/>
            <a:ext cx="403887" cy="4038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548924" y="4371009"/>
            <a:ext cx="133882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落实与执行</a:t>
            </a:r>
          </a:p>
        </p:txBody>
      </p:sp>
      <p:sp>
        <p:nvSpPr>
          <p:cNvPr id="34" name="矩形 33"/>
          <p:cNvSpPr/>
          <p:nvPr/>
        </p:nvSpPr>
        <p:spPr>
          <a:xfrm>
            <a:off x="5825263" y="4372486"/>
            <a:ext cx="1338828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管理与服务</a:t>
            </a:r>
          </a:p>
        </p:txBody>
      </p:sp>
      <p:sp>
        <p:nvSpPr>
          <p:cNvPr id="35" name="矩形 34"/>
          <p:cNvSpPr/>
          <p:nvPr/>
        </p:nvSpPr>
        <p:spPr>
          <a:xfrm>
            <a:off x="8694441" y="4373963"/>
            <a:ext cx="1338828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联系与协调</a:t>
            </a:r>
          </a:p>
        </p:txBody>
      </p:sp>
      <p:sp>
        <p:nvSpPr>
          <p:cNvPr id="36" name="矩形 35"/>
          <p:cNvSpPr/>
          <p:nvPr/>
        </p:nvSpPr>
        <p:spPr>
          <a:xfrm>
            <a:off x="2548924" y="5082140"/>
            <a:ext cx="7640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即承担、实现企业决策、目标落实以及任务分解、基层管理和与决策的协调、沟通职能等重要任务。</a:t>
            </a:r>
          </a:p>
        </p:txBody>
      </p:sp>
    </p:spTree>
    <p:extLst>
      <p:ext uri="{BB962C8B-B14F-4D97-AF65-F5344CB8AC3E}">
        <p14:creationId xmlns:p14="http://schemas.microsoft.com/office/powerpoint/2010/main" val="129800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如何做好中层领导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2017485" y="1605431"/>
            <a:ext cx="7985700" cy="740228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当前企业中层领导存在的普遍问题</a:t>
            </a:r>
          </a:p>
        </p:txBody>
      </p:sp>
      <p:sp>
        <p:nvSpPr>
          <p:cNvPr id="3" name="五边形 2"/>
          <p:cNvSpPr/>
          <p:nvPr/>
        </p:nvSpPr>
        <p:spPr>
          <a:xfrm>
            <a:off x="2017485" y="2707302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3" name="五边形 22"/>
          <p:cNvSpPr/>
          <p:nvPr/>
        </p:nvSpPr>
        <p:spPr>
          <a:xfrm>
            <a:off x="2017485" y="3397034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4" name="五边形 23"/>
          <p:cNvSpPr/>
          <p:nvPr/>
        </p:nvSpPr>
        <p:spPr>
          <a:xfrm>
            <a:off x="2017485" y="4086766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5" name="五边形 24"/>
          <p:cNvSpPr/>
          <p:nvPr/>
        </p:nvSpPr>
        <p:spPr>
          <a:xfrm>
            <a:off x="2017485" y="4776498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7" name="五边形 36"/>
          <p:cNvSpPr/>
          <p:nvPr/>
        </p:nvSpPr>
        <p:spPr>
          <a:xfrm>
            <a:off x="2017485" y="5466232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006887" y="2709514"/>
            <a:ext cx="272382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重专业技术，轻管理经验</a:t>
            </a:r>
          </a:p>
        </p:txBody>
      </p:sp>
      <p:sp>
        <p:nvSpPr>
          <p:cNvPr id="38" name="矩形 37"/>
          <p:cNvSpPr/>
          <p:nvPr/>
        </p:nvSpPr>
        <p:spPr>
          <a:xfrm>
            <a:off x="3006887" y="3388930"/>
            <a:ext cx="4339650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对全局利益缺少认知，遇困难问题绕道走</a:t>
            </a:r>
          </a:p>
        </p:txBody>
      </p:sp>
      <p:sp>
        <p:nvSpPr>
          <p:cNvPr id="39" name="矩形 38"/>
          <p:cNvSpPr/>
          <p:nvPr/>
        </p:nvSpPr>
        <p:spPr>
          <a:xfrm>
            <a:off x="3006887" y="4068346"/>
            <a:ext cx="3647152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对下属不信任，对上级参谋不到位</a:t>
            </a:r>
          </a:p>
        </p:txBody>
      </p:sp>
      <p:sp>
        <p:nvSpPr>
          <p:cNvPr id="40" name="矩形 39"/>
          <p:cNvSpPr/>
          <p:nvPr/>
        </p:nvSpPr>
        <p:spPr>
          <a:xfrm>
            <a:off x="3006887" y="4781229"/>
            <a:ext cx="3877985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有制度不执行，布置任务不跟踪落实</a:t>
            </a:r>
          </a:p>
        </p:txBody>
      </p:sp>
      <p:sp>
        <p:nvSpPr>
          <p:cNvPr id="41" name="矩形 40"/>
          <p:cNvSpPr/>
          <p:nvPr/>
        </p:nvSpPr>
        <p:spPr>
          <a:xfrm>
            <a:off x="3006887" y="5475694"/>
            <a:ext cx="7109639" cy="396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普遍存在敢于管，不敢抓，当老好人或敢于抓，不善落实，矛盾激化</a:t>
            </a:r>
          </a:p>
        </p:txBody>
      </p:sp>
    </p:spTree>
    <p:extLst>
      <p:ext uri="{BB962C8B-B14F-4D97-AF65-F5344CB8AC3E}">
        <p14:creationId xmlns:p14="http://schemas.microsoft.com/office/powerpoint/2010/main" val="95784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如何做好中层领导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2017485" y="1605431"/>
            <a:ext cx="7985700" cy="740228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怎样做好中层领导发挥应有作用</a:t>
            </a:r>
          </a:p>
        </p:txBody>
      </p:sp>
      <p:sp>
        <p:nvSpPr>
          <p:cNvPr id="3" name="五边形 2"/>
          <p:cNvSpPr/>
          <p:nvPr/>
        </p:nvSpPr>
        <p:spPr>
          <a:xfrm>
            <a:off x="2017485" y="2707302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3" name="五边形 22"/>
          <p:cNvSpPr/>
          <p:nvPr/>
        </p:nvSpPr>
        <p:spPr>
          <a:xfrm>
            <a:off x="2017485" y="3599488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4" name="五边形 23"/>
          <p:cNvSpPr/>
          <p:nvPr/>
        </p:nvSpPr>
        <p:spPr>
          <a:xfrm>
            <a:off x="2017485" y="4289220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5" name="五边形 24"/>
          <p:cNvSpPr/>
          <p:nvPr/>
        </p:nvSpPr>
        <p:spPr>
          <a:xfrm>
            <a:off x="2017485" y="5374199"/>
            <a:ext cx="827314" cy="43419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006886" y="2649408"/>
            <a:ext cx="7240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精通专业、善于管理，学会弹钢琴，只有发挥十个手指作用才能奏出悦耳动听的旋律</a:t>
            </a:r>
          </a:p>
        </p:txBody>
      </p:sp>
      <p:sp>
        <p:nvSpPr>
          <p:cNvPr id="38" name="矩形 37"/>
          <p:cNvSpPr/>
          <p:nvPr/>
        </p:nvSpPr>
        <p:spPr>
          <a:xfrm>
            <a:off x="3006887" y="3591384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胸襟开阔，顾全大局</a:t>
            </a:r>
          </a:p>
        </p:txBody>
      </p:sp>
      <p:sp>
        <p:nvSpPr>
          <p:cNvPr id="39" name="矩形 38"/>
          <p:cNvSpPr/>
          <p:nvPr/>
        </p:nvSpPr>
        <p:spPr>
          <a:xfrm>
            <a:off x="3006888" y="4270799"/>
            <a:ext cx="72401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用人不疑，疑人不用，发现、挖掘下属的长处和优点，客观公正、实事求是，当好上级参谋，提高领导影响力加强制度执行力，目标任务及时分解布置，且要跟踪落实、检查提高</a:t>
            </a:r>
          </a:p>
        </p:txBody>
      </p:sp>
      <p:sp>
        <p:nvSpPr>
          <p:cNvPr id="40" name="矩形 39"/>
          <p:cNvSpPr/>
          <p:nvPr/>
        </p:nvSpPr>
        <p:spPr>
          <a:xfrm>
            <a:off x="3006887" y="5378930"/>
            <a:ext cx="6878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敢于抓善于管，严格加真情，培养、造就积极向上爱企如家的团队</a:t>
            </a:r>
          </a:p>
        </p:txBody>
      </p:sp>
    </p:spTree>
    <p:extLst>
      <p:ext uri="{BB962C8B-B14F-4D97-AF65-F5344CB8AC3E}">
        <p14:creationId xmlns:p14="http://schemas.microsoft.com/office/powerpoint/2010/main" val="41495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848186" y="1537069"/>
            <a:ext cx="2082010" cy="209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063" cap="all" spc="284" dirty="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03</a:t>
            </a:r>
            <a:endParaRPr lang="zh-CN" altLang="en-US" sz="13063" cap="all" spc="284" dirty="0">
              <a:solidFill>
                <a:schemeClr val="accent1"/>
              </a:solidFill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23" name="矩形 39"/>
          <p:cNvSpPr>
            <a:spLocks noChangeArrowheads="1"/>
          </p:cNvSpPr>
          <p:nvPr/>
        </p:nvSpPr>
        <p:spPr bwMode="auto">
          <a:xfrm>
            <a:off x="3600377" y="3415344"/>
            <a:ext cx="4815691" cy="83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中层领导管理技能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3493088" y="4250164"/>
            <a:ext cx="5030267" cy="456501"/>
          </a:xfrm>
          <a:prstGeom prst="rect">
            <a:avLst/>
          </a:prstGeom>
          <a:noFill/>
        </p:spPr>
        <p:txBody>
          <a:bodyPr wrap="square" lIns="91403" tIns="45703" rIns="91403" bIns="4570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Middle leadership management skills</a:t>
            </a:r>
          </a:p>
        </p:txBody>
      </p:sp>
    </p:spTree>
    <p:extLst>
      <p:ext uri="{BB962C8B-B14F-4D97-AF65-F5344CB8AC3E}">
        <p14:creationId xmlns:p14="http://schemas.microsoft.com/office/powerpoint/2010/main" val="35155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3559" y="2933488"/>
            <a:ext cx="4362155" cy="1332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Action learning</a:t>
            </a:r>
          </a:p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（行动学习）</a:t>
            </a:r>
          </a:p>
        </p:txBody>
      </p:sp>
      <p:sp>
        <p:nvSpPr>
          <p:cNvPr id="17" name="矩形 16"/>
          <p:cNvSpPr/>
          <p:nvPr/>
        </p:nvSpPr>
        <p:spPr>
          <a:xfrm>
            <a:off x="6276816" y="2933488"/>
            <a:ext cx="4362155" cy="1332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Coaching</a:t>
            </a:r>
          </a:p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（教练）</a:t>
            </a:r>
          </a:p>
        </p:txBody>
      </p:sp>
      <p:sp>
        <p:nvSpPr>
          <p:cNvPr id="18" name="矩形 17"/>
          <p:cNvSpPr/>
          <p:nvPr/>
        </p:nvSpPr>
        <p:spPr>
          <a:xfrm>
            <a:off x="1443559" y="4578277"/>
            <a:ext cx="4362155" cy="1332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MDP</a:t>
            </a:r>
          </a:p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(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管理发展手册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)</a:t>
            </a:r>
          </a:p>
        </p:txBody>
      </p:sp>
      <p:sp>
        <p:nvSpPr>
          <p:cNvPr id="20" name="矩形 19"/>
          <p:cNvSpPr/>
          <p:nvPr/>
        </p:nvSpPr>
        <p:spPr>
          <a:xfrm>
            <a:off x="6276816" y="4578277"/>
            <a:ext cx="4362155" cy="1332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PDS</a:t>
            </a:r>
          </a:p>
          <a:p>
            <a:pPr algn="ctr">
              <a:lnSpc>
                <a:spcPct val="120000"/>
              </a:lnSpc>
              <a:spcBef>
                <a:spcPts val="20"/>
              </a:spcBef>
              <a:buClr>
                <a:srgbClr val="EF729C"/>
              </a:buClr>
              <a:buSzPct val="120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(</a:t>
            </a: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绩效发展系统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)</a:t>
            </a:r>
          </a:p>
        </p:txBody>
      </p:sp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中层领导管理技能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五边形 13"/>
          <p:cNvSpPr/>
          <p:nvPr/>
        </p:nvSpPr>
        <p:spPr>
          <a:xfrm>
            <a:off x="1443559" y="1880595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建立培训体系</a:t>
            </a:r>
          </a:p>
        </p:txBody>
      </p:sp>
    </p:spTree>
    <p:extLst>
      <p:ext uri="{BB962C8B-B14F-4D97-AF65-F5344CB8AC3E}">
        <p14:creationId xmlns:p14="http://schemas.microsoft.com/office/powerpoint/2010/main" val="49439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中层领导管理技能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五边形 9"/>
          <p:cNvSpPr/>
          <p:nvPr/>
        </p:nvSpPr>
        <p:spPr>
          <a:xfrm>
            <a:off x="1443559" y="1880595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训练下属方法</a:t>
            </a:r>
          </a:p>
        </p:txBody>
      </p:sp>
      <p:sp>
        <p:nvSpPr>
          <p:cNvPr id="3" name="椭圆 2"/>
          <p:cNvSpPr/>
          <p:nvPr/>
        </p:nvSpPr>
        <p:spPr>
          <a:xfrm>
            <a:off x="1646705" y="3425371"/>
            <a:ext cx="1758942" cy="175894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第一步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准备 </a:t>
            </a:r>
          </a:p>
        </p:txBody>
      </p:sp>
      <p:sp>
        <p:nvSpPr>
          <p:cNvPr id="12" name="椭圆 11"/>
          <p:cNvSpPr/>
          <p:nvPr/>
        </p:nvSpPr>
        <p:spPr>
          <a:xfrm>
            <a:off x="4098875" y="3425371"/>
            <a:ext cx="1758942" cy="175894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第二步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示范 </a:t>
            </a:r>
          </a:p>
        </p:txBody>
      </p:sp>
      <p:sp>
        <p:nvSpPr>
          <p:cNvPr id="13" name="椭圆 12"/>
          <p:cNvSpPr/>
          <p:nvPr/>
        </p:nvSpPr>
        <p:spPr>
          <a:xfrm>
            <a:off x="6551045" y="3425371"/>
            <a:ext cx="1758942" cy="175894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第三步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练习 </a:t>
            </a:r>
          </a:p>
        </p:txBody>
      </p:sp>
      <p:sp>
        <p:nvSpPr>
          <p:cNvPr id="15" name="椭圆 14"/>
          <p:cNvSpPr/>
          <p:nvPr/>
        </p:nvSpPr>
        <p:spPr>
          <a:xfrm>
            <a:off x="9003215" y="3425371"/>
            <a:ext cx="1758942" cy="175894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第四步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考核 </a:t>
            </a:r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</a:t>
            </a:r>
          </a:p>
        </p:txBody>
      </p:sp>
      <p:sp>
        <p:nvSpPr>
          <p:cNvPr id="4" name="燕尾形 3"/>
          <p:cNvSpPr/>
          <p:nvPr/>
        </p:nvSpPr>
        <p:spPr>
          <a:xfrm>
            <a:off x="3591867" y="4144448"/>
            <a:ext cx="320788" cy="32078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燕尾形 15"/>
          <p:cNvSpPr/>
          <p:nvPr/>
        </p:nvSpPr>
        <p:spPr>
          <a:xfrm>
            <a:off x="6044037" y="4144448"/>
            <a:ext cx="320788" cy="32078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8496207" y="4144448"/>
            <a:ext cx="320788" cy="32078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2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中层领导管理技能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五边形 9"/>
          <p:cNvSpPr/>
          <p:nvPr/>
        </p:nvSpPr>
        <p:spPr>
          <a:xfrm>
            <a:off x="1443559" y="2214423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激励下属</a:t>
            </a:r>
          </a:p>
        </p:txBody>
      </p:sp>
      <p:sp>
        <p:nvSpPr>
          <p:cNvPr id="2" name="矩形 1"/>
          <p:cNvSpPr/>
          <p:nvPr/>
        </p:nvSpPr>
        <p:spPr>
          <a:xfrm>
            <a:off x="1443559" y="3261607"/>
            <a:ext cx="4565355" cy="2242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激励就是通过一定的手段使员工的需要和愿望得到满足，以激发其工作动力，使其充分发挥个人的潜能，自动自发地工作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8" name="矩形 7"/>
          <p:cNvSpPr/>
          <p:nvPr/>
        </p:nvSpPr>
        <p:spPr>
          <a:xfrm>
            <a:off x="6270172" y="2214423"/>
            <a:ext cx="4673600" cy="3289593"/>
          </a:xfrm>
          <a:prstGeom prst="rect">
            <a:avLst/>
          </a:prstGeom>
          <a:blipFill>
            <a:blip r:embed="rId4"/>
            <a:stretch>
              <a:fillRect l="-1024" t="-953" r="-1248" b="-66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51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286129" y="3529570"/>
            <a:ext cx="5631543" cy="216003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中层领导管理技能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五边形 8"/>
          <p:cNvSpPr/>
          <p:nvPr/>
        </p:nvSpPr>
        <p:spPr>
          <a:xfrm>
            <a:off x="1443559" y="1880595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动力意愿</a:t>
            </a:r>
          </a:p>
        </p:txBody>
      </p:sp>
      <p:sp>
        <p:nvSpPr>
          <p:cNvPr id="11" name="五边形 10"/>
          <p:cNvSpPr/>
          <p:nvPr/>
        </p:nvSpPr>
        <p:spPr>
          <a:xfrm>
            <a:off x="2067673" y="4232516"/>
            <a:ext cx="2707527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需求</a:t>
            </a:r>
          </a:p>
        </p:txBody>
      </p:sp>
      <p:sp>
        <p:nvSpPr>
          <p:cNvPr id="12" name="五边形 11"/>
          <p:cNvSpPr/>
          <p:nvPr/>
        </p:nvSpPr>
        <p:spPr>
          <a:xfrm>
            <a:off x="4775200" y="3303602"/>
            <a:ext cx="2707527" cy="74022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满足</a:t>
            </a:r>
          </a:p>
        </p:txBody>
      </p:sp>
      <p:sp>
        <p:nvSpPr>
          <p:cNvPr id="13" name="五边形 12"/>
          <p:cNvSpPr/>
          <p:nvPr/>
        </p:nvSpPr>
        <p:spPr>
          <a:xfrm>
            <a:off x="4775200" y="5161430"/>
            <a:ext cx="2707527" cy="74022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目标</a:t>
            </a:r>
          </a:p>
        </p:txBody>
      </p:sp>
      <p:sp>
        <p:nvSpPr>
          <p:cNvPr id="14" name="五边形 13"/>
          <p:cNvSpPr/>
          <p:nvPr/>
        </p:nvSpPr>
        <p:spPr>
          <a:xfrm>
            <a:off x="7699216" y="4232516"/>
            <a:ext cx="2707527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动力</a:t>
            </a:r>
          </a:p>
        </p:txBody>
      </p:sp>
    </p:spTree>
    <p:extLst>
      <p:ext uri="{BB962C8B-B14F-4D97-AF65-F5344CB8AC3E}">
        <p14:creationId xmlns:p14="http://schemas.microsoft.com/office/powerpoint/2010/main" val="10101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如何做好中层领导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2017485" y="1605431"/>
            <a:ext cx="7985700" cy="740228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影响动力，加减法并用</a:t>
            </a:r>
          </a:p>
        </p:txBody>
      </p:sp>
      <p:sp>
        <p:nvSpPr>
          <p:cNvPr id="17" name="五边形 16"/>
          <p:cNvSpPr/>
          <p:nvPr/>
        </p:nvSpPr>
        <p:spPr>
          <a:xfrm>
            <a:off x="2017484" y="2539531"/>
            <a:ext cx="2569029" cy="740228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威胁激励</a:t>
            </a:r>
          </a:p>
        </p:txBody>
      </p:sp>
      <p:sp>
        <p:nvSpPr>
          <p:cNvPr id="18" name="五边形 17"/>
          <p:cNvSpPr/>
          <p:nvPr/>
        </p:nvSpPr>
        <p:spPr>
          <a:xfrm>
            <a:off x="4725820" y="2539531"/>
            <a:ext cx="2569029" cy="740228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奖励激励</a:t>
            </a:r>
          </a:p>
        </p:txBody>
      </p:sp>
      <p:sp>
        <p:nvSpPr>
          <p:cNvPr id="20" name="五边形 19"/>
          <p:cNvSpPr/>
          <p:nvPr/>
        </p:nvSpPr>
        <p:spPr>
          <a:xfrm>
            <a:off x="7434156" y="2539531"/>
            <a:ext cx="2569029" cy="740228"/>
          </a:xfrm>
          <a:prstGeom prst="homePlat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个人发展激励</a:t>
            </a:r>
          </a:p>
        </p:txBody>
      </p:sp>
      <p:sp>
        <p:nvSpPr>
          <p:cNvPr id="4" name="矩形 3"/>
          <p:cNvSpPr/>
          <p:nvPr/>
        </p:nvSpPr>
        <p:spPr>
          <a:xfrm>
            <a:off x="2017484" y="3473631"/>
            <a:ext cx="7985701" cy="2694940"/>
          </a:xfrm>
          <a:prstGeom prst="rect">
            <a:avLst/>
          </a:prstGeom>
          <a:blipFill>
            <a:blip r:embed="rId4"/>
            <a:srcRect/>
            <a:stretch>
              <a:fillRect l="-1024" t="-48109" r="-1248" b="-3298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19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848186" y="1537069"/>
            <a:ext cx="2082010" cy="209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063" cap="all" spc="284" dirty="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04</a:t>
            </a:r>
            <a:endParaRPr lang="zh-CN" altLang="en-US" sz="13063" cap="all" spc="284" dirty="0">
              <a:solidFill>
                <a:schemeClr val="accent1"/>
              </a:solidFill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23" name="矩形 39"/>
          <p:cNvSpPr>
            <a:spLocks noChangeArrowheads="1"/>
          </p:cNvSpPr>
          <p:nvPr/>
        </p:nvSpPr>
        <p:spPr bwMode="auto">
          <a:xfrm>
            <a:off x="3600377" y="3415344"/>
            <a:ext cx="4815691" cy="83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>
              <a:lnSpc>
                <a:spcPct val="120000"/>
              </a:lnSpc>
              <a:spcBef>
                <a:spcPts val="20"/>
              </a:spcBef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3493088" y="4250164"/>
            <a:ext cx="5030267" cy="456501"/>
          </a:xfrm>
          <a:prstGeom prst="rect">
            <a:avLst/>
          </a:prstGeom>
          <a:noFill/>
        </p:spPr>
        <p:txBody>
          <a:bodyPr wrap="square" lIns="91403" tIns="45703" rIns="91403" bIns="4570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Management training for cadres</a:t>
            </a:r>
          </a:p>
        </p:txBody>
      </p:sp>
    </p:spTree>
    <p:extLst>
      <p:ext uri="{BB962C8B-B14F-4D97-AF65-F5344CB8AC3E}">
        <p14:creationId xmlns:p14="http://schemas.microsoft.com/office/powerpoint/2010/main" val="1015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五边形 9"/>
          <p:cNvSpPr/>
          <p:nvPr/>
        </p:nvSpPr>
        <p:spPr>
          <a:xfrm>
            <a:off x="1443559" y="2956999"/>
            <a:ext cx="4057355" cy="74022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赫茨伯格的双因素理论</a:t>
            </a:r>
          </a:p>
        </p:txBody>
      </p:sp>
      <p:sp>
        <p:nvSpPr>
          <p:cNvPr id="12" name="五边形 11"/>
          <p:cNvSpPr/>
          <p:nvPr/>
        </p:nvSpPr>
        <p:spPr>
          <a:xfrm>
            <a:off x="1443560" y="4204830"/>
            <a:ext cx="1967298" cy="74022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激励因素</a:t>
            </a:r>
          </a:p>
        </p:txBody>
      </p:sp>
      <p:sp>
        <p:nvSpPr>
          <p:cNvPr id="3" name="矩形 2"/>
          <p:cNvSpPr/>
          <p:nvPr/>
        </p:nvSpPr>
        <p:spPr>
          <a:xfrm>
            <a:off x="3472236" y="4204830"/>
            <a:ext cx="372685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与工作内容紧密相关的因素改变这些因素会使人获得工作满意感</a:t>
            </a:r>
          </a:p>
        </p:txBody>
      </p:sp>
      <p:sp>
        <p:nvSpPr>
          <p:cNvPr id="14" name="五边形 13"/>
          <p:cNvSpPr/>
          <p:nvPr/>
        </p:nvSpPr>
        <p:spPr>
          <a:xfrm>
            <a:off x="1443560" y="5337525"/>
            <a:ext cx="1967298" cy="74022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2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保健因素</a:t>
            </a:r>
          </a:p>
        </p:txBody>
      </p:sp>
      <p:sp>
        <p:nvSpPr>
          <p:cNvPr id="15" name="矩形 14"/>
          <p:cNvSpPr/>
          <p:nvPr/>
        </p:nvSpPr>
        <p:spPr>
          <a:xfrm>
            <a:off x="3472236" y="5337525"/>
            <a:ext cx="372685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与工作环境相关的因素这类因素得不到改善会引起对工作的不满</a:t>
            </a:r>
          </a:p>
        </p:txBody>
      </p:sp>
      <p:sp>
        <p:nvSpPr>
          <p:cNvPr id="8" name="矩形 7"/>
          <p:cNvSpPr/>
          <p:nvPr/>
        </p:nvSpPr>
        <p:spPr>
          <a:xfrm>
            <a:off x="8186058" y="966697"/>
            <a:ext cx="2438400" cy="430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成就感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186058" y="1486740"/>
            <a:ext cx="2438400" cy="430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认可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86058" y="2006784"/>
            <a:ext cx="2438400" cy="430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工作本身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86058" y="2526827"/>
            <a:ext cx="2438400" cy="430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责任感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186058" y="3046870"/>
            <a:ext cx="2438400" cy="4301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晋升和个人发展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86058" y="3566914"/>
            <a:ext cx="2438400" cy="4301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公司政策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186058" y="4086957"/>
            <a:ext cx="2438400" cy="4301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监督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86058" y="4607000"/>
            <a:ext cx="2438400" cy="4301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工作条件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86058" y="5127044"/>
            <a:ext cx="2438400" cy="4301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薪金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186058" y="5647087"/>
            <a:ext cx="2438400" cy="4301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工作安全感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52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017878" y="1810885"/>
            <a:ext cx="8269287" cy="43830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他很在乎别人的评价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他信任将领的正确指挥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他不愿受军法处置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他知道后退是懦弱的，成为落伍之雁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他坚信服从命令是军人的天职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他期望在战斗中立功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他知道以攻为守才是最好的出路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他不愿对不起国家，也对不起自己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他渴望表现男子汉的阳刚之气，证明作为一名战士的价值</a:t>
            </a:r>
          </a:p>
          <a:p>
            <a:pPr marL="0" indent="0" algn="just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他觉得战争很带劲，能激发一种生存状态</a:t>
            </a:r>
          </a:p>
          <a:p>
            <a:pPr marL="0" indent="0">
              <a:lnSpc>
                <a:spcPct val="150000"/>
              </a:lnSpc>
              <a:spcBef>
                <a:spcPts val="20"/>
              </a:spcBef>
              <a:buNone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他已形成条件反射地往前冲 </a:t>
            </a:r>
          </a:p>
        </p:txBody>
      </p:sp>
      <p:sp>
        <p:nvSpPr>
          <p:cNvPr id="9" name="五边形 8"/>
          <p:cNvSpPr/>
          <p:nvPr/>
        </p:nvSpPr>
        <p:spPr>
          <a:xfrm>
            <a:off x="1346454" y="1925626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1" name="五边形 40"/>
          <p:cNvSpPr/>
          <p:nvPr/>
        </p:nvSpPr>
        <p:spPr>
          <a:xfrm>
            <a:off x="1346454" y="2308213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2" name="五边形 41"/>
          <p:cNvSpPr/>
          <p:nvPr/>
        </p:nvSpPr>
        <p:spPr>
          <a:xfrm>
            <a:off x="1346454" y="2690796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43" name="五边形 42"/>
          <p:cNvSpPr/>
          <p:nvPr/>
        </p:nvSpPr>
        <p:spPr>
          <a:xfrm>
            <a:off x="1346454" y="3073379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4" name="五边形 43"/>
          <p:cNvSpPr/>
          <p:nvPr/>
        </p:nvSpPr>
        <p:spPr>
          <a:xfrm>
            <a:off x="1346454" y="3455958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45" name="五边形 44"/>
          <p:cNvSpPr/>
          <p:nvPr/>
        </p:nvSpPr>
        <p:spPr>
          <a:xfrm>
            <a:off x="1346454" y="3838557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46" name="五边形 45"/>
          <p:cNvSpPr/>
          <p:nvPr/>
        </p:nvSpPr>
        <p:spPr>
          <a:xfrm>
            <a:off x="1346454" y="4221133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47" name="五边形 46"/>
          <p:cNvSpPr/>
          <p:nvPr/>
        </p:nvSpPr>
        <p:spPr>
          <a:xfrm>
            <a:off x="1346454" y="4603705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48" name="五边形 47"/>
          <p:cNvSpPr/>
          <p:nvPr/>
        </p:nvSpPr>
        <p:spPr>
          <a:xfrm>
            <a:off x="1346454" y="4986262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  <a:endParaRPr lang="zh-CN" altLang="en-US" dirty="0"/>
          </a:p>
        </p:txBody>
      </p:sp>
      <p:sp>
        <p:nvSpPr>
          <p:cNvPr id="49" name="五边形 48"/>
          <p:cNvSpPr/>
          <p:nvPr/>
        </p:nvSpPr>
        <p:spPr>
          <a:xfrm>
            <a:off x="1346454" y="5368910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50" name="五边形 49"/>
          <p:cNvSpPr/>
          <p:nvPr/>
        </p:nvSpPr>
        <p:spPr>
          <a:xfrm>
            <a:off x="1346454" y="5751437"/>
            <a:ext cx="601195" cy="28325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11</a:t>
            </a:r>
            <a:endParaRPr lang="zh-CN" altLang="en-US" dirty="0"/>
          </a:p>
        </p:txBody>
      </p:sp>
      <p:sp>
        <p:nvSpPr>
          <p:cNvPr id="13" name="圆角矩形 12"/>
          <p:cNvSpPr/>
          <p:nvPr/>
        </p:nvSpPr>
        <p:spPr>
          <a:xfrm>
            <a:off x="8284191" y="1925626"/>
            <a:ext cx="2784143" cy="4109064"/>
          </a:xfrm>
          <a:prstGeom prst="roundRect">
            <a:avLst>
              <a:gd name="adj" fmla="val 6863"/>
            </a:avLst>
          </a:prstGeom>
          <a:blipFill>
            <a:blip r:embed="rId4"/>
            <a:srcRect/>
            <a:stretch>
              <a:fillRect l="-1024" t="-613" r="-1248" b="-118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42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3793891" y="8723193"/>
            <a:ext cx="9399270" cy="4040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"/>
              </a:spcBef>
            </a:pP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97058" y="1848234"/>
            <a:ext cx="782596" cy="19331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职业发展</a:t>
            </a:r>
            <a:endParaRPr kumimoji="1"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97058" y="4152049"/>
            <a:ext cx="782596" cy="19331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竞赛</a:t>
            </a:r>
            <a:endParaRPr kumimoji="1"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五边形 2"/>
          <p:cNvSpPr/>
          <p:nvPr/>
        </p:nvSpPr>
        <p:spPr>
          <a:xfrm>
            <a:off x="2838734" y="1848235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五边形 24"/>
          <p:cNvSpPr/>
          <p:nvPr/>
        </p:nvSpPr>
        <p:spPr>
          <a:xfrm>
            <a:off x="2838734" y="2259754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五边形 25"/>
          <p:cNvSpPr/>
          <p:nvPr/>
        </p:nvSpPr>
        <p:spPr>
          <a:xfrm>
            <a:off x="2838734" y="3494311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2838734" y="3082792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五边形 27"/>
          <p:cNvSpPr/>
          <p:nvPr/>
        </p:nvSpPr>
        <p:spPr>
          <a:xfrm>
            <a:off x="2838734" y="2671273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五边形 28"/>
          <p:cNvSpPr/>
          <p:nvPr/>
        </p:nvSpPr>
        <p:spPr>
          <a:xfrm>
            <a:off x="2838734" y="4152049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2838734" y="4563568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边形 30"/>
          <p:cNvSpPr/>
          <p:nvPr/>
        </p:nvSpPr>
        <p:spPr>
          <a:xfrm>
            <a:off x="2838734" y="5798125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2838734" y="5386606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2838734" y="4975087"/>
            <a:ext cx="436729" cy="28703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75462" y="1806855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en-US" altLang="zh-CN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87%</a:t>
            </a: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的员工相信，给予员工特殊的在职培训是一种良好的激励措施</a:t>
            </a:r>
          </a:p>
        </p:txBody>
      </p:sp>
      <p:sp>
        <p:nvSpPr>
          <p:cNvPr id="35" name="矩形 34"/>
          <p:cNvSpPr/>
          <p:nvPr/>
        </p:nvSpPr>
        <p:spPr>
          <a:xfrm>
            <a:off x="3275462" y="2204571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公布明确的职业生涯发展路径</a:t>
            </a:r>
          </a:p>
        </p:txBody>
      </p:sp>
      <p:sp>
        <p:nvSpPr>
          <p:cNvPr id="36" name="矩形 35"/>
          <p:cNvSpPr/>
          <p:nvPr/>
        </p:nvSpPr>
        <p:spPr>
          <a:xfrm>
            <a:off x="3275462" y="2625261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让员工参与制定个人职业发展计划</a:t>
            </a:r>
          </a:p>
        </p:txBody>
      </p:sp>
      <p:sp>
        <p:nvSpPr>
          <p:cNvPr id="37" name="矩形 36"/>
          <p:cNvSpPr/>
          <p:nvPr/>
        </p:nvSpPr>
        <p:spPr>
          <a:xfrm>
            <a:off x="3275462" y="3032691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支持员工参加同业大会及专业性组织</a:t>
            </a:r>
          </a:p>
        </p:txBody>
      </p:sp>
      <p:sp>
        <p:nvSpPr>
          <p:cNvPr id="38" name="矩形 37"/>
          <p:cNvSpPr/>
          <p:nvPr/>
        </p:nvSpPr>
        <p:spPr>
          <a:xfrm>
            <a:off x="3275462" y="3441055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特点：花费不少</a:t>
            </a:r>
          </a:p>
        </p:txBody>
      </p:sp>
      <p:sp>
        <p:nvSpPr>
          <p:cNvPr id="39" name="矩形 38"/>
          <p:cNvSpPr/>
          <p:nvPr/>
        </p:nvSpPr>
        <p:spPr>
          <a:xfrm>
            <a:off x="3275462" y="4120493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活跃工作气氛，提升标准</a:t>
            </a:r>
          </a:p>
        </p:txBody>
      </p:sp>
      <p:sp>
        <p:nvSpPr>
          <p:cNvPr id="40" name="矩形 39"/>
          <p:cNvSpPr/>
          <p:nvPr/>
        </p:nvSpPr>
        <p:spPr>
          <a:xfrm>
            <a:off x="3275462" y="4518209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对业绩不佳者有压力</a:t>
            </a:r>
          </a:p>
        </p:txBody>
      </p:sp>
      <p:sp>
        <p:nvSpPr>
          <p:cNvPr id="51" name="矩形 50"/>
          <p:cNvSpPr/>
          <p:nvPr/>
        </p:nvSpPr>
        <p:spPr>
          <a:xfrm>
            <a:off x="3275462" y="4938899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竞赛方式：每月销售排名，打榜比赛，质量比赛，季度状元奖</a:t>
            </a:r>
          </a:p>
        </p:txBody>
      </p:sp>
      <p:sp>
        <p:nvSpPr>
          <p:cNvPr id="52" name="矩形 51"/>
          <p:cNvSpPr/>
          <p:nvPr/>
        </p:nvSpPr>
        <p:spPr>
          <a:xfrm>
            <a:off x="3275462" y="5346329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竞赛规则：简单可操作</a:t>
            </a:r>
          </a:p>
        </p:txBody>
      </p:sp>
      <p:sp>
        <p:nvSpPr>
          <p:cNvPr id="53" name="矩形 52"/>
          <p:cNvSpPr/>
          <p:nvPr/>
        </p:nvSpPr>
        <p:spPr>
          <a:xfrm>
            <a:off x="3275462" y="5754693"/>
            <a:ext cx="7574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奖励：及时兑现</a:t>
            </a:r>
          </a:p>
        </p:txBody>
      </p:sp>
    </p:spTree>
    <p:extLst>
      <p:ext uri="{BB962C8B-B14F-4D97-AF65-F5344CB8AC3E}">
        <p14:creationId xmlns:p14="http://schemas.microsoft.com/office/powerpoint/2010/main" val="394063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3793891" y="8723193"/>
            <a:ext cx="9399270" cy="4040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"/>
              </a:spcBef>
            </a:pP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五边形 33"/>
          <p:cNvSpPr/>
          <p:nvPr/>
        </p:nvSpPr>
        <p:spPr>
          <a:xfrm>
            <a:off x="2017485" y="1605431"/>
            <a:ext cx="7985700" cy="740228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福利激励方法的特点</a:t>
            </a: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6569893" y="5164960"/>
            <a:ext cx="5435957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endParaRPr kumimoji="1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2017485" y="2942084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五边形 42"/>
          <p:cNvSpPr/>
          <p:nvPr/>
        </p:nvSpPr>
        <p:spPr>
          <a:xfrm>
            <a:off x="2017485" y="3566532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五边形 43"/>
          <p:cNvSpPr/>
          <p:nvPr/>
        </p:nvSpPr>
        <p:spPr>
          <a:xfrm>
            <a:off x="2017485" y="4190980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五边形 44"/>
          <p:cNvSpPr/>
          <p:nvPr/>
        </p:nvSpPr>
        <p:spPr>
          <a:xfrm>
            <a:off x="2017485" y="4815428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五边形 45"/>
          <p:cNvSpPr/>
          <p:nvPr/>
        </p:nvSpPr>
        <p:spPr>
          <a:xfrm>
            <a:off x="2017485" y="5439876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727796" y="2933271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走到员工的办公区</a:t>
            </a:r>
            <a:r>
              <a:rPr kumimoji="1" lang="en-US" altLang="zh-CN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</a:t>
            </a:r>
            <a:r>
              <a:rPr kumimoji="1"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当面致谢</a:t>
            </a:r>
            <a:r>
              <a:rPr kumimoji="1" lang="en-US" altLang="zh-CN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!</a:t>
            </a:r>
          </a:p>
        </p:txBody>
      </p:sp>
      <p:sp>
        <p:nvSpPr>
          <p:cNvPr id="47" name="矩形 46"/>
          <p:cNvSpPr/>
          <p:nvPr/>
        </p:nvSpPr>
        <p:spPr>
          <a:xfrm>
            <a:off x="2727796" y="3529192"/>
            <a:ext cx="3942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在你的总结报告中</a:t>
            </a:r>
            <a:r>
              <a:rPr kumimoji="1" lang="en-US" altLang="zh-CN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</a:t>
            </a:r>
            <a:r>
              <a:rPr kumimoji="1"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表扬员工的好行为</a:t>
            </a:r>
          </a:p>
        </p:txBody>
      </p:sp>
      <p:sp>
        <p:nvSpPr>
          <p:cNvPr id="48" name="矩形 47"/>
          <p:cNvSpPr/>
          <p:nvPr/>
        </p:nvSpPr>
        <p:spPr>
          <a:xfrm>
            <a:off x="2727796" y="4144360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在大众面前提及某员工的好建议</a:t>
            </a:r>
          </a:p>
        </p:txBody>
      </p:sp>
      <p:sp>
        <p:nvSpPr>
          <p:cNvPr id="49" name="矩形 48"/>
          <p:cNvSpPr/>
          <p:nvPr/>
        </p:nvSpPr>
        <p:spPr>
          <a:xfrm>
            <a:off x="2727796" y="479562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替员工承担责任</a:t>
            </a:r>
          </a:p>
        </p:txBody>
      </p:sp>
      <p:sp>
        <p:nvSpPr>
          <p:cNvPr id="50" name="矩形 49"/>
          <p:cNvSpPr/>
          <p:nvPr/>
        </p:nvSpPr>
        <p:spPr>
          <a:xfrm>
            <a:off x="2727796" y="5412159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dirty="0">
                <a:solidFill>
                  <a:srgbClr val="000000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用优秀员工的姓名来命名某计划</a:t>
            </a:r>
          </a:p>
        </p:txBody>
      </p:sp>
      <p:sp>
        <p:nvSpPr>
          <p:cNvPr id="10" name="矩形 9"/>
          <p:cNvSpPr/>
          <p:nvPr/>
        </p:nvSpPr>
        <p:spPr>
          <a:xfrm>
            <a:off x="7028597" y="2942084"/>
            <a:ext cx="2974588" cy="2811691"/>
          </a:xfrm>
          <a:prstGeom prst="rect">
            <a:avLst/>
          </a:prstGeom>
          <a:blipFill>
            <a:blip r:embed="rId4"/>
            <a:stretch>
              <a:fillRect l="-1024" t="-613" r="-1248" b="-118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build="p"/>
      <p:bldP spid="4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3793891" y="8723193"/>
            <a:ext cx="9399270" cy="4040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"/>
              </a:spcBef>
            </a:pP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五边形 33"/>
          <p:cNvSpPr/>
          <p:nvPr/>
        </p:nvSpPr>
        <p:spPr>
          <a:xfrm>
            <a:off x="2017485" y="1605431"/>
            <a:ext cx="7985700" cy="740228"/>
          </a:xfrm>
          <a:prstGeom prst="homePlat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福利激励方法的特点</a:t>
            </a:r>
          </a:p>
        </p:txBody>
      </p:sp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6569893" y="5164960"/>
            <a:ext cx="5435957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endParaRPr kumimoji="1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2017485" y="2711172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五边形 42"/>
          <p:cNvSpPr/>
          <p:nvPr/>
        </p:nvSpPr>
        <p:spPr>
          <a:xfrm>
            <a:off x="2017485" y="3211237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五边形 43"/>
          <p:cNvSpPr/>
          <p:nvPr/>
        </p:nvSpPr>
        <p:spPr>
          <a:xfrm>
            <a:off x="2017485" y="3711302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五边形 44"/>
          <p:cNvSpPr/>
          <p:nvPr/>
        </p:nvSpPr>
        <p:spPr>
          <a:xfrm>
            <a:off x="2017485" y="4211367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五边形 45"/>
          <p:cNvSpPr/>
          <p:nvPr/>
        </p:nvSpPr>
        <p:spPr>
          <a:xfrm>
            <a:off x="2017485" y="4711432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727796" y="270235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培养员工的归属感</a:t>
            </a:r>
          </a:p>
        </p:txBody>
      </p:sp>
      <p:sp>
        <p:nvSpPr>
          <p:cNvPr id="47" name="矩形 46"/>
          <p:cNvSpPr/>
          <p:nvPr/>
        </p:nvSpPr>
        <p:spPr>
          <a:xfrm>
            <a:off x="2727796" y="3189780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感受公司对员工的关怀</a:t>
            </a:r>
          </a:p>
        </p:txBody>
      </p:sp>
      <p:sp>
        <p:nvSpPr>
          <p:cNvPr id="48" name="矩形 47"/>
          <p:cNvSpPr/>
          <p:nvPr/>
        </p:nvSpPr>
        <p:spPr>
          <a:xfrm>
            <a:off x="2727796" y="3682036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与其它公司相比，有一种优越感</a:t>
            </a:r>
          </a:p>
        </p:txBody>
      </p:sp>
      <p:sp>
        <p:nvSpPr>
          <p:cNvPr id="49" name="矩形 48"/>
          <p:cNvSpPr/>
          <p:nvPr/>
        </p:nvSpPr>
        <p:spPr>
          <a:xfrm>
            <a:off x="2727796" y="419826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稳定大多数员工</a:t>
            </a:r>
          </a:p>
        </p:txBody>
      </p:sp>
      <p:sp>
        <p:nvSpPr>
          <p:cNvPr id="50" name="矩形 49"/>
          <p:cNvSpPr/>
          <p:nvPr/>
        </p:nvSpPr>
        <p:spPr>
          <a:xfrm>
            <a:off x="2727796" y="468371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费用比较高</a:t>
            </a:r>
          </a:p>
        </p:txBody>
      </p:sp>
      <p:sp>
        <p:nvSpPr>
          <p:cNvPr id="10" name="矩形 9"/>
          <p:cNvSpPr/>
          <p:nvPr/>
        </p:nvSpPr>
        <p:spPr>
          <a:xfrm>
            <a:off x="7028597" y="2942084"/>
            <a:ext cx="2974588" cy="2811691"/>
          </a:xfrm>
          <a:prstGeom prst="rect">
            <a:avLst/>
          </a:prstGeom>
          <a:blipFill>
            <a:blip r:embed="rId4"/>
            <a:stretch>
              <a:fillRect l="-1024" t="-613" r="-1248" b="-118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017485" y="5211497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五边形 20"/>
          <p:cNvSpPr/>
          <p:nvPr/>
        </p:nvSpPr>
        <p:spPr>
          <a:xfrm>
            <a:off x="2017485" y="5711565"/>
            <a:ext cx="633721" cy="313899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727796" y="5204416"/>
            <a:ext cx="4134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如果公司缺乏良性竞争机制，福利很容易养出惰性</a:t>
            </a:r>
          </a:p>
        </p:txBody>
      </p:sp>
      <p:sp>
        <p:nvSpPr>
          <p:cNvPr id="23" name="矩形 22"/>
          <p:cNvSpPr/>
          <p:nvPr/>
        </p:nvSpPr>
        <p:spPr>
          <a:xfrm>
            <a:off x="2727796" y="5683848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与员工工作成就无关</a:t>
            </a:r>
          </a:p>
        </p:txBody>
      </p:sp>
    </p:spTree>
    <p:extLst>
      <p:ext uri="{BB962C8B-B14F-4D97-AF65-F5344CB8AC3E}">
        <p14:creationId xmlns:p14="http://schemas.microsoft.com/office/powerpoint/2010/main" val="348234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build="p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3"/>
          <p:cNvSpPr>
            <a:spLocks noChangeArrowheads="1"/>
          </p:cNvSpPr>
          <p:nvPr/>
        </p:nvSpPr>
        <p:spPr bwMode="auto">
          <a:xfrm>
            <a:off x="6569893" y="5164960"/>
            <a:ext cx="5435957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Tx/>
              <a:buSzTx/>
              <a:defRPr/>
            </a:pPr>
            <a:endParaRPr kumimoji="1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797058" y="1828153"/>
            <a:ext cx="3265924" cy="63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激励的四原则</a:t>
            </a:r>
          </a:p>
        </p:txBody>
      </p:sp>
      <p:sp>
        <p:nvSpPr>
          <p:cNvPr id="2" name="矩形 1"/>
          <p:cNvSpPr/>
          <p:nvPr/>
        </p:nvSpPr>
        <p:spPr>
          <a:xfrm>
            <a:off x="1907808" y="2765334"/>
            <a:ext cx="1467620" cy="1467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相信</a:t>
            </a:r>
            <a:endParaRPr kumimoji="1"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他们</a:t>
            </a:r>
          </a:p>
        </p:txBody>
      </p:sp>
      <p:sp>
        <p:nvSpPr>
          <p:cNvPr id="25" name="矩形 24"/>
          <p:cNvSpPr/>
          <p:nvPr/>
        </p:nvSpPr>
        <p:spPr>
          <a:xfrm>
            <a:off x="1907808" y="4384058"/>
            <a:ext cx="1467620" cy="1467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分享</a:t>
            </a:r>
            <a:endParaRPr kumimoji="1"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经验</a:t>
            </a:r>
          </a:p>
        </p:txBody>
      </p:sp>
      <p:sp>
        <p:nvSpPr>
          <p:cNvPr id="26" name="矩形 25"/>
          <p:cNvSpPr/>
          <p:nvPr/>
        </p:nvSpPr>
        <p:spPr>
          <a:xfrm>
            <a:off x="3524548" y="2765334"/>
            <a:ext cx="1467620" cy="1467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鼓励</a:t>
            </a:r>
            <a:endParaRPr kumimoji="1"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他们</a:t>
            </a:r>
          </a:p>
        </p:txBody>
      </p:sp>
      <p:sp>
        <p:nvSpPr>
          <p:cNvPr id="27" name="矩形 26"/>
          <p:cNvSpPr/>
          <p:nvPr/>
        </p:nvSpPr>
        <p:spPr>
          <a:xfrm>
            <a:off x="3524548" y="4384058"/>
            <a:ext cx="1467620" cy="1467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信任</a:t>
            </a:r>
            <a:endParaRPr kumimoji="1"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他们</a:t>
            </a: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6902973" y="1828153"/>
            <a:ext cx="3265924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 lvl="0" algn="ctr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en-US" altLang="zh-CN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BEST</a:t>
            </a:r>
            <a:r>
              <a:rPr kumimoji="1" lang="zh-CN" alt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策略</a:t>
            </a:r>
          </a:p>
        </p:txBody>
      </p:sp>
      <p:sp>
        <p:nvSpPr>
          <p:cNvPr id="4" name="矩形 3"/>
          <p:cNvSpPr/>
          <p:nvPr/>
        </p:nvSpPr>
        <p:spPr>
          <a:xfrm>
            <a:off x="6786861" y="2765334"/>
            <a:ext cx="3495343" cy="673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激励要有“针对性”</a:t>
            </a:r>
            <a:endParaRPr kumimoji="1"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786861" y="5173683"/>
            <a:ext cx="3495343" cy="673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激励体现“及时性”</a:t>
            </a:r>
            <a:endParaRPr kumimoji="1"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86861" y="4384058"/>
            <a:ext cx="3495343" cy="673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激励要有“公平性”</a:t>
            </a:r>
            <a:endParaRPr kumimoji="1"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86861" y="3565319"/>
            <a:ext cx="3495343" cy="673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激励具有“抗药性”</a:t>
            </a:r>
            <a:endParaRPr kumimoji="1"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96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2" grpId="0"/>
      <p:bldP spid="24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1797058" y="705313"/>
            <a:ext cx="2978142" cy="4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75" tIns="43337" rIns="86675" bIns="4333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ts val="2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干部的管理培训</a:t>
            </a:r>
          </a:p>
        </p:txBody>
      </p:sp>
      <p:pic>
        <p:nvPicPr>
          <p:cNvPr id="6" name="Picture 3" descr="C:\Users\Administrator\Desktop\微立体创业计划\005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69" y="54791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istrator\Desktop\微立体创业计划\0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5" y="560402"/>
            <a:ext cx="812590" cy="812590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5"/>
          <p:cNvSpPr txBox="1">
            <a:spLocks noChangeArrowheads="1"/>
          </p:cNvSpPr>
          <p:nvPr/>
        </p:nvSpPr>
        <p:spPr>
          <a:xfrm>
            <a:off x="4983610" y="1518668"/>
            <a:ext cx="2965508" cy="818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授权范围</a:t>
            </a:r>
          </a:p>
        </p:txBody>
      </p:sp>
      <p:graphicFrame>
        <p:nvGraphicFramePr>
          <p:cNvPr id="1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26024"/>
              </p:ext>
            </p:extLst>
          </p:nvPr>
        </p:nvGraphicFramePr>
        <p:xfrm>
          <a:off x="4389905" y="2622686"/>
          <a:ext cx="3632200" cy="2389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2700805" y="5062674"/>
            <a:ext cx="1447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高层主管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8263405" y="5064488"/>
            <a:ext cx="1447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基层主管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5482105" y="5059544"/>
            <a:ext cx="1447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中层主管</a:t>
            </a:r>
          </a:p>
        </p:txBody>
      </p:sp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298829"/>
              </p:ext>
            </p:extLst>
          </p:nvPr>
        </p:nvGraphicFramePr>
        <p:xfrm>
          <a:off x="7209305" y="2622686"/>
          <a:ext cx="3708400" cy="2439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882437"/>
              </p:ext>
            </p:extLst>
          </p:nvPr>
        </p:nvGraphicFramePr>
        <p:xfrm>
          <a:off x="1646705" y="2622686"/>
          <a:ext cx="3556000" cy="234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8547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Graphic spid="18" grpId="0">
        <p:bldAsOne/>
      </p:bldGraphic>
      <p:bldP spid="19" grpId="0" animBg="1"/>
      <p:bldP spid="20" grpId="0" animBg="1"/>
      <p:bldP spid="21" grpId="0" animBg="1"/>
      <p:bldGraphic spid="22" grpId="0">
        <p:bldAsOne/>
      </p:bldGraphic>
      <p:bldGraphic spid="23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9074" y="3794276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8900000" scaled="1"/>
                  <a:tileRect/>
                </a:gradFill>
              </a:rPr>
              <a:t>中层管理干部培训</a:t>
            </a:r>
          </a:p>
        </p:txBody>
      </p:sp>
      <p:sp>
        <p:nvSpPr>
          <p:cNvPr id="7" name="矩形 6"/>
          <p:cNvSpPr/>
          <p:nvPr/>
        </p:nvSpPr>
        <p:spPr>
          <a:xfrm>
            <a:off x="779074" y="5095898"/>
            <a:ext cx="6264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Management training for middle-level cadres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3430406"/>
          </a:xfrm>
          <a:prstGeom prst="rect">
            <a:avLst/>
          </a:prstGeom>
          <a:blipFill>
            <a:blip r:embed="rId2"/>
            <a:srcRect/>
            <a:stretch>
              <a:fillRect l="-478" t="-41893" r="-358" b="-502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3415892"/>
            <a:ext cx="12192000" cy="12337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9419771" y="3970851"/>
            <a:ext cx="1824596" cy="1573056"/>
            <a:chOff x="10087429" y="4260637"/>
            <a:chExt cx="1156938" cy="1283270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grpSpPr>
        <p:sp>
          <p:nvSpPr>
            <p:cNvPr id="10" name="燕尾形 9"/>
            <p:cNvSpPr/>
            <p:nvPr/>
          </p:nvSpPr>
          <p:spPr>
            <a:xfrm>
              <a:off x="10087429" y="4260637"/>
              <a:ext cx="499498" cy="1283270"/>
            </a:xfrm>
            <a:prstGeom prst="chevron">
              <a:avLst>
                <a:gd name="adj" fmla="val 742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10399532" y="4260637"/>
              <a:ext cx="499498" cy="1283270"/>
            </a:xfrm>
            <a:prstGeom prst="chevron">
              <a:avLst>
                <a:gd name="adj" fmla="val 742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燕尾形 11"/>
            <p:cNvSpPr/>
            <p:nvPr/>
          </p:nvSpPr>
          <p:spPr>
            <a:xfrm>
              <a:off x="10744869" y="4260637"/>
              <a:ext cx="499498" cy="1283270"/>
            </a:xfrm>
            <a:prstGeom prst="chevron">
              <a:avLst>
                <a:gd name="adj" fmla="val 742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51643" y="5003869"/>
            <a:ext cx="6695785" cy="68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79074" y="5913115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主讲人：管理论</a:t>
            </a:r>
            <a:r>
              <a:rPr lang="en-US" altLang="zh-CN" sz="2400" dirty="0"/>
              <a:t>  </a:t>
            </a:r>
            <a:endParaRPr lang="zh-CN" altLang="en-US" sz="2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3696446" y="5913115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日期：</a:t>
            </a:r>
            <a:r>
              <a:rPr lang="en-US" altLang="zh-CN" sz="2400" dirty="0"/>
              <a:t>2020.X.X 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939455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">
  <a:themeElements>
    <a:clrScheme name="自定义 1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303C42"/>
      </a:accent2>
      <a:accent3>
        <a:srgbClr val="C00000"/>
      </a:accent3>
      <a:accent4>
        <a:srgbClr val="303C42"/>
      </a:accent4>
      <a:accent5>
        <a:srgbClr val="C00000"/>
      </a:accent5>
      <a:accent6>
        <a:srgbClr val="303C42"/>
      </a:accent6>
      <a:hlink>
        <a:srgbClr val="3A3838"/>
      </a:hlink>
      <a:folHlink>
        <a:srgbClr val="869FB7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1198</Words>
  <Application>Microsoft Office PowerPoint</Application>
  <PresentationFormat>宽屏</PresentationFormat>
  <Paragraphs>236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Arial</vt:lpstr>
      <vt:lpstr>Calibri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凡</cp:lastModifiedBy>
  <cp:revision>20</cp:revision>
  <dcterms:created xsi:type="dcterms:W3CDTF">2020-10-15T03:46:19Z</dcterms:created>
  <dcterms:modified xsi:type="dcterms:W3CDTF">2020-11-29T09:28:10Z</dcterms:modified>
</cp:coreProperties>
</file>