
<file path=[Content_Types].xml><?xml version="1.0" encoding="utf-8"?>
<Types xmlns="http://schemas.openxmlformats.org/package/2006/content-types">
  <Default ContentType="image/jpeg" Extension="jpeg"/>
  <Default ContentType="image/jpeg" Extension="jpg"/>
  <Default ContentType="application/vnd.openxmlformats-package.relationships+xml" Extension="rels"/>
  <Default ContentType="application/xml" Extension="xml"/>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package.core-properties+xml" PartName="/docProps/core.xml"/>
  <Override ContentType="application/vnd.openxmlformats-officedocument.extended-properties+xml" PartName="/docProps/app.xml"/>
  <Override ContentType="application/vnd.openxmlformats-officedocument.custom-properties+xml" PartName="/docProps/custom.xml"/>
</Types>
</file>

<file path=_rels/.rels><?xml version='1.0' encoding='UTF-8' standalone='yes'?>
<Relationships xmlns="http://schemas.openxmlformats.org/package/2006/relationships">
 <Relationship Target="docProps/core.xml" Type="http://schemas.openxmlformats.org/package/2006/relationships/metadata/core-properties" Id="rId3"/>
 <Relationship Target="docProps/thumbnail.jpeg" Type="http://schemas.openxmlformats.org/package/2006/relationships/metadata/thumbnail" Id="rId2"/>
 <Relationship Target="ppt/presentation.xml" Type="http://schemas.openxmlformats.org/officeDocument/2006/relationships/officeDocument" Id="rId1"/>
 <Relationship Target="docProps/app.xml" Type="http://schemas.openxmlformats.org/officeDocument/2006/relationships/extended-properties" Id="rId4"/>
 <Relationship Target="docProps/custom.xml" Type="http://schemas.openxmlformats.org/officeDocument/2006/relationships/custom-properties" Id="rId5"/>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75" r:id="rId6"/>
    <p:sldId id="262" r:id="rId7"/>
    <p:sldId id="276" r:id="rId8"/>
    <p:sldId id="263" r:id="rId9"/>
    <p:sldId id="264" r:id="rId10"/>
    <p:sldId id="265" r:id="rId11"/>
    <p:sldId id="266" r:id="rId12"/>
    <p:sldId id="277" r:id="rId13"/>
    <p:sldId id="268" r:id="rId14"/>
    <p:sldId id="267" r:id="rId15"/>
    <p:sldId id="269" r:id="rId16"/>
    <p:sldId id="270" r:id="rId17"/>
    <p:sldId id="278" r:id="rId18"/>
    <p:sldId id="271" r:id="rId19"/>
    <p:sldId id="279" r:id="rId20"/>
    <p:sldId id="272" r:id="rId21"/>
    <p:sldId id="280" r:id="rId22"/>
    <p:sldId id="273" r:id="rId23"/>
    <p:sldId id="274" r:id="rId24"/>
    <p:sldId id="281"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ffice2016mac10413" initials="o" lastIdx="1" clrIdx="0">
    <p:extLst>
      <p:ext uri="{19B8F6BF-5375-455C-9EA6-DF929625EA0E}">
        <p15:presenceInfo xmlns:p15="http://schemas.microsoft.com/office/powerpoint/2012/main" userId="S::office2016mac10413@my365.site::a692e6a0-9c4a-460e-ade4-1e2d1d2afbf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05749"/>
    <a:srgbClr val="FDAB23"/>
    <a:srgbClr val="1194A8"/>
    <a:srgbClr val="2B58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4" autoAdjust="0"/>
    <p:restoredTop sz="94660"/>
  </p:normalViewPr>
  <p:slideViewPr>
    <p:cSldViewPr snapToGrid="0" showGuides="1">
      <p:cViewPr varScale="1">
        <p:scale>
          <a:sx n="110" d="100"/>
          <a:sy n="110" d="100"/>
        </p:scale>
        <p:origin x="82" y="24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C845E79-EF53-4BA9-BEE8-9E725AB86007}"/>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F028C842-D1F7-44DD-BDE4-4B1E25F42D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5F97D64E-0FFD-45C8-930B-534DFB841F30}"/>
              </a:ext>
            </a:extLst>
          </p:cNvPr>
          <p:cNvSpPr>
            <a:spLocks noGrp="1"/>
          </p:cNvSpPr>
          <p:nvPr>
            <p:ph type="dt" sz="half" idx="10"/>
          </p:nvPr>
        </p:nvSpPr>
        <p:spPr/>
        <p:txBody>
          <a:bodyPr/>
          <a:lstStyle/>
          <a:p>
            <a:fld id="{71B73A79-C960-4EF6-8F59-413A1CAF2014}" type="datetimeFigureOut">
              <a:rPr lang="zh-CN" altLang="en-US" smtClean="0"/>
              <a:t>2020/7/29 Wednesday</a:t>
            </a:fld>
            <a:endParaRPr lang="zh-CN" altLang="en-US"/>
          </a:p>
        </p:txBody>
      </p:sp>
      <p:sp>
        <p:nvSpPr>
          <p:cNvPr id="5" name="页脚占位符 4">
            <a:extLst>
              <a:ext uri="{FF2B5EF4-FFF2-40B4-BE49-F238E27FC236}">
                <a16:creationId xmlns:a16="http://schemas.microsoft.com/office/drawing/2014/main" id="{EA63F820-7C6F-4DAB-BF6D-DE4BE0A54D8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82F1B85-EA2E-464D-B59A-79D0A83A4D39}"/>
              </a:ext>
            </a:extLst>
          </p:cNvPr>
          <p:cNvSpPr>
            <a:spLocks noGrp="1"/>
          </p:cNvSpPr>
          <p:nvPr>
            <p:ph type="sldNum" sz="quarter" idx="12"/>
          </p:nvPr>
        </p:nvSpPr>
        <p:spPr/>
        <p:txBody>
          <a:bodyPr/>
          <a:lstStyle/>
          <a:p>
            <a:fld id="{F44A6732-AF5A-4A16-A1A4-3F8010C38BD0}" type="slidenum">
              <a:rPr lang="zh-CN" altLang="en-US" smtClean="0"/>
              <a:t>‹#›</a:t>
            </a:fld>
            <a:endParaRPr lang="zh-CN" altLang="en-US"/>
          </a:p>
        </p:txBody>
      </p:sp>
      <p:grpSp>
        <p:nvGrpSpPr>
          <p:cNvPr id="7" name="组合 6">
            <a:extLst>
              <a:ext uri="{FF2B5EF4-FFF2-40B4-BE49-F238E27FC236}">
                <a16:creationId xmlns:a16="http://schemas.microsoft.com/office/drawing/2014/main" id="{C85E00BF-B448-44F9-9792-97E45F8EA1F8}"/>
              </a:ext>
            </a:extLst>
          </p:cNvPr>
          <p:cNvGrpSpPr/>
          <p:nvPr userDrawn="1"/>
        </p:nvGrpSpPr>
        <p:grpSpPr>
          <a:xfrm>
            <a:off x="0" y="0"/>
            <a:ext cx="12192000" cy="4416995"/>
            <a:chOff x="343361" y="64119"/>
            <a:chExt cx="11848639" cy="4292600"/>
          </a:xfrm>
        </p:grpSpPr>
        <p:pic>
          <p:nvPicPr>
            <p:cNvPr id="8" name="图片 7" descr="图片包含 人, 室内, 男人, 桌子&#10;&#10;描述已自动生成">
              <a:extLst>
                <a:ext uri="{FF2B5EF4-FFF2-40B4-BE49-F238E27FC236}">
                  <a16:creationId xmlns:a16="http://schemas.microsoft.com/office/drawing/2014/main" id="{81EA7CD1-35A6-4A1F-9659-927209CDADD4}"/>
                </a:ext>
              </a:extLst>
            </p:cNvPr>
            <p:cNvPicPr>
              <a:picLocks noChangeAspect="1"/>
            </p:cNvPicPr>
            <p:nvPr/>
          </p:nvPicPr>
          <p:blipFill rotWithShape="1">
            <a:blip r:embed="rId2">
              <a:extLst>
                <a:ext uri="{28A0092B-C50C-407E-A947-70E740481C1C}">
                  <a14:useLocalDpi xmlns:a14="http://schemas.microsoft.com/office/drawing/2010/main" val="0"/>
                </a:ext>
              </a:extLst>
            </a:blip>
            <a:srcRect l="6054" t="1450" r="11259" b="1450"/>
            <a:stretch/>
          </p:blipFill>
          <p:spPr>
            <a:xfrm>
              <a:off x="6708775" y="64119"/>
              <a:ext cx="5483225" cy="4292600"/>
            </a:xfrm>
            <a:custGeom>
              <a:avLst/>
              <a:gdLst>
                <a:gd name="connsiteX0" fmla="*/ 237113 w 5483225"/>
                <a:gd name="connsiteY0" fmla="*/ 0 h 4292600"/>
                <a:gd name="connsiteX1" fmla="*/ 5483225 w 5483225"/>
                <a:gd name="connsiteY1" fmla="*/ 0 h 4292600"/>
                <a:gd name="connsiteX2" fmla="*/ 5483225 w 5483225"/>
                <a:gd name="connsiteY2" fmla="*/ 4292600 h 4292600"/>
                <a:gd name="connsiteX3" fmla="*/ 1216260 w 5483225"/>
                <a:gd name="connsiteY3" fmla="*/ 4292600 h 4292600"/>
                <a:gd name="connsiteX4" fmla="*/ 1146396 w 5483225"/>
                <a:gd name="connsiteY4" fmla="*/ 4222204 h 4292600"/>
                <a:gd name="connsiteX5" fmla="*/ 1078121 w 5483225"/>
                <a:gd name="connsiteY5" fmla="*/ 4150219 h 4292600"/>
                <a:gd name="connsiteX6" fmla="*/ 1012491 w 5483225"/>
                <a:gd name="connsiteY6" fmla="*/ 4076118 h 4292600"/>
                <a:gd name="connsiteX7" fmla="*/ 947921 w 5483225"/>
                <a:gd name="connsiteY7" fmla="*/ 4000428 h 4292600"/>
                <a:gd name="connsiteX8" fmla="*/ 885467 w 5483225"/>
                <a:gd name="connsiteY8" fmla="*/ 3923680 h 4292600"/>
                <a:gd name="connsiteX9" fmla="*/ 824601 w 5483225"/>
                <a:gd name="connsiteY9" fmla="*/ 3844815 h 4292600"/>
                <a:gd name="connsiteX10" fmla="*/ 766381 w 5483225"/>
                <a:gd name="connsiteY10" fmla="*/ 3764891 h 4292600"/>
                <a:gd name="connsiteX11" fmla="*/ 709220 w 5483225"/>
                <a:gd name="connsiteY11" fmla="*/ 3684438 h 4292600"/>
                <a:gd name="connsiteX12" fmla="*/ 654176 w 5483225"/>
                <a:gd name="connsiteY12" fmla="*/ 3601338 h 4292600"/>
                <a:gd name="connsiteX13" fmla="*/ 600720 w 5483225"/>
                <a:gd name="connsiteY13" fmla="*/ 3516650 h 4292600"/>
                <a:gd name="connsiteX14" fmla="*/ 549911 w 5483225"/>
                <a:gd name="connsiteY14" fmla="*/ 3431434 h 4292600"/>
                <a:gd name="connsiteX15" fmla="*/ 500689 w 5483225"/>
                <a:gd name="connsiteY15" fmla="*/ 3344100 h 4292600"/>
                <a:gd name="connsiteX16" fmla="*/ 454113 w 5483225"/>
                <a:gd name="connsiteY16" fmla="*/ 3255707 h 4292600"/>
                <a:gd name="connsiteX17" fmla="*/ 409654 w 5483225"/>
                <a:gd name="connsiteY17" fmla="*/ 3166256 h 4292600"/>
                <a:gd name="connsiteX18" fmla="*/ 366784 w 5483225"/>
                <a:gd name="connsiteY18" fmla="*/ 3075746 h 4292600"/>
                <a:gd name="connsiteX19" fmla="*/ 326559 w 5483225"/>
                <a:gd name="connsiteY19" fmla="*/ 2984178 h 4292600"/>
                <a:gd name="connsiteX20" fmla="*/ 287922 w 5483225"/>
                <a:gd name="connsiteY20" fmla="*/ 2890492 h 4292600"/>
                <a:gd name="connsiteX21" fmla="*/ 251932 w 5483225"/>
                <a:gd name="connsiteY21" fmla="*/ 2796277 h 4292600"/>
                <a:gd name="connsiteX22" fmla="*/ 218588 w 5483225"/>
                <a:gd name="connsiteY22" fmla="*/ 2701533 h 4292600"/>
                <a:gd name="connsiteX23" fmla="*/ 186303 w 5483225"/>
                <a:gd name="connsiteY23" fmla="*/ 2605201 h 4292600"/>
                <a:gd name="connsiteX24" fmla="*/ 157722 w 5483225"/>
                <a:gd name="connsiteY24" fmla="*/ 2507281 h 4292600"/>
                <a:gd name="connsiteX25" fmla="*/ 130730 w 5483225"/>
                <a:gd name="connsiteY25" fmla="*/ 2408832 h 4292600"/>
                <a:gd name="connsiteX26" fmla="*/ 106383 w 5483225"/>
                <a:gd name="connsiteY26" fmla="*/ 2309853 h 4292600"/>
                <a:gd name="connsiteX27" fmla="*/ 84154 w 5483225"/>
                <a:gd name="connsiteY27" fmla="*/ 2209816 h 4292600"/>
                <a:gd name="connsiteX28" fmla="*/ 65100 w 5483225"/>
                <a:gd name="connsiteY28" fmla="*/ 2108720 h 4292600"/>
                <a:gd name="connsiteX29" fmla="*/ 48164 w 5483225"/>
                <a:gd name="connsiteY29" fmla="*/ 2006566 h 4292600"/>
                <a:gd name="connsiteX30" fmla="*/ 33344 w 5483225"/>
                <a:gd name="connsiteY30" fmla="*/ 1903882 h 4292600"/>
                <a:gd name="connsiteX31" fmla="*/ 21171 w 5483225"/>
                <a:gd name="connsiteY31" fmla="*/ 1800140 h 4292600"/>
                <a:gd name="connsiteX32" fmla="*/ 12173 w 5483225"/>
                <a:gd name="connsiteY32" fmla="*/ 1695339 h 4292600"/>
                <a:gd name="connsiteX33" fmla="*/ 5822 w 5483225"/>
                <a:gd name="connsiteY33" fmla="*/ 1590009 h 4292600"/>
                <a:gd name="connsiteX34" fmla="*/ 1059 w 5483225"/>
                <a:gd name="connsiteY34" fmla="*/ 1484149 h 4292600"/>
                <a:gd name="connsiteX35" fmla="*/ 0 w 5483225"/>
                <a:gd name="connsiteY35" fmla="*/ 1378290 h 4292600"/>
                <a:gd name="connsiteX36" fmla="*/ 530 w 5483225"/>
                <a:gd name="connsiteY36" fmla="*/ 1332241 h 4292600"/>
                <a:gd name="connsiteX37" fmla="*/ 1059 w 5483225"/>
                <a:gd name="connsiteY37" fmla="*/ 1287780 h 4292600"/>
                <a:gd name="connsiteX38" fmla="*/ 2117 w 5483225"/>
                <a:gd name="connsiteY38" fmla="*/ 1242790 h 4292600"/>
                <a:gd name="connsiteX39" fmla="*/ 3705 w 5483225"/>
                <a:gd name="connsiteY39" fmla="*/ 1197270 h 4292600"/>
                <a:gd name="connsiteX40" fmla="*/ 5822 w 5483225"/>
                <a:gd name="connsiteY40" fmla="*/ 1152809 h 4292600"/>
                <a:gd name="connsiteX41" fmla="*/ 8469 w 5483225"/>
                <a:gd name="connsiteY41" fmla="*/ 1107819 h 4292600"/>
                <a:gd name="connsiteX42" fmla="*/ 11644 w 5483225"/>
                <a:gd name="connsiteY42" fmla="*/ 1063358 h 4292600"/>
                <a:gd name="connsiteX43" fmla="*/ 15349 w 5483225"/>
                <a:gd name="connsiteY43" fmla="*/ 1018897 h 4292600"/>
                <a:gd name="connsiteX44" fmla="*/ 19583 w 5483225"/>
                <a:gd name="connsiteY44" fmla="*/ 974965 h 4292600"/>
                <a:gd name="connsiteX45" fmla="*/ 24347 w 5483225"/>
                <a:gd name="connsiteY45" fmla="*/ 930505 h 4292600"/>
                <a:gd name="connsiteX46" fmla="*/ 28581 w 5483225"/>
                <a:gd name="connsiteY46" fmla="*/ 887102 h 4292600"/>
                <a:gd name="connsiteX47" fmla="*/ 34403 w 5483225"/>
                <a:gd name="connsiteY47" fmla="*/ 843170 h 4292600"/>
                <a:gd name="connsiteX48" fmla="*/ 40754 w 5483225"/>
                <a:gd name="connsiteY48" fmla="*/ 799768 h 4292600"/>
                <a:gd name="connsiteX49" fmla="*/ 46576 w 5483225"/>
                <a:gd name="connsiteY49" fmla="*/ 755836 h 4292600"/>
                <a:gd name="connsiteX50" fmla="*/ 53986 w 5483225"/>
                <a:gd name="connsiteY50" fmla="*/ 711905 h 4292600"/>
                <a:gd name="connsiteX51" fmla="*/ 61395 w 5483225"/>
                <a:gd name="connsiteY51" fmla="*/ 669032 h 4292600"/>
                <a:gd name="connsiteX52" fmla="*/ 68805 w 5483225"/>
                <a:gd name="connsiteY52" fmla="*/ 626159 h 4292600"/>
                <a:gd name="connsiteX53" fmla="*/ 76744 w 5483225"/>
                <a:gd name="connsiteY53" fmla="*/ 583286 h 4292600"/>
                <a:gd name="connsiteX54" fmla="*/ 85742 w 5483225"/>
                <a:gd name="connsiteY54" fmla="*/ 540412 h 4292600"/>
                <a:gd name="connsiteX55" fmla="*/ 94739 w 5483225"/>
                <a:gd name="connsiteY55" fmla="*/ 498069 h 4292600"/>
                <a:gd name="connsiteX56" fmla="*/ 104266 w 5483225"/>
                <a:gd name="connsiteY56" fmla="*/ 455196 h 4292600"/>
                <a:gd name="connsiteX57" fmla="*/ 113793 w 5483225"/>
                <a:gd name="connsiteY57" fmla="*/ 412852 h 4292600"/>
                <a:gd name="connsiteX58" fmla="*/ 124378 w 5483225"/>
                <a:gd name="connsiteY58" fmla="*/ 371037 h 4292600"/>
                <a:gd name="connsiteX59" fmla="*/ 135493 w 5483225"/>
                <a:gd name="connsiteY59" fmla="*/ 329223 h 4292600"/>
                <a:gd name="connsiteX60" fmla="*/ 146608 w 5483225"/>
                <a:gd name="connsiteY60" fmla="*/ 287408 h 4292600"/>
                <a:gd name="connsiteX61" fmla="*/ 158252 w 5483225"/>
                <a:gd name="connsiteY61" fmla="*/ 245065 h 4292600"/>
                <a:gd name="connsiteX62" fmla="*/ 170425 w 5483225"/>
                <a:gd name="connsiteY62" fmla="*/ 204309 h 4292600"/>
                <a:gd name="connsiteX63" fmla="*/ 182598 w 5483225"/>
                <a:gd name="connsiteY63" fmla="*/ 163024 h 4292600"/>
                <a:gd name="connsiteX64" fmla="*/ 196359 w 5483225"/>
                <a:gd name="connsiteY64" fmla="*/ 121738 h 4292600"/>
                <a:gd name="connsiteX65" fmla="*/ 209591 w 5483225"/>
                <a:gd name="connsiteY65" fmla="*/ 80983 h 4292600"/>
                <a:gd name="connsiteX66" fmla="*/ 222822 w 5483225"/>
                <a:gd name="connsiteY66" fmla="*/ 40227 h 4292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5483225" h="4292600">
                  <a:moveTo>
                    <a:pt x="237113" y="0"/>
                  </a:moveTo>
                  <a:lnTo>
                    <a:pt x="5483225" y="0"/>
                  </a:lnTo>
                  <a:lnTo>
                    <a:pt x="5483225" y="4292600"/>
                  </a:lnTo>
                  <a:lnTo>
                    <a:pt x="1216260" y="4292600"/>
                  </a:lnTo>
                  <a:lnTo>
                    <a:pt x="1146396" y="4222204"/>
                  </a:lnTo>
                  <a:lnTo>
                    <a:pt x="1078121" y="4150219"/>
                  </a:lnTo>
                  <a:lnTo>
                    <a:pt x="1012491" y="4076118"/>
                  </a:lnTo>
                  <a:lnTo>
                    <a:pt x="947921" y="4000428"/>
                  </a:lnTo>
                  <a:lnTo>
                    <a:pt x="885467" y="3923680"/>
                  </a:lnTo>
                  <a:lnTo>
                    <a:pt x="824601" y="3844815"/>
                  </a:lnTo>
                  <a:lnTo>
                    <a:pt x="766381" y="3764891"/>
                  </a:lnTo>
                  <a:lnTo>
                    <a:pt x="709220" y="3684438"/>
                  </a:lnTo>
                  <a:lnTo>
                    <a:pt x="654176" y="3601338"/>
                  </a:lnTo>
                  <a:lnTo>
                    <a:pt x="600720" y="3516650"/>
                  </a:lnTo>
                  <a:lnTo>
                    <a:pt x="549911" y="3431434"/>
                  </a:lnTo>
                  <a:lnTo>
                    <a:pt x="500689" y="3344100"/>
                  </a:lnTo>
                  <a:lnTo>
                    <a:pt x="454113" y="3255707"/>
                  </a:lnTo>
                  <a:lnTo>
                    <a:pt x="409654" y="3166256"/>
                  </a:lnTo>
                  <a:lnTo>
                    <a:pt x="366784" y="3075746"/>
                  </a:lnTo>
                  <a:lnTo>
                    <a:pt x="326559" y="2984178"/>
                  </a:lnTo>
                  <a:lnTo>
                    <a:pt x="287922" y="2890492"/>
                  </a:lnTo>
                  <a:lnTo>
                    <a:pt x="251932" y="2796277"/>
                  </a:lnTo>
                  <a:lnTo>
                    <a:pt x="218588" y="2701533"/>
                  </a:lnTo>
                  <a:lnTo>
                    <a:pt x="186303" y="2605201"/>
                  </a:lnTo>
                  <a:lnTo>
                    <a:pt x="157722" y="2507281"/>
                  </a:lnTo>
                  <a:lnTo>
                    <a:pt x="130730" y="2408832"/>
                  </a:lnTo>
                  <a:lnTo>
                    <a:pt x="106383" y="2309853"/>
                  </a:lnTo>
                  <a:lnTo>
                    <a:pt x="84154" y="2209816"/>
                  </a:lnTo>
                  <a:lnTo>
                    <a:pt x="65100" y="2108720"/>
                  </a:lnTo>
                  <a:lnTo>
                    <a:pt x="48164" y="2006566"/>
                  </a:lnTo>
                  <a:lnTo>
                    <a:pt x="33344" y="1903882"/>
                  </a:lnTo>
                  <a:lnTo>
                    <a:pt x="21171" y="1800140"/>
                  </a:lnTo>
                  <a:lnTo>
                    <a:pt x="12173" y="1695339"/>
                  </a:lnTo>
                  <a:lnTo>
                    <a:pt x="5822" y="1590009"/>
                  </a:lnTo>
                  <a:lnTo>
                    <a:pt x="1059" y="1484149"/>
                  </a:lnTo>
                  <a:lnTo>
                    <a:pt x="0" y="1378290"/>
                  </a:lnTo>
                  <a:lnTo>
                    <a:pt x="530" y="1332241"/>
                  </a:lnTo>
                  <a:lnTo>
                    <a:pt x="1059" y="1287780"/>
                  </a:lnTo>
                  <a:lnTo>
                    <a:pt x="2117" y="1242790"/>
                  </a:lnTo>
                  <a:lnTo>
                    <a:pt x="3705" y="1197270"/>
                  </a:lnTo>
                  <a:lnTo>
                    <a:pt x="5822" y="1152809"/>
                  </a:lnTo>
                  <a:lnTo>
                    <a:pt x="8469" y="1107819"/>
                  </a:lnTo>
                  <a:lnTo>
                    <a:pt x="11644" y="1063358"/>
                  </a:lnTo>
                  <a:lnTo>
                    <a:pt x="15349" y="1018897"/>
                  </a:lnTo>
                  <a:lnTo>
                    <a:pt x="19583" y="974965"/>
                  </a:lnTo>
                  <a:lnTo>
                    <a:pt x="24347" y="930505"/>
                  </a:lnTo>
                  <a:lnTo>
                    <a:pt x="28581" y="887102"/>
                  </a:lnTo>
                  <a:lnTo>
                    <a:pt x="34403" y="843170"/>
                  </a:lnTo>
                  <a:lnTo>
                    <a:pt x="40754" y="799768"/>
                  </a:lnTo>
                  <a:lnTo>
                    <a:pt x="46576" y="755836"/>
                  </a:lnTo>
                  <a:lnTo>
                    <a:pt x="53986" y="711905"/>
                  </a:lnTo>
                  <a:lnTo>
                    <a:pt x="61395" y="669032"/>
                  </a:lnTo>
                  <a:lnTo>
                    <a:pt x="68805" y="626159"/>
                  </a:lnTo>
                  <a:lnTo>
                    <a:pt x="76744" y="583286"/>
                  </a:lnTo>
                  <a:lnTo>
                    <a:pt x="85742" y="540412"/>
                  </a:lnTo>
                  <a:lnTo>
                    <a:pt x="94739" y="498069"/>
                  </a:lnTo>
                  <a:lnTo>
                    <a:pt x="104266" y="455196"/>
                  </a:lnTo>
                  <a:lnTo>
                    <a:pt x="113793" y="412852"/>
                  </a:lnTo>
                  <a:lnTo>
                    <a:pt x="124378" y="371037"/>
                  </a:lnTo>
                  <a:lnTo>
                    <a:pt x="135493" y="329223"/>
                  </a:lnTo>
                  <a:lnTo>
                    <a:pt x="146608" y="287408"/>
                  </a:lnTo>
                  <a:lnTo>
                    <a:pt x="158252" y="245065"/>
                  </a:lnTo>
                  <a:lnTo>
                    <a:pt x="170425" y="204309"/>
                  </a:lnTo>
                  <a:lnTo>
                    <a:pt x="182598" y="163024"/>
                  </a:lnTo>
                  <a:lnTo>
                    <a:pt x="196359" y="121738"/>
                  </a:lnTo>
                  <a:lnTo>
                    <a:pt x="209591" y="80983"/>
                  </a:lnTo>
                  <a:lnTo>
                    <a:pt x="222822" y="40227"/>
                  </a:lnTo>
                  <a:close/>
                </a:path>
              </a:pathLst>
            </a:custGeom>
          </p:spPr>
        </p:pic>
        <p:sp>
          <p:nvSpPr>
            <p:cNvPr id="9" name="Freeform 5">
              <a:extLst>
                <a:ext uri="{FF2B5EF4-FFF2-40B4-BE49-F238E27FC236}">
                  <a16:creationId xmlns:a16="http://schemas.microsoft.com/office/drawing/2014/main" id="{44D9075F-7C4E-4435-BD28-882F2E7F3B8D}"/>
                </a:ext>
              </a:extLst>
            </p:cNvPr>
            <p:cNvSpPr>
              <a:spLocks/>
            </p:cNvSpPr>
            <p:nvPr/>
          </p:nvSpPr>
          <p:spPr bwMode="auto">
            <a:xfrm>
              <a:off x="343361" y="64119"/>
              <a:ext cx="7099300" cy="4292600"/>
            </a:xfrm>
            <a:custGeom>
              <a:avLst/>
              <a:gdLst>
                <a:gd name="T0" fmla="*/ 11736 w 13415"/>
                <a:gd name="T1" fmla="*/ 3181 h 8110"/>
                <a:gd name="T2" fmla="*/ 11741 w 13415"/>
                <a:gd name="T3" fmla="*/ 2962 h 8110"/>
                <a:gd name="T4" fmla="*/ 11754 w 13415"/>
                <a:gd name="T5" fmla="*/ 2744 h 8110"/>
                <a:gd name="T6" fmla="*/ 11772 w 13415"/>
                <a:gd name="T7" fmla="*/ 2528 h 8110"/>
                <a:gd name="T8" fmla="*/ 11796 w 13415"/>
                <a:gd name="T9" fmla="*/ 2314 h 8110"/>
                <a:gd name="T10" fmla="*/ 11825 w 13415"/>
                <a:gd name="T11" fmla="*/ 2101 h 8110"/>
                <a:gd name="T12" fmla="*/ 11860 w 13415"/>
                <a:gd name="T13" fmla="*/ 1891 h 8110"/>
                <a:gd name="T14" fmla="*/ 11901 w 13415"/>
                <a:gd name="T15" fmla="*/ 1683 h 8110"/>
                <a:gd name="T16" fmla="*/ 11949 w 13415"/>
                <a:gd name="T17" fmla="*/ 1476 h 8110"/>
                <a:gd name="T18" fmla="*/ 12000 w 13415"/>
                <a:gd name="T19" fmla="*/ 1271 h 8110"/>
                <a:gd name="T20" fmla="*/ 12058 w 13415"/>
                <a:gd name="T21" fmla="*/ 1070 h 8110"/>
                <a:gd name="T22" fmla="*/ 12121 w 13415"/>
                <a:gd name="T23" fmla="*/ 869 h 8110"/>
                <a:gd name="T24" fmla="*/ 12188 w 13415"/>
                <a:gd name="T25" fmla="*/ 672 h 8110"/>
                <a:gd name="T26" fmla="*/ 12261 w 13415"/>
                <a:gd name="T27" fmla="*/ 476 h 8110"/>
                <a:gd name="T28" fmla="*/ 12339 w 13415"/>
                <a:gd name="T29" fmla="*/ 284 h 8110"/>
                <a:gd name="T30" fmla="*/ 12423 w 13415"/>
                <a:gd name="T31" fmla="*/ 94 h 8110"/>
                <a:gd name="T32" fmla="*/ 0 w 13415"/>
                <a:gd name="T33" fmla="*/ 0 h 8110"/>
                <a:gd name="T34" fmla="*/ 13415 w 13415"/>
                <a:gd name="T35" fmla="*/ 8110 h 8110"/>
                <a:gd name="T36" fmla="*/ 13223 w 13415"/>
                <a:gd name="T37" fmla="*/ 7858 h 8110"/>
                <a:gd name="T38" fmla="*/ 13041 w 13415"/>
                <a:gd name="T39" fmla="*/ 7598 h 8110"/>
                <a:gd name="T40" fmla="*/ 12869 w 13415"/>
                <a:gd name="T41" fmla="*/ 7330 h 8110"/>
                <a:gd name="T42" fmla="*/ 12708 w 13415"/>
                <a:gd name="T43" fmla="*/ 7056 h 8110"/>
                <a:gd name="T44" fmla="*/ 12559 w 13415"/>
                <a:gd name="T45" fmla="*/ 6773 h 8110"/>
                <a:gd name="T46" fmla="*/ 12420 w 13415"/>
                <a:gd name="T47" fmla="*/ 6485 h 8110"/>
                <a:gd name="T48" fmla="*/ 12294 w 13415"/>
                <a:gd name="T49" fmla="*/ 6189 h 8110"/>
                <a:gd name="T50" fmla="*/ 12180 w 13415"/>
                <a:gd name="T51" fmla="*/ 5888 h 8110"/>
                <a:gd name="T52" fmla="*/ 12077 w 13415"/>
                <a:gd name="T53" fmla="*/ 5580 h 8110"/>
                <a:gd name="T54" fmla="*/ 11989 w 13415"/>
                <a:gd name="T55" fmla="*/ 5268 h 8110"/>
                <a:gd name="T56" fmla="*/ 11912 w 13415"/>
                <a:gd name="T57" fmla="*/ 4950 h 8110"/>
                <a:gd name="T58" fmla="*/ 11849 w 13415"/>
                <a:gd name="T59" fmla="*/ 4627 h 8110"/>
                <a:gd name="T60" fmla="*/ 11799 w 13415"/>
                <a:gd name="T61" fmla="*/ 4299 h 8110"/>
                <a:gd name="T62" fmla="*/ 11764 w 13415"/>
                <a:gd name="T63" fmla="*/ 3968 h 8110"/>
                <a:gd name="T64" fmla="*/ 11741 w 13415"/>
                <a:gd name="T65" fmla="*/ 3632 h 8110"/>
                <a:gd name="T66" fmla="*/ 11734 w 13415"/>
                <a:gd name="T67" fmla="*/ 3291 h 8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15" h="8110">
                  <a:moveTo>
                    <a:pt x="11734" y="3291"/>
                  </a:moveTo>
                  <a:lnTo>
                    <a:pt x="11736" y="3181"/>
                  </a:lnTo>
                  <a:lnTo>
                    <a:pt x="11737" y="3072"/>
                  </a:lnTo>
                  <a:lnTo>
                    <a:pt x="11741" y="2962"/>
                  </a:lnTo>
                  <a:lnTo>
                    <a:pt x="11747" y="2853"/>
                  </a:lnTo>
                  <a:lnTo>
                    <a:pt x="11754" y="2744"/>
                  </a:lnTo>
                  <a:lnTo>
                    <a:pt x="11762" y="2636"/>
                  </a:lnTo>
                  <a:lnTo>
                    <a:pt x="11772" y="2528"/>
                  </a:lnTo>
                  <a:lnTo>
                    <a:pt x="11783" y="2421"/>
                  </a:lnTo>
                  <a:lnTo>
                    <a:pt x="11796" y="2314"/>
                  </a:lnTo>
                  <a:lnTo>
                    <a:pt x="11810" y="2208"/>
                  </a:lnTo>
                  <a:lnTo>
                    <a:pt x="11825" y="2101"/>
                  </a:lnTo>
                  <a:lnTo>
                    <a:pt x="11842" y="1996"/>
                  </a:lnTo>
                  <a:lnTo>
                    <a:pt x="11860" y="1891"/>
                  </a:lnTo>
                  <a:lnTo>
                    <a:pt x="11880" y="1786"/>
                  </a:lnTo>
                  <a:lnTo>
                    <a:pt x="11901" y="1683"/>
                  </a:lnTo>
                  <a:lnTo>
                    <a:pt x="11925" y="1579"/>
                  </a:lnTo>
                  <a:lnTo>
                    <a:pt x="11949" y="1476"/>
                  </a:lnTo>
                  <a:lnTo>
                    <a:pt x="11974" y="1373"/>
                  </a:lnTo>
                  <a:lnTo>
                    <a:pt x="12000" y="1271"/>
                  </a:lnTo>
                  <a:lnTo>
                    <a:pt x="12028" y="1170"/>
                  </a:lnTo>
                  <a:lnTo>
                    <a:pt x="12058" y="1070"/>
                  </a:lnTo>
                  <a:lnTo>
                    <a:pt x="12089" y="969"/>
                  </a:lnTo>
                  <a:lnTo>
                    <a:pt x="12121" y="869"/>
                  </a:lnTo>
                  <a:lnTo>
                    <a:pt x="12154" y="770"/>
                  </a:lnTo>
                  <a:lnTo>
                    <a:pt x="12188" y="672"/>
                  </a:lnTo>
                  <a:lnTo>
                    <a:pt x="12224" y="574"/>
                  </a:lnTo>
                  <a:lnTo>
                    <a:pt x="12261" y="476"/>
                  </a:lnTo>
                  <a:lnTo>
                    <a:pt x="12300" y="379"/>
                  </a:lnTo>
                  <a:lnTo>
                    <a:pt x="12339" y="284"/>
                  </a:lnTo>
                  <a:lnTo>
                    <a:pt x="12381" y="189"/>
                  </a:lnTo>
                  <a:lnTo>
                    <a:pt x="12423" y="94"/>
                  </a:lnTo>
                  <a:lnTo>
                    <a:pt x="12467" y="0"/>
                  </a:lnTo>
                  <a:lnTo>
                    <a:pt x="0" y="0"/>
                  </a:lnTo>
                  <a:lnTo>
                    <a:pt x="0" y="8110"/>
                  </a:lnTo>
                  <a:lnTo>
                    <a:pt x="13415" y="8110"/>
                  </a:lnTo>
                  <a:lnTo>
                    <a:pt x="13317" y="7985"/>
                  </a:lnTo>
                  <a:lnTo>
                    <a:pt x="13223" y="7858"/>
                  </a:lnTo>
                  <a:lnTo>
                    <a:pt x="13131" y="7729"/>
                  </a:lnTo>
                  <a:lnTo>
                    <a:pt x="13041" y="7598"/>
                  </a:lnTo>
                  <a:lnTo>
                    <a:pt x="12953" y="7465"/>
                  </a:lnTo>
                  <a:lnTo>
                    <a:pt x="12869" y="7330"/>
                  </a:lnTo>
                  <a:lnTo>
                    <a:pt x="12787" y="7193"/>
                  </a:lnTo>
                  <a:lnTo>
                    <a:pt x="12708" y="7056"/>
                  </a:lnTo>
                  <a:lnTo>
                    <a:pt x="12632" y="6914"/>
                  </a:lnTo>
                  <a:lnTo>
                    <a:pt x="12559" y="6773"/>
                  </a:lnTo>
                  <a:lnTo>
                    <a:pt x="12488" y="6630"/>
                  </a:lnTo>
                  <a:lnTo>
                    <a:pt x="12420" y="6485"/>
                  </a:lnTo>
                  <a:lnTo>
                    <a:pt x="12356" y="6338"/>
                  </a:lnTo>
                  <a:lnTo>
                    <a:pt x="12294" y="6189"/>
                  </a:lnTo>
                  <a:lnTo>
                    <a:pt x="12236" y="6039"/>
                  </a:lnTo>
                  <a:lnTo>
                    <a:pt x="12180" y="5888"/>
                  </a:lnTo>
                  <a:lnTo>
                    <a:pt x="12128" y="5734"/>
                  </a:lnTo>
                  <a:lnTo>
                    <a:pt x="12077" y="5580"/>
                  </a:lnTo>
                  <a:lnTo>
                    <a:pt x="12031" y="5425"/>
                  </a:lnTo>
                  <a:lnTo>
                    <a:pt x="11989" y="5268"/>
                  </a:lnTo>
                  <a:lnTo>
                    <a:pt x="11949" y="5110"/>
                  </a:lnTo>
                  <a:lnTo>
                    <a:pt x="11912" y="4950"/>
                  </a:lnTo>
                  <a:lnTo>
                    <a:pt x="11879" y="4789"/>
                  </a:lnTo>
                  <a:lnTo>
                    <a:pt x="11849" y="4627"/>
                  </a:lnTo>
                  <a:lnTo>
                    <a:pt x="11822" y="4463"/>
                  </a:lnTo>
                  <a:lnTo>
                    <a:pt x="11799" y="4299"/>
                  </a:lnTo>
                  <a:lnTo>
                    <a:pt x="11779" y="4134"/>
                  </a:lnTo>
                  <a:lnTo>
                    <a:pt x="11764" y="3968"/>
                  </a:lnTo>
                  <a:lnTo>
                    <a:pt x="11751" y="3800"/>
                  </a:lnTo>
                  <a:lnTo>
                    <a:pt x="11741" y="3632"/>
                  </a:lnTo>
                  <a:lnTo>
                    <a:pt x="11736" y="3462"/>
                  </a:lnTo>
                  <a:lnTo>
                    <a:pt x="11734" y="3291"/>
                  </a:lnTo>
                  <a:close/>
                </a:path>
              </a:pathLst>
            </a:custGeom>
            <a:solidFill>
              <a:srgbClr val="F05749"/>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9">
              <a:extLst>
                <a:ext uri="{FF2B5EF4-FFF2-40B4-BE49-F238E27FC236}">
                  <a16:creationId xmlns:a16="http://schemas.microsoft.com/office/drawing/2014/main" id="{3FF520DA-6789-45E8-837C-63AC4A248B7A}"/>
                </a:ext>
              </a:extLst>
            </p:cNvPr>
            <p:cNvSpPr>
              <a:spLocks/>
            </p:cNvSpPr>
            <p:nvPr/>
          </p:nvSpPr>
          <p:spPr bwMode="auto">
            <a:xfrm>
              <a:off x="6570663" y="64119"/>
              <a:ext cx="1373188" cy="4292600"/>
            </a:xfrm>
            <a:custGeom>
              <a:avLst/>
              <a:gdLst>
                <a:gd name="T0" fmla="*/ 2336 w 2597"/>
                <a:gd name="T1" fmla="*/ 7841 h 8110"/>
                <a:gd name="T2" fmla="*/ 1972 w 2597"/>
                <a:gd name="T3" fmla="*/ 7413 h 8110"/>
                <a:gd name="T4" fmla="*/ 1639 w 2597"/>
                <a:gd name="T5" fmla="*/ 6961 h 8110"/>
                <a:gd name="T6" fmla="*/ 1338 w 2597"/>
                <a:gd name="T7" fmla="*/ 6483 h 8110"/>
                <a:gd name="T8" fmla="*/ 1073 w 2597"/>
                <a:gd name="T9" fmla="*/ 5982 h 8110"/>
                <a:gd name="T10" fmla="*/ 843 w 2597"/>
                <a:gd name="T11" fmla="*/ 5461 h 8110"/>
                <a:gd name="T12" fmla="*/ 651 w 2597"/>
                <a:gd name="T13" fmla="*/ 4922 h 8110"/>
                <a:gd name="T14" fmla="*/ 500 w 2597"/>
                <a:gd name="T15" fmla="*/ 4364 h 8110"/>
                <a:gd name="T16" fmla="*/ 390 w 2597"/>
                <a:gd name="T17" fmla="*/ 3791 h 8110"/>
                <a:gd name="T18" fmla="*/ 322 w 2597"/>
                <a:gd name="T19" fmla="*/ 3203 h 8110"/>
                <a:gd name="T20" fmla="*/ 299 w 2597"/>
                <a:gd name="T21" fmla="*/ 2604 h 8110"/>
                <a:gd name="T22" fmla="*/ 303 w 2597"/>
                <a:gd name="T23" fmla="*/ 2348 h 8110"/>
                <a:gd name="T24" fmla="*/ 315 w 2597"/>
                <a:gd name="T25" fmla="*/ 2093 h 8110"/>
                <a:gd name="T26" fmla="*/ 336 w 2597"/>
                <a:gd name="T27" fmla="*/ 1842 h 8110"/>
                <a:gd name="T28" fmla="*/ 364 w 2597"/>
                <a:gd name="T29" fmla="*/ 1593 h 8110"/>
                <a:gd name="T30" fmla="*/ 401 w 2597"/>
                <a:gd name="T31" fmla="*/ 1345 h 8110"/>
                <a:gd name="T32" fmla="*/ 444 w 2597"/>
                <a:gd name="T33" fmla="*/ 1102 h 8110"/>
                <a:gd name="T34" fmla="*/ 496 w 2597"/>
                <a:gd name="T35" fmla="*/ 860 h 8110"/>
                <a:gd name="T36" fmla="*/ 555 w 2597"/>
                <a:gd name="T37" fmla="*/ 622 h 8110"/>
                <a:gd name="T38" fmla="*/ 621 w 2597"/>
                <a:gd name="T39" fmla="*/ 386 h 8110"/>
                <a:gd name="T40" fmla="*/ 695 w 2597"/>
                <a:gd name="T41" fmla="*/ 153 h 8110"/>
                <a:gd name="T42" fmla="*/ 733 w 2597"/>
                <a:gd name="T43" fmla="*/ 0 h 8110"/>
                <a:gd name="T44" fmla="*/ 605 w 2597"/>
                <a:gd name="T45" fmla="*/ 284 h 8110"/>
                <a:gd name="T46" fmla="*/ 490 w 2597"/>
                <a:gd name="T47" fmla="*/ 574 h 8110"/>
                <a:gd name="T48" fmla="*/ 387 w 2597"/>
                <a:gd name="T49" fmla="*/ 869 h 8110"/>
                <a:gd name="T50" fmla="*/ 294 w 2597"/>
                <a:gd name="T51" fmla="*/ 1170 h 8110"/>
                <a:gd name="T52" fmla="*/ 215 w 2597"/>
                <a:gd name="T53" fmla="*/ 1476 h 8110"/>
                <a:gd name="T54" fmla="*/ 146 w 2597"/>
                <a:gd name="T55" fmla="*/ 1786 h 8110"/>
                <a:gd name="T56" fmla="*/ 91 w 2597"/>
                <a:gd name="T57" fmla="*/ 2101 h 8110"/>
                <a:gd name="T58" fmla="*/ 49 w 2597"/>
                <a:gd name="T59" fmla="*/ 2421 h 8110"/>
                <a:gd name="T60" fmla="*/ 20 w 2597"/>
                <a:gd name="T61" fmla="*/ 2744 h 8110"/>
                <a:gd name="T62" fmla="*/ 3 w 2597"/>
                <a:gd name="T63" fmla="*/ 3072 h 8110"/>
                <a:gd name="T64" fmla="*/ 2 w 2597"/>
                <a:gd name="T65" fmla="*/ 3462 h 8110"/>
                <a:gd name="T66" fmla="*/ 30 w 2597"/>
                <a:gd name="T67" fmla="*/ 3968 h 8110"/>
                <a:gd name="T68" fmla="*/ 88 w 2597"/>
                <a:gd name="T69" fmla="*/ 4463 h 8110"/>
                <a:gd name="T70" fmla="*/ 178 w 2597"/>
                <a:gd name="T71" fmla="*/ 4950 h 8110"/>
                <a:gd name="T72" fmla="*/ 297 w 2597"/>
                <a:gd name="T73" fmla="*/ 5425 h 8110"/>
                <a:gd name="T74" fmla="*/ 446 w 2597"/>
                <a:gd name="T75" fmla="*/ 5888 h 8110"/>
                <a:gd name="T76" fmla="*/ 622 w 2597"/>
                <a:gd name="T77" fmla="*/ 6338 h 8110"/>
                <a:gd name="T78" fmla="*/ 825 w 2597"/>
                <a:gd name="T79" fmla="*/ 6773 h 8110"/>
                <a:gd name="T80" fmla="*/ 1053 w 2597"/>
                <a:gd name="T81" fmla="*/ 7193 h 8110"/>
                <a:gd name="T82" fmla="*/ 1307 w 2597"/>
                <a:gd name="T83" fmla="*/ 7598 h 8110"/>
                <a:gd name="T84" fmla="*/ 1583 w 2597"/>
                <a:gd name="T85" fmla="*/ 7985 h 8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97" h="8110">
                  <a:moveTo>
                    <a:pt x="2597" y="8110"/>
                  </a:moveTo>
                  <a:lnTo>
                    <a:pt x="2465" y="7977"/>
                  </a:lnTo>
                  <a:lnTo>
                    <a:pt x="2336" y="7841"/>
                  </a:lnTo>
                  <a:lnTo>
                    <a:pt x="2212" y="7701"/>
                  </a:lnTo>
                  <a:lnTo>
                    <a:pt x="2090" y="7558"/>
                  </a:lnTo>
                  <a:lnTo>
                    <a:pt x="1972" y="7413"/>
                  </a:lnTo>
                  <a:lnTo>
                    <a:pt x="1857" y="7264"/>
                  </a:lnTo>
                  <a:lnTo>
                    <a:pt x="1747" y="7113"/>
                  </a:lnTo>
                  <a:lnTo>
                    <a:pt x="1639" y="6961"/>
                  </a:lnTo>
                  <a:lnTo>
                    <a:pt x="1535" y="6804"/>
                  </a:lnTo>
                  <a:lnTo>
                    <a:pt x="1434" y="6644"/>
                  </a:lnTo>
                  <a:lnTo>
                    <a:pt x="1338" y="6483"/>
                  </a:lnTo>
                  <a:lnTo>
                    <a:pt x="1245" y="6318"/>
                  </a:lnTo>
                  <a:lnTo>
                    <a:pt x="1157" y="6151"/>
                  </a:lnTo>
                  <a:lnTo>
                    <a:pt x="1073" y="5982"/>
                  </a:lnTo>
                  <a:lnTo>
                    <a:pt x="992" y="5811"/>
                  </a:lnTo>
                  <a:lnTo>
                    <a:pt x="916" y="5638"/>
                  </a:lnTo>
                  <a:lnTo>
                    <a:pt x="843" y="5461"/>
                  </a:lnTo>
                  <a:lnTo>
                    <a:pt x="775" y="5283"/>
                  </a:lnTo>
                  <a:lnTo>
                    <a:pt x="712" y="5104"/>
                  </a:lnTo>
                  <a:lnTo>
                    <a:pt x="651" y="4922"/>
                  </a:lnTo>
                  <a:lnTo>
                    <a:pt x="597" y="4737"/>
                  </a:lnTo>
                  <a:lnTo>
                    <a:pt x="546" y="4551"/>
                  </a:lnTo>
                  <a:lnTo>
                    <a:pt x="500" y="4364"/>
                  </a:lnTo>
                  <a:lnTo>
                    <a:pt x="458" y="4175"/>
                  </a:lnTo>
                  <a:lnTo>
                    <a:pt x="422" y="3984"/>
                  </a:lnTo>
                  <a:lnTo>
                    <a:pt x="390" y="3791"/>
                  </a:lnTo>
                  <a:lnTo>
                    <a:pt x="362" y="3597"/>
                  </a:lnTo>
                  <a:lnTo>
                    <a:pt x="339" y="3401"/>
                  </a:lnTo>
                  <a:lnTo>
                    <a:pt x="322" y="3203"/>
                  </a:lnTo>
                  <a:lnTo>
                    <a:pt x="310" y="3004"/>
                  </a:lnTo>
                  <a:lnTo>
                    <a:pt x="301" y="2804"/>
                  </a:lnTo>
                  <a:lnTo>
                    <a:pt x="299" y="2604"/>
                  </a:lnTo>
                  <a:lnTo>
                    <a:pt x="300" y="2517"/>
                  </a:lnTo>
                  <a:lnTo>
                    <a:pt x="301" y="2433"/>
                  </a:lnTo>
                  <a:lnTo>
                    <a:pt x="303" y="2348"/>
                  </a:lnTo>
                  <a:lnTo>
                    <a:pt x="306" y="2262"/>
                  </a:lnTo>
                  <a:lnTo>
                    <a:pt x="310" y="2178"/>
                  </a:lnTo>
                  <a:lnTo>
                    <a:pt x="315" y="2093"/>
                  </a:lnTo>
                  <a:lnTo>
                    <a:pt x="321" y="2009"/>
                  </a:lnTo>
                  <a:lnTo>
                    <a:pt x="328" y="1925"/>
                  </a:lnTo>
                  <a:lnTo>
                    <a:pt x="336" y="1842"/>
                  </a:lnTo>
                  <a:lnTo>
                    <a:pt x="345" y="1758"/>
                  </a:lnTo>
                  <a:lnTo>
                    <a:pt x="353" y="1676"/>
                  </a:lnTo>
                  <a:lnTo>
                    <a:pt x="364" y="1593"/>
                  </a:lnTo>
                  <a:lnTo>
                    <a:pt x="376" y="1511"/>
                  </a:lnTo>
                  <a:lnTo>
                    <a:pt x="387" y="1428"/>
                  </a:lnTo>
                  <a:lnTo>
                    <a:pt x="401" y="1345"/>
                  </a:lnTo>
                  <a:lnTo>
                    <a:pt x="415" y="1264"/>
                  </a:lnTo>
                  <a:lnTo>
                    <a:pt x="429" y="1183"/>
                  </a:lnTo>
                  <a:lnTo>
                    <a:pt x="444" y="1102"/>
                  </a:lnTo>
                  <a:lnTo>
                    <a:pt x="461" y="1021"/>
                  </a:lnTo>
                  <a:lnTo>
                    <a:pt x="478" y="941"/>
                  </a:lnTo>
                  <a:lnTo>
                    <a:pt x="496" y="860"/>
                  </a:lnTo>
                  <a:lnTo>
                    <a:pt x="514" y="780"/>
                  </a:lnTo>
                  <a:lnTo>
                    <a:pt x="534" y="701"/>
                  </a:lnTo>
                  <a:lnTo>
                    <a:pt x="555" y="622"/>
                  </a:lnTo>
                  <a:lnTo>
                    <a:pt x="576" y="543"/>
                  </a:lnTo>
                  <a:lnTo>
                    <a:pt x="598" y="463"/>
                  </a:lnTo>
                  <a:lnTo>
                    <a:pt x="621" y="386"/>
                  </a:lnTo>
                  <a:lnTo>
                    <a:pt x="644" y="308"/>
                  </a:lnTo>
                  <a:lnTo>
                    <a:pt x="670" y="230"/>
                  </a:lnTo>
                  <a:lnTo>
                    <a:pt x="695" y="153"/>
                  </a:lnTo>
                  <a:lnTo>
                    <a:pt x="720" y="76"/>
                  </a:lnTo>
                  <a:lnTo>
                    <a:pt x="747" y="0"/>
                  </a:lnTo>
                  <a:lnTo>
                    <a:pt x="733" y="0"/>
                  </a:lnTo>
                  <a:lnTo>
                    <a:pt x="689" y="94"/>
                  </a:lnTo>
                  <a:lnTo>
                    <a:pt x="647" y="189"/>
                  </a:lnTo>
                  <a:lnTo>
                    <a:pt x="605" y="284"/>
                  </a:lnTo>
                  <a:lnTo>
                    <a:pt x="566" y="379"/>
                  </a:lnTo>
                  <a:lnTo>
                    <a:pt x="527" y="476"/>
                  </a:lnTo>
                  <a:lnTo>
                    <a:pt x="490" y="574"/>
                  </a:lnTo>
                  <a:lnTo>
                    <a:pt x="454" y="672"/>
                  </a:lnTo>
                  <a:lnTo>
                    <a:pt x="420" y="770"/>
                  </a:lnTo>
                  <a:lnTo>
                    <a:pt x="387" y="869"/>
                  </a:lnTo>
                  <a:lnTo>
                    <a:pt x="355" y="969"/>
                  </a:lnTo>
                  <a:lnTo>
                    <a:pt x="324" y="1070"/>
                  </a:lnTo>
                  <a:lnTo>
                    <a:pt x="294" y="1170"/>
                  </a:lnTo>
                  <a:lnTo>
                    <a:pt x="266" y="1271"/>
                  </a:lnTo>
                  <a:lnTo>
                    <a:pt x="240" y="1373"/>
                  </a:lnTo>
                  <a:lnTo>
                    <a:pt x="215" y="1476"/>
                  </a:lnTo>
                  <a:lnTo>
                    <a:pt x="191" y="1579"/>
                  </a:lnTo>
                  <a:lnTo>
                    <a:pt x="167" y="1683"/>
                  </a:lnTo>
                  <a:lnTo>
                    <a:pt x="146" y="1786"/>
                  </a:lnTo>
                  <a:lnTo>
                    <a:pt x="126" y="1891"/>
                  </a:lnTo>
                  <a:lnTo>
                    <a:pt x="108" y="1996"/>
                  </a:lnTo>
                  <a:lnTo>
                    <a:pt x="91" y="2101"/>
                  </a:lnTo>
                  <a:lnTo>
                    <a:pt x="76" y="2208"/>
                  </a:lnTo>
                  <a:lnTo>
                    <a:pt x="62" y="2314"/>
                  </a:lnTo>
                  <a:lnTo>
                    <a:pt x="49" y="2421"/>
                  </a:lnTo>
                  <a:lnTo>
                    <a:pt x="38" y="2528"/>
                  </a:lnTo>
                  <a:lnTo>
                    <a:pt x="28" y="2636"/>
                  </a:lnTo>
                  <a:lnTo>
                    <a:pt x="20" y="2744"/>
                  </a:lnTo>
                  <a:lnTo>
                    <a:pt x="13" y="2853"/>
                  </a:lnTo>
                  <a:lnTo>
                    <a:pt x="7" y="2962"/>
                  </a:lnTo>
                  <a:lnTo>
                    <a:pt x="3" y="3072"/>
                  </a:lnTo>
                  <a:lnTo>
                    <a:pt x="2" y="3181"/>
                  </a:lnTo>
                  <a:lnTo>
                    <a:pt x="0" y="3291"/>
                  </a:lnTo>
                  <a:lnTo>
                    <a:pt x="2" y="3462"/>
                  </a:lnTo>
                  <a:lnTo>
                    <a:pt x="7" y="3632"/>
                  </a:lnTo>
                  <a:lnTo>
                    <a:pt x="17" y="3800"/>
                  </a:lnTo>
                  <a:lnTo>
                    <a:pt x="30" y="3968"/>
                  </a:lnTo>
                  <a:lnTo>
                    <a:pt x="45" y="4134"/>
                  </a:lnTo>
                  <a:lnTo>
                    <a:pt x="65" y="4299"/>
                  </a:lnTo>
                  <a:lnTo>
                    <a:pt x="88" y="4463"/>
                  </a:lnTo>
                  <a:lnTo>
                    <a:pt x="115" y="4627"/>
                  </a:lnTo>
                  <a:lnTo>
                    <a:pt x="145" y="4789"/>
                  </a:lnTo>
                  <a:lnTo>
                    <a:pt x="178" y="4950"/>
                  </a:lnTo>
                  <a:lnTo>
                    <a:pt x="215" y="5110"/>
                  </a:lnTo>
                  <a:lnTo>
                    <a:pt x="255" y="5268"/>
                  </a:lnTo>
                  <a:lnTo>
                    <a:pt x="297" y="5425"/>
                  </a:lnTo>
                  <a:lnTo>
                    <a:pt x="343" y="5580"/>
                  </a:lnTo>
                  <a:lnTo>
                    <a:pt x="394" y="5734"/>
                  </a:lnTo>
                  <a:lnTo>
                    <a:pt x="446" y="5888"/>
                  </a:lnTo>
                  <a:lnTo>
                    <a:pt x="502" y="6039"/>
                  </a:lnTo>
                  <a:lnTo>
                    <a:pt x="560" y="6189"/>
                  </a:lnTo>
                  <a:lnTo>
                    <a:pt x="622" y="6338"/>
                  </a:lnTo>
                  <a:lnTo>
                    <a:pt x="686" y="6485"/>
                  </a:lnTo>
                  <a:lnTo>
                    <a:pt x="754" y="6630"/>
                  </a:lnTo>
                  <a:lnTo>
                    <a:pt x="825" y="6773"/>
                  </a:lnTo>
                  <a:lnTo>
                    <a:pt x="898" y="6914"/>
                  </a:lnTo>
                  <a:lnTo>
                    <a:pt x="974" y="7056"/>
                  </a:lnTo>
                  <a:lnTo>
                    <a:pt x="1053" y="7193"/>
                  </a:lnTo>
                  <a:lnTo>
                    <a:pt x="1135" y="7330"/>
                  </a:lnTo>
                  <a:lnTo>
                    <a:pt x="1219" y="7465"/>
                  </a:lnTo>
                  <a:lnTo>
                    <a:pt x="1307" y="7598"/>
                  </a:lnTo>
                  <a:lnTo>
                    <a:pt x="1397" y="7729"/>
                  </a:lnTo>
                  <a:lnTo>
                    <a:pt x="1489" y="7858"/>
                  </a:lnTo>
                  <a:lnTo>
                    <a:pt x="1583" y="7985"/>
                  </a:lnTo>
                  <a:lnTo>
                    <a:pt x="1681" y="8110"/>
                  </a:lnTo>
                  <a:lnTo>
                    <a:pt x="2597" y="811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14607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BD543B98-2933-4C78-9270-0C91DDBAF3D3}"/>
              </a:ext>
            </a:extLst>
          </p:cNvPr>
          <p:cNvSpPr/>
          <p:nvPr userDrawn="1"/>
        </p:nvSpPr>
        <p:spPr>
          <a:xfrm>
            <a:off x="11986260" y="6278880"/>
            <a:ext cx="205740" cy="342900"/>
          </a:xfrm>
          <a:prstGeom prst="rect">
            <a:avLst/>
          </a:prstGeom>
          <a:solidFill>
            <a:srgbClr val="F057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灯片编号占位符 5">
            <a:extLst>
              <a:ext uri="{FF2B5EF4-FFF2-40B4-BE49-F238E27FC236}">
                <a16:creationId xmlns:a16="http://schemas.microsoft.com/office/drawing/2014/main" id="{02083AC5-5028-4E70-98F2-8C6921D92F4C}"/>
              </a:ext>
            </a:extLst>
          </p:cNvPr>
          <p:cNvSpPr txBox="1">
            <a:spLocks/>
          </p:cNvSpPr>
          <p:nvPr userDrawn="1"/>
        </p:nvSpPr>
        <p:spPr>
          <a:xfrm>
            <a:off x="11511915" y="6278245"/>
            <a:ext cx="464820" cy="365125"/>
          </a:xfrm>
          <a:prstGeom prst="rect">
            <a:avLst/>
          </a:prstGeom>
        </p:spPr>
        <p:txBody>
          <a:bodyPr/>
          <a:lstStyle>
            <a:defPPr>
              <a:defRPr lang="zh-CN"/>
            </a:defPPr>
            <a:lvl1pPr marL="0" algn="l" defTabSz="914400" rtl="0" eaLnBrk="1" latinLnBrk="0" hangingPunct="1">
              <a:defRPr sz="18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44A6732-AF5A-4A16-A1A4-3F8010C38BD0}" type="slidenum">
              <a:rPr lang="zh-CN" altLang="en-US" sz="1400" smtClean="0"/>
              <a:pPr algn="ctr"/>
              <a:t>‹#›</a:t>
            </a:fld>
            <a:endParaRPr lang="zh-CN" altLang="en-US" sz="1400"/>
          </a:p>
        </p:txBody>
      </p:sp>
      <p:sp>
        <p:nvSpPr>
          <p:cNvPr id="10" name="任意多边形: 形状 9">
            <a:extLst>
              <a:ext uri="{FF2B5EF4-FFF2-40B4-BE49-F238E27FC236}">
                <a16:creationId xmlns:a16="http://schemas.microsoft.com/office/drawing/2014/main" id="{0B6E711F-104F-4DF6-A0B7-BA6EC75DD006}"/>
              </a:ext>
            </a:extLst>
          </p:cNvPr>
          <p:cNvSpPr/>
          <p:nvPr userDrawn="1"/>
        </p:nvSpPr>
        <p:spPr>
          <a:xfrm>
            <a:off x="7563427" y="-9402"/>
            <a:ext cx="4628573" cy="4803426"/>
          </a:xfrm>
          <a:custGeom>
            <a:avLst/>
            <a:gdLst>
              <a:gd name="connsiteX0" fmla="*/ 0 w 4628573"/>
              <a:gd name="connsiteY0" fmla="*/ 0 h 4803426"/>
              <a:gd name="connsiteX1" fmla="*/ 4628573 w 4628573"/>
              <a:gd name="connsiteY1" fmla="*/ 0 h 4803426"/>
              <a:gd name="connsiteX2" fmla="*/ 4628573 w 4628573"/>
              <a:gd name="connsiteY2" fmla="*/ 4803426 h 4803426"/>
              <a:gd name="connsiteX3" fmla="*/ 4476402 w 4628573"/>
              <a:gd name="connsiteY3" fmla="*/ 4791855 h 4803426"/>
              <a:gd name="connsiteX4" fmla="*/ 2108 w 4628573"/>
              <a:gd name="connsiteY4" fmla="*/ 83364 h 4803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8573" h="4803426">
                <a:moveTo>
                  <a:pt x="0" y="0"/>
                </a:moveTo>
                <a:lnTo>
                  <a:pt x="4628573" y="0"/>
                </a:lnTo>
                <a:lnTo>
                  <a:pt x="4628573" y="4803426"/>
                </a:lnTo>
                <a:lnTo>
                  <a:pt x="4476402" y="4791855"/>
                </a:lnTo>
                <a:cubicBezTo>
                  <a:pt x="2043503" y="4544780"/>
                  <a:pt x="127161" y="2550372"/>
                  <a:pt x="2108" y="83364"/>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a:extLst>
              <a:ext uri="{FF2B5EF4-FFF2-40B4-BE49-F238E27FC236}">
                <a16:creationId xmlns:a16="http://schemas.microsoft.com/office/drawing/2014/main" id="{1150D5D6-BF9C-4B98-93D3-3B618A460B3C}"/>
              </a:ext>
            </a:extLst>
          </p:cNvPr>
          <p:cNvGrpSpPr/>
          <p:nvPr userDrawn="1"/>
        </p:nvGrpSpPr>
        <p:grpSpPr>
          <a:xfrm>
            <a:off x="6517477" y="1002217"/>
            <a:ext cx="4778567" cy="4777372"/>
            <a:chOff x="6517477" y="1002217"/>
            <a:chExt cx="4778567" cy="4777372"/>
          </a:xfrm>
        </p:grpSpPr>
        <p:grpSp>
          <p:nvGrpSpPr>
            <p:cNvPr id="12" name="组合 11">
              <a:extLst>
                <a:ext uri="{FF2B5EF4-FFF2-40B4-BE49-F238E27FC236}">
                  <a16:creationId xmlns:a16="http://schemas.microsoft.com/office/drawing/2014/main" id="{9B355FA8-530B-4781-922C-3D028A01E61F}"/>
                </a:ext>
              </a:extLst>
            </p:cNvPr>
            <p:cNvGrpSpPr/>
            <p:nvPr/>
          </p:nvGrpSpPr>
          <p:grpSpPr>
            <a:xfrm>
              <a:off x="6517477" y="1002217"/>
              <a:ext cx="4778567" cy="4777372"/>
              <a:chOff x="6517477" y="1002217"/>
              <a:chExt cx="4778567" cy="4777372"/>
            </a:xfrm>
          </p:grpSpPr>
          <p:grpSp>
            <p:nvGrpSpPr>
              <p:cNvPr id="15" name="组合 14">
                <a:extLst>
                  <a:ext uri="{FF2B5EF4-FFF2-40B4-BE49-F238E27FC236}">
                    <a16:creationId xmlns:a16="http://schemas.microsoft.com/office/drawing/2014/main" id="{C6373E9F-A9F9-4369-9D11-FB14522E387F}"/>
                  </a:ext>
                </a:extLst>
              </p:cNvPr>
              <p:cNvGrpSpPr/>
              <p:nvPr/>
            </p:nvGrpSpPr>
            <p:grpSpPr>
              <a:xfrm>
                <a:off x="6517477" y="1002217"/>
                <a:ext cx="4778567" cy="4763911"/>
                <a:chOff x="6517477" y="1002217"/>
                <a:chExt cx="4778567" cy="4763911"/>
              </a:xfrm>
            </p:grpSpPr>
            <p:sp>
              <p:nvSpPr>
                <p:cNvPr id="17" name="空心弧 16">
                  <a:extLst>
                    <a:ext uri="{FF2B5EF4-FFF2-40B4-BE49-F238E27FC236}">
                      <a16:creationId xmlns:a16="http://schemas.microsoft.com/office/drawing/2014/main" id="{A47120AA-5491-485D-8B2A-A0D40BD1FFB0}"/>
                    </a:ext>
                  </a:extLst>
                </p:cNvPr>
                <p:cNvSpPr/>
                <p:nvPr/>
              </p:nvSpPr>
              <p:spPr>
                <a:xfrm rot="10800000">
                  <a:off x="6621787" y="1091871"/>
                  <a:ext cx="4674257" cy="4674257"/>
                </a:xfrm>
                <a:prstGeom prst="blockArc">
                  <a:avLst>
                    <a:gd name="adj1" fmla="val 11139127"/>
                    <a:gd name="adj2" fmla="val 15549921"/>
                    <a:gd name="adj3" fmla="val 27758"/>
                  </a:avLst>
                </a:prstGeom>
                <a:solidFill>
                  <a:srgbClr val="FDA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空心弧 17">
                  <a:extLst>
                    <a:ext uri="{FF2B5EF4-FFF2-40B4-BE49-F238E27FC236}">
                      <a16:creationId xmlns:a16="http://schemas.microsoft.com/office/drawing/2014/main" id="{49426D53-D47D-4E56-A646-18F61E45B4E4}"/>
                    </a:ext>
                  </a:extLst>
                </p:cNvPr>
                <p:cNvSpPr/>
                <p:nvPr/>
              </p:nvSpPr>
              <p:spPr>
                <a:xfrm>
                  <a:off x="6517477" y="1002217"/>
                  <a:ext cx="4674258" cy="4674258"/>
                </a:xfrm>
                <a:prstGeom prst="blockArc">
                  <a:avLst>
                    <a:gd name="adj1" fmla="val 10800000"/>
                    <a:gd name="adj2" fmla="val 15549921"/>
                    <a:gd name="adj3" fmla="val 27758"/>
                  </a:avLst>
                </a:prstGeom>
                <a:solidFill>
                  <a:srgbClr val="F057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descr="图片包含 人, 室内, 男人, 桌子&#10;&#10;描述已自动生成">
                  <a:extLst>
                    <a:ext uri="{FF2B5EF4-FFF2-40B4-BE49-F238E27FC236}">
                      <a16:creationId xmlns:a16="http://schemas.microsoft.com/office/drawing/2014/main" id="{E45D1C74-1F08-4085-872A-5CA8C1B4B774}"/>
                    </a:ext>
                  </a:extLst>
                </p:cNvPr>
                <p:cNvPicPr>
                  <a:picLocks noChangeAspect="1"/>
                </p:cNvPicPr>
                <p:nvPr/>
              </p:nvPicPr>
              <p:blipFill rotWithShape="1">
                <a:blip r:embed="rId2">
                  <a:extLst>
                    <a:ext uri="{28A0092B-C50C-407E-A947-70E740481C1C}">
                      <a14:useLocalDpi xmlns:a14="http://schemas.microsoft.com/office/drawing/2010/main" val="0"/>
                    </a:ext>
                  </a:extLst>
                </a:blip>
                <a:srcRect l="15031" t="1450" r="20237" b="1450"/>
                <a:stretch/>
              </p:blipFill>
              <p:spPr>
                <a:xfrm>
                  <a:off x="6871501" y="1362075"/>
                  <a:ext cx="4133850" cy="4133850"/>
                </a:xfrm>
                <a:prstGeom prst="ellipse">
                  <a:avLst/>
                </a:prstGeom>
                <a:ln w="60325">
                  <a:solidFill>
                    <a:schemeClr val="bg1">
                      <a:lumMod val="95000"/>
                    </a:schemeClr>
                  </a:solidFill>
                </a:ln>
              </p:spPr>
            </p:pic>
            <p:sp>
              <p:nvSpPr>
                <p:cNvPr id="20" name="椭圆 19">
                  <a:extLst>
                    <a:ext uri="{FF2B5EF4-FFF2-40B4-BE49-F238E27FC236}">
                      <a16:creationId xmlns:a16="http://schemas.microsoft.com/office/drawing/2014/main" id="{6D8F924D-5660-48C3-863B-E3A820C512EA}"/>
                    </a:ext>
                  </a:extLst>
                </p:cNvPr>
                <p:cNvSpPr/>
                <p:nvPr/>
              </p:nvSpPr>
              <p:spPr>
                <a:xfrm>
                  <a:off x="7437286" y="1927860"/>
                  <a:ext cx="3002281" cy="3002281"/>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弧形 15">
                <a:extLst>
                  <a:ext uri="{FF2B5EF4-FFF2-40B4-BE49-F238E27FC236}">
                    <a16:creationId xmlns:a16="http://schemas.microsoft.com/office/drawing/2014/main" id="{2A9973F7-1AFB-4CFA-A6D1-B1BB647AE354}"/>
                  </a:ext>
                </a:extLst>
              </p:cNvPr>
              <p:cNvSpPr/>
              <p:nvPr/>
            </p:nvSpPr>
            <p:spPr>
              <a:xfrm>
                <a:off x="6517477" y="1002217"/>
                <a:ext cx="4777372" cy="4777372"/>
              </a:xfrm>
              <a:prstGeom prst="arc">
                <a:avLst>
                  <a:gd name="adj1" fmla="val 5101845"/>
                  <a:gd name="adj2" fmla="val 10420805"/>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a:extLst>
                <a:ext uri="{FF2B5EF4-FFF2-40B4-BE49-F238E27FC236}">
                  <a16:creationId xmlns:a16="http://schemas.microsoft.com/office/drawing/2014/main" id="{5539EDEB-4820-459B-B056-6A54BC39B621}"/>
                </a:ext>
              </a:extLst>
            </p:cNvPr>
            <p:cNvSpPr/>
            <p:nvPr/>
          </p:nvSpPr>
          <p:spPr>
            <a:xfrm>
              <a:off x="8110183" y="2773263"/>
              <a:ext cx="1587294" cy="830997"/>
            </a:xfrm>
            <a:prstGeom prst="rect">
              <a:avLst/>
            </a:prstGeom>
          </p:spPr>
          <p:txBody>
            <a:bodyPr wrap="none">
              <a:spAutoFit/>
            </a:bodyPr>
            <a:lstStyle/>
            <a:p>
              <a:r>
                <a:rPr lang="zh-CN" altLang="en-US" sz="4800" dirty="0"/>
                <a:t>目 录</a:t>
              </a:r>
            </a:p>
          </p:txBody>
        </p:sp>
        <p:sp>
          <p:nvSpPr>
            <p:cNvPr id="14" name="矩形 13">
              <a:extLst>
                <a:ext uri="{FF2B5EF4-FFF2-40B4-BE49-F238E27FC236}">
                  <a16:creationId xmlns:a16="http://schemas.microsoft.com/office/drawing/2014/main" id="{8DDBEBCA-A02F-46F8-8FF5-8C1CA1A3CF54}"/>
                </a:ext>
              </a:extLst>
            </p:cNvPr>
            <p:cNvSpPr/>
            <p:nvPr/>
          </p:nvSpPr>
          <p:spPr>
            <a:xfrm>
              <a:off x="8443389" y="3622699"/>
              <a:ext cx="1031051" cy="276999"/>
            </a:xfrm>
            <a:prstGeom prst="rect">
              <a:avLst/>
            </a:prstGeom>
          </p:spPr>
          <p:txBody>
            <a:bodyPr wrap="none">
              <a:spAutoFit/>
            </a:bodyPr>
            <a:lstStyle/>
            <a:p>
              <a:pPr algn="dist"/>
              <a:r>
                <a:rPr lang="en-US" altLang="zh-CN" sz="1200" dirty="0"/>
                <a:t>CONTENTS</a:t>
              </a:r>
              <a:endParaRPr lang="zh-CN" altLang="en-US" sz="1200" dirty="0"/>
            </a:p>
          </p:txBody>
        </p:sp>
      </p:grpSp>
    </p:spTree>
    <p:extLst>
      <p:ext uri="{BB962C8B-B14F-4D97-AF65-F5344CB8AC3E}">
        <p14:creationId xmlns:p14="http://schemas.microsoft.com/office/powerpoint/2010/main" val="3002291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5A36C6C-D01B-4AE2-9A65-EF61A15721C1}"/>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3C6631A2-F320-40C7-8BC2-7E1B234629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5DF74616-830D-4120-9AB8-DA69AD9B81CB}"/>
              </a:ext>
            </a:extLst>
          </p:cNvPr>
          <p:cNvSpPr>
            <a:spLocks noGrp="1"/>
          </p:cNvSpPr>
          <p:nvPr>
            <p:ph type="dt" sz="half" idx="10"/>
          </p:nvPr>
        </p:nvSpPr>
        <p:spPr/>
        <p:txBody>
          <a:bodyPr/>
          <a:lstStyle/>
          <a:p>
            <a:fld id="{71B73A79-C960-4EF6-8F59-413A1CAF2014}" type="datetimeFigureOut">
              <a:rPr lang="zh-CN" altLang="en-US" smtClean="0"/>
              <a:t>2020/7/29 Wednesday</a:t>
            </a:fld>
            <a:endParaRPr lang="zh-CN" altLang="en-US"/>
          </a:p>
        </p:txBody>
      </p:sp>
      <p:sp>
        <p:nvSpPr>
          <p:cNvPr id="5" name="页脚占位符 4">
            <a:extLst>
              <a:ext uri="{FF2B5EF4-FFF2-40B4-BE49-F238E27FC236}">
                <a16:creationId xmlns:a16="http://schemas.microsoft.com/office/drawing/2014/main" id="{093DB5F3-D298-4540-9F7C-9BF3E68402C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161ADEF-0487-42FA-B542-50D2EA0EE3A3}"/>
              </a:ext>
            </a:extLst>
          </p:cNvPr>
          <p:cNvSpPr>
            <a:spLocks noGrp="1"/>
          </p:cNvSpPr>
          <p:nvPr>
            <p:ph type="sldNum" sz="quarter" idx="12"/>
          </p:nvPr>
        </p:nvSpPr>
        <p:spPr/>
        <p:txBody>
          <a:bodyPr/>
          <a:lstStyle/>
          <a:p>
            <a:fld id="{F44A6732-AF5A-4A16-A1A4-3F8010C38BD0}" type="slidenum">
              <a:rPr lang="zh-CN" altLang="en-US" smtClean="0"/>
              <a:t>‹#›</a:t>
            </a:fld>
            <a:endParaRPr lang="zh-CN" altLang="en-US"/>
          </a:p>
        </p:txBody>
      </p:sp>
      <p:sp>
        <p:nvSpPr>
          <p:cNvPr id="7" name="矩形 6">
            <a:extLst>
              <a:ext uri="{FF2B5EF4-FFF2-40B4-BE49-F238E27FC236}">
                <a16:creationId xmlns:a16="http://schemas.microsoft.com/office/drawing/2014/main" id="{05A2280F-DBA6-4C92-B42E-A4DF98445C35}"/>
              </a:ext>
            </a:extLst>
          </p:cNvPr>
          <p:cNvSpPr/>
          <p:nvPr userDrawn="1"/>
        </p:nvSpPr>
        <p:spPr>
          <a:xfrm>
            <a:off x="11986260" y="6278880"/>
            <a:ext cx="205740" cy="342900"/>
          </a:xfrm>
          <a:prstGeom prst="rect">
            <a:avLst/>
          </a:prstGeom>
          <a:solidFill>
            <a:srgbClr val="F057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灯片编号占位符 5">
            <a:extLst>
              <a:ext uri="{FF2B5EF4-FFF2-40B4-BE49-F238E27FC236}">
                <a16:creationId xmlns:a16="http://schemas.microsoft.com/office/drawing/2014/main" id="{D70380AD-F101-47DA-A4BC-8B47B42574E4}"/>
              </a:ext>
            </a:extLst>
          </p:cNvPr>
          <p:cNvSpPr txBox="1">
            <a:spLocks/>
          </p:cNvSpPr>
          <p:nvPr userDrawn="1"/>
        </p:nvSpPr>
        <p:spPr>
          <a:xfrm>
            <a:off x="11511915" y="6278245"/>
            <a:ext cx="464820" cy="365125"/>
          </a:xfrm>
          <a:prstGeom prst="rect">
            <a:avLst/>
          </a:prstGeom>
        </p:spPr>
        <p:txBody>
          <a:bodyPr/>
          <a:lstStyle>
            <a:defPPr>
              <a:defRPr lang="zh-CN"/>
            </a:defPPr>
            <a:lvl1pPr marL="0" algn="l" defTabSz="914400" rtl="0" eaLnBrk="1" latinLnBrk="0" hangingPunct="1">
              <a:defRPr sz="18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44A6732-AF5A-4A16-A1A4-3F8010C38BD0}" type="slidenum">
              <a:rPr lang="zh-CN" altLang="en-US" sz="1400" smtClean="0"/>
              <a:pPr algn="ctr"/>
              <a:t>‹#›</a:t>
            </a:fld>
            <a:endParaRPr lang="zh-CN" altLang="en-US" sz="1400"/>
          </a:p>
        </p:txBody>
      </p:sp>
      <p:grpSp>
        <p:nvGrpSpPr>
          <p:cNvPr id="9" name="组合 8">
            <a:extLst>
              <a:ext uri="{FF2B5EF4-FFF2-40B4-BE49-F238E27FC236}">
                <a16:creationId xmlns:a16="http://schemas.microsoft.com/office/drawing/2014/main" id="{86D549F9-5106-4AC5-B412-939CFA49DE61}"/>
              </a:ext>
            </a:extLst>
          </p:cNvPr>
          <p:cNvGrpSpPr/>
          <p:nvPr userDrawn="1"/>
        </p:nvGrpSpPr>
        <p:grpSpPr>
          <a:xfrm>
            <a:off x="1774633" y="1674585"/>
            <a:ext cx="3509707" cy="3508829"/>
            <a:chOff x="6517477" y="1002217"/>
            <a:chExt cx="4778567" cy="4777372"/>
          </a:xfrm>
        </p:grpSpPr>
        <p:grpSp>
          <p:nvGrpSpPr>
            <p:cNvPr id="10" name="组合 9">
              <a:extLst>
                <a:ext uri="{FF2B5EF4-FFF2-40B4-BE49-F238E27FC236}">
                  <a16:creationId xmlns:a16="http://schemas.microsoft.com/office/drawing/2014/main" id="{4765332C-6BA4-486C-9A8D-8B72033F5AAE}"/>
                </a:ext>
              </a:extLst>
            </p:cNvPr>
            <p:cNvGrpSpPr/>
            <p:nvPr/>
          </p:nvGrpSpPr>
          <p:grpSpPr>
            <a:xfrm>
              <a:off x="6517477" y="1002217"/>
              <a:ext cx="4778567" cy="4763911"/>
              <a:chOff x="6517477" y="1002217"/>
              <a:chExt cx="4778567" cy="4763911"/>
            </a:xfrm>
          </p:grpSpPr>
          <p:sp>
            <p:nvSpPr>
              <p:cNvPr id="12" name="空心弧 11">
                <a:extLst>
                  <a:ext uri="{FF2B5EF4-FFF2-40B4-BE49-F238E27FC236}">
                    <a16:creationId xmlns:a16="http://schemas.microsoft.com/office/drawing/2014/main" id="{DFA534B4-F738-4CCD-A0AA-AD116ADFF046}"/>
                  </a:ext>
                </a:extLst>
              </p:cNvPr>
              <p:cNvSpPr/>
              <p:nvPr/>
            </p:nvSpPr>
            <p:spPr>
              <a:xfrm rot="10800000">
                <a:off x="6621787" y="1091871"/>
                <a:ext cx="4674257" cy="4674257"/>
              </a:xfrm>
              <a:prstGeom prst="blockArc">
                <a:avLst>
                  <a:gd name="adj1" fmla="val 11139127"/>
                  <a:gd name="adj2" fmla="val 15549921"/>
                  <a:gd name="adj3" fmla="val 27758"/>
                </a:avLst>
              </a:prstGeom>
              <a:solidFill>
                <a:srgbClr val="FDA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空心弧 12">
                <a:extLst>
                  <a:ext uri="{FF2B5EF4-FFF2-40B4-BE49-F238E27FC236}">
                    <a16:creationId xmlns:a16="http://schemas.microsoft.com/office/drawing/2014/main" id="{0D41D042-E865-4BF4-A6D2-76EB6FC2D16B}"/>
                  </a:ext>
                </a:extLst>
              </p:cNvPr>
              <p:cNvSpPr/>
              <p:nvPr/>
            </p:nvSpPr>
            <p:spPr>
              <a:xfrm>
                <a:off x="6517477" y="1002217"/>
                <a:ext cx="4674258" cy="4674258"/>
              </a:xfrm>
              <a:prstGeom prst="blockArc">
                <a:avLst>
                  <a:gd name="adj1" fmla="val 10800000"/>
                  <a:gd name="adj2" fmla="val 15549921"/>
                  <a:gd name="adj3" fmla="val 27758"/>
                </a:avLst>
              </a:prstGeom>
              <a:solidFill>
                <a:srgbClr val="F057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descr="图片包含 人, 室内, 男人, 桌子&#10;&#10;描述已自动生成">
                <a:extLst>
                  <a:ext uri="{FF2B5EF4-FFF2-40B4-BE49-F238E27FC236}">
                    <a16:creationId xmlns:a16="http://schemas.microsoft.com/office/drawing/2014/main" id="{99D79C4B-2D59-4DAD-AD18-78B04F49239F}"/>
                  </a:ext>
                </a:extLst>
              </p:cNvPr>
              <p:cNvPicPr>
                <a:picLocks noChangeAspect="1"/>
              </p:cNvPicPr>
              <p:nvPr/>
            </p:nvPicPr>
            <p:blipFill rotWithShape="1">
              <a:blip r:embed="rId2">
                <a:extLst>
                  <a:ext uri="{28A0092B-C50C-407E-A947-70E740481C1C}">
                    <a14:useLocalDpi xmlns:a14="http://schemas.microsoft.com/office/drawing/2010/main" val="0"/>
                  </a:ext>
                </a:extLst>
              </a:blip>
              <a:srcRect l="15031" t="1450" r="20237" b="1450"/>
              <a:stretch/>
            </p:blipFill>
            <p:spPr>
              <a:xfrm>
                <a:off x="6871501" y="1362075"/>
                <a:ext cx="4133850" cy="4133850"/>
              </a:xfrm>
              <a:prstGeom prst="ellipse">
                <a:avLst/>
              </a:prstGeom>
              <a:ln w="60325">
                <a:solidFill>
                  <a:schemeClr val="bg1">
                    <a:lumMod val="95000"/>
                  </a:schemeClr>
                </a:solidFill>
              </a:ln>
            </p:spPr>
          </p:pic>
          <p:sp>
            <p:nvSpPr>
              <p:cNvPr id="15" name="椭圆 14">
                <a:extLst>
                  <a:ext uri="{FF2B5EF4-FFF2-40B4-BE49-F238E27FC236}">
                    <a16:creationId xmlns:a16="http://schemas.microsoft.com/office/drawing/2014/main" id="{5543C59E-BBEB-43DC-BDE4-56762C7F7B31}"/>
                  </a:ext>
                </a:extLst>
              </p:cNvPr>
              <p:cNvSpPr/>
              <p:nvPr/>
            </p:nvSpPr>
            <p:spPr>
              <a:xfrm>
                <a:off x="7437286" y="1927860"/>
                <a:ext cx="3002281" cy="3002281"/>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弧形 10">
              <a:extLst>
                <a:ext uri="{FF2B5EF4-FFF2-40B4-BE49-F238E27FC236}">
                  <a16:creationId xmlns:a16="http://schemas.microsoft.com/office/drawing/2014/main" id="{1805F9FD-D315-49C0-AE89-0ADE81BCFFB2}"/>
                </a:ext>
              </a:extLst>
            </p:cNvPr>
            <p:cNvSpPr/>
            <p:nvPr/>
          </p:nvSpPr>
          <p:spPr>
            <a:xfrm>
              <a:off x="6517477" y="1002217"/>
              <a:ext cx="4777372" cy="4777372"/>
            </a:xfrm>
            <a:prstGeom prst="arc">
              <a:avLst>
                <a:gd name="adj1" fmla="val 5101845"/>
                <a:gd name="adj2" fmla="val 10420805"/>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835841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05A2280F-DBA6-4C92-B42E-A4DF98445C35}"/>
              </a:ext>
            </a:extLst>
          </p:cNvPr>
          <p:cNvSpPr/>
          <p:nvPr userDrawn="1"/>
        </p:nvSpPr>
        <p:spPr>
          <a:xfrm>
            <a:off x="11986260" y="6278880"/>
            <a:ext cx="205740" cy="342900"/>
          </a:xfrm>
          <a:prstGeom prst="rect">
            <a:avLst/>
          </a:prstGeom>
          <a:solidFill>
            <a:srgbClr val="F057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灯片编号占位符 5">
            <a:extLst>
              <a:ext uri="{FF2B5EF4-FFF2-40B4-BE49-F238E27FC236}">
                <a16:creationId xmlns:a16="http://schemas.microsoft.com/office/drawing/2014/main" id="{D70380AD-F101-47DA-A4BC-8B47B42574E4}"/>
              </a:ext>
            </a:extLst>
          </p:cNvPr>
          <p:cNvSpPr txBox="1">
            <a:spLocks/>
          </p:cNvSpPr>
          <p:nvPr userDrawn="1"/>
        </p:nvSpPr>
        <p:spPr>
          <a:xfrm>
            <a:off x="11511915" y="6278245"/>
            <a:ext cx="464820" cy="365125"/>
          </a:xfrm>
          <a:prstGeom prst="rect">
            <a:avLst/>
          </a:prstGeom>
        </p:spPr>
        <p:txBody>
          <a:bodyPr/>
          <a:lstStyle>
            <a:defPPr>
              <a:defRPr lang="zh-CN"/>
            </a:defPPr>
            <a:lvl1pPr marL="0" algn="l" defTabSz="914400" rtl="0" eaLnBrk="1" latinLnBrk="0" hangingPunct="1">
              <a:defRPr sz="18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44A6732-AF5A-4A16-A1A4-3F8010C38BD0}" type="slidenum">
              <a:rPr lang="zh-CN" altLang="en-US" sz="1400" smtClean="0"/>
              <a:pPr algn="ctr"/>
              <a:t>‹#›</a:t>
            </a:fld>
            <a:endParaRPr lang="zh-CN" altLang="en-US" sz="1400"/>
          </a:p>
        </p:txBody>
      </p:sp>
      <p:sp>
        <p:nvSpPr>
          <p:cNvPr id="16" name="矩形 15">
            <a:extLst>
              <a:ext uri="{FF2B5EF4-FFF2-40B4-BE49-F238E27FC236}">
                <a16:creationId xmlns:a16="http://schemas.microsoft.com/office/drawing/2014/main" id="{ACBE7A1A-D92B-4110-B61E-9A60D503C4B8}"/>
              </a:ext>
            </a:extLst>
          </p:cNvPr>
          <p:cNvSpPr/>
          <p:nvPr userDrawn="1"/>
        </p:nvSpPr>
        <p:spPr>
          <a:xfrm>
            <a:off x="1" y="368142"/>
            <a:ext cx="700764" cy="426445"/>
          </a:xfrm>
          <a:prstGeom prst="rect">
            <a:avLst/>
          </a:prstGeom>
          <a:solidFill>
            <a:srgbClr val="F05749"/>
          </a:solidFill>
          <a:ln>
            <a:noFill/>
          </a:ln>
          <a:effectLst>
            <a:outerShdw blurRad="254000" dist="2286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7750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144821-A49A-48CB-A98E-455110228C5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9F35C5A4-BD3A-457C-8AA2-3F7AB5D205C9}"/>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79785E69-BC5E-4A57-80D1-10DBFEEFC6DE}"/>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55D58879-3586-493A-A930-2AB6E991205F}"/>
              </a:ext>
            </a:extLst>
          </p:cNvPr>
          <p:cNvSpPr>
            <a:spLocks noGrp="1"/>
          </p:cNvSpPr>
          <p:nvPr>
            <p:ph type="dt" sz="half" idx="10"/>
          </p:nvPr>
        </p:nvSpPr>
        <p:spPr/>
        <p:txBody>
          <a:bodyPr/>
          <a:lstStyle/>
          <a:p>
            <a:fld id="{71B73A79-C960-4EF6-8F59-413A1CAF2014}" type="datetimeFigureOut">
              <a:rPr lang="zh-CN" altLang="en-US" smtClean="0"/>
              <a:t>2020/7/29 Wednesday</a:t>
            </a:fld>
            <a:endParaRPr lang="zh-CN" altLang="en-US"/>
          </a:p>
        </p:txBody>
      </p:sp>
      <p:sp>
        <p:nvSpPr>
          <p:cNvPr id="6" name="页脚占位符 5">
            <a:extLst>
              <a:ext uri="{FF2B5EF4-FFF2-40B4-BE49-F238E27FC236}">
                <a16:creationId xmlns:a16="http://schemas.microsoft.com/office/drawing/2014/main" id="{079DBE46-D870-4655-9D8E-A1057B7AA64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77CB25A-7880-4620-AFB6-A2E8553D1F35}"/>
              </a:ext>
            </a:extLst>
          </p:cNvPr>
          <p:cNvSpPr>
            <a:spLocks noGrp="1"/>
          </p:cNvSpPr>
          <p:nvPr>
            <p:ph type="sldNum" sz="quarter" idx="12"/>
          </p:nvPr>
        </p:nvSpPr>
        <p:spPr/>
        <p:txBody>
          <a:bodyPr/>
          <a:lstStyle/>
          <a:p>
            <a:fld id="{F44A6732-AF5A-4A16-A1A4-3F8010C38BD0}" type="slidenum">
              <a:rPr lang="zh-CN" altLang="en-US" smtClean="0"/>
              <a:t>‹#›</a:t>
            </a:fld>
            <a:endParaRPr lang="zh-CN" altLang="en-US"/>
          </a:p>
        </p:txBody>
      </p:sp>
    </p:spTree>
    <p:extLst>
      <p:ext uri="{BB962C8B-B14F-4D97-AF65-F5344CB8AC3E}">
        <p14:creationId xmlns:p14="http://schemas.microsoft.com/office/powerpoint/2010/main" val="3093081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52A9E-8276-406D-B89D-D1B119099C0A}"/>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EA953EB5-CFC6-4305-9797-D031476552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9AE80112-0FA7-49E3-95FA-6E84C4B1E4F4}"/>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F6926272-C415-4F47-A5C2-FA3BFE5AA5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72DA9875-66DE-4B1C-B4DD-75AC50853364}"/>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F6140A4F-6CE1-4C93-83A1-348C034E743E}"/>
              </a:ext>
            </a:extLst>
          </p:cNvPr>
          <p:cNvSpPr>
            <a:spLocks noGrp="1"/>
          </p:cNvSpPr>
          <p:nvPr>
            <p:ph type="dt" sz="half" idx="10"/>
          </p:nvPr>
        </p:nvSpPr>
        <p:spPr/>
        <p:txBody>
          <a:bodyPr/>
          <a:lstStyle/>
          <a:p>
            <a:fld id="{71B73A79-C960-4EF6-8F59-413A1CAF2014}" type="datetimeFigureOut">
              <a:rPr lang="zh-CN" altLang="en-US" smtClean="0"/>
              <a:t>2020/7/29 Wednesday</a:t>
            </a:fld>
            <a:endParaRPr lang="zh-CN" altLang="en-US"/>
          </a:p>
        </p:txBody>
      </p:sp>
      <p:sp>
        <p:nvSpPr>
          <p:cNvPr id="8" name="页脚占位符 7">
            <a:extLst>
              <a:ext uri="{FF2B5EF4-FFF2-40B4-BE49-F238E27FC236}">
                <a16:creationId xmlns:a16="http://schemas.microsoft.com/office/drawing/2014/main" id="{B662FDBA-4584-4869-8051-88B6C0524338}"/>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97726A2D-885E-4351-8818-5CF0DCFEEFAF}"/>
              </a:ext>
            </a:extLst>
          </p:cNvPr>
          <p:cNvSpPr>
            <a:spLocks noGrp="1"/>
          </p:cNvSpPr>
          <p:nvPr>
            <p:ph type="sldNum" sz="quarter" idx="12"/>
          </p:nvPr>
        </p:nvSpPr>
        <p:spPr/>
        <p:txBody>
          <a:bodyPr/>
          <a:lstStyle/>
          <a:p>
            <a:fld id="{F44A6732-AF5A-4A16-A1A4-3F8010C38BD0}" type="slidenum">
              <a:rPr lang="zh-CN" altLang="en-US" smtClean="0"/>
              <a:t>‹#›</a:t>
            </a:fld>
            <a:endParaRPr lang="zh-CN" altLang="en-US"/>
          </a:p>
        </p:txBody>
      </p:sp>
    </p:spTree>
    <p:extLst>
      <p:ext uri="{BB962C8B-B14F-4D97-AF65-F5344CB8AC3E}">
        <p14:creationId xmlns:p14="http://schemas.microsoft.com/office/powerpoint/2010/main" val="783032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7E5B312-2E03-4B4E-ABBF-F3191034DC6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9E30359A-2BD1-40FA-826C-7D937EE43F04}"/>
              </a:ext>
            </a:extLst>
          </p:cNvPr>
          <p:cNvSpPr>
            <a:spLocks noGrp="1"/>
          </p:cNvSpPr>
          <p:nvPr>
            <p:ph type="dt" sz="half" idx="10"/>
          </p:nvPr>
        </p:nvSpPr>
        <p:spPr/>
        <p:txBody>
          <a:bodyPr/>
          <a:lstStyle/>
          <a:p>
            <a:fld id="{71B73A79-C960-4EF6-8F59-413A1CAF2014}" type="datetimeFigureOut">
              <a:rPr lang="zh-CN" altLang="en-US" smtClean="0"/>
              <a:t>2020/7/29 Wednesday</a:t>
            </a:fld>
            <a:endParaRPr lang="zh-CN" altLang="en-US"/>
          </a:p>
        </p:txBody>
      </p:sp>
      <p:sp>
        <p:nvSpPr>
          <p:cNvPr id="4" name="页脚占位符 3">
            <a:extLst>
              <a:ext uri="{FF2B5EF4-FFF2-40B4-BE49-F238E27FC236}">
                <a16:creationId xmlns:a16="http://schemas.microsoft.com/office/drawing/2014/main" id="{08974797-C8B6-4E35-A6B5-92CC632049E4}"/>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BFD309B5-3A75-48B8-ACE7-8FACA00355D3}"/>
              </a:ext>
            </a:extLst>
          </p:cNvPr>
          <p:cNvSpPr>
            <a:spLocks noGrp="1"/>
          </p:cNvSpPr>
          <p:nvPr>
            <p:ph type="sldNum" sz="quarter" idx="12"/>
          </p:nvPr>
        </p:nvSpPr>
        <p:spPr/>
        <p:txBody>
          <a:bodyPr/>
          <a:lstStyle/>
          <a:p>
            <a:fld id="{F44A6732-AF5A-4A16-A1A4-3F8010C38BD0}" type="slidenum">
              <a:rPr lang="zh-CN" altLang="en-US" smtClean="0"/>
              <a:t>‹#›</a:t>
            </a:fld>
            <a:endParaRPr lang="zh-CN" altLang="en-US"/>
          </a:p>
        </p:txBody>
      </p:sp>
    </p:spTree>
    <p:extLst>
      <p:ext uri="{BB962C8B-B14F-4D97-AF65-F5344CB8AC3E}">
        <p14:creationId xmlns:p14="http://schemas.microsoft.com/office/powerpoint/2010/main" val="2179609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1A67F02C-794F-407D-ADE0-BEA833324DE9}"/>
              </a:ext>
            </a:extLst>
          </p:cNvPr>
          <p:cNvSpPr>
            <a:spLocks noGrp="1"/>
          </p:cNvSpPr>
          <p:nvPr>
            <p:ph type="dt" sz="half" idx="10"/>
          </p:nvPr>
        </p:nvSpPr>
        <p:spPr/>
        <p:txBody>
          <a:bodyPr/>
          <a:lstStyle/>
          <a:p>
            <a:fld id="{71B73A79-C960-4EF6-8F59-413A1CAF2014}" type="datetimeFigureOut">
              <a:rPr lang="zh-CN" altLang="en-US" smtClean="0"/>
              <a:t>2020/7/29 Wednesday</a:t>
            </a:fld>
            <a:endParaRPr lang="zh-CN" altLang="en-US"/>
          </a:p>
        </p:txBody>
      </p:sp>
      <p:sp>
        <p:nvSpPr>
          <p:cNvPr id="3" name="页脚占位符 2">
            <a:extLst>
              <a:ext uri="{FF2B5EF4-FFF2-40B4-BE49-F238E27FC236}">
                <a16:creationId xmlns:a16="http://schemas.microsoft.com/office/drawing/2014/main" id="{F977BA5F-B829-4C12-9CE9-5D3B76FE3370}"/>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8A267EEE-3BED-4B36-9CEF-B72B0E7CCABD}"/>
              </a:ext>
            </a:extLst>
          </p:cNvPr>
          <p:cNvSpPr>
            <a:spLocks noGrp="1"/>
          </p:cNvSpPr>
          <p:nvPr>
            <p:ph type="sldNum" sz="quarter" idx="12"/>
          </p:nvPr>
        </p:nvSpPr>
        <p:spPr/>
        <p:txBody>
          <a:bodyPr/>
          <a:lstStyle/>
          <a:p>
            <a:fld id="{F44A6732-AF5A-4A16-A1A4-3F8010C38BD0}" type="slidenum">
              <a:rPr lang="zh-CN" altLang="en-US" smtClean="0"/>
              <a:t>‹#›</a:t>
            </a:fld>
            <a:endParaRPr lang="zh-CN" altLang="en-US"/>
          </a:p>
        </p:txBody>
      </p:sp>
    </p:spTree>
    <p:extLst>
      <p:ext uri="{BB962C8B-B14F-4D97-AF65-F5344CB8AC3E}">
        <p14:creationId xmlns:p14="http://schemas.microsoft.com/office/powerpoint/2010/main" val="3254211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E05E43-8D87-4ECD-B9BF-1A580334F4C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54113398-F763-4A50-A10D-B8F6C57087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7DCADB9A-3A4D-4088-B3ED-FD4205F412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78E97E84-497E-4C6E-B3B8-A52EEE869E82}"/>
              </a:ext>
            </a:extLst>
          </p:cNvPr>
          <p:cNvSpPr>
            <a:spLocks noGrp="1"/>
          </p:cNvSpPr>
          <p:nvPr>
            <p:ph type="dt" sz="half" idx="10"/>
          </p:nvPr>
        </p:nvSpPr>
        <p:spPr/>
        <p:txBody>
          <a:bodyPr/>
          <a:lstStyle/>
          <a:p>
            <a:fld id="{71B73A79-C960-4EF6-8F59-413A1CAF2014}" type="datetimeFigureOut">
              <a:rPr lang="zh-CN" altLang="en-US" smtClean="0"/>
              <a:t>2020/7/29 Wednesday</a:t>
            </a:fld>
            <a:endParaRPr lang="zh-CN" altLang="en-US"/>
          </a:p>
        </p:txBody>
      </p:sp>
      <p:sp>
        <p:nvSpPr>
          <p:cNvPr id="6" name="页脚占位符 5">
            <a:extLst>
              <a:ext uri="{FF2B5EF4-FFF2-40B4-BE49-F238E27FC236}">
                <a16:creationId xmlns:a16="http://schemas.microsoft.com/office/drawing/2014/main" id="{CEC47B5F-1B2E-446E-9EBB-3FD981B8EA4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66DA57D-4C69-417F-B457-C76708E63EB5}"/>
              </a:ext>
            </a:extLst>
          </p:cNvPr>
          <p:cNvSpPr>
            <a:spLocks noGrp="1"/>
          </p:cNvSpPr>
          <p:nvPr>
            <p:ph type="sldNum" sz="quarter" idx="12"/>
          </p:nvPr>
        </p:nvSpPr>
        <p:spPr/>
        <p:txBody>
          <a:bodyPr/>
          <a:lstStyle/>
          <a:p>
            <a:fld id="{F44A6732-AF5A-4A16-A1A4-3F8010C38BD0}" type="slidenum">
              <a:rPr lang="zh-CN" altLang="en-US" smtClean="0"/>
              <a:t>‹#›</a:t>
            </a:fld>
            <a:endParaRPr lang="zh-CN" altLang="en-US"/>
          </a:p>
        </p:txBody>
      </p:sp>
    </p:spTree>
    <p:extLst>
      <p:ext uri="{BB962C8B-B14F-4D97-AF65-F5344CB8AC3E}">
        <p14:creationId xmlns:p14="http://schemas.microsoft.com/office/powerpoint/2010/main" val="930260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1515DAF-2909-4D13-90EF-874B01929599}"/>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DD3A5A54-3672-462A-AAF2-6618D447CD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C0BFEB44-A853-4507-83D3-30B8C3089B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18ADC142-891F-4E70-AA4C-EE4182FA8ED0}"/>
              </a:ext>
            </a:extLst>
          </p:cNvPr>
          <p:cNvSpPr>
            <a:spLocks noGrp="1"/>
          </p:cNvSpPr>
          <p:nvPr>
            <p:ph type="dt" sz="half" idx="10"/>
          </p:nvPr>
        </p:nvSpPr>
        <p:spPr/>
        <p:txBody>
          <a:bodyPr/>
          <a:lstStyle/>
          <a:p>
            <a:fld id="{71B73A79-C960-4EF6-8F59-413A1CAF2014}" type="datetimeFigureOut">
              <a:rPr lang="zh-CN" altLang="en-US" smtClean="0"/>
              <a:t>2020/7/29 Wednesday</a:t>
            </a:fld>
            <a:endParaRPr lang="zh-CN" altLang="en-US"/>
          </a:p>
        </p:txBody>
      </p:sp>
      <p:sp>
        <p:nvSpPr>
          <p:cNvPr id="6" name="页脚占位符 5">
            <a:extLst>
              <a:ext uri="{FF2B5EF4-FFF2-40B4-BE49-F238E27FC236}">
                <a16:creationId xmlns:a16="http://schemas.microsoft.com/office/drawing/2014/main" id="{C3FA67A2-C10D-47D1-B0E5-D1024A3D0F1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AC6EB7D-2056-42AD-BE23-1FA4B98D8247}"/>
              </a:ext>
            </a:extLst>
          </p:cNvPr>
          <p:cNvSpPr>
            <a:spLocks noGrp="1"/>
          </p:cNvSpPr>
          <p:nvPr>
            <p:ph type="sldNum" sz="quarter" idx="12"/>
          </p:nvPr>
        </p:nvSpPr>
        <p:spPr/>
        <p:txBody>
          <a:bodyPr/>
          <a:lstStyle/>
          <a:p>
            <a:fld id="{F44A6732-AF5A-4A16-A1A4-3F8010C38BD0}" type="slidenum">
              <a:rPr lang="zh-CN" altLang="en-US" smtClean="0"/>
              <a:t>‹#›</a:t>
            </a:fld>
            <a:endParaRPr lang="zh-CN" altLang="en-US"/>
          </a:p>
        </p:txBody>
      </p:sp>
    </p:spTree>
    <p:extLst>
      <p:ext uri="{BB962C8B-B14F-4D97-AF65-F5344CB8AC3E}">
        <p14:creationId xmlns:p14="http://schemas.microsoft.com/office/powerpoint/2010/main" val="4167756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EEF449-81A7-4851-8A2C-E9717E2A609C}"/>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AFCB8D47-7424-4A7D-AA52-2D22ABD4AD61}"/>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9D9F4D0-43F7-4373-B2DA-1B5620A3B99E}"/>
              </a:ext>
            </a:extLst>
          </p:cNvPr>
          <p:cNvSpPr>
            <a:spLocks noGrp="1"/>
          </p:cNvSpPr>
          <p:nvPr>
            <p:ph type="dt" sz="half" idx="10"/>
          </p:nvPr>
        </p:nvSpPr>
        <p:spPr/>
        <p:txBody>
          <a:bodyPr/>
          <a:lstStyle/>
          <a:p>
            <a:fld id="{71B73A79-C960-4EF6-8F59-413A1CAF2014}" type="datetimeFigureOut">
              <a:rPr lang="zh-CN" altLang="en-US" smtClean="0"/>
              <a:t>2020/7/29 Wednesday</a:t>
            </a:fld>
            <a:endParaRPr lang="zh-CN" altLang="en-US"/>
          </a:p>
        </p:txBody>
      </p:sp>
      <p:sp>
        <p:nvSpPr>
          <p:cNvPr id="5" name="页脚占位符 4">
            <a:extLst>
              <a:ext uri="{FF2B5EF4-FFF2-40B4-BE49-F238E27FC236}">
                <a16:creationId xmlns:a16="http://schemas.microsoft.com/office/drawing/2014/main" id="{95C12156-AC6C-491E-9366-D4C93F517F7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7A3462B-C2AA-4405-B149-8F89BDD9EFF5}"/>
              </a:ext>
            </a:extLst>
          </p:cNvPr>
          <p:cNvSpPr>
            <a:spLocks noGrp="1"/>
          </p:cNvSpPr>
          <p:nvPr>
            <p:ph type="sldNum" sz="quarter" idx="12"/>
          </p:nvPr>
        </p:nvSpPr>
        <p:spPr/>
        <p:txBody>
          <a:bodyPr/>
          <a:lstStyle/>
          <a:p>
            <a:fld id="{F44A6732-AF5A-4A16-A1A4-3F8010C38BD0}" type="slidenum">
              <a:rPr lang="zh-CN" altLang="en-US" smtClean="0"/>
              <a:t>‹#›</a:t>
            </a:fld>
            <a:endParaRPr lang="zh-CN" altLang="en-US"/>
          </a:p>
        </p:txBody>
      </p:sp>
    </p:spTree>
    <p:extLst>
      <p:ext uri="{BB962C8B-B14F-4D97-AF65-F5344CB8AC3E}">
        <p14:creationId xmlns:p14="http://schemas.microsoft.com/office/powerpoint/2010/main" val="35156891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D0C72886-03B9-419D-B692-98EA9356B7F1}"/>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9AE32E3D-ED82-4146-8F92-CA35EB406158}"/>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7EC7B0E-3A5B-4D44-9FB6-93DEDF019037}"/>
              </a:ext>
            </a:extLst>
          </p:cNvPr>
          <p:cNvSpPr>
            <a:spLocks noGrp="1"/>
          </p:cNvSpPr>
          <p:nvPr>
            <p:ph type="dt" sz="half" idx="10"/>
          </p:nvPr>
        </p:nvSpPr>
        <p:spPr/>
        <p:txBody>
          <a:bodyPr/>
          <a:lstStyle/>
          <a:p>
            <a:fld id="{71B73A79-C960-4EF6-8F59-413A1CAF2014}" type="datetimeFigureOut">
              <a:rPr lang="zh-CN" altLang="en-US" smtClean="0"/>
              <a:t>2020/7/29 Wednesday</a:t>
            </a:fld>
            <a:endParaRPr lang="zh-CN" altLang="en-US"/>
          </a:p>
        </p:txBody>
      </p:sp>
      <p:sp>
        <p:nvSpPr>
          <p:cNvPr id="5" name="页脚占位符 4">
            <a:extLst>
              <a:ext uri="{FF2B5EF4-FFF2-40B4-BE49-F238E27FC236}">
                <a16:creationId xmlns:a16="http://schemas.microsoft.com/office/drawing/2014/main" id="{B485BDE8-1526-4910-AEEA-02D01DDA149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EE2CD43-9F47-47F7-A6E9-632220E7B955}"/>
              </a:ext>
            </a:extLst>
          </p:cNvPr>
          <p:cNvSpPr>
            <a:spLocks noGrp="1"/>
          </p:cNvSpPr>
          <p:nvPr>
            <p:ph type="sldNum" sz="quarter" idx="12"/>
          </p:nvPr>
        </p:nvSpPr>
        <p:spPr/>
        <p:txBody>
          <a:bodyPr/>
          <a:lstStyle/>
          <a:p>
            <a:fld id="{F44A6732-AF5A-4A16-A1A4-3F8010C38BD0}" type="slidenum">
              <a:rPr lang="zh-CN" altLang="en-US" smtClean="0"/>
              <a:t>‹#›</a:t>
            </a:fld>
            <a:endParaRPr lang="zh-CN" altLang="en-US"/>
          </a:p>
        </p:txBody>
      </p:sp>
    </p:spTree>
    <p:extLst>
      <p:ext uri="{BB962C8B-B14F-4D97-AF65-F5344CB8AC3E}">
        <p14:creationId xmlns:p14="http://schemas.microsoft.com/office/powerpoint/2010/main" val="3448205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AD3FA1C3-094F-473C-ADBD-34DA05F737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95983DDD-064F-4A98-9B0B-22420DDAD2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897C0B5-BE99-40E9-9327-B1E439BB7F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B73A79-C960-4EF6-8F59-413A1CAF2014}" type="datetimeFigureOut">
              <a:rPr lang="zh-CN" altLang="en-US" smtClean="0"/>
              <a:t>2020/7/29 Wednesday</a:t>
            </a:fld>
            <a:endParaRPr lang="zh-CN" altLang="en-US"/>
          </a:p>
        </p:txBody>
      </p:sp>
      <p:sp>
        <p:nvSpPr>
          <p:cNvPr id="5" name="页脚占位符 4">
            <a:extLst>
              <a:ext uri="{FF2B5EF4-FFF2-40B4-BE49-F238E27FC236}">
                <a16:creationId xmlns:a16="http://schemas.microsoft.com/office/drawing/2014/main" id="{C106E805-A5F9-4BD8-A208-270185F65D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09E225CF-EA53-45D9-BB17-A1166DF468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4A6732-AF5A-4A16-A1A4-3F8010C38BD0}" type="slidenum">
              <a:rPr lang="zh-CN" altLang="en-US" smtClean="0"/>
              <a:t>‹#›</a:t>
            </a:fld>
            <a:endParaRPr lang="zh-CN" altLang="en-US"/>
          </a:p>
        </p:txBody>
      </p:sp>
    </p:spTree>
    <p:extLst>
      <p:ext uri="{BB962C8B-B14F-4D97-AF65-F5344CB8AC3E}">
        <p14:creationId xmlns:p14="http://schemas.microsoft.com/office/powerpoint/2010/main" val="1270739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2D54FA4B-C4EA-4C70-AC02-87B09D195D38}"/>
              </a:ext>
            </a:extLst>
          </p:cNvPr>
          <p:cNvSpPr/>
          <p:nvPr/>
        </p:nvSpPr>
        <p:spPr>
          <a:xfrm>
            <a:off x="842308" y="1699498"/>
            <a:ext cx="5262979" cy="2123658"/>
          </a:xfrm>
          <a:prstGeom prst="rect">
            <a:avLst/>
          </a:prstGeom>
        </p:spPr>
        <p:txBody>
          <a:bodyPr wrap="none">
            <a:spAutoFit/>
          </a:bodyPr>
          <a:lstStyle/>
          <a:p>
            <a:r>
              <a:rPr lang="zh-CN" altLang="en-US" sz="6600" b="1" dirty="0">
                <a:solidFill>
                  <a:schemeClr val="bg1"/>
                </a:solidFill>
                <a:cs typeface="+mn-ea"/>
                <a:sym typeface="+mn-lt"/>
              </a:rPr>
              <a:t>招聘面试技巧</a:t>
            </a:r>
            <a:endParaRPr lang="en-US" altLang="zh-CN" sz="6600" b="1" dirty="0">
              <a:solidFill>
                <a:schemeClr val="bg1"/>
              </a:solidFill>
              <a:cs typeface="+mn-ea"/>
              <a:sym typeface="+mn-lt"/>
            </a:endParaRPr>
          </a:p>
          <a:p>
            <a:r>
              <a:rPr lang="zh-CN" altLang="en-US" sz="6600" dirty="0">
                <a:solidFill>
                  <a:schemeClr val="bg1"/>
                </a:solidFill>
                <a:cs typeface="+mn-ea"/>
                <a:sym typeface="+mn-lt"/>
              </a:rPr>
              <a:t>培训课件</a:t>
            </a:r>
          </a:p>
        </p:txBody>
      </p:sp>
      <p:sp>
        <p:nvSpPr>
          <p:cNvPr id="11" name="矩形 10">
            <a:extLst>
              <a:ext uri="{FF2B5EF4-FFF2-40B4-BE49-F238E27FC236}">
                <a16:creationId xmlns:a16="http://schemas.microsoft.com/office/drawing/2014/main" id="{28F02D01-444B-4178-A38A-CF348578DDF7}"/>
              </a:ext>
            </a:extLst>
          </p:cNvPr>
          <p:cNvSpPr/>
          <p:nvPr/>
        </p:nvSpPr>
        <p:spPr>
          <a:xfrm>
            <a:off x="916841" y="4973836"/>
            <a:ext cx="1787669" cy="369332"/>
          </a:xfrm>
          <a:prstGeom prst="rect">
            <a:avLst/>
          </a:prstGeom>
        </p:spPr>
        <p:txBody>
          <a:bodyPr wrap="none">
            <a:spAutoFit/>
          </a:bodyPr>
          <a:lstStyle/>
          <a:p>
            <a:r>
              <a:rPr lang="zh-CN" altLang="en-US" dirty="0">
                <a:solidFill>
                  <a:schemeClr val="tx1">
                    <a:lumMod val="75000"/>
                    <a:lumOff val="25000"/>
                  </a:schemeClr>
                </a:solidFill>
                <a:cs typeface="+mn-ea"/>
                <a:sym typeface="+mn-lt"/>
              </a:rPr>
              <a:t>培训师：</a:t>
            </a:r>
            <a:r>
              <a:rPr lang="en-US" altLang="zh-CN" dirty="0">
                <a:solidFill>
                  <a:schemeClr val="tx1">
                    <a:lumMod val="75000"/>
                    <a:lumOff val="25000"/>
                  </a:schemeClr>
                </a:solidFill>
                <a:cs typeface="+mn-ea"/>
                <a:sym typeface="+mn-lt"/>
              </a:rPr>
              <a:t>angels</a:t>
            </a:r>
            <a:endParaRPr lang="zh-CN" altLang="en-US" dirty="0">
              <a:solidFill>
                <a:schemeClr val="tx1">
                  <a:lumMod val="75000"/>
                  <a:lumOff val="25000"/>
                </a:schemeClr>
              </a:solidFill>
              <a:cs typeface="+mn-ea"/>
              <a:sym typeface="+mn-lt"/>
            </a:endParaRPr>
          </a:p>
        </p:txBody>
      </p:sp>
      <p:sp>
        <p:nvSpPr>
          <p:cNvPr id="22" name="矩形 21">
            <a:extLst>
              <a:ext uri="{FF2B5EF4-FFF2-40B4-BE49-F238E27FC236}">
                <a16:creationId xmlns:a16="http://schemas.microsoft.com/office/drawing/2014/main" id="{82E4DBBA-48CB-4911-B81D-700AE9D69BF6}"/>
              </a:ext>
            </a:extLst>
          </p:cNvPr>
          <p:cNvSpPr/>
          <p:nvPr/>
        </p:nvSpPr>
        <p:spPr>
          <a:xfrm>
            <a:off x="916841" y="1231106"/>
            <a:ext cx="4031873" cy="369332"/>
          </a:xfrm>
          <a:prstGeom prst="rect">
            <a:avLst/>
          </a:prstGeom>
        </p:spPr>
        <p:txBody>
          <a:bodyPr wrap="none">
            <a:spAutoFit/>
          </a:bodyPr>
          <a:lstStyle/>
          <a:p>
            <a:r>
              <a:rPr lang="zh-CN" altLang="en-US" dirty="0">
                <a:solidFill>
                  <a:schemeClr val="bg1"/>
                </a:solidFill>
                <a:cs typeface="+mn-ea"/>
                <a:sym typeface="+mn-lt"/>
              </a:rPr>
              <a:t>面试官技巧培训</a:t>
            </a:r>
            <a:r>
              <a:rPr lang="en-US" altLang="zh-CN" dirty="0">
                <a:solidFill>
                  <a:schemeClr val="bg1"/>
                </a:solidFill>
                <a:cs typeface="+mn-ea"/>
                <a:sym typeface="+mn-lt"/>
              </a:rPr>
              <a:t>·</a:t>
            </a:r>
            <a:r>
              <a:rPr lang="zh-CN" altLang="en-US" dirty="0">
                <a:solidFill>
                  <a:schemeClr val="bg1"/>
                </a:solidFill>
                <a:cs typeface="+mn-ea"/>
                <a:sym typeface="+mn-lt"/>
              </a:rPr>
              <a:t>含内容</a:t>
            </a:r>
            <a:r>
              <a:rPr lang="en-US" altLang="zh-CN" dirty="0">
                <a:solidFill>
                  <a:schemeClr val="bg1"/>
                </a:solidFill>
                <a:cs typeface="+mn-ea"/>
                <a:sym typeface="+mn-lt"/>
              </a:rPr>
              <a:t>·</a:t>
            </a:r>
            <a:r>
              <a:rPr lang="zh-CN" altLang="en-US" dirty="0">
                <a:solidFill>
                  <a:schemeClr val="bg1"/>
                </a:solidFill>
                <a:cs typeface="+mn-ea"/>
                <a:sym typeface="+mn-lt"/>
              </a:rPr>
              <a:t>可以直接培训</a:t>
            </a:r>
          </a:p>
        </p:txBody>
      </p:sp>
      <p:cxnSp>
        <p:nvCxnSpPr>
          <p:cNvPr id="4" name="直接连接符 3">
            <a:extLst>
              <a:ext uri="{FF2B5EF4-FFF2-40B4-BE49-F238E27FC236}">
                <a16:creationId xmlns:a16="http://schemas.microsoft.com/office/drawing/2014/main" id="{8F5B4F35-65B7-4B78-ACDF-BED3F9D79713}"/>
              </a:ext>
            </a:extLst>
          </p:cNvPr>
          <p:cNvCxnSpPr>
            <a:cxnSpLocks/>
          </p:cNvCxnSpPr>
          <p:nvPr/>
        </p:nvCxnSpPr>
        <p:spPr>
          <a:xfrm>
            <a:off x="4948714" y="1415772"/>
            <a:ext cx="972026"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9" name="组合 8">
            <a:extLst>
              <a:ext uri="{FF2B5EF4-FFF2-40B4-BE49-F238E27FC236}">
                <a16:creationId xmlns:a16="http://schemas.microsoft.com/office/drawing/2014/main" id="{24D5B126-FAA8-4991-A618-488DA1EC45B4}"/>
              </a:ext>
            </a:extLst>
          </p:cNvPr>
          <p:cNvGrpSpPr/>
          <p:nvPr/>
        </p:nvGrpSpPr>
        <p:grpSpPr>
          <a:xfrm>
            <a:off x="4572135" y="3081486"/>
            <a:ext cx="376579" cy="434385"/>
            <a:chOff x="5915874" y="3124158"/>
            <a:chExt cx="376579" cy="434385"/>
          </a:xfrm>
        </p:grpSpPr>
        <p:sp>
          <p:nvSpPr>
            <p:cNvPr id="23" name="iconfont-11607-6151395">
              <a:extLst>
                <a:ext uri="{FF2B5EF4-FFF2-40B4-BE49-F238E27FC236}">
                  <a16:creationId xmlns:a16="http://schemas.microsoft.com/office/drawing/2014/main" id="{7CA7ED50-711F-4862-876C-C3A0D95C1233}"/>
                </a:ext>
              </a:extLst>
            </p:cNvPr>
            <p:cNvSpPr>
              <a:spLocks noChangeAspect="1"/>
            </p:cNvSpPr>
            <p:nvPr/>
          </p:nvSpPr>
          <p:spPr bwMode="auto">
            <a:xfrm rot="5400000">
              <a:off x="5827017" y="3213015"/>
              <a:ext cx="434385" cy="256672"/>
            </a:xfrm>
            <a:custGeom>
              <a:avLst/>
              <a:gdLst>
                <a:gd name="T0" fmla="*/ 6400 w 12800"/>
                <a:gd name="T1" fmla="*/ 2328 h 7564"/>
                <a:gd name="T2" fmla="*/ 1164 w 12800"/>
                <a:gd name="T3" fmla="*/ 7564 h 7564"/>
                <a:gd name="T4" fmla="*/ 0 w 12800"/>
                <a:gd name="T5" fmla="*/ 6400 h 7564"/>
                <a:gd name="T6" fmla="*/ 6400 w 12800"/>
                <a:gd name="T7" fmla="*/ 0 h 7564"/>
                <a:gd name="T8" fmla="*/ 12800 w 12800"/>
                <a:gd name="T9" fmla="*/ 6400 h 7564"/>
                <a:gd name="T10" fmla="*/ 11636 w 12800"/>
                <a:gd name="T11" fmla="*/ 7564 h 7564"/>
                <a:gd name="T12" fmla="*/ 6400 w 12800"/>
                <a:gd name="T13" fmla="*/ 2328 h 7564"/>
              </a:gdLst>
              <a:ahLst/>
              <a:cxnLst>
                <a:cxn ang="0">
                  <a:pos x="T0" y="T1"/>
                </a:cxn>
                <a:cxn ang="0">
                  <a:pos x="T2" y="T3"/>
                </a:cxn>
                <a:cxn ang="0">
                  <a:pos x="T4" y="T5"/>
                </a:cxn>
                <a:cxn ang="0">
                  <a:pos x="T6" y="T7"/>
                </a:cxn>
                <a:cxn ang="0">
                  <a:pos x="T8" y="T9"/>
                </a:cxn>
                <a:cxn ang="0">
                  <a:pos x="T10" y="T11"/>
                </a:cxn>
                <a:cxn ang="0">
                  <a:pos x="T12" y="T13"/>
                </a:cxn>
              </a:cxnLst>
              <a:rect l="0" t="0" r="r" b="b"/>
              <a:pathLst>
                <a:path w="12800" h="7564">
                  <a:moveTo>
                    <a:pt x="6400" y="2328"/>
                  </a:moveTo>
                  <a:lnTo>
                    <a:pt x="1164" y="7564"/>
                  </a:lnTo>
                  <a:lnTo>
                    <a:pt x="0" y="6400"/>
                  </a:lnTo>
                  <a:lnTo>
                    <a:pt x="6400" y="0"/>
                  </a:lnTo>
                  <a:lnTo>
                    <a:pt x="12800" y="6400"/>
                  </a:lnTo>
                  <a:lnTo>
                    <a:pt x="11636" y="7564"/>
                  </a:lnTo>
                  <a:lnTo>
                    <a:pt x="6400" y="2328"/>
                  </a:lnTo>
                  <a:close/>
                </a:path>
              </a:pathLst>
            </a:custGeom>
            <a:solidFill>
              <a:schemeClr val="bg1"/>
            </a:solidFill>
            <a:ln>
              <a:noFill/>
            </a:ln>
          </p:spPr>
        </p:sp>
        <p:sp>
          <p:nvSpPr>
            <p:cNvPr id="24" name="iconfont-11607-6151395">
              <a:extLst>
                <a:ext uri="{FF2B5EF4-FFF2-40B4-BE49-F238E27FC236}">
                  <a16:creationId xmlns:a16="http://schemas.microsoft.com/office/drawing/2014/main" id="{62374644-AC9D-427E-A470-12A64DC5769E}"/>
                </a:ext>
              </a:extLst>
            </p:cNvPr>
            <p:cNvSpPr>
              <a:spLocks noChangeAspect="1"/>
            </p:cNvSpPr>
            <p:nvPr/>
          </p:nvSpPr>
          <p:spPr bwMode="auto">
            <a:xfrm rot="5400000">
              <a:off x="6106068" y="3272124"/>
              <a:ext cx="234316" cy="138454"/>
            </a:xfrm>
            <a:custGeom>
              <a:avLst/>
              <a:gdLst>
                <a:gd name="T0" fmla="*/ 6400 w 12800"/>
                <a:gd name="T1" fmla="*/ 2328 h 7564"/>
                <a:gd name="T2" fmla="*/ 1164 w 12800"/>
                <a:gd name="T3" fmla="*/ 7564 h 7564"/>
                <a:gd name="T4" fmla="*/ 0 w 12800"/>
                <a:gd name="T5" fmla="*/ 6400 h 7564"/>
                <a:gd name="T6" fmla="*/ 6400 w 12800"/>
                <a:gd name="T7" fmla="*/ 0 h 7564"/>
                <a:gd name="T8" fmla="*/ 12800 w 12800"/>
                <a:gd name="T9" fmla="*/ 6400 h 7564"/>
                <a:gd name="T10" fmla="*/ 11636 w 12800"/>
                <a:gd name="T11" fmla="*/ 7564 h 7564"/>
                <a:gd name="T12" fmla="*/ 6400 w 12800"/>
                <a:gd name="T13" fmla="*/ 2328 h 7564"/>
              </a:gdLst>
              <a:ahLst/>
              <a:cxnLst>
                <a:cxn ang="0">
                  <a:pos x="T0" y="T1"/>
                </a:cxn>
                <a:cxn ang="0">
                  <a:pos x="T2" y="T3"/>
                </a:cxn>
                <a:cxn ang="0">
                  <a:pos x="T4" y="T5"/>
                </a:cxn>
                <a:cxn ang="0">
                  <a:pos x="T6" y="T7"/>
                </a:cxn>
                <a:cxn ang="0">
                  <a:pos x="T8" y="T9"/>
                </a:cxn>
                <a:cxn ang="0">
                  <a:pos x="T10" y="T11"/>
                </a:cxn>
                <a:cxn ang="0">
                  <a:pos x="T12" y="T13"/>
                </a:cxn>
              </a:cxnLst>
              <a:rect l="0" t="0" r="r" b="b"/>
              <a:pathLst>
                <a:path w="12800" h="7564">
                  <a:moveTo>
                    <a:pt x="6400" y="2328"/>
                  </a:moveTo>
                  <a:lnTo>
                    <a:pt x="1164" y="7564"/>
                  </a:lnTo>
                  <a:lnTo>
                    <a:pt x="0" y="6400"/>
                  </a:lnTo>
                  <a:lnTo>
                    <a:pt x="6400" y="0"/>
                  </a:lnTo>
                  <a:lnTo>
                    <a:pt x="12800" y="6400"/>
                  </a:lnTo>
                  <a:lnTo>
                    <a:pt x="11636" y="7564"/>
                  </a:lnTo>
                  <a:lnTo>
                    <a:pt x="6400" y="2328"/>
                  </a:lnTo>
                  <a:close/>
                </a:path>
              </a:pathLst>
            </a:custGeom>
            <a:solidFill>
              <a:schemeClr val="bg1"/>
            </a:solidFill>
            <a:ln>
              <a:noFill/>
            </a:ln>
          </p:spPr>
        </p:sp>
        <p:sp>
          <p:nvSpPr>
            <p:cNvPr id="25" name="iconfont-11607-6151395">
              <a:extLst>
                <a:ext uri="{FF2B5EF4-FFF2-40B4-BE49-F238E27FC236}">
                  <a16:creationId xmlns:a16="http://schemas.microsoft.com/office/drawing/2014/main" id="{AB541B66-4C4C-4570-8DEE-EB77EA4F0307}"/>
                </a:ext>
              </a:extLst>
            </p:cNvPr>
            <p:cNvSpPr>
              <a:spLocks noChangeAspect="1"/>
            </p:cNvSpPr>
            <p:nvPr/>
          </p:nvSpPr>
          <p:spPr bwMode="auto">
            <a:xfrm rot="5400000">
              <a:off x="5935730" y="3318000"/>
              <a:ext cx="79039" cy="46703"/>
            </a:xfrm>
            <a:custGeom>
              <a:avLst/>
              <a:gdLst>
                <a:gd name="T0" fmla="*/ 6400 w 12800"/>
                <a:gd name="T1" fmla="*/ 2328 h 7564"/>
                <a:gd name="T2" fmla="*/ 1164 w 12800"/>
                <a:gd name="T3" fmla="*/ 7564 h 7564"/>
                <a:gd name="T4" fmla="*/ 0 w 12800"/>
                <a:gd name="T5" fmla="*/ 6400 h 7564"/>
                <a:gd name="T6" fmla="*/ 6400 w 12800"/>
                <a:gd name="T7" fmla="*/ 0 h 7564"/>
                <a:gd name="T8" fmla="*/ 12800 w 12800"/>
                <a:gd name="T9" fmla="*/ 6400 h 7564"/>
                <a:gd name="T10" fmla="*/ 11636 w 12800"/>
                <a:gd name="T11" fmla="*/ 7564 h 7564"/>
                <a:gd name="T12" fmla="*/ 6400 w 12800"/>
                <a:gd name="T13" fmla="*/ 2328 h 7564"/>
              </a:gdLst>
              <a:ahLst/>
              <a:cxnLst>
                <a:cxn ang="0">
                  <a:pos x="T0" y="T1"/>
                </a:cxn>
                <a:cxn ang="0">
                  <a:pos x="T2" y="T3"/>
                </a:cxn>
                <a:cxn ang="0">
                  <a:pos x="T4" y="T5"/>
                </a:cxn>
                <a:cxn ang="0">
                  <a:pos x="T6" y="T7"/>
                </a:cxn>
                <a:cxn ang="0">
                  <a:pos x="T8" y="T9"/>
                </a:cxn>
                <a:cxn ang="0">
                  <a:pos x="T10" y="T11"/>
                </a:cxn>
                <a:cxn ang="0">
                  <a:pos x="T12" y="T13"/>
                </a:cxn>
              </a:cxnLst>
              <a:rect l="0" t="0" r="r" b="b"/>
              <a:pathLst>
                <a:path w="12800" h="7564">
                  <a:moveTo>
                    <a:pt x="6400" y="2328"/>
                  </a:moveTo>
                  <a:lnTo>
                    <a:pt x="1164" y="7564"/>
                  </a:lnTo>
                  <a:lnTo>
                    <a:pt x="0" y="6400"/>
                  </a:lnTo>
                  <a:lnTo>
                    <a:pt x="6400" y="0"/>
                  </a:lnTo>
                  <a:lnTo>
                    <a:pt x="12800" y="6400"/>
                  </a:lnTo>
                  <a:lnTo>
                    <a:pt x="11636" y="7564"/>
                  </a:lnTo>
                  <a:lnTo>
                    <a:pt x="6400" y="2328"/>
                  </a:lnTo>
                  <a:close/>
                </a:path>
              </a:pathLst>
            </a:custGeom>
            <a:solidFill>
              <a:schemeClr val="bg1"/>
            </a:solidFill>
            <a:ln>
              <a:noFill/>
            </a:ln>
          </p:spPr>
        </p:sp>
      </p:grpSp>
      <p:grpSp>
        <p:nvGrpSpPr>
          <p:cNvPr id="27" name="组合 26">
            <a:extLst>
              <a:ext uri="{FF2B5EF4-FFF2-40B4-BE49-F238E27FC236}">
                <a16:creationId xmlns:a16="http://schemas.microsoft.com/office/drawing/2014/main" id="{A908E1F6-DB9A-409C-A1A5-910D7F655F42}"/>
              </a:ext>
            </a:extLst>
          </p:cNvPr>
          <p:cNvGrpSpPr/>
          <p:nvPr/>
        </p:nvGrpSpPr>
        <p:grpSpPr>
          <a:xfrm>
            <a:off x="679439" y="6139696"/>
            <a:ext cx="10833123" cy="338554"/>
            <a:chOff x="842308" y="6139696"/>
            <a:chExt cx="10833123" cy="338554"/>
          </a:xfrm>
        </p:grpSpPr>
        <p:sp>
          <p:nvSpPr>
            <p:cNvPr id="26" name="矩形 25">
              <a:extLst>
                <a:ext uri="{FF2B5EF4-FFF2-40B4-BE49-F238E27FC236}">
                  <a16:creationId xmlns:a16="http://schemas.microsoft.com/office/drawing/2014/main" id="{29A156E3-89A7-4F9B-AA6F-45F7D131FA62}"/>
                </a:ext>
              </a:extLst>
            </p:cNvPr>
            <p:cNvSpPr/>
            <p:nvPr/>
          </p:nvSpPr>
          <p:spPr>
            <a:xfrm>
              <a:off x="10121801" y="6139696"/>
              <a:ext cx="1553630" cy="338554"/>
            </a:xfrm>
            <a:prstGeom prst="rect">
              <a:avLst/>
            </a:prstGeom>
          </p:spPr>
          <p:txBody>
            <a:bodyPr wrap="none">
              <a:spAutoFit/>
            </a:bodyPr>
            <a:lstStyle/>
            <a:p>
              <a:r>
                <a:rPr lang="zh-CN" altLang="en-US" sz="1600" dirty="0">
                  <a:solidFill>
                    <a:schemeClr val="tx1">
                      <a:lumMod val="75000"/>
                      <a:lumOff val="25000"/>
                    </a:schemeClr>
                  </a:solidFill>
                  <a:cs typeface="+mn-ea"/>
                  <a:sym typeface="+mn-lt"/>
                </a:rPr>
                <a:t>商务</a:t>
              </a:r>
              <a:r>
                <a:rPr lang="en-US" altLang="zh-CN" sz="1600" dirty="0">
                  <a:solidFill>
                    <a:schemeClr val="tx1">
                      <a:lumMod val="75000"/>
                      <a:lumOff val="25000"/>
                    </a:schemeClr>
                  </a:solidFill>
                  <a:cs typeface="+mn-ea"/>
                  <a:sym typeface="+mn-lt"/>
                </a:rPr>
                <a:t>·</a:t>
              </a:r>
              <a:r>
                <a:rPr lang="zh-CN" altLang="en-US" sz="1600" dirty="0">
                  <a:solidFill>
                    <a:schemeClr val="tx1">
                      <a:lumMod val="75000"/>
                      <a:lumOff val="25000"/>
                    </a:schemeClr>
                  </a:solidFill>
                  <a:cs typeface="+mn-ea"/>
                  <a:sym typeface="+mn-lt"/>
                </a:rPr>
                <a:t>简约</a:t>
              </a:r>
              <a:r>
                <a:rPr lang="en-US" altLang="zh-CN" sz="1600" dirty="0">
                  <a:solidFill>
                    <a:schemeClr val="tx1">
                      <a:lumMod val="75000"/>
                      <a:lumOff val="25000"/>
                    </a:schemeClr>
                  </a:solidFill>
                  <a:cs typeface="+mn-ea"/>
                  <a:sym typeface="+mn-lt"/>
                </a:rPr>
                <a:t>·</a:t>
              </a:r>
              <a:r>
                <a:rPr lang="zh-CN" altLang="en-US" sz="1600" dirty="0">
                  <a:solidFill>
                    <a:schemeClr val="tx1">
                      <a:lumMod val="75000"/>
                      <a:lumOff val="25000"/>
                    </a:schemeClr>
                  </a:solidFill>
                  <a:cs typeface="+mn-ea"/>
                  <a:sym typeface="+mn-lt"/>
                </a:rPr>
                <a:t>精美</a:t>
              </a:r>
            </a:p>
          </p:txBody>
        </p:sp>
        <p:cxnSp>
          <p:nvCxnSpPr>
            <p:cNvPr id="12" name="直接连接符 11">
              <a:extLst>
                <a:ext uri="{FF2B5EF4-FFF2-40B4-BE49-F238E27FC236}">
                  <a16:creationId xmlns:a16="http://schemas.microsoft.com/office/drawing/2014/main" id="{0D27C6C3-89D6-4E54-AF56-E05B38ED5899}"/>
                </a:ext>
              </a:extLst>
            </p:cNvPr>
            <p:cNvCxnSpPr>
              <a:cxnSpLocks/>
            </p:cNvCxnSpPr>
            <p:nvPr/>
          </p:nvCxnSpPr>
          <p:spPr>
            <a:xfrm>
              <a:off x="842308" y="6308973"/>
              <a:ext cx="9132272"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887061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a:extLst>
              <a:ext uri="{FF2B5EF4-FFF2-40B4-BE49-F238E27FC236}">
                <a16:creationId xmlns:a16="http://schemas.microsoft.com/office/drawing/2014/main" id="{046FC047-B51C-450A-8E18-C27C2AAE90E2}"/>
              </a:ext>
            </a:extLst>
          </p:cNvPr>
          <p:cNvGrpSpPr/>
          <p:nvPr/>
        </p:nvGrpSpPr>
        <p:grpSpPr>
          <a:xfrm>
            <a:off x="1232535" y="1287435"/>
            <a:ext cx="4507706" cy="514350"/>
            <a:chOff x="1285875" y="1564481"/>
            <a:chExt cx="4507706" cy="514350"/>
          </a:xfrm>
        </p:grpSpPr>
        <p:sp>
          <p:nvSpPr>
            <p:cNvPr id="5" name="矩形 4">
              <a:extLst>
                <a:ext uri="{FF2B5EF4-FFF2-40B4-BE49-F238E27FC236}">
                  <a16:creationId xmlns:a16="http://schemas.microsoft.com/office/drawing/2014/main" id="{24524967-C1E6-4CBB-B316-491C2DA7C676}"/>
                </a:ext>
              </a:extLst>
            </p:cNvPr>
            <p:cNvSpPr/>
            <p:nvPr/>
          </p:nvSpPr>
          <p:spPr>
            <a:xfrm>
              <a:off x="2004947" y="1635828"/>
              <a:ext cx="2492990" cy="400110"/>
            </a:xfrm>
            <a:prstGeom prst="rect">
              <a:avLst/>
            </a:prstGeom>
          </p:spPr>
          <p:txBody>
            <a:bodyPr wrap="none">
              <a:spAutoFit/>
            </a:bodyPr>
            <a:lstStyle/>
            <a:p>
              <a:r>
                <a:rPr lang="zh-CN" altLang="en-US" sz="2000" dirty="0">
                  <a:solidFill>
                    <a:schemeClr val="tx1">
                      <a:lumMod val="75000"/>
                      <a:lumOff val="25000"/>
                    </a:schemeClr>
                  </a:solidFill>
                </a:rPr>
                <a:t>招聘工作的正确理念</a:t>
              </a:r>
            </a:p>
          </p:txBody>
        </p:sp>
        <p:sp>
          <p:nvSpPr>
            <p:cNvPr id="54" name="矩形 53">
              <a:extLst>
                <a:ext uri="{FF2B5EF4-FFF2-40B4-BE49-F238E27FC236}">
                  <a16:creationId xmlns:a16="http://schemas.microsoft.com/office/drawing/2014/main" id="{17BCE12F-1C80-4C75-969D-4BBE5B8ED093}"/>
                </a:ext>
              </a:extLst>
            </p:cNvPr>
            <p:cNvSpPr/>
            <p:nvPr/>
          </p:nvSpPr>
          <p:spPr>
            <a:xfrm>
              <a:off x="1285875" y="1564481"/>
              <a:ext cx="4507706" cy="514350"/>
            </a:xfrm>
            <a:prstGeom prst="rect">
              <a:avLst/>
            </a:prstGeom>
            <a:noFill/>
            <a:ln>
              <a:solidFill>
                <a:srgbClr val="F057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a:extLst>
                <a:ext uri="{FF2B5EF4-FFF2-40B4-BE49-F238E27FC236}">
                  <a16:creationId xmlns:a16="http://schemas.microsoft.com/office/drawing/2014/main" id="{FF7A740F-F70B-4E91-960A-C9EC3B326BAB}"/>
                </a:ext>
              </a:extLst>
            </p:cNvPr>
            <p:cNvSpPr/>
            <p:nvPr/>
          </p:nvSpPr>
          <p:spPr>
            <a:xfrm>
              <a:off x="1285875" y="1573576"/>
              <a:ext cx="592931" cy="505255"/>
            </a:xfrm>
            <a:prstGeom prst="rect">
              <a:avLst/>
            </a:prstGeom>
            <a:solidFill>
              <a:srgbClr val="F057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a:extLst>
                <a:ext uri="{FF2B5EF4-FFF2-40B4-BE49-F238E27FC236}">
                  <a16:creationId xmlns:a16="http://schemas.microsoft.com/office/drawing/2014/main" id="{49F78577-E8DA-4EBF-9F51-7560B41E60B2}"/>
                </a:ext>
              </a:extLst>
            </p:cNvPr>
            <p:cNvSpPr/>
            <p:nvPr/>
          </p:nvSpPr>
          <p:spPr>
            <a:xfrm>
              <a:off x="1361767" y="1621601"/>
              <a:ext cx="441146" cy="400110"/>
            </a:xfrm>
            <a:prstGeom prst="rect">
              <a:avLst/>
            </a:prstGeom>
          </p:spPr>
          <p:txBody>
            <a:bodyPr wrap="none">
              <a:spAutoFit/>
            </a:bodyPr>
            <a:lstStyle/>
            <a:p>
              <a:r>
                <a:rPr lang="zh-CN" altLang="en-US" sz="2000" b="1" dirty="0">
                  <a:solidFill>
                    <a:schemeClr val="bg1"/>
                  </a:solidFill>
                </a:rPr>
                <a:t>一</a:t>
              </a:r>
            </a:p>
          </p:txBody>
        </p:sp>
      </p:grpSp>
      <p:grpSp>
        <p:nvGrpSpPr>
          <p:cNvPr id="58" name="组合 57">
            <a:extLst>
              <a:ext uri="{FF2B5EF4-FFF2-40B4-BE49-F238E27FC236}">
                <a16:creationId xmlns:a16="http://schemas.microsoft.com/office/drawing/2014/main" id="{B67793AC-8DE2-4873-AB24-D4D1938DE5A8}"/>
              </a:ext>
            </a:extLst>
          </p:cNvPr>
          <p:cNvGrpSpPr/>
          <p:nvPr/>
        </p:nvGrpSpPr>
        <p:grpSpPr>
          <a:xfrm>
            <a:off x="1232535" y="1958362"/>
            <a:ext cx="4507706" cy="514350"/>
            <a:chOff x="1285875" y="1564481"/>
            <a:chExt cx="4507706" cy="514350"/>
          </a:xfrm>
        </p:grpSpPr>
        <p:sp>
          <p:nvSpPr>
            <p:cNvPr id="59" name="矩形 58">
              <a:extLst>
                <a:ext uri="{FF2B5EF4-FFF2-40B4-BE49-F238E27FC236}">
                  <a16:creationId xmlns:a16="http://schemas.microsoft.com/office/drawing/2014/main" id="{2D3B5AF2-66FB-4C98-8848-7E17BF6972FC}"/>
                </a:ext>
              </a:extLst>
            </p:cNvPr>
            <p:cNvSpPr/>
            <p:nvPr/>
          </p:nvSpPr>
          <p:spPr>
            <a:xfrm>
              <a:off x="2004947" y="1635828"/>
              <a:ext cx="2236510" cy="400110"/>
            </a:xfrm>
            <a:prstGeom prst="rect">
              <a:avLst/>
            </a:prstGeom>
          </p:spPr>
          <p:txBody>
            <a:bodyPr wrap="none">
              <a:spAutoFit/>
            </a:bodyPr>
            <a:lstStyle/>
            <a:p>
              <a:r>
                <a:rPr lang="zh-CN" altLang="en-US" sz="2000" dirty="0">
                  <a:solidFill>
                    <a:schemeClr val="tx1">
                      <a:lumMod val="75000"/>
                      <a:lumOff val="25000"/>
                    </a:schemeClr>
                  </a:solidFill>
                </a:rPr>
                <a:t>招聘岗位需求分析</a:t>
              </a:r>
            </a:p>
          </p:txBody>
        </p:sp>
        <p:sp>
          <p:nvSpPr>
            <p:cNvPr id="60" name="矩形 59">
              <a:extLst>
                <a:ext uri="{FF2B5EF4-FFF2-40B4-BE49-F238E27FC236}">
                  <a16:creationId xmlns:a16="http://schemas.microsoft.com/office/drawing/2014/main" id="{4649FF6D-CE6C-4F35-A8C5-4F8F62631F89}"/>
                </a:ext>
              </a:extLst>
            </p:cNvPr>
            <p:cNvSpPr/>
            <p:nvPr/>
          </p:nvSpPr>
          <p:spPr>
            <a:xfrm>
              <a:off x="1285875" y="1564481"/>
              <a:ext cx="4507706" cy="514350"/>
            </a:xfrm>
            <a:prstGeom prst="rect">
              <a:avLst/>
            </a:prstGeom>
            <a:noFill/>
            <a:ln>
              <a:solidFill>
                <a:srgbClr val="F057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a:extLst>
                <a:ext uri="{FF2B5EF4-FFF2-40B4-BE49-F238E27FC236}">
                  <a16:creationId xmlns:a16="http://schemas.microsoft.com/office/drawing/2014/main" id="{225F8E97-7022-4AE4-A6D9-C028F1F2DFA6}"/>
                </a:ext>
              </a:extLst>
            </p:cNvPr>
            <p:cNvSpPr/>
            <p:nvPr/>
          </p:nvSpPr>
          <p:spPr>
            <a:xfrm>
              <a:off x="1285875" y="1573576"/>
              <a:ext cx="592931" cy="505255"/>
            </a:xfrm>
            <a:prstGeom prst="rect">
              <a:avLst/>
            </a:prstGeom>
            <a:solidFill>
              <a:srgbClr val="F057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a:extLst>
                <a:ext uri="{FF2B5EF4-FFF2-40B4-BE49-F238E27FC236}">
                  <a16:creationId xmlns:a16="http://schemas.microsoft.com/office/drawing/2014/main" id="{C2581491-66DA-4C2B-8838-5CB47EEA5E1F}"/>
                </a:ext>
              </a:extLst>
            </p:cNvPr>
            <p:cNvSpPr/>
            <p:nvPr/>
          </p:nvSpPr>
          <p:spPr>
            <a:xfrm>
              <a:off x="1361767" y="1621601"/>
              <a:ext cx="441146" cy="400110"/>
            </a:xfrm>
            <a:prstGeom prst="rect">
              <a:avLst/>
            </a:prstGeom>
          </p:spPr>
          <p:txBody>
            <a:bodyPr wrap="none">
              <a:spAutoFit/>
            </a:bodyPr>
            <a:lstStyle/>
            <a:p>
              <a:r>
                <a:rPr lang="zh-CN" altLang="en-US" sz="2000" b="1" dirty="0">
                  <a:solidFill>
                    <a:schemeClr val="bg1"/>
                  </a:solidFill>
                </a:rPr>
                <a:t>二</a:t>
              </a:r>
            </a:p>
          </p:txBody>
        </p:sp>
      </p:grpSp>
      <p:grpSp>
        <p:nvGrpSpPr>
          <p:cNvPr id="63" name="组合 62">
            <a:extLst>
              <a:ext uri="{FF2B5EF4-FFF2-40B4-BE49-F238E27FC236}">
                <a16:creationId xmlns:a16="http://schemas.microsoft.com/office/drawing/2014/main" id="{F6CD1BD8-1D06-4897-BBEA-2743D786DC22}"/>
              </a:ext>
            </a:extLst>
          </p:cNvPr>
          <p:cNvGrpSpPr/>
          <p:nvPr/>
        </p:nvGrpSpPr>
        <p:grpSpPr>
          <a:xfrm>
            <a:off x="1232535" y="2629289"/>
            <a:ext cx="4507706" cy="514350"/>
            <a:chOff x="1285875" y="1564481"/>
            <a:chExt cx="4507706" cy="514350"/>
          </a:xfrm>
        </p:grpSpPr>
        <p:sp>
          <p:nvSpPr>
            <p:cNvPr id="64" name="矩形 63">
              <a:extLst>
                <a:ext uri="{FF2B5EF4-FFF2-40B4-BE49-F238E27FC236}">
                  <a16:creationId xmlns:a16="http://schemas.microsoft.com/office/drawing/2014/main" id="{23237A78-B0D6-4233-AE0B-4B17C6170CC5}"/>
                </a:ext>
              </a:extLst>
            </p:cNvPr>
            <p:cNvSpPr/>
            <p:nvPr/>
          </p:nvSpPr>
          <p:spPr>
            <a:xfrm>
              <a:off x="2004947" y="1635828"/>
              <a:ext cx="2749471" cy="400110"/>
            </a:xfrm>
            <a:prstGeom prst="rect">
              <a:avLst/>
            </a:prstGeom>
          </p:spPr>
          <p:txBody>
            <a:bodyPr wrap="none">
              <a:spAutoFit/>
            </a:bodyPr>
            <a:lstStyle/>
            <a:p>
              <a:r>
                <a:rPr lang="zh-CN" altLang="en-US" sz="2000" dirty="0">
                  <a:solidFill>
                    <a:schemeClr val="tx1">
                      <a:lumMod val="75000"/>
                      <a:lumOff val="25000"/>
                    </a:schemeClr>
                  </a:solidFill>
                </a:rPr>
                <a:t>面试前及面试中的工作</a:t>
              </a:r>
            </a:p>
          </p:txBody>
        </p:sp>
        <p:sp>
          <p:nvSpPr>
            <p:cNvPr id="65" name="矩形 64">
              <a:extLst>
                <a:ext uri="{FF2B5EF4-FFF2-40B4-BE49-F238E27FC236}">
                  <a16:creationId xmlns:a16="http://schemas.microsoft.com/office/drawing/2014/main" id="{86A59D53-E0B9-4F99-9898-966406DCAA85}"/>
                </a:ext>
              </a:extLst>
            </p:cNvPr>
            <p:cNvSpPr/>
            <p:nvPr/>
          </p:nvSpPr>
          <p:spPr>
            <a:xfrm>
              <a:off x="1285875" y="1564481"/>
              <a:ext cx="4507706" cy="514350"/>
            </a:xfrm>
            <a:prstGeom prst="rect">
              <a:avLst/>
            </a:prstGeom>
            <a:noFill/>
            <a:ln>
              <a:solidFill>
                <a:srgbClr val="F057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a:extLst>
                <a:ext uri="{FF2B5EF4-FFF2-40B4-BE49-F238E27FC236}">
                  <a16:creationId xmlns:a16="http://schemas.microsoft.com/office/drawing/2014/main" id="{B58BED0A-FCDC-4D38-B3D4-61D082BC098F}"/>
                </a:ext>
              </a:extLst>
            </p:cNvPr>
            <p:cNvSpPr/>
            <p:nvPr/>
          </p:nvSpPr>
          <p:spPr>
            <a:xfrm>
              <a:off x="1285875" y="1573576"/>
              <a:ext cx="592931" cy="505255"/>
            </a:xfrm>
            <a:prstGeom prst="rect">
              <a:avLst/>
            </a:prstGeom>
            <a:solidFill>
              <a:srgbClr val="F057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a:extLst>
                <a:ext uri="{FF2B5EF4-FFF2-40B4-BE49-F238E27FC236}">
                  <a16:creationId xmlns:a16="http://schemas.microsoft.com/office/drawing/2014/main" id="{05A0A1C4-B6A1-4738-8613-B9EC4D49D867}"/>
                </a:ext>
              </a:extLst>
            </p:cNvPr>
            <p:cNvSpPr/>
            <p:nvPr/>
          </p:nvSpPr>
          <p:spPr>
            <a:xfrm>
              <a:off x="1361767" y="1621601"/>
              <a:ext cx="441146" cy="400110"/>
            </a:xfrm>
            <a:prstGeom prst="rect">
              <a:avLst/>
            </a:prstGeom>
          </p:spPr>
          <p:txBody>
            <a:bodyPr wrap="none">
              <a:spAutoFit/>
            </a:bodyPr>
            <a:lstStyle/>
            <a:p>
              <a:r>
                <a:rPr lang="zh-CN" altLang="en-US" sz="2000" b="1" dirty="0">
                  <a:solidFill>
                    <a:schemeClr val="bg1"/>
                  </a:solidFill>
                </a:rPr>
                <a:t>三</a:t>
              </a:r>
            </a:p>
          </p:txBody>
        </p:sp>
      </p:grpSp>
      <p:grpSp>
        <p:nvGrpSpPr>
          <p:cNvPr id="68" name="组合 67">
            <a:extLst>
              <a:ext uri="{FF2B5EF4-FFF2-40B4-BE49-F238E27FC236}">
                <a16:creationId xmlns:a16="http://schemas.microsoft.com/office/drawing/2014/main" id="{0280CE86-C25B-44A9-B9EF-7F10DBF5162F}"/>
              </a:ext>
            </a:extLst>
          </p:cNvPr>
          <p:cNvGrpSpPr/>
          <p:nvPr/>
        </p:nvGrpSpPr>
        <p:grpSpPr>
          <a:xfrm>
            <a:off x="1232535" y="3300216"/>
            <a:ext cx="4507706" cy="514350"/>
            <a:chOff x="1285875" y="1564481"/>
            <a:chExt cx="4507706" cy="514350"/>
          </a:xfrm>
        </p:grpSpPr>
        <p:sp>
          <p:nvSpPr>
            <p:cNvPr id="69" name="矩形 68">
              <a:extLst>
                <a:ext uri="{FF2B5EF4-FFF2-40B4-BE49-F238E27FC236}">
                  <a16:creationId xmlns:a16="http://schemas.microsoft.com/office/drawing/2014/main" id="{DA68D538-EC7A-4CD2-9647-D1F97A9BDB2F}"/>
                </a:ext>
              </a:extLst>
            </p:cNvPr>
            <p:cNvSpPr/>
            <p:nvPr/>
          </p:nvSpPr>
          <p:spPr>
            <a:xfrm>
              <a:off x="2004947" y="1635828"/>
              <a:ext cx="1210588" cy="400110"/>
            </a:xfrm>
            <a:prstGeom prst="rect">
              <a:avLst/>
            </a:prstGeom>
          </p:spPr>
          <p:txBody>
            <a:bodyPr wrap="none">
              <a:spAutoFit/>
            </a:bodyPr>
            <a:lstStyle/>
            <a:p>
              <a:r>
                <a:rPr lang="zh-CN" altLang="en-US" sz="2000" dirty="0">
                  <a:solidFill>
                    <a:schemeClr val="tx1">
                      <a:lumMod val="75000"/>
                      <a:lumOff val="25000"/>
                    </a:schemeClr>
                  </a:solidFill>
                </a:rPr>
                <a:t>面试技巧</a:t>
              </a:r>
            </a:p>
          </p:txBody>
        </p:sp>
        <p:sp>
          <p:nvSpPr>
            <p:cNvPr id="70" name="矩形 69">
              <a:extLst>
                <a:ext uri="{FF2B5EF4-FFF2-40B4-BE49-F238E27FC236}">
                  <a16:creationId xmlns:a16="http://schemas.microsoft.com/office/drawing/2014/main" id="{B025A305-B72F-4155-87C0-A994D5A3CEBB}"/>
                </a:ext>
              </a:extLst>
            </p:cNvPr>
            <p:cNvSpPr/>
            <p:nvPr/>
          </p:nvSpPr>
          <p:spPr>
            <a:xfrm>
              <a:off x="1285875" y="1564481"/>
              <a:ext cx="4507706" cy="514350"/>
            </a:xfrm>
            <a:prstGeom prst="rect">
              <a:avLst/>
            </a:prstGeom>
            <a:noFill/>
            <a:ln>
              <a:solidFill>
                <a:srgbClr val="F057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a:extLst>
                <a:ext uri="{FF2B5EF4-FFF2-40B4-BE49-F238E27FC236}">
                  <a16:creationId xmlns:a16="http://schemas.microsoft.com/office/drawing/2014/main" id="{64083081-9860-43BB-AA9A-0E63DC76608D}"/>
                </a:ext>
              </a:extLst>
            </p:cNvPr>
            <p:cNvSpPr/>
            <p:nvPr/>
          </p:nvSpPr>
          <p:spPr>
            <a:xfrm>
              <a:off x="1285875" y="1573576"/>
              <a:ext cx="592931" cy="505255"/>
            </a:xfrm>
            <a:prstGeom prst="rect">
              <a:avLst/>
            </a:prstGeom>
            <a:solidFill>
              <a:srgbClr val="F057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a:extLst>
                <a:ext uri="{FF2B5EF4-FFF2-40B4-BE49-F238E27FC236}">
                  <a16:creationId xmlns:a16="http://schemas.microsoft.com/office/drawing/2014/main" id="{E3BE1534-D588-4A91-8977-0680A0EC19FB}"/>
                </a:ext>
              </a:extLst>
            </p:cNvPr>
            <p:cNvSpPr/>
            <p:nvPr/>
          </p:nvSpPr>
          <p:spPr>
            <a:xfrm>
              <a:off x="1361767" y="1621601"/>
              <a:ext cx="441146" cy="400110"/>
            </a:xfrm>
            <a:prstGeom prst="rect">
              <a:avLst/>
            </a:prstGeom>
          </p:spPr>
          <p:txBody>
            <a:bodyPr wrap="none">
              <a:spAutoFit/>
            </a:bodyPr>
            <a:lstStyle/>
            <a:p>
              <a:r>
                <a:rPr lang="zh-CN" altLang="en-US" sz="2000" b="1" dirty="0">
                  <a:solidFill>
                    <a:schemeClr val="bg1"/>
                  </a:solidFill>
                </a:rPr>
                <a:t>四</a:t>
              </a:r>
            </a:p>
          </p:txBody>
        </p:sp>
      </p:grpSp>
      <p:grpSp>
        <p:nvGrpSpPr>
          <p:cNvPr id="73" name="组合 72">
            <a:extLst>
              <a:ext uri="{FF2B5EF4-FFF2-40B4-BE49-F238E27FC236}">
                <a16:creationId xmlns:a16="http://schemas.microsoft.com/office/drawing/2014/main" id="{8E2B47FD-E876-4B66-AEBD-CB5B7DAD0D32}"/>
              </a:ext>
            </a:extLst>
          </p:cNvPr>
          <p:cNvGrpSpPr/>
          <p:nvPr/>
        </p:nvGrpSpPr>
        <p:grpSpPr>
          <a:xfrm>
            <a:off x="1232535" y="3971143"/>
            <a:ext cx="4507706" cy="514350"/>
            <a:chOff x="1285875" y="1564481"/>
            <a:chExt cx="4507706" cy="514350"/>
          </a:xfrm>
        </p:grpSpPr>
        <p:sp>
          <p:nvSpPr>
            <p:cNvPr id="74" name="矩形 73">
              <a:extLst>
                <a:ext uri="{FF2B5EF4-FFF2-40B4-BE49-F238E27FC236}">
                  <a16:creationId xmlns:a16="http://schemas.microsoft.com/office/drawing/2014/main" id="{33881075-84A0-456B-9E31-041F7B7F9724}"/>
                </a:ext>
              </a:extLst>
            </p:cNvPr>
            <p:cNvSpPr/>
            <p:nvPr/>
          </p:nvSpPr>
          <p:spPr>
            <a:xfrm>
              <a:off x="2004947" y="1635828"/>
              <a:ext cx="2492990" cy="400110"/>
            </a:xfrm>
            <a:prstGeom prst="rect">
              <a:avLst/>
            </a:prstGeom>
          </p:spPr>
          <p:txBody>
            <a:bodyPr wrap="none">
              <a:spAutoFit/>
            </a:bodyPr>
            <a:lstStyle/>
            <a:p>
              <a:r>
                <a:rPr lang="zh-CN" altLang="en-US" sz="2000" dirty="0">
                  <a:solidFill>
                    <a:schemeClr val="tx1">
                      <a:lumMod val="75000"/>
                      <a:lumOff val="25000"/>
                    </a:schemeClr>
                  </a:solidFill>
                </a:rPr>
                <a:t>如何发现面试者撒谎</a:t>
              </a:r>
            </a:p>
          </p:txBody>
        </p:sp>
        <p:sp>
          <p:nvSpPr>
            <p:cNvPr id="75" name="矩形 74">
              <a:extLst>
                <a:ext uri="{FF2B5EF4-FFF2-40B4-BE49-F238E27FC236}">
                  <a16:creationId xmlns:a16="http://schemas.microsoft.com/office/drawing/2014/main" id="{6413AE61-4437-45C9-B1B2-78582A315640}"/>
                </a:ext>
              </a:extLst>
            </p:cNvPr>
            <p:cNvSpPr/>
            <p:nvPr/>
          </p:nvSpPr>
          <p:spPr>
            <a:xfrm>
              <a:off x="1285875" y="1564481"/>
              <a:ext cx="4507706" cy="514350"/>
            </a:xfrm>
            <a:prstGeom prst="rect">
              <a:avLst/>
            </a:prstGeom>
            <a:noFill/>
            <a:ln>
              <a:solidFill>
                <a:srgbClr val="F057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a:extLst>
                <a:ext uri="{FF2B5EF4-FFF2-40B4-BE49-F238E27FC236}">
                  <a16:creationId xmlns:a16="http://schemas.microsoft.com/office/drawing/2014/main" id="{483F70E7-8086-4FEF-9C85-D088338B182F}"/>
                </a:ext>
              </a:extLst>
            </p:cNvPr>
            <p:cNvSpPr/>
            <p:nvPr/>
          </p:nvSpPr>
          <p:spPr>
            <a:xfrm>
              <a:off x="1285875" y="1573576"/>
              <a:ext cx="592931" cy="505255"/>
            </a:xfrm>
            <a:prstGeom prst="rect">
              <a:avLst/>
            </a:prstGeom>
            <a:solidFill>
              <a:srgbClr val="F057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a:extLst>
                <a:ext uri="{FF2B5EF4-FFF2-40B4-BE49-F238E27FC236}">
                  <a16:creationId xmlns:a16="http://schemas.microsoft.com/office/drawing/2014/main" id="{A89F8E40-E7D9-42FC-8637-DDB52A7FE5FB}"/>
                </a:ext>
              </a:extLst>
            </p:cNvPr>
            <p:cNvSpPr/>
            <p:nvPr/>
          </p:nvSpPr>
          <p:spPr>
            <a:xfrm>
              <a:off x="1361767" y="1621601"/>
              <a:ext cx="441146" cy="400110"/>
            </a:xfrm>
            <a:prstGeom prst="rect">
              <a:avLst/>
            </a:prstGeom>
          </p:spPr>
          <p:txBody>
            <a:bodyPr wrap="none">
              <a:spAutoFit/>
            </a:bodyPr>
            <a:lstStyle/>
            <a:p>
              <a:r>
                <a:rPr lang="zh-CN" altLang="en-US" sz="2000" b="1" dirty="0">
                  <a:solidFill>
                    <a:schemeClr val="bg1"/>
                  </a:solidFill>
                </a:rPr>
                <a:t>五</a:t>
              </a:r>
            </a:p>
          </p:txBody>
        </p:sp>
      </p:grpSp>
      <p:grpSp>
        <p:nvGrpSpPr>
          <p:cNvPr id="78" name="组合 77">
            <a:extLst>
              <a:ext uri="{FF2B5EF4-FFF2-40B4-BE49-F238E27FC236}">
                <a16:creationId xmlns:a16="http://schemas.microsoft.com/office/drawing/2014/main" id="{8D235663-D8D9-497E-AF39-7B0499E462D8}"/>
              </a:ext>
            </a:extLst>
          </p:cNvPr>
          <p:cNvGrpSpPr/>
          <p:nvPr/>
        </p:nvGrpSpPr>
        <p:grpSpPr>
          <a:xfrm>
            <a:off x="1232535" y="4642070"/>
            <a:ext cx="4507706" cy="514350"/>
            <a:chOff x="1285875" y="1564481"/>
            <a:chExt cx="4507706" cy="514350"/>
          </a:xfrm>
        </p:grpSpPr>
        <p:sp>
          <p:nvSpPr>
            <p:cNvPr id="79" name="矩形 78">
              <a:extLst>
                <a:ext uri="{FF2B5EF4-FFF2-40B4-BE49-F238E27FC236}">
                  <a16:creationId xmlns:a16="http://schemas.microsoft.com/office/drawing/2014/main" id="{D6A9C560-B47A-45D8-BB8F-8E28276ACFAC}"/>
                </a:ext>
              </a:extLst>
            </p:cNvPr>
            <p:cNvSpPr/>
            <p:nvPr/>
          </p:nvSpPr>
          <p:spPr>
            <a:xfrm>
              <a:off x="2004947" y="1635828"/>
              <a:ext cx="3262432" cy="400110"/>
            </a:xfrm>
            <a:prstGeom prst="rect">
              <a:avLst/>
            </a:prstGeom>
          </p:spPr>
          <p:txBody>
            <a:bodyPr wrap="none">
              <a:spAutoFit/>
            </a:bodyPr>
            <a:lstStyle/>
            <a:p>
              <a:r>
                <a:rPr lang="zh-CN" altLang="en-US" sz="2000" dirty="0">
                  <a:solidFill>
                    <a:schemeClr val="tx1">
                      <a:lumMod val="75000"/>
                      <a:lumOff val="25000"/>
                    </a:schemeClr>
                  </a:solidFill>
                </a:rPr>
                <a:t>面试官应特别注意的关键点</a:t>
              </a:r>
            </a:p>
          </p:txBody>
        </p:sp>
        <p:sp>
          <p:nvSpPr>
            <p:cNvPr id="80" name="矩形 79">
              <a:extLst>
                <a:ext uri="{FF2B5EF4-FFF2-40B4-BE49-F238E27FC236}">
                  <a16:creationId xmlns:a16="http://schemas.microsoft.com/office/drawing/2014/main" id="{2AA297B4-213E-4B7B-9AD7-883FA98AF5C6}"/>
                </a:ext>
              </a:extLst>
            </p:cNvPr>
            <p:cNvSpPr/>
            <p:nvPr/>
          </p:nvSpPr>
          <p:spPr>
            <a:xfrm>
              <a:off x="1285875" y="1564481"/>
              <a:ext cx="4507706" cy="514350"/>
            </a:xfrm>
            <a:prstGeom prst="rect">
              <a:avLst/>
            </a:prstGeom>
            <a:noFill/>
            <a:ln>
              <a:solidFill>
                <a:srgbClr val="F057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80">
              <a:extLst>
                <a:ext uri="{FF2B5EF4-FFF2-40B4-BE49-F238E27FC236}">
                  <a16:creationId xmlns:a16="http://schemas.microsoft.com/office/drawing/2014/main" id="{D66E007E-8F53-4E1A-88D8-111FAFE8399A}"/>
                </a:ext>
              </a:extLst>
            </p:cNvPr>
            <p:cNvSpPr/>
            <p:nvPr/>
          </p:nvSpPr>
          <p:spPr>
            <a:xfrm>
              <a:off x="1285875" y="1573576"/>
              <a:ext cx="592931" cy="505255"/>
            </a:xfrm>
            <a:prstGeom prst="rect">
              <a:avLst/>
            </a:prstGeom>
            <a:solidFill>
              <a:srgbClr val="F057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a:extLst>
                <a:ext uri="{FF2B5EF4-FFF2-40B4-BE49-F238E27FC236}">
                  <a16:creationId xmlns:a16="http://schemas.microsoft.com/office/drawing/2014/main" id="{03691D9C-FF49-49AB-8919-98B3D02D275C}"/>
                </a:ext>
              </a:extLst>
            </p:cNvPr>
            <p:cNvSpPr/>
            <p:nvPr/>
          </p:nvSpPr>
          <p:spPr>
            <a:xfrm>
              <a:off x="1361767" y="1621601"/>
              <a:ext cx="441146" cy="400110"/>
            </a:xfrm>
            <a:prstGeom prst="rect">
              <a:avLst/>
            </a:prstGeom>
          </p:spPr>
          <p:txBody>
            <a:bodyPr wrap="none">
              <a:spAutoFit/>
            </a:bodyPr>
            <a:lstStyle/>
            <a:p>
              <a:r>
                <a:rPr lang="zh-CN" altLang="en-US" sz="2000" b="1" dirty="0">
                  <a:solidFill>
                    <a:schemeClr val="bg1"/>
                  </a:solidFill>
                </a:rPr>
                <a:t>六</a:t>
              </a:r>
            </a:p>
          </p:txBody>
        </p:sp>
      </p:grpSp>
      <p:grpSp>
        <p:nvGrpSpPr>
          <p:cNvPr id="83" name="组合 82">
            <a:extLst>
              <a:ext uri="{FF2B5EF4-FFF2-40B4-BE49-F238E27FC236}">
                <a16:creationId xmlns:a16="http://schemas.microsoft.com/office/drawing/2014/main" id="{2620BC52-C0D5-4F98-A6B0-B1AC0A33B3EF}"/>
              </a:ext>
            </a:extLst>
          </p:cNvPr>
          <p:cNvGrpSpPr/>
          <p:nvPr/>
        </p:nvGrpSpPr>
        <p:grpSpPr>
          <a:xfrm>
            <a:off x="1232535" y="5312999"/>
            <a:ext cx="4507706" cy="514350"/>
            <a:chOff x="1285875" y="1564481"/>
            <a:chExt cx="4507706" cy="514350"/>
          </a:xfrm>
        </p:grpSpPr>
        <p:sp>
          <p:nvSpPr>
            <p:cNvPr id="84" name="矩形 83">
              <a:extLst>
                <a:ext uri="{FF2B5EF4-FFF2-40B4-BE49-F238E27FC236}">
                  <a16:creationId xmlns:a16="http://schemas.microsoft.com/office/drawing/2014/main" id="{EC64839D-FA90-4833-8CCA-BA08216FB79E}"/>
                </a:ext>
              </a:extLst>
            </p:cNvPr>
            <p:cNvSpPr/>
            <p:nvPr/>
          </p:nvSpPr>
          <p:spPr>
            <a:xfrm>
              <a:off x="2004947" y="1635828"/>
              <a:ext cx="1980029" cy="400110"/>
            </a:xfrm>
            <a:prstGeom prst="rect">
              <a:avLst/>
            </a:prstGeom>
          </p:spPr>
          <p:txBody>
            <a:bodyPr wrap="none">
              <a:spAutoFit/>
            </a:bodyPr>
            <a:lstStyle/>
            <a:p>
              <a:r>
                <a:rPr lang="zh-CN" altLang="en-US" sz="2000" dirty="0">
                  <a:solidFill>
                    <a:schemeClr val="tx1">
                      <a:lumMod val="75000"/>
                      <a:lumOff val="25000"/>
                    </a:schemeClr>
                  </a:solidFill>
                </a:rPr>
                <a:t>面试常问的问题</a:t>
              </a:r>
            </a:p>
          </p:txBody>
        </p:sp>
        <p:sp>
          <p:nvSpPr>
            <p:cNvPr id="85" name="矩形 84">
              <a:extLst>
                <a:ext uri="{FF2B5EF4-FFF2-40B4-BE49-F238E27FC236}">
                  <a16:creationId xmlns:a16="http://schemas.microsoft.com/office/drawing/2014/main" id="{F7727461-3CA1-4E4E-AA8D-CFBDD6A03B68}"/>
                </a:ext>
              </a:extLst>
            </p:cNvPr>
            <p:cNvSpPr/>
            <p:nvPr/>
          </p:nvSpPr>
          <p:spPr>
            <a:xfrm>
              <a:off x="1285875" y="1564481"/>
              <a:ext cx="4507706" cy="514350"/>
            </a:xfrm>
            <a:prstGeom prst="rect">
              <a:avLst/>
            </a:prstGeom>
            <a:noFill/>
            <a:ln>
              <a:solidFill>
                <a:srgbClr val="F057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a:extLst>
                <a:ext uri="{FF2B5EF4-FFF2-40B4-BE49-F238E27FC236}">
                  <a16:creationId xmlns:a16="http://schemas.microsoft.com/office/drawing/2014/main" id="{C8CE8269-7BC2-4E4D-B949-4E1F35221CA3}"/>
                </a:ext>
              </a:extLst>
            </p:cNvPr>
            <p:cNvSpPr/>
            <p:nvPr/>
          </p:nvSpPr>
          <p:spPr>
            <a:xfrm>
              <a:off x="1285875" y="1573576"/>
              <a:ext cx="592931" cy="505255"/>
            </a:xfrm>
            <a:prstGeom prst="rect">
              <a:avLst/>
            </a:prstGeom>
            <a:solidFill>
              <a:srgbClr val="F057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a:extLst>
                <a:ext uri="{FF2B5EF4-FFF2-40B4-BE49-F238E27FC236}">
                  <a16:creationId xmlns:a16="http://schemas.microsoft.com/office/drawing/2014/main" id="{69B22AF2-A4DB-46A9-8013-C27E212A66DC}"/>
                </a:ext>
              </a:extLst>
            </p:cNvPr>
            <p:cNvSpPr/>
            <p:nvPr/>
          </p:nvSpPr>
          <p:spPr>
            <a:xfrm>
              <a:off x="1361767" y="1621601"/>
              <a:ext cx="441146" cy="400110"/>
            </a:xfrm>
            <a:prstGeom prst="rect">
              <a:avLst/>
            </a:prstGeom>
          </p:spPr>
          <p:txBody>
            <a:bodyPr wrap="none">
              <a:spAutoFit/>
            </a:bodyPr>
            <a:lstStyle/>
            <a:p>
              <a:r>
                <a:rPr lang="zh-CN" altLang="en-US" sz="2000" b="1" dirty="0">
                  <a:solidFill>
                    <a:schemeClr val="bg1"/>
                  </a:solidFill>
                </a:rPr>
                <a:t>七</a:t>
              </a:r>
            </a:p>
          </p:txBody>
        </p:sp>
      </p:grpSp>
    </p:spTree>
    <p:extLst>
      <p:ext uri="{BB962C8B-B14F-4D97-AF65-F5344CB8AC3E}">
        <p14:creationId xmlns:p14="http://schemas.microsoft.com/office/powerpoint/2010/main" val="27978818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a:extLst>
              <a:ext uri="{FF2B5EF4-FFF2-40B4-BE49-F238E27FC236}">
                <a16:creationId xmlns:a16="http://schemas.microsoft.com/office/drawing/2014/main" id="{4E719AC1-FEA3-43BD-B407-976428468B92}"/>
              </a:ext>
            </a:extLst>
          </p:cNvPr>
          <p:cNvSpPr/>
          <p:nvPr/>
        </p:nvSpPr>
        <p:spPr>
          <a:xfrm>
            <a:off x="5550895" y="3187543"/>
            <a:ext cx="5262979" cy="769441"/>
          </a:xfrm>
          <a:prstGeom prst="rect">
            <a:avLst/>
          </a:prstGeom>
        </p:spPr>
        <p:txBody>
          <a:bodyPr wrap="none">
            <a:spAutoFit/>
          </a:bodyPr>
          <a:lstStyle/>
          <a:p>
            <a:r>
              <a:rPr lang="zh-CN" altLang="en-US" sz="4400" b="1" dirty="0">
                <a:solidFill>
                  <a:schemeClr val="tx1">
                    <a:lumMod val="75000"/>
                    <a:lumOff val="25000"/>
                  </a:schemeClr>
                </a:solidFill>
              </a:rPr>
              <a:t>招聘工作的正确理念</a:t>
            </a:r>
          </a:p>
        </p:txBody>
      </p:sp>
      <p:sp>
        <p:nvSpPr>
          <p:cNvPr id="15" name="矩形 14">
            <a:extLst>
              <a:ext uri="{FF2B5EF4-FFF2-40B4-BE49-F238E27FC236}">
                <a16:creationId xmlns:a16="http://schemas.microsoft.com/office/drawing/2014/main" id="{9DFF8E19-9018-4BC8-9D81-7A0068916BB3}"/>
              </a:ext>
            </a:extLst>
          </p:cNvPr>
          <p:cNvSpPr/>
          <p:nvPr/>
        </p:nvSpPr>
        <p:spPr>
          <a:xfrm>
            <a:off x="3056605" y="2686886"/>
            <a:ext cx="869149" cy="1569660"/>
          </a:xfrm>
          <a:prstGeom prst="rect">
            <a:avLst/>
          </a:prstGeom>
        </p:spPr>
        <p:txBody>
          <a:bodyPr wrap="none">
            <a:spAutoFit/>
          </a:bodyPr>
          <a:lstStyle/>
          <a:p>
            <a:r>
              <a:rPr lang="en-US" altLang="zh-CN" sz="9600" dirty="0">
                <a:solidFill>
                  <a:srgbClr val="F05749"/>
                </a:solidFill>
              </a:rPr>
              <a:t>1</a:t>
            </a:r>
            <a:endParaRPr lang="zh-CN" altLang="en-US" sz="9600" dirty="0">
              <a:solidFill>
                <a:srgbClr val="F05749"/>
              </a:solidFill>
            </a:endParaRPr>
          </a:p>
        </p:txBody>
      </p:sp>
      <p:sp>
        <p:nvSpPr>
          <p:cNvPr id="16" name="矩形 15">
            <a:extLst>
              <a:ext uri="{FF2B5EF4-FFF2-40B4-BE49-F238E27FC236}">
                <a16:creationId xmlns:a16="http://schemas.microsoft.com/office/drawing/2014/main" id="{C5D8631E-B146-4A08-A590-BECD980C9E00}"/>
              </a:ext>
            </a:extLst>
          </p:cNvPr>
          <p:cNvSpPr/>
          <p:nvPr/>
        </p:nvSpPr>
        <p:spPr>
          <a:xfrm>
            <a:off x="5550895" y="2479379"/>
            <a:ext cx="1641796" cy="584775"/>
          </a:xfrm>
          <a:prstGeom prst="rect">
            <a:avLst/>
          </a:prstGeom>
        </p:spPr>
        <p:txBody>
          <a:bodyPr wrap="none">
            <a:spAutoFit/>
          </a:bodyPr>
          <a:lstStyle/>
          <a:p>
            <a:r>
              <a:rPr lang="en-US" altLang="zh-CN" sz="3200" dirty="0">
                <a:solidFill>
                  <a:srgbClr val="F05749"/>
                </a:solidFill>
              </a:rPr>
              <a:t>Part -01</a:t>
            </a:r>
            <a:endParaRPr lang="zh-CN" altLang="en-US" sz="3200" dirty="0">
              <a:solidFill>
                <a:srgbClr val="F05749"/>
              </a:solidFill>
            </a:endParaRPr>
          </a:p>
        </p:txBody>
      </p:sp>
      <p:cxnSp>
        <p:nvCxnSpPr>
          <p:cNvPr id="18" name="直接连接符 17">
            <a:extLst>
              <a:ext uri="{FF2B5EF4-FFF2-40B4-BE49-F238E27FC236}">
                <a16:creationId xmlns:a16="http://schemas.microsoft.com/office/drawing/2014/main" id="{882B36D0-30C4-42EC-9050-50C5ADBA241B}"/>
              </a:ext>
            </a:extLst>
          </p:cNvPr>
          <p:cNvCxnSpPr>
            <a:cxnSpLocks/>
          </p:cNvCxnSpPr>
          <p:nvPr/>
        </p:nvCxnSpPr>
        <p:spPr>
          <a:xfrm>
            <a:off x="5550895" y="4320540"/>
            <a:ext cx="5262979" cy="0"/>
          </a:xfrm>
          <a:prstGeom prst="line">
            <a:avLst/>
          </a:prstGeom>
          <a:ln w="34925">
            <a:solidFill>
              <a:srgbClr val="F0574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80986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77C4B062-DC8D-41C2-BAB3-5B4A745027BC}"/>
              </a:ext>
            </a:extLst>
          </p:cNvPr>
          <p:cNvSpPr/>
          <p:nvPr/>
        </p:nvSpPr>
        <p:spPr>
          <a:xfrm>
            <a:off x="845545" y="340046"/>
            <a:ext cx="3416320" cy="523220"/>
          </a:xfrm>
          <a:prstGeom prst="rect">
            <a:avLst/>
          </a:prstGeom>
        </p:spPr>
        <p:txBody>
          <a:bodyPr wrap="none">
            <a:spAutoFit/>
          </a:bodyPr>
          <a:lstStyle/>
          <a:p>
            <a:r>
              <a:rPr lang="zh-CN" altLang="en-US" sz="2800" b="1" dirty="0">
                <a:solidFill>
                  <a:srgbClr val="F05749"/>
                </a:solidFill>
              </a:rPr>
              <a:t>招聘工作的正确理念</a:t>
            </a:r>
          </a:p>
        </p:txBody>
      </p:sp>
      <p:sp>
        <p:nvSpPr>
          <p:cNvPr id="5" name="矩形 4">
            <a:extLst>
              <a:ext uri="{FF2B5EF4-FFF2-40B4-BE49-F238E27FC236}">
                <a16:creationId xmlns:a16="http://schemas.microsoft.com/office/drawing/2014/main" id="{AA90B050-D2D6-421F-9652-7AFCAAAE4A1F}"/>
              </a:ext>
            </a:extLst>
          </p:cNvPr>
          <p:cNvSpPr/>
          <p:nvPr/>
        </p:nvSpPr>
        <p:spPr>
          <a:xfrm>
            <a:off x="287402" y="327513"/>
            <a:ext cx="385042" cy="523220"/>
          </a:xfrm>
          <a:prstGeom prst="rect">
            <a:avLst/>
          </a:prstGeom>
        </p:spPr>
        <p:txBody>
          <a:bodyPr wrap="none">
            <a:spAutoFit/>
          </a:bodyPr>
          <a:lstStyle/>
          <a:p>
            <a:r>
              <a:rPr lang="en-US" altLang="zh-CN" sz="2800" b="1" dirty="0">
                <a:solidFill>
                  <a:schemeClr val="bg1"/>
                </a:solidFill>
              </a:rPr>
              <a:t>1</a:t>
            </a:r>
            <a:endParaRPr lang="zh-CN" altLang="en-US" sz="2800" b="1" dirty="0">
              <a:solidFill>
                <a:schemeClr val="bg1"/>
              </a:solidFill>
            </a:endParaRPr>
          </a:p>
        </p:txBody>
      </p:sp>
      <p:grpSp>
        <p:nvGrpSpPr>
          <p:cNvPr id="11" name="组合 10">
            <a:extLst>
              <a:ext uri="{FF2B5EF4-FFF2-40B4-BE49-F238E27FC236}">
                <a16:creationId xmlns:a16="http://schemas.microsoft.com/office/drawing/2014/main" id="{580B56AE-25EF-4B60-ABB1-276F35F60678}"/>
              </a:ext>
            </a:extLst>
          </p:cNvPr>
          <p:cNvGrpSpPr/>
          <p:nvPr/>
        </p:nvGrpSpPr>
        <p:grpSpPr>
          <a:xfrm>
            <a:off x="1614490" y="2423160"/>
            <a:ext cx="2361246" cy="2339340"/>
            <a:chOff x="1745934" y="2529840"/>
            <a:chExt cx="2361246" cy="2339340"/>
          </a:xfrm>
        </p:grpSpPr>
        <p:sp>
          <p:nvSpPr>
            <p:cNvPr id="7" name="椭圆 6">
              <a:extLst>
                <a:ext uri="{FF2B5EF4-FFF2-40B4-BE49-F238E27FC236}">
                  <a16:creationId xmlns:a16="http://schemas.microsoft.com/office/drawing/2014/main" id="{D6E0E328-8DB5-477A-B46B-AE1DF93A0B70}"/>
                </a:ext>
              </a:extLst>
            </p:cNvPr>
            <p:cNvSpPr/>
            <p:nvPr/>
          </p:nvSpPr>
          <p:spPr>
            <a:xfrm>
              <a:off x="1767840" y="2529840"/>
              <a:ext cx="2339340" cy="2339340"/>
            </a:xfrm>
            <a:prstGeom prst="ellipse">
              <a:avLst/>
            </a:prstGeom>
            <a:solidFill>
              <a:srgbClr val="F05749"/>
            </a:solidFill>
            <a:ln>
              <a:noFill/>
            </a:ln>
            <a:effectLst>
              <a:outerShdw blurRad="241300" dist="1143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id="{D8CBDBF6-531C-4C7C-8B2D-17F329B7165F}"/>
                </a:ext>
              </a:extLst>
            </p:cNvPr>
            <p:cNvSpPr/>
            <p:nvPr/>
          </p:nvSpPr>
          <p:spPr>
            <a:xfrm>
              <a:off x="2065973" y="3351133"/>
              <a:ext cx="1721168" cy="847668"/>
            </a:xfrm>
            <a:prstGeom prst="rect">
              <a:avLst/>
            </a:prstGeom>
          </p:spPr>
          <p:txBody>
            <a:bodyPr wrap="square">
              <a:spAutoFit/>
            </a:bodyPr>
            <a:lstStyle/>
            <a:p>
              <a:pPr>
                <a:lnSpc>
                  <a:spcPct val="129000"/>
                </a:lnSpc>
              </a:pPr>
              <a:r>
                <a:rPr lang="zh-CN" altLang="en-US" sz="2000" b="1" dirty="0">
                  <a:solidFill>
                    <a:schemeClr val="bg1"/>
                  </a:solidFill>
                </a:rPr>
                <a:t>最好的不一定是最合适的；</a:t>
              </a:r>
            </a:p>
          </p:txBody>
        </p:sp>
        <p:sp>
          <p:nvSpPr>
            <p:cNvPr id="8" name="椭圆 7">
              <a:extLst>
                <a:ext uri="{FF2B5EF4-FFF2-40B4-BE49-F238E27FC236}">
                  <a16:creationId xmlns:a16="http://schemas.microsoft.com/office/drawing/2014/main" id="{E960B1D0-0D4F-431B-A1A7-FD264CD4BAAB}"/>
                </a:ext>
              </a:extLst>
            </p:cNvPr>
            <p:cNvSpPr/>
            <p:nvPr/>
          </p:nvSpPr>
          <p:spPr>
            <a:xfrm>
              <a:off x="1745934" y="2806303"/>
              <a:ext cx="544830" cy="544830"/>
            </a:xfrm>
            <a:prstGeom prst="ellipse">
              <a:avLst/>
            </a:prstGeom>
            <a:solidFill>
              <a:schemeClr val="bg1"/>
            </a:solidFill>
            <a:ln>
              <a:solidFill>
                <a:srgbClr val="F05749"/>
              </a:solidFill>
            </a:ln>
            <a:effectLst>
              <a:outerShdw blurRad="241300" dist="1143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a16="http://schemas.microsoft.com/office/drawing/2014/main" id="{2256B60D-79C0-4037-89AB-64612B40BAD9}"/>
                </a:ext>
              </a:extLst>
            </p:cNvPr>
            <p:cNvSpPr/>
            <p:nvPr/>
          </p:nvSpPr>
          <p:spPr>
            <a:xfrm>
              <a:off x="1796173" y="2816127"/>
              <a:ext cx="444352" cy="523220"/>
            </a:xfrm>
            <a:prstGeom prst="rect">
              <a:avLst/>
            </a:prstGeom>
          </p:spPr>
          <p:txBody>
            <a:bodyPr wrap="none">
              <a:spAutoFit/>
            </a:bodyPr>
            <a:lstStyle/>
            <a:p>
              <a:r>
                <a:rPr lang="en-US" altLang="zh-CN" sz="2800" b="1" dirty="0">
                  <a:solidFill>
                    <a:srgbClr val="F05749"/>
                  </a:solidFill>
                </a:rPr>
                <a:t>A</a:t>
              </a:r>
              <a:endParaRPr lang="zh-CN" altLang="en-US" sz="2800" b="1" dirty="0">
                <a:solidFill>
                  <a:srgbClr val="F05749"/>
                </a:solidFill>
              </a:endParaRPr>
            </a:p>
          </p:txBody>
        </p:sp>
      </p:grpSp>
      <p:grpSp>
        <p:nvGrpSpPr>
          <p:cNvPr id="12" name="组合 11">
            <a:extLst>
              <a:ext uri="{FF2B5EF4-FFF2-40B4-BE49-F238E27FC236}">
                <a16:creationId xmlns:a16="http://schemas.microsoft.com/office/drawing/2014/main" id="{5DA5359D-BDC8-4570-AB7F-C8073125DAB7}"/>
              </a:ext>
            </a:extLst>
          </p:cNvPr>
          <p:cNvGrpSpPr/>
          <p:nvPr/>
        </p:nvGrpSpPr>
        <p:grpSpPr>
          <a:xfrm>
            <a:off x="4876325" y="2423160"/>
            <a:ext cx="2361246" cy="2339340"/>
            <a:chOff x="1745934" y="2529840"/>
            <a:chExt cx="2361246" cy="2339340"/>
          </a:xfrm>
        </p:grpSpPr>
        <p:sp>
          <p:nvSpPr>
            <p:cNvPr id="13" name="椭圆 12">
              <a:extLst>
                <a:ext uri="{FF2B5EF4-FFF2-40B4-BE49-F238E27FC236}">
                  <a16:creationId xmlns:a16="http://schemas.microsoft.com/office/drawing/2014/main" id="{953C9017-5C1B-4B17-AF6E-9572CD1EAA26}"/>
                </a:ext>
              </a:extLst>
            </p:cNvPr>
            <p:cNvSpPr/>
            <p:nvPr/>
          </p:nvSpPr>
          <p:spPr>
            <a:xfrm>
              <a:off x="1767840" y="2529840"/>
              <a:ext cx="2339340" cy="2339340"/>
            </a:xfrm>
            <a:prstGeom prst="ellipse">
              <a:avLst/>
            </a:prstGeom>
            <a:solidFill>
              <a:srgbClr val="FDAB23"/>
            </a:solidFill>
            <a:ln>
              <a:noFill/>
            </a:ln>
            <a:effectLst>
              <a:outerShdw blurRad="241300" dist="1143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id="{C92BE909-8055-4CB6-9CB3-0813E4A17EA0}"/>
                </a:ext>
              </a:extLst>
            </p:cNvPr>
            <p:cNvSpPr/>
            <p:nvPr/>
          </p:nvSpPr>
          <p:spPr>
            <a:xfrm>
              <a:off x="2065973" y="3351133"/>
              <a:ext cx="1721168" cy="847668"/>
            </a:xfrm>
            <a:prstGeom prst="rect">
              <a:avLst/>
            </a:prstGeom>
          </p:spPr>
          <p:txBody>
            <a:bodyPr wrap="square">
              <a:spAutoFit/>
            </a:bodyPr>
            <a:lstStyle/>
            <a:p>
              <a:pPr>
                <a:lnSpc>
                  <a:spcPct val="129000"/>
                </a:lnSpc>
              </a:pPr>
              <a:r>
                <a:rPr lang="zh-CN" altLang="en-US" sz="2000" b="1" dirty="0">
                  <a:solidFill>
                    <a:schemeClr val="bg1"/>
                  </a:solidFill>
                </a:rPr>
                <a:t>强调企业文化的认同感</a:t>
              </a:r>
            </a:p>
          </p:txBody>
        </p:sp>
        <p:sp>
          <p:nvSpPr>
            <p:cNvPr id="15" name="椭圆 14">
              <a:extLst>
                <a:ext uri="{FF2B5EF4-FFF2-40B4-BE49-F238E27FC236}">
                  <a16:creationId xmlns:a16="http://schemas.microsoft.com/office/drawing/2014/main" id="{3154F32E-85CF-487F-A5F7-4D360112B2BD}"/>
                </a:ext>
              </a:extLst>
            </p:cNvPr>
            <p:cNvSpPr/>
            <p:nvPr/>
          </p:nvSpPr>
          <p:spPr>
            <a:xfrm>
              <a:off x="1745934" y="2806303"/>
              <a:ext cx="544830" cy="544830"/>
            </a:xfrm>
            <a:prstGeom prst="ellipse">
              <a:avLst/>
            </a:prstGeom>
            <a:solidFill>
              <a:schemeClr val="bg1"/>
            </a:solidFill>
            <a:ln>
              <a:solidFill>
                <a:srgbClr val="FDAB23"/>
              </a:solidFill>
            </a:ln>
            <a:effectLst>
              <a:outerShdw blurRad="241300" dist="1143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a:extLst>
                <a:ext uri="{FF2B5EF4-FFF2-40B4-BE49-F238E27FC236}">
                  <a16:creationId xmlns:a16="http://schemas.microsoft.com/office/drawing/2014/main" id="{30D0B31C-B57D-4D44-BD17-75344864E5B5}"/>
                </a:ext>
              </a:extLst>
            </p:cNvPr>
            <p:cNvSpPr/>
            <p:nvPr/>
          </p:nvSpPr>
          <p:spPr>
            <a:xfrm>
              <a:off x="1796173" y="2816127"/>
              <a:ext cx="444352" cy="523220"/>
            </a:xfrm>
            <a:prstGeom prst="rect">
              <a:avLst/>
            </a:prstGeom>
          </p:spPr>
          <p:txBody>
            <a:bodyPr wrap="none">
              <a:spAutoFit/>
            </a:bodyPr>
            <a:lstStyle/>
            <a:p>
              <a:r>
                <a:rPr lang="en-US" altLang="zh-CN" sz="2800" b="1" dirty="0">
                  <a:solidFill>
                    <a:srgbClr val="FDAB23"/>
                  </a:solidFill>
                </a:rPr>
                <a:t>B</a:t>
              </a:r>
              <a:endParaRPr lang="zh-CN" altLang="en-US" sz="2800" b="1" dirty="0">
                <a:solidFill>
                  <a:srgbClr val="FDAB23"/>
                </a:solidFill>
              </a:endParaRPr>
            </a:p>
          </p:txBody>
        </p:sp>
      </p:grpSp>
      <p:grpSp>
        <p:nvGrpSpPr>
          <p:cNvPr id="17" name="组合 16">
            <a:extLst>
              <a:ext uri="{FF2B5EF4-FFF2-40B4-BE49-F238E27FC236}">
                <a16:creationId xmlns:a16="http://schemas.microsoft.com/office/drawing/2014/main" id="{82BD471B-FC8B-4B5A-B314-9D2DB7EC73D5}"/>
              </a:ext>
            </a:extLst>
          </p:cNvPr>
          <p:cNvGrpSpPr/>
          <p:nvPr/>
        </p:nvGrpSpPr>
        <p:grpSpPr>
          <a:xfrm>
            <a:off x="8138160" y="2423160"/>
            <a:ext cx="2361246" cy="2339340"/>
            <a:chOff x="1745934" y="2529840"/>
            <a:chExt cx="2361246" cy="2339340"/>
          </a:xfrm>
        </p:grpSpPr>
        <p:sp>
          <p:nvSpPr>
            <p:cNvPr id="18" name="椭圆 17">
              <a:extLst>
                <a:ext uri="{FF2B5EF4-FFF2-40B4-BE49-F238E27FC236}">
                  <a16:creationId xmlns:a16="http://schemas.microsoft.com/office/drawing/2014/main" id="{BE4725D7-C79E-4B6F-9F95-3C2D35E6C7B3}"/>
                </a:ext>
              </a:extLst>
            </p:cNvPr>
            <p:cNvSpPr/>
            <p:nvPr/>
          </p:nvSpPr>
          <p:spPr>
            <a:xfrm>
              <a:off x="1767840" y="2529840"/>
              <a:ext cx="2339340" cy="2339340"/>
            </a:xfrm>
            <a:prstGeom prst="ellipse">
              <a:avLst/>
            </a:prstGeom>
            <a:solidFill>
              <a:srgbClr val="1194A8"/>
            </a:solidFill>
            <a:ln>
              <a:noFill/>
            </a:ln>
            <a:effectLst>
              <a:outerShdw blurRad="241300" dist="1143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a:extLst>
                <a:ext uri="{FF2B5EF4-FFF2-40B4-BE49-F238E27FC236}">
                  <a16:creationId xmlns:a16="http://schemas.microsoft.com/office/drawing/2014/main" id="{BDD52025-6232-4045-8BAA-DE4AD825E84D}"/>
                </a:ext>
              </a:extLst>
            </p:cNvPr>
            <p:cNvSpPr/>
            <p:nvPr/>
          </p:nvSpPr>
          <p:spPr>
            <a:xfrm>
              <a:off x="2018349" y="3349171"/>
              <a:ext cx="2063113" cy="847668"/>
            </a:xfrm>
            <a:prstGeom prst="rect">
              <a:avLst/>
            </a:prstGeom>
          </p:spPr>
          <p:txBody>
            <a:bodyPr wrap="square">
              <a:spAutoFit/>
            </a:bodyPr>
            <a:lstStyle/>
            <a:p>
              <a:pPr>
                <a:lnSpc>
                  <a:spcPct val="129000"/>
                </a:lnSpc>
              </a:pPr>
              <a:r>
                <a:rPr lang="zh-CN" altLang="en-US" sz="2000" b="1" dirty="0">
                  <a:solidFill>
                    <a:schemeClr val="bg1"/>
                  </a:solidFill>
                </a:rPr>
                <a:t>宁缺勿滥，“请神容易送神难”</a:t>
              </a:r>
            </a:p>
          </p:txBody>
        </p:sp>
        <p:sp>
          <p:nvSpPr>
            <p:cNvPr id="20" name="椭圆 19">
              <a:extLst>
                <a:ext uri="{FF2B5EF4-FFF2-40B4-BE49-F238E27FC236}">
                  <a16:creationId xmlns:a16="http://schemas.microsoft.com/office/drawing/2014/main" id="{127148A7-F261-41E2-9B1C-DC95D0D99F51}"/>
                </a:ext>
              </a:extLst>
            </p:cNvPr>
            <p:cNvSpPr/>
            <p:nvPr/>
          </p:nvSpPr>
          <p:spPr>
            <a:xfrm>
              <a:off x="1745934" y="2806303"/>
              <a:ext cx="544830" cy="544830"/>
            </a:xfrm>
            <a:prstGeom prst="ellipse">
              <a:avLst/>
            </a:prstGeom>
            <a:solidFill>
              <a:schemeClr val="bg1"/>
            </a:solidFill>
            <a:ln>
              <a:solidFill>
                <a:srgbClr val="1194A8"/>
              </a:solidFill>
            </a:ln>
            <a:effectLst>
              <a:outerShdw blurRad="241300" dist="1143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a16="http://schemas.microsoft.com/office/drawing/2014/main" id="{AEE3EAB2-DF8A-4DB8-B687-E97282AACD0C}"/>
                </a:ext>
              </a:extLst>
            </p:cNvPr>
            <p:cNvSpPr/>
            <p:nvPr/>
          </p:nvSpPr>
          <p:spPr>
            <a:xfrm>
              <a:off x="1796173" y="2816127"/>
              <a:ext cx="444352" cy="523220"/>
            </a:xfrm>
            <a:prstGeom prst="rect">
              <a:avLst/>
            </a:prstGeom>
          </p:spPr>
          <p:txBody>
            <a:bodyPr wrap="none">
              <a:spAutoFit/>
            </a:bodyPr>
            <a:lstStyle/>
            <a:p>
              <a:r>
                <a:rPr lang="en-US" altLang="zh-CN" sz="2800" b="1" dirty="0">
                  <a:solidFill>
                    <a:srgbClr val="1194A8"/>
                  </a:solidFill>
                </a:rPr>
                <a:t>C</a:t>
              </a:r>
              <a:endParaRPr lang="zh-CN" altLang="en-US" sz="2800" b="1" dirty="0">
                <a:solidFill>
                  <a:srgbClr val="1194A8"/>
                </a:solidFill>
              </a:endParaRPr>
            </a:p>
          </p:txBody>
        </p:sp>
      </p:grpSp>
    </p:spTree>
    <p:extLst>
      <p:ext uri="{BB962C8B-B14F-4D97-AF65-F5344CB8AC3E}">
        <p14:creationId xmlns:p14="http://schemas.microsoft.com/office/powerpoint/2010/main" val="16975778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a:extLst>
              <a:ext uri="{FF2B5EF4-FFF2-40B4-BE49-F238E27FC236}">
                <a16:creationId xmlns:a16="http://schemas.microsoft.com/office/drawing/2014/main" id="{4E719AC1-FEA3-43BD-B407-976428468B92}"/>
              </a:ext>
            </a:extLst>
          </p:cNvPr>
          <p:cNvSpPr/>
          <p:nvPr/>
        </p:nvSpPr>
        <p:spPr>
          <a:xfrm>
            <a:off x="5550895" y="3187543"/>
            <a:ext cx="4698722" cy="769441"/>
          </a:xfrm>
          <a:prstGeom prst="rect">
            <a:avLst/>
          </a:prstGeom>
        </p:spPr>
        <p:txBody>
          <a:bodyPr wrap="none">
            <a:spAutoFit/>
          </a:bodyPr>
          <a:lstStyle/>
          <a:p>
            <a:r>
              <a:rPr lang="zh-CN" altLang="en-US" sz="4400" b="1" dirty="0">
                <a:solidFill>
                  <a:schemeClr val="tx1">
                    <a:lumMod val="75000"/>
                    <a:lumOff val="25000"/>
                  </a:schemeClr>
                </a:solidFill>
              </a:rPr>
              <a:t>招聘岗位需求分析</a:t>
            </a:r>
          </a:p>
        </p:txBody>
      </p:sp>
      <p:sp>
        <p:nvSpPr>
          <p:cNvPr id="15" name="矩形 14">
            <a:extLst>
              <a:ext uri="{FF2B5EF4-FFF2-40B4-BE49-F238E27FC236}">
                <a16:creationId xmlns:a16="http://schemas.microsoft.com/office/drawing/2014/main" id="{9DFF8E19-9018-4BC8-9D81-7A0068916BB3}"/>
              </a:ext>
            </a:extLst>
          </p:cNvPr>
          <p:cNvSpPr/>
          <p:nvPr/>
        </p:nvSpPr>
        <p:spPr>
          <a:xfrm>
            <a:off x="3056605" y="2686886"/>
            <a:ext cx="869149" cy="1569660"/>
          </a:xfrm>
          <a:prstGeom prst="rect">
            <a:avLst/>
          </a:prstGeom>
        </p:spPr>
        <p:txBody>
          <a:bodyPr wrap="none">
            <a:spAutoFit/>
          </a:bodyPr>
          <a:lstStyle/>
          <a:p>
            <a:r>
              <a:rPr lang="en-US" altLang="zh-CN" sz="9600" dirty="0">
                <a:solidFill>
                  <a:srgbClr val="F05749"/>
                </a:solidFill>
              </a:rPr>
              <a:t>2</a:t>
            </a:r>
            <a:endParaRPr lang="zh-CN" altLang="en-US" sz="9600" dirty="0">
              <a:solidFill>
                <a:srgbClr val="F05749"/>
              </a:solidFill>
            </a:endParaRPr>
          </a:p>
        </p:txBody>
      </p:sp>
      <p:sp>
        <p:nvSpPr>
          <p:cNvPr id="16" name="矩形 15">
            <a:extLst>
              <a:ext uri="{FF2B5EF4-FFF2-40B4-BE49-F238E27FC236}">
                <a16:creationId xmlns:a16="http://schemas.microsoft.com/office/drawing/2014/main" id="{C5D8631E-B146-4A08-A590-BECD980C9E00}"/>
              </a:ext>
            </a:extLst>
          </p:cNvPr>
          <p:cNvSpPr/>
          <p:nvPr/>
        </p:nvSpPr>
        <p:spPr>
          <a:xfrm>
            <a:off x="5550895" y="2479379"/>
            <a:ext cx="1641796" cy="584775"/>
          </a:xfrm>
          <a:prstGeom prst="rect">
            <a:avLst/>
          </a:prstGeom>
        </p:spPr>
        <p:txBody>
          <a:bodyPr wrap="none">
            <a:spAutoFit/>
          </a:bodyPr>
          <a:lstStyle/>
          <a:p>
            <a:r>
              <a:rPr lang="en-US" altLang="zh-CN" sz="3200" dirty="0">
                <a:solidFill>
                  <a:srgbClr val="F05749"/>
                </a:solidFill>
              </a:rPr>
              <a:t>Part -02</a:t>
            </a:r>
            <a:endParaRPr lang="zh-CN" altLang="en-US" sz="3200" dirty="0">
              <a:solidFill>
                <a:srgbClr val="F05749"/>
              </a:solidFill>
            </a:endParaRPr>
          </a:p>
        </p:txBody>
      </p:sp>
      <p:cxnSp>
        <p:nvCxnSpPr>
          <p:cNvPr id="18" name="直接连接符 17">
            <a:extLst>
              <a:ext uri="{FF2B5EF4-FFF2-40B4-BE49-F238E27FC236}">
                <a16:creationId xmlns:a16="http://schemas.microsoft.com/office/drawing/2014/main" id="{882B36D0-30C4-42EC-9050-50C5ADBA241B}"/>
              </a:ext>
            </a:extLst>
          </p:cNvPr>
          <p:cNvCxnSpPr>
            <a:cxnSpLocks/>
          </p:cNvCxnSpPr>
          <p:nvPr/>
        </p:nvCxnSpPr>
        <p:spPr>
          <a:xfrm>
            <a:off x="5550895" y="4320540"/>
            <a:ext cx="5262979" cy="0"/>
          </a:xfrm>
          <a:prstGeom prst="line">
            <a:avLst/>
          </a:prstGeom>
          <a:ln w="34925">
            <a:solidFill>
              <a:srgbClr val="F0574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47395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F9FA2D89-60F0-4434-A2A6-D09240EE6BFA}"/>
              </a:ext>
            </a:extLst>
          </p:cNvPr>
          <p:cNvSpPr/>
          <p:nvPr/>
        </p:nvSpPr>
        <p:spPr>
          <a:xfrm>
            <a:off x="845545" y="340046"/>
            <a:ext cx="3057247" cy="523220"/>
          </a:xfrm>
          <a:prstGeom prst="rect">
            <a:avLst/>
          </a:prstGeom>
        </p:spPr>
        <p:txBody>
          <a:bodyPr wrap="none">
            <a:spAutoFit/>
          </a:bodyPr>
          <a:lstStyle/>
          <a:p>
            <a:r>
              <a:rPr lang="zh-CN" altLang="en-US" sz="2800" b="1" dirty="0">
                <a:solidFill>
                  <a:srgbClr val="F05749"/>
                </a:solidFill>
              </a:rPr>
              <a:t>招聘岗位需求分析</a:t>
            </a:r>
          </a:p>
        </p:txBody>
      </p:sp>
      <p:sp>
        <p:nvSpPr>
          <p:cNvPr id="6" name="矩形 5">
            <a:extLst>
              <a:ext uri="{FF2B5EF4-FFF2-40B4-BE49-F238E27FC236}">
                <a16:creationId xmlns:a16="http://schemas.microsoft.com/office/drawing/2014/main" id="{F8058557-95D2-41FF-AA8D-FA622ACE1DEF}"/>
              </a:ext>
            </a:extLst>
          </p:cNvPr>
          <p:cNvSpPr/>
          <p:nvPr/>
        </p:nvSpPr>
        <p:spPr>
          <a:xfrm>
            <a:off x="1056084" y="3075535"/>
            <a:ext cx="3212492" cy="1289456"/>
          </a:xfrm>
          <a:prstGeom prst="rect">
            <a:avLst/>
          </a:prstGeom>
        </p:spPr>
        <p:txBody>
          <a:bodyPr wrap="square">
            <a:spAutoFit/>
          </a:bodyPr>
          <a:lstStyle/>
          <a:p>
            <a:pPr lvl="0">
              <a:lnSpc>
                <a:spcPct val="150000"/>
              </a:lnSpc>
            </a:pPr>
            <a:r>
              <a:rPr lang="zh-CN" altLang="en-US" dirty="0">
                <a:solidFill>
                  <a:prstClr val="black"/>
                </a:solidFill>
              </a:rPr>
              <a:t>根据部门用人申请，结合职务说明书，分解招聘岗位具体需求，对症下药。</a:t>
            </a:r>
          </a:p>
        </p:txBody>
      </p:sp>
      <p:sp>
        <p:nvSpPr>
          <p:cNvPr id="7" name="矩形 6">
            <a:extLst>
              <a:ext uri="{FF2B5EF4-FFF2-40B4-BE49-F238E27FC236}">
                <a16:creationId xmlns:a16="http://schemas.microsoft.com/office/drawing/2014/main" id="{D113FB03-8722-4151-8C50-CDFED6A11EFA}"/>
              </a:ext>
            </a:extLst>
          </p:cNvPr>
          <p:cNvSpPr/>
          <p:nvPr/>
        </p:nvSpPr>
        <p:spPr>
          <a:xfrm>
            <a:off x="7923424" y="3075535"/>
            <a:ext cx="3212492" cy="1289456"/>
          </a:xfrm>
          <a:prstGeom prst="rect">
            <a:avLst/>
          </a:prstGeom>
        </p:spPr>
        <p:txBody>
          <a:bodyPr wrap="square">
            <a:spAutoFit/>
          </a:bodyPr>
          <a:lstStyle/>
          <a:p>
            <a:pPr lvl="0">
              <a:lnSpc>
                <a:spcPct val="150000"/>
              </a:lnSpc>
            </a:pPr>
            <a:r>
              <a:rPr lang="zh-CN" altLang="en-US" dirty="0">
                <a:solidFill>
                  <a:prstClr val="black"/>
                </a:solidFill>
              </a:rPr>
              <a:t>根据岗位要求，了解岗位应具备的基本要求，作为面试时重点提问。有方向。</a:t>
            </a:r>
          </a:p>
        </p:txBody>
      </p:sp>
      <p:sp>
        <p:nvSpPr>
          <p:cNvPr id="8" name="矩形 7">
            <a:extLst>
              <a:ext uri="{FF2B5EF4-FFF2-40B4-BE49-F238E27FC236}">
                <a16:creationId xmlns:a16="http://schemas.microsoft.com/office/drawing/2014/main" id="{2B8A36D5-46A3-47B9-9113-556E40E2F3F8}"/>
              </a:ext>
            </a:extLst>
          </p:cNvPr>
          <p:cNvSpPr/>
          <p:nvPr/>
        </p:nvSpPr>
        <p:spPr>
          <a:xfrm>
            <a:off x="4590892" y="5042647"/>
            <a:ext cx="3057247" cy="523220"/>
          </a:xfrm>
          <a:prstGeom prst="rect">
            <a:avLst/>
          </a:prstGeom>
        </p:spPr>
        <p:txBody>
          <a:bodyPr wrap="none">
            <a:spAutoFit/>
          </a:bodyPr>
          <a:lstStyle/>
          <a:p>
            <a:r>
              <a:rPr lang="zh-CN" altLang="en-US" sz="2800" b="1" dirty="0">
                <a:solidFill>
                  <a:srgbClr val="F05749"/>
                </a:solidFill>
              </a:rPr>
              <a:t>企业要什么样的人</a:t>
            </a:r>
          </a:p>
        </p:txBody>
      </p:sp>
      <p:sp>
        <p:nvSpPr>
          <p:cNvPr id="9" name="任意多边形: 形状 8">
            <a:extLst>
              <a:ext uri="{FF2B5EF4-FFF2-40B4-BE49-F238E27FC236}">
                <a16:creationId xmlns:a16="http://schemas.microsoft.com/office/drawing/2014/main" id="{86F9AD76-5D1E-4117-9A01-3EC78651A966}"/>
              </a:ext>
            </a:extLst>
          </p:cNvPr>
          <p:cNvSpPr/>
          <p:nvPr/>
        </p:nvSpPr>
        <p:spPr>
          <a:xfrm>
            <a:off x="953738" y="3034145"/>
            <a:ext cx="3637154" cy="237716"/>
          </a:xfrm>
          <a:custGeom>
            <a:avLst/>
            <a:gdLst>
              <a:gd name="connsiteX0" fmla="*/ 0 w 4358640"/>
              <a:gd name="connsiteY0" fmla="*/ 0 h 129540"/>
              <a:gd name="connsiteX1" fmla="*/ 4229100 w 4358640"/>
              <a:gd name="connsiteY1" fmla="*/ 0 h 129540"/>
              <a:gd name="connsiteX2" fmla="*/ 4358640 w 4358640"/>
              <a:gd name="connsiteY2" fmla="*/ 129540 h 129540"/>
            </a:gdLst>
            <a:ahLst/>
            <a:cxnLst>
              <a:cxn ang="0">
                <a:pos x="connsiteX0" y="connsiteY0"/>
              </a:cxn>
              <a:cxn ang="0">
                <a:pos x="connsiteX1" y="connsiteY1"/>
              </a:cxn>
              <a:cxn ang="0">
                <a:pos x="connsiteX2" y="connsiteY2"/>
              </a:cxn>
            </a:cxnLst>
            <a:rect l="l" t="t" r="r" b="b"/>
            <a:pathLst>
              <a:path w="4358640" h="129540">
                <a:moveTo>
                  <a:pt x="0" y="0"/>
                </a:moveTo>
                <a:lnTo>
                  <a:pt x="4229100" y="0"/>
                </a:lnTo>
                <a:lnTo>
                  <a:pt x="4358640" y="129540"/>
                </a:lnTo>
              </a:path>
            </a:pathLst>
          </a:custGeom>
          <a:noFill/>
          <a:ln>
            <a:solidFill>
              <a:srgbClr val="F05749"/>
            </a:solidFill>
            <a:prstDash val="dash"/>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id="{382F5553-E3E6-4EDB-BC08-B0F90961FBF3}"/>
              </a:ext>
            </a:extLst>
          </p:cNvPr>
          <p:cNvSpPr/>
          <p:nvPr/>
        </p:nvSpPr>
        <p:spPr>
          <a:xfrm>
            <a:off x="287402" y="327513"/>
            <a:ext cx="385042" cy="523220"/>
          </a:xfrm>
          <a:prstGeom prst="rect">
            <a:avLst/>
          </a:prstGeom>
        </p:spPr>
        <p:txBody>
          <a:bodyPr wrap="none">
            <a:spAutoFit/>
          </a:bodyPr>
          <a:lstStyle/>
          <a:p>
            <a:r>
              <a:rPr lang="en-US" altLang="zh-CN" sz="2800" b="1" dirty="0">
                <a:solidFill>
                  <a:schemeClr val="bg1"/>
                </a:solidFill>
              </a:rPr>
              <a:t>2</a:t>
            </a:r>
            <a:endParaRPr lang="zh-CN" altLang="en-US" sz="2800" b="1" dirty="0">
              <a:solidFill>
                <a:schemeClr val="bg1"/>
              </a:solidFill>
            </a:endParaRPr>
          </a:p>
        </p:txBody>
      </p:sp>
      <p:pic>
        <p:nvPicPr>
          <p:cNvPr id="13" name="图片 12" descr="图片包含 游戏机, 体育, 放大镜, 镜子&#10;&#10;描述已自动生成">
            <a:extLst>
              <a:ext uri="{FF2B5EF4-FFF2-40B4-BE49-F238E27FC236}">
                <a16:creationId xmlns:a16="http://schemas.microsoft.com/office/drawing/2014/main" id="{86ACCE8C-B913-4E53-A2E0-98CEBC51ECE1}"/>
              </a:ext>
            </a:extLst>
          </p:cNvPr>
          <p:cNvPicPr>
            <a:picLocks noChangeAspect="1"/>
          </p:cNvPicPr>
          <p:nvPr/>
        </p:nvPicPr>
        <p:blipFill rotWithShape="1">
          <a:blip r:embed="rId2">
            <a:extLst>
              <a:ext uri="{28A0092B-C50C-407E-A947-70E740481C1C}">
                <a14:useLocalDpi xmlns:a14="http://schemas.microsoft.com/office/drawing/2010/main" val="0"/>
              </a:ext>
            </a:extLst>
          </a:blip>
          <a:srcRect l="16667" r="16667"/>
          <a:stretch/>
        </p:blipFill>
        <p:spPr>
          <a:xfrm>
            <a:off x="4753304" y="2086304"/>
            <a:ext cx="2685392" cy="2685392"/>
          </a:xfrm>
          <a:prstGeom prst="ellipse">
            <a:avLst/>
          </a:prstGeom>
        </p:spPr>
      </p:pic>
      <p:sp>
        <p:nvSpPr>
          <p:cNvPr id="14" name="任意多边形: 形状 13">
            <a:extLst>
              <a:ext uri="{FF2B5EF4-FFF2-40B4-BE49-F238E27FC236}">
                <a16:creationId xmlns:a16="http://schemas.microsoft.com/office/drawing/2014/main" id="{FE5DF770-C879-46A9-A49D-C50DB01D75EA}"/>
              </a:ext>
            </a:extLst>
          </p:cNvPr>
          <p:cNvSpPr/>
          <p:nvPr/>
        </p:nvSpPr>
        <p:spPr>
          <a:xfrm flipH="1">
            <a:off x="7498762" y="3034145"/>
            <a:ext cx="3637154" cy="237716"/>
          </a:xfrm>
          <a:custGeom>
            <a:avLst/>
            <a:gdLst>
              <a:gd name="connsiteX0" fmla="*/ 0 w 4358640"/>
              <a:gd name="connsiteY0" fmla="*/ 0 h 129540"/>
              <a:gd name="connsiteX1" fmla="*/ 4229100 w 4358640"/>
              <a:gd name="connsiteY1" fmla="*/ 0 h 129540"/>
              <a:gd name="connsiteX2" fmla="*/ 4358640 w 4358640"/>
              <a:gd name="connsiteY2" fmla="*/ 129540 h 129540"/>
            </a:gdLst>
            <a:ahLst/>
            <a:cxnLst>
              <a:cxn ang="0">
                <a:pos x="connsiteX0" y="connsiteY0"/>
              </a:cxn>
              <a:cxn ang="0">
                <a:pos x="connsiteX1" y="connsiteY1"/>
              </a:cxn>
              <a:cxn ang="0">
                <a:pos x="connsiteX2" y="connsiteY2"/>
              </a:cxn>
            </a:cxnLst>
            <a:rect l="l" t="t" r="r" b="b"/>
            <a:pathLst>
              <a:path w="4358640" h="129540">
                <a:moveTo>
                  <a:pt x="0" y="0"/>
                </a:moveTo>
                <a:lnTo>
                  <a:pt x="4229100" y="0"/>
                </a:lnTo>
                <a:lnTo>
                  <a:pt x="4358640" y="129540"/>
                </a:lnTo>
              </a:path>
            </a:pathLst>
          </a:custGeom>
          <a:noFill/>
          <a:ln>
            <a:solidFill>
              <a:srgbClr val="F05749"/>
            </a:solidFill>
            <a:prstDash val="dash"/>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228853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a:extLst>
              <a:ext uri="{FF2B5EF4-FFF2-40B4-BE49-F238E27FC236}">
                <a16:creationId xmlns:a16="http://schemas.microsoft.com/office/drawing/2014/main" id="{4E719AC1-FEA3-43BD-B407-976428468B92}"/>
              </a:ext>
            </a:extLst>
          </p:cNvPr>
          <p:cNvSpPr/>
          <p:nvPr/>
        </p:nvSpPr>
        <p:spPr>
          <a:xfrm>
            <a:off x="5550895" y="3187543"/>
            <a:ext cx="5827236" cy="769441"/>
          </a:xfrm>
          <a:prstGeom prst="rect">
            <a:avLst/>
          </a:prstGeom>
        </p:spPr>
        <p:txBody>
          <a:bodyPr wrap="none">
            <a:spAutoFit/>
          </a:bodyPr>
          <a:lstStyle/>
          <a:p>
            <a:r>
              <a:rPr lang="zh-CN" altLang="en-US" sz="4400" b="1" dirty="0">
                <a:solidFill>
                  <a:schemeClr val="tx1">
                    <a:lumMod val="75000"/>
                    <a:lumOff val="25000"/>
                  </a:schemeClr>
                </a:solidFill>
              </a:rPr>
              <a:t>面试前及面试中的工作</a:t>
            </a:r>
          </a:p>
        </p:txBody>
      </p:sp>
      <p:sp>
        <p:nvSpPr>
          <p:cNvPr id="15" name="矩形 14">
            <a:extLst>
              <a:ext uri="{FF2B5EF4-FFF2-40B4-BE49-F238E27FC236}">
                <a16:creationId xmlns:a16="http://schemas.microsoft.com/office/drawing/2014/main" id="{9DFF8E19-9018-4BC8-9D81-7A0068916BB3}"/>
              </a:ext>
            </a:extLst>
          </p:cNvPr>
          <p:cNvSpPr/>
          <p:nvPr/>
        </p:nvSpPr>
        <p:spPr>
          <a:xfrm>
            <a:off x="3056605" y="2686886"/>
            <a:ext cx="869149" cy="1569660"/>
          </a:xfrm>
          <a:prstGeom prst="rect">
            <a:avLst/>
          </a:prstGeom>
        </p:spPr>
        <p:txBody>
          <a:bodyPr wrap="none">
            <a:spAutoFit/>
          </a:bodyPr>
          <a:lstStyle/>
          <a:p>
            <a:r>
              <a:rPr lang="en-US" altLang="zh-CN" sz="9600" dirty="0">
                <a:solidFill>
                  <a:srgbClr val="F05749"/>
                </a:solidFill>
              </a:rPr>
              <a:t>3</a:t>
            </a:r>
            <a:endParaRPr lang="zh-CN" altLang="en-US" sz="9600" dirty="0">
              <a:solidFill>
                <a:srgbClr val="F05749"/>
              </a:solidFill>
            </a:endParaRPr>
          </a:p>
        </p:txBody>
      </p:sp>
      <p:sp>
        <p:nvSpPr>
          <p:cNvPr id="16" name="矩形 15">
            <a:extLst>
              <a:ext uri="{FF2B5EF4-FFF2-40B4-BE49-F238E27FC236}">
                <a16:creationId xmlns:a16="http://schemas.microsoft.com/office/drawing/2014/main" id="{C5D8631E-B146-4A08-A590-BECD980C9E00}"/>
              </a:ext>
            </a:extLst>
          </p:cNvPr>
          <p:cNvSpPr/>
          <p:nvPr/>
        </p:nvSpPr>
        <p:spPr>
          <a:xfrm>
            <a:off x="5550895" y="2479379"/>
            <a:ext cx="1641796" cy="584775"/>
          </a:xfrm>
          <a:prstGeom prst="rect">
            <a:avLst/>
          </a:prstGeom>
        </p:spPr>
        <p:txBody>
          <a:bodyPr wrap="none">
            <a:spAutoFit/>
          </a:bodyPr>
          <a:lstStyle/>
          <a:p>
            <a:r>
              <a:rPr lang="en-US" altLang="zh-CN" sz="3200" dirty="0">
                <a:solidFill>
                  <a:srgbClr val="F05749"/>
                </a:solidFill>
              </a:rPr>
              <a:t>Part -03</a:t>
            </a:r>
            <a:endParaRPr lang="zh-CN" altLang="en-US" sz="3200" dirty="0">
              <a:solidFill>
                <a:srgbClr val="F05749"/>
              </a:solidFill>
            </a:endParaRPr>
          </a:p>
        </p:txBody>
      </p:sp>
      <p:cxnSp>
        <p:nvCxnSpPr>
          <p:cNvPr id="18" name="直接连接符 17">
            <a:extLst>
              <a:ext uri="{FF2B5EF4-FFF2-40B4-BE49-F238E27FC236}">
                <a16:creationId xmlns:a16="http://schemas.microsoft.com/office/drawing/2014/main" id="{882B36D0-30C4-42EC-9050-50C5ADBA241B}"/>
              </a:ext>
            </a:extLst>
          </p:cNvPr>
          <p:cNvCxnSpPr>
            <a:cxnSpLocks/>
          </p:cNvCxnSpPr>
          <p:nvPr/>
        </p:nvCxnSpPr>
        <p:spPr>
          <a:xfrm>
            <a:off x="5550895" y="4320540"/>
            <a:ext cx="5643578" cy="0"/>
          </a:xfrm>
          <a:prstGeom prst="line">
            <a:avLst/>
          </a:prstGeom>
          <a:ln w="34925">
            <a:solidFill>
              <a:srgbClr val="F0574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90392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F9FA2D89-60F0-4434-A2A6-D09240EE6BFA}"/>
              </a:ext>
            </a:extLst>
          </p:cNvPr>
          <p:cNvSpPr/>
          <p:nvPr/>
        </p:nvSpPr>
        <p:spPr>
          <a:xfrm>
            <a:off x="845545" y="340046"/>
            <a:ext cx="3775393" cy="523220"/>
          </a:xfrm>
          <a:prstGeom prst="rect">
            <a:avLst/>
          </a:prstGeom>
        </p:spPr>
        <p:txBody>
          <a:bodyPr wrap="none">
            <a:spAutoFit/>
          </a:bodyPr>
          <a:lstStyle/>
          <a:p>
            <a:r>
              <a:rPr lang="zh-CN" altLang="en-US" sz="2800" b="1" dirty="0">
                <a:solidFill>
                  <a:srgbClr val="F05749"/>
                </a:solidFill>
              </a:rPr>
              <a:t>面试前及面试中的工作</a:t>
            </a:r>
          </a:p>
        </p:txBody>
      </p:sp>
      <p:sp>
        <p:nvSpPr>
          <p:cNvPr id="11" name="矩形 10">
            <a:extLst>
              <a:ext uri="{FF2B5EF4-FFF2-40B4-BE49-F238E27FC236}">
                <a16:creationId xmlns:a16="http://schemas.microsoft.com/office/drawing/2014/main" id="{410658E7-7450-4BBE-B3A9-9CCEE6AD7853}"/>
              </a:ext>
            </a:extLst>
          </p:cNvPr>
          <p:cNvSpPr/>
          <p:nvPr/>
        </p:nvSpPr>
        <p:spPr>
          <a:xfrm>
            <a:off x="287402" y="327513"/>
            <a:ext cx="385042" cy="523220"/>
          </a:xfrm>
          <a:prstGeom prst="rect">
            <a:avLst/>
          </a:prstGeom>
        </p:spPr>
        <p:txBody>
          <a:bodyPr wrap="none">
            <a:spAutoFit/>
          </a:bodyPr>
          <a:lstStyle/>
          <a:p>
            <a:r>
              <a:rPr lang="en-US" altLang="zh-CN" sz="2800" b="1" dirty="0">
                <a:solidFill>
                  <a:schemeClr val="bg1"/>
                </a:solidFill>
              </a:rPr>
              <a:t>3</a:t>
            </a:r>
            <a:endParaRPr lang="zh-CN" altLang="en-US" sz="2800" b="1" dirty="0">
              <a:solidFill>
                <a:schemeClr val="bg1"/>
              </a:solidFill>
            </a:endParaRPr>
          </a:p>
        </p:txBody>
      </p:sp>
      <p:grpSp>
        <p:nvGrpSpPr>
          <p:cNvPr id="18" name="组合 17">
            <a:extLst>
              <a:ext uri="{FF2B5EF4-FFF2-40B4-BE49-F238E27FC236}">
                <a16:creationId xmlns:a16="http://schemas.microsoft.com/office/drawing/2014/main" id="{DD18A786-B04D-45DC-8B70-0D771BCF9F99}"/>
              </a:ext>
            </a:extLst>
          </p:cNvPr>
          <p:cNvGrpSpPr/>
          <p:nvPr/>
        </p:nvGrpSpPr>
        <p:grpSpPr>
          <a:xfrm>
            <a:off x="845545" y="1554102"/>
            <a:ext cx="7269756" cy="2138940"/>
            <a:chOff x="845545" y="1554102"/>
            <a:chExt cx="7269756" cy="2138940"/>
          </a:xfrm>
        </p:grpSpPr>
        <p:grpSp>
          <p:nvGrpSpPr>
            <p:cNvPr id="16" name="组合 15">
              <a:extLst>
                <a:ext uri="{FF2B5EF4-FFF2-40B4-BE49-F238E27FC236}">
                  <a16:creationId xmlns:a16="http://schemas.microsoft.com/office/drawing/2014/main" id="{2C242F86-53E5-4DD8-AE19-B2781D820082}"/>
                </a:ext>
              </a:extLst>
            </p:cNvPr>
            <p:cNvGrpSpPr/>
            <p:nvPr/>
          </p:nvGrpSpPr>
          <p:grpSpPr>
            <a:xfrm>
              <a:off x="845545" y="1554102"/>
              <a:ext cx="3863340" cy="685800"/>
              <a:chOff x="899159" y="1943695"/>
              <a:chExt cx="3863340" cy="685800"/>
            </a:xfrm>
          </p:grpSpPr>
          <p:grpSp>
            <p:nvGrpSpPr>
              <p:cNvPr id="13" name="组合 12">
                <a:extLst>
                  <a:ext uri="{FF2B5EF4-FFF2-40B4-BE49-F238E27FC236}">
                    <a16:creationId xmlns:a16="http://schemas.microsoft.com/office/drawing/2014/main" id="{85B9E07B-C60A-4CBF-8E80-F3966A1B1BD7}"/>
                  </a:ext>
                </a:extLst>
              </p:cNvPr>
              <p:cNvGrpSpPr/>
              <p:nvPr/>
            </p:nvGrpSpPr>
            <p:grpSpPr>
              <a:xfrm>
                <a:off x="899159" y="1943695"/>
                <a:ext cx="3863340" cy="685800"/>
                <a:chOff x="899160" y="1882140"/>
                <a:chExt cx="3863340" cy="685800"/>
              </a:xfrm>
            </p:grpSpPr>
            <p:sp>
              <p:nvSpPr>
                <p:cNvPr id="12" name="矩形: 圆角 11">
                  <a:extLst>
                    <a:ext uri="{FF2B5EF4-FFF2-40B4-BE49-F238E27FC236}">
                      <a16:creationId xmlns:a16="http://schemas.microsoft.com/office/drawing/2014/main" id="{BFB81C31-821F-4897-9BF4-9A6C7986DF87}"/>
                    </a:ext>
                  </a:extLst>
                </p:cNvPr>
                <p:cNvSpPr/>
                <p:nvPr/>
              </p:nvSpPr>
              <p:spPr>
                <a:xfrm>
                  <a:off x="899160" y="1882140"/>
                  <a:ext cx="3863340" cy="685800"/>
                </a:xfrm>
                <a:prstGeom prst="roundRect">
                  <a:avLst>
                    <a:gd name="adj" fmla="val 50000"/>
                  </a:avLst>
                </a:prstGeom>
                <a:solidFill>
                  <a:srgbClr val="F05749"/>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泪滴形 2">
                  <a:extLst>
                    <a:ext uri="{FF2B5EF4-FFF2-40B4-BE49-F238E27FC236}">
                      <a16:creationId xmlns:a16="http://schemas.microsoft.com/office/drawing/2014/main" id="{438BB492-D964-4D9D-A3CE-115D2985EC83}"/>
                    </a:ext>
                  </a:extLst>
                </p:cNvPr>
                <p:cNvSpPr/>
                <p:nvPr/>
              </p:nvSpPr>
              <p:spPr>
                <a:xfrm>
                  <a:off x="899160" y="1882140"/>
                  <a:ext cx="685800" cy="685800"/>
                </a:xfrm>
                <a:prstGeom prst="teardrop">
                  <a:avLst/>
                </a:prstGeom>
                <a:solidFill>
                  <a:srgbClr val="FDAB23"/>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a:extLst>
                  <a:ext uri="{FF2B5EF4-FFF2-40B4-BE49-F238E27FC236}">
                    <a16:creationId xmlns:a16="http://schemas.microsoft.com/office/drawing/2014/main" id="{84C5E13B-AE80-47F5-BBE7-74E4E76E7DE3}"/>
                  </a:ext>
                </a:extLst>
              </p:cNvPr>
              <p:cNvSpPr/>
              <p:nvPr/>
            </p:nvSpPr>
            <p:spPr>
              <a:xfrm>
                <a:off x="1734748" y="2055762"/>
                <a:ext cx="2031325" cy="461665"/>
              </a:xfrm>
              <a:prstGeom prst="rect">
                <a:avLst/>
              </a:prstGeom>
            </p:spPr>
            <p:txBody>
              <a:bodyPr wrap="none">
                <a:spAutoFit/>
              </a:bodyPr>
              <a:lstStyle/>
              <a:p>
                <a:r>
                  <a:rPr lang="zh-CN" altLang="en-US" sz="2400" b="1" dirty="0">
                    <a:solidFill>
                      <a:schemeClr val="bg1"/>
                    </a:solidFill>
                  </a:rPr>
                  <a:t>面试准备工作</a:t>
                </a:r>
              </a:p>
            </p:txBody>
          </p:sp>
          <p:sp>
            <p:nvSpPr>
              <p:cNvPr id="15" name="矩形 14">
                <a:extLst>
                  <a:ext uri="{FF2B5EF4-FFF2-40B4-BE49-F238E27FC236}">
                    <a16:creationId xmlns:a16="http://schemas.microsoft.com/office/drawing/2014/main" id="{7FA434A5-6BA0-4ED7-B531-2F6C77A68B28}"/>
                  </a:ext>
                </a:extLst>
              </p:cNvPr>
              <p:cNvSpPr/>
              <p:nvPr/>
            </p:nvSpPr>
            <p:spPr>
              <a:xfrm>
                <a:off x="999542" y="2024985"/>
                <a:ext cx="546945" cy="523220"/>
              </a:xfrm>
              <a:prstGeom prst="rect">
                <a:avLst/>
              </a:prstGeom>
            </p:spPr>
            <p:txBody>
              <a:bodyPr wrap="none">
                <a:spAutoFit/>
              </a:bodyPr>
              <a:lstStyle/>
              <a:p>
                <a:r>
                  <a:rPr lang="en-US" altLang="zh-CN" sz="2800" b="1" spc="-150" dirty="0">
                    <a:solidFill>
                      <a:schemeClr val="bg1"/>
                    </a:solidFill>
                  </a:rPr>
                  <a:t>01</a:t>
                </a:r>
                <a:endParaRPr lang="zh-CN" altLang="en-US" sz="2800" b="1" spc="-150" dirty="0">
                  <a:solidFill>
                    <a:schemeClr val="bg1"/>
                  </a:solidFill>
                </a:endParaRPr>
              </a:p>
            </p:txBody>
          </p:sp>
        </p:grpSp>
        <p:sp>
          <p:nvSpPr>
            <p:cNvPr id="17" name="矩形 16">
              <a:extLst>
                <a:ext uri="{FF2B5EF4-FFF2-40B4-BE49-F238E27FC236}">
                  <a16:creationId xmlns:a16="http://schemas.microsoft.com/office/drawing/2014/main" id="{2ACDBC6D-9D06-4013-84B5-3B22EF0C8848}"/>
                </a:ext>
              </a:extLst>
            </p:cNvPr>
            <p:cNvSpPr/>
            <p:nvPr/>
          </p:nvSpPr>
          <p:spPr>
            <a:xfrm>
              <a:off x="1622785" y="2351969"/>
              <a:ext cx="6492516" cy="1341073"/>
            </a:xfrm>
            <a:prstGeom prst="rect">
              <a:avLst/>
            </a:prstGeom>
          </p:spPr>
          <p:txBody>
            <a:bodyPr wrap="square">
              <a:spAutoFit/>
            </a:bodyPr>
            <a:lstStyle/>
            <a:p>
              <a:pPr>
                <a:lnSpc>
                  <a:spcPct val="130000"/>
                </a:lnSpc>
              </a:pPr>
              <a:r>
                <a:rPr lang="en-US" altLang="zh-CN" sz="1600" dirty="0">
                  <a:solidFill>
                    <a:schemeClr val="tx1">
                      <a:lumMod val="75000"/>
                      <a:lumOff val="25000"/>
                    </a:schemeClr>
                  </a:solidFill>
                </a:rPr>
                <a:t>1.1</a:t>
              </a:r>
              <a:r>
                <a:rPr lang="zh-CN" altLang="en-US" sz="1600" dirty="0">
                  <a:solidFill>
                    <a:schemeClr val="tx1">
                      <a:lumMod val="75000"/>
                      <a:lumOff val="25000"/>
                    </a:schemeClr>
                  </a:solidFill>
                </a:rPr>
                <a:t>公司介绍手册、组织结构图、记录本、人事资料表、笔试题、纸笔、手机静音或电话转接。</a:t>
              </a:r>
            </a:p>
            <a:p>
              <a:pPr>
                <a:lnSpc>
                  <a:spcPct val="130000"/>
                </a:lnSpc>
              </a:pPr>
              <a:r>
                <a:rPr lang="en-US" altLang="zh-CN" sz="1600" dirty="0">
                  <a:solidFill>
                    <a:schemeClr val="tx1">
                      <a:lumMod val="75000"/>
                      <a:lumOff val="25000"/>
                    </a:schemeClr>
                  </a:solidFill>
                </a:rPr>
                <a:t>1.2</a:t>
              </a:r>
              <a:r>
                <a:rPr lang="zh-CN" altLang="en-US" sz="1600" dirty="0">
                  <a:solidFill>
                    <a:schemeClr val="tx1">
                      <a:lumMod val="75000"/>
                      <a:lumOff val="25000"/>
                    </a:schemeClr>
                  </a:solidFill>
                </a:rPr>
                <a:t>准备面试环境：环境优雅，面试位置</a:t>
              </a:r>
              <a:r>
                <a:rPr lang="en-US" altLang="zh-CN" sz="1600" dirty="0">
                  <a:solidFill>
                    <a:schemeClr val="tx1">
                      <a:lumMod val="75000"/>
                      <a:lumOff val="25000"/>
                    </a:schemeClr>
                  </a:solidFill>
                </a:rPr>
                <a:t>90</a:t>
              </a:r>
              <a:r>
                <a:rPr lang="zh-CN" altLang="en-US" sz="1600" dirty="0">
                  <a:solidFill>
                    <a:schemeClr val="tx1">
                      <a:lumMod val="75000"/>
                      <a:lumOff val="25000"/>
                    </a:schemeClr>
                  </a:solidFill>
                </a:rPr>
                <a:t>度佳，便于沟通，不会产生心理距离。正规的企业会为面试者准备水。</a:t>
              </a:r>
            </a:p>
          </p:txBody>
        </p:sp>
      </p:grpSp>
      <p:grpSp>
        <p:nvGrpSpPr>
          <p:cNvPr id="19" name="组合 18">
            <a:extLst>
              <a:ext uri="{FF2B5EF4-FFF2-40B4-BE49-F238E27FC236}">
                <a16:creationId xmlns:a16="http://schemas.microsoft.com/office/drawing/2014/main" id="{BC7867F6-6807-48A1-BCF6-BFA3EC5D41BD}"/>
              </a:ext>
            </a:extLst>
          </p:cNvPr>
          <p:cNvGrpSpPr/>
          <p:nvPr/>
        </p:nvGrpSpPr>
        <p:grpSpPr>
          <a:xfrm>
            <a:off x="945928" y="3939162"/>
            <a:ext cx="7169372" cy="1818852"/>
            <a:chOff x="845545" y="1554102"/>
            <a:chExt cx="7169372" cy="1818852"/>
          </a:xfrm>
        </p:grpSpPr>
        <p:grpSp>
          <p:nvGrpSpPr>
            <p:cNvPr id="20" name="组合 19">
              <a:extLst>
                <a:ext uri="{FF2B5EF4-FFF2-40B4-BE49-F238E27FC236}">
                  <a16:creationId xmlns:a16="http://schemas.microsoft.com/office/drawing/2014/main" id="{16264234-835D-4900-97A3-CC00D6E7B5E5}"/>
                </a:ext>
              </a:extLst>
            </p:cNvPr>
            <p:cNvGrpSpPr/>
            <p:nvPr/>
          </p:nvGrpSpPr>
          <p:grpSpPr>
            <a:xfrm>
              <a:off x="845545" y="1554102"/>
              <a:ext cx="5607272" cy="685800"/>
              <a:chOff x="899159" y="1943695"/>
              <a:chExt cx="5607272" cy="685800"/>
            </a:xfrm>
          </p:grpSpPr>
          <p:grpSp>
            <p:nvGrpSpPr>
              <p:cNvPr id="22" name="组合 21">
                <a:extLst>
                  <a:ext uri="{FF2B5EF4-FFF2-40B4-BE49-F238E27FC236}">
                    <a16:creationId xmlns:a16="http://schemas.microsoft.com/office/drawing/2014/main" id="{26E597BC-597E-4F3E-BB4A-4E8843F1D9DD}"/>
                  </a:ext>
                </a:extLst>
              </p:cNvPr>
              <p:cNvGrpSpPr/>
              <p:nvPr/>
            </p:nvGrpSpPr>
            <p:grpSpPr>
              <a:xfrm>
                <a:off x="899159" y="1943695"/>
                <a:ext cx="5607272" cy="685800"/>
                <a:chOff x="899160" y="1882140"/>
                <a:chExt cx="5607272" cy="685800"/>
              </a:xfrm>
            </p:grpSpPr>
            <p:sp>
              <p:nvSpPr>
                <p:cNvPr id="25" name="矩形: 圆角 24">
                  <a:extLst>
                    <a:ext uri="{FF2B5EF4-FFF2-40B4-BE49-F238E27FC236}">
                      <a16:creationId xmlns:a16="http://schemas.microsoft.com/office/drawing/2014/main" id="{E66B0C62-1C69-4A84-B70F-B0F707535E16}"/>
                    </a:ext>
                  </a:extLst>
                </p:cNvPr>
                <p:cNvSpPr/>
                <p:nvPr/>
              </p:nvSpPr>
              <p:spPr>
                <a:xfrm>
                  <a:off x="899160" y="1882140"/>
                  <a:ext cx="5607272" cy="685800"/>
                </a:xfrm>
                <a:prstGeom prst="roundRect">
                  <a:avLst>
                    <a:gd name="adj" fmla="val 50000"/>
                  </a:avLst>
                </a:prstGeom>
                <a:solidFill>
                  <a:srgbClr val="F05749"/>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泪滴形 25">
                  <a:extLst>
                    <a:ext uri="{FF2B5EF4-FFF2-40B4-BE49-F238E27FC236}">
                      <a16:creationId xmlns:a16="http://schemas.microsoft.com/office/drawing/2014/main" id="{A18D464F-2CCB-48BA-8757-80EFF8EA27C9}"/>
                    </a:ext>
                  </a:extLst>
                </p:cNvPr>
                <p:cNvSpPr/>
                <p:nvPr/>
              </p:nvSpPr>
              <p:spPr>
                <a:xfrm>
                  <a:off x="899160" y="1882140"/>
                  <a:ext cx="685800" cy="685800"/>
                </a:xfrm>
                <a:prstGeom prst="teardrop">
                  <a:avLst/>
                </a:prstGeom>
                <a:solidFill>
                  <a:srgbClr val="FDAB23"/>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22">
                <a:extLst>
                  <a:ext uri="{FF2B5EF4-FFF2-40B4-BE49-F238E27FC236}">
                    <a16:creationId xmlns:a16="http://schemas.microsoft.com/office/drawing/2014/main" id="{3F22CB63-F152-4AD4-AFA6-C0040E926353}"/>
                  </a:ext>
                </a:extLst>
              </p:cNvPr>
              <p:cNvSpPr/>
              <p:nvPr/>
            </p:nvSpPr>
            <p:spPr>
              <a:xfrm>
                <a:off x="1734748" y="2055762"/>
                <a:ext cx="3877985" cy="461665"/>
              </a:xfrm>
              <a:prstGeom prst="rect">
                <a:avLst/>
              </a:prstGeom>
            </p:spPr>
            <p:txBody>
              <a:bodyPr wrap="none">
                <a:spAutoFit/>
              </a:bodyPr>
              <a:lstStyle/>
              <a:p>
                <a:r>
                  <a:rPr lang="zh-CN" altLang="en-US" sz="2400" b="1" dirty="0">
                    <a:solidFill>
                      <a:schemeClr val="bg1"/>
                    </a:solidFill>
                  </a:rPr>
                  <a:t>向面试着介绍公司基本情况</a:t>
                </a:r>
              </a:p>
            </p:txBody>
          </p:sp>
          <p:sp>
            <p:nvSpPr>
              <p:cNvPr id="24" name="矩形 23">
                <a:extLst>
                  <a:ext uri="{FF2B5EF4-FFF2-40B4-BE49-F238E27FC236}">
                    <a16:creationId xmlns:a16="http://schemas.microsoft.com/office/drawing/2014/main" id="{1DC81B87-A0F0-44B5-81C2-734EA6DA8557}"/>
                  </a:ext>
                </a:extLst>
              </p:cNvPr>
              <p:cNvSpPr/>
              <p:nvPr/>
            </p:nvSpPr>
            <p:spPr>
              <a:xfrm>
                <a:off x="999542" y="2024985"/>
                <a:ext cx="546945" cy="523220"/>
              </a:xfrm>
              <a:prstGeom prst="rect">
                <a:avLst/>
              </a:prstGeom>
            </p:spPr>
            <p:txBody>
              <a:bodyPr wrap="none">
                <a:spAutoFit/>
              </a:bodyPr>
              <a:lstStyle/>
              <a:p>
                <a:r>
                  <a:rPr lang="en-US" altLang="zh-CN" sz="2800" b="1" spc="-150" dirty="0">
                    <a:solidFill>
                      <a:schemeClr val="bg1"/>
                    </a:solidFill>
                  </a:rPr>
                  <a:t>02</a:t>
                </a:r>
                <a:endParaRPr lang="zh-CN" altLang="en-US" sz="2800" b="1" spc="-150" dirty="0">
                  <a:solidFill>
                    <a:schemeClr val="bg1"/>
                  </a:solidFill>
                </a:endParaRPr>
              </a:p>
            </p:txBody>
          </p:sp>
        </p:grpSp>
        <p:sp>
          <p:nvSpPr>
            <p:cNvPr id="21" name="矩形 20">
              <a:extLst>
                <a:ext uri="{FF2B5EF4-FFF2-40B4-BE49-F238E27FC236}">
                  <a16:creationId xmlns:a16="http://schemas.microsoft.com/office/drawing/2014/main" id="{37948E97-9DFE-4AF8-944E-2867408CF52B}"/>
                </a:ext>
              </a:extLst>
            </p:cNvPr>
            <p:cNvSpPr/>
            <p:nvPr/>
          </p:nvSpPr>
          <p:spPr>
            <a:xfrm>
              <a:off x="1622784" y="2351969"/>
              <a:ext cx="6392133" cy="1020985"/>
            </a:xfrm>
            <a:prstGeom prst="rect">
              <a:avLst/>
            </a:prstGeom>
          </p:spPr>
          <p:txBody>
            <a:bodyPr wrap="square">
              <a:spAutoFit/>
            </a:bodyPr>
            <a:lstStyle/>
            <a:p>
              <a:pPr marL="285750" indent="-285750">
                <a:lnSpc>
                  <a:spcPct val="130000"/>
                </a:lnSpc>
                <a:buFont typeface="Arial" panose="020B0604020202020204" pitchFamily="34" charset="0"/>
                <a:buChar char="•"/>
              </a:pPr>
              <a:r>
                <a:rPr lang="zh-CN" altLang="en-US" sz="1600" dirty="0">
                  <a:solidFill>
                    <a:schemeClr val="tx1">
                      <a:lumMod val="75000"/>
                      <a:lumOff val="25000"/>
                    </a:schemeClr>
                  </a:solidFill>
                </a:rPr>
                <a:t>例如公司成立或建厂时间、背景、主要营业项目、今天应聘职位、应聘职位的工作性质、工作时间、工作环境；</a:t>
              </a:r>
            </a:p>
            <a:p>
              <a:pPr marL="285750" indent="-285750">
                <a:lnSpc>
                  <a:spcPct val="130000"/>
                </a:lnSpc>
                <a:buFont typeface="Arial" panose="020B0604020202020204" pitchFamily="34" charset="0"/>
                <a:buChar char="•"/>
              </a:pPr>
              <a:r>
                <a:rPr lang="zh-CN" altLang="en-US" sz="1600" dirty="0">
                  <a:solidFill>
                    <a:schemeClr val="tx1">
                      <a:lumMod val="75000"/>
                      <a:lumOff val="25000"/>
                    </a:schemeClr>
                  </a:solidFill>
                </a:rPr>
                <a:t>公司人事政策；今天面试的流程安排；等；</a:t>
              </a:r>
            </a:p>
          </p:txBody>
        </p:sp>
      </p:grpSp>
      <p:pic>
        <p:nvPicPr>
          <p:cNvPr id="28" name="图片 27" descr="图片包含 人, 建筑, 手机, 电话&#10;&#10;描述已自动生成">
            <a:extLst>
              <a:ext uri="{FF2B5EF4-FFF2-40B4-BE49-F238E27FC236}">
                <a16:creationId xmlns:a16="http://schemas.microsoft.com/office/drawing/2014/main" id="{93942C72-4D27-48D1-99C5-4943612FFD6B}"/>
              </a:ext>
            </a:extLst>
          </p:cNvPr>
          <p:cNvPicPr>
            <a:picLocks noChangeAspect="1"/>
          </p:cNvPicPr>
          <p:nvPr/>
        </p:nvPicPr>
        <p:blipFill rotWithShape="1">
          <a:blip r:embed="rId2">
            <a:extLst>
              <a:ext uri="{28A0092B-C50C-407E-A947-70E740481C1C}">
                <a14:useLocalDpi xmlns:a14="http://schemas.microsoft.com/office/drawing/2010/main" val="0"/>
              </a:ext>
            </a:extLst>
          </a:blip>
          <a:srcRect l="56736"/>
          <a:stretch/>
        </p:blipFill>
        <p:spPr>
          <a:xfrm>
            <a:off x="8406148" y="1635392"/>
            <a:ext cx="3011873" cy="4351020"/>
          </a:xfrm>
          <a:prstGeom prst="rect">
            <a:avLst/>
          </a:prstGeom>
        </p:spPr>
      </p:pic>
    </p:spTree>
    <p:extLst>
      <p:ext uri="{BB962C8B-B14F-4D97-AF65-F5344CB8AC3E}">
        <p14:creationId xmlns:p14="http://schemas.microsoft.com/office/powerpoint/2010/main" val="6944942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F9FA2D89-60F0-4434-A2A6-D09240EE6BFA}"/>
              </a:ext>
            </a:extLst>
          </p:cNvPr>
          <p:cNvSpPr/>
          <p:nvPr/>
        </p:nvSpPr>
        <p:spPr>
          <a:xfrm>
            <a:off x="845545" y="340046"/>
            <a:ext cx="3775393" cy="523220"/>
          </a:xfrm>
          <a:prstGeom prst="rect">
            <a:avLst/>
          </a:prstGeom>
        </p:spPr>
        <p:txBody>
          <a:bodyPr wrap="none">
            <a:spAutoFit/>
          </a:bodyPr>
          <a:lstStyle/>
          <a:p>
            <a:r>
              <a:rPr lang="zh-CN" altLang="en-US" sz="2800" b="1" dirty="0">
                <a:solidFill>
                  <a:srgbClr val="F05749"/>
                </a:solidFill>
              </a:rPr>
              <a:t>面试前及面试中的工作</a:t>
            </a:r>
          </a:p>
        </p:txBody>
      </p:sp>
      <p:sp>
        <p:nvSpPr>
          <p:cNvPr id="11" name="矩形 10">
            <a:extLst>
              <a:ext uri="{FF2B5EF4-FFF2-40B4-BE49-F238E27FC236}">
                <a16:creationId xmlns:a16="http://schemas.microsoft.com/office/drawing/2014/main" id="{410658E7-7450-4BBE-B3A9-9CCEE6AD7853}"/>
              </a:ext>
            </a:extLst>
          </p:cNvPr>
          <p:cNvSpPr/>
          <p:nvPr/>
        </p:nvSpPr>
        <p:spPr>
          <a:xfrm>
            <a:off x="287402" y="327513"/>
            <a:ext cx="385042" cy="523220"/>
          </a:xfrm>
          <a:prstGeom prst="rect">
            <a:avLst/>
          </a:prstGeom>
        </p:spPr>
        <p:txBody>
          <a:bodyPr wrap="none">
            <a:spAutoFit/>
          </a:bodyPr>
          <a:lstStyle/>
          <a:p>
            <a:r>
              <a:rPr lang="en-US" altLang="zh-CN" sz="2800" b="1" dirty="0">
                <a:solidFill>
                  <a:schemeClr val="bg1"/>
                </a:solidFill>
              </a:rPr>
              <a:t>3</a:t>
            </a:r>
            <a:endParaRPr lang="zh-CN" altLang="en-US" sz="2800" b="1" dirty="0">
              <a:solidFill>
                <a:schemeClr val="bg1"/>
              </a:solidFill>
            </a:endParaRPr>
          </a:p>
        </p:txBody>
      </p:sp>
      <p:grpSp>
        <p:nvGrpSpPr>
          <p:cNvPr id="18" name="组合 17">
            <a:extLst>
              <a:ext uri="{FF2B5EF4-FFF2-40B4-BE49-F238E27FC236}">
                <a16:creationId xmlns:a16="http://schemas.microsoft.com/office/drawing/2014/main" id="{DD18A786-B04D-45DC-8B70-0D771BCF9F99}"/>
              </a:ext>
            </a:extLst>
          </p:cNvPr>
          <p:cNvGrpSpPr/>
          <p:nvPr/>
        </p:nvGrpSpPr>
        <p:grpSpPr>
          <a:xfrm>
            <a:off x="845544" y="1554102"/>
            <a:ext cx="7269757" cy="1818852"/>
            <a:chOff x="845544" y="1554102"/>
            <a:chExt cx="7269757" cy="1818852"/>
          </a:xfrm>
        </p:grpSpPr>
        <p:grpSp>
          <p:nvGrpSpPr>
            <p:cNvPr id="16" name="组合 15">
              <a:extLst>
                <a:ext uri="{FF2B5EF4-FFF2-40B4-BE49-F238E27FC236}">
                  <a16:creationId xmlns:a16="http://schemas.microsoft.com/office/drawing/2014/main" id="{2C242F86-53E5-4DD8-AE19-B2781D820082}"/>
                </a:ext>
              </a:extLst>
            </p:cNvPr>
            <p:cNvGrpSpPr/>
            <p:nvPr/>
          </p:nvGrpSpPr>
          <p:grpSpPr>
            <a:xfrm>
              <a:off x="845544" y="1554102"/>
              <a:ext cx="4610375" cy="685800"/>
              <a:chOff x="899158" y="1943695"/>
              <a:chExt cx="4610375" cy="685800"/>
            </a:xfrm>
          </p:grpSpPr>
          <p:grpSp>
            <p:nvGrpSpPr>
              <p:cNvPr id="13" name="组合 12">
                <a:extLst>
                  <a:ext uri="{FF2B5EF4-FFF2-40B4-BE49-F238E27FC236}">
                    <a16:creationId xmlns:a16="http://schemas.microsoft.com/office/drawing/2014/main" id="{85B9E07B-C60A-4CBF-8E80-F3966A1B1BD7}"/>
                  </a:ext>
                </a:extLst>
              </p:cNvPr>
              <p:cNvGrpSpPr/>
              <p:nvPr/>
            </p:nvGrpSpPr>
            <p:grpSpPr>
              <a:xfrm>
                <a:off x="899158" y="1943695"/>
                <a:ext cx="4610375" cy="685800"/>
                <a:chOff x="899159" y="1882140"/>
                <a:chExt cx="4610375" cy="685800"/>
              </a:xfrm>
            </p:grpSpPr>
            <p:sp>
              <p:nvSpPr>
                <p:cNvPr id="12" name="矩形: 圆角 11">
                  <a:extLst>
                    <a:ext uri="{FF2B5EF4-FFF2-40B4-BE49-F238E27FC236}">
                      <a16:creationId xmlns:a16="http://schemas.microsoft.com/office/drawing/2014/main" id="{BFB81C31-821F-4897-9BF4-9A6C7986DF87}"/>
                    </a:ext>
                  </a:extLst>
                </p:cNvPr>
                <p:cNvSpPr/>
                <p:nvPr/>
              </p:nvSpPr>
              <p:spPr>
                <a:xfrm>
                  <a:off x="899159" y="1882140"/>
                  <a:ext cx="4610375" cy="685800"/>
                </a:xfrm>
                <a:prstGeom prst="roundRect">
                  <a:avLst>
                    <a:gd name="adj" fmla="val 50000"/>
                  </a:avLst>
                </a:prstGeom>
                <a:solidFill>
                  <a:srgbClr val="F05749"/>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泪滴形 2">
                  <a:extLst>
                    <a:ext uri="{FF2B5EF4-FFF2-40B4-BE49-F238E27FC236}">
                      <a16:creationId xmlns:a16="http://schemas.microsoft.com/office/drawing/2014/main" id="{438BB492-D964-4D9D-A3CE-115D2985EC83}"/>
                    </a:ext>
                  </a:extLst>
                </p:cNvPr>
                <p:cNvSpPr/>
                <p:nvPr/>
              </p:nvSpPr>
              <p:spPr>
                <a:xfrm>
                  <a:off x="899160" y="1882140"/>
                  <a:ext cx="685800" cy="685800"/>
                </a:xfrm>
                <a:prstGeom prst="teardrop">
                  <a:avLst/>
                </a:prstGeom>
                <a:solidFill>
                  <a:srgbClr val="FDAB23"/>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a:extLst>
                  <a:ext uri="{FF2B5EF4-FFF2-40B4-BE49-F238E27FC236}">
                    <a16:creationId xmlns:a16="http://schemas.microsoft.com/office/drawing/2014/main" id="{84C5E13B-AE80-47F5-BBE7-74E4E76E7DE3}"/>
                  </a:ext>
                </a:extLst>
              </p:cNvPr>
              <p:cNvSpPr/>
              <p:nvPr/>
            </p:nvSpPr>
            <p:spPr>
              <a:xfrm>
                <a:off x="1734748" y="2055762"/>
                <a:ext cx="3262432" cy="461665"/>
              </a:xfrm>
              <a:prstGeom prst="rect">
                <a:avLst/>
              </a:prstGeom>
            </p:spPr>
            <p:txBody>
              <a:bodyPr wrap="none">
                <a:spAutoFit/>
              </a:bodyPr>
              <a:lstStyle/>
              <a:p>
                <a:r>
                  <a:rPr lang="zh-CN" altLang="en-US" sz="2400" b="1" dirty="0">
                    <a:solidFill>
                      <a:schemeClr val="bg1"/>
                    </a:solidFill>
                  </a:rPr>
                  <a:t>浏览应聘者填写的简历</a:t>
                </a:r>
              </a:p>
            </p:txBody>
          </p:sp>
          <p:sp>
            <p:nvSpPr>
              <p:cNvPr id="15" name="矩形 14">
                <a:extLst>
                  <a:ext uri="{FF2B5EF4-FFF2-40B4-BE49-F238E27FC236}">
                    <a16:creationId xmlns:a16="http://schemas.microsoft.com/office/drawing/2014/main" id="{7FA434A5-6BA0-4ED7-B531-2F6C77A68B28}"/>
                  </a:ext>
                </a:extLst>
              </p:cNvPr>
              <p:cNvSpPr/>
              <p:nvPr/>
            </p:nvSpPr>
            <p:spPr>
              <a:xfrm>
                <a:off x="999542" y="2024985"/>
                <a:ext cx="546945" cy="523220"/>
              </a:xfrm>
              <a:prstGeom prst="rect">
                <a:avLst/>
              </a:prstGeom>
            </p:spPr>
            <p:txBody>
              <a:bodyPr wrap="none">
                <a:spAutoFit/>
              </a:bodyPr>
              <a:lstStyle/>
              <a:p>
                <a:r>
                  <a:rPr lang="en-US" altLang="zh-CN" sz="2800" b="1" spc="-150" dirty="0">
                    <a:solidFill>
                      <a:schemeClr val="bg1"/>
                    </a:solidFill>
                  </a:rPr>
                  <a:t>03</a:t>
                </a:r>
                <a:endParaRPr lang="zh-CN" altLang="en-US" sz="2800" b="1" spc="-150" dirty="0">
                  <a:solidFill>
                    <a:schemeClr val="bg1"/>
                  </a:solidFill>
                </a:endParaRPr>
              </a:p>
            </p:txBody>
          </p:sp>
        </p:grpSp>
        <p:sp>
          <p:nvSpPr>
            <p:cNvPr id="17" name="矩形 16">
              <a:extLst>
                <a:ext uri="{FF2B5EF4-FFF2-40B4-BE49-F238E27FC236}">
                  <a16:creationId xmlns:a16="http://schemas.microsoft.com/office/drawing/2014/main" id="{2ACDBC6D-9D06-4013-84B5-3B22EF0C8848}"/>
                </a:ext>
              </a:extLst>
            </p:cNvPr>
            <p:cNvSpPr/>
            <p:nvPr/>
          </p:nvSpPr>
          <p:spPr>
            <a:xfrm>
              <a:off x="1622785" y="2351969"/>
              <a:ext cx="6492516" cy="1020985"/>
            </a:xfrm>
            <a:prstGeom prst="rect">
              <a:avLst/>
            </a:prstGeom>
          </p:spPr>
          <p:txBody>
            <a:bodyPr wrap="square">
              <a:spAutoFit/>
            </a:bodyPr>
            <a:lstStyle/>
            <a:p>
              <a:pPr>
                <a:lnSpc>
                  <a:spcPct val="130000"/>
                </a:lnSpc>
              </a:pPr>
              <a:r>
                <a:rPr lang="en-US" altLang="zh-CN" sz="1600" dirty="0">
                  <a:solidFill>
                    <a:schemeClr val="tx1">
                      <a:lumMod val="75000"/>
                      <a:lumOff val="25000"/>
                    </a:schemeClr>
                  </a:solidFill>
                </a:rPr>
                <a:t>3.1</a:t>
              </a:r>
              <a:r>
                <a:rPr lang="zh-CN" altLang="en-US" sz="1600" dirty="0">
                  <a:solidFill>
                    <a:schemeClr val="tx1">
                      <a:lumMod val="75000"/>
                      <a:lumOff val="25000"/>
                    </a:schemeClr>
                  </a:solidFill>
                </a:rPr>
                <a:t>　简历履职的空档期； </a:t>
              </a:r>
            </a:p>
            <a:p>
              <a:pPr>
                <a:lnSpc>
                  <a:spcPct val="130000"/>
                </a:lnSpc>
              </a:pPr>
              <a:r>
                <a:rPr lang="en-US" altLang="zh-CN" sz="1600" dirty="0">
                  <a:solidFill>
                    <a:schemeClr val="tx1">
                      <a:lumMod val="75000"/>
                      <a:lumOff val="25000"/>
                    </a:schemeClr>
                  </a:solidFill>
                </a:rPr>
                <a:t>3.2</a:t>
              </a:r>
              <a:r>
                <a:rPr lang="zh-CN" altLang="en-US" sz="1600" dirty="0">
                  <a:solidFill>
                    <a:schemeClr val="tx1">
                      <a:lumMod val="75000"/>
                      <a:lumOff val="25000"/>
                    </a:schemeClr>
                  </a:solidFill>
                </a:rPr>
                <a:t>　找出岗位需要重点查看的</a:t>
              </a:r>
              <a:r>
                <a:rPr lang="en-US" altLang="zh-CN" sz="1600" dirty="0">
                  <a:solidFill>
                    <a:schemeClr val="tx1">
                      <a:lumMod val="75000"/>
                      <a:lumOff val="25000"/>
                    </a:schemeClr>
                  </a:solidFill>
                </a:rPr>
                <a:t>5</a:t>
              </a:r>
              <a:r>
                <a:rPr lang="zh-CN" altLang="en-US" sz="1600" dirty="0">
                  <a:solidFill>
                    <a:schemeClr val="tx1">
                      <a:lumMod val="75000"/>
                      <a:lumOff val="25000"/>
                    </a:schemeClr>
                  </a:solidFill>
                </a:rPr>
                <a:t>个方面内容。</a:t>
              </a:r>
            </a:p>
            <a:p>
              <a:pPr>
                <a:lnSpc>
                  <a:spcPct val="130000"/>
                </a:lnSpc>
              </a:pPr>
              <a:r>
                <a:rPr lang="en-US" altLang="zh-CN" sz="1600" dirty="0">
                  <a:solidFill>
                    <a:schemeClr val="tx1">
                      <a:lumMod val="75000"/>
                      <a:lumOff val="25000"/>
                    </a:schemeClr>
                  </a:solidFill>
                </a:rPr>
                <a:t>3.3</a:t>
              </a:r>
              <a:r>
                <a:rPr lang="zh-CN" altLang="en-US" sz="1600" dirty="0">
                  <a:solidFill>
                    <a:schemeClr val="tx1">
                      <a:lumMod val="75000"/>
                      <a:lumOff val="25000"/>
                    </a:schemeClr>
                  </a:solidFill>
                </a:rPr>
                <a:t>　企业招聘时关注的以下共性问题：</a:t>
              </a:r>
            </a:p>
          </p:txBody>
        </p:sp>
      </p:grpSp>
      <p:sp>
        <p:nvSpPr>
          <p:cNvPr id="2" name="矩形 1">
            <a:extLst>
              <a:ext uri="{FF2B5EF4-FFF2-40B4-BE49-F238E27FC236}">
                <a16:creationId xmlns:a16="http://schemas.microsoft.com/office/drawing/2014/main" id="{3AF92F0C-A0BF-498F-94CB-E422697C4660}"/>
              </a:ext>
            </a:extLst>
          </p:cNvPr>
          <p:cNvSpPr/>
          <p:nvPr/>
        </p:nvSpPr>
        <p:spPr>
          <a:xfrm>
            <a:off x="7544076" y="1666169"/>
            <a:ext cx="2636520" cy="4563429"/>
          </a:xfrm>
          <a:prstGeom prst="rect">
            <a:avLst/>
          </a:prstGeom>
        </p:spPr>
        <p:txBody>
          <a:bodyPr wrap="square">
            <a:spAutoFit/>
          </a:bodyPr>
          <a:lstStyle/>
          <a:p>
            <a:pPr marL="285750" indent="-285750">
              <a:lnSpc>
                <a:spcPct val="200000"/>
              </a:lnSpc>
              <a:buFont typeface="Wingdings" panose="05000000000000000000" pitchFamily="2" charset="2"/>
              <a:buChar char="l"/>
            </a:pPr>
            <a:r>
              <a:rPr lang="zh-CN" altLang="en-US" sz="1600" dirty="0"/>
              <a:t>求职动机与欲望</a:t>
            </a:r>
            <a:endParaRPr lang="en-US" altLang="zh-CN" sz="1600" dirty="0"/>
          </a:p>
          <a:p>
            <a:pPr marL="285750" indent="-285750">
              <a:lnSpc>
                <a:spcPct val="200000"/>
              </a:lnSpc>
              <a:buFont typeface="Wingdings" panose="05000000000000000000" pitchFamily="2" charset="2"/>
              <a:buChar char="l"/>
            </a:pPr>
            <a:r>
              <a:rPr lang="zh-CN" altLang="en-US" sz="1600" dirty="0"/>
              <a:t>道德操守</a:t>
            </a:r>
            <a:endParaRPr lang="en-US" altLang="zh-CN" sz="1600" dirty="0"/>
          </a:p>
          <a:p>
            <a:pPr marL="285750" indent="-285750">
              <a:lnSpc>
                <a:spcPct val="200000"/>
              </a:lnSpc>
              <a:buFont typeface="Wingdings" panose="05000000000000000000" pitchFamily="2" charset="2"/>
              <a:buChar char="l"/>
            </a:pPr>
            <a:r>
              <a:rPr lang="zh-CN" altLang="en-US" sz="1600" dirty="0"/>
              <a:t>性格特点</a:t>
            </a:r>
            <a:endParaRPr lang="en-US" altLang="zh-CN" sz="1600" dirty="0"/>
          </a:p>
          <a:p>
            <a:pPr marL="285750" indent="-285750">
              <a:lnSpc>
                <a:spcPct val="200000"/>
              </a:lnSpc>
              <a:buFont typeface="Wingdings" panose="05000000000000000000" pitchFamily="2" charset="2"/>
              <a:buChar char="l"/>
            </a:pPr>
            <a:r>
              <a:rPr lang="zh-CN" altLang="en-US" sz="1600" dirty="0"/>
              <a:t>逻辑思维能力</a:t>
            </a:r>
            <a:endParaRPr lang="en-US" altLang="zh-CN" sz="1600" dirty="0"/>
          </a:p>
          <a:p>
            <a:pPr marL="285750" indent="-285750">
              <a:lnSpc>
                <a:spcPct val="200000"/>
              </a:lnSpc>
              <a:buFont typeface="Wingdings" panose="05000000000000000000" pitchFamily="2" charset="2"/>
              <a:buChar char="l"/>
            </a:pPr>
            <a:r>
              <a:rPr lang="zh-CN" altLang="en-US" sz="1600" dirty="0"/>
              <a:t>沟通能力</a:t>
            </a:r>
          </a:p>
          <a:p>
            <a:pPr marL="285750" indent="-285750">
              <a:lnSpc>
                <a:spcPct val="200000"/>
              </a:lnSpc>
              <a:buFont typeface="Wingdings" panose="05000000000000000000" pitchFamily="2" charset="2"/>
              <a:buChar char="l"/>
            </a:pPr>
            <a:r>
              <a:rPr lang="zh-CN" altLang="en-US" sz="1600" dirty="0"/>
              <a:t>学习能力</a:t>
            </a:r>
            <a:endParaRPr lang="en-US" altLang="zh-CN" sz="1600" dirty="0"/>
          </a:p>
          <a:p>
            <a:pPr marL="285750" indent="-285750">
              <a:lnSpc>
                <a:spcPct val="200000"/>
              </a:lnSpc>
              <a:buFont typeface="Wingdings" panose="05000000000000000000" pitchFamily="2" charset="2"/>
              <a:buChar char="l"/>
            </a:pPr>
            <a:r>
              <a:rPr lang="zh-CN" altLang="en-US" sz="1600" dirty="0"/>
              <a:t>执行能力</a:t>
            </a:r>
            <a:endParaRPr lang="en-US" altLang="zh-CN" sz="1600" dirty="0"/>
          </a:p>
          <a:p>
            <a:pPr marL="285750" indent="-285750">
              <a:lnSpc>
                <a:spcPct val="200000"/>
              </a:lnSpc>
              <a:buFont typeface="Wingdings" panose="05000000000000000000" pitchFamily="2" charset="2"/>
              <a:buChar char="l"/>
            </a:pPr>
            <a:r>
              <a:rPr lang="zh-CN" altLang="en-US" sz="1600" dirty="0"/>
              <a:t>团队协作能力</a:t>
            </a:r>
            <a:endParaRPr lang="en-US" altLang="zh-CN" sz="1600" dirty="0"/>
          </a:p>
          <a:p>
            <a:pPr marL="285750" indent="-285750">
              <a:lnSpc>
                <a:spcPct val="200000"/>
              </a:lnSpc>
              <a:buFont typeface="Wingdings" panose="05000000000000000000" pitchFamily="2" charset="2"/>
              <a:buChar char="l"/>
            </a:pPr>
            <a:r>
              <a:rPr lang="zh-CN" altLang="en-US" sz="1600" dirty="0"/>
              <a:t>抗压能力</a:t>
            </a:r>
          </a:p>
        </p:txBody>
      </p:sp>
      <p:pic>
        <p:nvPicPr>
          <p:cNvPr id="6" name="图片 5" descr="图片包含 人, 穿着, 服装, 男人&#10;&#10;描述已自动生成">
            <a:extLst>
              <a:ext uri="{FF2B5EF4-FFF2-40B4-BE49-F238E27FC236}">
                <a16:creationId xmlns:a16="http://schemas.microsoft.com/office/drawing/2014/main" id="{5C783EEC-DAD9-49EB-B9B7-B81134B9DA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8780" y="3570474"/>
            <a:ext cx="4869180" cy="2648298"/>
          </a:xfrm>
          <a:prstGeom prst="rect">
            <a:avLst/>
          </a:prstGeom>
        </p:spPr>
      </p:pic>
      <p:cxnSp>
        <p:nvCxnSpPr>
          <p:cNvPr id="8" name="直接连接符 7">
            <a:extLst>
              <a:ext uri="{FF2B5EF4-FFF2-40B4-BE49-F238E27FC236}">
                <a16:creationId xmlns:a16="http://schemas.microsoft.com/office/drawing/2014/main" id="{7B70969B-B1E5-43C9-9F4B-F36E0F121994}"/>
              </a:ext>
            </a:extLst>
          </p:cNvPr>
          <p:cNvCxnSpPr/>
          <p:nvPr/>
        </p:nvCxnSpPr>
        <p:spPr>
          <a:xfrm>
            <a:off x="5318760" y="3215640"/>
            <a:ext cx="1821180" cy="0"/>
          </a:xfrm>
          <a:prstGeom prst="line">
            <a:avLst/>
          </a:prstGeom>
          <a:ln w="19050">
            <a:solidFill>
              <a:srgbClr val="F05749"/>
            </a:solidFill>
          </a:ln>
        </p:spPr>
        <p:style>
          <a:lnRef idx="1">
            <a:schemeClr val="accent1"/>
          </a:lnRef>
          <a:fillRef idx="0">
            <a:schemeClr val="accent1"/>
          </a:fillRef>
          <a:effectRef idx="0">
            <a:schemeClr val="accent1"/>
          </a:effectRef>
          <a:fontRef idx="minor">
            <a:schemeClr val="tx1"/>
          </a:fontRef>
        </p:style>
      </p:cxnSp>
      <p:sp>
        <p:nvSpPr>
          <p:cNvPr id="9" name="左中括号 8">
            <a:extLst>
              <a:ext uri="{FF2B5EF4-FFF2-40B4-BE49-F238E27FC236}">
                <a16:creationId xmlns:a16="http://schemas.microsoft.com/office/drawing/2014/main" id="{5DB94DD3-B9B4-4EBC-8ECB-C335B49A8349}"/>
              </a:ext>
            </a:extLst>
          </p:cNvPr>
          <p:cNvSpPr/>
          <p:nvPr/>
        </p:nvSpPr>
        <p:spPr>
          <a:xfrm>
            <a:off x="7139940" y="1958340"/>
            <a:ext cx="266700" cy="4015736"/>
          </a:xfrm>
          <a:prstGeom prst="leftBracket">
            <a:avLst>
              <a:gd name="adj" fmla="val 137752"/>
            </a:avLst>
          </a:prstGeom>
          <a:ln w="19050">
            <a:solidFill>
              <a:srgbClr val="F0574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extLst>
      <p:ext uri="{BB962C8B-B14F-4D97-AF65-F5344CB8AC3E}">
        <p14:creationId xmlns:p14="http://schemas.microsoft.com/office/powerpoint/2010/main" val="1849789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F9FA2D89-60F0-4434-A2A6-D09240EE6BFA}"/>
              </a:ext>
            </a:extLst>
          </p:cNvPr>
          <p:cNvSpPr/>
          <p:nvPr/>
        </p:nvSpPr>
        <p:spPr>
          <a:xfrm>
            <a:off x="845545" y="340046"/>
            <a:ext cx="3775393" cy="523220"/>
          </a:xfrm>
          <a:prstGeom prst="rect">
            <a:avLst/>
          </a:prstGeom>
        </p:spPr>
        <p:txBody>
          <a:bodyPr wrap="none">
            <a:spAutoFit/>
          </a:bodyPr>
          <a:lstStyle/>
          <a:p>
            <a:r>
              <a:rPr lang="zh-CN" altLang="en-US" sz="2800" b="1" dirty="0">
                <a:solidFill>
                  <a:srgbClr val="F05749"/>
                </a:solidFill>
              </a:rPr>
              <a:t>面试前及面试中的工作</a:t>
            </a:r>
          </a:p>
        </p:txBody>
      </p:sp>
      <p:sp>
        <p:nvSpPr>
          <p:cNvPr id="11" name="矩形 10">
            <a:extLst>
              <a:ext uri="{FF2B5EF4-FFF2-40B4-BE49-F238E27FC236}">
                <a16:creationId xmlns:a16="http://schemas.microsoft.com/office/drawing/2014/main" id="{410658E7-7450-4BBE-B3A9-9CCEE6AD7853}"/>
              </a:ext>
            </a:extLst>
          </p:cNvPr>
          <p:cNvSpPr/>
          <p:nvPr/>
        </p:nvSpPr>
        <p:spPr>
          <a:xfrm>
            <a:off x="287402" y="327513"/>
            <a:ext cx="385042" cy="523220"/>
          </a:xfrm>
          <a:prstGeom prst="rect">
            <a:avLst/>
          </a:prstGeom>
        </p:spPr>
        <p:txBody>
          <a:bodyPr wrap="none">
            <a:spAutoFit/>
          </a:bodyPr>
          <a:lstStyle/>
          <a:p>
            <a:r>
              <a:rPr lang="en-US" altLang="zh-CN" sz="2800" b="1" dirty="0">
                <a:solidFill>
                  <a:schemeClr val="bg1"/>
                </a:solidFill>
              </a:rPr>
              <a:t>3</a:t>
            </a:r>
            <a:endParaRPr lang="zh-CN" altLang="en-US" sz="2800" b="1" dirty="0">
              <a:solidFill>
                <a:schemeClr val="bg1"/>
              </a:solidFill>
            </a:endParaRPr>
          </a:p>
        </p:txBody>
      </p:sp>
      <p:grpSp>
        <p:nvGrpSpPr>
          <p:cNvPr id="18" name="组合 17">
            <a:extLst>
              <a:ext uri="{FF2B5EF4-FFF2-40B4-BE49-F238E27FC236}">
                <a16:creationId xmlns:a16="http://schemas.microsoft.com/office/drawing/2014/main" id="{DD18A786-B04D-45DC-8B70-0D771BCF9F99}"/>
              </a:ext>
            </a:extLst>
          </p:cNvPr>
          <p:cNvGrpSpPr/>
          <p:nvPr/>
        </p:nvGrpSpPr>
        <p:grpSpPr>
          <a:xfrm>
            <a:off x="845544" y="1554102"/>
            <a:ext cx="10401575" cy="2779115"/>
            <a:chOff x="845544" y="1554102"/>
            <a:chExt cx="10401575" cy="2779115"/>
          </a:xfrm>
        </p:grpSpPr>
        <p:grpSp>
          <p:nvGrpSpPr>
            <p:cNvPr id="16" name="组合 15">
              <a:extLst>
                <a:ext uri="{FF2B5EF4-FFF2-40B4-BE49-F238E27FC236}">
                  <a16:creationId xmlns:a16="http://schemas.microsoft.com/office/drawing/2014/main" id="{2C242F86-53E5-4DD8-AE19-B2781D820082}"/>
                </a:ext>
              </a:extLst>
            </p:cNvPr>
            <p:cNvGrpSpPr/>
            <p:nvPr/>
          </p:nvGrpSpPr>
          <p:grpSpPr>
            <a:xfrm>
              <a:off x="845544" y="1554102"/>
              <a:ext cx="4610375" cy="685800"/>
              <a:chOff x="899158" y="1943695"/>
              <a:chExt cx="4610375" cy="685800"/>
            </a:xfrm>
          </p:grpSpPr>
          <p:grpSp>
            <p:nvGrpSpPr>
              <p:cNvPr id="13" name="组合 12">
                <a:extLst>
                  <a:ext uri="{FF2B5EF4-FFF2-40B4-BE49-F238E27FC236}">
                    <a16:creationId xmlns:a16="http://schemas.microsoft.com/office/drawing/2014/main" id="{85B9E07B-C60A-4CBF-8E80-F3966A1B1BD7}"/>
                  </a:ext>
                </a:extLst>
              </p:cNvPr>
              <p:cNvGrpSpPr/>
              <p:nvPr/>
            </p:nvGrpSpPr>
            <p:grpSpPr>
              <a:xfrm>
                <a:off x="899158" y="1943695"/>
                <a:ext cx="4610375" cy="685800"/>
                <a:chOff x="899159" y="1882140"/>
                <a:chExt cx="4610375" cy="685800"/>
              </a:xfrm>
            </p:grpSpPr>
            <p:sp>
              <p:nvSpPr>
                <p:cNvPr id="12" name="矩形: 圆角 11">
                  <a:extLst>
                    <a:ext uri="{FF2B5EF4-FFF2-40B4-BE49-F238E27FC236}">
                      <a16:creationId xmlns:a16="http://schemas.microsoft.com/office/drawing/2014/main" id="{BFB81C31-821F-4897-9BF4-9A6C7986DF87}"/>
                    </a:ext>
                  </a:extLst>
                </p:cNvPr>
                <p:cNvSpPr/>
                <p:nvPr/>
              </p:nvSpPr>
              <p:spPr>
                <a:xfrm>
                  <a:off x="899159" y="1882140"/>
                  <a:ext cx="4610375" cy="685800"/>
                </a:xfrm>
                <a:prstGeom prst="roundRect">
                  <a:avLst>
                    <a:gd name="adj" fmla="val 50000"/>
                  </a:avLst>
                </a:prstGeom>
                <a:solidFill>
                  <a:srgbClr val="F05749"/>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泪滴形 2">
                  <a:extLst>
                    <a:ext uri="{FF2B5EF4-FFF2-40B4-BE49-F238E27FC236}">
                      <a16:creationId xmlns:a16="http://schemas.microsoft.com/office/drawing/2014/main" id="{438BB492-D964-4D9D-A3CE-115D2985EC83}"/>
                    </a:ext>
                  </a:extLst>
                </p:cNvPr>
                <p:cNvSpPr/>
                <p:nvPr/>
              </p:nvSpPr>
              <p:spPr>
                <a:xfrm>
                  <a:off x="899160" y="1882140"/>
                  <a:ext cx="685800" cy="685800"/>
                </a:xfrm>
                <a:prstGeom prst="teardrop">
                  <a:avLst/>
                </a:prstGeom>
                <a:solidFill>
                  <a:srgbClr val="FDAB23"/>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a:extLst>
                  <a:ext uri="{FF2B5EF4-FFF2-40B4-BE49-F238E27FC236}">
                    <a16:creationId xmlns:a16="http://schemas.microsoft.com/office/drawing/2014/main" id="{84C5E13B-AE80-47F5-BBE7-74E4E76E7DE3}"/>
                  </a:ext>
                </a:extLst>
              </p:cNvPr>
              <p:cNvSpPr/>
              <p:nvPr/>
            </p:nvSpPr>
            <p:spPr>
              <a:xfrm>
                <a:off x="1734748" y="2055762"/>
                <a:ext cx="970137" cy="461665"/>
              </a:xfrm>
              <a:prstGeom prst="rect">
                <a:avLst/>
              </a:prstGeom>
            </p:spPr>
            <p:txBody>
              <a:bodyPr wrap="none">
                <a:spAutoFit/>
              </a:bodyPr>
              <a:lstStyle/>
              <a:p>
                <a:r>
                  <a:rPr lang="zh-CN" altLang="en-US" sz="2400" b="1" dirty="0">
                    <a:solidFill>
                      <a:schemeClr val="bg1"/>
                    </a:solidFill>
                  </a:rPr>
                  <a:t>面  试</a:t>
                </a:r>
              </a:p>
            </p:txBody>
          </p:sp>
          <p:sp>
            <p:nvSpPr>
              <p:cNvPr id="15" name="矩形 14">
                <a:extLst>
                  <a:ext uri="{FF2B5EF4-FFF2-40B4-BE49-F238E27FC236}">
                    <a16:creationId xmlns:a16="http://schemas.microsoft.com/office/drawing/2014/main" id="{7FA434A5-6BA0-4ED7-B531-2F6C77A68B28}"/>
                  </a:ext>
                </a:extLst>
              </p:cNvPr>
              <p:cNvSpPr/>
              <p:nvPr/>
            </p:nvSpPr>
            <p:spPr>
              <a:xfrm>
                <a:off x="999542" y="2024985"/>
                <a:ext cx="546945" cy="523220"/>
              </a:xfrm>
              <a:prstGeom prst="rect">
                <a:avLst/>
              </a:prstGeom>
            </p:spPr>
            <p:txBody>
              <a:bodyPr wrap="none">
                <a:spAutoFit/>
              </a:bodyPr>
              <a:lstStyle/>
              <a:p>
                <a:r>
                  <a:rPr lang="en-US" altLang="zh-CN" sz="2800" b="1" spc="-150" dirty="0">
                    <a:solidFill>
                      <a:schemeClr val="bg1"/>
                    </a:solidFill>
                  </a:rPr>
                  <a:t>04</a:t>
                </a:r>
                <a:endParaRPr lang="zh-CN" altLang="en-US" sz="2800" b="1" spc="-150" dirty="0">
                  <a:solidFill>
                    <a:schemeClr val="bg1"/>
                  </a:solidFill>
                </a:endParaRPr>
              </a:p>
            </p:txBody>
          </p:sp>
        </p:grpSp>
        <p:sp>
          <p:nvSpPr>
            <p:cNvPr id="17" name="矩形 16">
              <a:extLst>
                <a:ext uri="{FF2B5EF4-FFF2-40B4-BE49-F238E27FC236}">
                  <a16:creationId xmlns:a16="http://schemas.microsoft.com/office/drawing/2014/main" id="{2ACDBC6D-9D06-4013-84B5-3B22EF0C8848}"/>
                </a:ext>
              </a:extLst>
            </p:cNvPr>
            <p:cNvSpPr/>
            <p:nvPr/>
          </p:nvSpPr>
          <p:spPr>
            <a:xfrm>
              <a:off x="1622784" y="2351969"/>
              <a:ext cx="9624335" cy="1981248"/>
            </a:xfrm>
            <a:prstGeom prst="rect">
              <a:avLst/>
            </a:prstGeom>
          </p:spPr>
          <p:txBody>
            <a:bodyPr wrap="square">
              <a:spAutoFit/>
            </a:bodyPr>
            <a:lstStyle/>
            <a:p>
              <a:pPr>
                <a:lnSpc>
                  <a:spcPct val="130000"/>
                </a:lnSpc>
              </a:pPr>
              <a:r>
                <a:rPr lang="en-US" altLang="zh-CN" sz="1600" b="1" dirty="0">
                  <a:solidFill>
                    <a:schemeClr val="tx1">
                      <a:lumMod val="75000"/>
                      <a:lumOff val="25000"/>
                    </a:schemeClr>
                  </a:solidFill>
                </a:rPr>
                <a:t>4.1</a:t>
              </a:r>
              <a:r>
                <a:rPr lang="zh-CN" altLang="en-US" sz="1600" b="1" dirty="0">
                  <a:solidFill>
                    <a:schemeClr val="tx1">
                      <a:lumMod val="75000"/>
                      <a:lumOff val="25000"/>
                    </a:schemeClr>
                  </a:solidFill>
                </a:rPr>
                <a:t>　面试官介绍</a:t>
              </a:r>
              <a:r>
                <a:rPr lang="zh-CN" altLang="en-US" sz="1600" dirty="0">
                  <a:solidFill>
                    <a:schemeClr val="tx1">
                      <a:lumMod val="75000"/>
                      <a:lumOff val="25000"/>
                    </a:schemeClr>
                  </a:solidFill>
                </a:rPr>
                <a:t>：欢迎你来参加我们的面试，你来应聘的是</a:t>
              </a:r>
              <a:r>
                <a:rPr lang="en-US" altLang="zh-CN" sz="1600" dirty="0">
                  <a:solidFill>
                    <a:schemeClr val="tx1">
                      <a:lumMod val="75000"/>
                      <a:lumOff val="25000"/>
                    </a:schemeClr>
                  </a:solidFill>
                </a:rPr>
                <a:t>XXXX</a:t>
              </a:r>
              <a:r>
                <a:rPr lang="zh-CN" altLang="en-US" sz="1600" dirty="0">
                  <a:solidFill>
                    <a:schemeClr val="tx1">
                      <a:lumMod val="75000"/>
                      <a:lumOff val="25000"/>
                    </a:schemeClr>
                  </a:solidFill>
                </a:rPr>
                <a:t>职位，我是</a:t>
              </a:r>
              <a:r>
                <a:rPr lang="en-US" altLang="zh-CN" sz="1600" dirty="0">
                  <a:solidFill>
                    <a:schemeClr val="tx1">
                      <a:lumMod val="75000"/>
                      <a:lumOff val="25000"/>
                    </a:schemeClr>
                  </a:solidFill>
                </a:rPr>
                <a:t>XXXX</a:t>
              </a:r>
              <a:r>
                <a:rPr lang="zh-CN" altLang="en-US" sz="1600" dirty="0">
                  <a:solidFill>
                    <a:schemeClr val="tx1">
                      <a:lumMod val="75000"/>
                      <a:lumOff val="25000"/>
                    </a:schemeClr>
                  </a:solidFill>
                </a:rPr>
                <a:t>，因为面试者比较多，为了面试更加有效，我会作笔记，以便综合评价。请您先做下自我介绍。</a:t>
              </a:r>
            </a:p>
            <a:p>
              <a:pPr>
                <a:lnSpc>
                  <a:spcPct val="130000"/>
                </a:lnSpc>
              </a:pPr>
              <a:r>
                <a:rPr lang="en-US" altLang="zh-CN" sz="1600" b="1" dirty="0">
                  <a:solidFill>
                    <a:schemeClr val="tx1">
                      <a:lumMod val="75000"/>
                      <a:lumOff val="25000"/>
                    </a:schemeClr>
                  </a:solidFill>
                </a:rPr>
                <a:t>4.2</a:t>
              </a:r>
              <a:r>
                <a:rPr lang="zh-CN" altLang="en-US" sz="1600" b="1" dirty="0">
                  <a:solidFill>
                    <a:schemeClr val="tx1">
                      <a:lumMod val="75000"/>
                      <a:lumOff val="25000"/>
                    </a:schemeClr>
                  </a:solidFill>
                </a:rPr>
                <a:t>　面试官常提的问题</a:t>
              </a:r>
              <a:r>
                <a:rPr lang="zh-CN" altLang="en-US" sz="1600" dirty="0">
                  <a:solidFill>
                    <a:schemeClr val="tx1">
                      <a:lumMod val="75000"/>
                      <a:lumOff val="25000"/>
                    </a:schemeClr>
                  </a:solidFill>
                </a:rPr>
                <a:t>：注意启承转合。</a:t>
              </a:r>
            </a:p>
            <a:p>
              <a:pPr>
                <a:lnSpc>
                  <a:spcPct val="130000"/>
                </a:lnSpc>
              </a:pPr>
              <a:r>
                <a:rPr lang="en-US" altLang="zh-CN" sz="1600" b="1" dirty="0">
                  <a:solidFill>
                    <a:schemeClr val="tx1">
                      <a:lumMod val="75000"/>
                      <a:lumOff val="25000"/>
                    </a:schemeClr>
                  </a:solidFill>
                </a:rPr>
                <a:t>4.3</a:t>
              </a:r>
              <a:r>
                <a:rPr lang="zh-CN" altLang="en-US" sz="1600" b="1" dirty="0">
                  <a:solidFill>
                    <a:schemeClr val="tx1">
                      <a:lumMod val="75000"/>
                      <a:lumOff val="25000"/>
                    </a:schemeClr>
                  </a:solidFill>
                </a:rPr>
                <a:t>　整理笔记</a:t>
              </a:r>
              <a:r>
                <a:rPr lang="zh-CN" altLang="en-US" sz="1600" dirty="0">
                  <a:solidFill>
                    <a:schemeClr val="tx1">
                      <a:lumMod val="75000"/>
                      <a:lumOff val="25000"/>
                    </a:schemeClr>
                  </a:solidFill>
                </a:rPr>
                <a:t>，笔记只记事实，不记评判</a:t>
              </a:r>
            </a:p>
            <a:p>
              <a:pPr>
                <a:lnSpc>
                  <a:spcPct val="130000"/>
                </a:lnSpc>
              </a:pPr>
              <a:r>
                <a:rPr lang="en-US" altLang="zh-CN" sz="1600" b="1" dirty="0">
                  <a:solidFill>
                    <a:schemeClr val="tx1">
                      <a:lumMod val="75000"/>
                      <a:lumOff val="25000"/>
                    </a:schemeClr>
                  </a:solidFill>
                </a:rPr>
                <a:t>4.4</a:t>
              </a:r>
              <a:r>
                <a:rPr lang="zh-CN" altLang="en-US" sz="1600" b="1" dirty="0">
                  <a:solidFill>
                    <a:schemeClr val="tx1">
                      <a:lumMod val="75000"/>
                      <a:lumOff val="25000"/>
                    </a:schemeClr>
                  </a:solidFill>
                </a:rPr>
                <a:t>　请问您还有哪些方面需要了解的。</a:t>
              </a:r>
              <a:r>
                <a:rPr lang="zh-CN" altLang="en-US" sz="1600" dirty="0">
                  <a:solidFill>
                    <a:schemeClr val="tx1">
                      <a:lumMod val="75000"/>
                      <a:lumOff val="25000"/>
                    </a:schemeClr>
                  </a:solidFill>
                </a:rPr>
                <a:t>（请面试者提问，时间控制在</a:t>
              </a:r>
              <a:r>
                <a:rPr lang="en-US" altLang="zh-CN" sz="1600" dirty="0">
                  <a:solidFill>
                    <a:schemeClr val="tx1">
                      <a:lumMod val="75000"/>
                      <a:lumOff val="25000"/>
                    </a:schemeClr>
                  </a:solidFill>
                </a:rPr>
                <a:t>10</a:t>
              </a:r>
              <a:r>
                <a:rPr lang="zh-CN" altLang="en-US" sz="1600" dirty="0">
                  <a:solidFill>
                    <a:schemeClr val="tx1">
                      <a:lumMod val="75000"/>
                      <a:lumOff val="25000"/>
                    </a:schemeClr>
                  </a:solidFill>
                </a:rPr>
                <a:t>分钟内）</a:t>
              </a:r>
            </a:p>
            <a:p>
              <a:pPr>
                <a:lnSpc>
                  <a:spcPct val="130000"/>
                </a:lnSpc>
              </a:pPr>
              <a:r>
                <a:rPr lang="en-US" altLang="zh-CN" sz="1600" b="1" dirty="0">
                  <a:solidFill>
                    <a:schemeClr val="tx1">
                      <a:lumMod val="75000"/>
                      <a:lumOff val="25000"/>
                    </a:schemeClr>
                  </a:solidFill>
                </a:rPr>
                <a:t>4.5</a:t>
              </a:r>
              <a:r>
                <a:rPr lang="zh-CN" altLang="en-US" sz="1600" b="1" dirty="0">
                  <a:solidFill>
                    <a:schemeClr val="tx1">
                      <a:lumMod val="75000"/>
                      <a:lumOff val="25000"/>
                    </a:schemeClr>
                  </a:solidFill>
                </a:rPr>
                <a:t>　稍后会有用人部门对专业知识或能力方面进行面谈</a:t>
              </a:r>
              <a:r>
                <a:rPr lang="zh-CN" altLang="en-US" sz="1600" dirty="0">
                  <a:solidFill>
                    <a:schemeClr val="tx1">
                      <a:lumMod val="75000"/>
                      <a:lumOff val="25000"/>
                    </a:schemeClr>
                  </a:solidFill>
                </a:rPr>
                <a:t>，下一位面试官是</a:t>
              </a:r>
              <a:r>
                <a:rPr lang="en-US" altLang="zh-CN" sz="1600" dirty="0">
                  <a:solidFill>
                    <a:schemeClr val="tx1">
                      <a:lumMod val="75000"/>
                      <a:lumOff val="25000"/>
                    </a:schemeClr>
                  </a:solidFill>
                </a:rPr>
                <a:t>XXXX</a:t>
              </a:r>
              <a:r>
                <a:rPr lang="zh-CN" altLang="en-US" sz="1600" dirty="0">
                  <a:solidFill>
                    <a:schemeClr val="tx1">
                      <a:lumMod val="75000"/>
                      <a:lumOff val="25000"/>
                    </a:schemeClr>
                  </a:solidFill>
                </a:rPr>
                <a:t>（职务），请稍后。</a:t>
              </a:r>
            </a:p>
          </p:txBody>
        </p:sp>
      </p:grpSp>
      <p:grpSp>
        <p:nvGrpSpPr>
          <p:cNvPr id="19" name="组合 18">
            <a:extLst>
              <a:ext uri="{FF2B5EF4-FFF2-40B4-BE49-F238E27FC236}">
                <a16:creationId xmlns:a16="http://schemas.microsoft.com/office/drawing/2014/main" id="{9C0606F4-2934-4951-9A9A-0A8C1A92B5F2}"/>
              </a:ext>
            </a:extLst>
          </p:cNvPr>
          <p:cNvGrpSpPr/>
          <p:nvPr/>
        </p:nvGrpSpPr>
        <p:grpSpPr>
          <a:xfrm>
            <a:off x="845544" y="4602492"/>
            <a:ext cx="10401575" cy="1178677"/>
            <a:chOff x="845544" y="1554102"/>
            <a:chExt cx="10401575" cy="1178677"/>
          </a:xfrm>
        </p:grpSpPr>
        <p:grpSp>
          <p:nvGrpSpPr>
            <p:cNvPr id="20" name="组合 19">
              <a:extLst>
                <a:ext uri="{FF2B5EF4-FFF2-40B4-BE49-F238E27FC236}">
                  <a16:creationId xmlns:a16="http://schemas.microsoft.com/office/drawing/2014/main" id="{525D6C40-353C-449D-8D2B-53677E1CC6A9}"/>
                </a:ext>
              </a:extLst>
            </p:cNvPr>
            <p:cNvGrpSpPr/>
            <p:nvPr/>
          </p:nvGrpSpPr>
          <p:grpSpPr>
            <a:xfrm>
              <a:off x="845544" y="1554102"/>
              <a:ext cx="4610375" cy="685800"/>
              <a:chOff x="899158" y="1943695"/>
              <a:chExt cx="4610375" cy="685800"/>
            </a:xfrm>
          </p:grpSpPr>
          <p:grpSp>
            <p:nvGrpSpPr>
              <p:cNvPr id="22" name="组合 21">
                <a:extLst>
                  <a:ext uri="{FF2B5EF4-FFF2-40B4-BE49-F238E27FC236}">
                    <a16:creationId xmlns:a16="http://schemas.microsoft.com/office/drawing/2014/main" id="{2F57A8B9-ACC9-47FB-A336-AA7491162BA3}"/>
                  </a:ext>
                </a:extLst>
              </p:cNvPr>
              <p:cNvGrpSpPr/>
              <p:nvPr/>
            </p:nvGrpSpPr>
            <p:grpSpPr>
              <a:xfrm>
                <a:off x="899158" y="1943695"/>
                <a:ext cx="4610375" cy="685800"/>
                <a:chOff x="899159" y="1882140"/>
                <a:chExt cx="4610375" cy="685800"/>
              </a:xfrm>
            </p:grpSpPr>
            <p:sp>
              <p:nvSpPr>
                <p:cNvPr id="25" name="矩形: 圆角 24">
                  <a:extLst>
                    <a:ext uri="{FF2B5EF4-FFF2-40B4-BE49-F238E27FC236}">
                      <a16:creationId xmlns:a16="http://schemas.microsoft.com/office/drawing/2014/main" id="{917E72D2-976D-4FEC-85A6-6015E41C98AF}"/>
                    </a:ext>
                  </a:extLst>
                </p:cNvPr>
                <p:cNvSpPr/>
                <p:nvPr/>
              </p:nvSpPr>
              <p:spPr>
                <a:xfrm>
                  <a:off x="899159" y="1882140"/>
                  <a:ext cx="4610375" cy="685800"/>
                </a:xfrm>
                <a:prstGeom prst="roundRect">
                  <a:avLst>
                    <a:gd name="adj" fmla="val 50000"/>
                  </a:avLst>
                </a:prstGeom>
                <a:solidFill>
                  <a:srgbClr val="F05749"/>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泪滴形 25">
                  <a:extLst>
                    <a:ext uri="{FF2B5EF4-FFF2-40B4-BE49-F238E27FC236}">
                      <a16:creationId xmlns:a16="http://schemas.microsoft.com/office/drawing/2014/main" id="{F34B2D90-A2C4-46C7-8888-67379DA10E50}"/>
                    </a:ext>
                  </a:extLst>
                </p:cNvPr>
                <p:cNvSpPr/>
                <p:nvPr/>
              </p:nvSpPr>
              <p:spPr>
                <a:xfrm>
                  <a:off x="899160" y="1882140"/>
                  <a:ext cx="685800" cy="685800"/>
                </a:xfrm>
                <a:prstGeom prst="teardrop">
                  <a:avLst/>
                </a:prstGeom>
                <a:solidFill>
                  <a:srgbClr val="FDAB23"/>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22">
                <a:extLst>
                  <a:ext uri="{FF2B5EF4-FFF2-40B4-BE49-F238E27FC236}">
                    <a16:creationId xmlns:a16="http://schemas.microsoft.com/office/drawing/2014/main" id="{96AED120-6762-4ECE-9ACD-8FB8E4C80835}"/>
                  </a:ext>
                </a:extLst>
              </p:cNvPr>
              <p:cNvSpPr/>
              <p:nvPr/>
            </p:nvSpPr>
            <p:spPr>
              <a:xfrm>
                <a:off x="1734748" y="2055762"/>
                <a:ext cx="1415772" cy="461665"/>
              </a:xfrm>
              <a:prstGeom prst="rect">
                <a:avLst/>
              </a:prstGeom>
            </p:spPr>
            <p:txBody>
              <a:bodyPr wrap="none">
                <a:spAutoFit/>
              </a:bodyPr>
              <a:lstStyle/>
              <a:p>
                <a:r>
                  <a:rPr lang="zh-CN" altLang="en-US" sz="2400" b="1" dirty="0">
                    <a:solidFill>
                      <a:schemeClr val="bg1"/>
                    </a:solidFill>
                  </a:rPr>
                  <a:t>结束面试</a:t>
                </a:r>
              </a:p>
            </p:txBody>
          </p:sp>
          <p:sp>
            <p:nvSpPr>
              <p:cNvPr id="24" name="矩形 23">
                <a:extLst>
                  <a:ext uri="{FF2B5EF4-FFF2-40B4-BE49-F238E27FC236}">
                    <a16:creationId xmlns:a16="http://schemas.microsoft.com/office/drawing/2014/main" id="{E32FDA2D-16E3-45D5-B920-9521825F131D}"/>
                  </a:ext>
                </a:extLst>
              </p:cNvPr>
              <p:cNvSpPr/>
              <p:nvPr/>
            </p:nvSpPr>
            <p:spPr>
              <a:xfrm>
                <a:off x="999542" y="2024985"/>
                <a:ext cx="546945" cy="523220"/>
              </a:xfrm>
              <a:prstGeom prst="rect">
                <a:avLst/>
              </a:prstGeom>
            </p:spPr>
            <p:txBody>
              <a:bodyPr wrap="none">
                <a:spAutoFit/>
              </a:bodyPr>
              <a:lstStyle/>
              <a:p>
                <a:r>
                  <a:rPr lang="en-US" altLang="zh-CN" sz="2800" b="1" spc="-150" dirty="0">
                    <a:solidFill>
                      <a:schemeClr val="bg1"/>
                    </a:solidFill>
                  </a:rPr>
                  <a:t>05</a:t>
                </a:r>
                <a:endParaRPr lang="zh-CN" altLang="en-US" sz="2800" b="1" spc="-150" dirty="0">
                  <a:solidFill>
                    <a:schemeClr val="bg1"/>
                  </a:solidFill>
                </a:endParaRPr>
              </a:p>
            </p:txBody>
          </p:sp>
        </p:grpSp>
        <p:sp>
          <p:nvSpPr>
            <p:cNvPr id="21" name="矩形 20">
              <a:extLst>
                <a:ext uri="{FF2B5EF4-FFF2-40B4-BE49-F238E27FC236}">
                  <a16:creationId xmlns:a16="http://schemas.microsoft.com/office/drawing/2014/main" id="{767F0697-9D39-4AE5-AF69-174AE7A211D9}"/>
                </a:ext>
              </a:extLst>
            </p:cNvPr>
            <p:cNvSpPr/>
            <p:nvPr/>
          </p:nvSpPr>
          <p:spPr>
            <a:xfrm>
              <a:off x="1622784" y="2351969"/>
              <a:ext cx="9624335" cy="380810"/>
            </a:xfrm>
            <a:prstGeom prst="rect">
              <a:avLst/>
            </a:prstGeom>
          </p:spPr>
          <p:txBody>
            <a:bodyPr wrap="square">
              <a:spAutoFit/>
            </a:bodyPr>
            <a:lstStyle/>
            <a:p>
              <a:pPr>
                <a:lnSpc>
                  <a:spcPct val="130000"/>
                </a:lnSpc>
              </a:pPr>
              <a:r>
                <a:rPr lang="zh-CN" altLang="en-US" sz="1600" dirty="0">
                  <a:solidFill>
                    <a:schemeClr val="tx1">
                      <a:lumMod val="75000"/>
                      <a:lumOff val="25000"/>
                    </a:schemeClr>
                  </a:solidFill>
                </a:rPr>
                <a:t>感谢面试者来我司面试，我们会在</a:t>
              </a:r>
              <a:r>
                <a:rPr lang="en-US" altLang="zh-CN" sz="1600" dirty="0">
                  <a:solidFill>
                    <a:schemeClr val="tx1">
                      <a:lumMod val="75000"/>
                      <a:lumOff val="25000"/>
                    </a:schemeClr>
                  </a:solidFill>
                </a:rPr>
                <a:t>XXXX</a:t>
              </a:r>
              <a:r>
                <a:rPr lang="zh-CN" altLang="en-US" sz="1600" dirty="0">
                  <a:solidFill>
                    <a:schemeClr val="tx1">
                      <a:lumMod val="75000"/>
                      <a:lumOff val="25000"/>
                    </a:schemeClr>
                  </a:solidFill>
                </a:rPr>
                <a:t>时间内给以答复，答复方式：邮件或电话联系。</a:t>
              </a:r>
            </a:p>
          </p:txBody>
        </p:sp>
      </p:grpSp>
    </p:spTree>
    <p:extLst>
      <p:ext uri="{BB962C8B-B14F-4D97-AF65-F5344CB8AC3E}">
        <p14:creationId xmlns:p14="http://schemas.microsoft.com/office/powerpoint/2010/main" val="26205531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F9FA2D89-60F0-4434-A2A6-D09240EE6BFA}"/>
              </a:ext>
            </a:extLst>
          </p:cNvPr>
          <p:cNvSpPr/>
          <p:nvPr/>
        </p:nvSpPr>
        <p:spPr>
          <a:xfrm>
            <a:off x="845545" y="340046"/>
            <a:ext cx="1620957" cy="523220"/>
          </a:xfrm>
          <a:prstGeom prst="rect">
            <a:avLst/>
          </a:prstGeom>
        </p:spPr>
        <p:txBody>
          <a:bodyPr wrap="none">
            <a:spAutoFit/>
          </a:bodyPr>
          <a:lstStyle/>
          <a:p>
            <a:r>
              <a:rPr lang="zh-CN" altLang="en-US" sz="2800" b="1" dirty="0">
                <a:solidFill>
                  <a:srgbClr val="F05749"/>
                </a:solidFill>
              </a:rPr>
              <a:t>面试技巧</a:t>
            </a:r>
          </a:p>
        </p:txBody>
      </p:sp>
      <p:sp>
        <p:nvSpPr>
          <p:cNvPr id="11" name="矩形 10">
            <a:extLst>
              <a:ext uri="{FF2B5EF4-FFF2-40B4-BE49-F238E27FC236}">
                <a16:creationId xmlns:a16="http://schemas.microsoft.com/office/drawing/2014/main" id="{410658E7-7450-4BBE-B3A9-9CCEE6AD7853}"/>
              </a:ext>
            </a:extLst>
          </p:cNvPr>
          <p:cNvSpPr/>
          <p:nvPr/>
        </p:nvSpPr>
        <p:spPr>
          <a:xfrm>
            <a:off x="287402" y="327513"/>
            <a:ext cx="385042" cy="523220"/>
          </a:xfrm>
          <a:prstGeom prst="rect">
            <a:avLst/>
          </a:prstGeom>
        </p:spPr>
        <p:txBody>
          <a:bodyPr wrap="none">
            <a:spAutoFit/>
          </a:bodyPr>
          <a:lstStyle/>
          <a:p>
            <a:r>
              <a:rPr lang="en-US" altLang="zh-CN" sz="2800" b="1" dirty="0">
                <a:solidFill>
                  <a:schemeClr val="bg1"/>
                </a:solidFill>
              </a:rPr>
              <a:t>4</a:t>
            </a:r>
            <a:endParaRPr lang="zh-CN" altLang="en-US" sz="2800" b="1" dirty="0">
              <a:solidFill>
                <a:schemeClr val="bg1"/>
              </a:solidFill>
            </a:endParaRPr>
          </a:p>
        </p:txBody>
      </p:sp>
      <p:sp>
        <p:nvSpPr>
          <p:cNvPr id="5" name="矩形 4">
            <a:extLst>
              <a:ext uri="{FF2B5EF4-FFF2-40B4-BE49-F238E27FC236}">
                <a16:creationId xmlns:a16="http://schemas.microsoft.com/office/drawing/2014/main" id="{E9B64F97-3594-474A-88FE-B182C09B1F25}"/>
              </a:ext>
            </a:extLst>
          </p:cNvPr>
          <p:cNvSpPr/>
          <p:nvPr/>
        </p:nvSpPr>
        <p:spPr>
          <a:xfrm>
            <a:off x="4584362" y="1546591"/>
            <a:ext cx="3715504" cy="646331"/>
          </a:xfrm>
          <a:prstGeom prst="rect">
            <a:avLst/>
          </a:prstGeom>
        </p:spPr>
        <p:txBody>
          <a:bodyPr wrap="none">
            <a:spAutoFit/>
          </a:bodyPr>
          <a:lstStyle/>
          <a:p>
            <a:r>
              <a:rPr lang="zh-CN" altLang="en-US" sz="3600" b="1" dirty="0">
                <a:solidFill>
                  <a:schemeClr val="tx1">
                    <a:lumMod val="75000"/>
                    <a:lumOff val="25000"/>
                  </a:schemeClr>
                </a:solidFill>
              </a:rPr>
              <a:t>要满足</a:t>
            </a:r>
            <a:r>
              <a:rPr lang="en-US" altLang="zh-CN" sz="3600" b="1" dirty="0">
                <a:solidFill>
                  <a:schemeClr val="tx1">
                    <a:lumMod val="75000"/>
                    <a:lumOff val="25000"/>
                  </a:schemeClr>
                </a:solidFill>
              </a:rPr>
              <a:t>STAR</a:t>
            </a:r>
            <a:r>
              <a:rPr lang="zh-CN" altLang="en-US" sz="3600" b="1" dirty="0">
                <a:solidFill>
                  <a:schemeClr val="tx1">
                    <a:lumMod val="75000"/>
                    <a:lumOff val="25000"/>
                  </a:schemeClr>
                </a:solidFill>
              </a:rPr>
              <a:t>原则</a:t>
            </a:r>
          </a:p>
        </p:txBody>
      </p:sp>
      <p:sp>
        <p:nvSpPr>
          <p:cNvPr id="27" name="矩形 26">
            <a:extLst>
              <a:ext uri="{FF2B5EF4-FFF2-40B4-BE49-F238E27FC236}">
                <a16:creationId xmlns:a16="http://schemas.microsoft.com/office/drawing/2014/main" id="{65CE807E-D816-4163-9676-C7042017F5D1}"/>
              </a:ext>
            </a:extLst>
          </p:cNvPr>
          <p:cNvSpPr/>
          <p:nvPr/>
        </p:nvSpPr>
        <p:spPr>
          <a:xfrm>
            <a:off x="2056550" y="3064609"/>
            <a:ext cx="748923" cy="1107996"/>
          </a:xfrm>
          <a:prstGeom prst="rect">
            <a:avLst/>
          </a:prstGeom>
        </p:spPr>
        <p:txBody>
          <a:bodyPr wrap="none">
            <a:spAutoFit/>
          </a:bodyPr>
          <a:lstStyle/>
          <a:p>
            <a:r>
              <a:rPr lang="en-US" altLang="zh-CN" sz="6600" b="1" dirty="0">
                <a:solidFill>
                  <a:srgbClr val="F05749"/>
                </a:solidFill>
              </a:rPr>
              <a:t>S</a:t>
            </a:r>
            <a:endParaRPr lang="zh-CN" altLang="en-US" sz="6600" b="1" dirty="0">
              <a:solidFill>
                <a:srgbClr val="F05749"/>
              </a:solidFill>
            </a:endParaRPr>
          </a:p>
        </p:txBody>
      </p:sp>
      <p:sp>
        <p:nvSpPr>
          <p:cNvPr id="28" name="矩形 27">
            <a:extLst>
              <a:ext uri="{FF2B5EF4-FFF2-40B4-BE49-F238E27FC236}">
                <a16:creationId xmlns:a16="http://schemas.microsoft.com/office/drawing/2014/main" id="{230D02DE-BA2B-4A22-B857-8799A96F850B}"/>
              </a:ext>
            </a:extLst>
          </p:cNvPr>
          <p:cNvSpPr/>
          <p:nvPr/>
        </p:nvSpPr>
        <p:spPr>
          <a:xfrm>
            <a:off x="4525430" y="3064609"/>
            <a:ext cx="702436" cy="1107996"/>
          </a:xfrm>
          <a:prstGeom prst="rect">
            <a:avLst/>
          </a:prstGeom>
        </p:spPr>
        <p:txBody>
          <a:bodyPr wrap="none">
            <a:spAutoFit/>
          </a:bodyPr>
          <a:lstStyle/>
          <a:p>
            <a:r>
              <a:rPr lang="en-US" altLang="zh-CN" sz="6600" b="1" dirty="0">
                <a:solidFill>
                  <a:srgbClr val="F05749"/>
                </a:solidFill>
              </a:rPr>
              <a:t>T</a:t>
            </a:r>
            <a:endParaRPr lang="zh-CN" altLang="en-US" sz="6600" b="1" dirty="0">
              <a:solidFill>
                <a:srgbClr val="F05749"/>
              </a:solidFill>
            </a:endParaRPr>
          </a:p>
        </p:txBody>
      </p:sp>
      <p:sp>
        <p:nvSpPr>
          <p:cNvPr id="29" name="矩形 28">
            <a:extLst>
              <a:ext uri="{FF2B5EF4-FFF2-40B4-BE49-F238E27FC236}">
                <a16:creationId xmlns:a16="http://schemas.microsoft.com/office/drawing/2014/main" id="{CA7F4C78-5214-41FE-946A-E15C9D709BA8}"/>
              </a:ext>
            </a:extLst>
          </p:cNvPr>
          <p:cNvSpPr/>
          <p:nvPr/>
        </p:nvSpPr>
        <p:spPr>
          <a:xfrm>
            <a:off x="6994310" y="3064609"/>
            <a:ext cx="795411" cy="1107996"/>
          </a:xfrm>
          <a:prstGeom prst="rect">
            <a:avLst/>
          </a:prstGeom>
        </p:spPr>
        <p:txBody>
          <a:bodyPr wrap="none">
            <a:spAutoFit/>
          </a:bodyPr>
          <a:lstStyle/>
          <a:p>
            <a:r>
              <a:rPr lang="en-US" altLang="zh-CN" sz="6600" b="1" dirty="0">
                <a:solidFill>
                  <a:srgbClr val="F05749"/>
                </a:solidFill>
              </a:rPr>
              <a:t>A</a:t>
            </a:r>
            <a:endParaRPr lang="zh-CN" altLang="en-US" sz="6600" b="1" dirty="0">
              <a:solidFill>
                <a:srgbClr val="F05749"/>
              </a:solidFill>
            </a:endParaRPr>
          </a:p>
        </p:txBody>
      </p:sp>
      <p:sp>
        <p:nvSpPr>
          <p:cNvPr id="30" name="矩形 29">
            <a:extLst>
              <a:ext uri="{FF2B5EF4-FFF2-40B4-BE49-F238E27FC236}">
                <a16:creationId xmlns:a16="http://schemas.microsoft.com/office/drawing/2014/main" id="{3B6BEDEE-C03E-4BDD-8337-9D6B31867460}"/>
              </a:ext>
            </a:extLst>
          </p:cNvPr>
          <p:cNvSpPr/>
          <p:nvPr/>
        </p:nvSpPr>
        <p:spPr>
          <a:xfrm>
            <a:off x="9463190" y="3064609"/>
            <a:ext cx="795411" cy="1107996"/>
          </a:xfrm>
          <a:prstGeom prst="rect">
            <a:avLst/>
          </a:prstGeom>
        </p:spPr>
        <p:txBody>
          <a:bodyPr wrap="none">
            <a:spAutoFit/>
          </a:bodyPr>
          <a:lstStyle/>
          <a:p>
            <a:r>
              <a:rPr lang="en-US" altLang="zh-CN" sz="6600" b="1" dirty="0">
                <a:solidFill>
                  <a:srgbClr val="F05749"/>
                </a:solidFill>
              </a:rPr>
              <a:t>R</a:t>
            </a:r>
            <a:endParaRPr lang="zh-CN" altLang="en-US" sz="6600" b="1" dirty="0">
              <a:solidFill>
                <a:srgbClr val="F05749"/>
              </a:solidFill>
            </a:endParaRPr>
          </a:p>
        </p:txBody>
      </p:sp>
      <p:sp>
        <p:nvSpPr>
          <p:cNvPr id="6" name="矩形 5">
            <a:extLst>
              <a:ext uri="{FF2B5EF4-FFF2-40B4-BE49-F238E27FC236}">
                <a16:creationId xmlns:a16="http://schemas.microsoft.com/office/drawing/2014/main" id="{77D47EE2-03CA-4E6E-8A7C-45B38E59BCC6}"/>
              </a:ext>
            </a:extLst>
          </p:cNvPr>
          <p:cNvSpPr/>
          <p:nvPr/>
        </p:nvSpPr>
        <p:spPr>
          <a:xfrm>
            <a:off x="1777943" y="4097774"/>
            <a:ext cx="1398653" cy="369332"/>
          </a:xfrm>
          <a:prstGeom prst="rect">
            <a:avLst/>
          </a:prstGeom>
        </p:spPr>
        <p:txBody>
          <a:bodyPr wrap="none">
            <a:spAutoFit/>
          </a:bodyPr>
          <a:lstStyle/>
          <a:p>
            <a:r>
              <a:rPr lang="en-US" altLang="zh-CN" dirty="0">
                <a:solidFill>
                  <a:schemeClr val="tx1">
                    <a:lumMod val="75000"/>
                    <a:lumOff val="25000"/>
                  </a:schemeClr>
                </a:solidFill>
              </a:rPr>
              <a:t>SITUATION</a:t>
            </a:r>
            <a:endParaRPr lang="zh-CN" altLang="en-US" dirty="0">
              <a:solidFill>
                <a:schemeClr val="tx1">
                  <a:lumMod val="75000"/>
                  <a:lumOff val="25000"/>
                </a:schemeClr>
              </a:solidFill>
            </a:endParaRPr>
          </a:p>
        </p:txBody>
      </p:sp>
      <p:sp>
        <p:nvSpPr>
          <p:cNvPr id="31" name="矩形 30">
            <a:extLst>
              <a:ext uri="{FF2B5EF4-FFF2-40B4-BE49-F238E27FC236}">
                <a16:creationId xmlns:a16="http://schemas.microsoft.com/office/drawing/2014/main" id="{FD582440-EDD3-496F-96BE-E95B045F8400}"/>
              </a:ext>
            </a:extLst>
          </p:cNvPr>
          <p:cNvSpPr/>
          <p:nvPr/>
        </p:nvSpPr>
        <p:spPr>
          <a:xfrm>
            <a:off x="4491510" y="4097774"/>
            <a:ext cx="770275" cy="369332"/>
          </a:xfrm>
          <a:prstGeom prst="rect">
            <a:avLst/>
          </a:prstGeom>
        </p:spPr>
        <p:txBody>
          <a:bodyPr wrap="none">
            <a:spAutoFit/>
          </a:bodyPr>
          <a:lstStyle/>
          <a:p>
            <a:r>
              <a:rPr lang="en-US" altLang="zh-CN" dirty="0">
                <a:solidFill>
                  <a:schemeClr val="tx1">
                    <a:lumMod val="75000"/>
                    <a:lumOff val="25000"/>
                  </a:schemeClr>
                </a:solidFill>
              </a:rPr>
              <a:t>TASK</a:t>
            </a:r>
            <a:endParaRPr lang="zh-CN" altLang="en-US" dirty="0">
              <a:solidFill>
                <a:schemeClr val="tx1">
                  <a:lumMod val="75000"/>
                  <a:lumOff val="25000"/>
                </a:schemeClr>
              </a:solidFill>
            </a:endParaRPr>
          </a:p>
        </p:txBody>
      </p:sp>
      <p:sp>
        <p:nvSpPr>
          <p:cNvPr id="32" name="矩形 31">
            <a:extLst>
              <a:ext uri="{FF2B5EF4-FFF2-40B4-BE49-F238E27FC236}">
                <a16:creationId xmlns:a16="http://schemas.microsoft.com/office/drawing/2014/main" id="{6C1B2B62-244C-4CE6-9AC1-09D67800F2AA}"/>
              </a:ext>
            </a:extLst>
          </p:cNvPr>
          <p:cNvSpPr/>
          <p:nvPr/>
        </p:nvSpPr>
        <p:spPr>
          <a:xfrm>
            <a:off x="6863665" y="4097774"/>
            <a:ext cx="1056700" cy="369332"/>
          </a:xfrm>
          <a:prstGeom prst="rect">
            <a:avLst/>
          </a:prstGeom>
        </p:spPr>
        <p:txBody>
          <a:bodyPr wrap="none">
            <a:spAutoFit/>
          </a:bodyPr>
          <a:lstStyle/>
          <a:p>
            <a:r>
              <a:rPr lang="en-US" altLang="zh-CN" dirty="0">
                <a:solidFill>
                  <a:schemeClr val="tx1">
                    <a:lumMod val="75000"/>
                    <a:lumOff val="25000"/>
                  </a:schemeClr>
                </a:solidFill>
              </a:rPr>
              <a:t>ACTION</a:t>
            </a:r>
            <a:endParaRPr lang="zh-CN" altLang="en-US" dirty="0">
              <a:solidFill>
                <a:schemeClr val="tx1">
                  <a:lumMod val="75000"/>
                  <a:lumOff val="25000"/>
                </a:schemeClr>
              </a:solidFill>
            </a:endParaRPr>
          </a:p>
        </p:txBody>
      </p:sp>
      <p:sp>
        <p:nvSpPr>
          <p:cNvPr id="33" name="矩形 32">
            <a:extLst>
              <a:ext uri="{FF2B5EF4-FFF2-40B4-BE49-F238E27FC236}">
                <a16:creationId xmlns:a16="http://schemas.microsoft.com/office/drawing/2014/main" id="{C22C8BE1-6007-4A1A-92C8-89108A2E2D47}"/>
              </a:ext>
            </a:extLst>
          </p:cNvPr>
          <p:cNvSpPr/>
          <p:nvPr/>
        </p:nvSpPr>
        <p:spPr>
          <a:xfrm>
            <a:off x="9321868" y="4097774"/>
            <a:ext cx="1078052" cy="369332"/>
          </a:xfrm>
          <a:prstGeom prst="rect">
            <a:avLst/>
          </a:prstGeom>
        </p:spPr>
        <p:txBody>
          <a:bodyPr wrap="none">
            <a:spAutoFit/>
          </a:bodyPr>
          <a:lstStyle/>
          <a:p>
            <a:r>
              <a:rPr lang="en-US" altLang="zh-CN" dirty="0">
                <a:solidFill>
                  <a:schemeClr val="tx1">
                    <a:lumMod val="75000"/>
                    <a:lumOff val="25000"/>
                  </a:schemeClr>
                </a:solidFill>
              </a:rPr>
              <a:t>RESULT</a:t>
            </a:r>
            <a:endParaRPr lang="zh-CN" altLang="en-US" dirty="0">
              <a:solidFill>
                <a:schemeClr val="tx1">
                  <a:lumMod val="75000"/>
                  <a:lumOff val="25000"/>
                </a:schemeClr>
              </a:solidFill>
            </a:endParaRPr>
          </a:p>
        </p:txBody>
      </p:sp>
      <p:sp>
        <p:nvSpPr>
          <p:cNvPr id="7" name="矩形 6">
            <a:extLst>
              <a:ext uri="{FF2B5EF4-FFF2-40B4-BE49-F238E27FC236}">
                <a16:creationId xmlns:a16="http://schemas.microsoft.com/office/drawing/2014/main" id="{904F94C0-7F19-417C-B587-6C463355CF8E}"/>
              </a:ext>
            </a:extLst>
          </p:cNvPr>
          <p:cNvSpPr/>
          <p:nvPr/>
        </p:nvSpPr>
        <p:spPr>
          <a:xfrm>
            <a:off x="1230774" y="4554974"/>
            <a:ext cx="2492990" cy="369332"/>
          </a:xfrm>
          <a:prstGeom prst="rect">
            <a:avLst/>
          </a:prstGeom>
        </p:spPr>
        <p:txBody>
          <a:bodyPr wrap="none">
            <a:spAutoFit/>
          </a:bodyPr>
          <a:lstStyle/>
          <a:p>
            <a:r>
              <a:rPr lang="zh-CN" altLang="en-US" dirty="0">
                <a:solidFill>
                  <a:schemeClr val="tx1">
                    <a:lumMod val="75000"/>
                    <a:lumOff val="25000"/>
                  </a:schemeClr>
                </a:solidFill>
              </a:rPr>
              <a:t>每个问题都要涵盖情形</a:t>
            </a:r>
          </a:p>
        </p:txBody>
      </p:sp>
      <p:sp>
        <p:nvSpPr>
          <p:cNvPr id="34" name="矩形 33">
            <a:extLst>
              <a:ext uri="{FF2B5EF4-FFF2-40B4-BE49-F238E27FC236}">
                <a16:creationId xmlns:a16="http://schemas.microsoft.com/office/drawing/2014/main" id="{A473A88F-5A80-45F8-A3E9-71E23B89D819}"/>
              </a:ext>
            </a:extLst>
          </p:cNvPr>
          <p:cNvSpPr/>
          <p:nvPr/>
        </p:nvSpPr>
        <p:spPr>
          <a:xfrm>
            <a:off x="4535849" y="4550510"/>
            <a:ext cx="710451" cy="369332"/>
          </a:xfrm>
          <a:prstGeom prst="rect">
            <a:avLst/>
          </a:prstGeom>
        </p:spPr>
        <p:txBody>
          <a:bodyPr wrap="none">
            <a:spAutoFit/>
          </a:bodyPr>
          <a:lstStyle/>
          <a:p>
            <a:r>
              <a:rPr lang="zh-CN" altLang="en-US" dirty="0">
                <a:solidFill>
                  <a:schemeClr val="tx1">
                    <a:lumMod val="75000"/>
                    <a:lumOff val="25000"/>
                  </a:schemeClr>
                </a:solidFill>
              </a:rPr>
              <a:t>任 务</a:t>
            </a:r>
          </a:p>
        </p:txBody>
      </p:sp>
      <p:sp>
        <p:nvSpPr>
          <p:cNvPr id="35" name="矩形 34">
            <a:extLst>
              <a:ext uri="{FF2B5EF4-FFF2-40B4-BE49-F238E27FC236}">
                <a16:creationId xmlns:a16="http://schemas.microsoft.com/office/drawing/2014/main" id="{56EBBCE0-7A0E-4689-9FDE-862F69B4D822}"/>
              </a:ext>
            </a:extLst>
          </p:cNvPr>
          <p:cNvSpPr/>
          <p:nvPr/>
        </p:nvSpPr>
        <p:spPr>
          <a:xfrm>
            <a:off x="7036789" y="4554974"/>
            <a:ext cx="710451" cy="369332"/>
          </a:xfrm>
          <a:prstGeom prst="rect">
            <a:avLst/>
          </a:prstGeom>
        </p:spPr>
        <p:txBody>
          <a:bodyPr wrap="none">
            <a:spAutoFit/>
          </a:bodyPr>
          <a:lstStyle/>
          <a:p>
            <a:r>
              <a:rPr lang="zh-CN" altLang="en-US" dirty="0">
                <a:solidFill>
                  <a:schemeClr val="tx1">
                    <a:lumMod val="75000"/>
                    <a:lumOff val="25000"/>
                  </a:schemeClr>
                </a:solidFill>
              </a:rPr>
              <a:t>行 动</a:t>
            </a:r>
          </a:p>
        </p:txBody>
      </p:sp>
      <p:sp>
        <p:nvSpPr>
          <p:cNvPr id="36" name="矩形 35">
            <a:extLst>
              <a:ext uri="{FF2B5EF4-FFF2-40B4-BE49-F238E27FC236}">
                <a16:creationId xmlns:a16="http://schemas.microsoft.com/office/drawing/2014/main" id="{4737D851-547C-4878-AE45-CD83FE7E2E15}"/>
              </a:ext>
            </a:extLst>
          </p:cNvPr>
          <p:cNvSpPr/>
          <p:nvPr/>
        </p:nvSpPr>
        <p:spPr>
          <a:xfrm>
            <a:off x="9537729" y="4554974"/>
            <a:ext cx="710451" cy="369332"/>
          </a:xfrm>
          <a:prstGeom prst="rect">
            <a:avLst/>
          </a:prstGeom>
        </p:spPr>
        <p:txBody>
          <a:bodyPr wrap="none">
            <a:spAutoFit/>
          </a:bodyPr>
          <a:lstStyle/>
          <a:p>
            <a:r>
              <a:rPr lang="zh-CN" altLang="en-US" dirty="0">
                <a:solidFill>
                  <a:schemeClr val="tx1">
                    <a:lumMod val="75000"/>
                    <a:lumOff val="25000"/>
                  </a:schemeClr>
                </a:solidFill>
              </a:rPr>
              <a:t>结 果</a:t>
            </a:r>
          </a:p>
        </p:txBody>
      </p:sp>
      <p:cxnSp>
        <p:nvCxnSpPr>
          <p:cNvPr id="37" name="直接连接符 36">
            <a:extLst>
              <a:ext uri="{FF2B5EF4-FFF2-40B4-BE49-F238E27FC236}">
                <a16:creationId xmlns:a16="http://schemas.microsoft.com/office/drawing/2014/main" id="{FBEE0997-66D6-4921-B88B-1E357F59E61C}"/>
              </a:ext>
            </a:extLst>
          </p:cNvPr>
          <p:cNvCxnSpPr/>
          <p:nvPr/>
        </p:nvCxnSpPr>
        <p:spPr>
          <a:xfrm>
            <a:off x="3970020" y="2942659"/>
            <a:ext cx="0" cy="2459891"/>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a16="http://schemas.microsoft.com/office/drawing/2014/main" id="{77977D27-552C-4BFC-ABF3-A4253ED592D3}"/>
              </a:ext>
            </a:extLst>
          </p:cNvPr>
          <p:cNvCxnSpPr/>
          <p:nvPr/>
        </p:nvCxnSpPr>
        <p:spPr>
          <a:xfrm>
            <a:off x="6118860" y="2942659"/>
            <a:ext cx="0" cy="2459891"/>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a16="http://schemas.microsoft.com/office/drawing/2014/main" id="{F1B1EFA7-C306-4C48-B2EE-3995DEA955A9}"/>
              </a:ext>
            </a:extLst>
          </p:cNvPr>
          <p:cNvCxnSpPr/>
          <p:nvPr/>
        </p:nvCxnSpPr>
        <p:spPr>
          <a:xfrm>
            <a:off x="8587740" y="2942659"/>
            <a:ext cx="0" cy="2459891"/>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pic>
        <p:nvPicPr>
          <p:cNvPr id="40" name="图片 39" descr="图片包含 体育, 女人, 男人, 游戏机&#10;&#10;描述已自动生成">
            <a:extLst>
              <a:ext uri="{FF2B5EF4-FFF2-40B4-BE49-F238E27FC236}">
                <a16:creationId xmlns:a16="http://schemas.microsoft.com/office/drawing/2014/main" id="{AE9080E4-884C-4FD8-AB30-3A678CE0CFAB}"/>
              </a:ext>
            </a:extLst>
          </p:cNvPr>
          <p:cNvPicPr>
            <a:picLocks noChangeAspect="1"/>
          </p:cNvPicPr>
          <p:nvPr/>
        </p:nvPicPr>
        <p:blipFill rotWithShape="1">
          <a:blip r:embed="rId2">
            <a:extLst>
              <a:ext uri="{28A0092B-C50C-407E-A947-70E740481C1C}">
                <a14:useLocalDpi xmlns:a14="http://schemas.microsoft.com/office/drawing/2010/main" val="0"/>
              </a:ext>
            </a:extLst>
          </a:blip>
          <a:srcRect l="16667" r="16667"/>
          <a:stretch/>
        </p:blipFill>
        <p:spPr>
          <a:xfrm>
            <a:off x="3054676" y="1188837"/>
            <a:ext cx="1284864" cy="1284864"/>
          </a:xfrm>
          <a:prstGeom prst="ellipse">
            <a:avLst/>
          </a:prstGeom>
        </p:spPr>
      </p:pic>
    </p:spTree>
    <p:extLst>
      <p:ext uri="{BB962C8B-B14F-4D97-AF65-F5344CB8AC3E}">
        <p14:creationId xmlns:p14="http://schemas.microsoft.com/office/powerpoint/2010/main" val="37393351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a:extLst>
              <a:ext uri="{FF2B5EF4-FFF2-40B4-BE49-F238E27FC236}">
                <a16:creationId xmlns:a16="http://schemas.microsoft.com/office/drawing/2014/main" id="{4E719AC1-FEA3-43BD-B407-976428468B92}"/>
              </a:ext>
            </a:extLst>
          </p:cNvPr>
          <p:cNvSpPr/>
          <p:nvPr/>
        </p:nvSpPr>
        <p:spPr>
          <a:xfrm>
            <a:off x="5550895" y="3187543"/>
            <a:ext cx="2441694" cy="769441"/>
          </a:xfrm>
          <a:prstGeom prst="rect">
            <a:avLst/>
          </a:prstGeom>
        </p:spPr>
        <p:txBody>
          <a:bodyPr wrap="none">
            <a:spAutoFit/>
          </a:bodyPr>
          <a:lstStyle/>
          <a:p>
            <a:r>
              <a:rPr lang="zh-CN" altLang="en-US" sz="4400" b="1" dirty="0">
                <a:solidFill>
                  <a:schemeClr val="tx1">
                    <a:lumMod val="75000"/>
                    <a:lumOff val="25000"/>
                  </a:schemeClr>
                </a:solidFill>
              </a:rPr>
              <a:t>面试技巧</a:t>
            </a:r>
          </a:p>
        </p:txBody>
      </p:sp>
      <p:sp>
        <p:nvSpPr>
          <p:cNvPr id="15" name="矩形 14">
            <a:extLst>
              <a:ext uri="{FF2B5EF4-FFF2-40B4-BE49-F238E27FC236}">
                <a16:creationId xmlns:a16="http://schemas.microsoft.com/office/drawing/2014/main" id="{9DFF8E19-9018-4BC8-9D81-7A0068916BB3}"/>
              </a:ext>
            </a:extLst>
          </p:cNvPr>
          <p:cNvSpPr/>
          <p:nvPr/>
        </p:nvSpPr>
        <p:spPr>
          <a:xfrm>
            <a:off x="3056605" y="2686886"/>
            <a:ext cx="869149" cy="1569660"/>
          </a:xfrm>
          <a:prstGeom prst="rect">
            <a:avLst/>
          </a:prstGeom>
        </p:spPr>
        <p:txBody>
          <a:bodyPr wrap="none">
            <a:spAutoFit/>
          </a:bodyPr>
          <a:lstStyle/>
          <a:p>
            <a:r>
              <a:rPr lang="en-US" altLang="zh-CN" sz="9600" dirty="0">
                <a:solidFill>
                  <a:srgbClr val="F05749"/>
                </a:solidFill>
              </a:rPr>
              <a:t>4</a:t>
            </a:r>
            <a:endParaRPr lang="zh-CN" altLang="en-US" sz="9600" dirty="0">
              <a:solidFill>
                <a:srgbClr val="F05749"/>
              </a:solidFill>
            </a:endParaRPr>
          </a:p>
        </p:txBody>
      </p:sp>
      <p:sp>
        <p:nvSpPr>
          <p:cNvPr id="16" name="矩形 15">
            <a:extLst>
              <a:ext uri="{FF2B5EF4-FFF2-40B4-BE49-F238E27FC236}">
                <a16:creationId xmlns:a16="http://schemas.microsoft.com/office/drawing/2014/main" id="{C5D8631E-B146-4A08-A590-BECD980C9E00}"/>
              </a:ext>
            </a:extLst>
          </p:cNvPr>
          <p:cNvSpPr/>
          <p:nvPr/>
        </p:nvSpPr>
        <p:spPr>
          <a:xfrm>
            <a:off x="5550895" y="2479379"/>
            <a:ext cx="1641796" cy="584775"/>
          </a:xfrm>
          <a:prstGeom prst="rect">
            <a:avLst/>
          </a:prstGeom>
        </p:spPr>
        <p:txBody>
          <a:bodyPr wrap="none">
            <a:spAutoFit/>
          </a:bodyPr>
          <a:lstStyle/>
          <a:p>
            <a:r>
              <a:rPr lang="en-US" altLang="zh-CN" sz="3200" dirty="0">
                <a:solidFill>
                  <a:srgbClr val="F05749"/>
                </a:solidFill>
              </a:rPr>
              <a:t>Part -04</a:t>
            </a:r>
            <a:endParaRPr lang="zh-CN" altLang="en-US" sz="3200" dirty="0">
              <a:solidFill>
                <a:srgbClr val="F05749"/>
              </a:solidFill>
            </a:endParaRPr>
          </a:p>
        </p:txBody>
      </p:sp>
      <p:cxnSp>
        <p:nvCxnSpPr>
          <p:cNvPr id="18" name="直接连接符 17">
            <a:extLst>
              <a:ext uri="{FF2B5EF4-FFF2-40B4-BE49-F238E27FC236}">
                <a16:creationId xmlns:a16="http://schemas.microsoft.com/office/drawing/2014/main" id="{882B36D0-30C4-42EC-9050-50C5ADBA241B}"/>
              </a:ext>
            </a:extLst>
          </p:cNvPr>
          <p:cNvCxnSpPr>
            <a:cxnSpLocks/>
          </p:cNvCxnSpPr>
          <p:nvPr/>
        </p:nvCxnSpPr>
        <p:spPr>
          <a:xfrm>
            <a:off x="5550895" y="4320540"/>
            <a:ext cx="5643578" cy="0"/>
          </a:xfrm>
          <a:prstGeom prst="line">
            <a:avLst/>
          </a:prstGeom>
          <a:ln w="34925">
            <a:solidFill>
              <a:srgbClr val="F0574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75897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90A475AB-B1C6-4904-8F55-B63A4FC902A7}"/>
              </a:ext>
            </a:extLst>
          </p:cNvPr>
          <p:cNvSpPr/>
          <p:nvPr/>
        </p:nvSpPr>
        <p:spPr>
          <a:xfrm>
            <a:off x="1272540" y="1615916"/>
            <a:ext cx="5745480" cy="3782446"/>
          </a:xfrm>
          <a:prstGeom prst="rect">
            <a:avLst/>
          </a:prstGeom>
        </p:spPr>
        <p:txBody>
          <a:bodyPr wrap="square">
            <a:spAutoFit/>
          </a:bodyPr>
          <a:lstStyle/>
          <a:p>
            <a:pPr marL="342900" indent="-342900" algn="just">
              <a:lnSpc>
                <a:spcPct val="150000"/>
              </a:lnSpc>
              <a:buFont typeface="+mj-ea"/>
              <a:buAutoNum type="circleNumDbPlain"/>
            </a:pPr>
            <a:r>
              <a:rPr lang="zh-CN" altLang="en-US" sz="1600" dirty="0">
                <a:solidFill>
                  <a:schemeClr val="tx1">
                    <a:lumMod val="75000"/>
                    <a:lumOff val="25000"/>
                  </a:schemeClr>
                </a:solidFill>
              </a:rPr>
              <a:t>我们首先要了解应聘者是在一个什么样的情形（</a:t>
            </a:r>
            <a:r>
              <a:rPr lang="en-US" altLang="zh-CN" sz="1600" dirty="0">
                <a:solidFill>
                  <a:schemeClr val="tx1">
                    <a:lumMod val="75000"/>
                    <a:lumOff val="25000"/>
                  </a:schemeClr>
                </a:solidFill>
              </a:rPr>
              <a:t>SITUATION</a:t>
            </a:r>
            <a:r>
              <a:rPr lang="zh-CN" altLang="en-US" sz="1600" dirty="0">
                <a:solidFill>
                  <a:schemeClr val="tx1">
                    <a:lumMod val="75000"/>
                    <a:lumOff val="25000"/>
                  </a:schemeClr>
                </a:solidFill>
              </a:rPr>
              <a:t>）之下取得业绩的。</a:t>
            </a:r>
            <a:endParaRPr lang="en-US" altLang="zh-CN" sz="1600" dirty="0">
              <a:solidFill>
                <a:schemeClr val="tx1">
                  <a:lumMod val="75000"/>
                  <a:lumOff val="25000"/>
                </a:schemeClr>
              </a:solidFill>
            </a:endParaRPr>
          </a:p>
          <a:p>
            <a:pPr marL="342900" indent="-342900" algn="just">
              <a:lnSpc>
                <a:spcPct val="150000"/>
              </a:lnSpc>
              <a:buFont typeface="+mj-ea"/>
              <a:buAutoNum type="circleNumDbPlain"/>
            </a:pPr>
            <a:endParaRPr lang="en-US" altLang="zh-CN" sz="1600" dirty="0">
              <a:solidFill>
                <a:schemeClr val="tx1">
                  <a:lumMod val="75000"/>
                  <a:lumOff val="25000"/>
                </a:schemeClr>
              </a:solidFill>
            </a:endParaRPr>
          </a:p>
          <a:p>
            <a:pPr marL="342900" indent="-342900" algn="just">
              <a:lnSpc>
                <a:spcPct val="150000"/>
              </a:lnSpc>
              <a:buFont typeface="+mj-ea"/>
              <a:buAutoNum type="circleNumDbPlain"/>
            </a:pPr>
            <a:r>
              <a:rPr lang="zh-CN" altLang="en-US" sz="1600" dirty="0">
                <a:solidFill>
                  <a:schemeClr val="tx1">
                    <a:lumMod val="75000"/>
                    <a:lumOff val="25000"/>
                  </a:schemeClr>
                </a:solidFill>
              </a:rPr>
              <a:t>接着，我们要了解应聘者为了完成工作，上司赋予了哪些工作任务（</a:t>
            </a:r>
            <a:r>
              <a:rPr lang="en-US" altLang="zh-CN" sz="1600" dirty="0">
                <a:solidFill>
                  <a:schemeClr val="tx1">
                    <a:lumMod val="75000"/>
                    <a:lumOff val="25000"/>
                  </a:schemeClr>
                </a:solidFill>
              </a:rPr>
              <a:t>TASK</a:t>
            </a:r>
            <a:r>
              <a:rPr lang="zh-CN" altLang="en-US" sz="1600" dirty="0">
                <a:solidFill>
                  <a:schemeClr val="tx1">
                    <a:lumMod val="75000"/>
                    <a:lumOff val="25000"/>
                  </a:schemeClr>
                </a:solidFill>
              </a:rPr>
              <a:t>）。</a:t>
            </a:r>
            <a:endParaRPr lang="en-US" altLang="zh-CN" sz="1600" dirty="0">
              <a:solidFill>
                <a:schemeClr val="tx1">
                  <a:lumMod val="75000"/>
                  <a:lumOff val="25000"/>
                </a:schemeClr>
              </a:solidFill>
            </a:endParaRPr>
          </a:p>
          <a:p>
            <a:pPr marL="342900" indent="-342900" algn="just">
              <a:lnSpc>
                <a:spcPct val="150000"/>
              </a:lnSpc>
              <a:buFont typeface="+mj-ea"/>
              <a:buAutoNum type="circleNumDbPlain"/>
            </a:pPr>
            <a:endParaRPr lang="en-US" altLang="zh-CN" sz="1600" dirty="0">
              <a:solidFill>
                <a:schemeClr val="tx1">
                  <a:lumMod val="75000"/>
                  <a:lumOff val="25000"/>
                </a:schemeClr>
              </a:solidFill>
            </a:endParaRPr>
          </a:p>
          <a:p>
            <a:pPr marL="342900" indent="-342900" algn="just">
              <a:lnSpc>
                <a:spcPct val="150000"/>
              </a:lnSpc>
              <a:buFont typeface="+mj-ea"/>
              <a:buAutoNum type="circleNumDbPlain"/>
            </a:pPr>
            <a:r>
              <a:rPr lang="zh-CN" altLang="en-US" sz="1600" dirty="0">
                <a:solidFill>
                  <a:schemeClr val="tx1">
                    <a:lumMod val="75000"/>
                    <a:lumOff val="25000"/>
                  </a:schemeClr>
                </a:solidFill>
              </a:rPr>
              <a:t>接下来，我们要了解应聘者为了完成这些任务采取了哪些行动（</a:t>
            </a:r>
            <a:r>
              <a:rPr lang="en-US" altLang="zh-CN" sz="1600" dirty="0">
                <a:solidFill>
                  <a:schemeClr val="tx1">
                    <a:lumMod val="75000"/>
                    <a:lumOff val="25000"/>
                  </a:schemeClr>
                </a:solidFill>
              </a:rPr>
              <a:t>ACTION</a:t>
            </a:r>
            <a:r>
              <a:rPr lang="zh-CN" altLang="en-US" sz="1600" dirty="0">
                <a:solidFill>
                  <a:schemeClr val="tx1">
                    <a:lumMod val="75000"/>
                    <a:lumOff val="25000"/>
                  </a:schemeClr>
                </a:solidFill>
              </a:rPr>
              <a:t>）。</a:t>
            </a:r>
            <a:endParaRPr lang="en-US" altLang="zh-CN" sz="1600" dirty="0">
              <a:solidFill>
                <a:schemeClr val="tx1">
                  <a:lumMod val="75000"/>
                  <a:lumOff val="25000"/>
                </a:schemeClr>
              </a:solidFill>
            </a:endParaRPr>
          </a:p>
          <a:p>
            <a:pPr marL="342900" indent="-342900" algn="just">
              <a:lnSpc>
                <a:spcPct val="150000"/>
              </a:lnSpc>
              <a:buFont typeface="+mj-ea"/>
              <a:buAutoNum type="circleNumDbPlain"/>
            </a:pPr>
            <a:endParaRPr lang="en-US" altLang="zh-CN" sz="1600" dirty="0">
              <a:solidFill>
                <a:schemeClr val="tx1">
                  <a:lumMod val="75000"/>
                  <a:lumOff val="25000"/>
                </a:schemeClr>
              </a:solidFill>
            </a:endParaRPr>
          </a:p>
          <a:p>
            <a:pPr marL="342900" indent="-342900" algn="just">
              <a:lnSpc>
                <a:spcPct val="150000"/>
              </a:lnSpc>
              <a:buFont typeface="+mj-ea"/>
              <a:buAutoNum type="circleNumDbPlain"/>
            </a:pPr>
            <a:r>
              <a:rPr lang="zh-CN" altLang="en-US" sz="1600" dirty="0">
                <a:solidFill>
                  <a:schemeClr val="tx1">
                    <a:lumMod val="75000"/>
                    <a:lumOff val="25000"/>
                  </a:schemeClr>
                </a:solidFill>
              </a:rPr>
              <a:t>最后，我们才来关注结果（</a:t>
            </a:r>
            <a:r>
              <a:rPr lang="en-US" altLang="zh-CN" sz="1600" dirty="0">
                <a:solidFill>
                  <a:schemeClr val="tx1">
                    <a:lumMod val="75000"/>
                    <a:lumOff val="25000"/>
                  </a:schemeClr>
                </a:solidFill>
              </a:rPr>
              <a:t>RESULT</a:t>
            </a:r>
            <a:r>
              <a:rPr lang="zh-CN" altLang="en-US" sz="1600" dirty="0">
                <a:solidFill>
                  <a:schemeClr val="tx1">
                    <a:lumMod val="75000"/>
                    <a:lumOff val="25000"/>
                  </a:schemeClr>
                </a:solidFill>
              </a:rPr>
              <a:t>）。</a:t>
            </a:r>
          </a:p>
        </p:txBody>
      </p:sp>
      <p:sp>
        <p:nvSpPr>
          <p:cNvPr id="4" name="矩形 3">
            <a:extLst>
              <a:ext uri="{FF2B5EF4-FFF2-40B4-BE49-F238E27FC236}">
                <a16:creationId xmlns:a16="http://schemas.microsoft.com/office/drawing/2014/main" id="{0698B9C1-88F9-4688-A0A1-38C3FA22CDD1}"/>
              </a:ext>
            </a:extLst>
          </p:cNvPr>
          <p:cNvSpPr/>
          <p:nvPr/>
        </p:nvSpPr>
        <p:spPr>
          <a:xfrm>
            <a:off x="845545" y="340046"/>
            <a:ext cx="1620957" cy="523220"/>
          </a:xfrm>
          <a:prstGeom prst="rect">
            <a:avLst/>
          </a:prstGeom>
        </p:spPr>
        <p:txBody>
          <a:bodyPr wrap="none">
            <a:spAutoFit/>
          </a:bodyPr>
          <a:lstStyle/>
          <a:p>
            <a:r>
              <a:rPr lang="zh-CN" altLang="en-US" sz="2800" b="1" dirty="0">
                <a:solidFill>
                  <a:srgbClr val="F05749"/>
                </a:solidFill>
              </a:rPr>
              <a:t>面试技巧</a:t>
            </a:r>
          </a:p>
        </p:txBody>
      </p:sp>
      <p:sp>
        <p:nvSpPr>
          <p:cNvPr id="5" name="矩形 4">
            <a:extLst>
              <a:ext uri="{FF2B5EF4-FFF2-40B4-BE49-F238E27FC236}">
                <a16:creationId xmlns:a16="http://schemas.microsoft.com/office/drawing/2014/main" id="{AD809C95-BFCA-4554-958D-466780DD8C1B}"/>
              </a:ext>
            </a:extLst>
          </p:cNvPr>
          <p:cNvSpPr/>
          <p:nvPr/>
        </p:nvSpPr>
        <p:spPr>
          <a:xfrm>
            <a:off x="287402" y="327513"/>
            <a:ext cx="385042" cy="523220"/>
          </a:xfrm>
          <a:prstGeom prst="rect">
            <a:avLst/>
          </a:prstGeom>
        </p:spPr>
        <p:txBody>
          <a:bodyPr wrap="none">
            <a:spAutoFit/>
          </a:bodyPr>
          <a:lstStyle/>
          <a:p>
            <a:r>
              <a:rPr lang="en-US" altLang="zh-CN" sz="2800" b="1" dirty="0">
                <a:solidFill>
                  <a:schemeClr val="bg1"/>
                </a:solidFill>
              </a:rPr>
              <a:t>4</a:t>
            </a:r>
            <a:endParaRPr lang="zh-CN" altLang="en-US" sz="2800" b="1" dirty="0">
              <a:solidFill>
                <a:schemeClr val="bg1"/>
              </a:solidFill>
            </a:endParaRPr>
          </a:p>
        </p:txBody>
      </p:sp>
      <p:pic>
        <p:nvPicPr>
          <p:cNvPr id="6" name="图片 5" descr="图片包含 游戏机, 桌子, 男人, 电脑&#10;&#10;描述已自动生成">
            <a:extLst>
              <a:ext uri="{FF2B5EF4-FFF2-40B4-BE49-F238E27FC236}">
                <a16:creationId xmlns:a16="http://schemas.microsoft.com/office/drawing/2014/main" id="{8542FB6D-F371-43B4-B00F-FF0DB35EB7B0}"/>
              </a:ext>
            </a:extLst>
          </p:cNvPr>
          <p:cNvPicPr>
            <a:picLocks noChangeAspect="1"/>
          </p:cNvPicPr>
          <p:nvPr/>
        </p:nvPicPr>
        <p:blipFill rotWithShape="1">
          <a:blip r:embed="rId2">
            <a:extLst>
              <a:ext uri="{28A0092B-C50C-407E-A947-70E740481C1C}">
                <a14:useLocalDpi xmlns:a14="http://schemas.microsoft.com/office/drawing/2010/main" val="0"/>
              </a:ext>
            </a:extLst>
          </a:blip>
          <a:srcRect l="7494" r="18279"/>
          <a:stretch/>
        </p:blipFill>
        <p:spPr>
          <a:xfrm>
            <a:off x="7437120" y="1293699"/>
            <a:ext cx="4754880" cy="4270602"/>
          </a:xfrm>
          <a:prstGeom prst="rect">
            <a:avLst/>
          </a:prstGeom>
        </p:spPr>
      </p:pic>
      <p:sp>
        <p:nvSpPr>
          <p:cNvPr id="7" name="矩形 6">
            <a:extLst>
              <a:ext uri="{FF2B5EF4-FFF2-40B4-BE49-F238E27FC236}">
                <a16:creationId xmlns:a16="http://schemas.microsoft.com/office/drawing/2014/main" id="{6E0FAA3D-C78B-4FF6-8453-2B4E7F3716C1}"/>
              </a:ext>
            </a:extLst>
          </p:cNvPr>
          <p:cNvSpPr/>
          <p:nvPr/>
        </p:nvSpPr>
        <p:spPr>
          <a:xfrm>
            <a:off x="727198" y="1459638"/>
            <a:ext cx="561372" cy="769441"/>
          </a:xfrm>
          <a:prstGeom prst="rect">
            <a:avLst/>
          </a:prstGeom>
        </p:spPr>
        <p:txBody>
          <a:bodyPr wrap="none">
            <a:spAutoFit/>
          </a:bodyPr>
          <a:lstStyle/>
          <a:p>
            <a:r>
              <a:rPr lang="en-US" altLang="zh-CN" sz="4400" b="1" dirty="0">
                <a:solidFill>
                  <a:srgbClr val="F05749"/>
                </a:solidFill>
              </a:rPr>
              <a:t>S</a:t>
            </a:r>
            <a:endParaRPr lang="zh-CN" altLang="en-US" sz="4400" b="1" dirty="0">
              <a:solidFill>
                <a:srgbClr val="F05749"/>
              </a:solidFill>
            </a:endParaRPr>
          </a:p>
        </p:txBody>
      </p:sp>
      <p:sp>
        <p:nvSpPr>
          <p:cNvPr id="8" name="矩形 7">
            <a:extLst>
              <a:ext uri="{FF2B5EF4-FFF2-40B4-BE49-F238E27FC236}">
                <a16:creationId xmlns:a16="http://schemas.microsoft.com/office/drawing/2014/main" id="{3B54CF66-4BF5-46BB-A7DC-39B562BD75B9}"/>
              </a:ext>
            </a:extLst>
          </p:cNvPr>
          <p:cNvSpPr/>
          <p:nvPr/>
        </p:nvSpPr>
        <p:spPr>
          <a:xfrm>
            <a:off x="727198" y="2602672"/>
            <a:ext cx="529312" cy="769441"/>
          </a:xfrm>
          <a:prstGeom prst="rect">
            <a:avLst/>
          </a:prstGeom>
        </p:spPr>
        <p:txBody>
          <a:bodyPr wrap="none">
            <a:spAutoFit/>
          </a:bodyPr>
          <a:lstStyle/>
          <a:p>
            <a:r>
              <a:rPr lang="en-US" altLang="zh-CN" sz="4400" b="1" dirty="0">
                <a:solidFill>
                  <a:srgbClr val="F05749"/>
                </a:solidFill>
              </a:rPr>
              <a:t>T</a:t>
            </a:r>
            <a:endParaRPr lang="zh-CN" altLang="en-US" sz="4400" b="1" dirty="0">
              <a:solidFill>
                <a:srgbClr val="F05749"/>
              </a:solidFill>
            </a:endParaRPr>
          </a:p>
        </p:txBody>
      </p:sp>
      <p:sp>
        <p:nvSpPr>
          <p:cNvPr id="9" name="矩形 8">
            <a:extLst>
              <a:ext uri="{FF2B5EF4-FFF2-40B4-BE49-F238E27FC236}">
                <a16:creationId xmlns:a16="http://schemas.microsoft.com/office/drawing/2014/main" id="{17B08023-FD56-4DBF-85B8-E08133603DFA}"/>
              </a:ext>
            </a:extLst>
          </p:cNvPr>
          <p:cNvSpPr/>
          <p:nvPr/>
        </p:nvSpPr>
        <p:spPr>
          <a:xfrm>
            <a:off x="727198" y="3674209"/>
            <a:ext cx="591829" cy="769441"/>
          </a:xfrm>
          <a:prstGeom prst="rect">
            <a:avLst/>
          </a:prstGeom>
        </p:spPr>
        <p:txBody>
          <a:bodyPr wrap="none">
            <a:spAutoFit/>
          </a:bodyPr>
          <a:lstStyle/>
          <a:p>
            <a:r>
              <a:rPr lang="en-US" altLang="zh-CN" sz="4400" b="1" dirty="0">
                <a:solidFill>
                  <a:srgbClr val="F05749"/>
                </a:solidFill>
              </a:rPr>
              <a:t>A</a:t>
            </a:r>
            <a:endParaRPr lang="zh-CN" altLang="en-US" sz="4400" b="1" dirty="0">
              <a:solidFill>
                <a:srgbClr val="F05749"/>
              </a:solidFill>
            </a:endParaRPr>
          </a:p>
        </p:txBody>
      </p:sp>
      <p:sp>
        <p:nvSpPr>
          <p:cNvPr id="10" name="矩形 9">
            <a:extLst>
              <a:ext uri="{FF2B5EF4-FFF2-40B4-BE49-F238E27FC236}">
                <a16:creationId xmlns:a16="http://schemas.microsoft.com/office/drawing/2014/main" id="{8E37F18C-94CD-4823-BAC0-3027C1C2996D}"/>
              </a:ext>
            </a:extLst>
          </p:cNvPr>
          <p:cNvSpPr/>
          <p:nvPr/>
        </p:nvSpPr>
        <p:spPr>
          <a:xfrm>
            <a:off x="742438" y="4779969"/>
            <a:ext cx="591829" cy="769441"/>
          </a:xfrm>
          <a:prstGeom prst="rect">
            <a:avLst/>
          </a:prstGeom>
        </p:spPr>
        <p:txBody>
          <a:bodyPr wrap="none">
            <a:spAutoFit/>
          </a:bodyPr>
          <a:lstStyle/>
          <a:p>
            <a:r>
              <a:rPr lang="en-US" altLang="zh-CN" sz="4400" b="1" dirty="0">
                <a:solidFill>
                  <a:srgbClr val="F05749"/>
                </a:solidFill>
              </a:rPr>
              <a:t>R</a:t>
            </a:r>
            <a:endParaRPr lang="zh-CN" altLang="en-US" sz="4400" b="1" dirty="0">
              <a:solidFill>
                <a:srgbClr val="F05749"/>
              </a:solidFill>
            </a:endParaRPr>
          </a:p>
        </p:txBody>
      </p:sp>
      <p:cxnSp>
        <p:nvCxnSpPr>
          <p:cNvPr id="12" name="直接连接符 11">
            <a:extLst>
              <a:ext uri="{FF2B5EF4-FFF2-40B4-BE49-F238E27FC236}">
                <a16:creationId xmlns:a16="http://schemas.microsoft.com/office/drawing/2014/main" id="{48850090-E36E-4B3C-B53D-FA5D5882E61F}"/>
              </a:ext>
            </a:extLst>
          </p:cNvPr>
          <p:cNvCxnSpPr/>
          <p:nvPr/>
        </p:nvCxnSpPr>
        <p:spPr>
          <a:xfrm>
            <a:off x="1409700" y="2602672"/>
            <a:ext cx="5471160" cy="0"/>
          </a:xfrm>
          <a:prstGeom prst="line">
            <a:avLst/>
          </a:prstGeom>
          <a:ln w="952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39CFC3E7-B754-43A5-8640-95E5515F48C5}"/>
              </a:ext>
            </a:extLst>
          </p:cNvPr>
          <p:cNvCxnSpPr/>
          <p:nvPr/>
        </p:nvCxnSpPr>
        <p:spPr>
          <a:xfrm>
            <a:off x="1409700" y="3670841"/>
            <a:ext cx="5471160" cy="0"/>
          </a:xfrm>
          <a:prstGeom prst="line">
            <a:avLst/>
          </a:prstGeom>
          <a:ln w="952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F6D09B7D-72C9-4DBE-B706-D94C702B6159}"/>
              </a:ext>
            </a:extLst>
          </p:cNvPr>
          <p:cNvCxnSpPr/>
          <p:nvPr/>
        </p:nvCxnSpPr>
        <p:spPr>
          <a:xfrm>
            <a:off x="1409700" y="4779969"/>
            <a:ext cx="5471160" cy="0"/>
          </a:xfrm>
          <a:prstGeom prst="line">
            <a:avLst/>
          </a:prstGeom>
          <a:ln w="952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F23FC0F2-BA3B-44A6-A986-34AD8AABDB12}"/>
              </a:ext>
            </a:extLst>
          </p:cNvPr>
          <p:cNvCxnSpPr/>
          <p:nvPr/>
        </p:nvCxnSpPr>
        <p:spPr>
          <a:xfrm>
            <a:off x="1409700" y="5465769"/>
            <a:ext cx="5471160" cy="0"/>
          </a:xfrm>
          <a:prstGeom prst="line">
            <a:avLst/>
          </a:prstGeom>
          <a:ln w="952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15629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0698B9C1-88F9-4688-A0A1-38C3FA22CDD1}"/>
              </a:ext>
            </a:extLst>
          </p:cNvPr>
          <p:cNvSpPr/>
          <p:nvPr/>
        </p:nvSpPr>
        <p:spPr>
          <a:xfrm>
            <a:off x="845545" y="340046"/>
            <a:ext cx="1620957" cy="523220"/>
          </a:xfrm>
          <a:prstGeom prst="rect">
            <a:avLst/>
          </a:prstGeom>
        </p:spPr>
        <p:txBody>
          <a:bodyPr wrap="none">
            <a:spAutoFit/>
          </a:bodyPr>
          <a:lstStyle/>
          <a:p>
            <a:r>
              <a:rPr lang="zh-CN" altLang="en-US" sz="2800" b="1" dirty="0">
                <a:solidFill>
                  <a:srgbClr val="F05749"/>
                </a:solidFill>
              </a:rPr>
              <a:t>面试技巧</a:t>
            </a:r>
          </a:p>
        </p:txBody>
      </p:sp>
      <p:sp>
        <p:nvSpPr>
          <p:cNvPr id="5" name="矩形 4">
            <a:extLst>
              <a:ext uri="{FF2B5EF4-FFF2-40B4-BE49-F238E27FC236}">
                <a16:creationId xmlns:a16="http://schemas.microsoft.com/office/drawing/2014/main" id="{AD809C95-BFCA-4554-958D-466780DD8C1B}"/>
              </a:ext>
            </a:extLst>
          </p:cNvPr>
          <p:cNvSpPr/>
          <p:nvPr/>
        </p:nvSpPr>
        <p:spPr>
          <a:xfrm>
            <a:off x="287402" y="327513"/>
            <a:ext cx="385042" cy="523220"/>
          </a:xfrm>
          <a:prstGeom prst="rect">
            <a:avLst/>
          </a:prstGeom>
        </p:spPr>
        <p:txBody>
          <a:bodyPr wrap="none">
            <a:spAutoFit/>
          </a:bodyPr>
          <a:lstStyle/>
          <a:p>
            <a:r>
              <a:rPr lang="en-US" altLang="zh-CN" sz="2800" b="1" dirty="0">
                <a:solidFill>
                  <a:schemeClr val="bg1"/>
                </a:solidFill>
              </a:rPr>
              <a:t>4</a:t>
            </a:r>
            <a:endParaRPr lang="zh-CN" altLang="en-US" sz="2800" b="1" dirty="0">
              <a:solidFill>
                <a:schemeClr val="bg1"/>
              </a:solidFill>
            </a:endParaRPr>
          </a:p>
        </p:txBody>
      </p:sp>
      <p:sp>
        <p:nvSpPr>
          <p:cNvPr id="7" name="矩形: 圆角 6">
            <a:extLst>
              <a:ext uri="{FF2B5EF4-FFF2-40B4-BE49-F238E27FC236}">
                <a16:creationId xmlns:a16="http://schemas.microsoft.com/office/drawing/2014/main" id="{FE378115-8356-4B7E-B123-EF505C86B00C}"/>
              </a:ext>
            </a:extLst>
          </p:cNvPr>
          <p:cNvSpPr/>
          <p:nvPr/>
        </p:nvSpPr>
        <p:spPr>
          <a:xfrm>
            <a:off x="944880" y="1356360"/>
            <a:ext cx="10507979" cy="523220"/>
          </a:xfrm>
          <a:prstGeom prst="roundRect">
            <a:avLst/>
          </a:prstGeom>
          <a:solidFill>
            <a:srgbClr val="F057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id="{87AD9FC7-5954-4689-A7F5-1B282FB0A094}"/>
              </a:ext>
            </a:extLst>
          </p:cNvPr>
          <p:cNvSpPr/>
          <p:nvPr/>
        </p:nvSpPr>
        <p:spPr>
          <a:xfrm>
            <a:off x="3032760" y="1433304"/>
            <a:ext cx="6096000" cy="369332"/>
          </a:xfrm>
          <a:prstGeom prst="rect">
            <a:avLst/>
          </a:prstGeom>
        </p:spPr>
        <p:txBody>
          <a:bodyPr>
            <a:spAutoFit/>
          </a:bodyPr>
          <a:lstStyle/>
          <a:p>
            <a:pPr lvl="0"/>
            <a:r>
              <a:rPr lang="zh-CN" altLang="en-US" b="1" dirty="0">
                <a:solidFill>
                  <a:schemeClr val="bg1"/>
                </a:solidFill>
              </a:rPr>
              <a:t>请告诉我一件最近你在工作中与他人共同解决问题的事。</a:t>
            </a:r>
            <a:endParaRPr lang="en-US" altLang="zh-CN" b="1" dirty="0">
              <a:solidFill>
                <a:schemeClr val="bg1"/>
              </a:solidFill>
            </a:endParaRPr>
          </a:p>
        </p:txBody>
      </p:sp>
      <p:grpSp>
        <p:nvGrpSpPr>
          <p:cNvPr id="11" name="组合 10">
            <a:extLst>
              <a:ext uri="{FF2B5EF4-FFF2-40B4-BE49-F238E27FC236}">
                <a16:creationId xmlns:a16="http://schemas.microsoft.com/office/drawing/2014/main" id="{88FCEE21-053F-4187-BBC4-2FD23D87A7A2}"/>
              </a:ext>
            </a:extLst>
          </p:cNvPr>
          <p:cNvGrpSpPr/>
          <p:nvPr/>
        </p:nvGrpSpPr>
        <p:grpSpPr>
          <a:xfrm>
            <a:off x="972790" y="1661917"/>
            <a:ext cx="1569660" cy="737804"/>
            <a:chOff x="1041370" y="1821937"/>
            <a:chExt cx="1569660" cy="737804"/>
          </a:xfrm>
        </p:grpSpPr>
        <p:sp>
          <p:nvSpPr>
            <p:cNvPr id="9" name="矩形 8">
              <a:extLst>
                <a:ext uri="{FF2B5EF4-FFF2-40B4-BE49-F238E27FC236}">
                  <a16:creationId xmlns:a16="http://schemas.microsoft.com/office/drawing/2014/main" id="{5E20DBD0-B250-456B-B7D1-C2C348E07521}"/>
                </a:ext>
              </a:extLst>
            </p:cNvPr>
            <p:cNvSpPr/>
            <p:nvPr/>
          </p:nvSpPr>
          <p:spPr>
            <a:xfrm>
              <a:off x="1041370" y="2190409"/>
              <a:ext cx="1569660" cy="369332"/>
            </a:xfrm>
            <a:prstGeom prst="rect">
              <a:avLst/>
            </a:prstGeom>
          </p:spPr>
          <p:txBody>
            <a:bodyPr wrap="none">
              <a:spAutoFit/>
            </a:bodyPr>
            <a:lstStyle/>
            <a:p>
              <a:r>
                <a:rPr lang="zh-CN" altLang="en-US" b="1" dirty="0">
                  <a:solidFill>
                    <a:schemeClr val="tx1">
                      <a:lumMod val="75000"/>
                      <a:lumOff val="25000"/>
                    </a:schemeClr>
                  </a:solidFill>
                </a:rPr>
                <a:t>如面试问题是</a:t>
              </a:r>
            </a:p>
          </p:txBody>
        </p:sp>
        <p:sp>
          <p:nvSpPr>
            <p:cNvPr id="10" name="等腰三角形 9">
              <a:extLst>
                <a:ext uri="{FF2B5EF4-FFF2-40B4-BE49-F238E27FC236}">
                  <a16:creationId xmlns:a16="http://schemas.microsoft.com/office/drawing/2014/main" id="{90C21EE6-5314-4A12-9A7B-18B7269D066B}"/>
                </a:ext>
              </a:extLst>
            </p:cNvPr>
            <p:cNvSpPr/>
            <p:nvPr/>
          </p:nvSpPr>
          <p:spPr>
            <a:xfrm rot="10800000">
              <a:off x="1612486" y="1821937"/>
              <a:ext cx="427428" cy="368472"/>
            </a:xfrm>
            <a:prstGeom prst="triangle">
              <a:avLst/>
            </a:prstGeom>
            <a:solidFill>
              <a:srgbClr val="F057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a:extLst>
              <a:ext uri="{FF2B5EF4-FFF2-40B4-BE49-F238E27FC236}">
                <a16:creationId xmlns:a16="http://schemas.microsoft.com/office/drawing/2014/main" id="{12A04FA2-A3A5-4135-A864-B58A9821650D}"/>
              </a:ext>
            </a:extLst>
          </p:cNvPr>
          <p:cNvGrpSpPr/>
          <p:nvPr/>
        </p:nvGrpSpPr>
        <p:grpSpPr>
          <a:xfrm>
            <a:off x="1048990" y="2614675"/>
            <a:ext cx="10304808" cy="1365766"/>
            <a:chOff x="1117570" y="2774695"/>
            <a:chExt cx="10304808" cy="1365766"/>
          </a:xfrm>
        </p:grpSpPr>
        <p:sp>
          <p:nvSpPr>
            <p:cNvPr id="12" name="矩形 11">
              <a:extLst>
                <a:ext uri="{FF2B5EF4-FFF2-40B4-BE49-F238E27FC236}">
                  <a16:creationId xmlns:a16="http://schemas.microsoft.com/office/drawing/2014/main" id="{8F33734A-2F23-45B9-9D91-D2E149580BCB}"/>
                </a:ext>
              </a:extLst>
            </p:cNvPr>
            <p:cNvSpPr/>
            <p:nvPr/>
          </p:nvSpPr>
          <p:spPr>
            <a:xfrm>
              <a:off x="1232061" y="3220971"/>
              <a:ext cx="10190317" cy="700898"/>
            </a:xfrm>
            <a:prstGeom prst="rect">
              <a:avLst/>
            </a:prstGeom>
          </p:spPr>
          <p:txBody>
            <a:bodyPr wrap="square">
              <a:spAutoFit/>
            </a:bodyPr>
            <a:lstStyle/>
            <a:p>
              <a:pPr>
                <a:lnSpc>
                  <a:spcPct val="130000"/>
                </a:lnSpc>
              </a:pPr>
              <a:r>
                <a:rPr lang="zh-CN" altLang="en-US" sz="1600" dirty="0">
                  <a:solidFill>
                    <a:srgbClr val="F05749"/>
                  </a:solidFill>
                </a:rPr>
                <a:t>“这样的事情是很多的，我基本上都是和同事一起完成工作的。我这个人不会和同事发生争执，基本上都是大家一起做，也没有什么矛盾。有时我们也会加班，大家在一起是比较愉快的</a:t>
              </a:r>
              <a:r>
                <a:rPr lang="en-US" altLang="zh-CN" sz="1600" dirty="0">
                  <a:solidFill>
                    <a:srgbClr val="F05749"/>
                  </a:solidFill>
                </a:rPr>
                <a:t>……”</a:t>
              </a:r>
              <a:endParaRPr lang="zh-CN" altLang="en-US" sz="1600" dirty="0">
                <a:solidFill>
                  <a:srgbClr val="F05749"/>
                </a:solidFill>
              </a:endParaRPr>
            </a:p>
          </p:txBody>
        </p:sp>
        <p:sp>
          <p:nvSpPr>
            <p:cNvPr id="13" name="矩形 12">
              <a:extLst>
                <a:ext uri="{FF2B5EF4-FFF2-40B4-BE49-F238E27FC236}">
                  <a16:creationId xmlns:a16="http://schemas.microsoft.com/office/drawing/2014/main" id="{B3C7B13D-845E-492F-BA81-29D478A70427}"/>
                </a:ext>
              </a:extLst>
            </p:cNvPr>
            <p:cNvSpPr/>
            <p:nvPr/>
          </p:nvSpPr>
          <p:spPr>
            <a:xfrm>
              <a:off x="4348624" y="2774695"/>
              <a:ext cx="3647152" cy="369332"/>
            </a:xfrm>
            <a:prstGeom prst="rect">
              <a:avLst/>
            </a:prstGeom>
          </p:spPr>
          <p:txBody>
            <a:bodyPr wrap="none">
              <a:spAutoFit/>
            </a:bodyPr>
            <a:lstStyle/>
            <a:p>
              <a:pPr lvl="0"/>
              <a:r>
                <a:rPr lang="zh-CN" altLang="en-US" b="1" dirty="0">
                  <a:solidFill>
                    <a:srgbClr val="F05749"/>
                  </a:solidFill>
                </a:rPr>
                <a:t>与行为无关的回答一般是这样的：</a:t>
              </a:r>
              <a:endParaRPr lang="en-US" altLang="zh-CN" b="1" dirty="0">
                <a:solidFill>
                  <a:srgbClr val="F05749"/>
                </a:solidFill>
              </a:endParaRPr>
            </a:p>
          </p:txBody>
        </p:sp>
        <p:cxnSp>
          <p:nvCxnSpPr>
            <p:cNvPr id="15" name="直接连接符 14">
              <a:extLst>
                <a:ext uri="{FF2B5EF4-FFF2-40B4-BE49-F238E27FC236}">
                  <a16:creationId xmlns:a16="http://schemas.microsoft.com/office/drawing/2014/main" id="{6233ABC9-E371-4214-93D6-D6A61724115E}"/>
                </a:ext>
              </a:extLst>
            </p:cNvPr>
            <p:cNvCxnSpPr/>
            <p:nvPr/>
          </p:nvCxnSpPr>
          <p:spPr>
            <a:xfrm flipH="1">
              <a:off x="1232061" y="2959361"/>
              <a:ext cx="2997039" cy="0"/>
            </a:xfrm>
            <a:prstGeom prst="line">
              <a:avLst/>
            </a:prstGeom>
            <a:ln w="15875">
              <a:solidFill>
                <a:srgbClr val="F05749"/>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6674B703-B729-4A05-8554-C6537E0A185B}"/>
                </a:ext>
              </a:extLst>
            </p:cNvPr>
            <p:cNvCxnSpPr>
              <a:cxnSpLocks/>
            </p:cNvCxnSpPr>
            <p:nvPr/>
          </p:nvCxnSpPr>
          <p:spPr>
            <a:xfrm flipH="1">
              <a:off x="7891942" y="2959361"/>
              <a:ext cx="3530436" cy="0"/>
            </a:xfrm>
            <a:prstGeom prst="line">
              <a:avLst/>
            </a:prstGeom>
            <a:ln w="15875">
              <a:solidFill>
                <a:srgbClr val="F05749"/>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id="{ACE4BDB1-5BFE-4B9B-B20A-8AC791732B48}"/>
                </a:ext>
              </a:extLst>
            </p:cNvPr>
            <p:cNvCxnSpPr>
              <a:cxnSpLocks/>
            </p:cNvCxnSpPr>
            <p:nvPr/>
          </p:nvCxnSpPr>
          <p:spPr>
            <a:xfrm flipH="1">
              <a:off x="1117570" y="4140461"/>
              <a:ext cx="10304808" cy="0"/>
            </a:xfrm>
            <a:prstGeom prst="line">
              <a:avLst/>
            </a:prstGeom>
            <a:ln w="15875">
              <a:solidFill>
                <a:srgbClr val="F05749"/>
              </a:solidFill>
            </a:ln>
          </p:spPr>
          <p:style>
            <a:lnRef idx="1">
              <a:schemeClr val="accent1"/>
            </a:lnRef>
            <a:fillRef idx="0">
              <a:schemeClr val="accent1"/>
            </a:fillRef>
            <a:effectRef idx="0">
              <a:schemeClr val="accent1"/>
            </a:effectRef>
            <a:fontRef idx="minor">
              <a:schemeClr val="tx1"/>
            </a:fontRef>
          </p:style>
        </p:cxnSp>
      </p:grpSp>
      <p:grpSp>
        <p:nvGrpSpPr>
          <p:cNvPr id="24" name="组合 23">
            <a:extLst>
              <a:ext uri="{FF2B5EF4-FFF2-40B4-BE49-F238E27FC236}">
                <a16:creationId xmlns:a16="http://schemas.microsoft.com/office/drawing/2014/main" id="{84F10693-A0B5-41C9-84AB-4EB30507D5F4}"/>
              </a:ext>
            </a:extLst>
          </p:cNvPr>
          <p:cNvGrpSpPr/>
          <p:nvPr/>
        </p:nvGrpSpPr>
        <p:grpSpPr>
          <a:xfrm>
            <a:off x="1048990" y="4199034"/>
            <a:ext cx="10304808" cy="2057399"/>
            <a:chOff x="1117570" y="4359054"/>
            <a:chExt cx="10304808" cy="2057399"/>
          </a:xfrm>
        </p:grpSpPr>
        <p:sp>
          <p:nvSpPr>
            <p:cNvPr id="23" name="矩形 22">
              <a:extLst>
                <a:ext uri="{FF2B5EF4-FFF2-40B4-BE49-F238E27FC236}">
                  <a16:creationId xmlns:a16="http://schemas.microsoft.com/office/drawing/2014/main" id="{2BE3D810-A17A-43D0-9124-3F96F38070E5}"/>
                </a:ext>
              </a:extLst>
            </p:cNvPr>
            <p:cNvSpPr/>
            <p:nvPr/>
          </p:nvSpPr>
          <p:spPr>
            <a:xfrm>
              <a:off x="1117570" y="4359054"/>
              <a:ext cx="7218709" cy="2057390"/>
            </a:xfrm>
            <a:prstGeom prst="rect">
              <a:avLst/>
            </a:prstGeom>
            <a:solidFill>
              <a:schemeClr val="bg1"/>
            </a:solidFill>
            <a:ln>
              <a:noFill/>
            </a:ln>
            <a:effectLst>
              <a:outerShdw blurRad="241300" dist="2286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90A475AB-B1C6-4904-8F55-B63A4FC902A7}"/>
                </a:ext>
              </a:extLst>
            </p:cNvPr>
            <p:cNvSpPr/>
            <p:nvPr/>
          </p:nvSpPr>
          <p:spPr>
            <a:xfrm>
              <a:off x="1555298" y="4675717"/>
              <a:ext cx="6186621" cy="1341073"/>
            </a:xfrm>
            <a:prstGeom prst="rect">
              <a:avLst/>
            </a:prstGeom>
          </p:spPr>
          <p:txBody>
            <a:bodyPr wrap="square">
              <a:spAutoFit/>
            </a:bodyPr>
            <a:lstStyle/>
            <a:p>
              <a:pPr>
                <a:lnSpc>
                  <a:spcPct val="130000"/>
                </a:lnSpc>
              </a:pPr>
              <a:r>
                <a:rPr lang="zh-CN" altLang="en-US" sz="1600" b="1" dirty="0">
                  <a:solidFill>
                    <a:schemeClr val="tx1">
                      <a:lumMod val="75000"/>
                      <a:lumOff val="25000"/>
                    </a:schemeClr>
                  </a:solidFill>
                </a:rPr>
                <a:t>非行为事件的描述中，会出现较多内容空泛、含糊不清、指代不准的词语：</a:t>
              </a:r>
              <a:endParaRPr lang="en-US" altLang="zh-CN" sz="1600" b="1" dirty="0">
                <a:solidFill>
                  <a:schemeClr val="tx1">
                    <a:lumMod val="75000"/>
                    <a:lumOff val="25000"/>
                  </a:schemeClr>
                </a:solidFill>
              </a:endParaRPr>
            </a:p>
            <a:p>
              <a:pPr>
                <a:lnSpc>
                  <a:spcPct val="130000"/>
                </a:lnSpc>
              </a:pPr>
              <a:r>
                <a:rPr lang="zh-CN" altLang="en-US" sz="1600" b="1" dirty="0">
                  <a:solidFill>
                    <a:srgbClr val="F05749"/>
                  </a:solidFill>
                </a:rPr>
                <a:t>应该、我会、我想、可能、经常、有时、我们、每个人、大家</a:t>
              </a:r>
              <a:r>
                <a:rPr lang="en-US" altLang="zh-CN" sz="1600" b="1" dirty="0">
                  <a:solidFill>
                    <a:srgbClr val="F05749"/>
                  </a:solidFill>
                </a:rPr>
                <a:t>……</a:t>
              </a:r>
              <a:r>
                <a:rPr lang="zh-CN" altLang="en-US" sz="1600" b="1" dirty="0">
                  <a:solidFill>
                    <a:srgbClr val="F05749"/>
                  </a:solidFill>
                </a:rPr>
                <a:t>面试官该怎样引导。</a:t>
              </a:r>
            </a:p>
          </p:txBody>
        </p:sp>
        <p:pic>
          <p:nvPicPr>
            <p:cNvPr id="22" name="图片 21" descr="图片包含 人, 室内, 桌子, 男人&#10;&#10;描述已自动生成">
              <a:extLst>
                <a:ext uri="{FF2B5EF4-FFF2-40B4-BE49-F238E27FC236}">
                  <a16:creationId xmlns:a16="http://schemas.microsoft.com/office/drawing/2014/main" id="{A2B0E38D-EDCF-45A2-AB46-3FF8E47763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36279" y="4359054"/>
              <a:ext cx="3086099" cy="2057399"/>
            </a:xfrm>
            <a:prstGeom prst="rect">
              <a:avLst/>
            </a:prstGeom>
          </p:spPr>
        </p:pic>
      </p:grpSp>
    </p:spTree>
    <p:extLst>
      <p:ext uri="{BB962C8B-B14F-4D97-AF65-F5344CB8AC3E}">
        <p14:creationId xmlns:p14="http://schemas.microsoft.com/office/powerpoint/2010/main" val="12267672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圆角 43">
            <a:extLst>
              <a:ext uri="{FF2B5EF4-FFF2-40B4-BE49-F238E27FC236}">
                <a16:creationId xmlns:a16="http://schemas.microsoft.com/office/drawing/2014/main" id="{22E7F9DF-8696-4C11-B6EF-F2D137C7A5BD}"/>
              </a:ext>
            </a:extLst>
          </p:cNvPr>
          <p:cNvSpPr/>
          <p:nvPr/>
        </p:nvSpPr>
        <p:spPr>
          <a:xfrm flipH="1">
            <a:off x="6125890" y="937260"/>
            <a:ext cx="55673" cy="5349240"/>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0698B9C1-88F9-4688-A0A1-38C3FA22CDD1}"/>
              </a:ext>
            </a:extLst>
          </p:cNvPr>
          <p:cNvSpPr/>
          <p:nvPr/>
        </p:nvSpPr>
        <p:spPr>
          <a:xfrm>
            <a:off x="845545" y="340046"/>
            <a:ext cx="1620957" cy="523220"/>
          </a:xfrm>
          <a:prstGeom prst="rect">
            <a:avLst/>
          </a:prstGeom>
        </p:spPr>
        <p:txBody>
          <a:bodyPr wrap="none">
            <a:spAutoFit/>
          </a:bodyPr>
          <a:lstStyle/>
          <a:p>
            <a:r>
              <a:rPr lang="zh-CN" altLang="en-US" sz="2800" b="1" dirty="0">
                <a:solidFill>
                  <a:srgbClr val="F05749"/>
                </a:solidFill>
              </a:rPr>
              <a:t>面试技巧</a:t>
            </a:r>
          </a:p>
        </p:txBody>
      </p:sp>
      <p:sp>
        <p:nvSpPr>
          <p:cNvPr id="5" name="矩形 4">
            <a:extLst>
              <a:ext uri="{FF2B5EF4-FFF2-40B4-BE49-F238E27FC236}">
                <a16:creationId xmlns:a16="http://schemas.microsoft.com/office/drawing/2014/main" id="{AD809C95-BFCA-4554-958D-466780DD8C1B}"/>
              </a:ext>
            </a:extLst>
          </p:cNvPr>
          <p:cNvSpPr/>
          <p:nvPr/>
        </p:nvSpPr>
        <p:spPr>
          <a:xfrm>
            <a:off x="287402" y="327513"/>
            <a:ext cx="385042" cy="523220"/>
          </a:xfrm>
          <a:prstGeom prst="rect">
            <a:avLst/>
          </a:prstGeom>
        </p:spPr>
        <p:txBody>
          <a:bodyPr wrap="none">
            <a:spAutoFit/>
          </a:bodyPr>
          <a:lstStyle/>
          <a:p>
            <a:r>
              <a:rPr lang="en-US" altLang="zh-CN" sz="2800" b="1" dirty="0">
                <a:solidFill>
                  <a:schemeClr val="bg1"/>
                </a:solidFill>
              </a:rPr>
              <a:t>4</a:t>
            </a:r>
            <a:endParaRPr lang="zh-CN" altLang="en-US" sz="2800" b="1" dirty="0">
              <a:solidFill>
                <a:schemeClr val="bg1"/>
              </a:solidFill>
            </a:endParaRPr>
          </a:p>
        </p:txBody>
      </p:sp>
      <p:grpSp>
        <p:nvGrpSpPr>
          <p:cNvPr id="17" name="组合 16">
            <a:extLst>
              <a:ext uri="{FF2B5EF4-FFF2-40B4-BE49-F238E27FC236}">
                <a16:creationId xmlns:a16="http://schemas.microsoft.com/office/drawing/2014/main" id="{77DE8AF9-7A9B-4942-8A06-F1D0BEC467E8}"/>
              </a:ext>
            </a:extLst>
          </p:cNvPr>
          <p:cNvGrpSpPr/>
          <p:nvPr/>
        </p:nvGrpSpPr>
        <p:grpSpPr>
          <a:xfrm>
            <a:off x="1399309" y="1750745"/>
            <a:ext cx="5186237" cy="923330"/>
            <a:chOff x="3830782" y="1619429"/>
            <a:chExt cx="5186237" cy="923330"/>
          </a:xfrm>
        </p:grpSpPr>
        <p:sp>
          <p:nvSpPr>
            <p:cNvPr id="14" name="矩形: 圆角 13">
              <a:extLst>
                <a:ext uri="{FF2B5EF4-FFF2-40B4-BE49-F238E27FC236}">
                  <a16:creationId xmlns:a16="http://schemas.microsoft.com/office/drawing/2014/main" id="{18C5C945-B475-4F2D-8B19-EC18029C1A55}"/>
                </a:ext>
              </a:extLst>
            </p:cNvPr>
            <p:cNvSpPr/>
            <p:nvPr/>
          </p:nvSpPr>
          <p:spPr>
            <a:xfrm>
              <a:off x="3830782" y="1619429"/>
              <a:ext cx="3422073" cy="923330"/>
            </a:xfrm>
            <a:prstGeom prst="roundRect">
              <a:avLst>
                <a:gd name="adj" fmla="val 50000"/>
              </a:avLst>
            </a:prstGeom>
            <a:solidFill>
              <a:srgbClr val="F057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Group 12">
              <a:extLst>
                <a:ext uri="{FF2B5EF4-FFF2-40B4-BE49-F238E27FC236}">
                  <a16:creationId xmlns:a16="http://schemas.microsoft.com/office/drawing/2014/main" id="{D7D504FC-B56A-4DD4-958D-6B0EA2E6A387}"/>
                </a:ext>
              </a:extLst>
            </p:cNvPr>
            <p:cNvGrpSpPr/>
            <p:nvPr/>
          </p:nvGrpSpPr>
          <p:grpSpPr>
            <a:xfrm flipH="1">
              <a:off x="5194466" y="1621920"/>
              <a:ext cx="3822553" cy="920839"/>
              <a:chOff x="1506828" y="650383"/>
              <a:chExt cx="9195515" cy="2215166"/>
            </a:xfrm>
          </p:grpSpPr>
          <p:sp>
            <p:nvSpPr>
              <p:cNvPr id="27" name="Freeform 13">
                <a:extLst>
                  <a:ext uri="{FF2B5EF4-FFF2-40B4-BE49-F238E27FC236}">
                    <a16:creationId xmlns:a16="http://schemas.microsoft.com/office/drawing/2014/main" id="{81CC1E41-7EFB-48DE-8EBB-8DBF74578C5B}"/>
                  </a:ext>
                </a:extLst>
              </p:cNvPr>
              <p:cNvSpPr/>
              <p:nvPr/>
            </p:nvSpPr>
            <p:spPr>
              <a:xfrm>
                <a:off x="1506828" y="650383"/>
                <a:ext cx="9195515" cy="2215166"/>
              </a:xfrm>
              <a:custGeom>
                <a:avLst/>
                <a:gdLst>
                  <a:gd name="connsiteX0" fmla="*/ 1107583 w 9195515"/>
                  <a:gd name="connsiteY0" fmla="*/ 0 h 2215166"/>
                  <a:gd name="connsiteX1" fmla="*/ 1890762 w 9195515"/>
                  <a:gd name="connsiteY1" fmla="*/ 324404 h 2215166"/>
                  <a:gd name="connsiteX2" fmla="*/ 1893527 w 9195515"/>
                  <a:gd name="connsiteY2" fmla="*/ 327755 h 2215166"/>
                  <a:gd name="connsiteX3" fmla="*/ 1910318 w 9195515"/>
                  <a:gd name="connsiteY3" fmla="*/ 342637 h 2215166"/>
                  <a:gd name="connsiteX4" fmla="*/ 2636331 w 9195515"/>
                  <a:gd name="connsiteY4" fmla="*/ 969406 h 2215166"/>
                  <a:gd name="connsiteX5" fmla="*/ 3387497 w 9195515"/>
                  <a:gd name="connsiteY5" fmla="*/ 252262 h 2215166"/>
                  <a:gd name="connsiteX6" fmla="*/ 3431297 w 9195515"/>
                  <a:gd name="connsiteY6" fmla="*/ 219439 h 2215166"/>
                  <a:gd name="connsiteX7" fmla="*/ 3503543 w 9195515"/>
                  <a:gd name="connsiteY7" fmla="*/ 159831 h 2215166"/>
                  <a:gd name="connsiteX8" fmla="*/ 4026793 w 9195515"/>
                  <a:gd name="connsiteY8" fmla="*/ 0 h 2215166"/>
                  <a:gd name="connsiteX9" fmla="*/ 8259652 w 9195515"/>
                  <a:gd name="connsiteY9" fmla="*/ 0 h 2215166"/>
                  <a:gd name="connsiteX10" fmla="*/ 9195515 w 9195515"/>
                  <a:gd name="connsiteY10" fmla="*/ 935863 h 2215166"/>
                  <a:gd name="connsiteX11" fmla="*/ 9195515 w 9195515"/>
                  <a:gd name="connsiteY11" fmla="*/ 1279303 h 2215166"/>
                  <a:gd name="connsiteX12" fmla="*/ 8259652 w 9195515"/>
                  <a:gd name="connsiteY12" fmla="*/ 2215166 h 2215166"/>
                  <a:gd name="connsiteX13" fmla="*/ 4026793 w 9195515"/>
                  <a:gd name="connsiteY13" fmla="*/ 2215166 h 2215166"/>
                  <a:gd name="connsiteX14" fmla="*/ 3503543 w 9195515"/>
                  <a:gd name="connsiteY14" fmla="*/ 2055335 h 2215166"/>
                  <a:gd name="connsiteX15" fmla="*/ 3461153 w 9195515"/>
                  <a:gd name="connsiteY15" fmla="*/ 2020360 h 2215166"/>
                  <a:gd name="connsiteX16" fmla="*/ 3387438 w 9195515"/>
                  <a:gd name="connsiteY16" fmla="*/ 1972233 h 2215166"/>
                  <a:gd name="connsiteX17" fmla="*/ 2662533 w 9195515"/>
                  <a:gd name="connsiteY17" fmla="*/ 1275952 h 2215166"/>
                  <a:gd name="connsiteX18" fmla="*/ 1944356 w 9195515"/>
                  <a:gd name="connsiteY18" fmla="*/ 1835839 h 2215166"/>
                  <a:gd name="connsiteX19" fmla="*/ 1906250 w 9195515"/>
                  <a:gd name="connsiteY19" fmla="*/ 1871991 h 2215166"/>
                  <a:gd name="connsiteX20" fmla="*/ 1890762 w 9195515"/>
                  <a:gd name="connsiteY20" fmla="*/ 1890762 h 2215166"/>
                  <a:gd name="connsiteX21" fmla="*/ 1107583 w 9195515"/>
                  <a:gd name="connsiteY21" fmla="*/ 2215166 h 2215166"/>
                  <a:gd name="connsiteX22" fmla="*/ 0 w 9195515"/>
                  <a:gd name="connsiteY22" fmla="*/ 1107583 h 2215166"/>
                  <a:gd name="connsiteX23" fmla="*/ 1107583 w 9195515"/>
                  <a:gd name="connsiteY23" fmla="*/ 0 h 2215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195515" h="2215166">
                    <a:moveTo>
                      <a:pt x="1107583" y="0"/>
                    </a:moveTo>
                    <a:cubicBezTo>
                      <a:pt x="1413434" y="0"/>
                      <a:pt x="1690329" y="123971"/>
                      <a:pt x="1890762" y="324404"/>
                    </a:cubicBezTo>
                    <a:lnTo>
                      <a:pt x="1893527" y="327755"/>
                    </a:lnTo>
                    <a:lnTo>
                      <a:pt x="1910318" y="342637"/>
                    </a:lnTo>
                    <a:cubicBezTo>
                      <a:pt x="2138377" y="564106"/>
                      <a:pt x="2341280" y="975490"/>
                      <a:pt x="2636331" y="969406"/>
                    </a:cubicBezTo>
                    <a:cubicBezTo>
                      <a:pt x="2882207" y="964336"/>
                      <a:pt x="3086413" y="507771"/>
                      <a:pt x="3387497" y="252262"/>
                    </a:cubicBezTo>
                    <a:lnTo>
                      <a:pt x="3431297" y="219439"/>
                    </a:lnTo>
                    <a:lnTo>
                      <a:pt x="3503543" y="159831"/>
                    </a:lnTo>
                    <a:cubicBezTo>
                      <a:pt x="3652908" y="58922"/>
                      <a:pt x="3832970" y="0"/>
                      <a:pt x="4026793" y="0"/>
                    </a:cubicBezTo>
                    <a:lnTo>
                      <a:pt x="8259652" y="0"/>
                    </a:lnTo>
                    <a:cubicBezTo>
                      <a:pt x="8776515" y="0"/>
                      <a:pt x="9195515" y="419000"/>
                      <a:pt x="9195515" y="935863"/>
                    </a:cubicBezTo>
                    <a:lnTo>
                      <a:pt x="9195515" y="1279303"/>
                    </a:lnTo>
                    <a:cubicBezTo>
                      <a:pt x="9195515" y="1796166"/>
                      <a:pt x="8776515" y="2215166"/>
                      <a:pt x="8259652" y="2215166"/>
                    </a:cubicBezTo>
                    <a:lnTo>
                      <a:pt x="4026793" y="2215166"/>
                    </a:lnTo>
                    <a:cubicBezTo>
                      <a:pt x="3832970" y="2215166"/>
                      <a:pt x="3652908" y="2156244"/>
                      <a:pt x="3503543" y="2055335"/>
                    </a:cubicBezTo>
                    <a:lnTo>
                      <a:pt x="3461153" y="2020360"/>
                    </a:lnTo>
                    <a:lnTo>
                      <a:pt x="3387438" y="1972233"/>
                    </a:lnTo>
                    <a:cubicBezTo>
                      <a:pt x="3110503" y="1753314"/>
                      <a:pt x="2916085" y="1275952"/>
                      <a:pt x="2662533" y="1275952"/>
                    </a:cubicBezTo>
                    <a:cubicBezTo>
                      <a:pt x="2437153" y="1275952"/>
                      <a:pt x="2164147" y="1616555"/>
                      <a:pt x="1944356" y="1835839"/>
                    </a:cubicBezTo>
                    <a:lnTo>
                      <a:pt x="1906250" y="1871991"/>
                    </a:lnTo>
                    <a:lnTo>
                      <a:pt x="1890762" y="1890762"/>
                    </a:lnTo>
                    <a:cubicBezTo>
                      <a:pt x="1690329" y="2091196"/>
                      <a:pt x="1413434" y="2215166"/>
                      <a:pt x="1107583" y="2215166"/>
                    </a:cubicBezTo>
                    <a:cubicBezTo>
                      <a:pt x="495882" y="2215166"/>
                      <a:pt x="0" y="1719284"/>
                      <a:pt x="0" y="1107583"/>
                    </a:cubicBezTo>
                    <a:cubicBezTo>
                      <a:pt x="0" y="495882"/>
                      <a:pt x="495882" y="0"/>
                      <a:pt x="1107583" y="0"/>
                    </a:cubicBezTo>
                    <a:close/>
                  </a:path>
                </a:pathLst>
              </a:custGeom>
              <a:solidFill>
                <a:srgbClr val="F0574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Calibri"/>
                  <a:ea typeface="+mn-ea"/>
                  <a:cs typeface="+mn-cs"/>
                </a:endParaRPr>
              </a:p>
            </p:txBody>
          </p:sp>
          <p:sp>
            <p:nvSpPr>
              <p:cNvPr id="28" name="Oval 14">
                <a:extLst>
                  <a:ext uri="{FF2B5EF4-FFF2-40B4-BE49-F238E27FC236}">
                    <a16:creationId xmlns:a16="http://schemas.microsoft.com/office/drawing/2014/main" id="{C529FCFE-B41C-426C-A173-B53E4847FD7F}"/>
                  </a:ext>
                </a:extLst>
              </p:cNvPr>
              <p:cNvSpPr/>
              <p:nvPr/>
            </p:nvSpPr>
            <p:spPr>
              <a:xfrm>
                <a:off x="1661374" y="804929"/>
                <a:ext cx="1906074" cy="1906074"/>
              </a:xfrm>
              <a:prstGeom prst="ellipse">
                <a:avLst/>
              </a:prstGeom>
              <a:solidFill>
                <a:srgbClr val="F0F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2400" b="0" i="0" u="none" strike="noStrike" kern="0" cap="none" spc="0" normalizeH="0" baseline="0" noProof="0" dirty="0">
                    <a:ln>
                      <a:noFill/>
                    </a:ln>
                    <a:solidFill>
                      <a:srgbClr val="F05749"/>
                    </a:solidFill>
                    <a:effectLst/>
                    <a:uLnTx/>
                    <a:uFillTx/>
                    <a:latin typeface="Source Sans Pro"/>
                    <a:ea typeface="+mn-ea"/>
                    <a:cs typeface="+mn-cs"/>
                  </a:rPr>
                  <a:t>01</a:t>
                </a:r>
                <a:endParaRPr kumimoji="0" lang="en-US" sz="2400" b="0" i="0" u="none" strike="noStrike" kern="0" cap="none" spc="0" normalizeH="0" baseline="0" noProof="0" dirty="0">
                  <a:ln>
                    <a:noFill/>
                  </a:ln>
                  <a:solidFill>
                    <a:srgbClr val="F05749"/>
                  </a:solidFill>
                  <a:effectLst/>
                  <a:uLnTx/>
                  <a:uFillTx/>
                  <a:latin typeface="Source Sans Pro"/>
                  <a:ea typeface="+mn-ea"/>
                  <a:cs typeface="+mn-cs"/>
                </a:endParaRPr>
              </a:p>
            </p:txBody>
          </p:sp>
        </p:grpSp>
        <p:sp>
          <p:nvSpPr>
            <p:cNvPr id="29" name="TextBox 35">
              <a:extLst>
                <a:ext uri="{FF2B5EF4-FFF2-40B4-BE49-F238E27FC236}">
                  <a16:creationId xmlns:a16="http://schemas.microsoft.com/office/drawing/2014/main" id="{A715050D-9BB3-41E6-A9D0-D569E19CAADE}"/>
                </a:ext>
              </a:extLst>
            </p:cNvPr>
            <p:cNvSpPr txBox="1"/>
            <p:nvPr/>
          </p:nvSpPr>
          <p:spPr>
            <a:xfrm>
              <a:off x="4350410" y="1686164"/>
              <a:ext cx="3089658" cy="777457"/>
            </a:xfrm>
            <a:prstGeom prst="rect">
              <a:avLst/>
            </a:prstGeom>
            <a:noFill/>
          </p:spPr>
          <p:txBody>
            <a:bodyPr wrap="square" rtlCol="0">
              <a:spAutoFit/>
            </a:bodyPr>
            <a:lstStyle/>
            <a:p>
              <a:pPr lvl="0">
                <a:lnSpc>
                  <a:spcPct val="130000"/>
                </a:lnSpc>
                <a:defRPr/>
              </a:pPr>
              <a:r>
                <a:rPr lang="zh-CN" altLang="en-US" b="1" kern="0" dirty="0">
                  <a:solidFill>
                    <a:srgbClr val="FFFFFF"/>
                  </a:solidFill>
                  <a:latin typeface="微软雅黑" panose="020B0503020204020204" pitchFamily="34" charset="-122"/>
                  <a:ea typeface="微软雅黑" panose="020B0503020204020204" pitchFamily="34" charset="-122"/>
                </a:rPr>
                <a:t>引导应聘人员按事件发生的时间顺序来报告。</a:t>
              </a:r>
              <a:endParaRPr kumimoji="0" lang="en-US"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nvGrpSpPr>
          <p:cNvPr id="30" name="组合 29">
            <a:extLst>
              <a:ext uri="{FF2B5EF4-FFF2-40B4-BE49-F238E27FC236}">
                <a16:creationId xmlns:a16="http://schemas.microsoft.com/office/drawing/2014/main" id="{14F8EA5D-98A0-4D28-92A9-1E1AA46266D2}"/>
              </a:ext>
            </a:extLst>
          </p:cNvPr>
          <p:cNvGrpSpPr/>
          <p:nvPr/>
        </p:nvGrpSpPr>
        <p:grpSpPr>
          <a:xfrm flipH="1">
            <a:off x="5725410" y="3258105"/>
            <a:ext cx="5186237" cy="923330"/>
            <a:chOff x="3830782" y="1619429"/>
            <a:chExt cx="5186237" cy="923330"/>
          </a:xfrm>
        </p:grpSpPr>
        <p:sp>
          <p:nvSpPr>
            <p:cNvPr id="31" name="矩形: 圆角 30">
              <a:extLst>
                <a:ext uri="{FF2B5EF4-FFF2-40B4-BE49-F238E27FC236}">
                  <a16:creationId xmlns:a16="http://schemas.microsoft.com/office/drawing/2014/main" id="{A2D990B1-45CB-4B78-B43D-E8E2D47E9FA8}"/>
                </a:ext>
              </a:extLst>
            </p:cNvPr>
            <p:cNvSpPr/>
            <p:nvPr/>
          </p:nvSpPr>
          <p:spPr>
            <a:xfrm>
              <a:off x="3830782" y="1619429"/>
              <a:ext cx="3422073" cy="923330"/>
            </a:xfrm>
            <a:prstGeom prst="roundRect">
              <a:avLst>
                <a:gd name="adj" fmla="val 50000"/>
              </a:avLst>
            </a:prstGeom>
            <a:solidFill>
              <a:srgbClr val="FDA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Group 12">
              <a:extLst>
                <a:ext uri="{FF2B5EF4-FFF2-40B4-BE49-F238E27FC236}">
                  <a16:creationId xmlns:a16="http://schemas.microsoft.com/office/drawing/2014/main" id="{9914D6EC-C3AB-4F20-9F8B-803F9D37EA24}"/>
                </a:ext>
              </a:extLst>
            </p:cNvPr>
            <p:cNvGrpSpPr/>
            <p:nvPr/>
          </p:nvGrpSpPr>
          <p:grpSpPr>
            <a:xfrm flipH="1">
              <a:off x="5194466" y="1621920"/>
              <a:ext cx="3822553" cy="920839"/>
              <a:chOff x="1506828" y="650383"/>
              <a:chExt cx="9195515" cy="2215166"/>
            </a:xfrm>
          </p:grpSpPr>
          <p:sp>
            <p:nvSpPr>
              <p:cNvPr id="34" name="Freeform 13">
                <a:extLst>
                  <a:ext uri="{FF2B5EF4-FFF2-40B4-BE49-F238E27FC236}">
                    <a16:creationId xmlns:a16="http://schemas.microsoft.com/office/drawing/2014/main" id="{EC3E0A34-3BE2-4509-8C1C-3747CC638700}"/>
                  </a:ext>
                </a:extLst>
              </p:cNvPr>
              <p:cNvSpPr/>
              <p:nvPr/>
            </p:nvSpPr>
            <p:spPr>
              <a:xfrm>
                <a:off x="1506828" y="650383"/>
                <a:ext cx="9195515" cy="2215166"/>
              </a:xfrm>
              <a:custGeom>
                <a:avLst/>
                <a:gdLst>
                  <a:gd name="connsiteX0" fmla="*/ 1107583 w 9195515"/>
                  <a:gd name="connsiteY0" fmla="*/ 0 h 2215166"/>
                  <a:gd name="connsiteX1" fmla="*/ 1890762 w 9195515"/>
                  <a:gd name="connsiteY1" fmla="*/ 324404 h 2215166"/>
                  <a:gd name="connsiteX2" fmla="*/ 1893527 w 9195515"/>
                  <a:gd name="connsiteY2" fmla="*/ 327755 h 2215166"/>
                  <a:gd name="connsiteX3" fmla="*/ 1910318 w 9195515"/>
                  <a:gd name="connsiteY3" fmla="*/ 342637 h 2215166"/>
                  <a:gd name="connsiteX4" fmla="*/ 2636331 w 9195515"/>
                  <a:gd name="connsiteY4" fmla="*/ 969406 h 2215166"/>
                  <a:gd name="connsiteX5" fmla="*/ 3387497 w 9195515"/>
                  <a:gd name="connsiteY5" fmla="*/ 252262 h 2215166"/>
                  <a:gd name="connsiteX6" fmla="*/ 3431297 w 9195515"/>
                  <a:gd name="connsiteY6" fmla="*/ 219439 h 2215166"/>
                  <a:gd name="connsiteX7" fmla="*/ 3503543 w 9195515"/>
                  <a:gd name="connsiteY7" fmla="*/ 159831 h 2215166"/>
                  <a:gd name="connsiteX8" fmla="*/ 4026793 w 9195515"/>
                  <a:gd name="connsiteY8" fmla="*/ 0 h 2215166"/>
                  <a:gd name="connsiteX9" fmla="*/ 8259652 w 9195515"/>
                  <a:gd name="connsiteY9" fmla="*/ 0 h 2215166"/>
                  <a:gd name="connsiteX10" fmla="*/ 9195515 w 9195515"/>
                  <a:gd name="connsiteY10" fmla="*/ 935863 h 2215166"/>
                  <a:gd name="connsiteX11" fmla="*/ 9195515 w 9195515"/>
                  <a:gd name="connsiteY11" fmla="*/ 1279303 h 2215166"/>
                  <a:gd name="connsiteX12" fmla="*/ 8259652 w 9195515"/>
                  <a:gd name="connsiteY12" fmla="*/ 2215166 h 2215166"/>
                  <a:gd name="connsiteX13" fmla="*/ 4026793 w 9195515"/>
                  <a:gd name="connsiteY13" fmla="*/ 2215166 h 2215166"/>
                  <a:gd name="connsiteX14" fmla="*/ 3503543 w 9195515"/>
                  <a:gd name="connsiteY14" fmla="*/ 2055335 h 2215166"/>
                  <a:gd name="connsiteX15" fmla="*/ 3461153 w 9195515"/>
                  <a:gd name="connsiteY15" fmla="*/ 2020360 h 2215166"/>
                  <a:gd name="connsiteX16" fmla="*/ 3387438 w 9195515"/>
                  <a:gd name="connsiteY16" fmla="*/ 1972233 h 2215166"/>
                  <a:gd name="connsiteX17" fmla="*/ 2662533 w 9195515"/>
                  <a:gd name="connsiteY17" fmla="*/ 1275952 h 2215166"/>
                  <a:gd name="connsiteX18" fmla="*/ 1944356 w 9195515"/>
                  <a:gd name="connsiteY18" fmla="*/ 1835839 h 2215166"/>
                  <a:gd name="connsiteX19" fmla="*/ 1906250 w 9195515"/>
                  <a:gd name="connsiteY19" fmla="*/ 1871991 h 2215166"/>
                  <a:gd name="connsiteX20" fmla="*/ 1890762 w 9195515"/>
                  <a:gd name="connsiteY20" fmla="*/ 1890762 h 2215166"/>
                  <a:gd name="connsiteX21" fmla="*/ 1107583 w 9195515"/>
                  <a:gd name="connsiteY21" fmla="*/ 2215166 h 2215166"/>
                  <a:gd name="connsiteX22" fmla="*/ 0 w 9195515"/>
                  <a:gd name="connsiteY22" fmla="*/ 1107583 h 2215166"/>
                  <a:gd name="connsiteX23" fmla="*/ 1107583 w 9195515"/>
                  <a:gd name="connsiteY23" fmla="*/ 0 h 2215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195515" h="2215166">
                    <a:moveTo>
                      <a:pt x="1107583" y="0"/>
                    </a:moveTo>
                    <a:cubicBezTo>
                      <a:pt x="1413434" y="0"/>
                      <a:pt x="1690329" y="123971"/>
                      <a:pt x="1890762" y="324404"/>
                    </a:cubicBezTo>
                    <a:lnTo>
                      <a:pt x="1893527" y="327755"/>
                    </a:lnTo>
                    <a:lnTo>
                      <a:pt x="1910318" y="342637"/>
                    </a:lnTo>
                    <a:cubicBezTo>
                      <a:pt x="2138377" y="564106"/>
                      <a:pt x="2341280" y="975490"/>
                      <a:pt x="2636331" y="969406"/>
                    </a:cubicBezTo>
                    <a:cubicBezTo>
                      <a:pt x="2882207" y="964336"/>
                      <a:pt x="3086413" y="507771"/>
                      <a:pt x="3387497" y="252262"/>
                    </a:cubicBezTo>
                    <a:lnTo>
                      <a:pt x="3431297" y="219439"/>
                    </a:lnTo>
                    <a:lnTo>
                      <a:pt x="3503543" y="159831"/>
                    </a:lnTo>
                    <a:cubicBezTo>
                      <a:pt x="3652908" y="58922"/>
                      <a:pt x="3832970" y="0"/>
                      <a:pt x="4026793" y="0"/>
                    </a:cubicBezTo>
                    <a:lnTo>
                      <a:pt x="8259652" y="0"/>
                    </a:lnTo>
                    <a:cubicBezTo>
                      <a:pt x="8776515" y="0"/>
                      <a:pt x="9195515" y="419000"/>
                      <a:pt x="9195515" y="935863"/>
                    </a:cubicBezTo>
                    <a:lnTo>
                      <a:pt x="9195515" y="1279303"/>
                    </a:lnTo>
                    <a:cubicBezTo>
                      <a:pt x="9195515" y="1796166"/>
                      <a:pt x="8776515" y="2215166"/>
                      <a:pt x="8259652" y="2215166"/>
                    </a:cubicBezTo>
                    <a:lnTo>
                      <a:pt x="4026793" y="2215166"/>
                    </a:lnTo>
                    <a:cubicBezTo>
                      <a:pt x="3832970" y="2215166"/>
                      <a:pt x="3652908" y="2156244"/>
                      <a:pt x="3503543" y="2055335"/>
                    </a:cubicBezTo>
                    <a:lnTo>
                      <a:pt x="3461153" y="2020360"/>
                    </a:lnTo>
                    <a:lnTo>
                      <a:pt x="3387438" y="1972233"/>
                    </a:lnTo>
                    <a:cubicBezTo>
                      <a:pt x="3110503" y="1753314"/>
                      <a:pt x="2916085" y="1275952"/>
                      <a:pt x="2662533" y="1275952"/>
                    </a:cubicBezTo>
                    <a:cubicBezTo>
                      <a:pt x="2437153" y="1275952"/>
                      <a:pt x="2164147" y="1616555"/>
                      <a:pt x="1944356" y="1835839"/>
                    </a:cubicBezTo>
                    <a:lnTo>
                      <a:pt x="1906250" y="1871991"/>
                    </a:lnTo>
                    <a:lnTo>
                      <a:pt x="1890762" y="1890762"/>
                    </a:lnTo>
                    <a:cubicBezTo>
                      <a:pt x="1690329" y="2091196"/>
                      <a:pt x="1413434" y="2215166"/>
                      <a:pt x="1107583" y="2215166"/>
                    </a:cubicBezTo>
                    <a:cubicBezTo>
                      <a:pt x="495882" y="2215166"/>
                      <a:pt x="0" y="1719284"/>
                      <a:pt x="0" y="1107583"/>
                    </a:cubicBezTo>
                    <a:cubicBezTo>
                      <a:pt x="0" y="495882"/>
                      <a:pt x="495882" y="0"/>
                      <a:pt x="1107583" y="0"/>
                    </a:cubicBezTo>
                    <a:close/>
                  </a:path>
                </a:pathLst>
              </a:custGeom>
              <a:solidFill>
                <a:srgbClr val="FDAB2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Calibri"/>
                  <a:ea typeface="+mn-ea"/>
                  <a:cs typeface="+mn-cs"/>
                </a:endParaRPr>
              </a:p>
            </p:txBody>
          </p:sp>
          <p:sp>
            <p:nvSpPr>
              <p:cNvPr id="35" name="Oval 14">
                <a:extLst>
                  <a:ext uri="{FF2B5EF4-FFF2-40B4-BE49-F238E27FC236}">
                    <a16:creationId xmlns:a16="http://schemas.microsoft.com/office/drawing/2014/main" id="{09F29AFE-EF94-4B0A-8A5E-F3F336360579}"/>
                  </a:ext>
                </a:extLst>
              </p:cNvPr>
              <p:cNvSpPr/>
              <p:nvPr/>
            </p:nvSpPr>
            <p:spPr>
              <a:xfrm>
                <a:off x="1661374" y="804929"/>
                <a:ext cx="1906074" cy="1906074"/>
              </a:xfrm>
              <a:prstGeom prst="ellipse">
                <a:avLst/>
              </a:prstGeom>
              <a:solidFill>
                <a:srgbClr val="F0F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FDAB23"/>
                    </a:solidFill>
                    <a:effectLst/>
                    <a:uLnTx/>
                    <a:uFillTx/>
                    <a:latin typeface="Source Sans Pro"/>
                    <a:ea typeface="+mn-ea"/>
                    <a:cs typeface="+mn-cs"/>
                  </a:rPr>
                  <a:t>02</a:t>
                </a:r>
              </a:p>
            </p:txBody>
          </p:sp>
        </p:grpSp>
        <p:sp>
          <p:nvSpPr>
            <p:cNvPr id="33" name="TextBox 35">
              <a:extLst>
                <a:ext uri="{FF2B5EF4-FFF2-40B4-BE49-F238E27FC236}">
                  <a16:creationId xmlns:a16="http://schemas.microsoft.com/office/drawing/2014/main" id="{4DB56BC0-5366-4DD7-A310-8BFD7ABBDBC8}"/>
                </a:ext>
              </a:extLst>
            </p:cNvPr>
            <p:cNvSpPr txBox="1"/>
            <p:nvPr/>
          </p:nvSpPr>
          <p:spPr>
            <a:xfrm>
              <a:off x="4350410" y="1686164"/>
              <a:ext cx="3089658" cy="777457"/>
            </a:xfrm>
            <a:prstGeom prst="rect">
              <a:avLst/>
            </a:prstGeom>
            <a:noFill/>
          </p:spPr>
          <p:txBody>
            <a:bodyPr wrap="square" rtlCol="0">
              <a:spAutoFit/>
            </a:bodyPr>
            <a:lstStyle/>
            <a:p>
              <a:pPr lvl="0">
                <a:lnSpc>
                  <a:spcPct val="130000"/>
                </a:lnSpc>
                <a:defRPr/>
              </a:pPr>
              <a:r>
                <a:rPr lang="zh-CN" altLang="en-US" b="1" kern="0" dirty="0">
                  <a:solidFill>
                    <a:srgbClr val="FFFFFF"/>
                  </a:solidFill>
                  <a:latin typeface="微软雅黑" panose="020B0503020204020204" pitchFamily="34" charset="-122"/>
                  <a:ea typeface="微软雅黑" panose="020B0503020204020204" pitchFamily="34" charset="-122"/>
                </a:rPr>
                <a:t>尽量使用简单的问话引导应聘人员。</a:t>
              </a:r>
              <a:endParaRPr kumimoji="0" lang="en-US"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sp>
        <p:nvSpPr>
          <p:cNvPr id="19" name="矩形 18">
            <a:extLst>
              <a:ext uri="{FF2B5EF4-FFF2-40B4-BE49-F238E27FC236}">
                <a16:creationId xmlns:a16="http://schemas.microsoft.com/office/drawing/2014/main" id="{F265F991-E521-48CB-AA2B-4C0D4A3EC7FE}"/>
              </a:ext>
            </a:extLst>
          </p:cNvPr>
          <p:cNvSpPr/>
          <p:nvPr/>
        </p:nvSpPr>
        <p:spPr>
          <a:xfrm>
            <a:off x="6806526" y="1624411"/>
            <a:ext cx="4592994" cy="1346522"/>
          </a:xfrm>
          <a:prstGeom prst="rect">
            <a:avLst/>
          </a:prstGeom>
        </p:spPr>
        <p:txBody>
          <a:bodyPr wrap="square">
            <a:spAutoFit/>
          </a:bodyPr>
          <a:lstStyle/>
          <a:p>
            <a:pPr>
              <a:lnSpc>
                <a:spcPct val="150000"/>
              </a:lnSpc>
            </a:pPr>
            <a:r>
              <a:rPr lang="zh-CN" altLang="en-US" sz="1400" dirty="0">
                <a:solidFill>
                  <a:schemeClr val="tx1">
                    <a:lumMod val="75000"/>
                    <a:lumOff val="25000"/>
                  </a:schemeClr>
                </a:solidFill>
              </a:rPr>
              <a:t>一旦发现应聘人员的报告中有跳跃，就提出问题请其详细介绍。 因为这些时间上的“空白点”往往是应聘者最不想为人所知的“软肋”，一般都是比较失败或潦倒的经历。</a:t>
            </a:r>
          </a:p>
        </p:txBody>
      </p:sp>
      <p:sp>
        <p:nvSpPr>
          <p:cNvPr id="36" name="矩形 35">
            <a:extLst>
              <a:ext uri="{FF2B5EF4-FFF2-40B4-BE49-F238E27FC236}">
                <a16:creationId xmlns:a16="http://schemas.microsoft.com/office/drawing/2014/main" id="{A66543E2-92CD-4CFC-9B8D-DFEB4B53E06E}"/>
              </a:ext>
            </a:extLst>
          </p:cNvPr>
          <p:cNvSpPr/>
          <p:nvPr/>
        </p:nvSpPr>
        <p:spPr>
          <a:xfrm>
            <a:off x="1693240" y="3365963"/>
            <a:ext cx="3541051" cy="700192"/>
          </a:xfrm>
          <a:prstGeom prst="rect">
            <a:avLst/>
          </a:prstGeom>
        </p:spPr>
        <p:txBody>
          <a:bodyPr wrap="square">
            <a:spAutoFit/>
          </a:bodyPr>
          <a:lstStyle/>
          <a:p>
            <a:pPr>
              <a:lnSpc>
                <a:spcPct val="150000"/>
              </a:lnSpc>
            </a:pPr>
            <a:r>
              <a:rPr lang="zh-CN" altLang="en-US" sz="1400" dirty="0">
                <a:solidFill>
                  <a:schemeClr val="tx1">
                    <a:lumMod val="75000"/>
                    <a:lumOff val="25000"/>
                  </a:schemeClr>
                </a:solidFill>
              </a:rPr>
              <a:t>讲出事件的细节，而且要让应聘人员讲过去而非现在的看法或行为。</a:t>
            </a:r>
          </a:p>
        </p:txBody>
      </p:sp>
      <p:grpSp>
        <p:nvGrpSpPr>
          <p:cNvPr id="37" name="组合 36">
            <a:extLst>
              <a:ext uri="{FF2B5EF4-FFF2-40B4-BE49-F238E27FC236}">
                <a16:creationId xmlns:a16="http://schemas.microsoft.com/office/drawing/2014/main" id="{6382ECB2-7D6A-4B76-BFA2-6418D2E6BDA6}"/>
              </a:ext>
            </a:extLst>
          </p:cNvPr>
          <p:cNvGrpSpPr/>
          <p:nvPr/>
        </p:nvGrpSpPr>
        <p:grpSpPr>
          <a:xfrm>
            <a:off x="1399309" y="4758043"/>
            <a:ext cx="5186237" cy="923330"/>
            <a:chOff x="3830782" y="1619429"/>
            <a:chExt cx="5186237" cy="923330"/>
          </a:xfrm>
        </p:grpSpPr>
        <p:sp>
          <p:nvSpPr>
            <p:cNvPr id="38" name="矩形: 圆角 37">
              <a:extLst>
                <a:ext uri="{FF2B5EF4-FFF2-40B4-BE49-F238E27FC236}">
                  <a16:creationId xmlns:a16="http://schemas.microsoft.com/office/drawing/2014/main" id="{6DAAA969-9157-41A1-8779-381C0B473B31}"/>
                </a:ext>
              </a:extLst>
            </p:cNvPr>
            <p:cNvSpPr/>
            <p:nvPr/>
          </p:nvSpPr>
          <p:spPr>
            <a:xfrm>
              <a:off x="3830782" y="1619429"/>
              <a:ext cx="3422073" cy="923330"/>
            </a:xfrm>
            <a:prstGeom prst="roundRect">
              <a:avLst>
                <a:gd name="adj" fmla="val 50000"/>
              </a:avLst>
            </a:prstGeom>
            <a:solidFill>
              <a:srgbClr val="119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Group 12">
              <a:extLst>
                <a:ext uri="{FF2B5EF4-FFF2-40B4-BE49-F238E27FC236}">
                  <a16:creationId xmlns:a16="http://schemas.microsoft.com/office/drawing/2014/main" id="{EE0C592B-2FD0-42C4-A341-30FA1F42D8ED}"/>
                </a:ext>
              </a:extLst>
            </p:cNvPr>
            <p:cNvGrpSpPr/>
            <p:nvPr/>
          </p:nvGrpSpPr>
          <p:grpSpPr>
            <a:xfrm flipH="1">
              <a:off x="5194466" y="1621920"/>
              <a:ext cx="3822553" cy="920839"/>
              <a:chOff x="1506828" y="650383"/>
              <a:chExt cx="9195515" cy="2215166"/>
            </a:xfrm>
          </p:grpSpPr>
          <p:sp>
            <p:nvSpPr>
              <p:cNvPr id="41" name="Freeform 13">
                <a:extLst>
                  <a:ext uri="{FF2B5EF4-FFF2-40B4-BE49-F238E27FC236}">
                    <a16:creationId xmlns:a16="http://schemas.microsoft.com/office/drawing/2014/main" id="{E8834515-CD85-4756-A2F9-2C2BB9F1358E}"/>
                  </a:ext>
                </a:extLst>
              </p:cNvPr>
              <p:cNvSpPr/>
              <p:nvPr/>
            </p:nvSpPr>
            <p:spPr>
              <a:xfrm>
                <a:off x="1506828" y="650383"/>
                <a:ext cx="9195515" cy="2215166"/>
              </a:xfrm>
              <a:custGeom>
                <a:avLst/>
                <a:gdLst>
                  <a:gd name="connsiteX0" fmla="*/ 1107583 w 9195515"/>
                  <a:gd name="connsiteY0" fmla="*/ 0 h 2215166"/>
                  <a:gd name="connsiteX1" fmla="*/ 1890762 w 9195515"/>
                  <a:gd name="connsiteY1" fmla="*/ 324404 h 2215166"/>
                  <a:gd name="connsiteX2" fmla="*/ 1893527 w 9195515"/>
                  <a:gd name="connsiteY2" fmla="*/ 327755 h 2215166"/>
                  <a:gd name="connsiteX3" fmla="*/ 1910318 w 9195515"/>
                  <a:gd name="connsiteY3" fmla="*/ 342637 h 2215166"/>
                  <a:gd name="connsiteX4" fmla="*/ 2636331 w 9195515"/>
                  <a:gd name="connsiteY4" fmla="*/ 969406 h 2215166"/>
                  <a:gd name="connsiteX5" fmla="*/ 3387497 w 9195515"/>
                  <a:gd name="connsiteY5" fmla="*/ 252262 h 2215166"/>
                  <a:gd name="connsiteX6" fmla="*/ 3431297 w 9195515"/>
                  <a:gd name="connsiteY6" fmla="*/ 219439 h 2215166"/>
                  <a:gd name="connsiteX7" fmla="*/ 3503543 w 9195515"/>
                  <a:gd name="connsiteY7" fmla="*/ 159831 h 2215166"/>
                  <a:gd name="connsiteX8" fmla="*/ 4026793 w 9195515"/>
                  <a:gd name="connsiteY8" fmla="*/ 0 h 2215166"/>
                  <a:gd name="connsiteX9" fmla="*/ 8259652 w 9195515"/>
                  <a:gd name="connsiteY9" fmla="*/ 0 h 2215166"/>
                  <a:gd name="connsiteX10" fmla="*/ 9195515 w 9195515"/>
                  <a:gd name="connsiteY10" fmla="*/ 935863 h 2215166"/>
                  <a:gd name="connsiteX11" fmla="*/ 9195515 w 9195515"/>
                  <a:gd name="connsiteY11" fmla="*/ 1279303 h 2215166"/>
                  <a:gd name="connsiteX12" fmla="*/ 8259652 w 9195515"/>
                  <a:gd name="connsiteY12" fmla="*/ 2215166 h 2215166"/>
                  <a:gd name="connsiteX13" fmla="*/ 4026793 w 9195515"/>
                  <a:gd name="connsiteY13" fmla="*/ 2215166 h 2215166"/>
                  <a:gd name="connsiteX14" fmla="*/ 3503543 w 9195515"/>
                  <a:gd name="connsiteY14" fmla="*/ 2055335 h 2215166"/>
                  <a:gd name="connsiteX15" fmla="*/ 3461153 w 9195515"/>
                  <a:gd name="connsiteY15" fmla="*/ 2020360 h 2215166"/>
                  <a:gd name="connsiteX16" fmla="*/ 3387438 w 9195515"/>
                  <a:gd name="connsiteY16" fmla="*/ 1972233 h 2215166"/>
                  <a:gd name="connsiteX17" fmla="*/ 2662533 w 9195515"/>
                  <a:gd name="connsiteY17" fmla="*/ 1275952 h 2215166"/>
                  <a:gd name="connsiteX18" fmla="*/ 1944356 w 9195515"/>
                  <a:gd name="connsiteY18" fmla="*/ 1835839 h 2215166"/>
                  <a:gd name="connsiteX19" fmla="*/ 1906250 w 9195515"/>
                  <a:gd name="connsiteY19" fmla="*/ 1871991 h 2215166"/>
                  <a:gd name="connsiteX20" fmla="*/ 1890762 w 9195515"/>
                  <a:gd name="connsiteY20" fmla="*/ 1890762 h 2215166"/>
                  <a:gd name="connsiteX21" fmla="*/ 1107583 w 9195515"/>
                  <a:gd name="connsiteY21" fmla="*/ 2215166 h 2215166"/>
                  <a:gd name="connsiteX22" fmla="*/ 0 w 9195515"/>
                  <a:gd name="connsiteY22" fmla="*/ 1107583 h 2215166"/>
                  <a:gd name="connsiteX23" fmla="*/ 1107583 w 9195515"/>
                  <a:gd name="connsiteY23" fmla="*/ 0 h 2215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195515" h="2215166">
                    <a:moveTo>
                      <a:pt x="1107583" y="0"/>
                    </a:moveTo>
                    <a:cubicBezTo>
                      <a:pt x="1413434" y="0"/>
                      <a:pt x="1690329" y="123971"/>
                      <a:pt x="1890762" y="324404"/>
                    </a:cubicBezTo>
                    <a:lnTo>
                      <a:pt x="1893527" y="327755"/>
                    </a:lnTo>
                    <a:lnTo>
                      <a:pt x="1910318" y="342637"/>
                    </a:lnTo>
                    <a:cubicBezTo>
                      <a:pt x="2138377" y="564106"/>
                      <a:pt x="2341280" y="975490"/>
                      <a:pt x="2636331" y="969406"/>
                    </a:cubicBezTo>
                    <a:cubicBezTo>
                      <a:pt x="2882207" y="964336"/>
                      <a:pt x="3086413" y="507771"/>
                      <a:pt x="3387497" y="252262"/>
                    </a:cubicBezTo>
                    <a:lnTo>
                      <a:pt x="3431297" y="219439"/>
                    </a:lnTo>
                    <a:lnTo>
                      <a:pt x="3503543" y="159831"/>
                    </a:lnTo>
                    <a:cubicBezTo>
                      <a:pt x="3652908" y="58922"/>
                      <a:pt x="3832970" y="0"/>
                      <a:pt x="4026793" y="0"/>
                    </a:cubicBezTo>
                    <a:lnTo>
                      <a:pt x="8259652" y="0"/>
                    </a:lnTo>
                    <a:cubicBezTo>
                      <a:pt x="8776515" y="0"/>
                      <a:pt x="9195515" y="419000"/>
                      <a:pt x="9195515" y="935863"/>
                    </a:cubicBezTo>
                    <a:lnTo>
                      <a:pt x="9195515" y="1279303"/>
                    </a:lnTo>
                    <a:cubicBezTo>
                      <a:pt x="9195515" y="1796166"/>
                      <a:pt x="8776515" y="2215166"/>
                      <a:pt x="8259652" y="2215166"/>
                    </a:cubicBezTo>
                    <a:lnTo>
                      <a:pt x="4026793" y="2215166"/>
                    </a:lnTo>
                    <a:cubicBezTo>
                      <a:pt x="3832970" y="2215166"/>
                      <a:pt x="3652908" y="2156244"/>
                      <a:pt x="3503543" y="2055335"/>
                    </a:cubicBezTo>
                    <a:lnTo>
                      <a:pt x="3461153" y="2020360"/>
                    </a:lnTo>
                    <a:lnTo>
                      <a:pt x="3387438" y="1972233"/>
                    </a:lnTo>
                    <a:cubicBezTo>
                      <a:pt x="3110503" y="1753314"/>
                      <a:pt x="2916085" y="1275952"/>
                      <a:pt x="2662533" y="1275952"/>
                    </a:cubicBezTo>
                    <a:cubicBezTo>
                      <a:pt x="2437153" y="1275952"/>
                      <a:pt x="2164147" y="1616555"/>
                      <a:pt x="1944356" y="1835839"/>
                    </a:cubicBezTo>
                    <a:lnTo>
                      <a:pt x="1906250" y="1871991"/>
                    </a:lnTo>
                    <a:lnTo>
                      <a:pt x="1890762" y="1890762"/>
                    </a:lnTo>
                    <a:cubicBezTo>
                      <a:pt x="1690329" y="2091196"/>
                      <a:pt x="1413434" y="2215166"/>
                      <a:pt x="1107583" y="2215166"/>
                    </a:cubicBezTo>
                    <a:cubicBezTo>
                      <a:pt x="495882" y="2215166"/>
                      <a:pt x="0" y="1719284"/>
                      <a:pt x="0" y="1107583"/>
                    </a:cubicBezTo>
                    <a:cubicBezTo>
                      <a:pt x="0" y="495882"/>
                      <a:pt x="495882" y="0"/>
                      <a:pt x="1107583" y="0"/>
                    </a:cubicBezTo>
                    <a:close/>
                  </a:path>
                </a:pathLst>
              </a:custGeom>
              <a:solidFill>
                <a:srgbClr val="1194A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Calibri"/>
                  <a:ea typeface="+mn-ea"/>
                  <a:cs typeface="+mn-cs"/>
                </a:endParaRPr>
              </a:p>
            </p:txBody>
          </p:sp>
          <p:sp>
            <p:nvSpPr>
              <p:cNvPr id="42" name="Oval 14">
                <a:extLst>
                  <a:ext uri="{FF2B5EF4-FFF2-40B4-BE49-F238E27FC236}">
                    <a16:creationId xmlns:a16="http://schemas.microsoft.com/office/drawing/2014/main" id="{E514DDD0-D157-449B-B3FF-A90CB14C4112}"/>
                  </a:ext>
                </a:extLst>
              </p:cNvPr>
              <p:cNvSpPr/>
              <p:nvPr/>
            </p:nvSpPr>
            <p:spPr>
              <a:xfrm>
                <a:off x="1661374" y="804929"/>
                <a:ext cx="1906074" cy="1906074"/>
              </a:xfrm>
              <a:prstGeom prst="ellipse">
                <a:avLst/>
              </a:prstGeom>
              <a:solidFill>
                <a:srgbClr val="F0F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1194A8"/>
                    </a:solidFill>
                    <a:effectLst/>
                    <a:uLnTx/>
                    <a:uFillTx/>
                    <a:latin typeface="Source Sans Pro"/>
                    <a:ea typeface="+mn-ea"/>
                    <a:cs typeface="+mn-cs"/>
                  </a:rPr>
                  <a:t>03</a:t>
                </a:r>
              </a:p>
            </p:txBody>
          </p:sp>
        </p:grpSp>
        <p:sp>
          <p:nvSpPr>
            <p:cNvPr id="40" name="TextBox 35">
              <a:extLst>
                <a:ext uri="{FF2B5EF4-FFF2-40B4-BE49-F238E27FC236}">
                  <a16:creationId xmlns:a16="http://schemas.microsoft.com/office/drawing/2014/main" id="{E19D00C2-CFC1-43A7-B1E8-7D07BB963437}"/>
                </a:ext>
              </a:extLst>
            </p:cNvPr>
            <p:cNvSpPr txBox="1"/>
            <p:nvPr/>
          </p:nvSpPr>
          <p:spPr>
            <a:xfrm>
              <a:off x="3964968" y="1692365"/>
              <a:ext cx="4128440" cy="777457"/>
            </a:xfrm>
            <a:prstGeom prst="rect">
              <a:avLst/>
            </a:prstGeom>
            <a:noFill/>
          </p:spPr>
          <p:txBody>
            <a:bodyPr wrap="square" rtlCol="0">
              <a:spAutoFit/>
            </a:bodyPr>
            <a:lstStyle/>
            <a:p>
              <a:pPr lvl="0">
                <a:lnSpc>
                  <a:spcPct val="130000"/>
                </a:lnSpc>
                <a:defRPr/>
              </a:pPr>
              <a:r>
                <a:rPr lang="zh-CN" altLang="en-US" b="1" kern="0" dirty="0">
                  <a:solidFill>
                    <a:srgbClr val="FFFFFF"/>
                  </a:solidFill>
                  <a:latin typeface="微软雅黑" panose="020B0503020204020204" pitchFamily="34" charset="-122"/>
                  <a:ea typeface="微软雅黑" panose="020B0503020204020204" pitchFamily="34" charset="-122"/>
                </a:rPr>
                <a:t>如果应聘人员在叙述中提及“我们”，一定要问清楚“我们”是指谁。</a:t>
              </a:r>
              <a:endParaRPr kumimoji="0" lang="en-US"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sp>
        <p:nvSpPr>
          <p:cNvPr id="43" name="矩形 42">
            <a:extLst>
              <a:ext uri="{FF2B5EF4-FFF2-40B4-BE49-F238E27FC236}">
                <a16:creationId xmlns:a16="http://schemas.microsoft.com/office/drawing/2014/main" id="{878CE692-9D7F-460F-81AA-359C12FFCA49}"/>
              </a:ext>
            </a:extLst>
          </p:cNvPr>
          <p:cNvSpPr/>
          <p:nvPr/>
        </p:nvSpPr>
        <p:spPr>
          <a:xfrm>
            <a:off x="6891433" y="4656070"/>
            <a:ext cx="4592994" cy="1023357"/>
          </a:xfrm>
          <a:prstGeom prst="rect">
            <a:avLst/>
          </a:prstGeom>
        </p:spPr>
        <p:txBody>
          <a:bodyPr wrap="square">
            <a:spAutoFit/>
          </a:bodyPr>
          <a:lstStyle/>
          <a:p>
            <a:pPr>
              <a:lnSpc>
                <a:spcPct val="150000"/>
              </a:lnSpc>
            </a:pPr>
            <a:r>
              <a:rPr lang="zh-CN" altLang="en-US" sz="1400" dirty="0">
                <a:solidFill>
                  <a:schemeClr val="tx1">
                    <a:lumMod val="75000"/>
                    <a:lumOff val="25000"/>
                  </a:schemeClr>
                </a:solidFill>
              </a:rPr>
              <a:t>目的在于了解应聘人员在当时做了什么，甚至可以追问应聘人员行为背后的想法。如：“您是如何作出那个决定的？”或“您当时是怎么想的？”</a:t>
            </a:r>
          </a:p>
        </p:txBody>
      </p:sp>
      <p:grpSp>
        <p:nvGrpSpPr>
          <p:cNvPr id="46" name="组合 45">
            <a:extLst>
              <a:ext uri="{FF2B5EF4-FFF2-40B4-BE49-F238E27FC236}">
                <a16:creationId xmlns:a16="http://schemas.microsoft.com/office/drawing/2014/main" id="{048E5A92-723B-48EF-8948-8048255EF6BE}"/>
              </a:ext>
            </a:extLst>
          </p:cNvPr>
          <p:cNvGrpSpPr/>
          <p:nvPr/>
        </p:nvGrpSpPr>
        <p:grpSpPr>
          <a:xfrm>
            <a:off x="4414089" y="919497"/>
            <a:ext cx="3422073" cy="550793"/>
            <a:chOff x="4414089" y="919497"/>
            <a:chExt cx="3422073" cy="550793"/>
          </a:xfrm>
        </p:grpSpPr>
        <p:sp>
          <p:nvSpPr>
            <p:cNvPr id="45" name="矩形: 圆角 44">
              <a:extLst>
                <a:ext uri="{FF2B5EF4-FFF2-40B4-BE49-F238E27FC236}">
                  <a16:creationId xmlns:a16="http://schemas.microsoft.com/office/drawing/2014/main" id="{41FE3B81-37F9-49F5-9731-8D94BBCB8F3D}"/>
                </a:ext>
              </a:extLst>
            </p:cNvPr>
            <p:cNvSpPr/>
            <p:nvPr/>
          </p:nvSpPr>
          <p:spPr>
            <a:xfrm>
              <a:off x="4414089" y="919497"/>
              <a:ext cx="3422073" cy="550793"/>
            </a:xfrm>
            <a:prstGeom prst="roundRect">
              <a:avLst>
                <a:gd name="adj" fmla="val 50000"/>
              </a:avLst>
            </a:prstGeom>
            <a:solidFill>
              <a:schemeClr val="bg1"/>
            </a:solidFill>
            <a:ln>
              <a:noFill/>
            </a:ln>
            <a:effectLst>
              <a:outerShdw blurRad="241300" dist="2286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0CCA229D-DA9A-4A8A-A4A7-6C867A7D9F91}"/>
                </a:ext>
              </a:extLst>
            </p:cNvPr>
            <p:cNvSpPr/>
            <p:nvPr/>
          </p:nvSpPr>
          <p:spPr>
            <a:xfrm>
              <a:off x="4650750" y="1003446"/>
              <a:ext cx="3005951" cy="400110"/>
            </a:xfrm>
            <a:prstGeom prst="rect">
              <a:avLst/>
            </a:prstGeom>
          </p:spPr>
          <p:txBody>
            <a:bodyPr wrap="none">
              <a:spAutoFit/>
            </a:bodyPr>
            <a:lstStyle/>
            <a:p>
              <a:pPr lvl="0"/>
              <a:r>
                <a:rPr lang="zh-CN" altLang="en-US" sz="2000" b="1" dirty="0">
                  <a:solidFill>
                    <a:srgbClr val="F05749"/>
                  </a:solidFill>
                </a:rPr>
                <a:t>行为面试的几个技巧点：</a:t>
              </a:r>
            </a:p>
          </p:txBody>
        </p:sp>
      </p:grpSp>
    </p:spTree>
    <p:extLst>
      <p:ext uri="{BB962C8B-B14F-4D97-AF65-F5344CB8AC3E}">
        <p14:creationId xmlns:p14="http://schemas.microsoft.com/office/powerpoint/2010/main" val="12707459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0698B9C1-88F9-4688-A0A1-38C3FA22CDD1}"/>
              </a:ext>
            </a:extLst>
          </p:cNvPr>
          <p:cNvSpPr/>
          <p:nvPr/>
        </p:nvSpPr>
        <p:spPr>
          <a:xfrm>
            <a:off x="845545" y="340046"/>
            <a:ext cx="1620957" cy="523220"/>
          </a:xfrm>
          <a:prstGeom prst="rect">
            <a:avLst/>
          </a:prstGeom>
        </p:spPr>
        <p:txBody>
          <a:bodyPr wrap="none">
            <a:spAutoFit/>
          </a:bodyPr>
          <a:lstStyle/>
          <a:p>
            <a:r>
              <a:rPr lang="zh-CN" altLang="en-US" sz="2800" b="1" dirty="0">
                <a:solidFill>
                  <a:srgbClr val="F05749"/>
                </a:solidFill>
              </a:rPr>
              <a:t>面试技巧</a:t>
            </a:r>
          </a:p>
        </p:txBody>
      </p:sp>
      <p:sp>
        <p:nvSpPr>
          <p:cNvPr id="5" name="矩形 4">
            <a:extLst>
              <a:ext uri="{FF2B5EF4-FFF2-40B4-BE49-F238E27FC236}">
                <a16:creationId xmlns:a16="http://schemas.microsoft.com/office/drawing/2014/main" id="{AD809C95-BFCA-4554-958D-466780DD8C1B}"/>
              </a:ext>
            </a:extLst>
          </p:cNvPr>
          <p:cNvSpPr/>
          <p:nvPr/>
        </p:nvSpPr>
        <p:spPr>
          <a:xfrm>
            <a:off x="287402" y="327513"/>
            <a:ext cx="385042" cy="523220"/>
          </a:xfrm>
          <a:prstGeom prst="rect">
            <a:avLst/>
          </a:prstGeom>
        </p:spPr>
        <p:txBody>
          <a:bodyPr wrap="none">
            <a:spAutoFit/>
          </a:bodyPr>
          <a:lstStyle/>
          <a:p>
            <a:r>
              <a:rPr lang="en-US" altLang="zh-CN" sz="2800" b="1" dirty="0">
                <a:solidFill>
                  <a:schemeClr val="bg1"/>
                </a:solidFill>
              </a:rPr>
              <a:t>4</a:t>
            </a:r>
            <a:endParaRPr lang="zh-CN" altLang="en-US" sz="2800" b="1" dirty="0">
              <a:solidFill>
                <a:schemeClr val="bg1"/>
              </a:solidFill>
            </a:endParaRPr>
          </a:p>
        </p:txBody>
      </p:sp>
      <p:sp>
        <p:nvSpPr>
          <p:cNvPr id="2" name="矩形 1">
            <a:extLst>
              <a:ext uri="{FF2B5EF4-FFF2-40B4-BE49-F238E27FC236}">
                <a16:creationId xmlns:a16="http://schemas.microsoft.com/office/drawing/2014/main" id="{74BD57C3-A175-4576-BEDD-176AD7144E22}"/>
              </a:ext>
            </a:extLst>
          </p:cNvPr>
          <p:cNvSpPr/>
          <p:nvPr/>
        </p:nvSpPr>
        <p:spPr>
          <a:xfrm>
            <a:off x="3429000" y="1571501"/>
            <a:ext cx="7970520" cy="1101007"/>
          </a:xfrm>
          <a:prstGeom prst="rect">
            <a:avLst/>
          </a:prstGeom>
        </p:spPr>
        <p:txBody>
          <a:bodyPr wrap="square">
            <a:spAutoFit/>
          </a:bodyPr>
          <a:lstStyle/>
          <a:p>
            <a:pPr>
              <a:lnSpc>
                <a:spcPct val="130000"/>
              </a:lnSpc>
            </a:pPr>
            <a:r>
              <a:rPr lang="zh-CN" altLang="en-US" sz="2000" b="1" dirty="0">
                <a:solidFill>
                  <a:schemeClr val="tx1">
                    <a:lumMod val="75000"/>
                    <a:lumOff val="25000"/>
                  </a:schemeClr>
                </a:solidFill>
              </a:rPr>
              <a:t>针对实战型岗位，可采取此方式。</a:t>
            </a:r>
            <a:endParaRPr lang="en-US" altLang="zh-CN" sz="2000" b="1" dirty="0">
              <a:solidFill>
                <a:schemeClr val="tx1">
                  <a:lumMod val="75000"/>
                  <a:lumOff val="25000"/>
                </a:schemeClr>
              </a:solidFill>
            </a:endParaRPr>
          </a:p>
          <a:p>
            <a:pPr>
              <a:lnSpc>
                <a:spcPct val="130000"/>
              </a:lnSpc>
            </a:pPr>
            <a:r>
              <a:rPr lang="zh-CN" altLang="en-US" sz="1600" dirty="0">
                <a:solidFill>
                  <a:schemeClr val="tx1">
                    <a:lumMod val="75000"/>
                    <a:lumOff val="25000"/>
                  </a:schemeClr>
                </a:solidFill>
              </a:rPr>
              <a:t>由于模拟测试的环境是拟招岗位或近似拟招岗位的环境，测试内容又是拟招岗位的某项实际工作，因而具有较强的针对性。</a:t>
            </a:r>
          </a:p>
        </p:txBody>
      </p:sp>
      <p:sp>
        <p:nvSpPr>
          <p:cNvPr id="3" name="矩形 2">
            <a:extLst>
              <a:ext uri="{FF2B5EF4-FFF2-40B4-BE49-F238E27FC236}">
                <a16:creationId xmlns:a16="http://schemas.microsoft.com/office/drawing/2014/main" id="{DDCA9F46-C9DC-4464-86E8-E4C68FD0E3CD}"/>
              </a:ext>
            </a:extLst>
          </p:cNvPr>
          <p:cNvSpPr/>
          <p:nvPr/>
        </p:nvSpPr>
        <p:spPr>
          <a:xfrm>
            <a:off x="1356360" y="3608309"/>
            <a:ext cx="5173980" cy="2316019"/>
          </a:xfrm>
          <a:prstGeom prst="rect">
            <a:avLst/>
          </a:prstGeom>
        </p:spPr>
        <p:txBody>
          <a:bodyPr wrap="square">
            <a:spAutoFit/>
          </a:bodyPr>
          <a:lstStyle/>
          <a:p>
            <a:pPr>
              <a:lnSpc>
                <a:spcPct val="150000"/>
              </a:lnSpc>
            </a:pPr>
            <a:r>
              <a:rPr lang="zh-CN" altLang="en-US" sz="1400" b="1" dirty="0">
                <a:solidFill>
                  <a:schemeClr val="tx1">
                    <a:lumMod val="75000"/>
                    <a:lumOff val="25000"/>
                  </a:schemeClr>
                </a:solidFill>
              </a:rPr>
              <a:t>例如西安市财政局在模拟测试中</a:t>
            </a:r>
            <a:r>
              <a:rPr lang="zh-CN" altLang="en-US" sz="1400" dirty="0">
                <a:solidFill>
                  <a:schemeClr val="tx1">
                    <a:lumMod val="75000"/>
                    <a:lumOff val="25000"/>
                  </a:schemeClr>
                </a:solidFill>
              </a:rPr>
              <a:t>，给了应试者有关财务资料，要求应试者据此写出一份财务分析报告，内容包括数据计算、综合分析、个人的观点、意见和建议。</a:t>
            </a:r>
            <a:endParaRPr lang="en-US" altLang="zh-CN" sz="1400" dirty="0">
              <a:solidFill>
                <a:schemeClr val="tx1">
                  <a:lumMod val="75000"/>
                  <a:lumOff val="25000"/>
                </a:schemeClr>
              </a:solidFill>
            </a:endParaRPr>
          </a:p>
          <a:p>
            <a:pPr>
              <a:lnSpc>
                <a:spcPct val="150000"/>
              </a:lnSpc>
            </a:pPr>
            <a:endParaRPr lang="en-US" altLang="zh-CN" sz="1400" dirty="0">
              <a:solidFill>
                <a:schemeClr val="tx1">
                  <a:lumMod val="75000"/>
                  <a:lumOff val="25000"/>
                </a:schemeClr>
              </a:solidFill>
            </a:endParaRPr>
          </a:p>
          <a:p>
            <a:pPr>
              <a:lnSpc>
                <a:spcPct val="150000"/>
              </a:lnSpc>
            </a:pPr>
            <a:r>
              <a:rPr lang="zh-CN" altLang="en-US" sz="1400" dirty="0">
                <a:solidFill>
                  <a:srgbClr val="1194A8"/>
                </a:solidFill>
              </a:rPr>
              <a:t>上述模拟测试就是针对财政工作和审计工作的需要以及现实中的相关问题设计的。西安市审计局给应试者提供了某单位的原始凭证和账目，要求应试者挑出并改正其中的错误</a:t>
            </a:r>
          </a:p>
        </p:txBody>
      </p:sp>
      <p:grpSp>
        <p:nvGrpSpPr>
          <p:cNvPr id="9" name="组合 8">
            <a:extLst>
              <a:ext uri="{FF2B5EF4-FFF2-40B4-BE49-F238E27FC236}">
                <a16:creationId xmlns:a16="http://schemas.microsoft.com/office/drawing/2014/main" id="{B36A3328-37AD-4BF3-BC89-04834198D3A1}"/>
              </a:ext>
            </a:extLst>
          </p:cNvPr>
          <p:cNvGrpSpPr/>
          <p:nvPr/>
        </p:nvGrpSpPr>
        <p:grpSpPr>
          <a:xfrm>
            <a:off x="1454333" y="1363980"/>
            <a:ext cx="1800493" cy="1552149"/>
            <a:chOff x="1454333" y="1363980"/>
            <a:chExt cx="1800493" cy="1552149"/>
          </a:xfrm>
        </p:grpSpPr>
        <p:sp>
          <p:nvSpPr>
            <p:cNvPr id="8" name="六边形 7">
              <a:extLst>
                <a:ext uri="{FF2B5EF4-FFF2-40B4-BE49-F238E27FC236}">
                  <a16:creationId xmlns:a16="http://schemas.microsoft.com/office/drawing/2014/main" id="{394A5359-FA23-4028-B3B3-80F96AF5DC72}"/>
                </a:ext>
              </a:extLst>
            </p:cNvPr>
            <p:cNvSpPr/>
            <p:nvPr/>
          </p:nvSpPr>
          <p:spPr>
            <a:xfrm>
              <a:off x="1454333" y="1363980"/>
              <a:ext cx="1800493" cy="1552149"/>
            </a:xfrm>
            <a:prstGeom prst="hexagon">
              <a:avLst/>
            </a:prstGeom>
            <a:solidFill>
              <a:srgbClr val="F05749"/>
            </a:solidFill>
            <a:ln>
              <a:noFill/>
            </a:ln>
            <a:effectLst>
              <a:outerShdw blurRad="203200" dist="1524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id="{CFF0333C-806E-46CF-99DA-930FFF6484C4}"/>
                </a:ext>
              </a:extLst>
            </p:cNvPr>
            <p:cNvSpPr/>
            <p:nvPr/>
          </p:nvSpPr>
          <p:spPr>
            <a:xfrm>
              <a:off x="1749284" y="1612347"/>
              <a:ext cx="1210589" cy="853054"/>
            </a:xfrm>
            <a:prstGeom prst="rect">
              <a:avLst/>
            </a:prstGeom>
          </p:spPr>
          <p:txBody>
            <a:bodyPr wrap="none">
              <a:spAutoFit/>
            </a:bodyPr>
            <a:lstStyle/>
            <a:p>
              <a:pPr algn="ctr">
                <a:lnSpc>
                  <a:spcPct val="130000"/>
                </a:lnSpc>
              </a:pPr>
              <a:r>
                <a:rPr lang="zh-CN" altLang="en-US" sz="2000" b="1" dirty="0">
                  <a:solidFill>
                    <a:schemeClr val="bg1"/>
                  </a:solidFill>
                </a:rPr>
                <a:t>情景</a:t>
              </a:r>
              <a:endParaRPr lang="en-US" altLang="zh-CN" sz="2000" b="1" dirty="0">
                <a:solidFill>
                  <a:schemeClr val="bg1"/>
                </a:solidFill>
              </a:endParaRPr>
            </a:p>
            <a:p>
              <a:pPr algn="ctr">
                <a:lnSpc>
                  <a:spcPct val="130000"/>
                </a:lnSpc>
              </a:pPr>
              <a:r>
                <a:rPr lang="zh-CN" altLang="en-US" sz="2000" b="1" dirty="0">
                  <a:solidFill>
                    <a:schemeClr val="bg1"/>
                  </a:solidFill>
                </a:rPr>
                <a:t>摸拟面试</a:t>
              </a:r>
            </a:p>
          </p:txBody>
        </p:sp>
      </p:grpSp>
      <p:pic>
        <p:nvPicPr>
          <p:cNvPr id="11" name="图片 10" descr="图片包含 人, 桌子, 户外, 男人&#10;&#10;描述已自动生成">
            <a:extLst>
              <a:ext uri="{FF2B5EF4-FFF2-40B4-BE49-F238E27FC236}">
                <a16:creationId xmlns:a16="http://schemas.microsoft.com/office/drawing/2014/main" id="{394DF41A-2A92-45D8-A1F6-5BFC55DFBD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500" y="3238500"/>
            <a:ext cx="4503420" cy="3002280"/>
          </a:xfrm>
          <a:prstGeom prst="rect">
            <a:avLst/>
          </a:prstGeom>
        </p:spPr>
      </p:pic>
      <p:sp>
        <p:nvSpPr>
          <p:cNvPr id="12" name="矩形 11">
            <a:extLst>
              <a:ext uri="{FF2B5EF4-FFF2-40B4-BE49-F238E27FC236}">
                <a16:creationId xmlns:a16="http://schemas.microsoft.com/office/drawing/2014/main" id="{AFA5DEA6-8A2F-4976-BAD7-47E19B2641D6}"/>
              </a:ext>
            </a:extLst>
          </p:cNvPr>
          <p:cNvSpPr/>
          <p:nvPr/>
        </p:nvSpPr>
        <p:spPr>
          <a:xfrm>
            <a:off x="1021080" y="3253740"/>
            <a:ext cx="10149840" cy="3017520"/>
          </a:xfrm>
          <a:prstGeom prst="rect">
            <a:avLst/>
          </a:prstGeom>
          <a:noFill/>
          <a:ln>
            <a:solidFill>
              <a:srgbClr val="F057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a:extLst>
              <a:ext uri="{FF2B5EF4-FFF2-40B4-BE49-F238E27FC236}">
                <a16:creationId xmlns:a16="http://schemas.microsoft.com/office/drawing/2014/main" id="{0CD41C4A-5407-477E-924E-B1CB1B39856E}"/>
              </a:ext>
            </a:extLst>
          </p:cNvPr>
          <p:cNvGrpSpPr/>
          <p:nvPr/>
        </p:nvGrpSpPr>
        <p:grpSpPr>
          <a:xfrm>
            <a:off x="9955051" y="3108810"/>
            <a:ext cx="749081" cy="998998"/>
            <a:chOff x="9955051" y="3108810"/>
            <a:chExt cx="749081" cy="998998"/>
          </a:xfrm>
        </p:grpSpPr>
        <p:sp>
          <p:nvSpPr>
            <p:cNvPr id="47" name="任意多边形: 形状 46">
              <a:extLst>
                <a:ext uri="{FF2B5EF4-FFF2-40B4-BE49-F238E27FC236}">
                  <a16:creationId xmlns:a16="http://schemas.microsoft.com/office/drawing/2014/main" id="{FFCBFD6D-771A-4B40-954B-D4714768BA0E}"/>
                </a:ext>
              </a:extLst>
            </p:cNvPr>
            <p:cNvSpPr/>
            <p:nvPr/>
          </p:nvSpPr>
          <p:spPr>
            <a:xfrm flipV="1">
              <a:off x="9955051" y="3108810"/>
              <a:ext cx="749081" cy="998998"/>
            </a:xfrm>
            <a:custGeom>
              <a:avLst/>
              <a:gdLst>
                <a:gd name="connsiteX0" fmla="*/ 0 w 749081"/>
                <a:gd name="connsiteY0" fmla="*/ 0 h 1612073"/>
                <a:gd name="connsiteX1" fmla="*/ 374540 w 749081"/>
                <a:gd name="connsiteY1" fmla="*/ 374541 h 1612073"/>
                <a:gd name="connsiteX2" fmla="*/ 749081 w 749081"/>
                <a:gd name="connsiteY2" fmla="*/ 0 h 1612073"/>
                <a:gd name="connsiteX3" fmla="*/ 749081 w 749081"/>
                <a:gd name="connsiteY3" fmla="*/ 1612073 h 1612073"/>
                <a:gd name="connsiteX4" fmla="*/ 0 w 749081"/>
                <a:gd name="connsiteY4" fmla="*/ 1612073 h 16120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9081" h="1612073">
                  <a:moveTo>
                    <a:pt x="0" y="0"/>
                  </a:moveTo>
                  <a:lnTo>
                    <a:pt x="374540" y="374541"/>
                  </a:lnTo>
                  <a:lnTo>
                    <a:pt x="749081" y="0"/>
                  </a:lnTo>
                  <a:lnTo>
                    <a:pt x="749081" y="1612073"/>
                  </a:lnTo>
                  <a:lnTo>
                    <a:pt x="0" y="1612073"/>
                  </a:lnTo>
                  <a:close/>
                </a:path>
              </a:pathLst>
            </a:custGeom>
            <a:solidFill>
              <a:srgbClr val="F057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a:extLst>
                <a:ext uri="{FF2B5EF4-FFF2-40B4-BE49-F238E27FC236}">
                  <a16:creationId xmlns:a16="http://schemas.microsoft.com/office/drawing/2014/main" id="{A2C860CF-F5B2-45F0-B9AF-C096C95BA93B}"/>
                </a:ext>
              </a:extLst>
            </p:cNvPr>
            <p:cNvSpPr/>
            <p:nvPr/>
          </p:nvSpPr>
          <p:spPr>
            <a:xfrm>
              <a:off x="9980778" y="3338884"/>
              <a:ext cx="697627" cy="400110"/>
            </a:xfrm>
            <a:prstGeom prst="rect">
              <a:avLst/>
            </a:prstGeom>
          </p:spPr>
          <p:txBody>
            <a:bodyPr wrap="none">
              <a:spAutoFit/>
            </a:bodyPr>
            <a:lstStyle/>
            <a:p>
              <a:r>
                <a:rPr lang="zh-CN" altLang="en-US" sz="2000" dirty="0">
                  <a:solidFill>
                    <a:schemeClr val="bg1"/>
                  </a:solidFill>
                </a:rPr>
                <a:t>案例</a:t>
              </a:r>
            </a:p>
          </p:txBody>
        </p:sp>
      </p:grpSp>
    </p:spTree>
    <p:extLst>
      <p:ext uri="{BB962C8B-B14F-4D97-AF65-F5344CB8AC3E}">
        <p14:creationId xmlns:p14="http://schemas.microsoft.com/office/powerpoint/2010/main" val="6694217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a:extLst>
              <a:ext uri="{FF2B5EF4-FFF2-40B4-BE49-F238E27FC236}">
                <a16:creationId xmlns:a16="http://schemas.microsoft.com/office/drawing/2014/main" id="{4E719AC1-FEA3-43BD-B407-976428468B92}"/>
              </a:ext>
            </a:extLst>
          </p:cNvPr>
          <p:cNvSpPr/>
          <p:nvPr/>
        </p:nvSpPr>
        <p:spPr>
          <a:xfrm>
            <a:off x="5550895" y="3187543"/>
            <a:ext cx="5262979" cy="769441"/>
          </a:xfrm>
          <a:prstGeom prst="rect">
            <a:avLst/>
          </a:prstGeom>
        </p:spPr>
        <p:txBody>
          <a:bodyPr wrap="none">
            <a:spAutoFit/>
          </a:bodyPr>
          <a:lstStyle/>
          <a:p>
            <a:r>
              <a:rPr lang="zh-CN" altLang="en-US" sz="4400" b="1" dirty="0">
                <a:solidFill>
                  <a:schemeClr val="tx1">
                    <a:lumMod val="75000"/>
                    <a:lumOff val="25000"/>
                  </a:schemeClr>
                </a:solidFill>
              </a:rPr>
              <a:t>如何发现面试者撒谎</a:t>
            </a:r>
          </a:p>
        </p:txBody>
      </p:sp>
      <p:sp>
        <p:nvSpPr>
          <p:cNvPr id="15" name="矩形 14">
            <a:extLst>
              <a:ext uri="{FF2B5EF4-FFF2-40B4-BE49-F238E27FC236}">
                <a16:creationId xmlns:a16="http://schemas.microsoft.com/office/drawing/2014/main" id="{9DFF8E19-9018-4BC8-9D81-7A0068916BB3}"/>
              </a:ext>
            </a:extLst>
          </p:cNvPr>
          <p:cNvSpPr/>
          <p:nvPr/>
        </p:nvSpPr>
        <p:spPr>
          <a:xfrm>
            <a:off x="3056605" y="2686886"/>
            <a:ext cx="869149" cy="1569660"/>
          </a:xfrm>
          <a:prstGeom prst="rect">
            <a:avLst/>
          </a:prstGeom>
        </p:spPr>
        <p:txBody>
          <a:bodyPr wrap="none">
            <a:spAutoFit/>
          </a:bodyPr>
          <a:lstStyle/>
          <a:p>
            <a:r>
              <a:rPr lang="en-US" altLang="zh-CN" sz="9600" dirty="0">
                <a:solidFill>
                  <a:srgbClr val="F05749"/>
                </a:solidFill>
              </a:rPr>
              <a:t>5</a:t>
            </a:r>
            <a:endParaRPr lang="zh-CN" altLang="en-US" sz="9600" dirty="0">
              <a:solidFill>
                <a:srgbClr val="F05749"/>
              </a:solidFill>
            </a:endParaRPr>
          </a:p>
        </p:txBody>
      </p:sp>
      <p:sp>
        <p:nvSpPr>
          <p:cNvPr id="16" name="矩形 15">
            <a:extLst>
              <a:ext uri="{FF2B5EF4-FFF2-40B4-BE49-F238E27FC236}">
                <a16:creationId xmlns:a16="http://schemas.microsoft.com/office/drawing/2014/main" id="{C5D8631E-B146-4A08-A590-BECD980C9E00}"/>
              </a:ext>
            </a:extLst>
          </p:cNvPr>
          <p:cNvSpPr/>
          <p:nvPr/>
        </p:nvSpPr>
        <p:spPr>
          <a:xfrm>
            <a:off x="5550895" y="2479379"/>
            <a:ext cx="1641796" cy="584775"/>
          </a:xfrm>
          <a:prstGeom prst="rect">
            <a:avLst/>
          </a:prstGeom>
        </p:spPr>
        <p:txBody>
          <a:bodyPr wrap="none">
            <a:spAutoFit/>
          </a:bodyPr>
          <a:lstStyle/>
          <a:p>
            <a:r>
              <a:rPr lang="en-US" altLang="zh-CN" sz="3200" dirty="0">
                <a:solidFill>
                  <a:srgbClr val="F05749"/>
                </a:solidFill>
              </a:rPr>
              <a:t>Part -05</a:t>
            </a:r>
            <a:endParaRPr lang="zh-CN" altLang="en-US" sz="3200" dirty="0">
              <a:solidFill>
                <a:srgbClr val="F05749"/>
              </a:solidFill>
            </a:endParaRPr>
          </a:p>
        </p:txBody>
      </p:sp>
      <p:cxnSp>
        <p:nvCxnSpPr>
          <p:cNvPr id="18" name="直接连接符 17">
            <a:extLst>
              <a:ext uri="{FF2B5EF4-FFF2-40B4-BE49-F238E27FC236}">
                <a16:creationId xmlns:a16="http://schemas.microsoft.com/office/drawing/2014/main" id="{882B36D0-30C4-42EC-9050-50C5ADBA241B}"/>
              </a:ext>
            </a:extLst>
          </p:cNvPr>
          <p:cNvCxnSpPr>
            <a:cxnSpLocks/>
          </p:cNvCxnSpPr>
          <p:nvPr/>
        </p:nvCxnSpPr>
        <p:spPr>
          <a:xfrm>
            <a:off x="5550895" y="4320540"/>
            <a:ext cx="5643578" cy="0"/>
          </a:xfrm>
          <a:prstGeom prst="line">
            <a:avLst/>
          </a:prstGeom>
          <a:ln w="34925">
            <a:solidFill>
              <a:srgbClr val="F0574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88840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0698B9C1-88F9-4688-A0A1-38C3FA22CDD1}"/>
              </a:ext>
            </a:extLst>
          </p:cNvPr>
          <p:cNvSpPr/>
          <p:nvPr/>
        </p:nvSpPr>
        <p:spPr>
          <a:xfrm>
            <a:off x="845545" y="340046"/>
            <a:ext cx="3416320" cy="523220"/>
          </a:xfrm>
          <a:prstGeom prst="rect">
            <a:avLst/>
          </a:prstGeom>
        </p:spPr>
        <p:txBody>
          <a:bodyPr wrap="none">
            <a:spAutoFit/>
          </a:bodyPr>
          <a:lstStyle/>
          <a:p>
            <a:r>
              <a:rPr lang="zh-CN" altLang="en-US" sz="2800" b="1" dirty="0">
                <a:solidFill>
                  <a:srgbClr val="F05749"/>
                </a:solidFill>
              </a:rPr>
              <a:t>如何发现面试者撒谎</a:t>
            </a:r>
          </a:p>
        </p:txBody>
      </p:sp>
      <p:sp>
        <p:nvSpPr>
          <p:cNvPr id="5" name="矩形 4">
            <a:extLst>
              <a:ext uri="{FF2B5EF4-FFF2-40B4-BE49-F238E27FC236}">
                <a16:creationId xmlns:a16="http://schemas.microsoft.com/office/drawing/2014/main" id="{AD809C95-BFCA-4554-958D-466780DD8C1B}"/>
              </a:ext>
            </a:extLst>
          </p:cNvPr>
          <p:cNvSpPr/>
          <p:nvPr/>
        </p:nvSpPr>
        <p:spPr>
          <a:xfrm>
            <a:off x="287402" y="327513"/>
            <a:ext cx="385042" cy="523220"/>
          </a:xfrm>
          <a:prstGeom prst="rect">
            <a:avLst/>
          </a:prstGeom>
        </p:spPr>
        <p:txBody>
          <a:bodyPr wrap="none">
            <a:spAutoFit/>
          </a:bodyPr>
          <a:lstStyle/>
          <a:p>
            <a:r>
              <a:rPr lang="en-US" altLang="zh-CN" sz="2800" b="1" dirty="0">
                <a:solidFill>
                  <a:schemeClr val="bg1"/>
                </a:solidFill>
              </a:rPr>
              <a:t>5</a:t>
            </a:r>
            <a:endParaRPr lang="zh-CN" altLang="en-US" sz="2800" b="1" dirty="0">
              <a:solidFill>
                <a:schemeClr val="bg1"/>
              </a:solidFill>
            </a:endParaRPr>
          </a:p>
        </p:txBody>
      </p:sp>
      <p:sp>
        <p:nvSpPr>
          <p:cNvPr id="6" name="矩形 5">
            <a:extLst>
              <a:ext uri="{FF2B5EF4-FFF2-40B4-BE49-F238E27FC236}">
                <a16:creationId xmlns:a16="http://schemas.microsoft.com/office/drawing/2014/main" id="{86893E01-BC65-4F65-90F1-F3529D64CA3B}"/>
              </a:ext>
            </a:extLst>
          </p:cNvPr>
          <p:cNvSpPr/>
          <p:nvPr/>
        </p:nvSpPr>
        <p:spPr>
          <a:xfrm>
            <a:off x="7835902" y="2886490"/>
            <a:ext cx="3335017" cy="2264402"/>
          </a:xfrm>
          <a:prstGeom prst="rect">
            <a:avLst/>
          </a:prstGeom>
        </p:spPr>
        <p:txBody>
          <a:bodyPr wrap="square">
            <a:spAutoFit/>
          </a:bodyPr>
          <a:lstStyle/>
          <a:p>
            <a:pPr marL="285750" indent="-285750">
              <a:lnSpc>
                <a:spcPct val="150000"/>
              </a:lnSpc>
              <a:buFont typeface="Wingdings" panose="05000000000000000000" pitchFamily="2" charset="2"/>
              <a:buChar char="l"/>
            </a:pPr>
            <a:r>
              <a:rPr lang="zh-CN" altLang="en-US" sz="1600" dirty="0">
                <a:solidFill>
                  <a:schemeClr val="tx1">
                    <a:lumMod val="75000"/>
                    <a:lumOff val="25000"/>
                  </a:schemeClr>
                </a:solidFill>
              </a:rPr>
              <a:t>眼神游余，“左上方”；</a:t>
            </a:r>
            <a:endParaRPr lang="en-US" altLang="zh-CN" sz="1600" dirty="0">
              <a:solidFill>
                <a:schemeClr val="tx1">
                  <a:lumMod val="75000"/>
                  <a:lumOff val="25000"/>
                </a:schemeClr>
              </a:solidFill>
            </a:endParaRPr>
          </a:p>
          <a:p>
            <a:pPr marL="285750" indent="-285750">
              <a:lnSpc>
                <a:spcPct val="150000"/>
              </a:lnSpc>
              <a:buFont typeface="Wingdings" panose="05000000000000000000" pitchFamily="2" charset="2"/>
              <a:buChar char="l"/>
            </a:pPr>
            <a:r>
              <a:rPr lang="zh-CN" altLang="en-US" sz="1600" dirty="0">
                <a:solidFill>
                  <a:schemeClr val="tx1">
                    <a:lumMod val="75000"/>
                    <a:lumOff val="25000"/>
                  </a:schemeClr>
                </a:solidFill>
              </a:rPr>
              <a:t>回答时姿式突然转变，没有准备可能会编</a:t>
            </a:r>
            <a:endParaRPr lang="en-US" altLang="zh-CN" sz="1600" dirty="0">
              <a:solidFill>
                <a:schemeClr val="tx1">
                  <a:lumMod val="75000"/>
                  <a:lumOff val="25000"/>
                </a:schemeClr>
              </a:solidFill>
            </a:endParaRPr>
          </a:p>
          <a:p>
            <a:pPr marL="285750" indent="-285750">
              <a:lnSpc>
                <a:spcPct val="150000"/>
              </a:lnSpc>
              <a:buFont typeface="Wingdings" panose="05000000000000000000" pitchFamily="2" charset="2"/>
              <a:buChar char="l"/>
            </a:pPr>
            <a:r>
              <a:rPr lang="zh-CN" altLang="en-US" sz="1600" dirty="0">
                <a:solidFill>
                  <a:schemeClr val="tx1">
                    <a:lumMod val="75000"/>
                    <a:lumOff val="25000"/>
                  </a:schemeClr>
                </a:solidFill>
              </a:rPr>
              <a:t>手式上有摸鼻子、托下巴</a:t>
            </a:r>
            <a:endParaRPr lang="en-US" altLang="zh-CN" sz="1600" dirty="0">
              <a:solidFill>
                <a:schemeClr val="tx1">
                  <a:lumMod val="75000"/>
                  <a:lumOff val="25000"/>
                </a:schemeClr>
              </a:solidFill>
            </a:endParaRPr>
          </a:p>
          <a:p>
            <a:pPr marL="285750" indent="-285750">
              <a:lnSpc>
                <a:spcPct val="150000"/>
              </a:lnSpc>
              <a:buFont typeface="Wingdings" panose="05000000000000000000" pitchFamily="2" charset="2"/>
              <a:buChar char="l"/>
            </a:pPr>
            <a:r>
              <a:rPr lang="zh-CN" altLang="en-US" sz="1600" dirty="0">
                <a:solidFill>
                  <a:schemeClr val="tx1">
                    <a:lumMod val="75000"/>
                    <a:lumOff val="25000"/>
                  </a:schemeClr>
                </a:solidFill>
              </a:rPr>
              <a:t>或者手式过快与语速不符。</a:t>
            </a:r>
            <a:endParaRPr lang="en-US" altLang="zh-CN" sz="1600" dirty="0">
              <a:solidFill>
                <a:schemeClr val="tx1">
                  <a:lumMod val="75000"/>
                  <a:lumOff val="25000"/>
                </a:schemeClr>
              </a:solidFill>
            </a:endParaRPr>
          </a:p>
          <a:p>
            <a:pPr marL="285750" indent="-285750">
              <a:lnSpc>
                <a:spcPct val="150000"/>
              </a:lnSpc>
              <a:buFont typeface="Wingdings" panose="05000000000000000000" pitchFamily="2" charset="2"/>
              <a:buChar char="l"/>
            </a:pPr>
            <a:r>
              <a:rPr lang="zh-CN" altLang="en-US" sz="1600" dirty="0">
                <a:solidFill>
                  <a:schemeClr val="tx1">
                    <a:lumMod val="75000"/>
                    <a:lumOff val="25000"/>
                  </a:schemeClr>
                </a:solidFill>
              </a:rPr>
              <a:t>面部表情凝重。</a:t>
            </a:r>
          </a:p>
        </p:txBody>
      </p:sp>
      <p:sp>
        <p:nvSpPr>
          <p:cNvPr id="15" name="矩形 14">
            <a:extLst>
              <a:ext uri="{FF2B5EF4-FFF2-40B4-BE49-F238E27FC236}">
                <a16:creationId xmlns:a16="http://schemas.microsoft.com/office/drawing/2014/main" id="{5F9492CC-5C06-4367-ADCC-895051E4E277}"/>
              </a:ext>
            </a:extLst>
          </p:cNvPr>
          <p:cNvSpPr/>
          <p:nvPr/>
        </p:nvSpPr>
        <p:spPr>
          <a:xfrm>
            <a:off x="1127759" y="2060020"/>
            <a:ext cx="3504210" cy="3661708"/>
          </a:xfrm>
          <a:prstGeom prst="rect">
            <a:avLst/>
          </a:prstGeom>
        </p:spPr>
        <p:txBody>
          <a:bodyPr wrap="square">
            <a:spAutoFit/>
          </a:bodyPr>
          <a:lstStyle/>
          <a:p>
            <a:pPr>
              <a:lnSpc>
                <a:spcPct val="130000"/>
              </a:lnSpc>
            </a:pPr>
            <a:endParaRPr lang="zh-CN" altLang="en-US" sz="2000" b="1" dirty="0">
              <a:solidFill>
                <a:srgbClr val="FDAB23"/>
              </a:solidFill>
            </a:endParaRPr>
          </a:p>
          <a:p>
            <a:pPr>
              <a:lnSpc>
                <a:spcPct val="130000"/>
              </a:lnSpc>
            </a:pPr>
            <a:r>
              <a:rPr lang="zh-CN" altLang="en-US" sz="1600" b="1" dirty="0">
                <a:solidFill>
                  <a:srgbClr val="FDAB23"/>
                </a:solidFill>
              </a:rPr>
              <a:t>真实者：</a:t>
            </a:r>
            <a:r>
              <a:rPr lang="zh-CN" altLang="en-US" sz="1600" dirty="0"/>
              <a:t>用第一人称，自信，目光直视，口述内容与简历相符。</a:t>
            </a:r>
            <a:endParaRPr lang="en-US" altLang="zh-CN" sz="1600" dirty="0"/>
          </a:p>
          <a:p>
            <a:pPr>
              <a:lnSpc>
                <a:spcPct val="130000"/>
              </a:lnSpc>
            </a:pPr>
            <a:endParaRPr lang="zh-CN" altLang="en-US" sz="1600" dirty="0"/>
          </a:p>
          <a:p>
            <a:pPr>
              <a:lnSpc>
                <a:spcPct val="130000"/>
              </a:lnSpc>
            </a:pPr>
            <a:r>
              <a:rPr lang="zh-CN" altLang="en-US" sz="1600" b="1" dirty="0">
                <a:solidFill>
                  <a:srgbClr val="FDAB23"/>
                </a:solidFill>
              </a:rPr>
              <a:t>撒谎者：</a:t>
            </a:r>
            <a:r>
              <a:rPr lang="zh-CN" altLang="en-US" sz="1600" dirty="0"/>
              <a:t>不会一针见血，绕圈回答问题；举止言语迟疑，“这个、那个、哦</a:t>
            </a:r>
            <a:r>
              <a:rPr lang="en-US" altLang="zh-CN" sz="1600" dirty="0"/>
              <a:t>…”</a:t>
            </a:r>
            <a:r>
              <a:rPr lang="zh-CN" altLang="en-US" sz="1600" dirty="0"/>
              <a:t>，倾向夸大自我，“我经常，我一贯</a:t>
            </a:r>
            <a:r>
              <a:rPr lang="en-US" altLang="zh-CN" sz="1600" dirty="0"/>
              <a:t>…”</a:t>
            </a:r>
            <a:r>
              <a:rPr lang="zh-CN" altLang="en-US" sz="1600" dirty="0"/>
              <a:t>；</a:t>
            </a:r>
            <a:endParaRPr lang="en-US" altLang="zh-CN" sz="1600" dirty="0"/>
          </a:p>
          <a:p>
            <a:pPr>
              <a:lnSpc>
                <a:spcPct val="130000"/>
              </a:lnSpc>
            </a:pPr>
            <a:r>
              <a:rPr lang="zh-CN" altLang="en-US" sz="1600" b="1" dirty="0">
                <a:solidFill>
                  <a:srgbClr val="F05749"/>
                </a:solidFill>
              </a:rPr>
              <a:t>对于有准备的面试者，当他侃侃而谈时，突然打断，便会绕圈，找不到原来的语速了</a:t>
            </a:r>
            <a:r>
              <a:rPr lang="zh-CN" altLang="en-US" sz="1600" dirty="0"/>
              <a:t>。</a:t>
            </a:r>
          </a:p>
        </p:txBody>
      </p:sp>
      <p:grpSp>
        <p:nvGrpSpPr>
          <p:cNvPr id="19" name="组合 18">
            <a:extLst>
              <a:ext uri="{FF2B5EF4-FFF2-40B4-BE49-F238E27FC236}">
                <a16:creationId xmlns:a16="http://schemas.microsoft.com/office/drawing/2014/main" id="{94247E3C-052F-47EC-9D8F-C4C7787D323D}"/>
              </a:ext>
            </a:extLst>
          </p:cNvPr>
          <p:cNvGrpSpPr/>
          <p:nvPr/>
        </p:nvGrpSpPr>
        <p:grpSpPr>
          <a:xfrm>
            <a:off x="845545" y="1707108"/>
            <a:ext cx="5250455" cy="4358412"/>
            <a:chOff x="845545" y="1707108"/>
            <a:chExt cx="5250455" cy="4358412"/>
          </a:xfrm>
        </p:grpSpPr>
        <p:sp>
          <p:nvSpPr>
            <p:cNvPr id="14" name="矩形: 圆角 13">
              <a:extLst>
                <a:ext uri="{FF2B5EF4-FFF2-40B4-BE49-F238E27FC236}">
                  <a16:creationId xmlns:a16="http://schemas.microsoft.com/office/drawing/2014/main" id="{53144C99-F80A-4BB4-A21E-EB5C812A6226}"/>
                </a:ext>
              </a:extLst>
            </p:cNvPr>
            <p:cNvSpPr/>
            <p:nvPr/>
          </p:nvSpPr>
          <p:spPr>
            <a:xfrm>
              <a:off x="845545" y="1707108"/>
              <a:ext cx="5250455" cy="4358412"/>
            </a:xfrm>
            <a:prstGeom prst="roundRect">
              <a:avLst>
                <a:gd name="adj" fmla="val 5116"/>
              </a:avLst>
            </a:prstGeom>
            <a:noFill/>
            <a:ln w="19050">
              <a:solidFill>
                <a:srgbClr val="FDAB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a:extLst>
                <a:ext uri="{FF2B5EF4-FFF2-40B4-BE49-F238E27FC236}">
                  <a16:creationId xmlns:a16="http://schemas.microsoft.com/office/drawing/2014/main" id="{AFCCA70A-C28D-415A-9B1A-B8211577CB11}"/>
                </a:ext>
              </a:extLst>
            </p:cNvPr>
            <p:cNvGrpSpPr/>
            <p:nvPr/>
          </p:nvGrpSpPr>
          <p:grpSpPr>
            <a:xfrm>
              <a:off x="845545" y="1891948"/>
              <a:ext cx="2217420" cy="523221"/>
              <a:chOff x="845545" y="1891948"/>
              <a:chExt cx="2217420" cy="523221"/>
            </a:xfrm>
          </p:grpSpPr>
          <p:sp>
            <p:nvSpPr>
              <p:cNvPr id="23" name="任意多边形: 形状 22">
                <a:extLst>
                  <a:ext uri="{FF2B5EF4-FFF2-40B4-BE49-F238E27FC236}">
                    <a16:creationId xmlns:a16="http://schemas.microsoft.com/office/drawing/2014/main" id="{6B160F41-3D2B-45A1-8769-9EC78FBD15EF}"/>
                  </a:ext>
                </a:extLst>
              </p:cNvPr>
              <p:cNvSpPr/>
              <p:nvPr/>
            </p:nvSpPr>
            <p:spPr>
              <a:xfrm rot="16200000" flipV="1">
                <a:off x="1692644" y="1044849"/>
                <a:ext cx="523221" cy="2217420"/>
              </a:xfrm>
              <a:custGeom>
                <a:avLst/>
                <a:gdLst>
                  <a:gd name="connsiteX0" fmla="*/ 523221 w 523221"/>
                  <a:gd name="connsiteY0" fmla="*/ 2217420 h 2217420"/>
                  <a:gd name="connsiteX1" fmla="*/ 523221 w 523221"/>
                  <a:gd name="connsiteY1" fmla="*/ 1604148 h 2217420"/>
                  <a:gd name="connsiteX2" fmla="*/ 523221 w 523221"/>
                  <a:gd name="connsiteY2" fmla="*/ 1242060 h 2217420"/>
                  <a:gd name="connsiteX3" fmla="*/ 523221 w 523221"/>
                  <a:gd name="connsiteY3" fmla="*/ 975360 h 2217420"/>
                  <a:gd name="connsiteX4" fmla="*/ 523221 w 523221"/>
                  <a:gd name="connsiteY4" fmla="*/ 628788 h 2217420"/>
                  <a:gd name="connsiteX5" fmla="*/ 523221 w 523221"/>
                  <a:gd name="connsiteY5" fmla="*/ 0 h 2217420"/>
                  <a:gd name="connsiteX6" fmla="*/ 261610 w 523221"/>
                  <a:gd name="connsiteY6" fmla="*/ 226610 h 2217420"/>
                  <a:gd name="connsiteX7" fmla="*/ 0 w 523221"/>
                  <a:gd name="connsiteY7" fmla="*/ 0 h 2217420"/>
                  <a:gd name="connsiteX8" fmla="*/ 0 w 523221"/>
                  <a:gd name="connsiteY8" fmla="*/ 628788 h 2217420"/>
                  <a:gd name="connsiteX9" fmla="*/ 0 w 523221"/>
                  <a:gd name="connsiteY9" fmla="*/ 975360 h 2217420"/>
                  <a:gd name="connsiteX10" fmla="*/ 0 w 523221"/>
                  <a:gd name="connsiteY10" fmla="*/ 1242060 h 2217420"/>
                  <a:gd name="connsiteX11" fmla="*/ 0 w 523221"/>
                  <a:gd name="connsiteY11" fmla="*/ 1604148 h 2217420"/>
                  <a:gd name="connsiteX12" fmla="*/ 0 w 523221"/>
                  <a:gd name="connsiteY12" fmla="*/ 2217420 h 2217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3221" h="2217420">
                    <a:moveTo>
                      <a:pt x="523221" y="2217420"/>
                    </a:moveTo>
                    <a:lnTo>
                      <a:pt x="523221" y="1604148"/>
                    </a:lnTo>
                    <a:lnTo>
                      <a:pt x="523221" y="1242060"/>
                    </a:lnTo>
                    <a:lnTo>
                      <a:pt x="523221" y="975360"/>
                    </a:lnTo>
                    <a:lnTo>
                      <a:pt x="523221" y="628788"/>
                    </a:lnTo>
                    <a:lnTo>
                      <a:pt x="523221" y="0"/>
                    </a:lnTo>
                    <a:lnTo>
                      <a:pt x="261610" y="226610"/>
                    </a:lnTo>
                    <a:lnTo>
                      <a:pt x="0" y="0"/>
                    </a:lnTo>
                    <a:lnTo>
                      <a:pt x="0" y="628788"/>
                    </a:lnTo>
                    <a:lnTo>
                      <a:pt x="0" y="975360"/>
                    </a:lnTo>
                    <a:lnTo>
                      <a:pt x="0" y="1242060"/>
                    </a:lnTo>
                    <a:lnTo>
                      <a:pt x="0" y="1604148"/>
                    </a:lnTo>
                    <a:lnTo>
                      <a:pt x="0" y="2217420"/>
                    </a:lnTo>
                    <a:close/>
                  </a:path>
                </a:pathLst>
              </a:custGeom>
              <a:solidFill>
                <a:srgbClr val="FDA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a:extLst>
                  <a:ext uri="{FF2B5EF4-FFF2-40B4-BE49-F238E27FC236}">
                    <a16:creationId xmlns:a16="http://schemas.microsoft.com/office/drawing/2014/main" id="{9B7DE9CF-31CF-4914-8D5E-BA381A6EBFEB}"/>
                  </a:ext>
                </a:extLst>
              </p:cNvPr>
              <p:cNvSpPr/>
              <p:nvPr/>
            </p:nvSpPr>
            <p:spPr>
              <a:xfrm>
                <a:off x="1048142" y="1953504"/>
                <a:ext cx="1866217" cy="400110"/>
              </a:xfrm>
              <a:prstGeom prst="rect">
                <a:avLst/>
              </a:prstGeom>
            </p:spPr>
            <p:txBody>
              <a:bodyPr wrap="none">
                <a:spAutoFit/>
              </a:bodyPr>
              <a:lstStyle/>
              <a:p>
                <a:r>
                  <a:rPr lang="en-US" altLang="zh-CN" sz="2000" b="1" dirty="0">
                    <a:solidFill>
                      <a:schemeClr val="bg1"/>
                    </a:solidFill>
                  </a:rPr>
                  <a:t>1</a:t>
                </a:r>
                <a:r>
                  <a:rPr lang="zh-CN" altLang="en-US" sz="2000" b="1" dirty="0">
                    <a:solidFill>
                      <a:schemeClr val="bg1"/>
                    </a:solidFill>
                  </a:rPr>
                  <a:t>、语言表达：</a:t>
                </a:r>
                <a:endParaRPr lang="en-US" altLang="zh-CN" sz="2000" b="1" dirty="0">
                  <a:solidFill>
                    <a:schemeClr val="bg1"/>
                  </a:solidFill>
                </a:endParaRPr>
              </a:p>
            </p:txBody>
          </p:sp>
        </p:grpSp>
      </p:grpSp>
      <p:grpSp>
        <p:nvGrpSpPr>
          <p:cNvPr id="26" name="组合 25">
            <a:extLst>
              <a:ext uri="{FF2B5EF4-FFF2-40B4-BE49-F238E27FC236}">
                <a16:creationId xmlns:a16="http://schemas.microsoft.com/office/drawing/2014/main" id="{3635379A-DFFD-40AB-B49B-BAFC9F4E5BE5}"/>
              </a:ext>
            </a:extLst>
          </p:cNvPr>
          <p:cNvGrpSpPr/>
          <p:nvPr/>
        </p:nvGrpSpPr>
        <p:grpSpPr>
          <a:xfrm flipH="1">
            <a:off x="6096000" y="1707108"/>
            <a:ext cx="5357678" cy="4358412"/>
            <a:chOff x="738322" y="1707108"/>
            <a:chExt cx="5357678" cy="4358412"/>
          </a:xfrm>
        </p:grpSpPr>
        <p:sp>
          <p:nvSpPr>
            <p:cNvPr id="27" name="矩形: 圆角 26">
              <a:extLst>
                <a:ext uri="{FF2B5EF4-FFF2-40B4-BE49-F238E27FC236}">
                  <a16:creationId xmlns:a16="http://schemas.microsoft.com/office/drawing/2014/main" id="{871EBA47-AB50-4049-86F8-CFF6BE656AC9}"/>
                </a:ext>
              </a:extLst>
            </p:cNvPr>
            <p:cNvSpPr/>
            <p:nvPr/>
          </p:nvSpPr>
          <p:spPr>
            <a:xfrm>
              <a:off x="845545" y="1707108"/>
              <a:ext cx="5250455" cy="4358412"/>
            </a:xfrm>
            <a:prstGeom prst="roundRect">
              <a:avLst>
                <a:gd name="adj" fmla="val 5116"/>
              </a:avLst>
            </a:prstGeom>
            <a:noFill/>
            <a:ln w="19050">
              <a:solidFill>
                <a:srgbClr val="F057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a:extLst>
                <a:ext uri="{FF2B5EF4-FFF2-40B4-BE49-F238E27FC236}">
                  <a16:creationId xmlns:a16="http://schemas.microsoft.com/office/drawing/2014/main" id="{CA2A419E-1E74-4248-BF7A-6BD9690C6CF2}"/>
                </a:ext>
              </a:extLst>
            </p:cNvPr>
            <p:cNvGrpSpPr/>
            <p:nvPr/>
          </p:nvGrpSpPr>
          <p:grpSpPr>
            <a:xfrm>
              <a:off x="738322" y="1891948"/>
              <a:ext cx="2324643" cy="523221"/>
              <a:chOff x="738322" y="1891948"/>
              <a:chExt cx="2324643" cy="523221"/>
            </a:xfrm>
          </p:grpSpPr>
          <p:sp>
            <p:nvSpPr>
              <p:cNvPr id="29" name="任意多边形: 形状 28">
                <a:extLst>
                  <a:ext uri="{FF2B5EF4-FFF2-40B4-BE49-F238E27FC236}">
                    <a16:creationId xmlns:a16="http://schemas.microsoft.com/office/drawing/2014/main" id="{64E9DE4D-9195-433E-A0A6-9D37A42932DD}"/>
                  </a:ext>
                </a:extLst>
              </p:cNvPr>
              <p:cNvSpPr/>
              <p:nvPr/>
            </p:nvSpPr>
            <p:spPr>
              <a:xfrm rot="16200000" flipV="1">
                <a:off x="1692644" y="1044849"/>
                <a:ext cx="523221" cy="2217420"/>
              </a:xfrm>
              <a:custGeom>
                <a:avLst/>
                <a:gdLst>
                  <a:gd name="connsiteX0" fmla="*/ 523221 w 523221"/>
                  <a:gd name="connsiteY0" fmla="*/ 2217420 h 2217420"/>
                  <a:gd name="connsiteX1" fmla="*/ 523221 w 523221"/>
                  <a:gd name="connsiteY1" fmla="*/ 1604148 h 2217420"/>
                  <a:gd name="connsiteX2" fmla="*/ 523221 w 523221"/>
                  <a:gd name="connsiteY2" fmla="*/ 1242060 h 2217420"/>
                  <a:gd name="connsiteX3" fmla="*/ 523221 w 523221"/>
                  <a:gd name="connsiteY3" fmla="*/ 975360 h 2217420"/>
                  <a:gd name="connsiteX4" fmla="*/ 523221 w 523221"/>
                  <a:gd name="connsiteY4" fmla="*/ 628788 h 2217420"/>
                  <a:gd name="connsiteX5" fmla="*/ 523221 w 523221"/>
                  <a:gd name="connsiteY5" fmla="*/ 0 h 2217420"/>
                  <a:gd name="connsiteX6" fmla="*/ 261610 w 523221"/>
                  <a:gd name="connsiteY6" fmla="*/ 226610 h 2217420"/>
                  <a:gd name="connsiteX7" fmla="*/ 0 w 523221"/>
                  <a:gd name="connsiteY7" fmla="*/ 0 h 2217420"/>
                  <a:gd name="connsiteX8" fmla="*/ 0 w 523221"/>
                  <a:gd name="connsiteY8" fmla="*/ 628788 h 2217420"/>
                  <a:gd name="connsiteX9" fmla="*/ 0 w 523221"/>
                  <a:gd name="connsiteY9" fmla="*/ 975360 h 2217420"/>
                  <a:gd name="connsiteX10" fmla="*/ 0 w 523221"/>
                  <a:gd name="connsiteY10" fmla="*/ 1242060 h 2217420"/>
                  <a:gd name="connsiteX11" fmla="*/ 0 w 523221"/>
                  <a:gd name="connsiteY11" fmla="*/ 1604148 h 2217420"/>
                  <a:gd name="connsiteX12" fmla="*/ 0 w 523221"/>
                  <a:gd name="connsiteY12" fmla="*/ 2217420 h 2217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3221" h="2217420">
                    <a:moveTo>
                      <a:pt x="523221" y="2217420"/>
                    </a:moveTo>
                    <a:lnTo>
                      <a:pt x="523221" y="1604148"/>
                    </a:lnTo>
                    <a:lnTo>
                      <a:pt x="523221" y="1242060"/>
                    </a:lnTo>
                    <a:lnTo>
                      <a:pt x="523221" y="975360"/>
                    </a:lnTo>
                    <a:lnTo>
                      <a:pt x="523221" y="628788"/>
                    </a:lnTo>
                    <a:lnTo>
                      <a:pt x="523221" y="0"/>
                    </a:lnTo>
                    <a:lnTo>
                      <a:pt x="261610" y="226610"/>
                    </a:lnTo>
                    <a:lnTo>
                      <a:pt x="0" y="0"/>
                    </a:lnTo>
                    <a:lnTo>
                      <a:pt x="0" y="628788"/>
                    </a:lnTo>
                    <a:lnTo>
                      <a:pt x="0" y="975360"/>
                    </a:lnTo>
                    <a:lnTo>
                      <a:pt x="0" y="1242060"/>
                    </a:lnTo>
                    <a:lnTo>
                      <a:pt x="0" y="1604148"/>
                    </a:lnTo>
                    <a:lnTo>
                      <a:pt x="0" y="2217420"/>
                    </a:lnTo>
                    <a:close/>
                  </a:path>
                </a:pathLst>
              </a:custGeom>
              <a:solidFill>
                <a:srgbClr val="F057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a:extLst>
                  <a:ext uri="{FF2B5EF4-FFF2-40B4-BE49-F238E27FC236}">
                    <a16:creationId xmlns:a16="http://schemas.microsoft.com/office/drawing/2014/main" id="{F4E3F872-806C-4A58-A63F-BE12917B1205}"/>
                  </a:ext>
                </a:extLst>
              </p:cNvPr>
              <p:cNvSpPr/>
              <p:nvPr/>
            </p:nvSpPr>
            <p:spPr>
              <a:xfrm>
                <a:off x="738322" y="1953504"/>
                <a:ext cx="2122697" cy="400110"/>
              </a:xfrm>
              <a:prstGeom prst="rect">
                <a:avLst/>
              </a:prstGeom>
            </p:spPr>
            <p:txBody>
              <a:bodyPr wrap="none">
                <a:spAutoFit/>
              </a:bodyPr>
              <a:lstStyle/>
              <a:p>
                <a:r>
                  <a:rPr lang="en-US" altLang="zh-CN" sz="2000" b="1" dirty="0">
                    <a:solidFill>
                      <a:schemeClr val="bg1"/>
                    </a:solidFill>
                  </a:rPr>
                  <a:t>2</a:t>
                </a:r>
                <a:r>
                  <a:rPr lang="zh-CN" altLang="en-US" sz="2000" b="1" dirty="0">
                    <a:solidFill>
                      <a:schemeClr val="bg1"/>
                    </a:solidFill>
                  </a:rPr>
                  <a:t>、手式与表情：</a:t>
                </a:r>
              </a:p>
            </p:txBody>
          </p:sp>
        </p:grpSp>
      </p:grpSp>
      <p:pic>
        <p:nvPicPr>
          <p:cNvPr id="13" name="图片 12" descr="图片包含 人, 桌子, 男人, 前&#10;&#10;描述已自动生成">
            <a:extLst>
              <a:ext uri="{FF2B5EF4-FFF2-40B4-BE49-F238E27FC236}">
                <a16:creationId xmlns:a16="http://schemas.microsoft.com/office/drawing/2014/main" id="{55D9242B-6907-425C-811E-4B3AAFB328FA}"/>
              </a:ext>
            </a:extLst>
          </p:cNvPr>
          <p:cNvPicPr>
            <a:picLocks noChangeAspect="1"/>
          </p:cNvPicPr>
          <p:nvPr/>
        </p:nvPicPr>
        <p:blipFill rotWithShape="1">
          <a:blip r:embed="rId2">
            <a:extLst>
              <a:ext uri="{28A0092B-C50C-407E-A947-70E740481C1C}">
                <a14:useLocalDpi xmlns:a14="http://schemas.microsoft.com/office/drawing/2010/main" val="0"/>
              </a:ext>
            </a:extLst>
          </a:blip>
          <a:srcRect l="16667" r="16667"/>
          <a:stretch/>
        </p:blipFill>
        <p:spPr>
          <a:xfrm>
            <a:off x="4733009" y="2611679"/>
            <a:ext cx="2725981" cy="2725981"/>
          </a:xfrm>
          <a:prstGeom prst="ellipse">
            <a:avLst/>
          </a:prstGeom>
          <a:ln w="66675">
            <a:solidFill>
              <a:schemeClr val="bg1">
                <a:lumMod val="95000"/>
              </a:schemeClr>
            </a:solidFill>
          </a:ln>
        </p:spPr>
      </p:pic>
    </p:spTree>
    <p:extLst>
      <p:ext uri="{BB962C8B-B14F-4D97-AF65-F5344CB8AC3E}">
        <p14:creationId xmlns:p14="http://schemas.microsoft.com/office/powerpoint/2010/main" val="28717074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a:extLst>
              <a:ext uri="{FF2B5EF4-FFF2-40B4-BE49-F238E27FC236}">
                <a16:creationId xmlns:a16="http://schemas.microsoft.com/office/drawing/2014/main" id="{4E719AC1-FEA3-43BD-B407-976428468B92}"/>
              </a:ext>
            </a:extLst>
          </p:cNvPr>
          <p:cNvSpPr/>
          <p:nvPr/>
        </p:nvSpPr>
        <p:spPr>
          <a:xfrm>
            <a:off x="5550895" y="2810275"/>
            <a:ext cx="4698722" cy="1446550"/>
          </a:xfrm>
          <a:prstGeom prst="rect">
            <a:avLst/>
          </a:prstGeom>
        </p:spPr>
        <p:txBody>
          <a:bodyPr wrap="none">
            <a:spAutoFit/>
          </a:bodyPr>
          <a:lstStyle/>
          <a:p>
            <a:r>
              <a:rPr lang="zh-CN" altLang="en-US" sz="4400" b="1" dirty="0">
                <a:solidFill>
                  <a:schemeClr val="tx1">
                    <a:lumMod val="75000"/>
                    <a:lumOff val="25000"/>
                  </a:schemeClr>
                </a:solidFill>
              </a:rPr>
              <a:t>面试官应特别注意</a:t>
            </a:r>
            <a:endParaRPr lang="en-US" altLang="zh-CN" sz="4400" b="1" dirty="0">
              <a:solidFill>
                <a:schemeClr val="tx1">
                  <a:lumMod val="75000"/>
                  <a:lumOff val="25000"/>
                </a:schemeClr>
              </a:solidFill>
            </a:endParaRPr>
          </a:p>
          <a:p>
            <a:r>
              <a:rPr lang="zh-CN" altLang="en-US" sz="4400" b="1" dirty="0">
                <a:solidFill>
                  <a:schemeClr val="tx1">
                    <a:lumMod val="75000"/>
                    <a:lumOff val="25000"/>
                  </a:schemeClr>
                </a:solidFill>
              </a:rPr>
              <a:t>的关键点</a:t>
            </a:r>
          </a:p>
        </p:txBody>
      </p:sp>
      <p:sp>
        <p:nvSpPr>
          <p:cNvPr id="15" name="矩形 14">
            <a:extLst>
              <a:ext uri="{FF2B5EF4-FFF2-40B4-BE49-F238E27FC236}">
                <a16:creationId xmlns:a16="http://schemas.microsoft.com/office/drawing/2014/main" id="{9DFF8E19-9018-4BC8-9D81-7A0068916BB3}"/>
              </a:ext>
            </a:extLst>
          </p:cNvPr>
          <p:cNvSpPr/>
          <p:nvPr/>
        </p:nvSpPr>
        <p:spPr>
          <a:xfrm>
            <a:off x="3056605" y="2686886"/>
            <a:ext cx="869149" cy="1569660"/>
          </a:xfrm>
          <a:prstGeom prst="rect">
            <a:avLst/>
          </a:prstGeom>
        </p:spPr>
        <p:txBody>
          <a:bodyPr wrap="none">
            <a:spAutoFit/>
          </a:bodyPr>
          <a:lstStyle/>
          <a:p>
            <a:r>
              <a:rPr lang="en-US" altLang="zh-CN" sz="9600" dirty="0">
                <a:solidFill>
                  <a:srgbClr val="F05749"/>
                </a:solidFill>
              </a:rPr>
              <a:t>6</a:t>
            </a:r>
            <a:endParaRPr lang="zh-CN" altLang="en-US" sz="9600" dirty="0">
              <a:solidFill>
                <a:srgbClr val="F05749"/>
              </a:solidFill>
            </a:endParaRPr>
          </a:p>
        </p:txBody>
      </p:sp>
      <p:sp>
        <p:nvSpPr>
          <p:cNvPr id="16" name="矩形 15">
            <a:extLst>
              <a:ext uri="{FF2B5EF4-FFF2-40B4-BE49-F238E27FC236}">
                <a16:creationId xmlns:a16="http://schemas.microsoft.com/office/drawing/2014/main" id="{C5D8631E-B146-4A08-A590-BECD980C9E00}"/>
              </a:ext>
            </a:extLst>
          </p:cNvPr>
          <p:cNvSpPr/>
          <p:nvPr/>
        </p:nvSpPr>
        <p:spPr>
          <a:xfrm>
            <a:off x="5550895" y="2102111"/>
            <a:ext cx="1641796" cy="584775"/>
          </a:xfrm>
          <a:prstGeom prst="rect">
            <a:avLst/>
          </a:prstGeom>
        </p:spPr>
        <p:txBody>
          <a:bodyPr wrap="none">
            <a:spAutoFit/>
          </a:bodyPr>
          <a:lstStyle/>
          <a:p>
            <a:r>
              <a:rPr lang="en-US" altLang="zh-CN" sz="3200" dirty="0">
                <a:solidFill>
                  <a:srgbClr val="F05749"/>
                </a:solidFill>
              </a:rPr>
              <a:t>Part -06</a:t>
            </a:r>
            <a:endParaRPr lang="zh-CN" altLang="en-US" sz="3200" dirty="0">
              <a:solidFill>
                <a:srgbClr val="F05749"/>
              </a:solidFill>
            </a:endParaRPr>
          </a:p>
        </p:txBody>
      </p:sp>
      <p:cxnSp>
        <p:nvCxnSpPr>
          <p:cNvPr id="18" name="直接连接符 17">
            <a:extLst>
              <a:ext uri="{FF2B5EF4-FFF2-40B4-BE49-F238E27FC236}">
                <a16:creationId xmlns:a16="http://schemas.microsoft.com/office/drawing/2014/main" id="{882B36D0-30C4-42EC-9050-50C5ADBA241B}"/>
              </a:ext>
            </a:extLst>
          </p:cNvPr>
          <p:cNvCxnSpPr>
            <a:cxnSpLocks/>
          </p:cNvCxnSpPr>
          <p:nvPr/>
        </p:nvCxnSpPr>
        <p:spPr>
          <a:xfrm>
            <a:off x="5550895" y="4414326"/>
            <a:ext cx="4881578" cy="0"/>
          </a:xfrm>
          <a:prstGeom prst="line">
            <a:avLst/>
          </a:prstGeom>
          <a:ln w="34925">
            <a:solidFill>
              <a:srgbClr val="F0574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76178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0698B9C1-88F9-4688-A0A1-38C3FA22CDD1}"/>
              </a:ext>
            </a:extLst>
          </p:cNvPr>
          <p:cNvSpPr/>
          <p:nvPr/>
        </p:nvSpPr>
        <p:spPr>
          <a:xfrm>
            <a:off x="845545" y="340046"/>
            <a:ext cx="4493538" cy="523220"/>
          </a:xfrm>
          <a:prstGeom prst="rect">
            <a:avLst/>
          </a:prstGeom>
        </p:spPr>
        <p:txBody>
          <a:bodyPr wrap="none">
            <a:spAutoFit/>
          </a:bodyPr>
          <a:lstStyle/>
          <a:p>
            <a:r>
              <a:rPr lang="zh-CN" altLang="en-US" sz="2800" b="1" dirty="0">
                <a:solidFill>
                  <a:srgbClr val="F05749"/>
                </a:solidFill>
              </a:rPr>
              <a:t>面试官应特别注意的关键点</a:t>
            </a:r>
          </a:p>
        </p:txBody>
      </p:sp>
      <p:sp>
        <p:nvSpPr>
          <p:cNvPr id="5" name="矩形 4">
            <a:extLst>
              <a:ext uri="{FF2B5EF4-FFF2-40B4-BE49-F238E27FC236}">
                <a16:creationId xmlns:a16="http://schemas.microsoft.com/office/drawing/2014/main" id="{AD809C95-BFCA-4554-958D-466780DD8C1B}"/>
              </a:ext>
            </a:extLst>
          </p:cNvPr>
          <p:cNvSpPr/>
          <p:nvPr/>
        </p:nvSpPr>
        <p:spPr>
          <a:xfrm>
            <a:off x="287402" y="327513"/>
            <a:ext cx="385042" cy="523220"/>
          </a:xfrm>
          <a:prstGeom prst="rect">
            <a:avLst/>
          </a:prstGeom>
        </p:spPr>
        <p:txBody>
          <a:bodyPr wrap="none">
            <a:spAutoFit/>
          </a:bodyPr>
          <a:lstStyle/>
          <a:p>
            <a:r>
              <a:rPr lang="en-US" altLang="zh-CN" sz="2800" b="1" dirty="0">
                <a:solidFill>
                  <a:schemeClr val="bg1"/>
                </a:solidFill>
              </a:rPr>
              <a:t>6</a:t>
            </a:r>
            <a:endParaRPr lang="zh-CN" altLang="en-US" sz="2800" b="1" dirty="0">
              <a:solidFill>
                <a:schemeClr val="bg1"/>
              </a:solidFill>
            </a:endParaRPr>
          </a:p>
        </p:txBody>
      </p:sp>
      <p:grpSp>
        <p:nvGrpSpPr>
          <p:cNvPr id="8" name="组合 7">
            <a:extLst>
              <a:ext uri="{FF2B5EF4-FFF2-40B4-BE49-F238E27FC236}">
                <a16:creationId xmlns:a16="http://schemas.microsoft.com/office/drawing/2014/main" id="{8D57679C-E5E9-4F3A-9759-7691832C099B}"/>
              </a:ext>
            </a:extLst>
          </p:cNvPr>
          <p:cNvGrpSpPr/>
          <p:nvPr/>
        </p:nvGrpSpPr>
        <p:grpSpPr>
          <a:xfrm>
            <a:off x="894153" y="1577017"/>
            <a:ext cx="4971286" cy="1606320"/>
            <a:chOff x="1010409" y="1569074"/>
            <a:chExt cx="4971286" cy="1606320"/>
          </a:xfrm>
        </p:grpSpPr>
        <p:grpSp>
          <p:nvGrpSpPr>
            <p:cNvPr id="20" name="Group 5">
              <a:extLst>
                <a:ext uri="{FF2B5EF4-FFF2-40B4-BE49-F238E27FC236}">
                  <a16:creationId xmlns:a16="http://schemas.microsoft.com/office/drawing/2014/main" id="{77CD9505-85D9-41E4-8A04-932C8C21F6FC}"/>
                </a:ext>
              </a:extLst>
            </p:cNvPr>
            <p:cNvGrpSpPr/>
            <p:nvPr/>
          </p:nvGrpSpPr>
          <p:grpSpPr>
            <a:xfrm>
              <a:off x="1010409" y="1577017"/>
              <a:ext cx="927848" cy="1598377"/>
              <a:chOff x="1846915" y="5976510"/>
              <a:chExt cx="1391772" cy="2397565"/>
            </a:xfrm>
          </p:grpSpPr>
          <p:sp>
            <p:nvSpPr>
              <p:cNvPr id="21" name="Freeform 117">
                <a:extLst>
                  <a:ext uri="{FF2B5EF4-FFF2-40B4-BE49-F238E27FC236}">
                    <a16:creationId xmlns:a16="http://schemas.microsoft.com/office/drawing/2014/main" id="{FD3B9261-E75E-4CEC-B3B1-8F2426E85845}"/>
                  </a:ext>
                </a:extLst>
              </p:cNvPr>
              <p:cNvSpPr/>
              <p:nvPr/>
            </p:nvSpPr>
            <p:spPr>
              <a:xfrm>
                <a:off x="1846915" y="5976510"/>
                <a:ext cx="1391772" cy="2049658"/>
              </a:xfrm>
              <a:custGeom>
                <a:avLst/>
                <a:gdLst>
                  <a:gd name="connsiteX0" fmla="*/ 120749 w 1391772"/>
                  <a:gd name="connsiteY0" fmla="*/ 0 h 2049658"/>
                  <a:gd name="connsiteX1" fmla="*/ 1271022 w 1391772"/>
                  <a:gd name="connsiteY1" fmla="*/ 0 h 2049658"/>
                  <a:gd name="connsiteX2" fmla="*/ 1391771 w 1391772"/>
                  <a:gd name="connsiteY2" fmla="*/ 120749 h 2049658"/>
                  <a:gd name="connsiteX3" fmla="*/ 1391771 w 1391772"/>
                  <a:gd name="connsiteY3" fmla="*/ 273200 h 2049658"/>
                  <a:gd name="connsiteX4" fmla="*/ 1391772 w 1391772"/>
                  <a:gd name="connsiteY4" fmla="*/ 273200 h 2049658"/>
                  <a:gd name="connsiteX5" fmla="*/ 1391772 w 1391772"/>
                  <a:gd name="connsiteY5" fmla="*/ 1417490 h 2049658"/>
                  <a:gd name="connsiteX6" fmla="*/ 1390078 w 1391772"/>
                  <a:gd name="connsiteY6" fmla="*/ 1450741 h 2049658"/>
                  <a:gd name="connsiteX7" fmla="*/ 1385000 w 1391772"/>
                  <a:gd name="connsiteY7" fmla="*/ 1482860 h 2049658"/>
                  <a:gd name="connsiteX8" fmla="*/ 1377212 w 1391772"/>
                  <a:gd name="connsiteY8" fmla="*/ 1514601 h 2049658"/>
                  <a:gd name="connsiteX9" fmla="*/ 1366714 w 1391772"/>
                  <a:gd name="connsiteY9" fmla="*/ 1544830 h 2049658"/>
                  <a:gd name="connsiteX10" fmla="*/ 1353167 w 1391772"/>
                  <a:gd name="connsiteY10" fmla="*/ 1573926 h 2049658"/>
                  <a:gd name="connsiteX11" fmla="*/ 1336913 w 1391772"/>
                  <a:gd name="connsiteY11" fmla="*/ 1601132 h 2049658"/>
                  <a:gd name="connsiteX12" fmla="*/ 1317952 w 1391772"/>
                  <a:gd name="connsiteY12" fmla="*/ 1625693 h 2049658"/>
                  <a:gd name="connsiteX13" fmla="*/ 1297294 w 1391772"/>
                  <a:gd name="connsiteY13" fmla="*/ 1648742 h 2049658"/>
                  <a:gd name="connsiteX14" fmla="*/ 1273252 w 1391772"/>
                  <a:gd name="connsiteY14" fmla="*/ 1669148 h 2049658"/>
                  <a:gd name="connsiteX15" fmla="*/ 854027 w 1391772"/>
                  <a:gd name="connsiteY15" fmla="*/ 1995245 h 2049658"/>
                  <a:gd name="connsiteX16" fmla="*/ 827614 w 1391772"/>
                  <a:gd name="connsiteY16" fmla="*/ 2013761 h 2049658"/>
                  <a:gd name="connsiteX17" fmla="*/ 799846 w 1391772"/>
                  <a:gd name="connsiteY17" fmla="*/ 2028120 h 2049658"/>
                  <a:gd name="connsiteX18" fmla="*/ 771063 w 1391772"/>
                  <a:gd name="connsiteY18" fmla="*/ 2038701 h 2049658"/>
                  <a:gd name="connsiteX19" fmla="*/ 741602 w 1391772"/>
                  <a:gd name="connsiteY19" fmla="*/ 2046258 h 2049658"/>
                  <a:gd name="connsiteX20" fmla="*/ 711803 w 1391772"/>
                  <a:gd name="connsiteY20" fmla="*/ 2049658 h 2049658"/>
                  <a:gd name="connsiteX21" fmla="*/ 682003 w 1391772"/>
                  <a:gd name="connsiteY21" fmla="*/ 2049658 h 2049658"/>
                  <a:gd name="connsiteX22" fmla="*/ 651865 w 1391772"/>
                  <a:gd name="connsiteY22" fmla="*/ 2046258 h 2049658"/>
                  <a:gd name="connsiteX23" fmla="*/ 622742 w 1391772"/>
                  <a:gd name="connsiteY23" fmla="*/ 2038701 h 2049658"/>
                  <a:gd name="connsiteX24" fmla="*/ 593959 w 1391772"/>
                  <a:gd name="connsiteY24" fmla="*/ 2028120 h 2049658"/>
                  <a:gd name="connsiteX25" fmla="*/ 565853 w 1391772"/>
                  <a:gd name="connsiteY25" fmla="*/ 2013761 h 2049658"/>
                  <a:gd name="connsiteX26" fmla="*/ 539778 w 1391772"/>
                  <a:gd name="connsiteY26" fmla="*/ 1995245 h 2049658"/>
                  <a:gd name="connsiteX27" fmla="*/ 118521 w 1391772"/>
                  <a:gd name="connsiteY27" fmla="*/ 1669148 h 2049658"/>
                  <a:gd name="connsiteX28" fmla="*/ 95156 w 1391772"/>
                  <a:gd name="connsiteY28" fmla="*/ 1648742 h 2049658"/>
                  <a:gd name="connsiteX29" fmla="*/ 73823 w 1391772"/>
                  <a:gd name="connsiteY29" fmla="*/ 1625693 h 2049658"/>
                  <a:gd name="connsiteX30" fmla="*/ 54859 w 1391772"/>
                  <a:gd name="connsiteY30" fmla="*/ 1600376 h 2049658"/>
                  <a:gd name="connsiteX31" fmla="*/ 39282 w 1391772"/>
                  <a:gd name="connsiteY31" fmla="*/ 1573926 h 2049658"/>
                  <a:gd name="connsiteX32" fmla="*/ 25059 w 1391772"/>
                  <a:gd name="connsiteY32" fmla="*/ 1544830 h 2049658"/>
                  <a:gd name="connsiteX33" fmla="*/ 14563 w 1391772"/>
                  <a:gd name="connsiteY33" fmla="*/ 1514601 h 2049658"/>
                  <a:gd name="connsiteX34" fmla="*/ 6773 w 1391772"/>
                  <a:gd name="connsiteY34" fmla="*/ 1482860 h 2049658"/>
                  <a:gd name="connsiteX35" fmla="*/ 2034 w 1391772"/>
                  <a:gd name="connsiteY35" fmla="*/ 1449985 h 2049658"/>
                  <a:gd name="connsiteX36" fmla="*/ 1 w 1391772"/>
                  <a:gd name="connsiteY36" fmla="*/ 1417490 h 2049658"/>
                  <a:gd name="connsiteX37" fmla="*/ 1 w 1391772"/>
                  <a:gd name="connsiteY37" fmla="*/ 946601 h 2049658"/>
                  <a:gd name="connsiteX38" fmla="*/ 0 w 1391772"/>
                  <a:gd name="connsiteY38" fmla="*/ 946596 h 2049658"/>
                  <a:gd name="connsiteX39" fmla="*/ 0 w 1391772"/>
                  <a:gd name="connsiteY39" fmla="*/ 120749 h 2049658"/>
                  <a:gd name="connsiteX40" fmla="*/ 120749 w 1391772"/>
                  <a:gd name="connsiteY40" fmla="*/ 0 h 2049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391772" h="2049658">
                    <a:moveTo>
                      <a:pt x="120749" y="0"/>
                    </a:moveTo>
                    <a:lnTo>
                      <a:pt x="1271022" y="0"/>
                    </a:lnTo>
                    <a:cubicBezTo>
                      <a:pt x="1337710" y="0"/>
                      <a:pt x="1391771" y="54061"/>
                      <a:pt x="1391771" y="120749"/>
                    </a:cubicBezTo>
                    <a:lnTo>
                      <a:pt x="1391771" y="273200"/>
                    </a:lnTo>
                    <a:lnTo>
                      <a:pt x="1391772" y="273200"/>
                    </a:lnTo>
                    <a:lnTo>
                      <a:pt x="1391772" y="1417490"/>
                    </a:lnTo>
                    <a:lnTo>
                      <a:pt x="1390078" y="1450741"/>
                    </a:lnTo>
                    <a:lnTo>
                      <a:pt x="1385000" y="1482860"/>
                    </a:lnTo>
                    <a:lnTo>
                      <a:pt x="1377212" y="1514601"/>
                    </a:lnTo>
                    <a:lnTo>
                      <a:pt x="1366714" y="1544830"/>
                    </a:lnTo>
                    <a:lnTo>
                      <a:pt x="1353167" y="1573926"/>
                    </a:lnTo>
                    <a:lnTo>
                      <a:pt x="1336913" y="1601132"/>
                    </a:lnTo>
                    <a:lnTo>
                      <a:pt x="1317952" y="1625693"/>
                    </a:lnTo>
                    <a:lnTo>
                      <a:pt x="1297294" y="1648742"/>
                    </a:lnTo>
                    <a:lnTo>
                      <a:pt x="1273252" y="1669148"/>
                    </a:lnTo>
                    <a:lnTo>
                      <a:pt x="854027" y="1995245"/>
                    </a:lnTo>
                    <a:lnTo>
                      <a:pt x="827614" y="2013761"/>
                    </a:lnTo>
                    <a:lnTo>
                      <a:pt x="799846" y="2028120"/>
                    </a:lnTo>
                    <a:lnTo>
                      <a:pt x="771063" y="2038701"/>
                    </a:lnTo>
                    <a:lnTo>
                      <a:pt x="741602" y="2046258"/>
                    </a:lnTo>
                    <a:lnTo>
                      <a:pt x="711803" y="2049658"/>
                    </a:lnTo>
                    <a:lnTo>
                      <a:pt x="682003" y="2049658"/>
                    </a:lnTo>
                    <a:lnTo>
                      <a:pt x="651865" y="2046258"/>
                    </a:lnTo>
                    <a:lnTo>
                      <a:pt x="622742" y="2038701"/>
                    </a:lnTo>
                    <a:lnTo>
                      <a:pt x="593959" y="2028120"/>
                    </a:lnTo>
                    <a:lnTo>
                      <a:pt x="565853" y="2013761"/>
                    </a:lnTo>
                    <a:lnTo>
                      <a:pt x="539778" y="1995245"/>
                    </a:lnTo>
                    <a:lnTo>
                      <a:pt x="118521" y="1669148"/>
                    </a:lnTo>
                    <a:lnTo>
                      <a:pt x="95156" y="1648742"/>
                    </a:lnTo>
                    <a:lnTo>
                      <a:pt x="73823" y="1625693"/>
                    </a:lnTo>
                    <a:lnTo>
                      <a:pt x="54859" y="1600376"/>
                    </a:lnTo>
                    <a:lnTo>
                      <a:pt x="39282" y="1573926"/>
                    </a:lnTo>
                    <a:lnTo>
                      <a:pt x="25059" y="1544830"/>
                    </a:lnTo>
                    <a:lnTo>
                      <a:pt x="14563" y="1514601"/>
                    </a:lnTo>
                    <a:lnTo>
                      <a:pt x="6773" y="1482860"/>
                    </a:lnTo>
                    <a:lnTo>
                      <a:pt x="2034" y="1449985"/>
                    </a:lnTo>
                    <a:lnTo>
                      <a:pt x="1" y="1417490"/>
                    </a:lnTo>
                    <a:lnTo>
                      <a:pt x="1" y="946601"/>
                    </a:lnTo>
                    <a:lnTo>
                      <a:pt x="0" y="946596"/>
                    </a:lnTo>
                    <a:lnTo>
                      <a:pt x="0" y="120749"/>
                    </a:lnTo>
                    <a:cubicBezTo>
                      <a:pt x="0" y="54061"/>
                      <a:pt x="54061" y="0"/>
                      <a:pt x="120749" y="0"/>
                    </a:cubicBezTo>
                    <a:close/>
                  </a:path>
                </a:pathLst>
              </a:custGeom>
              <a:solidFill>
                <a:srgbClr val="F05749"/>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Calibri" panose="020F0502020204030204"/>
                  <a:sym typeface="Helvetica Light"/>
                </a:endParaRPr>
              </a:p>
            </p:txBody>
          </p:sp>
          <p:cxnSp>
            <p:nvCxnSpPr>
              <p:cNvPr id="24" name="Straight Connector 119">
                <a:extLst>
                  <a:ext uri="{FF2B5EF4-FFF2-40B4-BE49-F238E27FC236}">
                    <a16:creationId xmlns:a16="http://schemas.microsoft.com/office/drawing/2014/main" id="{D7512A11-B1E8-4FBE-9686-9C6130E2114C}"/>
                  </a:ext>
                </a:extLst>
              </p:cNvPr>
              <p:cNvCxnSpPr/>
              <p:nvPr/>
            </p:nvCxnSpPr>
            <p:spPr>
              <a:xfrm>
                <a:off x="2538600" y="7951995"/>
                <a:ext cx="0" cy="422080"/>
              </a:xfrm>
              <a:prstGeom prst="line">
                <a:avLst/>
              </a:prstGeom>
              <a:noFill/>
              <a:ln w="28575" cap="flat" cmpd="sng" algn="ctr">
                <a:solidFill>
                  <a:srgbClr val="F05749"/>
                </a:solidFill>
                <a:prstDash val="sysDash"/>
                <a:miter lim="800000"/>
                <a:tailEnd type="oval"/>
              </a:ln>
              <a:effectLst/>
            </p:spPr>
          </p:cxnSp>
        </p:grpSp>
        <p:sp>
          <p:nvSpPr>
            <p:cNvPr id="7" name="矩形 6">
              <a:extLst>
                <a:ext uri="{FF2B5EF4-FFF2-40B4-BE49-F238E27FC236}">
                  <a16:creationId xmlns:a16="http://schemas.microsoft.com/office/drawing/2014/main" id="{742D6705-7512-40F0-9650-777CEE811455}"/>
                </a:ext>
              </a:extLst>
            </p:cNvPr>
            <p:cNvSpPr/>
            <p:nvPr/>
          </p:nvSpPr>
          <p:spPr>
            <a:xfrm>
              <a:off x="2078993" y="1569074"/>
              <a:ext cx="3902702" cy="1485022"/>
            </a:xfrm>
            <a:prstGeom prst="rect">
              <a:avLst/>
            </a:prstGeom>
          </p:spPr>
          <p:txBody>
            <a:bodyPr wrap="square">
              <a:spAutoFit/>
            </a:bodyPr>
            <a:lstStyle/>
            <a:p>
              <a:pPr>
                <a:lnSpc>
                  <a:spcPct val="150000"/>
                </a:lnSpc>
              </a:pPr>
              <a:r>
                <a:rPr lang="zh-CN" altLang="en-US" sz="2000" b="1" dirty="0">
                  <a:solidFill>
                    <a:srgbClr val="F05749"/>
                  </a:solidFill>
                </a:rPr>
                <a:t>“守时”是应聘者的低线 </a:t>
              </a:r>
            </a:p>
            <a:p>
              <a:pPr>
                <a:lnSpc>
                  <a:spcPct val="150000"/>
                </a:lnSpc>
              </a:pPr>
              <a:r>
                <a:rPr lang="zh-CN" altLang="en-US" sz="1400" b="1" dirty="0"/>
                <a:t>“守时”是对职场人士最起码的要求。</a:t>
              </a:r>
              <a:r>
                <a:rPr lang="zh-CN" altLang="en-US" sz="1400" dirty="0"/>
                <a:t>应聘者如果不守时，并且没有特殊的理由，面试官一般可以不予考虑。</a:t>
              </a:r>
            </a:p>
          </p:txBody>
        </p:sp>
      </p:grpSp>
      <p:grpSp>
        <p:nvGrpSpPr>
          <p:cNvPr id="31" name="组合 30">
            <a:extLst>
              <a:ext uri="{FF2B5EF4-FFF2-40B4-BE49-F238E27FC236}">
                <a16:creationId xmlns:a16="http://schemas.microsoft.com/office/drawing/2014/main" id="{4CC40EB3-928A-4774-AA9F-6FC5EC1B3D9C}"/>
              </a:ext>
            </a:extLst>
          </p:cNvPr>
          <p:cNvGrpSpPr/>
          <p:nvPr/>
        </p:nvGrpSpPr>
        <p:grpSpPr>
          <a:xfrm>
            <a:off x="6096000" y="1577017"/>
            <a:ext cx="5257796" cy="2454518"/>
            <a:chOff x="1010409" y="1569074"/>
            <a:chExt cx="5257796" cy="2454518"/>
          </a:xfrm>
        </p:grpSpPr>
        <p:grpSp>
          <p:nvGrpSpPr>
            <p:cNvPr id="32" name="Group 5">
              <a:extLst>
                <a:ext uri="{FF2B5EF4-FFF2-40B4-BE49-F238E27FC236}">
                  <a16:creationId xmlns:a16="http://schemas.microsoft.com/office/drawing/2014/main" id="{C479A901-585F-41E8-A346-57F0FBBE813A}"/>
                </a:ext>
              </a:extLst>
            </p:cNvPr>
            <p:cNvGrpSpPr/>
            <p:nvPr/>
          </p:nvGrpSpPr>
          <p:grpSpPr>
            <a:xfrm>
              <a:off x="1010409" y="1577017"/>
              <a:ext cx="927848" cy="1598377"/>
              <a:chOff x="1846915" y="5976510"/>
              <a:chExt cx="1391772" cy="2397565"/>
            </a:xfrm>
          </p:grpSpPr>
          <p:sp>
            <p:nvSpPr>
              <p:cNvPr id="34" name="Freeform 117">
                <a:extLst>
                  <a:ext uri="{FF2B5EF4-FFF2-40B4-BE49-F238E27FC236}">
                    <a16:creationId xmlns:a16="http://schemas.microsoft.com/office/drawing/2014/main" id="{EC5C0144-0474-4D67-A6E6-AF97C2367B88}"/>
                  </a:ext>
                </a:extLst>
              </p:cNvPr>
              <p:cNvSpPr/>
              <p:nvPr/>
            </p:nvSpPr>
            <p:spPr>
              <a:xfrm>
                <a:off x="1846915" y="5976510"/>
                <a:ext cx="1391772" cy="2049658"/>
              </a:xfrm>
              <a:custGeom>
                <a:avLst/>
                <a:gdLst>
                  <a:gd name="connsiteX0" fmla="*/ 120749 w 1391772"/>
                  <a:gd name="connsiteY0" fmla="*/ 0 h 2049658"/>
                  <a:gd name="connsiteX1" fmla="*/ 1271022 w 1391772"/>
                  <a:gd name="connsiteY1" fmla="*/ 0 h 2049658"/>
                  <a:gd name="connsiteX2" fmla="*/ 1391771 w 1391772"/>
                  <a:gd name="connsiteY2" fmla="*/ 120749 h 2049658"/>
                  <a:gd name="connsiteX3" fmla="*/ 1391771 w 1391772"/>
                  <a:gd name="connsiteY3" fmla="*/ 273200 h 2049658"/>
                  <a:gd name="connsiteX4" fmla="*/ 1391772 w 1391772"/>
                  <a:gd name="connsiteY4" fmla="*/ 273200 h 2049658"/>
                  <a:gd name="connsiteX5" fmla="*/ 1391772 w 1391772"/>
                  <a:gd name="connsiteY5" fmla="*/ 1417490 h 2049658"/>
                  <a:gd name="connsiteX6" fmla="*/ 1390078 w 1391772"/>
                  <a:gd name="connsiteY6" fmla="*/ 1450741 h 2049658"/>
                  <a:gd name="connsiteX7" fmla="*/ 1385000 w 1391772"/>
                  <a:gd name="connsiteY7" fmla="*/ 1482860 h 2049658"/>
                  <a:gd name="connsiteX8" fmla="*/ 1377212 w 1391772"/>
                  <a:gd name="connsiteY8" fmla="*/ 1514601 h 2049658"/>
                  <a:gd name="connsiteX9" fmla="*/ 1366714 w 1391772"/>
                  <a:gd name="connsiteY9" fmla="*/ 1544830 h 2049658"/>
                  <a:gd name="connsiteX10" fmla="*/ 1353167 w 1391772"/>
                  <a:gd name="connsiteY10" fmla="*/ 1573926 h 2049658"/>
                  <a:gd name="connsiteX11" fmla="*/ 1336913 w 1391772"/>
                  <a:gd name="connsiteY11" fmla="*/ 1601132 h 2049658"/>
                  <a:gd name="connsiteX12" fmla="*/ 1317952 w 1391772"/>
                  <a:gd name="connsiteY12" fmla="*/ 1625693 h 2049658"/>
                  <a:gd name="connsiteX13" fmla="*/ 1297294 w 1391772"/>
                  <a:gd name="connsiteY13" fmla="*/ 1648742 h 2049658"/>
                  <a:gd name="connsiteX14" fmla="*/ 1273252 w 1391772"/>
                  <a:gd name="connsiteY14" fmla="*/ 1669148 h 2049658"/>
                  <a:gd name="connsiteX15" fmla="*/ 854027 w 1391772"/>
                  <a:gd name="connsiteY15" fmla="*/ 1995245 h 2049658"/>
                  <a:gd name="connsiteX16" fmla="*/ 827614 w 1391772"/>
                  <a:gd name="connsiteY16" fmla="*/ 2013761 h 2049658"/>
                  <a:gd name="connsiteX17" fmla="*/ 799846 w 1391772"/>
                  <a:gd name="connsiteY17" fmla="*/ 2028120 h 2049658"/>
                  <a:gd name="connsiteX18" fmla="*/ 771063 w 1391772"/>
                  <a:gd name="connsiteY18" fmla="*/ 2038701 h 2049658"/>
                  <a:gd name="connsiteX19" fmla="*/ 741602 w 1391772"/>
                  <a:gd name="connsiteY19" fmla="*/ 2046258 h 2049658"/>
                  <a:gd name="connsiteX20" fmla="*/ 711803 w 1391772"/>
                  <a:gd name="connsiteY20" fmla="*/ 2049658 h 2049658"/>
                  <a:gd name="connsiteX21" fmla="*/ 682003 w 1391772"/>
                  <a:gd name="connsiteY21" fmla="*/ 2049658 h 2049658"/>
                  <a:gd name="connsiteX22" fmla="*/ 651865 w 1391772"/>
                  <a:gd name="connsiteY22" fmla="*/ 2046258 h 2049658"/>
                  <a:gd name="connsiteX23" fmla="*/ 622742 w 1391772"/>
                  <a:gd name="connsiteY23" fmla="*/ 2038701 h 2049658"/>
                  <a:gd name="connsiteX24" fmla="*/ 593959 w 1391772"/>
                  <a:gd name="connsiteY24" fmla="*/ 2028120 h 2049658"/>
                  <a:gd name="connsiteX25" fmla="*/ 565853 w 1391772"/>
                  <a:gd name="connsiteY25" fmla="*/ 2013761 h 2049658"/>
                  <a:gd name="connsiteX26" fmla="*/ 539778 w 1391772"/>
                  <a:gd name="connsiteY26" fmla="*/ 1995245 h 2049658"/>
                  <a:gd name="connsiteX27" fmla="*/ 118521 w 1391772"/>
                  <a:gd name="connsiteY27" fmla="*/ 1669148 h 2049658"/>
                  <a:gd name="connsiteX28" fmla="*/ 95156 w 1391772"/>
                  <a:gd name="connsiteY28" fmla="*/ 1648742 h 2049658"/>
                  <a:gd name="connsiteX29" fmla="*/ 73823 w 1391772"/>
                  <a:gd name="connsiteY29" fmla="*/ 1625693 h 2049658"/>
                  <a:gd name="connsiteX30" fmla="*/ 54859 w 1391772"/>
                  <a:gd name="connsiteY30" fmla="*/ 1600376 h 2049658"/>
                  <a:gd name="connsiteX31" fmla="*/ 39282 w 1391772"/>
                  <a:gd name="connsiteY31" fmla="*/ 1573926 h 2049658"/>
                  <a:gd name="connsiteX32" fmla="*/ 25059 w 1391772"/>
                  <a:gd name="connsiteY32" fmla="*/ 1544830 h 2049658"/>
                  <a:gd name="connsiteX33" fmla="*/ 14563 w 1391772"/>
                  <a:gd name="connsiteY33" fmla="*/ 1514601 h 2049658"/>
                  <a:gd name="connsiteX34" fmla="*/ 6773 w 1391772"/>
                  <a:gd name="connsiteY34" fmla="*/ 1482860 h 2049658"/>
                  <a:gd name="connsiteX35" fmla="*/ 2034 w 1391772"/>
                  <a:gd name="connsiteY35" fmla="*/ 1449985 h 2049658"/>
                  <a:gd name="connsiteX36" fmla="*/ 1 w 1391772"/>
                  <a:gd name="connsiteY36" fmla="*/ 1417490 h 2049658"/>
                  <a:gd name="connsiteX37" fmla="*/ 1 w 1391772"/>
                  <a:gd name="connsiteY37" fmla="*/ 946601 h 2049658"/>
                  <a:gd name="connsiteX38" fmla="*/ 0 w 1391772"/>
                  <a:gd name="connsiteY38" fmla="*/ 946596 h 2049658"/>
                  <a:gd name="connsiteX39" fmla="*/ 0 w 1391772"/>
                  <a:gd name="connsiteY39" fmla="*/ 120749 h 2049658"/>
                  <a:gd name="connsiteX40" fmla="*/ 120749 w 1391772"/>
                  <a:gd name="connsiteY40" fmla="*/ 0 h 2049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391772" h="2049658">
                    <a:moveTo>
                      <a:pt x="120749" y="0"/>
                    </a:moveTo>
                    <a:lnTo>
                      <a:pt x="1271022" y="0"/>
                    </a:lnTo>
                    <a:cubicBezTo>
                      <a:pt x="1337710" y="0"/>
                      <a:pt x="1391771" y="54061"/>
                      <a:pt x="1391771" y="120749"/>
                    </a:cubicBezTo>
                    <a:lnTo>
                      <a:pt x="1391771" y="273200"/>
                    </a:lnTo>
                    <a:lnTo>
                      <a:pt x="1391772" y="273200"/>
                    </a:lnTo>
                    <a:lnTo>
                      <a:pt x="1391772" y="1417490"/>
                    </a:lnTo>
                    <a:lnTo>
                      <a:pt x="1390078" y="1450741"/>
                    </a:lnTo>
                    <a:lnTo>
                      <a:pt x="1385000" y="1482860"/>
                    </a:lnTo>
                    <a:lnTo>
                      <a:pt x="1377212" y="1514601"/>
                    </a:lnTo>
                    <a:lnTo>
                      <a:pt x="1366714" y="1544830"/>
                    </a:lnTo>
                    <a:lnTo>
                      <a:pt x="1353167" y="1573926"/>
                    </a:lnTo>
                    <a:lnTo>
                      <a:pt x="1336913" y="1601132"/>
                    </a:lnTo>
                    <a:lnTo>
                      <a:pt x="1317952" y="1625693"/>
                    </a:lnTo>
                    <a:lnTo>
                      <a:pt x="1297294" y="1648742"/>
                    </a:lnTo>
                    <a:lnTo>
                      <a:pt x="1273252" y="1669148"/>
                    </a:lnTo>
                    <a:lnTo>
                      <a:pt x="854027" y="1995245"/>
                    </a:lnTo>
                    <a:lnTo>
                      <a:pt x="827614" y="2013761"/>
                    </a:lnTo>
                    <a:lnTo>
                      <a:pt x="799846" y="2028120"/>
                    </a:lnTo>
                    <a:lnTo>
                      <a:pt x="771063" y="2038701"/>
                    </a:lnTo>
                    <a:lnTo>
                      <a:pt x="741602" y="2046258"/>
                    </a:lnTo>
                    <a:lnTo>
                      <a:pt x="711803" y="2049658"/>
                    </a:lnTo>
                    <a:lnTo>
                      <a:pt x="682003" y="2049658"/>
                    </a:lnTo>
                    <a:lnTo>
                      <a:pt x="651865" y="2046258"/>
                    </a:lnTo>
                    <a:lnTo>
                      <a:pt x="622742" y="2038701"/>
                    </a:lnTo>
                    <a:lnTo>
                      <a:pt x="593959" y="2028120"/>
                    </a:lnTo>
                    <a:lnTo>
                      <a:pt x="565853" y="2013761"/>
                    </a:lnTo>
                    <a:lnTo>
                      <a:pt x="539778" y="1995245"/>
                    </a:lnTo>
                    <a:lnTo>
                      <a:pt x="118521" y="1669148"/>
                    </a:lnTo>
                    <a:lnTo>
                      <a:pt x="95156" y="1648742"/>
                    </a:lnTo>
                    <a:lnTo>
                      <a:pt x="73823" y="1625693"/>
                    </a:lnTo>
                    <a:lnTo>
                      <a:pt x="54859" y="1600376"/>
                    </a:lnTo>
                    <a:lnTo>
                      <a:pt x="39282" y="1573926"/>
                    </a:lnTo>
                    <a:lnTo>
                      <a:pt x="25059" y="1544830"/>
                    </a:lnTo>
                    <a:lnTo>
                      <a:pt x="14563" y="1514601"/>
                    </a:lnTo>
                    <a:lnTo>
                      <a:pt x="6773" y="1482860"/>
                    </a:lnTo>
                    <a:lnTo>
                      <a:pt x="2034" y="1449985"/>
                    </a:lnTo>
                    <a:lnTo>
                      <a:pt x="1" y="1417490"/>
                    </a:lnTo>
                    <a:lnTo>
                      <a:pt x="1" y="946601"/>
                    </a:lnTo>
                    <a:lnTo>
                      <a:pt x="0" y="946596"/>
                    </a:lnTo>
                    <a:lnTo>
                      <a:pt x="0" y="120749"/>
                    </a:lnTo>
                    <a:cubicBezTo>
                      <a:pt x="0" y="54061"/>
                      <a:pt x="54061" y="0"/>
                      <a:pt x="120749" y="0"/>
                    </a:cubicBezTo>
                    <a:close/>
                  </a:path>
                </a:pathLst>
              </a:custGeom>
              <a:solidFill>
                <a:srgbClr val="F05749"/>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Calibri" panose="020F0502020204030204"/>
                  <a:sym typeface="Helvetica Light"/>
                </a:endParaRPr>
              </a:p>
            </p:txBody>
          </p:sp>
          <p:cxnSp>
            <p:nvCxnSpPr>
              <p:cNvPr id="35" name="Straight Connector 119">
                <a:extLst>
                  <a:ext uri="{FF2B5EF4-FFF2-40B4-BE49-F238E27FC236}">
                    <a16:creationId xmlns:a16="http://schemas.microsoft.com/office/drawing/2014/main" id="{E945A242-1C76-4554-9C74-D083E5F5BC71}"/>
                  </a:ext>
                </a:extLst>
              </p:cNvPr>
              <p:cNvCxnSpPr/>
              <p:nvPr/>
            </p:nvCxnSpPr>
            <p:spPr>
              <a:xfrm>
                <a:off x="2538600" y="7951995"/>
                <a:ext cx="0" cy="422080"/>
              </a:xfrm>
              <a:prstGeom prst="line">
                <a:avLst/>
              </a:prstGeom>
              <a:noFill/>
              <a:ln w="28575" cap="flat" cmpd="sng" algn="ctr">
                <a:solidFill>
                  <a:srgbClr val="F05749"/>
                </a:solidFill>
                <a:prstDash val="sysDash"/>
                <a:miter lim="800000"/>
                <a:tailEnd type="oval"/>
              </a:ln>
              <a:effectLst/>
            </p:spPr>
          </p:cxnSp>
        </p:grpSp>
        <p:sp>
          <p:nvSpPr>
            <p:cNvPr id="33" name="矩形 32">
              <a:extLst>
                <a:ext uri="{FF2B5EF4-FFF2-40B4-BE49-F238E27FC236}">
                  <a16:creationId xmlns:a16="http://schemas.microsoft.com/office/drawing/2014/main" id="{B8D76EBE-7327-41DE-BCFD-879DDBEC9F13}"/>
                </a:ext>
              </a:extLst>
            </p:cNvPr>
            <p:cNvSpPr/>
            <p:nvPr/>
          </p:nvSpPr>
          <p:spPr>
            <a:xfrm>
              <a:off x="2078992" y="1569074"/>
              <a:ext cx="4189213" cy="2454518"/>
            </a:xfrm>
            <a:prstGeom prst="rect">
              <a:avLst/>
            </a:prstGeom>
          </p:spPr>
          <p:txBody>
            <a:bodyPr wrap="square">
              <a:spAutoFit/>
            </a:bodyPr>
            <a:lstStyle/>
            <a:p>
              <a:pPr algn="just">
                <a:lnSpc>
                  <a:spcPct val="150000"/>
                </a:lnSpc>
              </a:pPr>
              <a:r>
                <a:rPr lang="zh-CN" altLang="en-US" sz="2000" b="1" dirty="0">
                  <a:solidFill>
                    <a:srgbClr val="F05749"/>
                  </a:solidFill>
                </a:rPr>
                <a:t>即使是对落选者，也要打个电话。</a:t>
              </a:r>
            </a:p>
            <a:p>
              <a:pPr algn="just">
                <a:lnSpc>
                  <a:spcPct val="150000"/>
                </a:lnSpc>
              </a:pPr>
              <a:r>
                <a:rPr lang="zh-CN" altLang="en-US" sz="1400" dirty="0"/>
                <a:t>对于落选者，如果一个一个地打电话通知，确实会浪费时间。面试官可以向应聘者真诚地告知自己的电话，请他们在适当的时候打来电话询问。另外可以告知面试者公司会通过邮件答复是否录用。</a:t>
              </a:r>
              <a:r>
                <a:rPr lang="zh-CN" altLang="en-US" sz="1400" b="1" dirty="0"/>
                <a:t>请于</a:t>
              </a:r>
              <a:r>
                <a:rPr lang="en-US" altLang="zh-CN" sz="1400" b="1" dirty="0"/>
                <a:t>###</a:t>
              </a:r>
              <a:r>
                <a:rPr lang="zh-CN" altLang="en-US" sz="1400" b="1" dirty="0"/>
                <a:t>时间内查收邮件。实践表明，许多落选者后来成为公司的“人才库”。</a:t>
              </a:r>
            </a:p>
          </p:txBody>
        </p:sp>
      </p:grpSp>
      <p:grpSp>
        <p:nvGrpSpPr>
          <p:cNvPr id="36" name="组合 35">
            <a:extLst>
              <a:ext uri="{FF2B5EF4-FFF2-40B4-BE49-F238E27FC236}">
                <a16:creationId xmlns:a16="http://schemas.microsoft.com/office/drawing/2014/main" id="{358AAE49-CB18-456B-B0D0-98DA05BB4760}"/>
              </a:ext>
            </a:extLst>
          </p:cNvPr>
          <p:cNvGrpSpPr/>
          <p:nvPr/>
        </p:nvGrpSpPr>
        <p:grpSpPr>
          <a:xfrm>
            <a:off x="894153" y="4379029"/>
            <a:ext cx="4971286" cy="2131353"/>
            <a:chOff x="1010409" y="1569074"/>
            <a:chExt cx="4971286" cy="2131353"/>
          </a:xfrm>
        </p:grpSpPr>
        <p:grpSp>
          <p:nvGrpSpPr>
            <p:cNvPr id="37" name="Group 5">
              <a:extLst>
                <a:ext uri="{FF2B5EF4-FFF2-40B4-BE49-F238E27FC236}">
                  <a16:creationId xmlns:a16="http://schemas.microsoft.com/office/drawing/2014/main" id="{38F84D7E-C423-481C-9041-DC357CD9220C}"/>
                </a:ext>
              </a:extLst>
            </p:cNvPr>
            <p:cNvGrpSpPr/>
            <p:nvPr/>
          </p:nvGrpSpPr>
          <p:grpSpPr>
            <a:xfrm>
              <a:off x="1010409" y="1577017"/>
              <a:ext cx="927848" cy="1598377"/>
              <a:chOff x="1846915" y="5976510"/>
              <a:chExt cx="1391772" cy="2397565"/>
            </a:xfrm>
          </p:grpSpPr>
          <p:sp>
            <p:nvSpPr>
              <p:cNvPr id="39" name="Freeform 117">
                <a:extLst>
                  <a:ext uri="{FF2B5EF4-FFF2-40B4-BE49-F238E27FC236}">
                    <a16:creationId xmlns:a16="http://schemas.microsoft.com/office/drawing/2014/main" id="{9ABC4CAD-94BF-4894-A188-89619E9BCC1D}"/>
                  </a:ext>
                </a:extLst>
              </p:cNvPr>
              <p:cNvSpPr/>
              <p:nvPr/>
            </p:nvSpPr>
            <p:spPr>
              <a:xfrm>
                <a:off x="1846915" y="5976510"/>
                <a:ext cx="1391772" cy="2049658"/>
              </a:xfrm>
              <a:custGeom>
                <a:avLst/>
                <a:gdLst>
                  <a:gd name="connsiteX0" fmla="*/ 120749 w 1391772"/>
                  <a:gd name="connsiteY0" fmla="*/ 0 h 2049658"/>
                  <a:gd name="connsiteX1" fmla="*/ 1271022 w 1391772"/>
                  <a:gd name="connsiteY1" fmla="*/ 0 h 2049658"/>
                  <a:gd name="connsiteX2" fmla="*/ 1391771 w 1391772"/>
                  <a:gd name="connsiteY2" fmla="*/ 120749 h 2049658"/>
                  <a:gd name="connsiteX3" fmla="*/ 1391771 w 1391772"/>
                  <a:gd name="connsiteY3" fmla="*/ 273200 h 2049658"/>
                  <a:gd name="connsiteX4" fmla="*/ 1391772 w 1391772"/>
                  <a:gd name="connsiteY4" fmla="*/ 273200 h 2049658"/>
                  <a:gd name="connsiteX5" fmla="*/ 1391772 w 1391772"/>
                  <a:gd name="connsiteY5" fmla="*/ 1417490 h 2049658"/>
                  <a:gd name="connsiteX6" fmla="*/ 1390078 w 1391772"/>
                  <a:gd name="connsiteY6" fmla="*/ 1450741 h 2049658"/>
                  <a:gd name="connsiteX7" fmla="*/ 1385000 w 1391772"/>
                  <a:gd name="connsiteY7" fmla="*/ 1482860 h 2049658"/>
                  <a:gd name="connsiteX8" fmla="*/ 1377212 w 1391772"/>
                  <a:gd name="connsiteY8" fmla="*/ 1514601 h 2049658"/>
                  <a:gd name="connsiteX9" fmla="*/ 1366714 w 1391772"/>
                  <a:gd name="connsiteY9" fmla="*/ 1544830 h 2049658"/>
                  <a:gd name="connsiteX10" fmla="*/ 1353167 w 1391772"/>
                  <a:gd name="connsiteY10" fmla="*/ 1573926 h 2049658"/>
                  <a:gd name="connsiteX11" fmla="*/ 1336913 w 1391772"/>
                  <a:gd name="connsiteY11" fmla="*/ 1601132 h 2049658"/>
                  <a:gd name="connsiteX12" fmla="*/ 1317952 w 1391772"/>
                  <a:gd name="connsiteY12" fmla="*/ 1625693 h 2049658"/>
                  <a:gd name="connsiteX13" fmla="*/ 1297294 w 1391772"/>
                  <a:gd name="connsiteY13" fmla="*/ 1648742 h 2049658"/>
                  <a:gd name="connsiteX14" fmla="*/ 1273252 w 1391772"/>
                  <a:gd name="connsiteY14" fmla="*/ 1669148 h 2049658"/>
                  <a:gd name="connsiteX15" fmla="*/ 854027 w 1391772"/>
                  <a:gd name="connsiteY15" fmla="*/ 1995245 h 2049658"/>
                  <a:gd name="connsiteX16" fmla="*/ 827614 w 1391772"/>
                  <a:gd name="connsiteY16" fmla="*/ 2013761 h 2049658"/>
                  <a:gd name="connsiteX17" fmla="*/ 799846 w 1391772"/>
                  <a:gd name="connsiteY17" fmla="*/ 2028120 h 2049658"/>
                  <a:gd name="connsiteX18" fmla="*/ 771063 w 1391772"/>
                  <a:gd name="connsiteY18" fmla="*/ 2038701 h 2049658"/>
                  <a:gd name="connsiteX19" fmla="*/ 741602 w 1391772"/>
                  <a:gd name="connsiteY19" fmla="*/ 2046258 h 2049658"/>
                  <a:gd name="connsiteX20" fmla="*/ 711803 w 1391772"/>
                  <a:gd name="connsiteY20" fmla="*/ 2049658 h 2049658"/>
                  <a:gd name="connsiteX21" fmla="*/ 682003 w 1391772"/>
                  <a:gd name="connsiteY21" fmla="*/ 2049658 h 2049658"/>
                  <a:gd name="connsiteX22" fmla="*/ 651865 w 1391772"/>
                  <a:gd name="connsiteY22" fmla="*/ 2046258 h 2049658"/>
                  <a:gd name="connsiteX23" fmla="*/ 622742 w 1391772"/>
                  <a:gd name="connsiteY23" fmla="*/ 2038701 h 2049658"/>
                  <a:gd name="connsiteX24" fmla="*/ 593959 w 1391772"/>
                  <a:gd name="connsiteY24" fmla="*/ 2028120 h 2049658"/>
                  <a:gd name="connsiteX25" fmla="*/ 565853 w 1391772"/>
                  <a:gd name="connsiteY25" fmla="*/ 2013761 h 2049658"/>
                  <a:gd name="connsiteX26" fmla="*/ 539778 w 1391772"/>
                  <a:gd name="connsiteY26" fmla="*/ 1995245 h 2049658"/>
                  <a:gd name="connsiteX27" fmla="*/ 118521 w 1391772"/>
                  <a:gd name="connsiteY27" fmla="*/ 1669148 h 2049658"/>
                  <a:gd name="connsiteX28" fmla="*/ 95156 w 1391772"/>
                  <a:gd name="connsiteY28" fmla="*/ 1648742 h 2049658"/>
                  <a:gd name="connsiteX29" fmla="*/ 73823 w 1391772"/>
                  <a:gd name="connsiteY29" fmla="*/ 1625693 h 2049658"/>
                  <a:gd name="connsiteX30" fmla="*/ 54859 w 1391772"/>
                  <a:gd name="connsiteY30" fmla="*/ 1600376 h 2049658"/>
                  <a:gd name="connsiteX31" fmla="*/ 39282 w 1391772"/>
                  <a:gd name="connsiteY31" fmla="*/ 1573926 h 2049658"/>
                  <a:gd name="connsiteX32" fmla="*/ 25059 w 1391772"/>
                  <a:gd name="connsiteY32" fmla="*/ 1544830 h 2049658"/>
                  <a:gd name="connsiteX33" fmla="*/ 14563 w 1391772"/>
                  <a:gd name="connsiteY33" fmla="*/ 1514601 h 2049658"/>
                  <a:gd name="connsiteX34" fmla="*/ 6773 w 1391772"/>
                  <a:gd name="connsiteY34" fmla="*/ 1482860 h 2049658"/>
                  <a:gd name="connsiteX35" fmla="*/ 2034 w 1391772"/>
                  <a:gd name="connsiteY35" fmla="*/ 1449985 h 2049658"/>
                  <a:gd name="connsiteX36" fmla="*/ 1 w 1391772"/>
                  <a:gd name="connsiteY36" fmla="*/ 1417490 h 2049658"/>
                  <a:gd name="connsiteX37" fmla="*/ 1 w 1391772"/>
                  <a:gd name="connsiteY37" fmla="*/ 946601 h 2049658"/>
                  <a:gd name="connsiteX38" fmla="*/ 0 w 1391772"/>
                  <a:gd name="connsiteY38" fmla="*/ 946596 h 2049658"/>
                  <a:gd name="connsiteX39" fmla="*/ 0 w 1391772"/>
                  <a:gd name="connsiteY39" fmla="*/ 120749 h 2049658"/>
                  <a:gd name="connsiteX40" fmla="*/ 120749 w 1391772"/>
                  <a:gd name="connsiteY40" fmla="*/ 0 h 2049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391772" h="2049658">
                    <a:moveTo>
                      <a:pt x="120749" y="0"/>
                    </a:moveTo>
                    <a:lnTo>
                      <a:pt x="1271022" y="0"/>
                    </a:lnTo>
                    <a:cubicBezTo>
                      <a:pt x="1337710" y="0"/>
                      <a:pt x="1391771" y="54061"/>
                      <a:pt x="1391771" y="120749"/>
                    </a:cubicBezTo>
                    <a:lnTo>
                      <a:pt x="1391771" y="273200"/>
                    </a:lnTo>
                    <a:lnTo>
                      <a:pt x="1391772" y="273200"/>
                    </a:lnTo>
                    <a:lnTo>
                      <a:pt x="1391772" y="1417490"/>
                    </a:lnTo>
                    <a:lnTo>
                      <a:pt x="1390078" y="1450741"/>
                    </a:lnTo>
                    <a:lnTo>
                      <a:pt x="1385000" y="1482860"/>
                    </a:lnTo>
                    <a:lnTo>
                      <a:pt x="1377212" y="1514601"/>
                    </a:lnTo>
                    <a:lnTo>
                      <a:pt x="1366714" y="1544830"/>
                    </a:lnTo>
                    <a:lnTo>
                      <a:pt x="1353167" y="1573926"/>
                    </a:lnTo>
                    <a:lnTo>
                      <a:pt x="1336913" y="1601132"/>
                    </a:lnTo>
                    <a:lnTo>
                      <a:pt x="1317952" y="1625693"/>
                    </a:lnTo>
                    <a:lnTo>
                      <a:pt x="1297294" y="1648742"/>
                    </a:lnTo>
                    <a:lnTo>
                      <a:pt x="1273252" y="1669148"/>
                    </a:lnTo>
                    <a:lnTo>
                      <a:pt x="854027" y="1995245"/>
                    </a:lnTo>
                    <a:lnTo>
                      <a:pt x="827614" y="2013761"/>
                    </a:lnTo>
                    <a:lnTo>
                      <a:pt x="799846" y="2028120"/>
                    </a:lnTo>
                    <a:lnTo>
                      <a:pt x="771063" y="2038701"/>
                    </a:lnTo>
                    <a:lnTo>
                      <a:pt x="741602" y="2046258"/>
                    </a:lnTo>
                    <a:lnTo>
                      <a:pt x="711803" y="2049658"/>
                    </a:lnTo>
                    <a:lnTo>
                      <a:pt x="682003" y="2049658"/>
                    </a:lnTo>
                    <a:lnTo>
                      <a:pt x="651865" y="2046258"/>
                    </a:lnTo>
                    <a:lnTo>
                      <a:pt x="622742" y="2038701"/>
                    </a:lnTo>
                    <a:lnTo>
                      <a:pt x="593959" y="2028120"/>
                    </a:lnTo>
                    <a:lnTo>
                      <a:pt x="565853" y="2013761"/>
                    </a:lnTo>
                    <a:lnTo>
                      <a:pt x="539778" y="1995245"/>
                    </a:lnTo>
                    <a:lnTo>
                      <a:pt x="118521" y="1669148"/>
                    </a:lnTo>
                    <a:lnTo>
                      <a:pt x="95156" y="1648742"/>
                    </a:lnTo>
                    <a:lnTo>
                      <a:pt x="73823" y="1625693"/>
                    </a:lnTo>
                    <a:lnTo>
                      <a:pt x="54859" y="1600376"/>
                    </a:lnTo>
                    <a:lnTo>
                      <a:pt x="39282" y="1573926"/>
                    </a:lnTo>
                    <a:lnTo>
                      <a:pt x="25059" y="1544830"/>
                    </a:lnTo>
                    <a:lnTo>
                      <a:pt x="14563" y="1514601"/>
                    </a:lnTo>
                    <a:lnTo>
                      <a:pt x="6773" y="1482860"/>
                    </a:lnTo>
                    <a:lnTo>
                      <a:pt x="2034" y="1449985"/>
                    </a:lnTo>
                    <a:lnTo>
                      <a:pt x="1" y="1417490"/>
                    </a:lnTo>
                    <a:lnTo>
                      <a:pt x="1" y="946601"/>
                    </a:lnTo>
                    <a:lnTo>
                      <a:pt x="0" y="946596"/>
                    </a:lnTo>
                    <a:lnTo>
                      <a:pt x="0" y="120749"/>
                    </a:lnTo>
                    <a:cubicBezTo>
                      <a:pt x="0" y="54061"/>
                      <a:pt x="54061" y="0"/>
                      <a:pt x="120749" y="0"/>
                    </a:cubicBezTo>
                    <a:close/>
                  </a:path>
                </a:pathLst>
              </a:custGeom>
              <a:solidFill>
                <a:srgbClr val="F05749"/>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Calibri" panose="020F0502020204030204"/>
                  <a:sym typeface="Helvetica Light"/>
                </a:endParaRPr>
              </a:p>
            </p:txBody>
          </p:sp>
          <p:cxnSp>
            <p:nvCxnSpPr>
              <p:cNvPr id="40" name="Straight Connector 119">
                <a:extLst>
                  <a:ext uri="{FF2B5EF4-FFF2-40B4-BE49-F238E27FC236}">
                    <a16:creationId xmlns:a16="http://schemas.microsoft.com/office/drawing/2014/main" id="{343E4F78-FFB7-4D13-A645-12F60679BE9A}"/>
                  </a:ext>
                </a:extLst>
              </p:cNvPr>
              <p:cNvCxnSpPr/>
              <p:nvPr/>
            </p:nvCxnSpPr>
            <p:spPr>
              <a:xfrm>
                <a:off x="2538600" y="7951995"/>
                <a:ext cx="0" cy="422080"/>
              </a:xfrm>
              <a:prstGeom prst="line">
                <a:avLst/>
              </a:prstGeom>
              <a:noFill/>
              <a:ln w="28575" cap="flat" cmpd="sng" algn="ctr">
                <a:solidFill>
                  <a:srgbClr val="F05749"/>
                </a:solidFill>
                <a:prstDash val="sysDash"/>
                <a:miter lim="800000"/>
                <a:tailEnd type="oval"/>
              </a:ln>
              <a:effectLst/>
            </p:spPr>
          </p:cxnSp>
        </p:grpSp>
        <p:sp>
          <p:nvSpPr>
            <p:cNvPr id="38" name="矩形 37">
              <a:extLst>
                <a:ext uri="{FF2B5EF4-FFF2-40B4-BE49-F238E27FC236}">
                  <a16:creationId xmlns:a16="http://schemas.microsoft.com/office/drawing/2014/main" id="{A732854F-B75B-4487-B2C8-B0F5AE12CDD5}"/>
                </a:ext>
              </a:extLst>
            </p:cNvPr>
            <p:cNvSpPr/>
            <p:nvPr/>
          </p:nvSpPr>
          <p:spPr>
            <a:xfrm>
              <a:off x="2078993" y="1569074"/>
              <a:ext cx="3902702" cy="2131353"/>
            </a:xfrm>
            <a:prstGeom prst="rect">
              <a:avLst/>
            </a:prstGeom>
          </p:spPr>
          <p:txBody>
            <a:bodyPr wrap="square">
              <a:spAutoFit/>
            </a:bodyPr>
            <a:lstStyle/>
            <a:p>
              <a:pPr>
                <a:lnSpc>
                  <a:spcPct val="150000"/>
                </a:lnSpc>
              </a:pPr>
              <a:r>
                <a:rPr lang="zh-CN" altLang="en-US" sz="2000" b="1" dirty="0">
                  <a:solidFill>
                    <a:srgbClr val="F05749"/>
                  </a:solidFill>
                </a:rPr>
                <a:t>作好笔记</a:t>
              </a:r>
            </a:p>
            <a:p>
              <a:pPr>
                <a:lnSpc>
                  <a:spcPct val="150000"/>
                </a:lnSpc>
              </a:pPr>
              <a:r>
                <a:rPr lang="zh-CN" altLang="en-US" sz="1400" dirty="0"/>
                <a:t>面对众多的应聘者，为了有助于判断和甄选，面试官一定要边提问边作好笔记。为了不使应聘者引起歧义，你可以这样跟对方说明做笔记的用意：</a:t>
              </a:r>
              <a:r>
                <a:rPr lang="zh-CN" altLang="en-US" sz="1400" b="1" dirty="0"/>
                <a:t>“为了有助于我们日后的判断和甄选，面试中，我要做些笔记，请您不要介意。</a:t>
              </a:r>
            </a:p>
          </p:txBody>
        </p:sp>
      </p:grpSp>
      <p:grpSp>
        <p:nvGrpSpPr>
          <p:cNvPr id="41" name="组合 40">
            <a:extLst>
              <a:ext uri="{FF2B5EF4-FFF2-40B4-BE49-F238E27FC236}">
                <a16:creationId xmlns:a16="http://schemas.microsoft.com/office/drawing/2014/main" id="{94179413-33A8-460F-A667-610FEA17A6E1}"/>
              </a:ext>
            </a:extLst>
          </p:cNvPr>
          <p:cNvGrpSpPr/>
          <p:nvPr/>
        </p:nvGrpSpPr>
        <p:grpSpPr>
          <a:xfrm>
            <a:off x="6122431" y="4371086"/>
            <a:ext cx="5257782" cy="1606320"/>
            <a:chOff x="1010409" y="1569074"/>
            <a:chExt cx="5257782" cy="1606320"/>
          </a:xfrm>
        </p:grpSpPr>
        <p:grpSp>
          <p:nvGrpSpPr>
            <p:cNvPr id="42" name="Group 5">
              <a:extLst>
                <a:ext uri="{FF2B5EF4-FFF2-40B4-BE49-F238E27FC236}">
                  <a16:creationId xmlns:a16="http://schemas.microsoft.com/office/drawing/2014/main" id="{86AFBDEA-27D6-4D30-BD4C-E3BA0AFB6CAE}"/>
                </a:ext>
              </a:extLst>
            </p:cNvPr>
            <p:cNvGrpSpPr/>
            <p:nvPr/>
          </p:nvGrpSpPr>
          <p:grpSpPr>
            <a:xfrm>
              <a:off x="1010409" y="1577017"/>
              <a:ext cx="927848" cy="1598377"/>
              <a:chOff x="1846915" y="5976510"/>
              <a:chExt cx="1391772" cy="2397565"/>
            </a:xfrm>
          </p:grpSpPr>
          <p:sp>
            <p:nvSpPr>
              <p:cNvPr id="44" name="Freeform 117">
                <a:extLst>
                  <a:ext uri="{FF2B5EF4-FFF2-40B4-BE49-F238E27FC236}">
                    <a16:creationId xmlns:a16="http://schemas.microsoft.com/office/drawing/2014/main" id="{179A6602-8321-490A-9645-2E391F0D6EB2}"/>
                  </a:ext>
                </a:extLst>
              </p:cNvPr>
              <p:cNvSpPr/>
              <p:nvPr/>
            </p:nvSpPr>
            <p:spPr>
              <a:xfrm>
                <a:off x="1846915" y="5976510"/>
                <a:ext cx="1391772" cy="2049658"/>
              </a:xfrm>
              <a:custGeom>
                <a:avLst/>
                <a:gdLst>
                  <a:gd name="connsiteX0" fmla="*/ 120749 w 1391772"/>
                  <a:gd name="connsiteY0" fmla="*/ 0 h 2049658"/>
                  <a:gd name="connsiteX1" fmla="*/ 1271022 w 1391772"/>
                  <a:gd name="connsiteY1" fmla="*/ 0 h 2049658"/>
                  <a:gd name="connsiteX2" fmla="*/ 1391771 w 1391772"/>
                  <a:gd name="connsiteY2" fmla="*/ 120749 h 2049658"/>
                  <a:gd name="connsiteX3" fmla="*/ 1391771 w 1391772"/>
                  <a:gd name="connsiteY3" fmla="*/ 273200 h 2049658"/>
                  <a:gd name="connsiteX4" fmla="*/ 1391772 w 1391772"/>
                  <a:gd name="connsiteY4" fmla="*/ 273200 h 2049658"/>
                  <a:gd name="connsiteX5" fmla="*/ 1391772 w 1391772"/>
                  <a:gd name="connsiteY5" fmla="*/ 1417490 h 2049658"/>
                  <a:gd name="connsiteX6" fmla="*/ 1390078 w 1391772"/>
                  <a:gd name="connsiteY6" fmla="*/ 1450741 h 2049658"/>
                  <a:gd name="connsiteX7" fmla="*/ 1385000 w 1391772"/>
                  <a:gd name="connsiteY7" fmla="*/ 1482860 h 2049658"/>
                  <a:gd name="connsiteX8" fmla="*/ 1377212 w 1391772"/>
                  <a:gd name="connsiteY8" fmla="*/ 1514601 h 2049658"/>
                  <a:gd name="connsiteX9" fmla="*/ 1366714 w 1391772"/>
                  <a:gd name="connsiteY9" fmla="*/ 1544830 h 2049658"/>
                  <a:gd name="connsiteX10" fmla="*/ 1353167 w 1391772"/>
                  <a:gd name="connsiteY10" fmla="*/ 1573926 h 2049658"/>
                  <a:gd name="connsiteX11" fmla="*/ 1336913 w 1391772"/>
                  <a:gd name="connsiteY11" fmla="*/ 1601132 h 2049658"/>
                  <a:gd name="connsiteX12" fmla="*/ 1317952 w 1391772"/>
                  <a:gd name="connsiteY12" fmla="*/ 1625693 h 2049658"/>
                  <a:gd name="connsiteX13" fmla="*/ 1297294 w 1391772"/>
                  <a:gd name="connsiteY13" fmla="*/ 1648742 h 2049658"/>
                  <a:gd name="connsiteX14" fmla="*/ 1273252 w 1391772"/>
                  <a:gd name="connsiteY14" fmla="*/ 1669148 h 2049658"/>
                  <a:gd name="connsiteX15" fmla="*/ 854027 w 1391772"/>
                  <a:gd name="connsiteY15" fmla="*/ 1995245 h 2049658"/>
                  <a:gd name="connsiteX16" fmla="*/ 827614 w 1391772"/>
                  <a:gd name="connsiteY16" fmla="*/ 2013761 h 2049658"/>
                  <a:gd name="connsiteX17" fmla="*/ 799846 w 1391772"/>
                  <a:gd name="connsiteY17" fmla="*/ 2028120 h 2049658"/>
                  <a:gd name="connsiteX18" fmla="*/ 771063 w 1391772"/>
                  <a:gd name="connsiteY18" fmla="*/ 2038701 h 2049658"/>
                  <a:gd name="connsiteX19" fmla="*/ 741602 w 1391772"/>
                  <a:gd name="connsiteY19" fmla="*/ 2046258 h 2049658"/>
                  <a:gd name="connsiteX20" fmla="*/ 711803 w 1391772"/>
                  <a:gd name="connsiteY20" fmla="*/ 2049658 h 2049658"/>
                  <a:gd name="connsiteX21" fmla="*/ 682003 w 1391772"/>
                  <a:gd name="connsiteY21" fmla="*/ 2049658 h 2049658"/>
                  <a:gd name="connsiteX22" fmla="*/ 651865 w 1391772"/>
                  <a:gd name="connsiteY22" fmla="*/ 2046258 h 2049658"/>
                  <a:gd name="connsiteX23" fmla="*/ 622742 w 1391772"/>
                  <a:gd name="connsiteY23" fmla="*/ 2038701 h 2049658"/>
                  <a:gd name="connsiteX24" fmla="*/ 593959 w 1391772"/>
                  <a:gd name="connsiteY24" fmla="*/ 2028120 h 2049658"/>
                  <a:gd name="connsiteX25" fmla="*/ 565853 w 1391772"/>
                  <a:gd name="connsiteY25" fmla="*/ 2013761 h 2049658"/>
                  <a:gd name="connsiteX26" fmla="*/ 539778 w 1391772"/>
                  <a:gd name="connsiteY26" fmla="*/ 1995245 h 2049658"/>
                  <a:gd name="connsiteX27" fmla="*/ 118521 w 1391772"/>
                  <a:gd name="connsiteY27" fmla="*/ 1669148 h 2049658"/>
                  <a:gd name="connsiteX28" fmla="*/ 95156 w 1391772"/>
                  <a:gd name="connsiteY28" fmla="*/ 1648742 h 2049658"/>
                  <a:gd name="connsiteX29" fmla="*/ 73823 w 1391772"/>
                  <a:gd name="connsiteY29" fmla="*/ 1625693 h 2049658"/>
                  <a:gd name="connsiteX30" fmla="*/ 54859 w 1391772"/>
                  <a:gd name="connsiteY30" fmla="*/ 1600376 h 2049658"/>
                  <a:gd name="connsiteX31" fmla="*/ 39282 w 1391772"/>
                  <a:gd name="connsiteY31" fmla="*/ 1573926 h 2049658"/>
                  <a:gd name="connsiteX32" fmla="*/ 25059 w 1391772"/>
                  <a:gd name="connsiteY32" fmla="*/ 1544830 h 2049658"/>
                  <a:gd name="connsiteX33" fmla="*/ 14563 w 1391772"/>
                  <a:gd name="connsiteY33" fmla="*/ 1514601 h 2049658"/>
                  <a:gd name="connsiteX34" fmla="*/ 6773 w 1391772"/>
                  <a:gd name="connsiteY34" fmla="*/ 1482860 h 2049658"/>
                  <a:gd name="connsiteX35" fmla="*/ 2034 w 1391772"/>
                  <a:gd name="connsiteY35" fmla="*/ 1449985 h 2049658"/>
                  <a:gd name="connsiteX36" fmla="*/ 1 w 1391772"/>
                  <a:gd name="connsiteY36" fmla="*/ 1417490 h 2049658"/>
                  <a:gd name="connsiteX37" fmla="*/ 1 w 1391772"/>
                  <a:gd name="connsiteY37" fmla="*/ 946601 h 2049658"/>
                  <a:gd name="connsiteX38" fmla="*/ 0 w 1391772"/>
                  <a:gd name="connsiteY38" fmla="*/ 946596 h 2049658"/>
                  <a:gd name="connsiteX39" fmla="*/ 0 w 1391772"/>
                  <a:gd name="connsiteY39" fmla="*/ 120749 h 2049658"/>
                  <a:gd name="connsiteX40" fmla="*/ 120749 w 1391772"/>
                  <a:gd name="connsiteY40" fmla="*/ 0 h 2049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391772" h="2049658">
                    <a:moveTo>
                      <a:pt x="120749" y="0"/>
                    </a:moveTo>
                    <a:lnTo>
                      <a:pt x="1271022" y="0"/>
                    </a:lnTo>
                    <a:cubicBezTo>
                      <a:pt x="1337710" y="0"/>
                      <a:pt x="1391771" y="54061"/>
                      <a:pt x="1391771" y="120749"/>
                    </a:cubicBezTo>
                    <a:lnTo>
                      <a:pt x="1391771" y="273200"/>
                    </a:lnTo>
                    <a:lnTo>
                      <a:pt x="1391772" y="273200"/>
                    </a:lnTo>
                    <a:lnTo>
                      <a:pt x="1391772" y="1417490"/>
                    </a:lnTo>
                    <a:lnTo>
                      <a:pt x="1390078" y="1450741"/>
                    </a:lnTo>
                    <a:lnTo>
                      <a:pt x="1385000" y="1482860"/>
                    </a:lnTo>
                    <a:lnTo>
                      <a:pt x="1377212" y="1514601"/>
                    </a:lnTo>
                    <a:lnTo>
                      <a:pt x="1366714" y="1544830"/>
                    </a:lnTo>
                    <a:lnTo>
                      <a:pt x="1353167" y="1573926"/>
                    </a:lnTo>
                    <a:lnTo>
                      <a:pt x="1336913" y="1601132"/>
                    </a:lnTo>
                    <a:lnTo>
                      <a:pt x="1317952" y="1625693"/>
                    </a:lnTo>
                    <a:lnTo>
                      <a:pt x="1297294" y="1648742"/>
                    </a:lnTo>
                    <a:lnTo>
                      <a:pt x="1273252" y="1669148"/>
                    </a:lnTo>
                    <a:lnTo>
                      <a:pt x="854027" y="1995245"/>
                    </a:lnTo>
                    <a:lnTo>
                      <a:pt x="827614" y="2013761"/>
                    </a:lnTo>
                    <a:lnTo>
                      <a:pt x="799846" y="2028120"/>
                    </a:lnTo>
                    <a:lnTo>
                      <a:pt x="771063" y="2038701"/>
                    </a:lnTo>
                    <a:lnTo>
                      <a:pt x="741602" y="2046258"/>
                    </a:lnTo>
                    <a:lnTo>
                      <a:pt x="711803" y="2049658"/>
                    </a:lnTo>
                    <a:lnTo>
                      <a:pt x="682003" y="2049658"/>
                    </a:lnTo>
                    <a:lnTo>
                      <a:pt x="651865" y="2046258"/>
                    </a:lnTo>
                    <a:lnTo>
                      <a:pt x="622742" y="2038701"/>
                    </a:lnTo>
                    <a:lnTo>
                      <a:pt x="593959" y="2028120"/>
                    </a:lnTo>
                    <a:lnTo>
                      <a:pt x="565853" y="2013761"/>
                    </a:lnTo>
                    <a:lnTo>
                      <a:pt x="539778" y="1995245"/>
                    </a:lnTo>
                    <a:lnTo>
                      <a:pt x="118521" y="1669148"/>
                    </a:lnTo>
                    <a:lnTo>
                      <a:pt x="95156" y="1648742"/>
                    </a:lnTo>
                    <a:lnTo>
                      <a:pt x="73823" y="1625693"/>
                    </a:lnTo>
                    <a:lnTo>
                      <a:pt x="54859" y="1600376"/>
                    </a:lnTo>
                    <a:lnTo>
                      <a:pt x="39282" y="1573926"/>
                    </a:lnTo>
                    <a:lnTo>
                      <a:pt x="25059" y="1544830"/>
                    </a:lnTo>
                    <a:lnTo>
                      <a:pt x="14563" y="1514601"/>
                    </a:lnTo>
                    <a:lnTo>
                      <a:pt x="6773" y="1482860"/>
                    </a:lnTo>
                    <a:lnTo>
                      <a:pt x="2034" y="1449985"/>
                    </a:lnTo>
                    <a:lnTo>
                      <a:pt x="1" y="1417490"/>
                    </a:lnTo>
                    <a:lnTo>
                      <a:pt x="1" y="946601"/>
                    </a:lnTo>
                    <a:lnTo>
                      <a:pt x="0" y="946596"/>
                    </a:lnTo>
                    <a:lnTo>
                      <a:pt x="0" y="120749"/>
                    </a:lnTo>
                    <a:cubicBezTo>
                      <a:pt x="0" y="54061"/>
                      <a:pt x="54061" y="0"/>
                      <a:pt x="120749" y="0"/>
                    </a:cubicBezTo>
                    <a:close/>
                  </a:path>
                </a:pathLst>
              </a:custGeom>
              <a:solidFill>
                <a:srgbClr val="F05749"/>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Calibri" panose="020F0502020204030204"/>
                  <a:sym typeface="Helvetica Light"/>
                </a:endParaRPr>
              </a:p>
            </p:txBody>
          </p:sp>
          <p:cxnSp>
            <p:nvCxnSpPr>
              <p:cNvPr id="45" name="Straight Connector 119">
                <a:extLst>
                  <a:ext uri="{FF2B5EF4-FFF2-40B4-BE49-F238E27FC236}">
                    <a16:creationId xmlns:a16="http://schemas.microsoft.com/office/drawing/2014/main" id="{CB352BDF-0406-490C-8B75-3D8CD549497F}"/>
                  </a:ext>
                </a:extLst>
              </p:cNvPr>
              <p:cNvCxnSpPr/>
              <p:nvPr/>
            </p:nvCxnSpPr>
            <p:spPr>
              <a:xfrm>
                <a:off x="2538600" y="7951995"/>
                <a:ext cx="0" cy="422080"/>
              </a:xfrm>
              <a:prstGeom prst="line">
                <a:avLst/>
              </a:prstGeom>
              <a:noFill/>
              <a:ln w="28575" cap="flat" cmpd="sng" algn="ctr">
                <a:solidFill>
                  <a:srgbClr val="F05749"/>
                </a:solidFill>
                <a:prstDash val="sysDash"/>
                <a:miter lim="800000"/>
                <a:tailEnd type="oval"/>
              </a:ln>
              <a:effectLst/>
            </p:spPr>
          </p:cxnSp>
        </p:grpSp>
        <p:sp>
          <p:nvSpPr>
            <p:cNvPr id="43" name="矩形 42">
              <a:extLst>
                <a:ext uri="{FF2B5EF4-FFF2-40B4-BE49-F238E27FC236}">
                  <a16:creationId xmlns:a16="http://schemas.microsoft.com/office/drawing/2014/main" id="{6C83F818-B070-4293-B1C5-B4D605CA230A}"/>
                </a:ext>
              </a:extLst>
            </p:cNvPr>
            <p:cNvSpPr/>
            <p:nvPr/>
          </p:nvSpPr>
          <p:spPr>
            <a:xfrm>
              <a:off x="2078992" y="1569074"/>
              <a:ext cx="4189199" cy="1485022"/>
            </a:xfrm>
            <a:prstGeom prst="rect">
              <a:avLst/>
            </a:prstGeom>
          </p:spPr>
          <p:txBody>
            <a:bodyPr wrap="square">
              <a:spAutoFit/>
            </a:bodyPr>
            <a:lstStyle/>
            <a:p>
              <a:pPr>
                <a:lnSpc>
                  <a:spcPct val="150000"/>
                </a:lnSpc>
              </a:pPr>
              <a:r>
                <a:rPr lang="zh-CN" altLang="en-US" sz="2000" b="1" dirty="0">
                  <a:solidFill>
                    <a:srgbClr val="F05749"/>
                  </a:solidFill>
                </a:rPr>
                <a:t>注意倾听</a:t>
              </a:r>
            </a:p>
            <a:p>
              <a:pPr>
                <a:lnSpc>
                  <a:spcPct val="150000"/>
                </a:lnSpc>
              </a:pPr>
              <a:r>
                <a:rPr lang="zh-CN" altLang="en-US" sz="1400" dirty="0"/>
                <a:t>面试官引导，应聘者回答，全神倾听，不可在面谈中随意有人进入打断谈话。</a:t>
              </a:r>
              <a:r>
                <a:rPr lang="zh-CN" altLang="en-US" sz="1400" b="1" dirty="0"/>
                <a:t>面试官不可显得太忙碌，面试着突然手机响了。</a:t>
              </a:r>
            </a:p>
          </p:txBody>
        </p:sp>
      </p:grpSp>
      <p:sp>
        <p:nvSpPr>
          <p:cNvPr id="46" name="alarm-clock_990">
            <a:extLst>
              <a:ext uri="{FF2B5EF4-FFF2-40B4-BE49-F238E27FC236}">
                <a16:creationId xmlns:a16="http://schemas.microsoft.com/office/drawing/2014/main" id="{15C9304B-22A2-4105-AC61-EEA856F3D97E}"/>
              </a:ext>
            </a:extLst>
          </p:cNvPr>
          <p:cNvSpPr>
            <a:spLocks noChangeAspect="1"/>
          </p:cNvSpPr>
          <p:nvPr/>
        </p:nvSpPr>
        <p:spPr bwMode="auto">
          <a:xfrm>
            <a:off x="1084962" y="1931418"/>
            <a:ext cx="568213" cy="609685"/>
          </a:xfrm>
          <a:custGeom>
            <a:avLst/>
            <a:gdLst>
              <a:gd name="connsiteX0" fmla="*/ 278980 w 560198"/>
              <a:gd name="connsiteY0" fmla="*/ 131394 h 601084"/>
              <a:gd name="connsiteX1" fmla="*/ 290602 w 560198"/>
              <a:gd name="connsiteY1" fmla="*/ 143017 h 601084"/>
              <a:gd name="connsiteX2" fmla="*/ 290602 w 560198"/>
              <a:gd name="connsiteY2" fmla="*/ 272166 h 601084"/>
              <a:gd name="connsiteX3" fmla="*/ 431353 w 560198"/>
              <a:gd name="connsiteY3" fmla="*/ 272166 h 601084"/>
              <a:gd name="connsiteX4" fmla="*/ 442974 w 560198"/>
              <a:gd name="connsiteY4" fmla="*/ 283790 h 601084"/>
              <a:gd name="connsiteX5" fmla="*/ 431353 w 560198"/>
              <a:gd name="connsiteY5" fmla="*/ 295413 h 601084"/>
              <a:gd name="connsiteX6" fmla="*/ 278980 w 560198"/>
              <a:gd name="connsiteY6" fmla="*/ 295413 h 601084"/>
              <a:gd name="connsiteX7" fmla="*/ 276397 w 560198"/>
              <a:gd name="connsiteY7" fmla="*/ 295413 h 601084"/>
              <a:gd name="connsiteX8" fmla="*/ 267358 w 560198"/>
              <a:gd name="connsiteY8" fmla="*/ 283790 h 601084"/>
              <a:gd name="connsiteX9" fmla="*/ 267358 w 560198"/>
              <a:gd name="connsiteY9" fmla="*/ 143017 h 601084"/>
              <a:gd name="connsiteX10" fmla="*/ 278980 w 560198"/>
              <a:gd name="connsiteY10" fmla="*/ 131394 h 601084"/>
              <a:gd name="connsiteX11" fmla="*/ 267395 w 560198"/>
              <a:gd name="connsiteY11" fmla="*/ 51464 h 601084"/>
              <a:gd name="connsiteX12" fmla="*/ 46503 w 560198"/>
              <a:gd name="connsiteY12" fmla="*/ 272086 h 601084"/>
              <a:gd name="connsiteX13" fmla="*/ 85256 w 560198"/>
              <a:gd name="connsiteY13" fmla="*/ 272086 h 601084"/>
              <a:gd name="connsiteX14" fmla="*/ 98174 w 560198"/>
              <a:gd name="connsiteY14" fmla="*/ 283698 h 601084"/>
              <a:gd name="connsiteX15" fmla="*/ 85256 w 560198"/>
              <a:gd name="connsiteY15" fmla="*/ 295309 h 601084"/>
              <a:gd name="connsiteX16" fmla="*/ 46503 w 560198"/>
              <a:gd name="connsiteY16" fmla="*/ 295309 h 601084"/>
              <a:gd name="connsiteX17" fmla="*/ 267395 w 560198"/>
              <a:gd name="connsiteY17" fmla="*/ 517222 h 601084"/>
              <a:gd name="connsiteX18" fmla="*/ 267395 w 560198"/>
              <a:gd name="connsiteY18" fmla="*/ 474646 h 601084"/>
              <a:gd name="connsiteX19" fmla="*/ 279020 w 560198"/>
              <a:gd name="connsiteY19" fmla="*/ 463034 h 601084"/>
              <a:gd name="connsiteX20" fmla="*/ 290646 w 560198"/>
              <a:gd name="connsiteY20" fmla="*/ 474646 h 601084"/>
              <a:gd name="connsiteX21" fmla="*/ 290646 w 560198"/>
              <a:gd name="connsiteY21" fmla="*/ 517222 h 601084"/>
              <a:gd name="connsiteX22" fmla="*/ 511537 w 560198"/>
              <a:gd name="connsiteY22" fmla="*/ 295309 h 601084"/>
              <a:gd name="connsiteX23" fmla="*/ 471493 w 560198"/>
              <a:gd name="connsiteY23" fmla="*/ 295309 h 601084"/>
              <a:gd name="connsiteX24" fmla="*/ 459867 w 560198"/>
              <a:gd name="connsiteY24" fmla="*/ 283698 h 601084"/>
              <a:gd name="connsiteX25" fmla="*/ 471493 w 560198"/>
              <a:gd name="connsiteY25" fmla="*/ 272086 h 601084"/>
              <a:gd name="connsiteX26" fmla="*/ 511537 w 560198"/>
              <a:gd name="connsiteY26" fmla="*/ 272086 h 601084"/>
              <a:gd name="connsiteX27" fmla="*/ 290646 w 560198"/>
              <a:gd name="connsiteY27" fmla="*/ 51464 h 601084"/>
              <a:gd name="connsiteX28" fmla="*/ 290646 w 560198"/>
              <a:gd name="connsiteY28" fmla="*/ 95330 h 601084"/>
              <a:gd name="connsiteX29" fmla="*/ 279020 w 560198"/>
              <a:gd name="connsiteY29" fmla="*/ 106942 h 601084"/>
              <a:gd name="connsiteX30" fmla="*/ 267395 w 560198"/>
              <a:gd name="connsiteY30" fmla="*/ 95330 h 601084"/>
              <a:gd name="connsiteX31" fmla="*/ 130286 w 560198"/>
              <a:gd name="connsiteY31" fmla="*/ 623 h 601084"/>
              <a:gd name="connsiteX32" fmla="*/ 149844 w 560198"/>
              <a:gd name="connsiteY32" fmla="*/ 10178 h 601084"/>
              <a:gd name="connsiteX33" fmla="*/ 158886 w 560198"/>
              <a:gd name="connsiteY33" fmla="*/ 32111 h 601084"/>
              <a:gd name="connsiteX34" fmla="*/ 279020 w 560198"/>
              <a:gd name="connsiteY34" fmla="*/ 5017 h 601084"/>
              <a:gd name="connsiteX35" fmla="*/ 413363 w 560198"/>
              <a:gd name="connsiteY35" fmla="*/ 38562 h 601084"/>
              <a:gd name="connsiteX36" fmla="*/ 422406 w 560198"/>
              <a:gd name="connsiteY36" fmla="*/ 10178 h 601084"/>
              <a:gd name="connsiteX37" fmla="*/ 523163 w 560198"/>
              <a:gd name="connsiteY37" fmla="*/ 37272 h 601084"/>
              <a:gd name="connsiteX38" fmla="*/ 550290 w 560198"/>
              <a:gd name="connsiteY38" fmla="*/ 136616 h 601084"/>
              <a:gd name="connsiteX39" fmla="*/ 521871 w 560198"/>
              <a:gd name="connsiteY39" fmla="*/ 146938 h 601084"/>
              <a:gd name="connsiteX40" fmla="*/ 558041 w 560198"/>
              <a:gd name="connsiteY40" fmla="*/ 283698 h 601084"/>
              <a:gd name="connsiteX41" fmla="*/ 445657 w 560198"/>
              <a:gd name="connsiteY41" fmla="*/ 508190 h 601084"/>
              <a:gd name="connsiteX42" fmla="*/ 505078 w 560198"/>
              <a:gd name="connsiteY42" fmla="*/ 566249 h 601084"/>
              <a:gd name="connsiteX43" fmla="*/ 470201 w 560198"/>
              <a:gd name="connsiteY43" fmla="*/ 601084 h 601084"/>
              <a:gd name="connsiteX44" fmla="*/ 403029 w 560198"/>
              <a:gd name="connsiteY44" fmla="*/ 533994 h 601084"/>
              <a:gd name="connsiteX45" fmla="*/ 279020 w 560198"/>
              <a:gd name="connsiteY45" fmla="*/ 562378 h 601084"/>
              <a:gd name="connsiteX46" fmla="*/ 155011 w 560198"/>
              <a:gd name="connsiteY46" fmla="*/ 533994 h 601084"/>
              <a:gd name="connsiteX47" fmla="*/ 87839 w 560198"/>
              <a:gd name="connsiteY47" fmla="*/ 601084 h 601084"/>
              <a:gd name="connsiteX48" fmla="*/ 52962 w 560198"/>
              <a:gd name="connsiteY48" fmla="*/ 566249 h 601084"/>
              <a:gd name="connsiteX49" fmla="*/ 112383 w 560198"/>
              <a:gd name="connsiteY49" fmla="*/ 506900 h 601084"/>
              <a:gd name="connsiteX50" fmla="*/ 0 w 560198"/>
              <a:gd name="connsiteY50" fmla="*/ 283698 h 601084"/>
              <a:gd name="connsiteX51" fmla="*/ 37461 w 560198"/>
              <a:gd name="connsiteY51" fmla="*/ 145648 h 601084"/>
              <a:gd name="connsiteX52" fmla="*/ 21960 w 560198"/>
              <a:gd name="connsiteY52" fmla="*/ 136616 h 601084"/>
              <a:gd name="connsiteX53" fmla="*/ 49087 w 560198"/>
              <a:gd name="connsiteY53" fmla="*/ 37272 h 601084"/>
              <a:gd name="connsiteX54" fmla="*/ 130286 w 560198"/>
              <a:gd name="connsiteY54" fmla="*/ 623 h 601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0198" h="601084">
                <a:moveTo>
                  <a:pt x="278980" y="131394"/>
                </a:moveTo>
                <a:cubicBezTo>
                  <a:pt x="285436" y="131394"/>
                  <a:pt x="290602" y="136560"/>
                  <a:pt x="290602" y="143017"/>
                </a:cubicBezTo>
                <a:lnTo>
                  <a:pt x="290602" y="272166"/>
                </a:lnTo>
                <a:lnTo>
                  <a:pt x="431353" y="272166"/>
                </a:lnTo>
                <a:cubicBezTo>
                  <a:pt x="437809" y="272166"/>
                  <a:pt x="442974" y="277332"/>
                  <a:pt x="442974" y="283790"/>
                </a:cubicBezTo>
                <a:cubicBezTo>
                  <a:pt x="442974" y="290247"/>
                  <a:pt x="437809" y="295413"/>
                  <a:pt x="431353" y="295413"/>
                </a:cubicBezTo>
                <a:lnTo>
                  <a:pt x="278980" y="295413"/>
                </a:lnTo>
                <a:cubicBezTo>
                  <a:pt x="277689" y="295413"/>
                  <a:pt x="277689" y="295413"/>
                  <a:pt x="276397" y="295413"/>
                </a:cubicBezTo>
                <a:cubicBezTo>
                  <a:pt x="271232" y="294122"/>
                  <a:pt x="267358" y="290247"/>
                  <a:pt x="267358" y="283790"/>
                </a:cubicBezTo>
                <a:lnTo>
                  <a:pt x="267358" y="143017"/>
                </a:lnTo>
                <a:cubicBezTo>
                  <a:pt x="267358" y="136560"/>
                  <a:pt x="272523" y="131394"/>
                  <a:pt x="278980" y="131394"/>
                </a:cubicBezTo>
                <a:close/>
                <a:moveTo>
                  <a:pt x="267395" y="51464"/>
                </a:moveTo>
                <a:cubicBezTo>
                  <a:pt x="147260" y="56625"/>
                  <a:pt x="51670" y="152099"/>
                  <a:pt x="46503" y="272086"/>
                </a:cubicBezTo>
                <a:lnTo>
                  <a:pt x="85256" y="272086"/>
                </a:lnTo>
                <a:cubicBezTo>
                  <a:pt x="93006" y="272086"/>
                  <a:pt x="98174" y="277247"/>
                  <a:pt x="98174" y="283698"/>
                </a:cubicBezTo>
                <a:cubicBezTo>
                  <a:pt x="98174" y="290149"/>
                  <a:pt x="93006" y="295309"/>
                  <a:pt x="85256" y="295309"/>
                </a:cubicBezTo>
                <a:lnTo>
                  <a:pt x="46503" y="295309"/>
                </a:lnTo>
                <a:cubicBezTo>
                  <a:pt x="51670" y="415297"/>
                  <a:pt x="147260" y="510771"/>
                  <a:pt x="267395" y="517222"/>
                </a:cubicBezTo>
                <a:lnTo>
                  <a:pt x="267395" y="474646"/>
                </a:lnTo>
                <a:cubicBezTo>
                  <a:pt x="267395" y="468195"/>
                  <a:pt x="272562" y="463034"/>
                  <a:pt x="279020" y="463034"/>
                </a:cubicBezTo>
                <a:cubicBezTo>
                  <a:pt x="285479" y="463034"/>
                  <a:pt x="290646" y="468195"/>
                  <a:pt x="290646" y="474646"/>
                </a:cubicBezTo>
                <a:lnTo>
                  <a:pt x="290646" y="517222"/>
                </a:lnTo>
                <a:cubicBezTo>
                  <a:pt x="410780" y="510771"/>
                  <a:pt x="506370" y="415297"/>
                  <a:pt x="511537" y="295309"/>
                </a:cubicBezTo>
                <a:lnTo>
                  <a:pt x="471493" y="295309"/>
                </a:lnTo>
                <a:cubicBezTo>
                  <a:pt x="465034" y="295309"/>
                  <a:pt x="459867" y="290149"/>
                  <a:pt x="459867" y="283698"/>
                </a:cubicBezTo>
                <a:cubicBezTo>
                  <a:pt x="459867" y="277247"/>
                  <a:pt x="465034" y="272086"/>
                  <a:pt x="471493" y="272086"/>
                </a:cubicBezTo>
                <a:lnTo>
                  <a:pt x="511537" y="272086"/>
                </a:lnTo>
                <a:cubicBezTo>
                  <a:pt x="506370" y="152099"/>
                  <a:pt x="410780" y="56625"/>
                  <a:pt x="290646" y="51464"/>
                </a:cubicBezTo>
                <a:lnTo>
                  <a:pt x="290646" y="95330"/>
                </a:lnTo>
                <a:cubicBezTo>
                  <a:pt x="290646" y="101781"/>
                  <a:pt x="285479" y="106942"/>
                  <a:pt x="279020" y="106942"/>
                </a:cubicBezTo>
                <a:cubicBezTo>
                  <a:pt x="272562" y="106942"/>
                  <a:pt x="267395" y="101781"/>
                  <a:pt x="267395" y="95330"/>
                </a:cubicBezTo>
                <a:close/>
                <a:moveTo>
                  <a:pt x="130286" y="623"/>
                </a:moveTo>
                <a:cubicBezTo>
                  <a:pt x="137976" y="1872"/>
                  <a:pt x="144677" y="5017"/>
                  <a:pt x="149844" y="10178"/>
                </a:cubicBezTo>
                <a:cubicBezTo>
                  <a:pt x="155011" y="15339"/>
                  <a:pt x="158886" y="23080"/>
                  <a:pt x="158886" y="32111"/>
                </a:cubicBezTo>
                <a:cubicBezTo>
                  <a:pt x="195056" y="15339"/>
                  <a:pt x="236392" y="5017"/>
                  <a:pt x="279020" y="5017"/>
                </a:cubicBezTo>
                <a:cubicBezTo>
                  <a:pt x="328107" y="5017"/>
                  <a:pt x="373319" y="17919"/>
                  <a:pt x="413363" y="38562"/>
                </a:cubicBezTo>
                <a:cubicBezTo>
                  <a:pt x="412072" y="26950"/>
                  <a:pt x="415947" y="16629"/>
                  <a:pt x="422406" y="10178"/>
                </a:cubicBezTo>
                <a:cubicBezTo>
                  <a:pt x="443074" y="-10465"/>
                  <a:pt x="488286" y="1147"/>
                  <a:pt x="523163" y="37272"/>
                </a:cubicBezTo>
                <a:cubicBezTo>
                  <a:pt x="558041" y="72107"/>
                  <a:pt x="570958" y="117264"/>
                  <a:pt x="550290" y="136616"/>
                </a:cubicBezTo>
                <a:cubicBezTo>
                  <a:pt x="543831" y="144358"/>
                  <a:pt x="533497" y="146938"/>
                  <a:pt x="521871" y="146938"/>
                </a:cubicBezTo>
                <a:cubicBezTo>
                  <a:pt x="545123" y="186934"/>
                  <a:pt x="558041" y="233380"/>
                  <a:pt x="558041" y="283698"/>
                </a:cubicBezTo>
                <a:cubicBezTo>
                  <a:pt x="558041" y="375301"/>
                  <a:pt x="514121" y="456583"/>
                  <a:pt x="445657" y="508190"/>
                </a:cubicBezTo>
                <a:lnTo>
                  <a:pt x="505078" y="566249"/>
                </a:lnTo>
                <a:lnTo>
                  <a:pt x="470201" y="601084"/>
                </a:lnTo>
                <a:lnTo>
                  <a:pt x="403029" y="533994"/>
                </a:lnTo>
                <a:cubicBezTo>
                  <a:pt x="365568" y="552057"/>
                  <a:pt x="324232" y="562378"/>
                  <a:pt x="279020" y="562378"/>
                </a:cubicBezTo>
                <a:cubicBezTo>
                  <a:pt x="233808" y="562378"/>
                  <a:pt x="192472" y="552057"/>
                  <a:pt x="155011" y="533994"/>
                </a:cubicBezTo>
                <a:lnTo>
                  <a:pt x="87839" y="601084"/>
                </a:lnTo>
                <a:lnTo>
                  <a:pt x="52962" y="566249"/>
                </a:lnTo>
                <a:lnTo>
                  <a:pt x="112383" y="506900"/>
                </a:lnTo>
                <a:cubicBezTo>
                  <a:pt x="43920" y="456583"/>
                  <a:pt x="0" y="375301"/>
                  <a:pt x="0" y="283698"/>
                </a:cubicBezTo>
                <a:cubicBezTo>
                  <a:pt x="0" y="233380"/>
                  <a:pt x="12917" y="185644"/>
                  <a:pt x="37461" y="145648"/>
                </a:cubicBezTo>
                <a:cubicBezTo>
                  <a:pt x="31002" y="143067"/>
                  <a:pt x="25835" y="141777"/>
                  <a:pt x="21960" y="136616"/>
                </a:cubicBezTo>
                <a:cubicBezTo>
                  <a:pt x="1292" y="117264"/>
                  <a:pt x="14209" y="72107"/>
                  <a:pt x="49087" y="37272"/>
                </a:cubicBezTo>
                <a:cubicBezTo>
                  <a:pt x="75245" y="10178"/>
                  <a:pt x="107216" y="-3127"/>
                  <a:pt x="130286" y="623"/>
                </a:cubicBezTo>
                <a:close/>
              </a:path>
            </a:pathLst>
          </a:custGeom>
          <a:solidFill>
            <a:schemeClr val="bg1"/>
          </a:solidFill>
          <a:ln>
            <a:noFill/>
          </a:ln>
        </p:spPr>
      </p:sp>
      <p:sp>
        <p:nvSpPr>
          <p:cNvPr id="47" name="clipboard-with-list_73902">
            <a:extLst>
              <a:ext uri="{FF2B5EF4-FFF2-40B4-BE49-F238E27FC236}">
                <a16:creationId xmlns:a16="http://schemas.microsoft.com/office/drawing/2014/main" id="{650547FC-5E40-4121-A86A-2BBD3C9DB199}"/>
              </a:ext>
            </a:extLst>
          </p:cNvPr>
          <p:cNvSpPr>
            <a:spLocks noChangeAspect="1"/>
          </p:cNvSpPr>
          <p:nvPr/>
        </p:nvSpPr>
        <p:spPr bwMode="auto">
          <a:xfrm>
            <a:off x="1157940" y="4656961"/>
            <a:ext cx="422255" cy="609685"/>
          </a:xfrm>
          <a:custGeom>
            <a:avLst/>
            <a:gdLst>
              <a:gd name="T0" fmla="*/ 600116 w 606244"/>
              <a:gd name="T1" fmla="*/ 600116 w 606244"/>
              <a:gd name="T2" fmla="*/ 600116 w 606244"/>
              <a:gd name="T3" fmla="*/ 600116 w 606244"/>
              <a:gd name="T4" fmla="*/ 600116 w 606244"/>
              <a:gd name="T5" fmla="*/ 600116 w 606244"/>
              <a:gd name="T6" fmla="*/ 600116 w 606244"/>
              <a:gd name="T7" fmla="*/ 600116 w 606244"/>
              <a:gd name="T8" fmla="*/ 600116 w 606244"/>
              <a:gd name="T9" fmla="*/ 600116 w 606244"/>
              <a:gd name="T10" fmla="*/ 600116 w 606244"/>
              <a:gd name="T11" fmla="*/ 600116 w 606244"/>
              <a:gd name="T12" fmla="*/ 600116 w 606244"/>
              <a:gd name="T13" fmla="*/ 600116 w 606244"/>
              <a:gd name="T14" fmla="*/ 600116 w 606244"/>
              <a:gd name="T15" fmla="*/ 600116 w 606244"/>
              <a:gd name="T16" fmla="*/ 600116 w 606244"/>
              <a:gd name="T17" fmla="*/ 600116 w 606244"/>
              <a:gd name="T18" fmla="*/ 455839 w 606244"/>
              <a:gd name="T19" fmla="*/ 455839 w 606244"/>
              <a:gd name="T20" fmla="*/ 600116 w 606244"/>
              <a:gd name="T21" fmla="*/ 600116 w 606244"/>
              <a:gd name="T22" fmla="*/ 600116 w 606244"/>
              <a:gd name="T23" fmla="*/ 600116 w 606244"/>
              <a:gd name="T24" fmla="*/ 600116 w 606244"/>
              <a:gd name="T25" fmla="*/ 600116 w 606244"/>
              <a:gd name="T26" fmla="*/ 600116 w 606244"/>
              <a:gd name="T27" fmla="*/ 600116 w 606244"/>
              <a:gd name="T28" fmla="*/ 600116 w 606244"/>
              <a:gd name="T29" fmla="*/ 600116 w 606244"/>
              <a:gd name="T30" fmla="*/ 600116 w 606244"/>
              <a:gd name="T31" fmla="*/ 600116 w 606244"/>
              <a:gd name="T32" fmla="*/ 600116 w 606244"/>
              <a:gd name="T33" fmla="*/ 600116 w 606244"/>
              <a:gd name="T34" fmla="*/ 600116 w 606244"/>
              <a:gd name="T35" fmla="*/ 600116 w 606244"/>
              <a:gd name="T36" fmla="*/ 455839 w 606244"/>
              <a:gd name="T37" fmla="*/ 455839 w 606244"/>
              <a:gd name="T38" fmla="*/ 600116 w 606244"/>
              <a:gd name="T39" fmla="*/ 600116 w 606244"/>
              <a:gd name="T40" fmla="*/ 600116 w 606244"/>
              <a:gd name="T41" fmla="*/ 600116 w 606244"/>
              <a:gd name="T42" fmla="*/ 600116 w 606244"/>
              <a:gd name="T43" fmla="*/ 600116 w 606244"/>
              <a:gd name="T44" fmla="*/ 600116 w 606244"/>
              <a:gd name="T45" fmla="*/ 600116 w 606244"/>
              <a:gd name="T46" fmla="*/ 600116 w 606244"/>
              <a:gd name="T47" fmla="*/ 600116 w 606244"/>
              <a:gd name="T48" fmla="*/ 600116 w 606244"/>
              <a:gd name="T49" fmla="*/ 600116 w 606244"/>
              <a:gd name="T50" fmla="*/ 455839 w 606244"/>
              <a:gd name="T51" fmla="*/ 455839 w 606244"/>
              <a:gd name="T52" fmla="*/ 600116 w 606244"/>
              <a:gd name="T53" fmla="*/ 600116 w 606244"/>
              <a:gd name="T54" fmla="*/ 600116 w 606244"/>
              <a:gd name="T55" fmla="*/ 600116 w 606244"/>
              <a:gd name="T56" fmla="*/ 600116 w 606244"/>
              <a:gd name="T57" fmla="*/ 600116 w 606244"/>
              <a:gd name="T58" fmla="*/ 600116 w 606244"/>
              <a:gd name="T59" fmla="*/ 600116 w 606244"/>
              <a:gd name="T60" fmla="*/ 600116 w 606244"/>
              <a:gd name="T61" fmla="*/ 600116 w 606244"/>
              <a:gd name="T62" fmla="*/ 600116 w 606244"/>
              <a:gd name="T63" fmla="*/ 600116 w 606244"/>
              <a:gd name="T64" fmla="*/ 600116 w 606244"/>
              <a:gd name="T65" fmla="*/ 600116 w 606244"/>
              <a:gd name="T66" fmla="*/ 600116 w 606244"/>
              <a:gd name="T67" fmla="*/ 600116 w 606244"/>
              <a:gd name="T68" fmla="*/ 455839 w 606244"/>
              <a:gd name="T69" fmla="*/ 455839 w 606244"/>
              <a:gd name="T70" fmla="*/ 600116 w 606244"/>
              <a:gd name="T71" fmla="*/ 600116 w 606244"/>
              <a:gd name="T72" fmla="*/ 600116 w 606244"/>
              <a:gd name="T73" fmla="*/ 600116 w 606244"/>
              <a:gd name="T74" fmla="*/ 600116 w 606244"/>
              <a:gd name="T75" fmla="*/ 600116 w 606244"/>
              <a:gd name="T76" fmla="*/ 600116 w 606244"/>
              <a:gd name="T77" fmla="*/ 600116 w 606244"/>
              <a:gd name="T78" fmla="*/ 600116 w 606244"/>
              <a:gd name="T79" fmla="*/ 600116 w 606244"/>
              <a:gd name="T80" fmla="*/ 600116 w 606244"/>
              <a:gd name="T81" fmla="*/ 600116 w 606244"/>
              <a:gd name="T82" fmla="*/ 600116 w 606244"/>
              <a:gd name="T83" fmla="*/ 600116 w 606244"/>
              <a:gd name="T84" fmla="*/ 455839 w 606244"/>
              <a:gd name="T85" fmla="*/ 455839 w 606244"/>
              <a:gd name="T86" fmla="*/ 600116 w 606244"/>
              <a:gd name="T87" fmla="*/ 600116 w 606244"/>
              <a:gd name="T88" fmla="*/ 600116 w 606244"/>
              <a:gd name="T89" fmla="*/ 600116 w 60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29" h="2789">
                <a:moveTo>
                  <a:pt x="548" y="349"/>
                </a:moveTo>
                <a:lnTo>
                  <a:pt x="548" y="245"/>
                </a:lnTo>
                <a:cubicBezTo>
                  <a:pt x="548" y="223"/>
                  <a:pt x="566" y="204"/>
                  <a:pt x="589" y="204"/>
                </a:cubicBezTo>
                <a:lnTo>
                  <a:pt x="655" y="204"/>
                </a:lnTo>
                <a:cubicBezTo>
                  <a:pt x="724" y="204"/>
                  <a:pt x="787" y="162"/>
                  <a:pt x="816" y="97"/>
                </a:cubicBezTo>
                <a:cubicBezTo>
                  <a:pt x="842" y="38"/>
                  <a:pt x="900" y="0"/>
                  <a:pt x="964" y="0"/>
                </a:cubicBezTo>
                <a:cubicBezTo>
                  <a:pt x="1029" y="0"/>
                  <a:pt x="1087" y="38"/>
                  <a:pt x="1113" y="97"/>
                </a:cubicBezTo>
                <a:cubicBezTo>
                  <a:pt x="1142" y="162"/>
                  <a:pt x="1205" y="204"/>
                  <a:pt x="1274" y="204"/>
                </a:cubicBezTo>
                <a:lnTo>
                  <a:pt x="1340" y="204"/>
                </a:lnTo>
                <a:cubicBezTo>
                  <a:pt x="1363" y="204"/>
                  <a:pt x="1381" y="223"/>
                  <a:pt x="1381" y="245"/>
                </a:cubicBezTo>
                <a:lnTo>
                  <a:pt x="1381" y="349"/>
                </a:lnTo>
                <a:cubicBezTo>
                  <a:pt x="1381" y="372"/>
                  <a:pt x="1363" y="390"/>
                  <a:pt x="1340" y="390"/>
                </a:cubicBezTo>
                <a:lnTo>
                  <a:pt x="589" y="390"/>
                </a:lnTo>
                <a:cubicBezTo>
                  <a:pt x="566" y="390"/>
                  <a:pt x="548" y="372"/>
                  <a:pt x="548" y="349"/>
                </a:cubicBezTo>
                <a:close/>
                <a:moveTo>
                  <a:pt x="404" y="2285"/>
                </a:moveTo>
                <a:lnTo>
                  <a:pt x="596" y="2285"/>
                </a:lnTo>
                <a:lnTo>
                  <a:pt x="596" y="2093"/>
                </a:lnTo>
                <a:lnTo>
                  <a:pt x="404" y="2093"/>
                </a:lnTo>
                <a:lnTo>
                  <a:pt x="404" y="2285"/>
                </a:lnTo>
                <a:close/>
                <a:moveTo>
                  <a:pt x="404" y="1129"/>
                </a:moveTo>
                <a:lnTo>
                  <a:pt x="596" y="1129"/>
                </a:lnTo>
                <a:lnTo>
                  <a:pt x="596" y="937"/>
                </a:lnTo>
                <a:lnTo>
                  <a:pt x="404" y="937"/>
                </a:lnTo>
                <a:lnTo>
                  <a:pt x="404" y="1129"/>
                </a:lnTo>
                <a:close/>
                <a:moveTo>
                  <a:pt x="1929" y="621"/>
                </a:moveTo>
                <a:lnTo>
                  <a:pt x="1929" y="2522"/>
                </a:lnTo>
                <a:cubicBezTo>
                  <a:pt x="1929" y="2669"/>
                  <a:pt x="1809" y="2789"/>
                  <a:pt x="1662" y="2789"/>
                </a:cubicBezTo>
                <a:lnTo>
                  <a:pt x="267" y="2789"/>
                </a:lnTo>
                <a:cubicBezTo>
                  <a:pt x="120" y="2789"/>
                  <a:pt x="0" y="2669"/>
                  <a:pt x="0" y="2522"/>
                </a:cubicBezTo>
                <a:lnTo>
                  <a:pt x="0" y="621"/>
                </a:lnTo>
                <a:cubicBezTo>
                  <a:pt x="0" y="474"/>
                  <a:pt x="120" y="354"/>
                  <a:pt x="267" y="354"/>
                </a:cubicBezTo>
                <a:lnTo>
                  <a:pt x="415" y="354"/>
                </a:lnTo>
                <a:cubicBezTo>
                  <a:pt x="417" y="448"/>
                  <a:pt x="494" y="523"/>
                  <a:pt x="589" y="523"/>
                </a:cubicBezTo>
                <a:lnTo>
                  <a:pt x="1340" y="523"/>
                </a:lnTo>
                <a:cubicBezTo>
                  <a:pt x="1435" y="523"/>
                  <a:pt x="1512" y="448"/>
                  <a:pt x="1514" y="354"/>
                </a:cubicBezTo>
                <a:lnTo>
                  <a:pt x="1662" y="354"/>
                </a:lnTo>
                <a:cubicBezTo>
                  <a:pt x="1809" y="354"/>
                  <a:pt x="1929" y="474"/>
                  <a:pt x="1929" y="621"/>
                </a:cubicBezTo>
                <a:close/>
                <a:moveTo>
                  <a:pt x="835" y="1032"/>
                </a:moveTo>
                <a:cubicBezTo>
                  <a:pt x="835" y="1069"/>
                  <a:pt x="865" y="1099"/>
                  <a:pt x="902" y="1099"/>
                </a:cubicBezTo>
                <a:lnTo>
                  <a:pt x="1503" y="1099"/>
                </a:lnTo>
                <a:cubicBezTo>
                  <a:pt x="1540" y="1099"/>
                  <a:pt x="1570" y="1069"/>
                  <a:pt x="1570" y="1032"/>
                </a:cubicBezTo>
                <a:cubicBezTo>
                  <a:pt x="1570" y="995"/>
                  <a:pt x="1540" y="965"/>
                  <a:pt x="1503" y="965"/>
                </a:cubicBezTo>
                <a:lnTo>
                  <a:pt x="902" y="965"/>
                </a:lnTo>
                <a:cubicBezTo>
                  <a:pt x="865" y="965"/>
                  <a:pt x="835" y="995"/>
                  <a:pt x="835" y="1032"/>
                </a:cubicBezTo>
                <a:close/>
                <a:moveTo>
                  <a:pt x="835" y="1617"/>
                </a:moveTo>
                <a:cubicBezTo>
                  <a:pt x="835" y="1653"/>
                  <a:pt x="865" y="1683"/>
                  <a:pt x="902" y="1683"/>
                </a:cubicBezTo>
                <a:lnTo>
                  <a:pt x="1436" y="1683"/>
                </a:lnTo>
                <a:cubicBezTo>
                  <a:pt x="1473" y="1683"/>
                  <a:pt x="1503" y="1653"/>
                  <a:pt x="1503" y="1617"/>
                </a:cubicBezTo>
                <a:cubicBezTo>
                  <a:pt x="1503" y="1580"/>
                  <a:pt x="1473" y="1550"/>
                  <a:pt x="1436" y="1550"/>
                </a:cubicBezTo>
                <a:lnTo>
                  <a:pt x="902" y="1550"/>
                </a:lnTo>
                <a:cubicBezTo>
                  <a:pt x="865" y="1550"/>
                  <a:pt x="835" y="1580"/>
                  <a:pt x="835" y="1617"/>
                </a:cubicBezTo>
                <a:close/>
                <a:moveTo>
                  <a:pt x="729" y="2026"/>
                </a:moveTo>
                <a:cubicBezTo>
                  <a:pt x="729" y="1990"/>
                  <a:pt x="700" y="1960"/>
                  <a:pt x="663" y="1960"/>
                </a:cubicBezTo>
                <a:lnTo>
                  <a:pt x="337" y="1960"/>
                </a:lnTo>
                <a:cubicBezTo>
                  <a:pt x="300" y="1960"/>
                  <a:pt x="271" y="1990"/>
                  <a:pt x="271" y="2026"/>
                </a:cubicBezTo>
                <a:lnTo>
                  <a:pt x="271" y="2352"/>
                </a:lnTo>
                <a:cubicBezTo>
                  <a:pt x="271" y="2389"/>
                  <a:pt x="300" y="2419"/>
                  <a:pt x="337" y="2419"/>
                </a:cubicBezTo>
                <a:lnTo>
                  <a:pt x="663" y="2419"/>
                </a:lnTo>
                <a:cubicBezTo>
                  <a:pt x="700" y="2419"/>
                  <a:pt x="729" y="2389"/>
                  <a:pt x="729" y="2352"/>
                </a:cubicBezTo>
                <a:lnTo>
                  <a:pt x="729" y="2026"/>
                </a:lnTo>
                <a:close/>
                <a:moveTo>
                  <a:pt x="729" y="1448"/>
                </a:moveTo>
                <a:cubicBezTo>
                  <a:pt x="729" y="1412"/>
                  <a:pt x="700" y="1382"/>
                  <a:pt x="663" y="1382"/>
                </a:cubicBezTo>
                <a:lnTo>
                  <a:pt x="337" y="1382"/>
                </a:lnTo>
                <a:cubicBezTo>
                  <a:pt x="300" y="1382"/>
                  <a:pt x="271" y="1412"/>
                  <a:pt x="271" y="1448"/>
                </a:cubicBezTo>
                <a:lnTo>
                  <a:pt x="271" y="1774"/>
                </a:lnTo>
                <a:cubicBezTo>
                  <a:pt x="271" y="1811"/>
                  <a:pt x="300" y="1841"/>
                  <a:pt x="337" y="1841"/>
                </a:cubicBezTo>
                <a:lnTo>
                  <a:pt x="663" y="1841"/>
                </a:lnTo>
                <a:cubicBezTo>
                  <a:pt x="700" y="1841"/>
                  <a:pt x="729" y="1811"/>
                  <a:pt x="729" y="1774"/>
                </a:cubicBezTo>
                <a:lnTo>
                  <a:pt x="729" y="1448"/>
                </a:lnTo>
                <a:close/>
                <a:moveTo>
                  <a:pt x="729" y="870"/>
                </a:moveTo>
                <a:cubicBezTo>
                  <a:pt x="729" y="834"/>
                  <a:pt x="700" y="804"/>
                  <a:pt x="663" y="804"/>
                </a:cubicBezTo>
                <a:lnTo>
                  <a:pt x="337" y="804"/>
                </a:lnTo>
                <a:cubicBezTo>
                  <a:pt x="300" y="804"/>
                  <a:pt x="271" y="834"/>
                  <a:pt x="271" y="870"/>
                </a:cubicBezTo>
                <a:lnTo>
                  <a:pt x="271" y="1196"/>
                </a:lnTo>
                <a:cubicBezTo>
                  <a:pt x="271" y="1233"/>
                  <a:pt x="300" y="1263"/>
                  <a:pt x="337" y="1263"/>
                </a:cubicBezTo>
                <a:lnTo>
                  <a:pt x="663" y="1263"/>
                </a:lnTo>
                <a:cubicBezTo>
                  <a:pt x="700" y="1263"/>
                  <a:pt x="729" y="1233"/>
                  <a:pt x="729" y="1196"/>
                </a:cubicBezTo>
                <a:lnTo>
                  <a:pt x="729" y="870"/>
                </a:lnTo>
                <a:close/>
                <a:moveTo>
                  <a:pt x="1603" y="2201"/>
                </a:moveTo>
                <a:cubicBezTo>
                  <a:pt x="1603" y="2165"/>
                  <a:pt x="1574" y="2135"/>
                  <a:pt x="1537" y="2135"/>
                </a:cubicBezTo>
                <a:lnTo>
                  <a:pt x="902" y="2135"/>
                </a:lnTo>
                <a:cubicBezTo>
                  <a:pt x="865" y="2135"/>
                  <a:pt x="835" y="2165"/>
                  <a:pt x="835" y="2201"/>
                </a:cubicBezTo>
                <a:cubicBezTo>
                  <a:pt x="835" y="2238"/>
                  <a:pt x="865" y="2268"/>
                  <a:pt x="902" y="2268"/>
                </a:cubicBezTo>
                <a:lnTo>
                  <a:pt x="1537" y="2268"/>
                </a:lnTo>
                <a:cubicBezTo>
                  <a:pt x="1574" y="2268"/>
                  <a:pt x="1603" y="2238"/>
                  <a:pt x="1603" y="2201"/>
                </a:cubicBezTo>
                <a:close/>
                <a:moveTo>
                  <a:pt x="404" y="1707"/>
                </a:moveTo>
                <a:lnTo>
                  <a:pt x="596" y="1707"/>
                </a:lnTo>
                <a:lnTo>
                  <a:pt x="596" y="1515"/>
                </a:lnTo>
                <a:lnTo>
                  <a:pt x="404" y="1515"/>
                </a:lnTo>
                <a:lnTo>
                  <a:pt x="404" y="1707"/>
                </a:lnTo>
                <a:close/>
              </a:path>
            </a:pathLst>
          </a:custGeom>
          <a:solidFill>
            <a:schemeClr val="bg1"/>
          </a:solidFill>
          <a:ln>
            <a:noFill/>
          </a:ln>
        </p:spPr>
      </p:sp>
      <p:sp>
        <p:nvSpPr>
          <p:cNvPr id="48" name="iconfont-1161-857324">
            <a:extLst>
              <a:ext uri="{FF2B5EF4-FFF2-40B4-BE49-F238E27FC236}">
                <a16:creationId xmlns:a16="http://schemas.microsoft.com/office/drawing/2014/main" id="{2BF2C071-113B-4216-A05B-E2F24D264097}"/>
              </a:ext>
            </a:extLst>
          </p:cNvPr>
          <p:cNvSpPr>
            <a:spLocks noChangeAspect="1"/>
          </p:cNvSpPr>
          <p:nvPr/>
        </p:nvSpPr>
        <p:spPr bwMode="auto">
          <a:xfrm>
            <a:off x="6319758" y="2041863"/>
            <a:ext cx="527591" cy="499240"/>
          </a:xfrm>
          <a:custGeom>
            <a:avLst/>
            <a:gdLst>
              <a:gd name="T0" fmla="*/ 4657 w 9225"/>
              <a:gd name="T1" fmla="*/ 1912 h 8729"/>
              <a:gd name="T2" fmla="*/ 4500 w 9225"/>
              <a:gd name="T3" fmla="*/ 1920 h 8729"/>
              <a:gd name="T4" fmla="*/ 4500 w 9225"/>
              <a:gd name="T5" fmla="*/ 2884 h 8729"/>
              <a:gd name="T6" fmla="*/ 4657 w 9225"/>
              <a:gd name="T7" fmla="*/ 2869 h 8729"/>
              <a:gd name="T8" fmla="*/ 6390 w 9225"/>
              <a:gd name="T9" fmla="*/ 4621 h 8729"/>
              <a:gd name="T10" fmla="*/ 6316 w 9225"/>
              <a:gd name="T11" fmla="*/ 5099 h 8729"/>
              <a:gd name="T12" fmla="*/ 7291 w 9225"/>
              <a:gd name="T13" fmla="*/ 5099 h 8729"/>
              <a:gd name="T14" fmla="*/ 7335 w 9225"/>
              <a:gd name="T15" fmla="*/ 4621 h 8729"/>
              <a:gd name="T16" fmla="*/ 4657 w 9225"/>
              <a:gd name="T17" fmla="*/ 1912 h 8729"/>
              <a:gd name="T18" fmla="*/ 4657 w 9225"/>
              <a:gd name="T19" fmla="*/ 0 h 8729"/>
              <a:gd name="T20" fmla="*/ 4500 w 9225"/>
              <a:gd name="T21" fmla="*/ 8 h 8729"/>
              <a:gd name="T22" fmla="*/ 4500 w 9225"/>
              <a:gd name="T23" fmla="*/ 964 h 8729"/>
              <a:gd name="T24" fmla="*/ 4657 w 9225"/>
              <a:gd name="T25" fmla="*/ 956 h 8729"/>
              <a:gd name="T26" fmla="*/ 8280 w 9225"/>
              <a:gd name="T27" fmla="*/ 4621 h 8729"/>
              <a:gd name="T28" fmla="*/ 8246 w 9225"/>
              <a:gd name="T29" fmla="*/ 5099 h 8729"/>
              <a:gd name="T30" fmla="*/ 9201 w 9225"/>
              <a:gd name="T31" fmla="*/ 5099 h 8729"/>
              <a:gd name="T32" fmla="*/ 9225 w 9225"/>
              <a:gd name="T33" fmla="*/ 4621 h 8729"/>
              <a:gd name="T34" fmla="*/ 4657 w 9225"/>
              <a:gd name="T35" fmla="*/ 0 h 8729"/>
              <a:gd name="T36" fmla="*/ 6318 w 9225"/>
              <a:gd name="T37" fmla="*/ 6507 h 8729"/>
              <a:gd name="T38" fmla="*/ 4721 w 9225"/>
              <a:gd name="T39" fmla="*/ 6586 h 8729"/>
              <a:gd name="T40" fmla="*/ 3876 w 9225"/>
              <a:gd name="T41" fmla="*/ 6760 h 8729"/>
              <a:gd name="T42" fmla="*/ 2017 w 9225"/>
              <a:gd name="T43" fmla="*/ 4674 h 8729"/>
              <a:gd name="T44" fmla="*/ 2017 w 9225"/>
              <a:gd name="T45" fmla="*/ 3978 h 8729"/>
              <a:gd name="T46" fmla="*/ 2355 w 9225"/>
              <a:gd name="T47" fmla="*/ 2413 h 8729"/>
              <a:gd name="T48" fmla="*/ 158 w 9225"/>
              <a:gd name="T49" fmla="*/ 2413 h 8729"/>
              <a:gd name="T50" fmla="*/ 158 w 9225"/>
              <a:gd name="T51" fmla="*/ 3457 h 8729"/>
              <a:gd name="T52" fmla="*/ 4890 w 9225"/>
              <a:gd name="T53" fmla="*/ 8499 h 8729"/>
              <a:gd name="T54" fmla="*/ 7255 w 9225"/>
              <a:gd name="T55" fmla="*/ 7456 h 8729"/>
              <a:gd name="T56" fmla="*/ 6318 w 9225"/>
              <a:gd name="T57" fmla="*/ 6507 h 8729"/>
              <a:gd name="T58" fmla="*/ 6318 w 9225"/>
              <a:gd name="T59" fmla="*/ 6507 h 8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225" h="8729">
                <a:moveTo>
                  <a:pt x="4657" y="1912"/>
                </a:moveTo>
                <a:cubicBezTo>
                  <a:pt x="4604" y="1912"/>
                  <a:pt x="4552" y="1917"/>
                  <a:pt x="4500" y="1920"/>
                </a:cubicBezTo>
                <a:lnTo>
                  <a:pt x="4500" y="2884"/>
                </a:lnTo>
                <a:cubicBezTo>
                  <a:pt x="4553" y="2880"/>
                  <a:pt x="4603" y="2869"/>
                  <a:pt x="4657" y="2869"/>
                </a:cubicBezTo>
                <a:cubicBezTo>
                  <a:pt x="5614" y="2869"/>
                  <a:pt x="6390" y="3653"/>
                  <a:pt x="6390" y="4621"/>
                </a:cubicBezTo>
                <a:cubicBezTo>
                  <a:pt x="6390" y="4788"/>
                  <a:pt x="6360" y="4946"/>
                  <a:pt x="6316" y="5099"/>
                </a:cubicBezTo>
                <a:lnTo>
                  <a:pt x="7291" y="5099"/>
                </a:lnTo>
                <a:cubicBezTo>
                  <a:pt x="7318" y="4944"/>
                  <a:pt x="7335" y="4785"/>
                  <a:pt x="7335" y="4621"/>
                </a:cubicBezTo>
                <a:cubicBezTo>
                  <a:pt x="7335" y="3125"/>
                  <a:pt x="6136" y="1912"/>
                  <a:pt x="4657" y="1912"/>
                </a:cubicBezTo>
                <a:close/>
                <a:moveTo>
                  <a:pt x="4657" y="0"/>
                </a:moveTo>
                <a:cubicBezTo>
                  <a:pt x="4604" y="0"/>
                  <a:pt x="4553" y="6"/>
                  <a:pt x="4500" y="8"/>
                </a:cubicBezTo>
                <a:lnTo>
                  <a:pt x="4500" y="964"/>
                </a:lnTo>
                <a:cubicBezTo>
                  <a:pt x="4552" y="962"/>
                  <a:pt x="4604" y="956"/>
                  <a:pt x="4657" y="956"/>
                </a:cubicBezTo>
                <a:cubicBezTo>
                  <a:pt x="6658" y="956"/>
                  <a:pt x="8280" y="2597"/>
                  <a:pt x="8280" y="4621"/>
                </a:cubicBezTo>
                <a:cubicBezTo>
                  <a:pt x="8280" y="4784"/>
                  <a:pt x="8266" y="4943"/>
                  <a:pt x="8246" y="5099"/>
                </a:cubicBezTo>
                <a:lnTo>
                  <a:pt x="9201" y="5099"/>
                </a:lnTo>
                <a:cubicBezTo>
                  <a:pt x="9217" y="4942"/>
                  <a:pt x="9225" y="4783"/>
                  <a:pt x="9225" y="4621"/>
                </a:cubicBezTo>
                <a:cubicBezTo>
                  <a:pt x="9225" y="2069"/>
                  <a:pt x="7180" y="0"/>
                  <a:pt x="4657" y="0"/>
                </a:cubicBezTo>
                <a:close/>
                <a:moveTo>
                  <a:pt x="6318" y="6507"/>
                </a:moveTo>
                <a:cubicBezTo>
                  <a:pt x="5794" y="6304"/>
                  <a:pt x="5297" y="6043"/>
                  <a:pt x="4721" y="6586"/>
                </a:cubicBezTo>
                <a:cubicBezTo>
                  <a:pt x="4365" y="6922"/>
                  <a:pt x="4108" y="6885"/>
                  <a:pt x="3876" y="6760"/>
                </a:cubicBezTo>
                <a:cubicBezTo>
                  <a:pt x="3644" y="6635"/>
                  <a:pt x="2213" y="5157"/>
                  <a:pt x="2017" y="4674"/>
                </a:cubicBezTo>
                <a:cubicBezTo>
                  <a:pt x="1822" y="4190"/>
                  <a:pt x="1927" y="4125"/>
                  <a:pt x="2017" y="3978"/>
                </a:cubicBezTo>
                <a:cubicBezTo>
                  <a:pt x="2107" y="3832"/>
                  <a:pt x="2730" y="3489"/>
                  <a:pt x="2355" y="2413"/>
                </a:cubicBezTo>
                <a:cubicBezTo>
                  <a:pt x="1980" y="1338"/>
                  <a:pt x="1686" y="527"/>
                  <a:pt x="158" y="2413"/>
                </a:cubicBezTo>
                <a:cubicBezTo>
                  <a:pt x="0" y="2609"/>
                  <a:pt x="158" y="3457"/>
                  <a:pt x="158" y="3457"/>
                </a:cubicBezTo>
                <a:cubicBezTo>
                  <a:pt x="158" y="3457"/>
                  <a:pt x="1235" y="7018"/>
                  <a:pt x="4890" y="8499"/>
                </a:cubicBezTo>
                <a:cubicBezTo>
                  <a:pt x="5457" y="8729"/>
                  <a:pt x="6738" y="8365"/>
                  <a:pt x="7255" y="7456"/>
                </a:cubicBezTo>
                <a:cubicBezTo>
                  <a:pt x="7509" y="7010"/>
                  <a:pt x="7141" y="6825"/>
                  <a:pt x="6318" y="6507"/>
                </a:cubicBezTo>
                <a:close/>
                <a:moveTo>
                  <a:pt x="6318" y="6507"/>
                </a:moveTo>
                <a:close/>
              </a:path>
            </a:pathLst>
          </a:custGeom>
          <a:solidFill>
            <a:schemeClr val="bg1"/>
          </a:solidFill>
          <a:ln>
            <a:noFill/>
          </a:ln>
        </p:spPr>
      </p:sp>
      <p:sp>
        <p:nvSpPr>
          <p:cNvPr id="49" name="ear_143035">
            <a:extLst>
              <a:ext uri="{FF2B5EF4-FFF2-40B4-BE49-F238E27FC236}">
                <a16:creationId xmlns:a16="http://schemas.microsoft.com/office/drawing/2014/main" id="{60B835B4-FC66-40BA-9217-82431F8C7373}"/>
              </a:ext>
            </a:extLst>
          </p:cNvPr>
          <p:cNvSpPr>
            <a:spLocks noChangeAspect="1"/>
          </p:cNvSpPr>
          <p:nvPr/>
        </p:nvSpPr>
        <p:spPr bwMode="auto">
          <a:xfrm>
            <a:off x="6357534" y="4656961"/>
            <a:ext cx="452040" cy="732028"/>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75620" h="608274">
                <a:moveTo>
                  <a:pt x="187779" y="75223"/>
                </a:moveTo>
                <a:cubicBezTo>
                  <a:pt x="249858" y="75223"/>
                  <a:pt x="300256" y="125647"/>
                  <a:pt x="300256" y="187548"/>
                </a:cubicBezTo>
                <a:lnTo>
                  <a:pt x="262575" y="187548"/>
                </a:lnTo>
                <a:cubicBezTo>
                  <a:pt x="262575" y="146344"/>
                  <a:pt x="229039" y="112853"/>
                  <a:pt x="187779" y="112853"/>
                </a:cubicBezTo>
                <a:cubicBezTo>
                  <a:pt x="146613" y="112853"/>
                  <a:pt x="113077" y="146344"/>
                  <a:pt x="113077" y="187548"/>
                </a:cubicBezTo>
                <a:lnTo>
                  <a:pt x="113077" y="274944"/>
                </a:lnTo>
                <a:cubicBezTo>
                  <a:pt x="148685" y="283505"/>
                  <a:pt x="175250" y="315584"/>
                  <a:pt x="175250" y="353685"/>
                </a:cubicBezTo>
                <a:cubicBezTo>
                  <a:pt x="175250" y="398370"/>
                  <a:pt x="138888" y="434683"/>
                  <a:pt x="94236" y="434683"/>
                </a:cubicBezTo>
                <a:lnTo>
                  <a:pt x="69084" y="434683"/>
                </a:lnTo>
                <a:lnTo>
                  <a:pt x="69084" y="397053"/>
                </a:lnTo>
                <a:lnTo>
                  <a:pt x="94236" y="397053"/>
                </a:lnTo>
                <a:cubicBezTo>
                  <a:pt x="118069" y="397053"/>
                  <a:pt x="137569" y="377580"/>
                  <a:pt x="137569" y="353685"/>
                </a:cubicBezTo>
                <a:cubicBezTo>
                  <a:pt x="137569" y="329884"/>
                  <a:pt x="118069" y="310410"/>
                  <a:pt x="94236" y="310410"/>
                </a:cubicBezTo>
                <a:lnTo>
                  <a:pt x="75396" y="310410"/>
                </a:lnTo>
                <a:lnTo>
                  <a:pt x="75396" y="187548"/>
                </a:lnTo>
                <a:cubicBezTo>
                  <a:pt x="75396" y="125647"/>
                  <a:pt x="125794" y="75223"/>
                  <a:pt x="187779" y="75223"/>
                </a:cubicBezTo>
                <a:close/>
                <a:moveTo>
                  <a:pt x="187763" y="0"/>
                </a:moveTo>
                <a:cubicBezTo>
                  <a:pt x="291395" y="0"/>
                  <a:pt x="375620" y="84088"/>
                  <a:pt x="375620" y="187552"/>
                </a:cubicBezTo>
                <a:cubicBezTo>
                  <a:pt x="375620" y="210784"/>
                  <a:pt x="371381" y="233546"/>
                  <a:pt x="362996" y="255180"/>
                </a:cubicBezTo>
                <a:lnTo>
                  <a:pt x="259458" y="522493"/>
                </a:lnTo>
                <a:cubicBezTo>
                  <a:pt x="249848" y="547512"/>
                  <a:pt x="233079" y="568770"/>
                  <a:pt x="211033" y="584195"/>
                </a:cubicBezTo>
                <a:cubicBezTo>
                  <a:pt x="188423" y="599903"/>
                  <a:pt x="161855" y="608274"/>
                  <a:pt x="134251" y="608274"/>
                </a:cubicBezTo>
                <a:lnTo>
                  <a:pt x="69057" y="608274"/>
                </a:lnTo>
                <a:lnTo>
                  <a:pt x="69057" y="570651"/>
                </a:lnTo>
                <a:lnTo>
                  <a:pt x="134251" y="570651"/>
                </a:lnTo>
                <a:cubicBezTo>
                  <a:pt x="173820" y="570651"/>
                  <a:pt x="209997" y="545819"/>
                  <a:pt x="224317" y="508949"/>
                </a:cubicBezTo>
                <a:lnTo>
                  <a:pt x="327855" y="241541"/>
                </a:lnTo>
                <a:cubicBezTo>
                  <a:pt x="334544" y="224329"/>
                  <a:pt x="337936" y="206175"/>
                  <a:pt x="337936" y="187552"/>
                </a:cubicBezTo>
                <a:cubicBezTo>
                  <a:pt x="337936" y="104875"/>
                  <a:pt x="270575" y="37623"/>
                  <a:pt x="187763" y="37623"/>
                </a:cubicBezTo>
                <a:cubicBezTo>
                  <a:pt x="105046" y="37623"/>
                  <a:pt x="37684" y="104875"/>
                  <a:pt x="37684" y="187552"/>
                </a:cubicBezTo>
                <a:lnTo>
                  <a:pt x="0" y="187552"/>
                </a:lnTo>
                <a:cubicBezTo>
                  <a:pt x="0" y="84088"/>
                  <a:pt x="84225" y="0"/>
                  <a:pt x="187763" y="0"/>
                </a:cubicBezTo>
                <a:close/>
              </a:path>
            </a:pathLst>
          </a:custGeom>
          <a:solidFill>
            <a:schemeClr val="bg1"/>
          </a:solidFill>
          <a:ln>
            <a:noFill/>
          </a:ln>
        </p:spPr>
      </p:sp>
    </p:spTree>
    <p:extLst>
      <p:ext uri="{BB962C8B-B14F-4D97-AF65-F5344CB8AC3E}">
        <p14:creationId xmlns:p14="http://schemas.microsoft.com/office/powerpoint/2010/main" val="17097628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a:extLst>
              <a:ext uri="{FF2B5EF4-FFF2-40B4-BE49-F238E27FC236}">
                <a16:creationId xmlns:a16="http://schemas.microsoft.com/office/drawing/2014/main" id="{4E719AC1-FEA3-43BD-B407-976428468B92}"/>
              </a:ext>
            </a:extLst>
          </p:cNvPr>
          <p:cNvSpPr/>
          <p:nvPr/>
        </p:nvSpPr>
        <p:spPr>
          <a:xfrm>
            <a:off x="5550895" y="3187543"/>
            <a:ext cx="4134465" cy="769441"/>
          </a:xfrm>
          <a:prstGeom prst="rect">
            <a:avLst/>
          </a:prstGeom>
        </p:spPr>
        <p:txBody>
          <a:bodyPr wrap="none">
            <a:spAutoFit/>
          </a:bodyPr>
          <a:lstStyle/>
          <a:p>
            <a:r>
              <a:rPr lang="zh-CN" altLang="en-US" sz="4400" b="1" dirty="0">
                <a:solidFill>
                  <a:schemeClr val="tx1">
                    <a:lumMod val="75000"/>
                    <a:lumOff val="25000"/>
                  </a:schemeClr>
                </a:solidFill>
              </a:rPr>
              <a:t>面试常问的问题</a:t>
            </a:r>
          </a:p>
        </p:txBody>
      </p:sp>
      <p:sp>
        <p:nvSpPr>
          <p:cNvPr id="15" name="矩形 14">
            <a:extLst>
              <a:ext uri="{FF2B5EF4-FFF2-40B4-BE49-F238E27FC236}">
                <a16:creationId xmlns:a16="http://schemas.microsoft.com/office/drawing/2014/main" id="{9DFF8E19-9018-4BC8-9D81-7A0068916BB3}"/>
              </a:ext>
            </a:extLst>
          </p:cNvPr>
          <p:cNvSpPr/>
          <p:nvPr/>
        </p:nvSpPr>
        <p:spPr>
          <a:xfrm>
            <a:off x="3056605" y="2686886"/>
            <a:ext cx="869149" cy="1569660"/>
          </a:xfrm>
          <a:prstGeom prst="rect">
            <a:avLst/>
          </a:prstGeom>
        </p:spPr>
        <p:txBody>
          <a:bodyPr wrap="none">
            <a:spAutoFit/>
          </a:bodyPr>
          <a:lstStyle/>
          <a:p>
            <a:r>
              <a:rPr lang="en-US" altLang="zh-CN" sz="9600" dirty="0">
                <a:solidFill>
                  <a:srgbClr val="F05749"/>
                </a:solidFill>
              </a:rPr>
              <a:t>7</a:t>
            </a:r>
            <a:endParaRPr lang="zh-CN" altLang="en-US" sz="9600" dirty="0">
              <a:solidFill>
                <a:srgbClr val="F05749"/>
              </a:solidFill>
            </a:endParaRPr>
          </a:p>
        </p:txBody>
      </p:sp>
      <p:sp>
        <p:nvSpPr>
          <p:cNvPr id="16" name="矩形 15">
            <a:extLst>
              <a:ext uri="{FF2B5EF4-FFF2-40B4-BE49-F238E27FC236}">
                <a16:creationId xmlns:a16="http://schemas.microsoft.com/office/drawing/2014/main" id="{C5D8631E-B146-4A08-A590-BECD980C9E00}"/>
              </a:ext>
            </a:extLst>
          </p:cNvPr>
          <p:cNvSpPr/>
          <p:nvPr/>
        </p:nvSpPr>
        <p:spPr>
          <a:xfrm>
            <a:off x="5550895" y="2479379"/>
            <a:ext cx="1641796" cy="584775"/>
          </a:xfrm>
          <a:prstGeom prst="rect">
            <a:avLst/>
          </a:prstGeom>
        </p:spPr>
        <p:txBody>
          <a:bodyPr wrap="none">
            <a:spAutoFit/>
          </a:bodyPr>
          <a:lstStyle/>
          <a:p>
            <a:r>
              <a:rPr lang="en-US" altLang="zh-CN" sz="3200" dirty="0">
                <a:solidFill>
                  <a:srgbClr val="F05749"/>
                </a:solidFill>
              </a:rPr>
              <a:t>Part -07</a:t>
            </a:r>
            <a:endParaRPr lang="zh-CN" altLang="en-US" sz="3200" dirty="0">
              <a:solidFill>
                <a:srgbClr val="F05749"/>
              </a:solidFill>
            </a:endParaRPr>
          </a:p>
        </p:txBody>
      </p:sp>
      <p:cxnSp>
        <p:nvCxnSpPr>
          <p:cNvPr id="18" name="直接连接符 17">
            <a:extLst>
              <a:ext uri="{FF2B5EF4-FFF2-40B4-BE49-F238E27FC236}">
                <a16:creationId xmlns:a16="http://schemas.microsoft.com/office/drawing/2014/main" id="{882B36D0-30C4-42EC-9050-50C5ADBA241B}"/>
              </a:ext>
            </a:extLst>
          </p:cNvPr>
          <p:cNvCxnSpPr>
            <a:cxnSpLocks/>
          </p:cNvCxnSpPr>
          <p:nvPr/>
        </p:nvCxnSpPr>
        <p:spPr>
          <a:xfrm>
            <a:off x="5550895" y="4320540"/>
            <a:ext cx="5643578" cy="0"/>
          </a:xfrm>
          <a:prstGeom prst="line">
            <a:avLst/>
          </a:prstGeom>
          <a:ln w="34925">
            <a:solidFill>
              <a:srgbClr val="F0574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46955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772AD31C-779F-47A8-8779-6496EC9C6412}"/>
              </a:ext>
            </a:extLst>
          </p:cNvPr>
          <p:cNvSpPr/>
          <p:nvPr/>
        </p:nvSpPr>
        <p:spPr>
          <a:xfrm>
            <a:off x="731520" y="1516380"/>
            <a:ext cx="10614935" cy="4457700"/>
          </a:xfrm>
          <a:prstGeom prst="rect">
            <a:avLst/>
          </a:prstGeom>
          <a:noFill/>
          <a:ln w="38100">
            <a:solidFill>
              <a:srgbClr val="F057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0698B9C1-88F9-4688-A0A1-38C3FA22CDD1}"/>
              </a:ext>
            </a:extLst>
          </p:cNvPr>
          <p:cNvSpPr/>
          <p:nvPr/>
        </p:nvSpPr>
        <p:spPr>
          <a:xfrm>
            <a:off x="845545" y="340046"/>
            <a:ext cx="2698175" cy="523220"/>
          </a:xfrm>
          <a:prstGeom prst="rect">
            <a:avLst/>
          </a:prstGeom>
        </p:spPr>
        <p:txBody>
          <a:bodyPr wrap="none">
            <a:spAutoFit/>
          </a:bodyPr>
          <a:lstStyle/>
          <a:p>
            <a:r>
              <a:rPr lang="zh-CN" altLang="en-US" sz="2800" b="1" dirty="0">
                <a:solidFill>
                  <a:srgbClr val="F05749"/>
                </a:solidFill>
              </a:rPr>
              <a:t>面试常问的问题</a:t>
            </a:r>
          </a:p>
        </p:txBody>
      </p:sp>
      <p:sp>
        <p:nvSpPr>
          <p:cNvPr id="5" name="矩形 4">
            <a:extLst>
              <a:ext uri="{FF2B5EF4-FFF2-40B4-BE49-F238E27FC236}">
                <a16:creationId xmlns:a16="http://schemas.microsoft.com/office/drawing/2014/main" id="{AD809C95-BFCA-4554-958D-466780DD8C1B}"/>
              </a:ext>
            </a:extLst>
          </p:cNvPr>
          <p:cNvSpPr/>
          <p:nvPr/>
        </p:nvSpPr>
        <p:spPr>
          <a:xfrm>
            <a:off x="287402" y="327513"/>
            <a:ext cx="385042" cy="523220"/>
          </a:xfrm>
          <a:prstGeom prst="rect">
            <a:avLst/>
          </a:prstGeom>
        </p:spPr>
        <p:txBody>
          <a:bodyPr wrap="none">
            <a:spAutoFit/>
          </a:bodyPr>
          <a:lstStyle/>
          <a:p>
            <a:r>
              <a:rPr lang="en-US" altLang="zh-CN" sz="2800" b="1" dirty="0">
                <a:solidFill>
                  <a:schemeClr val="bg1"/>
                </a:solidFill>
              </a:rPr>
              <a:t>7</a:t>
            </a:r>
            <a:endParaRPr lang="zh-CN" altLang="en-US" sz="2800" b="1" dirty="0">
              <a:solidFill>
                <a:schemeClr val="bg1"/>
              </a:solidFill>
            </a:endParaRPr>
          </a:p>
        </p:txBody>
      </p:sp>
      <p:sp>
        <p:nvSpPr>
          <p:cNvPr id="2" name="矩形 1">
            <a:extLst>
              <a:ext uri="{FF2B5EF4-FFF2-40B4-BE49-F238E27FC236}">
                <a16:creationId xmlns:a16="http://schemas.microsoft.com/office/drawing/2014/main" id="{6040E4CB-C3F6-452D-AF54-1A76E6871DA6}"/>
              </a:ext>
            </a:extLst>
          </p:cNvPr>
          <p:cNvSpPr/>
          <p:nvPr/>
        </p:nvSpPr>
        <p:spPr>
          <a:xfrm>
            <a:off x="936848" y="1974673"/>
            <a:ext cx="5631180" cy="3366947"/>
          </a:xfrm>
          <a:prstGeom prst="rect">
            <a:avLst/>
          </a:prstGeom>
        </p:spPr>
        <p:txBody>
          <a:bodyPr wrap="square">
            <a:spAutoFit/>
          </a:bodyPr>
          <a:lstStyle/>
          <a:p>
            <a:pPr marL="285750" indent="-285750">
              <a:lnSpc>
                <a:spcPct val="150000"/>
              </a:lnSpc>
              <a:buFont typeface="Wingdings" panose="05000000000000000000" pitchFamily="2" charset="2"/>
              <a:buChar char="l"/>
            </a:pPr>
            <a:r>
              <a:rPr lang="zh-CN" altLang="en-US" dirty="0">
                <a:solidFill>
                  <a:schemeClr val="tx1">
                    <a:lumMod val="75000"/>
                    <a:lumOff val="25000"/>
                  </a:schemeClr>
                </a:solidFill>
              </a:rPr>
              <a:t>“请你自我介绍一下”</a:t>
            </a:r>
          </a:p>
          <a:p>
            <a:pPr marL="285750" indent="-285750">
              <a:lnSpc>
                <a:spcPct val="150000"/>
              </a:lnSpc>
              <a:buFont typeface="Wingdings" panose="05000000000000000000" pitchFamily="2" charset="2"/>
              <a:buChar char="l"/>
            </a:pPr>
            <a:r>
              <a:rPr lang="zh-CN" altLang="en-US" dirty="0">
                <a:solidFill>
                  <a:schemeClr val="tx1">
                    <a:lumMod val="75000"/>
                    <a:lumOff val="25000"/>
                  </a:schemeClr>
                </a:solidFill>
              </a:rPr>
              <a:t>“谈谈你的家庭情况” </a:t>
            </a:r>
          </a:p>
          <a:p>
            <a:pPr marL="285750" indent="-285750">
              <a:lnSpc>
                <a:spcPct val="150000"/>
              </a:lnSpc>
              <a:buFont typeface="Wingdings" panose="05000000000000000000" pitchFamily="2" charset="2"/>
              <a:buChar char="l"/>
            </a:pPr>
            <a:r>
              <a:rPr lang="zh-CN" altLang="en-US" dirty="0">
                <a:solidFill>
                  <a:schemeClr val="tx1">
                    <a:lumMod val="75000"/>
                    <a:lumOff val="25000"/>
                  </a:schemeClr>
                </a:solidFill>
              </a:rPr>
              <a:t>“你有什么业余爱好？” </a:t>
            </a:r>
          </a:p>
          <a:p>
            <a:pPr marL="285750" indent="-285750">
              <a:lnSpc>
                <a:spcPct val="150000"/>
              </a:lnSpc>
              <a:buFont typeface="Wingdings" panose="05000000000000000000" pitchFamily="2" charset="2"/>
              <a:buChar char="l"/>
            </a:pPr>
            <a:r>
              <a:rPr lang="zh-CN" altLang="en-US" dirty="0">
                <a:solidFill>
                  <a:schemeClr val="tx1">
                    <a:lumMod val="75000"/>
                    <a:lumOff val="25000"/>
                  </a:schemeClr>
                </a:solidFill>
              </a:rPr>
              <a:t>“你最崇拜谁？” </a:t>
            </a:r>
          </a:p>
          <a:p>
            <a:pPr marL="285750" indent="-285750">
              <a:lnSpc>
                <a:spcPct val="150000"/>
              </a:lnSpc>
              <a:buFont typeface="Wingdings" panose="05000000000000000000" pitchFamily="2" charset="2"/>
              <a:buChar char="l"/>
            </a:pPr>
            <a:r>
              <a:rPr lang="zh-CN" altLang="en-US" dirty="0">
                <a:solidFill>
                  <a:schemeClr val="tx1">
                    <a:lumMod val="75000"/>
                    <a:lumOff val="25000"/>
                  </a:schemeClr>
                </a:solidFill>
              </a:rPr>
              <a:t>“你为什么选择我们公司？” </a:t>
            </a:r>
          </a:p>
          <a:p>
            <a:pPr marL="285750" indent="-285750">
              <a:lnSpc>
                <a:spcPct val="150000"/>
              </a:lnSpc>
              <a:buFont typeface="Wingdings" panose="05000000000000000000" pitchFamily="2" charset="2"/>
              <a:buChar char="l"/>
            </a:pPr>
            <a:r>
              <a:rPr lang="zh-CN" altLang="en-US" dirty="0">
                <a:solidFill>
                  <a:schemeClr val="tx1">
                    <a:lumMod val="75000"/>
                    <a:lumOff val="25000"/>
                  </a:schemeClr>
                </a:solidFill>
              </a:rPr>
              <a:t>“这项工作的主要职责，你原来是如何从事这项工作的” ，从中了解工作技能，业务能力。</a:t>
            </a:r>
          </a:p>
          <a:p>
            <a:pPr marL="285750" indent="-285750">
              <a:lnSpc>
                <a:spcPct val="150000"/>
              </a:lnSpc>
              <a:buFont typeface="Wingdings" panose="05000000000000000000" pitchFamily="2" charset="2"/>
              <a:buChar char="l"/>
            </a:pPr>
            <a:r>
              <a:rPr lang="zh-CN" altLang="en-US" dirty="0">
                <a:solidFill>
                  <a:schemeClr val="tx1">
                    <a:lumMod val="75000"/>
                    <a:lumOff val="25000"/>
                  </a:schemeClr>
                </a:solidFill>
              </a:rPr>
              <a:t>“您在前一家公司的离职原因是什么？” </a:t>
            </a:r>
          </a:p>
        </p:txBody>
      </p:sp>
      <p:pic>
        <p:nvPicPr>
          <p:cNvPr id="6" name="图片 5" descr="图片包含 人, 男人, 室内, 桌子&#10;&#10;描述已自动生成">
            <a:extLst>
              <a:ext uri="{FF2B5EF4-FFF2-40B4-BE49-F238E27FC236}">
                <a16:creationId xmlns:a16="http://schemas.microsoft.com/office/drawing/2014/main" id="{BA5424EA-3D46-4359-948B-09F44B0A62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1310" y="2118360"/>
            <a:ext cx="4857750" cy="3238500"/>
          </a:xfrm>
          <a:prstGeom prst="rect">
            <a:avLst/>
          </a:prstGeom>
        </p:spPr>
      </p:pic>
    </p:spTree>
    <p:extLst>
      <p:ext uri="{BB962C8B-B14F-4D97-AF65-F5344CB8AC3E}">
        <p14:creationId xmlns:p14="http://schemas.microsoft.com/office/powerpoint/2010/main" val="37781543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49D31C00-4C04-4052-B173-16ACAC9FA74F}"/>
              </a:ext>
            </a:extLst>
          </p:cNvPr>
          <p:cNvSpPr/>
          <p:nvPr/>
        </p:nvSpPr>
        <p:spPr>
          <a:xfrm>
            <a:off x="845545" y="1454726"/>
            <a:ext cx="10500910" cy="4953693"/>
          </a:xfrm>
          <a:prstGeom prst="rect">
            <a:avLst/>
          </a:prstGeom>
          <a:noFill/>
          <a:ln w="38100">
            <a:solidFill>
              <a:srgbClr val="F057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0698B9C1-88F9-4688-A0A1-38C3FA22CDD1}"/>
              </a:ext>
            </a:extLst>
          </p:cNvPr>
          <p:cNvSpPr/>
          <p:nvPr/>
        </p:nvSpPr>
        <p:spPr>
          <a:xfrm>
            <a:off x="845545" y="340046"/>
            <a:ext cx="2698175" cy="523220"/>
          </a:xfrm>
          <a:prstGeom prst="rect">
            <a:avLst/>
          </a:prstGeom>
        </p:spPr>
        <p:txBody>
          <a:bodyPr wrap="none">
            <a:spAutoFit/>
          </a:bodyPr>
          <a:lstStyle/>
          <a:p>
            <a:r>
              <a:rPr lang="zh-CN" altLang="en-US" sz="2800" b="1" dirty="0">
                <a:solidFill>
                  <a:srgbClr val="F05749"/>
                </a:solidFill>
              </a:rPr>
              <a:t>面试常问的问题</a:t>
            </a:r>
          </a:p>
        </p:txBody>
      </p:sp>
      <p:sp>
        <p:nvSpPr>
          <p:cNvPr id="5" name="矩形 4">
            <a:extLst>
              <a:ext uri="{FF2B5EF4-FFF2-40B4-BE49-F238E27FC236}">
                <a16:creationId xmlns:a16="http://schemas.microsoft.com/office/drawing/2014/main" id="{AD809C95-BFCA-4554-958D-466780DD8C1B}"/>
              </a:ext>
            </a:extLst>
          </p:cNvPr>
          <p:cNvSpPr/>
          <p:nvPr/>
        </p:nvSpPr>
        <p:spPr>
          <a:xfrm>
            <a:off x="287402" y="327513"/>
            <a:ext cx="385042" cy="523220"/>
          </a:xfrm>
          <a:prstGeom prst="rect">
            <a:avLst/>
          </a:prstGeom>
        </p:spPr>
        <p:txBody>
          <a:bodyPr wrap="none">
            <a:spAutoFit/>
          </a:bodyPr>
          <a:lstStyle/>
          <a:p>
            <a:r>
              <a:rPr lang="en-US" altLang="zh-CN" sz="2800" b="1" dirty="0">
                <a:solidFill>
                  <a:schemeClr val="bg1"/>
                </a:solidFill>
              </a:rPr>
              <a:t>7</a:t>
            </a:r>
            <a:endParaRPr lang="zh-CN" altLang="en-US" sz="2800" b="1" dirty="0">
              <a:solidFill>
                <a:schemeClr val="bg1"/>
              </a:solidFill>
            </a:endParaRPr>
          </a:p>
        </p:txBody>
      </p:sp>
      <p:sp>
        <p:nvSpPr>
          <p:cNvPr id="2" name="矩形 1">
            <a:extLst>
              <a:ext uri="{FF2B5EF4-FFF2-40B4-BE49-F238E27FC236}">
                <a16:creationId xmlns:a16="http://schemas.microsoft.com/office/drawing/2014/main" id="{6040E4CB-C3F6-452D-AF54-1A76E6871DA6}"/>
              </a:ext>
            </a:extLst>
          </p:cNvPr>
          <p:cNvSpPr/>
          <p:nvPr/>
        </p:nvSpPr>
        <p:spPr>
          <a:xfrm>
            <a:off x="1081072" y="1619867"/>
            <a:ext cx="7749540" cy="4613442"/>
          </a:xfrm>
          <a:prstGeom prst="rect">
            <a:avLst/>
          </a:prstGeom>
        </p:spPr>
        <p:txBody>
          <a:bodyPr wrap="square">
            <a:spAutoFit/>
          </a:bodyPr>
          <a:lstStyle/>
          <a:p>
            <a:pPr marL="285750" indent="-285750">
              <a:lnSpc>
                <a:spcPct val="150000"/>
              </a:lnSpc>
              <a:buFont typeface="Wingdings" panose="05000000000000000000" pitchFamily="2" charset="2"/>
              <a:buChar char="l"/>
            </a:pPr>
            <a:r>
              <a:rPr lang="zh-CN" altLang="en-US" sz="1600" dirty="0">
                <a:solidFill>
                  <a:schemeClr val="tx1">
                    <a:lumMod val="75000"/>
                    <a:lumOff val="25000"/>
                  </a:schemeClr>
                </a:solidFill>
              </a:rPr>
              <a:t>你优点和缺点分别是什么？这些优缺点对的业绩会有什么样的影响？</a:t>
            </a:r>
          </a:p>
          <a:p>
            <a:pPr marL="285750" indent="-285750">
              <a:lnSpc>
                <a:spcPct val="150000"/>
              </a:lnSpc>
              <a:buFont typeface="Wingdings" panose="05000000000000000000" pitchFamily="2" charset="2"/>
              <a:buChar char="l"/>
            </a:pPr>
            <a:r>
              <a:rPr lang="zh-CN" altLang="en-US" sz="1600" dirty="0">
                <a:solidFill>
                  <a:schemeClr val="tx1">
                    <a:lumMod val="75000"/>
                    <a:lumOff val="25000"/>
                  </a:schemeClr>
                </a:solidFill>
              </a:rPr>
              <a:t>你在找工作时最看重的是什么？为什么？</a:t>
            </a:r>
          </a:p>
          <a:p>
            <a:pPr marL="285750" indent="-285750">
              <a:lnSpc>
                <a:spcPct val="150000"/>
              </a:lnSpc>
              <a:buFont typeface="Wingdings" panose="05000000000000000000" pitchFamily="2" charset="2"/>
              <a:buChar char="l"/>
            </a:pPr>
            <a:r>
              <a:rPr lang="zh-CN" altLang="en-US" sz="1600" dirty="0">
                <a:solidFill>
                  <a:schemeClr val="tx1">
                    <a:lumMod val="75000"/>
                    <a:lumOff val="25000"/>
                  </a:schemeClr>
                </a:solidFill>
              </a:rPr>
              <a:t>当时为什么要选择这个企业？又为什么现在要离开？ </a:t>
            </a:r>
          </a:p>
          <a:p>
            <a:pPr marL="285750" indent="-285750">
              <a:lnSpc>
                <a:spcPct val="150000"/>
              </a:lnSpc>
              <a:buFont typeface="Wingdings" panose="05000000000000000000" pitchFamily="2" charset="2"/>
              <a:buChar char="l"/>
            </a:pPr>
            <a:r>
              <a:rPr lang="zh-CN" altLang="en-US" sz="1600" dirty="0">
                <a:solidFill>
                  <a:schemeClr val="tx1">
                    <a:lumMod val="75000"/>
                    <a:lumOff val="25000"/>
                  </a:schemeClr>
                </a:solidFill>
              </a:rPr>
              <a:t>当你确信自己是正确的，但其他人却不赞同你时，你会怎样做？ </a:t>
            </a:r>
          </a:p>
          <a:p>
            <a:pPr marL="285750" indent="-285750">
              <a:lnSpc>
                <a:spcPct val="150000"/>
              </a:lnSpc>
              <a:buFont typeface="Wingdings" panose="05000000000000000000" pitchFamily="2" charset="2"/>
              <a:buChar char="l"/>
            </a:pPr>
            <a:r>
              <a:rPr lang="zh-CN" altLang="en-US" sz="1600" dirty="0">
                <a:solidFill>
                  <a:schemeClr val="tx1">
                    <a:lumMod val="75000"/>
                    <a:lumOff val="25000"/>
                  </a:schemeClr>
                </a:solidFill>
              </a:rPr>
              <a:t>你是否在同一时间段内同时处理过好几项工作任务的经历？举例说明。</a:t>
            </a:r>
          </a:p>
          <a:p>
            <a:pPr marL="285750" indent="-285750">
              <a:lnSpc>
                <a:spcPct val="150000"/>
              </a:lnSpc>
              <a:buFont typeface="Wingdings" panose="05000000000000000000" pitchFamily="2" charset="2"/>
              <a:buChar char="l"/>
            </a:pPr>
            <a:r>
              <a:rPr lang="zh-CN" altLang="en-US" sz="1600" dirty="0">
                <a:solidFill>
                  <a:schemeClr val="tx1">
                    <a:lumMod val="75000"/>
                    <a:lumOff val="25000"/>
                  </a:schemeClr>
                </a:solidFill>
              </a:rPr>
              <a:t>你有过执行任务失败的经历吗？举例说明。</a:t>
            </a:r>
          </a:p>
          <a:p>
            <a:pPr marL="285750" indent="-285750">
              <a:lnSpc>
                <a:spcPct val="150000"/>
              </a:lnSpc>
              <a:buFont typeface="Wingdings" panose="05000000000000000000" pitchFamily="2" charset="2"/>
              <a:buChar char="l"/>
            </a:pPr>
            <a:r>
              <a:rPr lang="zh-CN" altLang="en-US" sz="1600" dirty="0">
                <a:solidFill>
                  <a:schemeClr val="tx1">
                    <a:lumMod val="75000"/>
                    <a:lumOff val="25000"/>
                  </a:schemeClr>
                </a:solidFill>
              </a:rPr>
              <a:t>你和你的上司最近一次闹不同意见是针对什么事？你怎么解决的？ </a:t>
            </a:r>
          </a:p>
          <a:p>
            <a:pPr marL="285750" indent="-285750">
              <a:lnSpc>
                <a:spcPct val="150000"/>
              </a:lnSpc>
              <a:buFont typeface="Wingdings" panose="05000000000000000000" pitchFamily="2" charset="2"/>
              <a:buChar char="l"/>
            </a:pPr>
            <a:r>
              <a:rPr lang="zh-CN" altLang="en-US" sz="1600" dirty="0">
                <a:solidFill>
                  <a:schemeClr val="tx1">
                    <a:lumMod val="75000"/>
                    <a:lumOff val="25000"/>
                  </a:schemeClr>
                </a:solidFill>
              </a:rPr>
              <a:t>你对薪资的期望。</a:t>
            </a:r>
          </a:p>
          <a:p>
            <a:pPr marL="285750" indent="-285750">
              <a:lnSpc>
                <a:spcPct val="150000"/>
              </a:lnSpc>
              <a:buFont typeface="Wingdings" panose="05000000000000000000" pitchFamily="2" charset="2"/>
              <a:buChar char="l"/>
            </a:pPr>
            <a:r>
              <a:rPr lang="zh-CN" altLang="en-US" sz="1600" dirty="0">
                <a:solidFill>
                  <a:schemeClr val="tx1">
                    <a:lumMod val="75000"/>
                    <a:lumOff val="25000"/>
                  </a:schemeClr>
                </a:solidFill>
              </a:rPr>
              <a:t>你还有其他疑问吗？</a:t>
            </a:r>
          </a:p>
          <a:p>
            <a:pPr marL="285750" indent="-285750">
              <a:lnSpc>
                <a:spcPct val="150000"/>
              </a:lnSpc>
              <a:buFont typeface="Wingdings" panose="05000000000000000000" pitchFamily="2" charset="2"/>
              <a:buChar char="l"/>
            </a:pPr>
            <a:r>
              <a:rPr lang="zh-CN" altLang="en-US" sz="1600" dirty="0">
                <a:solidFill>
                  <a:schemeClr val="tx1">
                    <a:lumMod val="75000"/>
                    <a:lumOff val="25000"/>
                  </a:schemeClr>
                </a:solidFill>
              </a:rPr>
              <a:t>你曾经接受过哪些培训项目，并希望自己在哪些方面提升？</a:t>
            </a:r>
          </a:p>
          <a:p>
            <a:pPr marL="285750" indent="-285750">
              <a:lnSpc>
                <a:spcPct val="150000"/>
              </a:lnSpc>
              <a:buFont typeface="Wingdings" panose="05000000000000000000" pitchFamily="2" charset="2"/>
              <a:buChar char="l"/>
            </a:pPr>
            <a:r>
              <a:rPr lang="zh-CN" altLang="en-US" sz="1600" dirty="0">
                <a:solidFill>
                  <a:schemeClr val="tx1">
                    <a:lumMod val="75000"/>
                    <a:lumOff val="25000"/>
                  </a:schemeClr>
                </a:solidFill>
              </a:rPr>
              <a:t>你有结婚（或生育）计划吗？（此类问题多问于女性面试人员）</a:t>
            </a:r>
          </a:p>
          <a:p>
            <a:pPr marL="285750" indent="-285750">
              <a:lnSpc>
                <a:spcPct val="150000"/>
              </a:lnSpc>
              <a:buFont typeface="Wingdings" panose="05000000000000000000" pitchFamily="2" charset="2"/>
              <a:buChar char="l"/>
            </a:pPr>
            <a:r>
              <a:rPr lang="zh-CN" altLang="en-US" sz="1600" dirty="0">
                <a:solidFill>
                  <a:schemeClr val="tx1">
                    <a:lumMod val="75000"/>
                    <a:lumOff val="25000"/>
                  </a:schemeClr>
                </a:solidFill>
              </a:rPr>
              <a:t>如果你被录用，预计可报到的日期。</a:t>
            </a:r>
          </a:p>
        </p:txBody>
      </p:sp>
      <p:pic>
        <p:nvPicPr>
          <p:cNvPr id="6" name="图片 5" descr="图片包含 人, 男人, 室内, 桌子&#10;&#10;描述已自动生成">
            <a:extLst>
              <a:ext uri="{FF2B5EF4-FFF2-40B4-BE49-F238E27FC236}">
                <a16:creationId xmlns:a16="http://schemas.microsoft.com/office/drawing/2014/main" id="{517EFD05-F052-443C-BC65-E10960E708C6}"/>
              </a:ext>
            </a:extLst>
          </p:cNvPr>
          <p:cNvPicPr>
            <a:picLocks noChangeAspect="1"/>
          </p:cNvPicPr>
          <p:nvPr/>
        </p:nvPicPr>
        <p:blipFill rotWithShape="1">
          <a:blip r:embed="rId2">
            <a:extLst>
              <a:ext uri="{28A0092B-C50C-407E-A947-70E740481C1C}">
                <a14:useLocalDpi xmlns:a14="http://schemas.microsoft.com/office/drawing/2010/main" val="0"/>
              </a:ext>
            </a:extLst>
          </a:blip>
          <a:srcRect l="8148" r="49528"/>
          <a:stretch/>
        </p:blipFill>
        <p:spPr>
          <a:xfrm flipH="1">
            <a:off x="8313420" y="1120289"/>
            <a:ext cx="3246120" cy="5113020"/>
          </a:xfrm>
          <a:prstGeom prst="rect">
            <a:avLst/>
          </a:prstGeom>
        </p:spPr>
      </p:pic>
    </p:spTree>
    <p:extLst>
      <p:ext uri="{BB962C8B-B14F-4D97-AF65-F5344CB8AC3E}">
        <p14:creationId xmlns:p14="http://schemas.microsoft.com/office/powerpoint/2010/main" val="21785518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2D54FA4B-C4EA-4C70-AC02-87B09D195D38}"/>
              </a:ext>
            </a:extLst>
          </p:cNvPr>
          <p:cNvSpPr/>
          <p:nvPr/>
        </p:nvSpPr>
        <p:spPr>
          <a:xfrm>
            <a:off x="842308" y="1699498"/>
            <a:ext cx="4762842" cy="1446550"/>
          </a:xfrm>
          <a:prstGeom prst="rect">
            <a:avLst/>
          </a:prstGeom>
        </p:spPr>
        <p:txBody>
          <a:bodyPr wrap="none">
            <a:spAutoFit/>
          </a:bodyPr>
          <a:lstStyle/>
          <a:p>
            <a:r>
              <a:rPr lang="en-US" altLang="zh-CN" sz="8800" dirty="0">
                <a:solidFill>
                  <a:schemeClr val="bg1"/>
                </a:solidFill>
                <a:cs typeface="+mn-ea"/>
                <a:sym typeface="+mn-lt"/>
              </a:rPr>
              <a:t>THANKS</a:t>
            </a:r>
            <a:endParaRPr lang="zh-CN" altLang="en-US" sz="8800" dirty="0">
              <a:solidFill>
                <a:schemeClr val="bg1"/>
              </a:solidFill>
              <a:cs typeface="+mn-ea"/>
              <a:sym typeface="+mn-lt"/>
            </a:endParaRPr>
          </a:p>
        </p:txBody>
      </p:sp>
      <p:sp>
        <p:nvSpPr>
          <p:cNvPr id="11" name="矩形 10">
            <a:extLst>
              <a:ext uri="{FF2B5EF4-FFF2-40B4-BE49-F238E27FC236}">
                <a16:creationId xmlns:a16="http://schemas.microsoft.com/office/drawing/2014/main" id="{28F02D01-444B-4178-A38A-CF348578DDF7}"/>
              </a:ext>
            </a:extLst>
          </p:cNvPr>
          <p:cNvSpPr/>
          <p:nvPr/>
        </p:nvSpPr>
        <p:spPr>
          <a:xfrm>
            <a:off x="916841" y="4973836"/>
            <a:ext cx="1787669" cy="369332"/>
          </a:xfrm>
          <a:prstGeom prst="rect">
            <a:avLst/>
          </a:prstGeom>
        </p:spPr>
        <p:txBody>
          <a:bodyPr wrap="none">
            <a:spAutoFit/>
          </a:bodyPr>
          <a:lstStyle/>
          <a:p>
            <a:r>
              <a:rPr lang="zh-CN" altLang="en-US" dirty="0">
                <a:solidFill>
                  <a:schemeClr val="tx1">
                    <a:lumMod val="75000"/>
                    <a:lumOff val="25000"/>
                  </a:schemeClr>
                </a:solidFill>
                <a:cs typeface="+mn-ea"/>
                <a:sym typeface="+mn-lt"/>
              </a:rPr>
              <a:t>培训师：</a:t>
            </a:r>
            <a:r>
              <a:rPr lang="en-US" altLang="zh-CN" dirty="0">
                <a:solidFill>
                  <a:schemeClr val="tx1">
                    <a:lumMod val="75000"/>
                    <a:lumOff val="25000"/>
                  </a:schemeClr>
                </a:solidFill>
                <a:cs typeface="+mn-ea"/>
                <a:sym typeface="+mn-lt"/>
              </a:rPr>
              <a:t>angels</a:t>
            </a:r>
            <a:endParaRPr lang="zh-CN" altLang="en-US" dirty="0">
              <a:solidFill>
                <a:schemeClr val="tx1">
                  <a:lumMod val="75000"/>
                  <a:lumOff val="25000"/>
                </a:schemeClr>
              </a:solidFill>
              <a:cs typeface="+mn-ea"/>
              <a:sym typeface="+mn-lt"/>
            </a:endParaRPr>
          </a:p>
        </p:txBody>
      </p:sp>
      <p:sp>
        <p:nvSpPr>
          <p:cNvPr id="22" name="矩形 21">
            <a:extLst>
              <a:ext uri="{FF2B5EF4-FFF2-40B4-BE49-F238E27FC236}">
                <a16:creationId xmlns:a16="http://schemas.microsoft.com/office/drawing/2014/main" id="{82E4DBBA-48CB-4911-B81D-700AE9D69BF6}"/>
              </a:ext>
            </a:extLst>
          </p:cNvPr>
          <p:cNvSpPr/>
          <p:nvPr/>
        </p:nvSpPr>
        <p:spPr>
          <a:xfrm>
            <a:off x="916841" y="1414797"/>
            <a:ext cx="4031873" cy="369332"/>
          </a:xfrm>
          <a:prstGeom prst="rect">
            <a:avLst/>
          </a:prstGeom>
        </p:spPr>
        <p:txBody>
          <a:bodyPr wrap="none">
            <a:spAutoFit/>
          </a:bodyPr>
          <a:lstStyle/>
          <a:p>
            <a:r>
              <a:rPr lang="zh-CN" altLang="en-US" dirty="0">
                <a:solidFill>
                  <a:schemeClr val="bg1"/>
                </a:solidFill>
                <a:cs typeface="+mn-ea"/>
                <a:sym typeface="+mn-lt"/>
              </a:rPr>
              <a:t>面试官技巧培训</a:t>
            </a:r>
            <a:r>
              <a:rPr lang="en-US" altLang="zh-CN" dirty="0">
                <a:solidFill>
                  <a:schemeClr val="bg1"/>
                </a:solidFill>
                <a:cs typeface="+mn-ea"/>
                <a:sym typeface="+mn-lt"/>
              </a:rPr>
              <a:t>·</a:t>
            </a:r>
            <a:r>
              <a:rPr lang="zh-CN" altLang="en-US" dirty="0">
                <a:solidFill>
                  <a:schemeClr val="bg1"/>
                </a:solidFill>
                <a:cs typeface="+mn-ea"/>
                <a:sym typeface="+mn-lt"/>
              </a:rPr>
              <a:t>含内容</a:t>
            </a:r>
            <a:r>
              <a:rPr lang="en-US" altLang="zh-CN" dirty="0">
                <a:solidFill>
                  <a:schemeClr val="bg1"/>
                </a:solidFill>
                <a:cs typeface="+mn-ea"/>
                <a:sym typeface="+mn-lt"/>
              </a:rPr>
              <a:t>·</a:t>
            </a:r>
            <a:r>
              <a:rPr lang="zh-CN" altLang="en-US" dirty="0">
                <a:solidFill>
                  <a:schemeClr val="bg1"/>
                </a:solidFill>
                <a:cs typeface="+mn-ea"/>
                <a:sym typeface="+mn-lt"/>
              </a:rPr>
              <a:t>可以直接培训</a:t>
            </a:r>
          </a:p>
        </p:txBody>
      </p:sp>
      <p:grpSp>
        <p:nvGrpSpPr>
          <p:cNvPr id="9" name="组合 8">
            <a:extLst>
              <a:ext uri="{FF2B5EF4-FFF2-40B4-BE49-F238E27FC236}">
                <a16:creationId xmlns:a16="http://schemas.microsoft.com/office/drawing/2014/main" id="{24D5B126-FAA8-4991-A618-488DA1EC45B4}"/>
              </a:ext>
            </a:extLst>
          </p:cNvPr>
          <p:cNvGrpSpPr/>
          <p:nvPr/>
        </p:nvGrpSpPr>
        <p:grpSpPr>
          <a:xfrm>
            <a:off x="4980007" y="1350697"/>
            <a:ext cx="376579" cy="434385"/>
            <a:chOff x="5915874" y="3124158"/>
            <a:chExt cx="376579" cy="434385"/>
          </a:xfrm>
        </p:grpSpPr>
        <p:sp>
          <p:nvSpPr>
            <p:cNvPr id="23" name="iconfont-11607-6151395">
              <a:extLst>
                <a:ext uri="{FF2B5EF4-FFF2-40B4-BE49-F238E27FC236}">
                  <a16:creationId xmlns:a16="http://schemas.microsoft.com/office/drawing/2014/main" id="{7CA7ED50-711F-4862-876C-C3A0D95C1233}"/>
                </a:ext>
              </a:extLst>
            </p:cNvPr>
            <p:cNvSpPr>
              <a:spLocks noChangeAspect="1"/>
            </p:cNvSpPr>
            <p:nvPr/>
          </p:nvSpPr>
          <p:spPr bwMode="auto">
            <a:xfrm rot="5400000">
              <a:off x="5827017" y="3213015"/>
              <a:ext cx="434385" cy="256672"/>
            </a:xfrm>
            <a:custGeom>
              <a:avLst/>
              <a:gdLst>
                <a:gd name="T0" fmla="*/ 6400 w 12800"/>
                <a:gd name="T1" fmla="*/ 2328 h 7564"/>
                <a:gd name="T2" fmla="*/ 1164 w 12800"/>
                <a:gd name="T3" fmla="*/ 7564 h 7564"/>
                <a:gd name="T4" fmla="*/ 0 w 12800"/>
                <a:gd name="T5" fmla="*/ 6400 h 7564"/>
                <a:gd name="T6" fmla="*/ 6400 w 12800"/>
                <a:gd name="T7" fmla="*/ 0 h 7564"/>
                <a:gd name="T8" fmla="*/ 12800 w 12800"/>
                <a:gd name="T9" fmla="*/ 6400 h 7564"/>
                <a:gd name="T10" fmla="*/ 11636 w 12800"/>
                <a:gd name="T11" fmla="*/ 7564 h 7564"/>
                <a:gd name="T12" fmla="*/ 6400 w 12800"/>
                <a:gd name="T13" fmla="*/ 2328 h 7564"/>
              </a:gdLst>
              <a:ahLst/>
              <a:cxnLst>
                <a:cxn ang="0">
                  <a:pos x="T0" y="T1"/>
                </a:cxn>
                <a:cxn ang="0">
                  <a:pos x="T2" y="T3"/>
                </a:cxn>
                <a:cxn ang="0">
                  <a:pos x="T4" y="T5"/>
                </a:cxn>
                <a:cxn ang="0">
                  <a:pos x="T6" y="T7"/>
                </a:cxn>
                <a:cxn ang="0">
                  <a:pos x="T8" y="T9"/>
                </a:cxn>
                <a:cxn ang="0">
                  <a:pos x="T10" y="T11"/>
                </a:cxn>
                <a:cxn ang="0">
                  <a:pos x="T12" y="T13"/>
                </a:cxn>
              </a:cxnLst>
              <a:rect l="0" t="0" r="r" b="b"/>
              <a:pathLst>
                <a:path w="12800" h="7564">
                  <a:moveTo>
                    <a:pt x="6400" y="2328"/>
                  </a:moveTo>
                  <a:lnTo>
                    <a:pt x="1164" y="7564"/>
                  </a:lnTo>
                  <a:lnTo>
                    <a:pt x="0" y="6400"/>
                  </a:lnTo>
                  <a:lnTo>
                    <a:pt x="6400" y="0"/>
                  </a:lnTo>
                  <a:lnTo>
                    <a:pt x="12800" y="6400"/>
                  </a:lnTo>
                  <a:lnTo>
                    <a:pt x="11636" y="7564"/>
                  </a:lnTo>
                  <a:lnTo>
                    <a:pt x="6400" y="2328"/>
                  </a:lnTo>
                  <a:close/>
                </a:path>
              </a:pathLst>
            </a:custGeom>
            <a:solidFill>
              <a:schemeClr val="bg1"/>
            </a:solidFill>
            <a:ln>
              <a:noFill/>
            </a:ln>
          </p:spPr>
        </p:sp>
        <p:sp>
          <p:nvSpPr>
            <p:cNvPr id="24" name="iconfont-11607-6151395">
              <a:extLst>
                <a:ext uri="{FF2B5EF4-FFF2-40B4-BE49-F238E27FC236}">
                  <a16:creationId xmlns:a16="http://schemas.microsoft.com/office/drawing/2014/main" id="{62374644-AC9D-427E-A470-12A64DC5769E}"/>
                </a:ext>
              </a:extLst>
            </p:cNvPr>
            <p:cNvSpPr>
              <a:spLocks noChangeAspect="1"/>
            </p:cNvSpPr>
            <p:nvPr/>
          </p:nvSpPr>
          <p:spPr bwMode="auto">
            <a:xfrm rot="5400000">
              <a:off x="6106068" y="3272124"/>
              <a:ext cx="234316" cy="138454"/>
            </a:xfrm>
            <a:custGeom>
              <a:avLst/>
              <a:gdLst>
                <a:gd name="T0" fmla="*/ 6400 w 12800"/>
                <a:gd name="T1" fmla="*/ 2328 h 7564"/>
                <a:gd name="T2" fmla="*/ 1164 w 12800"/>
                <a:gd name="T3" fmla="*/ 7564 h 7564"/>
                <a:gd name="T4" fmla="*/ 0 w 12800"/>
                <a:gd name="T5" fmla="*/ 6400 h 7564"/>
                <a:gd name="T6" fmla="*/ 6400 w 12800"/>
                <a:gd name="T7" fmla="*/ 0 h 7564"/>
                <a:gd name="T8" fmla="*/ 12800 w 12800"/>
                <a:gd name="T9" fmla="*/ 6400 h 7564"/>
                <a:gd name="T10" fmla="*/ 11636 w 12800"/>
                <a:gd name="T11" fmla="*/ 7564 h 7564"/>
                <a:gd name="T12" fmla="*/ 6400 w 12800"/>
                <a:gd name="T13" fmla="*/ 2328 h 7564"/>
              </a:gdLst>
              <a:ahLst/>
              <a:cxnLst>
                <a:cxn ang="0">
                  <a:pos x="T0" y="T1"/>
                </a:cxn>
                <a:cxn ang="0">
                  <a:pos x="T2" y="T3"/>
                </a:cxn>
                <a:cxn ang="0">
                  <a:pos x="T4" y="T5"/>
                </a:cxn>
                <a:cxn ang="0">
                  <a:pos x="T6" y="T7"/>
                </a:cxn>
                <a:cxn ang="0">
                  <a:pos x="T8" y="T9"/>
                </a:cxn>
                <a:cxn ang="0">
                  <a:pos x="T10" y="T11"/>
                </a:cxn>
                <a:cxn ang="0">
                  <a:pos x="T12" y="T13"/>
                </a:cxn>
              </a:cxnLst>
              <a:rect l="0" t="0" r="r" b="b"/>
              <a:pathLst>
                <a:path w="12800" h="7564">
                  <a:moveTo>
                    <a:pt x="6400" y="2328"/>
                  </a:moveTo>
                  <a:lnTo>
                    <a:pt x="1164" y="7564"/>
                  </a:lnTo>
                  <a:lnTo>
                    <a:pt x="0" y="6400"/>
                  </a:lnTo>
                  <a:lnTo>
                    <a:pt x="6400" y="0"/>
                  </a:lnTo>
                  <a:lnTo>
                    <a:pt x="12800" y="6400"/>
                  </a:lnTo>
                  <a:lnTo>
                    <a:pt x="11636" y="7564"/>
                  </a:lnTo>
                  <a:lnTo>
                    <a:pt x="6400" y="2328"/>
                  </a:lnTo>
                  <a:close/>
                </a:path>
              </a:pathLst>
            </a:custGeom>
            <a:solidFill>
              <a:schemeClr val="bg1"/>
            </a:solidFill>
            <a:ln>
              <a:noFill/>
            </a:ln>
          </p:spPr>
        </p:sp>
        <p:sp>
          <p:nvSpPr>
            <p:cNvPr id="25" name="iconfont-11607-6151395">
              <a:extLst>
                <a:ext uri="{FF2B5EF4-FFF2-40B4-BE49-F238E27FC236}">
                  <a16:creationId xmlns:a16="http://schemas.microsoft.com/office/drawing/2014/main" id="{AB541B66-4C4C-4570-8DEE-EB77EA4F0307}"/>
                </a:ext>
              </a:extLst>
            </p:cNvPr>
            <p:cNvSpPr>
              <a:spLocks noChangeAspect="1"/>
            </p:cNvSpPr>
            <p:nvPr/>
          </p:nvSpPr>
          <p:spPr bwMode="auto">
            <a:xfrm rot="5400000">
              <a:off x="5935730" y="3318000"/>
              <a:ext cx="79039" cy="46703"/>
            </a:xfrm>
            <a:custGeom>
              <a:avLst/>
              <a:gdLst>
                <a:gd name="T0" fmla="*/ 6400 w 12800"/>
                <a:gd name="T1" fmla="*/ 2328 h 7564"/>
                <a:gd name="T2" fmla="*/ 1164 w 12800"/>
                <a:gd name="T3" fmla="*/ 7564 h 7564"/>
                <a:gd name="T4" fmla="*/ 0 w 12800"/>
                <a:gd name="T5" fmla="*/ 6400 h 7564"/>
                <a:gd name="T6" fmla="*/ 6400 w 12800"/>
                <a:gd name="T7" fmla="*/ 0 h 7564"/>
                <a:gd name="T8" fmla="*/ 12800 w 12800"/>
                <a:gd name="T9" fmla="*/ 6400 h 7564"/>
                <a:gd name="T10" fmla="*/ 11636 w 12800"/>
                <a:gd name="T11" fmla="*/ 7564 h 7564"/>
                <a:gd name="T12" fmla="*/ 6400 w 12800"/>
                <a:gd name="T13" fmla="*/ 2328 h 7564"/>
              </a:gdLst>
              <a:ahLst/>
              <a:cxnLst>
                <a:cxn ang="0">
                  <a:pos x="T0" y="T1"/>
                </a:cxn>
                <a:cxn ang="0">
                  <a:pos x="T2" y="T3"/>
                </a:cxn>
                <a:cxn ang="0">
                  <a:pos x="T4" y="T5"/>
                </a:cxn>
                <a:cxn ang="0">
                  <a:pos x="T6" y="T7"/>
                </a:cxn>
                <a:cxn ang="0">
                  <a:pos x="T8" y="T9"/>
                </a:cxn>
                <a:cxn ang="0">
                  <a:pos x="T10" y="T11"/>
                </a:cxn>
                <a:cxn ang="0">
                  <a:pos x="T12" y="T13"/>
                </a:cxn>
              </a:cxnLst>
              <a:rect l="0" t="0" r="r" b="b"/>
              <a:pathLst>
                <a:path w="12800" h="7564">
                  <a:moveTo>
                    <a:pt x="6400" y="2328"/>
                  </a:moveTo>
                  <a:lnTo>
                    <a:pt x="1164" y="7564"/>
                  </a:lnTo>
                  <a:lnTo>
                    <a:pt x="0" y="6400"/>
                  </a:lnTo>
                  <a:lnTo>
                    <a:pt x="6400" y="0"/>
                  </a:lnTo>
                  <a:lnTo>
                    <a:pt x="12800" y="6400"/>
                  </a:lnTo>
                  <a:lnTo>
                    <a:pt x="11636" y="7564"/>
                  </a:lnTo>
                  <a:lnTo>
                    <a:pt x="6400" y="2328"/>
                  </a:lnTo>
                  <a:close/>
                </a:path>
              </a:pathLst>
            </a:custGeom>
            <a:solidFill>
              <a:schemeClr val="bg1"/>
            </a:solidFill>
            <a:ln>
              <a:noFill/>
            </a:ln>
          </p:spPr>
        </p:sp>
      </p:grpSp>
      <p:grpSp>
        <p:nvGrpSpPr>
          <p:cNvPr id="27" name="组合 26">
            <a:extLst>
              <a:ext uri="{FF2B5EF4-FFF2-40B4-BE49-F238E27FC236}">
                <a16:creationId xmlns:a16="http://schemas.microsoft.com/office/drawing/2014/main" id="{A908E1F6-DB9A-409C-A1A5-910D7F655F42}"/>
              </a:ext>
            </a:extLst>
          </p:cNvPr>
          <p:cNvGrpSpPr/>
          <p:nvPr/>
        </p:nvGrpSpPr>
        <p:grpSpPr>
          <a:xfrm>
            <a:off x="679439" y="6139696"/>
            <a:ext cx="10833123" cy="338554"/>
            <a:chOff x="842308" y="6139696"/>
            <a:chExt cx="10833123" cy="338554"/>
          </a:xfrm>
        </p:grpSpPr>
        <p:sp>
          <p:nvSpPr>
            <p:cNvPr id="26" name="矩形 25">
              <a:extLst>
                <a:ext uri="{FF2B5EF4-FFF2-40B4-BE49-F238E27FC236}">
                  <a16:creationId xmlns:a16="http://schemas.microsoft.com/office/drawing/2014/main" id="{29A156E3-89A7-4F9B-AA6F-45F7D131FA62}"/>
                </a:ext>
              </a:extLst>
            </p:cNvPr>
            <p:cNvSpPr/>
            <p:nvPr/>
          </p:nvSpPr>
          <p:spPr>
            <a:xfrm>
              <a:off x="10121801" y="6139696"/>
              <a:ext cx="1553630" cy="338554"/>
            </a:xfrm>
            <a:prstGeom prst="rect">
              <a:avLst/>
            </a:prstGeom>
          </p:spPr>
          <p:txBody>
            <a:bodyPr wrap="none">
              <a:spAutoFit/>
            </a:bodyPr>
            <a:lstStyle/>
            <a:p>
              <a:r>
                <a:rPr lang="zh-CN" altLang="en-US" sz="1600" dirty="0">
                  <a:solidFill>
                    <a:schemeClr val="tx1">
                      <a:lumMod val="75000"/>
                      <a:lumOff val="25000"/>
                    </a:schemeClr>
                  </a:solidFill>
                  <a:cs typeface="+mn-ea"/>
                  <a:sym typeface="+mn-lt"/>
                </a:rPr>
                <a:t>商务</a:t>
              </a:r>
              <a:r>
                <a:rPr lang="en-US" altLang="zh-CN" sz="1600" dirty="0">
                  <a:solidFill>
                    <a:schemeClr val="tx1">
                      <a:lumMod val="75000"/>
                      <a:lumOff val="25000"/>
                    </a:schemeClr>
                  </a:solidFill>
                  <a:cs typeface="+mn-ea"/>
                  <a:sym typeface="+mn-lt"/>
                </a:rPr>
                <a:t>·</a:t>
              </a:r>
              <a:r>
                <a:rPr lang="zh-CN" altLang="en-US" sz="1600" dirty="0">
                  <a:solidFill>
                    <a:schemeClr val="tx1">
                      <a:lumMod val="75000"/>
                      <a:lumOff val="25000"/>
                    </a:schemeClr>
                  </a:solidFill>
                  <a:cs typeface="+mn-ea"/>
                  <a:sym typeface="+mn-lt"/>
                </a:rPr>
                <a:t>简约</a:t>
              </a:r>
              <a:r>
                <a:rPr lang="en-US" altLang="zh-CN" sz="1600" dirty="0">
                  <a:solidFill>
                    <a:schemeClr val="tx1">
                      <a:lumMod val="75000"/>
                      <a:lumOff val="25000"/>
                    </a:schemeClr>
                  </a:solidFill>
                  <a:cs typeface="+mn-ea"/>
                  <a:sym typeface="+mn-lt"/>
                </a:rPr>
                <a:t>·</a:t>
              </a:r>
              <a:r>
                <a:rPr lang="zh-CN" altLang="en-US" sz="1600" dirty="0">
                  <a:solidFill>
                    <a:schemeClr val="tx1">
                      <a:lumMod val="75000"/>
                      <a:lumOff val="25000"/>
                    </a:schemeClr>
                  </a:solidFill>
                  <a:cs typeface="+mn-ea"/>
                  <a:sym typeface="+mn-lt"/>
                </a:rPr>
                <a:t>精美</a:t>
              </a:r>
            </a:p>
          </p:txBody>
        </p:sp>
        <p:cxnSp>
          <p:nvCxnSpPr>
            <p:cNvPr id="12" name="直接连接符 11">
              <a:extLst>
                <a:ext uri="{FF2B5EF4-FFF2-40B4-BE49-F238E27FC236}">
                  <a16:creationId xmlns:a16="http://schemas.microsoft.com/office/drawing/2014/main" id="{0D27C6C3-89D6-4E54-AF56-E05B38ED5899}"/>
                </a:ext>
              </a:extLst>
            </p:cNvPr>
            <p:cNvCxnSpPr>
              <a:cxnSpLocks/>
            </p:cNvCxnSpPr>
            <p:nvPr/>
          </p:nvCxnSpPr>
          <p:spPr>
            <a:xfrm>
              <a:off x="842308" y="6308973"/>
              <a:ext cx="9132272"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834594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0gso2zt">
      <a:majorFont>
        <a:latin typeface="Arial" panose="020F0302020204030204"/>
        <a:ea typeface="微软雅黑"/>
        <a:cs typeface=""/>
      </a:majorFont>
      <a:minorFont>
        <a:latin typeface="Arial"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TotalTime>
  <Words>1764</Words>
  <Application>Microsoft Office PowerPoint</Application>
  <PresentationFormat>宽屏</PresentationFormat>
  <Paragraphs>201</Paragraphs>
  <Slides>24</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24</vt:i4>
      </vt:variant>
    </vt:vector>
  </HeadingPairs>
  <TitlesOfParts>
    <vt:vector size="30" baseType="lpstr">
      <vt:lpstr>微软雅黑</vt:lpstr>
      <vt:lpstr>Arial</vt:lpstr>
      <vt:lpstr>Calibri</vt:lpstr>
      <vt:lpstr>Source Sans Pro</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office2016mac10413</dc:creator>
  <cp:lastModifiedBy>office2016mac10413</cp:lastModifiedBy>
  <cp:revision>30</cp:revision>
  <dcterms:created xsi:type="dcterms:W3CDTF">2020-07-28T05:25:43Z</dcterms:created>
  <dcterms:modified xsi:type="dcterms:W3CDTF">2020-07-29T03:53:57Z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y fmtid="{D5CDD505-2E9C-101B-9397-08002B2CF9AE}" pid="3" name="KSOTemplateUUID">
    <vt:lpwstr>v1.0_mb_xLxiZnqCKHeaCAePgZqjlw==</vt:lpwstr>
  </property>
</Properties>
</file>