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05" r:id="rId3"/>
    <p:sldId id="404" r:id="rId5"/>
    <p:sldId id="406" r:id="rId6"/>
    <p:sldId id="418" r:id="rId7"/>
    <p:sldId id="419" r:id="rId8"/>
    <p:sldId id="446" r:id="rId9"/>
    <p:sldId id="420" r:id="rId10"/>
    <p:sldId id="447" r:id="rId11"/>
    <p:sldId id="448" r:id="rId12"/>
    <p:sldId id="422" r:id="rId13"/>
    <p:sldId id="423" r:id="rId14"/>
    <p:sldId id="451" r:id="rId15"/>
    <p:sldId id="424" r:id="rId16"/>
    <p:sldId id="425" r:id="rId17"/>
    <p:sldId id="426" r:id="rId18"/>
    <p:sldId id="427" r:id="rId19"/>
    <p:sldId id="452" r:id="rId20"/>
    <p:sldId id="428" r:id="rId21"/>
    <p:sldId id="429" r:id="rId22"/>
    <p:sldId id="449" r:id="rId23"/>
    <p:sldId id="431" r:id="rId24"/>
    <p:sldId id="453" r:id="rId25"/>
    <p:sldId id="432" r:id="rId26"/>
    <p:sldId id="433" r:id="rId27"/>
    <p:sldId id="434" r:id="rId28"/>
    <p:sldId id="435" r:id="rId29"/>
    <p:sldId id="436" r:id="rId30"/>
    <p:sldId id="437" r:id="rId31"/>
    <p:sldId id="455" r:id="rId32"/>
    <p:sldId id="438" r:id="rId33"/>
    <p:sldId id="439" r:id="rId34"/>
    <p:sldId id="450" r:id="rId35"/>
    <p:sldId id="441" r:id="rId36"/>
    <p:sldId id="456" r:id="rId37"/>
    <p:sldId id="442" r:id="rId38"/>
    <p:sldId id="443" r:id="rId39"/>
    <p:sldId id="457" r:id="rId40"/>
    <p:sldId id="444" r:id="rId41"/>
    <p:sldId id="410" r:id="rId42"/>
  </p:sldIdLst>
  <p:sldSz cx="9144000" cy="5143500" type="screen16x9"/>
  <p:notesSz cx="6858000" cy="9144000"/>
  <p:custDataLst>
    <p:tags r:id="rId4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ECE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2274" y="-912"/>
      </p:cViewPr>
      <p:guideLst>
        <p:guide orient="horz" pos="1581"/>
        <p:guide pos="2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6" Type="http://schemas.openxmlformats.org/officeDocument/2006/relationships/tags" Target="tags/tag1.xml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2FDFC4-C7D3-446C-B093-B6991DF4CB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F8DF52-F1B7-497F-9BA2-967EC090953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477187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47718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26599AA5-EDB7-4624-ABB2-0E5ADFB8041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0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482307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48230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B03E9EC4-3608-41F4-B055-2663642C97E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0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482307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48230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B03E9EC4-3608-41F4-B055-2663642C97E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0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482307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48230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B03E9EC4-3608-41F4-B055-2663642C97E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DA4EF-0568-42D7-B167-8A519F887B6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477187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 smtClean="0"/>
          </a:p>
        </p:txBody>
      </p:sp>
      <p:sp>
        <p:nvSpPr>
          <p:cNvPr id="47718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26599AA5-EDB7-4624-ABB2-0E5ADFB8041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>
            <a:lvl1pPr fontAlgn="auto">
              <a:defRPr noProof="1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C730CF8A-F4CA-42F4-BA86-9146A2A31EE4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>
            <a:lvl1pPr fontAlgn="auto">
              <a:defRPr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wrap="square" lIns="68580" tIns="34290" rIns="68580" bIns="34290" numCol="1" anchor="t" anchorCtr="0" compatLnSpc="1"/>
          <a:lstStyle>
            <a:lvl1pPr>
              <a:defRPr smtClean="0"/>
            </a:lvl1pPr>
          </a:lstStyle>
          <a:p>
            <a:pPr>
              <a:defRPr/>
            </a:pPr>
            <a:fld id="{E3749B3C-6141-4E2E-BFA7-0C87ADB2B8E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advClick="0" advTm="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9207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 advClick="0" advTm="0">
    <p:random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/>
        </p:nvSpPr>
        <p:spPr>
          <a:xfrm>
            <a:off x="0" y="2427685"/>
            <a:ext cx="9144000" cy="194429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fontAlgn="auto">
              <a:defRPr/>
            </a:pPr>
            <a:endParaRPr lang="zh-CN" altLang="en-US" noProof="1"/>
          </a:p>
        </p:txBody>
      </p:sp>
      <p:sp>
        <p:nvSpPr>
          <p:cNvPr id="67" name="圆角矩形 66"/>
          <p:cNvSpPr/>
          <p:nvPr/>
        </p:nvSpPr>
        <p:spPr>
          <a:xfrm>
            <a:off x="2093905" y="3093947"/>
            <a:ext cx="5855633" cy="57588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1" tIns="60940" rIns="121881" bIns="60940" anchor="ctr"/>
          <a:lstStyle/>
          <a:p>
            <a:pPr algn="ctr" fontAlgn="auto">
              <a:defRPr/>
            </a:pPr>
            <a:endParaRPr lang="zh-CN" altLang="en-US" noProof="1"/>
          </a:p>
        </p:txBody>
      </p:sp>
      <p:sp>
        <p:nvSpPr>
          <p:cNvPr id="70" name="TextBox 69"/>
          <p:cNvSpPr txBox="1"/>
          <p:nvPr/>
        </p:nvSpPr>
        <p:spPr>
          <a:xfrm>
            <a:off x="3786182" y="3143254"/>
            <a:ext cx="2708355" cy="492402"/>
          </a:xfrm>
          <a:prstGeom prst="rect">
            <a:avLst/>
          </a:prstGeom>
          <a:noFill/>
        </p:spPr>
        <p:txBody>
          <a:bodyPr wrap="none" lIns="121881" tIns="60940" rIns="121881" bIns="60940">
            <a:spAutoFit/>
          </a:bodyPr>
          <a:lstStyle/>
          <a:p>
            <a:pPr fontAlgn="auto">
              <a:defRPr/>
            </a:pPr>
            <a:r>
              <a:rPr lang="zh-CN" altLang="en-US" sz="24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在这输入您</a:t>
            </a:r>
            <a:r>
              <a:rPr lang="zh-CN" altLang="en-US" sz="2400" noProof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的名字</a:t>
            </a:r>
            <a:endParaRPr lang="zh-CN" altLang="en-US" sz="2400" noProof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3" name="Group 91"/>
          <p:cNvGrpSpPr/>
          <p:nvPr/>
        </p:nvGrpSpPr>
        <p:grpSpPr bwMode="auto">
          <a:xfrm>
            <a:off x="2108178" y="3114713"/>
            <a:ext cx="520700" cy="790575"/>
            <a:chOff x="936" y="1480"/>
            <a:chExt cx="1589" cy="2415"/>
          </a:xfrm>
        </p:grpSpPr>
        <p:grpSp>
          <p:nvGrpSpPr>
            <p:cNvPr id="76" name="组合 33"/>
            <p:cNvGrpSpPr/>
            <p:nvPr/>
          </p:nvGrpSpPr>
          <p:grpSpPr bwMode="auto">
            <a:xfrm>
              <a:off x="985" y="1581"/>
              <a:ext cx="1441" cy="2312"/>
              <a:chOff x="1754168" y="3653262"/>
              <a:chExt cx="1857599" cy="2987073"/>
            </a:xfrm>
          </p:grpSpPr>
          <p:sp>
            <p:nvSpPr>
              <p:cNvPr id="83" name="椭圆 82"/>
              <p:cNvSpPr/>
              <p:nvPr/>
            </p:nvSpPr>
            <p:spPr>
              <a:xfrm>
                <a:off x="1754168" y="3653262"/>
                <a:ext cx="1857599" cy="185759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fontAlgn="auto">
                  <a:defRPr/>
                </a:pPr>
                <a:endParaRPr lang="zh-CN" altLang="en-US" sz="4000" noProof="1">
                  <a:latin typeface="+mj-lt"/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84" name="椭圆 83"/>
              <p:cNvSpPr/>
              <p:nvPr/>
            </p:nvSpPr>
            <p:spPr>
              <a:xfrm>
                <a:off x="1911556" y="3810650"/>
                <a:ext cx="1542822" cy="1542820"/>
              </a:xfrm>
              <a:prstGeom prst="ellipse">
                <a:avLst/>
              </a:prstGeom>
              <a:solidFill>
                <a:srgbClr val="C20100"/>
              </a:soli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defRPr/>
                </a:pPr>
                <a:endParaRPr lang="zh-CN" altLang="en-US" noProof="1"/>
              </a:p>
            </p:txBody>
          </p:sp>
          <p:sp>
            <p:nvSpPr>
              <p:cNvPr id="85" name="椭圆 84"/>
              <p:cNvSpPr/>
              <p:nvPr/>
            </p:nvSpPr>
            <p:spPr>
              <a:xfrm>
                <a:off x="1890879" y="3789973"/>
                <a:ext cx="1584176" cy="1584174"/>
              </a:xfrm>
              <a:prstGeom prst="ellipse">
                <a:avLst/>
              </a:prstGeom>
              <a:solidFill>
                <a:srgbClr val="1A3F6C"/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fontAlgn="auto">
                  <a:defRPr/>
                </a:pPr>
                <a:endParaRPr lang="zh-CN" altLang="en-US" sz="4000" noProof="1">
                  <a:solidFill>
                    <a:srgbClr val="0087CF"/>
                  </a:solidFill>
                  <a:latin typeface="+mj-lt"/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86" name="矩形 33"/>
              <p:cNvSpPr>
                <a:spLocks noChangeArrowheads="1"/>
              </p:cNvSpPr>
              <p:nvPr/>
            </p:nvSpPr>
            <p:spPr bwMode="auto">
              <a:xfrm>
                <a:off x="2318099" y="4093185"/>
                <a:ext cx="726665" cy="254715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>
                <a:spAutoFit/>
              </a:bodyPr>
              <a:lstStyle/>
              <a:p>
                <a:pPr algn="ctr"/>
                <a:endParaRPr lang="zh-CN" altLang="zh-CN" sz="3600" b="1">
                  <a:solidFill>
                    <a:srgbClr val="CA009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9" name="组合 4"/>
            <p:cNvGrpSpPr/>
            <p:nvPr/>
          </p:nvGrpSpPr>
          <p:grpSpPr bwMode="auto">
            <a:xfrm>
              <a:off x="936" y="1482"/>
              <a:ext cx="1589" cy="1588"/>
              <a:chOff x="3733576" y="3930057"/>
              <a:chExt cx="1801556" cy="1800000"/>
            </a:xfrm>
          </p:grpSpPr>
          <p:sp>
            <p:nvSpPr>
              <p:cNvPr id="80" name="椭圆 79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defRPr/>
                </a:pPr>
                <a:endParaRPr lang="zh-CN" altLang="en-US" noProof="1">
                  <a:solidFill>
                    <a:prstClr val="white"/>
                  </a:solidFill>
                </a:endParaRPr>
              </a:p>
            </p:txBody>
          </p:sp>
          <p:sp>
            <p:nvSpPr>
              <p:cNvPr id="81" name="任意多边形 6"/>
              <p:cNvSpPr/>
              <p:nvPr/>
            </p:nvSpPr>
            <p:spPr>
              <a:xfrm>
                <a:off x="3733576" y="3930057"/>
                <a:ext cx="1801556" cy="1797603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F0F0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defRPr/>
                </a:pPr>
                <a:endParaRPr lang="zh-CN" altLang="en-US" noProof="1">
                  <a:solidFill>
                    <a:prstClr val="white"/>
                  </a:solidFill>
                </a:endParaRPr>
              </a:p>
            </p:txBody>
          </p:sp>
          <p:sp>
            <p:nvSpPr>
              <p:cNvPr id="82" name="椭圆 7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defRPr/>
                </a:pPr>
                <a:endParaRPr lang="zh-CN" altLang="en-US" noProof="1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92" name="组合 9"/>
          <p:cNvGrpSpPr/>
          <p:nvPr/>
        </p:nvGrpSpPr>
        <p:grpSpPr>
          <a:xfrm>
            <a:off x="1730052" y="3918791"/>
            <a:ext cx="1127875" cy="11278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3" name="同心圆 9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4" name="椭圆 9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ea typeface="微软雅黑" panose="020B0503020204020204" pitchFamily="34" charset="-122"/>
              </a:endParaRPr>
            </a:p>
          </p:txBody>
        </p:sp>
      </p:grpSp>
      <p:grpSp>
        <p:nvGrpSpPr>
          <p:cNvPr id="95" name="组合 12"/>
          <p:cNvGrpSpPr/>
          <p:nvPr/>
        </p:nvGrpSpPr>
        <p:grpSpPr>
          <a:xfrm>
            <a:off x="205470" y="4045268"/>
            <a:ext cx="414020" cy="41402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6" name="同心圆 9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ea typeface="微软雅黑" panose="020B0503020204020204" pitchFamily="34" charset="-122"/>
              </a:endParaRPr>
            </a:p>
          </p:txBody>
        </p:sp>
      </p:grpSp>
      <p:grpSp>
        <p:nvGrpSpPr>
          <p:cNvPr id="98" name="组合 15"/>
          <p:cNvGrpSpPr/>
          <p:nvPr/>
        </p:nvGrpSpPr>
        <p:grpSpPr>
          <a:xfrm>
            <a:off x="2676083" y="5152399"/>
            <a:ext cx="414020" cy="41402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9" name="同心圆 9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0" name="椭圆 9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ea typeface="微软雅黑" panose="020B0503020204020204" pitchFamily="34" charset="-122"/>
              </a:endParaRPr>
            </a:p>
          </p:txBody>
        </p:sp>
      </p:grpSp>
      <p:sp>
        <p:nvSpPr>
          <p:cNvPr id="101" name="椭圆 100"/>
          <p:cNvSpPr/>
          <p:nvPr/>
        </p:nvSpPr>
        <p:spPr>
          <a:xfrm rot="10498052">
            <a:off x="1325608" y="3727540"/>
            <a:ext cx="304800" cy="304800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 fontAlgn="auto">
              <a:defRPr/>
            </a:pPr>
            <a:endParaRPr lang="zh-CN" altLang="en-US" noProof="1">
              <a:ea typeface="微软雅黑" panose="020B0503020204020204" pitchFamily="34" charset="-122"/>
            </a:endParaRPr>
          </a:p>
        </p:txBody>
      </p:sp>
      <p:grpSp>
        <p:nvGrpSpPr>
          <p:cNvPr id="102" name="组合 19"/>
          <p:cNvGrpSpPr/>
          <p:nvPr/>
        </p:nvGrpSpPr>
        <p:grpSpPr>
          <a:xfrm>
            <a:off x="785786" y="4555015"/>
            <a:ext cx="588485" cy="58848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3" name="同心圆 10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4" name="椭圆 10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ea typeface="微软雅黑" panose="020B0503020204020204" pitchFamily="34" charset="-122"/>
              </a:endParaRPr>
            </a:p>
          </p:txBody>
        </p:sp>
      </p:grpSp>
      <p:sp>
        <p:nvSpPr>
          <p:cNvPr id="105" name="椭圆 104"/>
          <p:cNvSpPr/>
          <p:nvPr/>
        </p:nvSpPr>
        <p:spPr>
          <a:xfrm rot="10498052">
            <a:off x="-36467" y="4895940"/>
            <a:ext cx="406400" cy="404812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 fontAlgn="auto">
              <a:defRPr/>
            </a:pPr>
            <a:endParaRPr lang="zh-CN" altLang="en-US" noProof="1">
              <a:ea typeface="微软雅黑" panose="020B0503020204020204" pitchFamily="34" charset="-122"/>
            </a:endParaRPr>
          </a:p>
        </p:txBody>
      </p:sp>
      <p:grpSp>
        <p:nvGrpSpPr>
          <p:cNvPr id="106" name="组合 23"/>
          <p:cNvGrpSpPr/>
          <p:nvPr/>
        </p:nvGrpSpPr>
        <p:grpSpPr>
          <a:xfrm>
            <a:off x="3395095" y="4863207"/>
            <a:ext cx="414020" cy="41402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7" name="同心圆 10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8" name="椭圆 10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ea typeface="微软雅黑" panose="020B0503020204020204" pitchFamily="34" charset="-122"/>
              </a:endParaRPr>
            </a:p>
          </p:txBody>
        </p:sp>
      </p:grpSp>
      <p:sp>
        <p:nvSpPr>
          <p:cNvPr id="111" name="椭圆 110"/>
          <p:cNvSpPr/>
          <p:nvPr/>
        </p:nvSpPr>
        <p:spPr>
          <a:xfrm rot="10498052">
            <a:off x="7524796" y="4710202"/>
            <a:ext cx="750887" cy="75247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 fontAlgn="auto">
              <a:defRPr/>
            </a:pPr>
            <a:endParaRPr lang="zh-CN" altLang="en-US" noProof="1">
              <a:ea typeface="微软雅黑" panose="020B0503020204020204" pitchFamily="34" charset="-122"/>
            </a:endParaRPr>
          </a:p>
        </p:txBody>
      </p:sp>
      <p:grpSp>
        <p:nvGrpSpPr>
          <p:cNvPr id="113" name="组合 60"/>
          <p:cNvGrpSpPr/>
          <p:nvPr/>
        </p:nvGrpSpPr>
        <p:grpSpPr>
          <a:xfrm>
            <a:off x="8283252" y="3958837"/>
            <a:ext cx="1127875" cy="11278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4" name="同心圆 1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5" name="椭圆 11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ea typeface="微软雅黑" panose="020B0503020204020204" pitchFamily="34" charset="-122"/>
              </a:endParaRPr>
            </a:p>
          </p:txBody>
        </p:sp>
      </p:grpSp>
      <p:grpSp>
        <p:nvGrpSpPr>
          <p:cNvPr id="116" name="组合 63"/>
          <p:cNvGrpSpPr/>
          <p:nvPr/>
        </p:nvGrpSpPr>
        <p:grpSpPr>
          <a:xfrm>
            <a:off x="6758670" y="4085313"/>
            <a:ext cx="414020" cy="41402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7" name="同心圆 1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8" name="椭圆 11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ea typeface="微软雅黑" panose="020B0503020204020204" pitchFamily="34" charset="-122"/>
              </a:endParaRPr>
            </a:p>
          </p:txBody>
        </p:sp>
      </p:grpSp>
      <p:grpSp>
        <p:nvGrpSpPr>
          <p:cNvPr id="119" name="组合 66"/>
          <p:cNvGrpSpPr/>
          <p:nvPr/>
        </p:nvGrpSpPr>
        <p:grpSpPr>
          <a:xfrm>
            <a:off x="9229283" y="5192444"/>
            <a:ext cx="414020" cy="41402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0" name="同心圆 1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1" name="椭圆 12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ea typeface="微软雅黑" panose="020B0503020204020204" pitchFamily="34" charset="-122"/>
              </a:endParaRPr>
            </a:p>
          </p:txBody>
        </p:sp>
      </p:grpSp>
      <p:sp>
        <p:nvSpPr>
          <p:cNvPr id="122" name="椭圆 121"/>
          <p:cNvSpPr/>
          <p:nvPr/>
        </p:nvSpPr>
        <p:spPr>
          <a:xfrm rot="10498052">
            <a:off x="7878808" y="3767227"/>
            <a:ext cx="304800" cy="304800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 fontAlgn="auto">
              <a:defRPr/>
            </a:pPr>
            <a:endParaRPr lang="zh-CN" altLang="en-US" noProof="1">
              <a:ea typeface="微软雅黑" panose="020B0503020204020204" pitchFamily="34" charset="-122"/>
            </a:endParaRPr>
          </a:p>
        </p:txBody>
      </p:sp>
      <p:grpSp>
        <p:nvGrpSpPr>
          <p:cNvPr id="123" name="组合 70"/>
          <p:cNvGrpSpPr/>
          <p:nvPr/>
        </p:nvGrpSpPr>
        <p:grpSpPr>
          <a:xfrm>
            <a:off x="5357818" y="4849257"/>
            <a:ext cx="588485" cy="58848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4" name="同心圆 1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ea typeface="微软雅黑" panose="020B0503020204020204" pitchFamily="34" charset="-122"/>
              </a:endParaRPr>
            </a:p>
          </p:txBody>
        </p:sp>
      </p:grpSp>
      <p:sp>
        <p:nvSpPr>
          <p:cNvPr id="126" name="椭圆 125"/>
          <p:cNvSpPr/>
          <p:nvPr/>
        </p:nvSpPr>
        <p:spPr>
          <a:xfrm rot="10498052">
            <a:off x="6516733" y="4935627"/>
            <a:ext cx="406400" cy="404813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 fontAlgn="auto">
              <a:defRPr/>
            </a:pPr>
            <a:endParaRPr lang="zh-CN" altLang="en-US" noProof="1">
              <a:ea typeface="微软雅黑" panose="020B0503020204020204" pitchFamily="34" charset="-122"/>
            </a:endParaRPr>
          </a:p>
        </p:txBody>
      </p:sp>
      <p:grpSp>
        <p:nvGrpSpPr>
          <p:cNvPr id="127" name="组合 74"/>
          <p:cNvGrpSpPr/>
          <p:nvPr/>
        </p:nvGrpSpPr>
        <p:grpSpPr>
          <a:xfrm>
            <a:off x="9948295" y="4903252"/>
            <a:ext cx="414020" cy="41402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8" name="同心圆 1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ea typeface="微软雅黑" panose="020B0503020204020204" pitchFamily="34" charset="-122"/>
              </a:endParaRPr>
            </a:p>
          </p:txBody>
        </p:sp>
      </p:grpSp>
      <p:pic>
        <p:nvPicPr>
          <p:cNvPr id="87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500166" y="3286163"/>
            <a:ext cx="1966912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" name="文本框 39"/>
          <p:cNvSpPr txBox="1"/>
          <p:nvPr/>
        </p:nvSpPr>
        <p:spPr>
          <a:xfrm>
            <a:off x="827381" y="1343648"/>
            <a:ext cx="7680960" cy="108394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6600" b="1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怎样打造团队凝聚力</a:t>
            </a:r>
            <a:endParaRPr lang="zh-CN" altLang="en-US" sz="6600" b="1" dirty="0"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6.17284E-7 L 0.42031 0.00093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23457E-6 L 0.41459 -0.0021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" y="-1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6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458 -0.82685 L 3.88889E-6 -1.85185E-6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7" y="41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267 -0.5607 L -5.55556E-7 2.03892E-7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6" y="28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6511 -0.74143 L -3.61111E-6 4.43312E-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2" y="37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2951 -0.81173 L 0 -2.46914E-6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4" y="405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5712 -0.81186 L -0.01424 -0.02255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" y="394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3194 -0.36577 L -2.77778E-7 5.68428E-7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" y="182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5712 -0.81186 L -0.01424 -0.02255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" y="394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3194 -0.36577 L -2.77778E-7 5.68428E-7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" y="182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267 -0.5607 L -5.55556E-7 2.03892E-7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6" y="28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6511 -0.74143 L -3.61111E-6 4.43312E-6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2" y="37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2951 -0.81173 L 0 -2.46914E-6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4" y="405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5712 -0.81186 L -0.01424 -0.02255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" y="394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3194 -0.36577 L -2.77778E-7 5.68428E-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" y="182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7136 -0.7892 L 5E-6 2.46914E-6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" y="394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3194 -0.36577 L -2.77778E-7 5.68428E-7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" y="1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70" grpId="0"/>
      <p:bldP spid="101" grpId="0" animBg="1"/>
      <p:bldP spid="105" grpId="0" animBg="1"/>
      <p:bldP spid="111" grpId="0" animBg="1"/>
      <p:bldP spid="122" grpId="0" animBg="1"/>
      <p:bldP spid="126" grpId="0" animBg="1"/>
      <p:bldP spid="7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9"/>
          <p:cNvGrpSpPr/>
          <p:nvPr/>
        </p:nvGrpSpPr>
        <p:grpSpPr>
          <a:xfrm>
            <a:off x="-1620688" y="411511"/>
            <a:ext cx="4176464" cy="4176455"/>
            <a:chOff x="2312265" y="1869576"/>
            <a:chExt cx="1854306" cy="1854302"/>
          </a:xfrm>
        </p:grpSpPr>
        <p:grpSp>
          <p:nvGrpSpPr>
            <p:cNvPr id="3" name="组合 40"/>
            <p:cNvGrpSpPr/>
            <p:nvPr/>
          </p:nvGrpSpPr>
          <p:grpSpPr>
            <a:xfrm>
              <a:off x="2312265" y="1869576"/>
              <a:ext cx="1854306" cy="1854302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3" name="同心圆 4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CD0"/>
                  </a:solidFill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CD0"/>
                  </a:solidFill>
                </a:endParaRPr>
              </a:p>
            </p:txBody>
          </p:sp>
        </p:grpSp>
        <p:sp>
          <p:nvSpPr>
            <p:cNvPr id="42" name="TextBox 41"/>
            <p:cNvSpPr txBox="1"/>
            <p:nvPr/>
          </p:nvSpPr>
          <p:spPr>
            <a:xfrm>
              <a:off x="3143506" y="2381109"/>
              <a:ext cx="644854" cy="8198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6000" b="1" dirty="0" smtClean="0">
                  <a:solidFill>
                    <a:srgbClr val="007CD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</a:t>
              </a:r>
              <a:endParaRPr lang="en-US" altLang="zh-CN" sz="6000" b="1" dirty="0" smtClean="0">
                <a:solidFill>
                  <a:srgbClr val="007CD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6000" b="1" dirty="0" smtClean="0">
                  <a:solidFill>
                    <a:srgbClr val="007CD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录</a:t>
              </a:r>
              <a:endParaRPr lang="zh-CN" altLang="en-US" sz="6000" b="1" dirty="0">
                <a:solidFill>
                  <a:srgbClr val="007CD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4139565" y="771264"/>
            <a:ext cx="3583977" cy="516890"/>
          </a:xfrm>
          <a:prstGeom prst="rect">
            <a:avLst/>
          </a:prstGeom>
          <a:noFill/>
        </p:spPr>
        <p:txBody>
          <a:bodyPr wrap="square" lIns="86381" tIns="43191" rIns="86381" bIns="43191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团队与团体的区别</a:t>
            </a:r>
            <a:endParaRPr lang="zh-CN" altLang="en-US" sz="28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76"/>
          <p:cNvGrpSpPr/>
          <p:nvPr/>
        </p:nvGrpSpPr>
        <p:grpSpPr>
          <a:xfrm>
            <a:off x="3179848" y="642924"/>
            <a:ext cx="864652" cy="864650"/>
            <a:chOff x="3402224" y="483518"/>
            <a:chExt cx="864652" cy="864650"/>
          </a:xfrm>
        </p:grpSpPr>
        <p:grpSp>
          <p:nvGrpSpPr>
            <p:cNvPr id="5" name="组合 77"/>
            <p:cNvGrpSpPr/>
            <p:nvPr/>
          </p:nvGrpSpPr>
          <p:grpSpPr>
            <a:xfrm>
              <a:off x="3402224" y="483518"/>
              <a:ext cx="864652" cy="8646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0" name="同心圆 7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rgbClr val="0070C0"/>
                  </a:solidFill>
                </a:endParaRPr>
              </a:p>
            </p:txBody>
          </p:sp>
          <p:sp>
            <p:nvSpPr>
              <p:cNvPr id="81" name="椭圆 80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79" name="TextBox 78"/>
            <p:cNvSpPr txBox="1"/>
            <p:nvPr/>
          </p:nvSpPr>
          <p:spPr>
            <a:xfrm>
              <a:off x="3542275" y="731177"/>
              <a:ext cx="58629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7" name="TextBox 86"/>
          <p:cNvSpPr txBox="1"/>
          <p:nvPr/>
        </p:nvSpPr>
        <p:spPr>
          <a:xfrm>
            <a:off x="4787900" y="2067560"/>
            <a:ext cx="4137660" cy="948055"/>
          </a:xfrm>
          <a:prstGeom prst="rect">
            <a:avLst/>
          </a:prstGeom>
          <a:noFill/>
        </p:spPr>
        <p:txBody>
          <a:bodyPr wrap="square" lIns="86381" tIns="43191" rIns="86381" bIns="43191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如何与领导、同事、下属沟通</a:t>
            </a:r>
            <a:endParaRPr lang="zh-CN" altLang="en-US" sz="28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87"/>
          <p:cNvGrpSpPr/>
          <p:nvPr/>
        </p:nvGrpSpPr>
        <p:grpSpPr>
          <a:xfrm>
            <a:off x="3845388" y="1999733"/>
            <a:ext cx="864652" cy="864650"/>
            <a:chOff x="4515751" y="1419068"/>
            <a:chExt cx="864652" cy="864650"/>
          </a:xfrm>
        </p:grpSpPr>
        <p:grpSp>
          <p:nvGrpSpPr>
            <p:cNvPr id="9" name="组合 88"/>
            <p:cNvGrpSpPr/>
            <p:nvPr/>
          </p:nvGrpSpPr>
          <p:grpSpPr>
            <a:xfrm>
              <a:off x="4515751" y="1419068"/>
              <a:ext cx="864652" cy="8646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91" name="同心圆 9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rgbClr val="0070C0"/>
                  </a:solidFill>
                </a:endParaRPr>
              </a:p>
            </p:txBody>
          </p:sp>
          <p:sp>
            <p:nvSpPr>
              <p:cNvPr id="92" name="椭圆 91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90" name="TextBox 89"/>
            <p:cNvSpPr txBox="1"/>
            <p:nvPr/>
          </p:nvSpPr>
          <p:spPr>
            <a:xfrm>
              <a:off x="4655802" y="1666727"/>
              <a:ext cx="58629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4211955" y="3651885"/>
            <a:ext cx="4498975" cy="516890"/>
          </a:xfrm>
          <a:prstGeom prst="rect">
            <a:avLst/>
          </a:prstGeom>
          <a:noFill/>
        </p:spPr>
        <p:txBody>
          <a:bodyPr wrap="square" lIns="86381" tIns="43191" rIns="86381" bIns="43191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谁是高绩效团队最大的敌人</a:t>
            </a:r>
            <a:endParaRPr lang="zh-CN" altLang="en-US" sz="28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3"/>
          <p:cNvGrpSpPr/>
          <p:nvPr/>
        </p:nvGrpSpPr>
        <p:grpSpPr>
          <a:xfrm>
            <a:off x="3214678" y="3358765"/>
            <a:ext cx="864652" cy="864650"/>
            <a:chOff x="4788024" y="2734782"/>
            <a:chExt cx="864652" cy="864650"/>
          </a:xfrm>
        </p:grpSpPr>
        <p:grpSp>
          <p:nvGrpSpPr>
            <p:cNvPr id="11" name="组合 94"/>
            <p:cNvGrpSpPr/>
            <p:nvPr/>
          </p:nvGrpSpPr>
          <p:grpSpPr>
            <a:xfrm>
              <a:off x="4788024" y="2734782"/>
              <a:ext cx="864652" cy="8646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97" name="同心圆 9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rgbClr val="0070C0"/>
                  </a:solidFill>
                </a:endParaRPr>
              </a:p>
            </p:txBody>
          </p:sp>
          <p:sp>
            <p:nvSpPr>
              <p:cNvPr id="98" name="椭圆 97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96" name="TextBox 95"/>
            <p:cNvSpPr txBox="1"/>
            <p:nvPr/>
          </p:nvSpPr>
          <p:spPr>
            <a:xfrm>
              <a:off x="4928075" y="2982441"/>
              <a:ext cx="58629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1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3" dur="200" fill="hold"/>
                                        <p:tgtEl>
                                          <p:spTgt spid="2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" dur="100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7" dur="200" fill="hold"/>
                                        <p:tgtEl>
                                          <p:spTgt spid="2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25" dur="10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7" dur="200" fill="hold"/>
                                        <p:tgtEl>
                                          <p:spTgt spid="4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9" dur="1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1" dur="200" fill="hold"/>
                                        <p:tgtEl>
                                          <p:spTgt spid="4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43" dur="1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5" dur="200" fill="hold"/>
                                        <p:tgtEl>
                                          <p:spTgt spid="8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47" dur="1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9" dur="200" fill="hold"/>
                                        <p:tgtEl>
                                          <p:spTgt spid="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61" dur="1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3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65" dur="1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7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87" grpId="0"/>
      <p:bldP spid="9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1059973" y="1153827"/>
            <a:ext cx="2715343" cy="2714990"/>
          </a:xfrm>
          <a:prstGeom prst="ellipse">
            <a:avLst/>
          </a:prstGeom>
          <a:gradFill flip="none" rotWithShape="1">
            <a:gsLst>
              <a:gs pos="49000">
                <a:schemeClr val="bg1">
                  <a:lumMod val="93000"/>
                </a:schemeClr>
              </a:gs>
              <a:gs pos="0">
                <a:srgbClr val="E2E2E2">
                  <a:lumMod val="85000"/>
                </a:srgb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100000">
                  <a:srgbClr val="E0E0E0"/>
                </a:gs>
                <a:gs pos="0">
                  <a:schemeClr val="bg1"/>
                </a:gs>
              </a:gsLst>
              <a:lin ang="0" scaled="0"/>
              <a:tileRect/>
            </a:gradFill>
          </a:ln>
          <a:effectLst>
            <a:outerShdw blurRad="368300" dist="584200" dir="2700000" algn="t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4289" rIns="0" bIns="34289" anchor="ctr"/>
          <a:lstStyle/>
          <a:p>
            <a:pPr algn="ctr" fontAlgn="auto">
              <a:defRPr/>
            </a:pPr>
            <a:r>
              <a:rPr lang="en-US" altLang="zh-CN" sz="4800" noProof="1">
                <a:ln w="12700">
                  <a:noFill/>
                </a:ln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Part</a:t>
            </a:r>
            <a:r>
              <a:rPr lang="en-US" altLang="zh-CN" sz="4800" noProof="1">
                <a:ln w="12700">
                  <a:noFill/>
                </a:ln>
                <a:solidFill>
                  <a:srgbClr val="0070C0"/>
                </a:solidFill>
                <a:latin typeface="Helvetica Neue Condensed" pitchFamily="50" charset="0"/>
                <a:ea typeface="微软雅黑" panose="020B0503020204020204" pitchFamily="34" charset="-122"/>
              </a:rPr>
              <a:t> </a:t>
            </a:r>
            <a:r>
              <a:rPr lang="en-US" altLang="zh-CN" sz="4800" noProof="1">
                <a:ln w="12700">
                  <a:noFill/>
                </a:ln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1</a:t>
            </a:r>
            <a:endParaRPr lang="zh-CN" altLang="en-US" sz="4800" noProof="1">
              <a:ln w="12700">
                <a:noFill/>
              </a:ln>
              <a:solidFill>
                <a:srgbClr val="0070C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Freeform 6"/>
          <p:cNvSpPr>
            <a:spLocks noChangeArrowheads="1"/>
          </p:cNvSpPr>
          <p:nvPr/>
        </p:nvSpPr>
        <p:spPr bwMode="auto">
          <a:xfrm>
            <a:off x="1751410" y="1356123"/>
            <a:ext cx="2021681" cy="2512219"/>
          </a:xfrm>
          <a:custGeom>
            <a:avLst/>
            <a:gdLst>
              <a:gd name="T0" fmla="*/ 1130 w 1696"/>
              <a:gd name="T1" fmla="*/ 0 h 2108"/>
              <a:gd name="T2" fmla="*/ 1696 w 1696"/>
              <a:gd name="T3" fmla="*/ 978 h 2108"/>
              <a:gd name="T4" fmla="*/ 566 w 1696"/>
              <a:gd name="T5" fmla="*/ 2108 h 2108"/>
              <a:gd name="T6" fmla="*/ 0 w 1696"/>
              <a:gd name="T7" fmla="*/ 1956 h 2108"/>
              <a:gd name="T8" fmla="*/ 0 60000 65536"/>
              <a:gd name="T9" fmla="*/ 0 60000 65536"/>
              <a:gd name="T10" fmla="*/ 0 60000 65536"/>
              <a:gd name="T11" fmla="*/ 0 60000 65536"/>
              <a:gd name="T12" fmla="*/ 0 w 1696"/>
              <a:gd name="T13" fmla="*/ 0 h 2108"/>
              <a:gd name="T14" fmla="*/ 1696 w 1696"/>
              <a:gd name="T15" fmla="*/ 2108 h 210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96" h="2108">
                <a:moveTo>
                  <a:pt x="1130" y="0"/>
                </a:moveTo>
                <a:cubicBezTo>
                  <a:pt x="1468" y="195"/>
                  <a:pt x="1696" y="560"/>
                  <a:pt x="1696" y="978"/>
                </a:cubicBezTo>
                <a:cubicBezTo>
                  <a:pt x="1696" y="1602"/>
                  <a:pt x="1190" y="2108"/>
                  <a:pt x="566" y="2108"/>
                </a:cubicBezTo>
                <a:cubicBezTo>
                  <a:pt x="360" y="2108"/>
                  <a:pt x="167" y="2052"/>
                  <a:pt x="0" y="1956"/>
                </a:cubicBezTo>
              </a:path>
            </a:pathLst>
          </a:custGeom>
          <a:noFill/>
          <a:ln w="2">
            <a:solidFill>
              <a:srgbClr val="0070C0"/>
            </a:solidFill>
            <a:miter lim="800000"/>
          </a:ln>
        </p:spPr>
        <p:txBody>
          <a:bodyPr lIns="91438" tIns="45719" rIns="91438" bIns="45719"/>
          <a:lstStyle/>
          <a:p>
            <a:endParaRPr lang="zh-CN" altLang="en-US"/>
          </a:p>
        </p:txBody>
      </p:sp>
      <p:sp>
        <p:nvSpPr>
          <p:cNvPr id="13" name="Freeform 7"/>
          <p:cNvSpPr>
            <a:spLocks noChangeArrowheads="1"/>
          </p:cNvSpPr>
          <p:nvPr/>
        </p:nvSpPr>
        <p:spPr bwMode="auto">
          <a:xfrm>
            <a:off x="1079897" y="1175148"/>
            <a:ext cx="2019300" cy="2512219"/>
          </a:xfrm>
          <a:custGeom>
            <a:avLst/>
            <a:gdLst>
              <a:gd name="T0" fmla="*/ 563 w 1693"/>
              <a:gd name="T1" fmla="*/ 2107 h 2107"/>
              <a:gd name="T2" fmla="*/ 0 w 1693"/>
              <a:gd name="T3" fmla="*/ 1129 h 2107"/>
              <a:gd name="T4" fmla="*/ 1129 w 1693"/>
              <a:gd name="T5" fmla="*/ 0 h 2107"/>
              <a:gd name="T6" fmla="*/ 1693 w 1693"/>
              <a:gd name="T7" fmla="*/ 151 h 2107"/>
              <a:gd name="T8" fmla="*/ 0 60000 65536"/>
              <a:gd name="T9" fmla="*/ 0 60000 65536"/>
              <a:gd name="T10" fmla="*/ 0 60000 65536"/>
              <a:gd name="T11" fmla="*/ 0 60000 65536"/>
              <a:gd name="T12" fmla="*/ 0 w 1693"/>
              <a:gd name="T13" fmla="*/ 0 h 2107"/>
              <a:gd name="T14" fmla="*/ 1693 w 1693"/>
              <a:gd name="T15" fmla="*/ 2107 h 210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93" h="2107">
                <a:moveTo>
                  <a:pt x="563" y="2107"/>
                </a:moveTo>
                <a:cubicBezTo>
                  <a:pt x="227" y="1911"/>
                  <a:pt x="0" y="1547"/>
                  <a:pt x="0" y="1129"/>
                </a:cubicBezTo>
                <a:cubicBezTo>
                  <a:pt x="0" y="506"/>
                  <a:pt x="506" y="0"/>
                  <a:pt x="1129" y="0"/>
                </a:cubicBezTo>
                <a:cubicBezTo>
                  <a:pt x="1335" y="0"/>
                  <a:pt x="1527" y="55"/>
                  <a:pt x="1693" y="151"/>
                </a:cubicBezTo>
              </a:path>
            </a:pathLst>
          </a:custGeom>
          <a:noFill/>
          <a:ln w="2">
            <a:solidFill>
              <a:srgbClr val="0070C0"/>
            </a:solidFill>
            <a:miter lim="800000"/>
          </a:ln>
        </p:spPr>
        <p:txBody>
          <a:bodyPr lIns="91438" tIns="45719" rIns="91438" bIns="45719"/>
          <a:lstStyle/>
          <a:p>
            <a:endParaRPr lang="zh-CN" altLang="en-US"/>
          </a:p>
        </p:txBody>
      </p:sp>
      <p:sp>
        <p:nvSpPr>
          <p:cNvPr id="14" name="Line 8"/>
          <p:cNvSpPr>
            <a:spLocks noChangeShapeType="1"/>
          </p:cNvSpPr>
          <p:nvPr/>
        </p:nvSpPr>
        <p:spPr bwMode="auto">
          <a:xfrm flipH="1" flipV="1">
            <a:off x="839391" y="3573"/>
            <a:ext cx="2264569" cy="1353740"/>
          </a:xfrm>
          <a:prstGeom prst="line">
            <a:avLst/>
          </a:prstGeom>
          <a:noFill/>
          <a:ln w="2">
            <a:solidFill>
              <a:srgbClr val="0070C0"/>
            </a:solidFill>
            <a:miter lim="800000"/>
          </a:ln>
        </p:spPr>
        <p:txBody>
          <a:bodyPr lIns="68579" tIns="34289" rIns="68579" bIns="34289"/>
          <a:lstStyle/>
          <a:p>
            <a:endParaRPr lang="zh-CN" altLang="en-US"/>
          </a:p>
        </p:txBody>
      </p:sp>
      <p:sp>
        <p:nvSpPr>
          <p:cNvPr id="15" name="Line 9"/>
          <p:cNvSpPr>
            <a:spLocks noChangeShapeType="1"/>
          </p:cNvSpPr>
          <p:nvPr/>
        </p:nvSpPr>
        <p:spPr bwMode="auto">
          <a:xfrm flipH="1" flipV="1">
            <a:off x="1744266" y="3682604"/>
            <a:ext cx="2443163" cy="1469231"/>
          </a:xfrm>
          <a:prstGeom prst="line">
            <a:avLst/>
          </a:prstGeom>
          <a:noFill/>
          <a:ln w="2">
            <a:solidFill>
              <a:srgbClr val="0070C0"/>
            </a:solidFill>
            <a:miter lim="800000"/>
          </a:ln>
        </p:spPr>
        <p:txBody>
          <a:bodyPr lIns="68579" tIns="34289" rIns="68579" bIns="34289"/>
          <a:lstStyle/>
          <a:p>
            <a:endParaRPr lang="zh-CN" altLang="en-US"/>
          </a:p>
        </p:txBody>
      </p:sp>
      <p:sp>
        <p:nvSpPr>
          <p:cNvPr id="16" name="TextBox 1"/>
          <p:cNvSpPr txBox="1"/>
          <p:nvPr/>
        </p:nvSpPr>
        <p:spPr>
          <a:xfrm>
            <a:off x="4445282" y="2143122"/>
            <a:ext cx="4698718" cy="988345"/>
          </a:xfrm>
          <a:prstGeom prst="rect">
            <a:avLst/>
          </a:prstGeom>
          <a:noFill/>
        </p:spPr>
        <p:txBody>
          <a:bodyPr wrap="none" lIns="91438" tIns="45719" rIns="91438" bIns="45719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4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团队与团体的区别</a:t>
            </a:r>
            <a:endParaRPr lang="en-US" altLang="zh-CN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4189400" y="1276350"/>
            <a:ext cx="0" cy="2808685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xit" presetSubtype="4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xit" presetSubtype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xit" presetSubtype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7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xit" presetSubtype="4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1042972" y="2427975"/>
            <a:ext cx="5241850" cy="584775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在非洲的草原上如果见到羚羊在奔跑，那一定是狮子来了。</a:t>
            </a:r>
            <a:endParaRPr kumimoji="1"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1052289" y="3129983"/>
            <a:ext cx="5234223" cy="338554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如果见到狮子在躲避，那就是象群发怒了。</a:t>
            </a:r>
            <a:endParaRPr kumimoji="1"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1014875" y="3701487"/>
            <a:ext cx="5269947" cy="584775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如果见到成百上千的狮子和大象集体逃命的壮观景象，那是什么来了？</a:t>
            </a:r>
            <a:endParaRPr kumimoji="1"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Rectangle 10"/>
          <p:cNvSpPr>
            <a:spLocks noChangeArrowheads="1"/>
          </p:cNvSpPr>
          <p:nvPr/>
        </p:nvSpPr>
        <p:spPr bwMode="auto">
          <a:xfrm>
            <a:off x="998410" y="1844099"/>
            <a:ext cx="5273120" cy="377026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39700" dist="63500" dir="13740000" sx="46000" sy="46000" algn="ctr" rotWithShape="0">
              <a:srgbClr val="000000">
                <a:alpha val="61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9pPr>
          </a:lstStyle>
          <a:p>
            <a:pPr algn="ctr"/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古老的寓言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圆角矩形 53"/>
          <p:cNvSpPr/>
          <p:nvPr/>
        </p:nvSpPr>
        <p:spPr>
          <a:xfrm>
            <a:off x="3143240" y="346012"/>
            <a:ext cx="900912" cy="525663"/>
          </a:xfrm>
          <a:prstGeom prst="roundRect">
            <a:avLst>
              <a:gd name="adj" fmla="val 20986"/>
            </a:avLst>
          </a:prstGeom>
          <a:solidFill>
            <a:srgbClr val="0070C0"/>
          </a:solidFill>
          <a:ln w="2222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5" name="文本框 38"/>
          <p:cNvSpPr txBox="1"/>
          <p:nvPr/>
        </p:nvSpPr>
        <p:spPr>
          <a:xfrm>
            <a:off x="500034" y="286176"/>
            <a:ext cx="2840282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团队与团体的区别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Freeform 9"/>
          <p:cNvSpPr/>
          <p:nvPr/>
        </p:nvSpPr>
        <p:spPr bwMode="auto">
          <a:xfrm>
            <a:off x="3497809" y="447454"/>
            <a:ext cx="151904" cy="158163"/>
          </a:xfrm>
          <a:custGeom>
            <a:avLst/>
            <a:gdLst>
              <a:gd name="T0" fmla="*/ 50 w 152"/>
              <a:gd name="T1" fmla="*/ 147 h 159"/>
              <a:gd name="T2" fmla="*/ 39 w 152"/>
              <a:gd name="T3" fmla="*/ 147 h 159"/>
              <a:gd name="T4" fmla="*/ 76 w 152"/>
              <a:gd name="T5" fmla="*/ 159 h 159"/>
              <a:gd name="T6" fmla="*/ 114 w 152"/>
              <a:gd name="T7" fmla="*/ 147 h 159"/>
              <a:gd name="T8" fmla="*/ 103 w 152"/>
              <a:gd name="T9" fmla="*/ 147 h 159"/>
              <a:gd name="T10" fmla="*/ 152 w 152"/>
              <a:gd name="T11" fmla="*/ 76 h 159"/>
              <a:gd name="T12" fmla="*/ 76 w 152"/>
              <a:gd name="T13" fmla="*/ 0 h 159"/>
              <a:gd name="T14" fmla="*/ 0 w 152"/>
              <a:gd name="T15" fmla="*/ 76 h 159"/>
              <a:gd name="T16" fmla="*/ 50 w 152"/>
              <a:gd name="T17" fmla="*/ 147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159">
                <a:moveTo>
                  <a:pt x="50" y="147"/>
                </a:moveTo>
                <a:cubicBezTo>
                  <a:pt x="39" y="147"/>
                  <a:pt x="39" y="147"/>
                  <a:pt x="39" y="147"/>
                </a:cubicBezTo>
                <a:cubicBezTo>
                  <a:pt x="39" y="152"/>
                  <a:pt x="53" y="159"/>
                  <a:pt x="76" y="159"/>
                </a:cubicBezTo>
                <a:cubicBezTo>
                  <a:pt x="99" y="159"/>
                  <a:pt x="113" y="152"/>
                  <a:pt x="114" y="147"/>
                </a:cubicBezTo>
                <a:cubicBezTo>
                  <a:pt x="103" y="147"/>
                  <a:pt x="103" y="147"/>
                  <a:pt x="103" y="147"/>
                </a:cubicBezTo>
                <a:cubicBezTo>
                  <a:pt x="131" y="136"/>
                  <a:pt x="152" y="108"/>
                  <a:pt x="152" y="76"/>
                </a:cubicBezTo>
                <a:cubicBezTo>
                  <a:pt x="152" y="34"/>
                  <a:pt x="118" y="0"/>
                  <a:pt x="76" y="0"/>
                </a:cubicBezTo>
                <a:cubicBezTo>
                  <a:pt x="34" y="0"/>
                  <a:pt x="0" y="34"/>
                  <a:pt x="0" y="76"/>
                </a:cubicBezTo>
                <a:cubicBezTo>
                  <a:pt x="0" y="108"/>
                  <a:pt x="21" y="136"/>
                  <a:pt x="50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7" name="Freeform 10"/>
          <p:cNvSpPr/>
          <p:nvPr/>
        </p:nvSpPr>
        <p:spPr bwMode="auto">
          <a:xfrm>
            <a:off x="3431873" y="593932"/>
            <a:ext cx="283359" cy="164006"/>
          </a:xfrm>
          <a:custGeom>
            <a:avLst/>
            <a:gdLst>
              <a:gd name="T0" fmla="*/ 222 w 284"/>
              <a:gd name="T1" fmla="*/ 0 h 165"/>
              <a:gd name="T2" fmla="*/ 188 w 284"/>
              <a:gd name="T3" fmla="*/ 0 h 165"/>
              <a:gd name="T4" fmla="*/ 154 w 284"/>
              <a:gd name="T5" fmla="*/ 19 h 165"/>
              <a:gd name="T6" fmla="*/ 154 w 284"/>
              <a:gd name="T7" fmla="*/ 134 h 165"/>
              <a:gd name="T8" fmla="*/ 143 w 284"/>
              <a:gd name="T9" fmla="*/ 146 h 165"/>
              <a:gd name="T10" fmla="*/ 131 w 284"/>
              <a:gd name="T11" fmla="*/ 134 h 165"/>
              <a:gd name="T12" fmla="*/ 131 w 284"/>
              <a:gd name="T13" fmla="*/ 19 h 165"/>
              <a:gd name="T14" fmla="*/ 97 w 284"/>
              <a:gd name="T15" fmla="*/ 0 h 165"/>
              <a:gd name="T16" fmla="*/ 63 w 284"/>
              <a:gd name="T17" fmla="*/ 0 h 165"/>
              <a:gd name="T18" fmla="*/ 0 w 284"/>
              <a:gd name="T19" fmla="*/ 86 h 165"/>
              <a:gd name="T20" fmla="*/ 0 w 284"/>
              <a:gd name="T21" fmla="*/ 165 h 165"/>
              <a:gd name="T22" fmla="*/ 284 w 284"/>
              <a:gd name="T23" fmla="*/ 165 h 165"/>
              <a:gd name="T24" fmla="*/ 284 w 284"/>
              <a:gd name="T25" fmla="*/ 86 h 165"/>
              <a:gd name="T26" fmla="*/ 222 w 284"/>
              <a:gd name="T2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4" h="165">
                <a:moveTo>
                  <a:pt x="222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88" y="10"/>
                  <a:pt x="172" y="17"/>
                  <a:pt x="154" y="19"/>
                </a:cubicBezTo>
                <a:cubicBezTo>
                  <a:pt x="154" y="134"/>
                  <a:pt x="154" y="134"/>
                  <a:pt x="154" y="134"/>
                </a:cubicBezTo>
                <a:cubicBezTo>
                  <a:pt x="154" y="140"/>
                  <a:pt x="149" y="146"/>
                  <a:pt x="143" y="146"/>
                </a:cubicBezTo>
                <a:cubicBezTo>
                  <a:pt x="136" y="146"/>
                  <a:pt x="131" y="140"/>
                  <a:pt x="131" y="134"/>
                </a:cubicBezTo>
                <a:cubicBezTo>
                  <a:pt x="131" y="19"/>
                  <a:pt x="131" y="19"/>
                  <a:pt x="131" y="19"/>
                </a:cubicBezTo>
                <a:cubicBezTo>
                  <a:pt x="113" y="17"/>
                  <a:pt x="97" y="11"/>
                  <a:pt x="97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28" y="0"/>
                  <a:pt x="0" y="39"/>
                  <a:pt x="0" y="86"/>
                </a:cubicBezTo>
                <a:cubicBezTo>
                  <a:pt x="0" y="165"/>
                  <a:pt x="0" y="165"/>
                  <a:pt x="0" y="165"/>
                </a:cubicBezTo>
                <a:cubicBezTo>
                  <a:pt x="284" y="165"/>
                  <a:pt x="284" y="165"/>
                  <a:pt x="284" y="165"/>
                </a:cubicBezTo>
                <a:cubicBezTo>
                  <a:pt x="284" y="86"/>
                  <a:pt x="284" y="86"/>
                  <a:pt x="284" y="86"/>
                </a:cubicBezTo>
                <a:cubicBezTo>
                  <a:pt x="284" y="39"/>
                  <a:pt x="256" y="0"/>
                  <a:pt x="2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11" name="图片 10" descr="5a97c4ad0c5ce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796136" y="987574"/>
            <a:ext cx="3990856" cy="41559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Tm="6971">
        <p:checker/>
      </p:transition>
    </mc:Choice>
    <mc:Fallback>
      <p:transition spd="slow" advTm="6971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49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ctangle 2"/>
          <p:cNvSpPr txBox="1">
            <a:spLocks noRot="1" noChangeArrowheads="1"/>
          </p:cNvSpPr>
          <p:nvPr/>
        </p:nvSpPr>
        <p:spPr>
          <a:xfrm>
            <a:off x="3622560" y="1661554"/>
            <a:ext cx="4796083" cy="351768"/>
          </a:xfrm>
          <a:prstGeom prst="rect">
            <a:avLst/>
          </a:prstGeom>
          <a:solidFill>
            <a:srgbClr val="0070C0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从这个古老的寓言中人们可以得到何启示呢</a:t>
            </a:r>
            <a:r>
              <a:rPr lang="en-US" altLang="zh-CN" sz="18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en-US" altLang="zh-CN" sz="18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5" name="圆角矩形 64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6" name="圆角矩形 65"/>
          <p:cNvSpPr/>
          <p:nvPr/>
        </p:nvSpPr>
        <p:spPr>
          <a:xfrm>
            <a:off x="3143240" y="346012"/>
            <a:ext cx="900912" cy="525663"/>
          </a:xfrm>
          <a:prstGeom prst="roundRect">
            <a:avLst>
              <a:gd name="adj" fmla="val 20986"/>
            </a:avLst>
          </a:prstGeom>
          <a:solidFill>
            <a:srgbClr val="0070C0"/>
          </a:solidFill>
          <a:ln w="2222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7" name="文本框 38"/>
          <p:cNvSpPr txBox="1"/>
          <p:nvPr/>
        </p:nvSpPr>
        <p:spPr>
          <a:xfrm>
            <a:off x="500034" y="286176"/>
            <a:ext cx="2840282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团队与团体的区别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Freeform 9"/>
          <p:cNvSpPr/>
          <p:nvPr/>
        </p:nvSpPr>
        <p:spPr bwMode="auto">
          <a:xfrm>
            <a:off x="3497809" y="447454"/>
            <a:ext cx="151904" cy="158163"/>
          </a:xfrm>
          <a:custGeom>
            <a:avLst/>
            <a:gdLst>
              <a:gd name="T0" fmla="*/ 50 w 152"/>
              <a:gd name="T1" fmla="*/ 147 h 159"/>
              <a:gd name="T2" fmla="*/ 39 w 152"/>
              <a:gd name="T3" fmla="*/ 147 h 159"/>
              <a:gd name="T4" fmla="*/ 76 w 152"/>
              <a:gd name="T5" fmla="*/ 159 h 159"/>
              <a:gd name="T6" fmla="*/ 114 w 152"/>
              <a:gd name="T7" fmla="*/ 147 h 159"/>
              <a:gd name="T8" fmla="*/ 103 w 152"/>
              <a:gd name="T9" fmla="*/ 147 h 159"/>
              <a:gd name="T10" fmla="*/ 152 w 152"/>
              <a:gd name="T11" fmla="*/ 76 h 159"/>
              <a:gd name="T12" fmla="*/ 76 w 152"/>
              <a:gd name="T13" fmla="*/ 0 h 159"/>
              <a:gd name="T14" fmla="*/ 0 w 152"/>
              <a:gd name="T15" fmla="*/ 76 h 159"/>
              <a:gd name="T16" fmla="*/ 50 w 152"/>
              <a:gd name="T17" fmla="*/ 147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159">
                <a:moveTo>
                  <a:pt x="50" y="147"/>
                </a:moveTo>
                <a:cubicBezTo>
                  <a:pt x="39" y="147"/>
                  <a:pt x="39" y="147"/>
                  <a:pt x="39" y="147"/>
                </a:cubicBezTo>
                <a:cubicBezTo>
                  <a:pt x="39" y="152"/>
                  <a:pt x="53" y="159"/>
                  <a:pt x="76" y="159"/>
                </a:cubicBezTo>
                <a:cubicBezTo>
                  <a:pt x="99" y="159"/>
                  <a:pt x="113" y="152"/>
                  <a:pt x="114" y="147"/>
                </a:cubicBezTo>
                <a:cubicBezTo>
                  <a:pt x="103" y="147"/>
                  <a:pt x="103" y="147"/>
                  <a:pt x="103" y="147"/>
                </a:cubicBezTo>
                <a:cubicBezTo>
                  <a:pt x="131" y="136"/>
                  <a:pt x="152" y="108"/>
                  <a:pt x="152" y="76"/>
                </a:cubicBezTo>
                <a:cubicBezTo>
                  <a:pt x="152" y="34"/>
                  <a:pt x="118" y="0"/>
                  <a:pt x="76" y="0"/>
                </a:cubicBezTo>
                <a:cubicBezTo>
                  <a:pt x="34" y="0"/>
                  <a:pt x="0" y="34"/>
                  <a:pt x="0" y="76"/>
                </a:cubicBezTo>
                <a:cubicBezTo>
                  <a:pt x="0" y="108"/>
                  <a:pt x="21" y="136"/>
                  <a:pt x="50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9" name="Freeform 10"/>
          <p:cNvSpPr/>
          <p:nvPr/>
        </p:nvSpPr>
        <p:spPr bwMode="auto">
          <a:xfrm>
            <a:off x="3431873" y="593932"/>
            <a:ext cx="283359" cy="164006"/>
          </a:xfrm>
          <a:custGeom>
            <a:avLst/>
            <a:gdLst>
              <a:gd name="T0" fmla="*/ 222 w 284"/>
              <a:gd name="T1" fmla="*/ 0 h 165"/>
              <a:gd name="T2" fmla="*/ 188 w 284"/>
              <a:gd name="T3" fmla="*/ 0 h 165"/>
              <a:gd name="T4" fmla="*/ 154 w 284"/>
              <a:gd name="T5" fmla="*/ 19 h 165"/>
              <a:gd name="T6" fmla="*/ 154 w 284"/>
              <a:gd name="T7" fmla="*/ 134 h 165"/>
              <a:gd name="T8" fmla="*/ 143 w 284"/>
              <a:gd name="T9" fmla="*/ 146 h 165"/>
              <a:gd name="T10" fmla="*/ 131 w 284"/>
              <a:gd name="T11" fmla="*/ 134 h 165"/>
              <a:gd name="T12" fmla="*/ 131 w 284"/>
              <a:gd name="T13" fmla="*/ 19 h 165"/>
              <a:gd name="T14" fmla="*/ 97 w 284"/>
              <a:gd name="T15" fmla="*/ 0 h 165"/>
              <a:gd name="T16" fmla="*/ 63 w 284"/>
              <a:gd name="T17" fmla="*/ 0 h 165"/>
              <a:gd name="T18" fmla="*/ 0 w 284"/>
              <a:gd name="T19" fmla="*/ 86 h 165"/>
              <a:gd name="T20" fmla="*/ 0 w 284"/>
              <a:gd name="T21" fmla="*/ 165 h 165"/>
              <a:gd name="T22" fmla="*/ 284 w 284"/>
              <a:gd name="T23" fmla="*/ 165 h 165"/>
              <a:gd name="T24" fmla="*/ 284 w 284"/>
              <a:gd name="T25" fmla="*/ 86 h 165"/>
              <a:gd name="T26" fmla="*/ 222 w 284"/>
              <a:gd name="T2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4" h="165">
                <a:moveTo>
                  <a:pt x="222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88" y="10"/>
                  <a:pt x="172" y="17"/>
                  <a:pt x="154" y="19"/>
                </a:cubicBezTo>
                <a:cubicBezTo>
                  <a:pt x="154" y="134"/>
                  <a:pt x="154" y="134"/>
                  <a:pt x="154" y="134"/>
                </a:cubicBezTo>
                <a:cubicBezTo>
                  <a:pt x="154" y="140"/>
                  <a:pt x="149" y="146"/>
                  <a:pt x="143" y="146"/>
                </a:cubicBezTo>
                <a:cubicBezTo>
                  <a:pt x="136" y="146"/>
                  <a:pt x="131" y="140"/>
                  <a:pt x="131" y="134"/>
                </a:cubicBezTo>
                <a:cubicBezTo>
                  <a:pt x="131" y="19"/>
                  <a:pt x="131" y="19"/>
                  <a:pt x="131" y="19"/>
                </a:cubicBezTo>
                <a:cubicBezTo>
                  <a:pt x="113" y="17"/>
                  <a:pt x="97" y="11"/>
                  <a:pt x="97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28" y="0"/>
                  <a:pt x="0" y="39"/>
                  <a:pt x="0" y="86"/>
                </a:cubicBezTo>
                <a:cubicBezTo>
                  <a:pt x="0" y="165"/>
                  <a:pt x="0" y="165"/>
                  <a:pt x="0" y="165"/>
                </a:cubicBezTo>
                <a:cubicBezTo>
                  <a:pt x="284" y="165"/>
                  <a:pt x="284" y="165"/>
                  <a:pt x="284" y="165"/>
                </a:cubicBezTo>
                <a:cubicBezTo>
                  <a:pt x="284" y="86"/>
                  <a:pt x="284" y="86"/>
                  <a:pt x="284" y="86"/>
                </a:cubicBezTo>
                <a:cubicBezTo>
                  <a:pt x="284" y="39"/>
                  <a:pt x="256" y="0"/>
                  <a:pt x="2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3573991" y="2143122"/>
            <a:ext cx="48556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蚂蚁是何等的渺小微弱，任何人都可以随意处置它，但它的团队，就连兽中之王，也要退避三舍。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3560859" y="2751669"/>
            <a:ext cx="456212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个体弱小，没有关系，与伙伴精诚协作，就能变成巨人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3564678" y="3140620"/>
            <a:ext cx="48556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蚂蚁是最勤劳、最勇敢、最无私、最有团队精神的动物。势如卷席，勇不可挡，团结奋进，无坚不摧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---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这就是由一个人弱小生命构成的团队力量！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3560859" y="3991521"/>
            <a:ext cx="45621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年前管子说过：“一人拼命，百夫难挡，万人必死，横行天下！”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Picture 2" descr="C:\Users\Administrator\Desktop\6c1a16faabe0f13947f3144c4448f036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51520" y="1183060"/>
            <a:ext cx="3242269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7244">
        <p15:prstTrans prst="prestige"/>
      </p:transition>
    </mc:Choice>
    <mc:Fallback>
      <p:transition spd="slow" advTm="724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3"/>
          <p:cNvSpPr txBox="1">
            <a:spLocks noRot="1" noChangeArrowheads="1"/>
          </p:cNvSpPr>
          <p:nvPr/>
        </p:nvSpPr>
        <p:spPr>
          <a:xfrm>
            <a:off x="1214414" y="2650364"/>
            <a:ext cx="3420191" cy="177877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altLang="zh-CN" sz="1800" b="1" dirty="0"/>
              <a:t>T</a:t>
            </a:r>
            <a:r>
              <a:rPr kumimoji="1"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——</a:t>
            </a:r>
            <a:r>
              <a:rPr lang="en-US" altLang="zh-CN" sz="1800" b="1" dirty="0"/>
              <a:t>Together</a:t>
            </a:r>
            <a:r>
              <a:rPr lang="zh-CN" altLang="en-US" sz="1800" b="1" dirty="0"/>
              <a:t> ：一起</a:t>
            </a:r>
            <a:endParaRPr lang="zh-CN" altLang="en-US" sz="1800" b="1" dirty="0"/>
          </a:p>
          <a:p>
            <a:pPr marL="0" indent="0" algn="just">
              <a:buNone/>
            </a:pPr>
            <a:r>
              <a:rPr lang="en-US" altLang="zh-CN" sz="1800" b="1" dirty="0"/>
              <a:t>E</a:t>
            </a:r>
            <a:r>
              <a:rPr kumimoji="1"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——</a:t>
            </a:r>
            <a:r>
              <a:rPr lang="en-US" altLang="zh-CN" sz="1800" b="1" dirty="0"/>
              <a:t>Everyone</a:t>
            </a:r>
            <a:r>
              <a:rPr lang="zh-CN" altLang="en-US" sz="1800" b="1" dirty="0"/>
              <a:t> ：每个人</a:t>
            </a:r>
            <a:endParaRPr lang="zh-CN" altLang="en-US" sz="1800" b="1" dirty="0"/>
          </a:p>
          <a:p>
            <a:pPr marL="0" indent="0" algn="just">
              <a:buNone/>
            </a:pPr>
            <a:r>
              <a:rPr lang="en-US" altLang="zh-CN" sz="1800" b="1" dirty="0"/>
              <a:t>A</a:t>
            </a:r>
            <a:r>
              <a:rPr kumimoji="1"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—— </a:t>
            </a:r>
            <a:r>
              <a:rPr lang="en-US" altLang="zh-CN" sz="1800" b="1" dirty="0"/>
              <a:t>Achieves</a:t>
            </a:r>
            <a:r>
              <a:rPr lang="zh-CN" altLang="en-US" sz="1800" b="1" dirty="0"/>
              <a:t> ：收获</a:t>
            </a:r>
            <a:endParaRPr lang="zh-CN" altLang="en-US" sz="1800" b="1" dirty="0"/>
          </a:p>
          <a:p>
            <a:pPr marL="0" indent="0">
              <a:buNone/>
            </a:pPr>
            <a:r>
              <a:rPr lang="en-US" altLang="zh-CN" sz="1800" b="1" dirty="0"/>
              <a:t>M</a:t>
            </a:r>
            <a:r>
              <a:rPr kumimoji="1" lang="en-US" altLang="zh-CN" sz="1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—— </a:t>
            </a:r>
            <a:r>
              <a:rPr lang="en-US" altLang="zh-CN" sz="1800" b="1" dirty="0"/>
              <a:t>More</a:t>
            </a:r>
            <a:r>
              <a:rPr lang="zh-CN" altLang="en-US" sz="1800" b="1" dirty="0"/>
              <a:t> ：</a:t>
            </a:r>
            <a:r>
              <a:rPr lang="zh-CN" altLang="en-US" sz="1800" b="1" dirty="0">
                <a:latin typeface="宋体" panose="02010600030101010101" pitchFamily="2" charset="-122"/>
              </a:rPr>
              <a:t>更多</a:t>
            </a:r>
            <a:r>
              <a:rPr lang="zh-CN" altLang="en-US" sz="1800" b="1" dirty="0"/>
              <a:t> </a:t>
            </a:r>
            <a:endParaRPr lang="zh-CN" altLang="en-US" sz="1800" b="1" dirty="0"/>
          </a:p>
        </p:txBody>
      </p:sp>
      <p:sp>
        <p:nvSpPr>
          <p:cNvPr id="38" name="Rectangle 10"/>
          <p:cNvSpPr>
            <a:spLocks noChangeArrowheads="1"/>
          </p:cNvSpPr>
          <p:nvPr/>
        </p:nvSpPr>
        <p:spPr bwMode="auto">
          <a:xfrm>
            <a:off x="1142976" y="1214428"/>
            <a:ext cx="3429024" cy="500137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9pPr>
          </a:lstStyle>
          <a:p>
            <a:pPr algn="ctr"/>
            <a:r>
              <a:rPr lang="zh-CN" altLang="en-US" sz="2800" b="1" kern="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团队是</a:t>
            </a:r>
            <a:r>
              <a:rPr lang="zh-CN" altLang="en-US" sz="28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什么</a:t>
            </a:r>
            <a:r>
              <a:rPr lang="zh-CN" altLang="en-US" sz="2800" b="1" kern="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endParaRPr lang="en-US" altLang="zh-CN" sz="2800" b="1" kern="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Rectangle 2"/>
          <p:cNvSpPr txBox="1">
            <a:spLocks noRot="1" noChangeArrowheads="1"/>
          </p:cNvSpPr>
          <p:nvPr/>
        </p:nvSpPr>
        <p:spPr>
          <a:xfrm>
            <a:off x="1214414" y="2007422"/>
            <a:ext cx="3357586" cy="357190"/>
          </a:xfrm>
          <a:prstGeom prst="rect">
            <a:avLst/>
          </a:prstGeom>
          <a:solidFill>
            <a:srgbClr val="0070C0"/>
          </a:solidFill>
          <a:effectLst>
            <a:outerShdw blurRad="177800" dist="50800" dir="14580000" algn="ctr" rotWithShape="0">
              <a:srgbClr val="000000">
                <a:alpha val="43137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zh-CN" altLang="en-US" sz="18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团队</a:t>
            </a:r>
            <a:r>
              <a:rPr lang="en-US" altLang="zh-CN" sz="18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TEAM</a:t>
            </a:r>
            <a:r>
              <a:rPr lang="zh-CN" altLang="en-US" sz="18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的定义</a:t>
            </a:r>
            <a:endParaRPr lang="zh-CN" altLang="en-US" sz="1800" b="1" kern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3143240" y="346012"/>
            <a:ext cx="900912" cy="525663"/>
          </a:xfrm>
          <a:prstGeom prst="roundRect">
            <a:avLst>
              <a:gd name="adj" fmla="val 20986"/>
            </a:avLst>
          </a:prstGeom>
          <a:solidFill>
            <a:srgbClr val="0070C0"/>
          </a:solidFill>
          <a:ln w="2222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文本框 38"/>
          <p:cNvSpPr txBox="1"/>
          <p:nvPr/>
        </p:nvSpPr>
        <p:spPr>
          <a:xfrm>
            <a:off x="500034" y="286176"/>
            <a:ext cx="2840282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团队与团体的区别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Freeform 9"/>
          <p:cNvSpPr/>
          <p:nvPr/>
        </p:nvSpPr>
        <p:spPr bwMode="auto">
          <a:xfrm>
            <a:off x="3497809" y="447454"/>
            <a:ext cx="151904" cy="158163"/>
          </a:xfrm>
          <a:custGeom>
            <a:avLst/>
            <a:gdLst>
              <a:gd name="T0" fmla="*/ 50 w 152"/>
              <a:gd name="T1" fmla="*/ 147 h 159"/>
              <a:gd name="T2" fmla="*/ 39 w 152"/>
              <a:gd name="T3" fmla="*/ 147 h 159"/>
              <a:gd name="T4" fmla="*/ 76 w 152"/>
              <a:gd name="T5" fmla="*/ 159 h 159"/>
              <a:gd name="T6" fmla="*/ 114 w 152"/>
              <a:gd name="T7" fmla="*/ 147 h 159"/>
              <a:gd name="T8" fmla="*/ 103 w 152"/>
              <a:gd name="T9" fmla="*/ 147 h 159"/>
              <a:gd name="T10" fmla="*/ 152 w 152"/>
              <a:gd name="T11" fmla="*/ 76 h 159"/>
              <a:gd name="T12" fmla="*/ 76 w 152"/>
              <a:gd name="T13" fmla="*/ 0 h 159"/>
              <a:gd name="T14" fmla="*/ 0 w 152"/>
              <a:gd name="T15" fmla="*/ 76 h 159"/>
              <a:gd name="T16" fmla="*/ 50 w 152"/>
              <a:gd name="T17" fmla="*/ 147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159">
                <a:moveTo>
                  <a:pt x="50" y="147"/>
                </a:moveTo>
                <a:cubicBezTo>
                  <a:pt x="39" y="147"/>
                  <a:pt x="39" y="147"/>
                  <a:pt x="39" y="147"/>
                </a:cubicBezTo>
                <a:cubicBezTo>
                  <a:pt x="39" y="152"/>
                  <a:pt x="53" y="159"/>
                  <a:pt x="76" y="159"/>
                </a:cubicBezTo>
                <a:cubicBezTo>
                  <a:pt x="99" y="159"/>
                  <a:pt x="113" y="152"/>
                  <a:pt x="114" y="147"/>
                </a:cubicBezTo>
                <a:cubicBezTo>
                  <a:pt x="103" y="147"/>
                  <a:pt x="103" y="147"/>
                  <a:pt x="103" y="147"/>
                </a:cubicBezTo>
                <a:cubicBezTo>
                  <a:pt x="131" y="136"/>
                  <a:pt x="152" y="108"/>
                  <a:pt x="152" y="76"/>
                </a:cubicBezTo>
                <a:cubicBezTo>
                  <a:pt x="152" y="34"/>
                  <a:pt x="118" y="0"/>
                  <a:pt x="76" y="0"/>
                </a:cubicBezTo>
                <a:cubicBezTo>
                  <a:pt x="34" y="0"/>
                  <a:pt x="0" y="34"/>
                  <a:pt x="0" y="76"/>
                </a:cubicBezTo>
                <a:cubicBezTo>
                  <a:pt x="0" y="108"/>
                  <a:pt x="21" y="136"/>
                  <a:pt x="50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4" name="Freeform 10"/>
          <p:cNvSpPr/>
          <p:nvPr/>
        </p:nvSpPr>
        <p:spPr bwMode="auto">
          <a:xfrm>
            <a:off x="3431873" y="593932"/>
            <a:ext cx="283359" cy="164006"/>
          </a:xfrm>
          <a:custGeom>
            <a:avLst/>
            <a:gdLst>
              <a:gd name="T0" fmla="*/ 222 w 284"/>
              <a:gd name="T1" fmla="*/ 0 h 165"/>
              <a:gd name="T2" fmla="*/ 188 w 284"/>
              <a:gd name="T3" fmla="*/ 0 h 165"/>
              <a:gd name="T4" fmla="*/ 154 w 284"/>
              <a:gd name="T5" fmla="*/ 19 h 165"/>
              <a:gd name="T6" fmla="*/ 154 w 284"/>
              <a:gd name="T7" fmla="*/ 134 h 165"/>
              <a:gd name="T8" fmla="*/ 143 w 284"/>
              <a:gd name="T9" fmla="*/ 146 h 165"/>
              <a:gd name="T10" fmla="*/ 131 w 284"/>
              <a:gd name="T11" fmla="*/ 134 h 165"/>
              <a:gd name="T12" fmla="*/ 131 w 284"/>
              <a:gd name="T13" fmla="*/ 19 h 165"/>
              <a:gd name="T14" fmla="*/ 97 w 284"/>
              <a:gd name="T15" fmla="*/ 0 h 165"/>
              <a:gd name="T16" fmla="*/ 63 w 284"/>
              <a:gd name="T17" fmla="*/ 0 h 165"/>
              <a:gd name="T18" fmla="*/ 0 w 284"/>
              <a:gd name="T19" fmla="*/ 86 h 165"/>
              <a:gd name="T20" fmla="*/ 0 w 284"/>
              <a:gd name="T21" fmla="*/ 165 h 165"/>
              <a:gd name="T22" fmla="*/ 284 w 284"/>
              <a:gd name="T23" fmla="*/ 165 h 165"/>
              <a:gd name="T24" fmla="*/ 284 w 284"/>
              <a:gd name="T25" fmla="*/ 86 h 165"/>
              <a:gd name="T26" fmla="*/ 222 w 284"/>
              <a:gd name="T2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4" h="165">
                <a:moveTo>
                  <a:pt x="222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88" y="10"/>
                  <a:pt x="172" y="17"/>
                  <a:pt x="154" y="19"/>
                </a:cubicBezTo>
                <a:cubicBezTo>
                  <a:pt x="154" y="134"/>
                  <a:pt x="154" y="134"/>
                  <a:pt x="154" y="134"/>
                </a:cubicBezTo>
                <a:cubicBezTo>
                  <a:pt x="154" y="140"/>
                  <a:pt x="149" y="146"/>
                  <a:pt x="143" y="146"/>
                </a:cubicBezTo>
                <a:cubicBezTo>
                  <a:pt x="136" y="146"/>
                  <a:pt x="131" y="140"/>
                  <a:pt x="131" y="134"/>
                </a:cubicBezTo>
                <a:cubicBezTo>
                  <a:pt x="131" y="19"/>
                  <a:pt x="131" y="19"/>
                  <a:pt x="131" y="19"/>
                </a:cubicBezTo>
                <a:cubicBezTo>
                  <a:pt x="113" y="17"/>
                  <a:pt x="97" y="11"/>
                  <a:pt x="97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28" y="0"/>
                  <a:pt x="0" y="39"/>
                  <a:pt x="0" y="86"/>
                </a:cubicBezTo>
                <a:cubicBezTo>
                  <a:pt x="0" y="165"/>
                  <a:pt x="0" y="165"/>
                  <a:pt x="0" y="165"/>
                </a:cubicBezTo>
                <a:cubicBezTo>
                  <a:pt x="284" y="165"/>
                  <a:pt x="284" y="165"/>
                  <a:pt x="284" y="165"/>
                </a:cubicBezTo>
                <a:cubicBezTo>
                  <a:pt x="284" y="86"/>
                  <a:pt x="284" y="86"/>
                  <a:pt x="284" y="86"/>
                </a:cubicBezTo>
                <a:cubicBezTo>
                  <a:pt x="284" y="39"/>
                  <a:pt x="256" y="0"/>
                  <a:pt x="2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10" name="Picture 3" descr="C:\Users\Administrator\Desktop\fc047933aff9bc9cc37740bfa8fe1c79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220072" y="1059582"/>
            <a:ext cx="2736304" cy="3649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898">
        <p:blinds dir="vert"/>
      </p:transition>
    </mc:Choice>
    <mc:Fallback>
      <p:transition spd="slow" advTm="6898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3"/>
          <p:cNvSpPr txBox="1">
            <a:spLocks noRot="1" noChangeArrowheads="1"/>
          </p:cNvSpPr>
          <p:nvPr/>
        </p:nvSpPr>
        <p:spPr>
          <a:xfrm>
            <a:off x="4929190" y="2793240"/>
            <a:ext cx="3420191" cy="177877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20000"/>
              </a:spcBef>
              <a:buNone/>
            </a:pPr>
            <a:r>
              <a:rPr lang="en-US" altLang="zh-CN" sz="1800" b="1" smtClean="0"/>
              <a:t>T</a:t>
            </a:r>
            <a:r>
              <a:rPr kumimoji="1" lang="en-US" altLang="zh-CN" sz="1800" b="1" smtClean="0">
                <a:latin typeface="Times New Roman" panose="02020603050405020304" pitchFamily="18" charset="0"/>
                <a:ea typeface="宋体" panose="02010600030101010101" pitchFamily="2" charset="-122"/>
              </a:rPr>
              <a:t>——</a:t>
            </a:r>
            <a:r>
              <a:rPr lang="en-US" altLang="zh-CN" sz="1800" b="1" smtClean="0"/>
              <a:t>Target</a:t>
            </a:r>
            <a:r>
              <a:rPr lang="zh-CN" altLang="en-US" sz="1800" b="1" smtClean="0"/>
              <a:t> ：</a:t>
            </a:r>
            <a:r>
              <a:rPr kumimoji="1" lang="zh-CN" altLang="en-US" sz="1800" b="1" smtClean="0">
                <a:latin typeface="Times New Roman" panose="02020603050405020304" pitchFamily="18" charset="0"/>
                <a:ea typeface="宋体" panose="02010600030101010101" pitchFamily="2" charset="-122"/>
              </a:rPr>
              <a:t>目标</a:t>
            </a:r>
            <a:endParaRPr kumimoji="1" lang="zh-CN" altLang="en-US" sz="1800" b="1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indent="0">
              <a:spcBef>
                <a:spcPct val="20000"/>
              </a:spcBef>
              <a:buNone/>
            </a:pPr>
            <a:r>
              <a:rPr lang="en-US" altLang="zh-CN" sz="1800" b="1" smtClean="0"/>
              <a:t>E</a:t>
            </a:r>
            <a:r>
              <a:rPr kumimoji="1" lang="en-US" altLang="zh-CN" sz="1800" b="1" smtClean="0">
                <a:latin typeface="Times New Roman" panose="02020603050405020304" pitchFamily="18" charset="0"/>
                <a:ea typeface="宋体" panose="02010600030101010101" pitchFamily="2" charset="-122"/>
              </a:rPr>
              <a:t>——</a:t>
            </a:r>
            <a:r>
              <a:rPr lang="en-US" altLang="zh-CN" sz="1800" b="1" smtClean="0"/>
              <a:t>Educate</a:t>
            </a:r>
            <a:r>
              <a:rPr lang="zh-CN" altLang="en-US" sz="1800" b="1" smtClean="0"/>
              <a:t> ：</a:t>
            </a:r>
            <a:r>
              <a:rPr kumimoji="1" lang="zh-CN" altLang="en-US" sz="1800" b="1" smtClean="0">
                <a:latin typeface="Times New Roman" panose="02020603050405020304" pitchFamily="18" charset="0"/>
                <a:ea typeface="宋体" panose="02010600030101010101" pitchFamily="2" charset="-122"/>
              </a:rPr>
              <a:t>教育、培训</a:t>
            </a:r>
            <a:endParaRPr kumimoji="1" lang="zh-CN" altLang="en-US" sz="1800" b="1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indent="0">
              <a:spcBef>
                <a:spcPct val="20000"/>
              </a:spcBef>
              <a:buNone/>
            </a:pPr>
            <a:r>
              <a:rPr kumimoji="1" lang="en-US" altLang="zh-CN" sz="1800" b="1" smtClean="0">
                <a:latin typeface="Times New Roman" panose="02020603050405020304" pitchFamily="18" charset="0"/>
                <a:ea typeface="宋体" panose="02010600030101010101" pitchFamily="2" charset="-122"/>
              </a:rPr>
              <a:t>A——</a:t>
            </a:r>
            <a:r>
              <a:rPr lang="en-US" altLang="zh-CN" sz="1800" b="1" smtClean="0"/>
              <a:t>Ability</a:t>
            </a:r>
            <a:r>
              <a:rPr lang="zh-CN" altLang="en-US" sz="1800" b="1" smtClean="0"/>
              <a:t> ：</a:t>
            </a:r>
            <a:r>
              <a:rPr kumimoji="1" lang="zh-CN" altLang="en-US" sz="1800" b="1" smtClean="0">
                <a:latin typeface="Times New Roman" panose="02020603050405020304" pitchFamily="18" charset="0"/>
                <a:ea typeface="宋体" panose="02010600030101010101" pitchFamily="2" charset="-122"/>
              </a:rPr>
              <a:t>能力</a:t>
            </a:r>
            <a:endParaRPr kumimoji="1" lang="zh-CN" altLang="en-US" sz="1800" b="1" smtClean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marL="0" indent="0">
              <a:spcBef>
                <a:spcPct val="20000"/>
              </a:spcBef>
              <a:buNone/>
            </a:pPr>
            <a:r>
              <a:rPr lang="en-US" altLang="zh-CN" sz="1800" b="1" smtClean="0"/>
              <a:t>M</a:t>
            </a:r>
            <a:r>
              <a:rPr kumimoji="1" lang="en-US" altLang="zh-CN" sz="1800" b="1" smtClean="0">
                <a:latin typeface="Times New Roman" panose="02020603050405020304" pitchFamily="18" charset="0"/>
                <a:ea typeface="宋体" panose="02010600030101010101" pitchFamily="2" charset="-122"/>
              </a:rPr>
              <a:t>——</a:t>
            </a:r>
            <a:r>
              <a:rPr lang="en-US" altLang="zh-CN" sz="1800" b="1" smtClean="0"/>
              <a:t>Morale</a:t>
            </a:r>
            <a:r>
              <a:rPr lang="zh-CN" altLang="en-US" sz="1800" b="1" smtClean="0"/>
              <a:t> ：</a:t>
            </a:r>
            <a:r>
              <a:rPr kumimoji="1" lang="zh-CN" altLang="en-US" sz="1800" b="1" smtClean="0">
                <a:latin typeface="Times New Roman" panose="02020603050405020304" pitchFamily="18" charset="0"/>
                <a:ea typeface="宋体" panose="02010600030101010101" pitchFamily="2" charset="-122"/>
              </a:rPr>
              <a:t>士气</a:t>
            </a:r>
            <a:endParaRPr kumimoji="1" lang="zh-CN" altLang="en-US" sz="1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8" name="Rectangle 10"/>
          <p:cNvSpPr>
            <a:spLocks noChangeArrowheads="1"/>
          </p:cNvSpPr>
          <p:nvPr/>
        </p:nvSpPr>
        <p:spPr bwMode="auto">
          <a:xfrm>
            <a:off x="4857752" y="1357304"/>
            <a:ext cx="3429024" cy="500137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9pPr>
          </a:lstStyle>
          <a:p>
            <a:pPr algn="ctr"/>
            <a:r>
              <a:rPr lang="zh-CN" altLang="en-US" sz="2800" b="1" kern="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团队是</a:t>
            </a:r>
            <a:r>
              <a:rPr lang="zh-CN" altLang="en-US" sz="28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什么</a:t>
            </a:r>
            <a:r>
              <a:rPr lang="zh-CN" altLang="en-US" sz="2800" b="1" kern="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endParaRPr lang="en-US" altLang="zh-CN" sz="2800" b="1" kern="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Rectangle 2"/>
          <p:cNvSpPr txBox="1">
            <a:spLocks noRot="1" noChangeArrowheads="1"/>
          </p:cNvSpPr>
          <p:nvPr/>
        </p:nvSpPr>
        <p:spPr>
          <a:xfrm>
            <a:off x="4929190" y="2150298"/>
            <a:ext cx="3357586" cy="357190"/>
          </a:xfrm>
          <a:prstGeom prst="rect">
            <a:avLst/>
          </a:prstGeom>
          <a:solidFill>
            <a:srgbClr val="0070C0"/>
          </a:solidFill>
          <a:effectLst>
            <a:outerShdw blurRad="177800" dist="50800" dir="14580000" algn="ctr" rotWithShape="0">
              <a:srgbClr val="000000">
                <a:alpha val="43137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zh-CN" altLang="en-US" sz="1800" kern="1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团队</a:t>
            </a:r>
            <a:r>
              <a:rPr lang="en-US" altLang="zh-CN" sz="1800" b="1" kern="1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TEAM</a:t>
            </a:r>
            <a:r>
              <a:rPr lang="zh-CN" altLang="en-US" sz="1800" kern="1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的新解</a:t>
            </a:r>
            <a:endParaRPr lang="zh-CN" altLang="en-US" sz="1800" kern="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3143240" y="346012"/>
            <a:ext cx="900912" cy="525663"/>
          </a:xfrm>
          <a:prstGeom prst="roundRect">
            <a:avLst>
              <a:gd name="adj" fmla="val 20986"/>
            </a:avLst>
          </a:prstGeom>
          <a:solidFill>
            <a:srgbClr val="0070C0"/>
          </a:solidFill>
          <a:ln w="2222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文本框 38"/>
          <p:cNvSpPr txBox="1"/>
          <p:nvPr/>
        </p:nvSpPr>
        <p:spPr>
          <a:xfrm>
            <a:off x="500034" y="286176"/>
            <a:ext cx="2840282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团队与团体的区别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Freeform 9"/>
          <p:cNvSpPr/>
          <p:nvPr/>
        </p:nvSpPr>
        <p:spPr bwMode="auto">
          <a:xfrm>
            <a:off x="3497809" y="447454"/>
            <a:ext cx="151904" cy="158163"/>
          </a:xfrm>
          <a:custGeom>
            <a:avLst/>
            <a:gdLst>
              <a:gd name="T0" fmla="*/ 50 w 152"/>
              <a:gd name="T1" fmla="*/ 147 h 159"/>
              <a:gd name="T2" fmla="*/ 39 w 152"/>
              <a:gd name="T3" fmla="*/ 147 h 159"/>
              <a:gd name="T4" fmla="*/ 76 w 152"/>
              <a:gd name="T5" fmla="*/ 159 h 159"/>
              <a:gd name="T6" fmla="*/ 114 w 152"/>
              <a:gd name="T7" fmla="*/ 147 h 159"/>
              <a:gd name="T8" fmla="*/ 103 w 152"/>
              <a:gd name="T9" fmla="*/ 147 h 159"/>
              <a:gd name="T10" fmla="*/ 152 w 152"/>
              <a:gd name="T11" fmla="*/ 76 h 159"/>
              <a:gd name="T12" fmla="*/ 76 w 152"/>
              <a:gd name="T13" fmla="*/ 0 h 159"/>
              <a:gd name="T14" fmla="*/ 0 w 152"/>
              <a:gd name="T15" fmla="*/ 76 h 159"/>
              <a:gd name="T16" fmla="*/ 50 w 152"/>
              <a:gd name="T17" fmla="*/ 147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159">
                <a:moveTo>
                  <a:pt x="50" y="147"/>
                </a:moveTo>
                <a:cubicBezTo>
                  <a:pt x="39" y="147"/>
                  <a:pt x="39" y="147"/>
                  <a:pt x="39" y="147"/>
                </a:cubicBezTo>
                <a:cubicBezTo>
                  <a:pt x="39" y="152"/>
                  <a:pt x="53" y="159"/>
                  <a:pt x="76" y="159"/>
                </a:cubicBezTo>
                <a:cubicBezTo>
                  <a:pt x="99" y="159"/>
                  <a:pt x="113" y="152"/>
                  <a:pt x="114" y="147"/>
                </a:cubicBezTo>
                <a:cubicBezTo>
                  <a:pt x="103" y="147"/>
                  <a:pt x="103" y="147"/>
                  <a:pt x="103" y="147"/>
                </a:cubicBezTo>
                <a:cubicBezTo>
                  <a:pt x="131" y="136"/>
                  <a:pt x="152" y="108"/>
                  <a:pt x="152" y="76"/>
                </a:cubicBezTo>
                <a:cubicBezTo>
                  <a:pt x="152" y="34"/>
                  <a:pt x="118" y="0"/>
                  <a:pt x="76" y="0"/>
                </a:cubicBezTo>
                <a:cubicBezTo>
                  <a:pt x="34" y="0"/>
                  <a:pt x="0" y="34"/>
                  <a:pt x="0" y="76"/>
                </a:cubicBezTo>
                <a:cubicBezTo>
                  <a:pt x="0" y="108"/>
                  <a:pt x="21" y="136"/>
                  <a:pt x="50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4" name="Freeform 10"/>
          <p:cNvSpPr/>
          <p:nvPr/>
        </p:nvSpPr>
        <p:spPr bwMode="auto">
          <a:xfrm>
            <a:off x="3431873" y="593932"/>
            <a:ext cx="283359" cy="164006"/>
          </a:xfrm>
          <a:custGeom>
            <a:avLst/>
            <a:gdLst>
              <a:gd name="T0" fmla="*/ 222 w 284"/>
              <a:gd name="T1" fmla="*/ 0 h 165"/>
              <a:gd name="T2" fmla="*/ 188 w 284"/>
              <a:gd name="T3" fmla="*/ 0 h 165"/>
              <a:gd name="T4" fmla="*/ 154 w 284"/>
              <a:gd name="T5" fmla="*/ 19 h 165"/>
              <a:gd name="T6" fmla="*/ 154 w 284"/>
              <a:gd name="T7" fmla="*/ 134 h 165"/>
              <a:gd name="T8" fmla="*/ 143 w 284"/>
              <a:gd name="T9" fmla="*/ 146 h 165"/>
              <a:gd name="T10" fmla="*/ 131 w 284"/>
              <a:gd name="T11" fmla="*/ 134 h 165"/>
              <a:gd name="T12" fmla="*/ 131 w 284"/>
              <a:gd name="T13" fmla="*/ 19 h 165"/>
              <a:gd name="T14" fmla="*/ 97 w 284"/>
              <a:gd name="T15" fmla="*/ 0 h 165"/>
              <a:gd name="T16" fmla="*/ 63 w 284"/>
              <a:gd name="T17" fmla="*/ 0 h 165"/>
              <a:gd name="T18" fmla="*/ 0 w 284"/>
              <a:gd name="T19" fmla="*/ 86 h 165"/>
              <a:gd name="T20" fmla="*/ 0 w 284"/>
              <a:gd name="T21" fmla="*/ 165 h 165"/>
              <a:gd name="T22" fmla="*/ 284 w 284"/>
              <a:gd name="T23" fmla="*/ 165 h 165"/>
              <a:gd name="T24" fmla="*/ 284 w 284"/>
              <a:gd name="T25" fmla="*/ 86 h 165"/>
              <a:gd name="T26" fmla="*/ 222 w 284"/>
              <a:gd name="T2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4" h="165">
                <a:moveTo>
                  <a:pt x="222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88" y="10"/>
                  <a:pt x="172" y="17"/>
                  <a:pt x="154" y="19"/>
                </a:cubicBezTo>
                <a:cubicBezTo>
                  <a:pt x="154" y="134"/>
                  <a:pt x="154" y="134"/>
                  <a:pt x="154" y="134"/>
                </a:cubicBezTo>
                <a:cubicBezTo>
                  <a:pt x="154" y="140"/>
                  <a:pt x="149" y="146"/>
                  <a:pt x="143" y="146"/>
                </a:cubicBezTo>
                <a:cubicBezTo>
                  <a:pt x="136" y="146"/>
                  <a:pt x="131" y="140"/>
                  <a:pt x="131" y="134"/>
                </a:cubicBezTo>
                <a:cubicBezTo>
                  <a:pt x="131" y="19"/>
                  <a:pt x="131" y="19"/>
                  <a:pt x="131" y="19"/>
                </a:cubicBezTo>
                <a:cubicBezTo>
                  <a:pt x="113" y="17"/>
                  <a:pt x="97" y="11"/>
                  <a:pt x="97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28" y="0"/>
                  <a:pt x="0" y="39"/>
                  <a:pt x="0" y="86"/>
                </a:cubicBezTo>
                <a:cubicBezTo>
                  <a:pt x="0" y="165"/>
                  <a:pt x="0" y="165"/>
                  <a:pt x="0" y="165"/>
                </a:cubicBezTo>
                <a:cubicBezTo>
                  <a:pt x="284" y="165"/>
                  <a:pt x="284" y="165"/>
                  <a:pt x="284" y="165"/>
                </a:cubicBezTo>
                <a:cubicBezTo>
                  <a:pt x="284" y="86"/>
                  <a:pt x="284" y="86"/>
                  <a:pt x="284" y="86"/>
                </a:cubicBezTo>
                <a:cubicBezTo>
                  <a:pt x="284" y="39"/>
                  <a:pt x="256" y="0"/>
                  <a:pt x="2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10" name="Picture 2" descr="C:\Users\Administrator\Desktop\qwas71重复用\114b4cf8eedbac44fbcd63b6d2861a63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331640" y="1131590"/>
            <a:ext cx="2884603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898">
        <p:blinds dir="vert"/>
      </p:transition>
    </mc:Choice>
    <mc:Fallback>
      <p:transition spd="slow" advTm="6898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857224" y="1285866"/>
            <a:ext cx="7572428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群体和团队的差异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857224" y="1834855"/>
            <a:ext cx="7572428" cy="379706"/>
          </a:xfrm>
          <a:prstGeom prst="rect">
            <a:avLst/>
          </a:prstGeom>
          <a:solidFill>
            <a:srgbClr val="0070C0"/>
          </a:solidFill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/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2400" b="1">
                <a:solidFill>
                  <a:schemeClr val="bg2">
                    <a:lumMod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marL="742950" indent="-285750" defTabSz="835025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2pPr>
            <a:lvl3pPr marL="1143000" indent="-228600" defTabSz="835025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3pPr>
            <a:lvl4pPr marL="1600200" indent="-228600" defTabSz="835025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4pPr>
            <a:lvl5pPr marL="2057400" indent="-228600" defTabSz="835025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5pPr>
            <a:lvl6pPr marL="25146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6pPr>
            <a:lvl7pPr marL="29718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7pPr>
            <a:lvl8pPr marL="34290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8pPr>
            <a:lvl9pPr marL="38862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bg1"/>
                </a:solidFill>
              </a:rPr>
              <a:t>群体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919985" y="2491019"/>
            <a:ext cx="3657053" cy="458908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5000"/>
              </a:spcBef>
            </a:pPr>
            <a:r>
              <a:rPr kumimoji="1"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明确的领导人</a:t>
            </a:r>
            <a:endParaRPr kumimoji="1"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897720" y="3042685"/>
            <a:ext cx="3674280" cy="458908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5000"/>
              </a:spcBef>
            </a:pPr>
            <a:r>
              <a:rPr kumimoji="1"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与组织一致</a:t>
            </a:r>
            <a:endParaRPr kumimoji="1"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919371" y="3613040"/>
            <a:ext cx="3652629" cy="458908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5000"/>
              </a:spcBef>
            </a:pPr>
            <a:r>
              <a:rPr kumimoji="1"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中性</a:t>
            </a:r>
            <a:r>
              <a:rPr kumimoji="1"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1"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有时消极</a:t>
            </a:r>
            <a:endParaRPr kumimoji="1"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4786314" y="2491016"/>
            <a:ext cx="3659737" cy="458908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5000"/>
              </a:spcBef>
            </a:pPr>
            <a:r>
              <a:rPr kumimoji="1"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个人负责制</a:t>
            </a:r>
            <a:endParaRPr kumimoji="1"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4788170" y="3024211"/>
            <a:ext cx="3657881" cy="458908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5000"/>
              </a:spcBef>
            </a:pPr>
            <a:r>
              <a:rPr kumimoji="1"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随机的或不同的</a:t>
            </a:r>
            <a:endParaRPr kumimoji="1"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4788169" y="3643320"/>
            <a:ext cx="3657881" cy="458908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5000"/>
              </a:spcBef>
            </a:pPr>
            <a:r>
              <a:rPr kumimoji="1"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个人产品</a:t>
            </a:r>
            <a:endParaRPr kumimoji="1"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圆角矩形 108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3" name="圆角矩形 112"/>
          <p:cNvSpPr/>
          <p:nvPr/>
        </p:nvSpPr>
        <p:spPr>
          <a:xfrm>
            <a:off x="3143240" y="346012"/>
            <a:ext cx="900912" cy="525663"/>
          </a:xfrm>
          <a:prstGeom prst="roundRect">
            <a:avLst>
              <a:gd name="adj" fmla="val 20986"/>
            </a:avLst>
          </a:prstGeom>
          <a:solidFill>
            <a:srgbClr val="0070C0"/>
          </a:solidFill>
          <a:ln w="2222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4" name="文本框 38"/>
          <p:cNvSpPr txBox="1"/>
          <p:nvPr/>
        </p:nvSpPr>
        <p:spPr>
          <a:xfrm>
            <a:off x="500034" y="286176"/>
            <a:ext cx="2840282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团队与团体的区别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Freeform 9"/>
          <p:cNvSpPr/>
          <p:nvPr/>
        </p:nvSpPr>
        <p:spPr bwMode="auto">
          <a:xfrm>
            <a:off x="3497809" y="447454"/>
            <a:ext cx="151904" cy="158163"/>
          </a:xfrm>
          <a:custGeom>
            <a:avLst/>
            <a:gdLst>
              <a:gd name="T0" fmla="*/ 50 w 152"/>
              <a:gd name="T1" fmla="*/ 147 h 159"/>
              <a:gd name="T2" fmla="*/ 39 w 152"/>
              <a:gd name="T3" fmla="*/ 147 h 159"/>
              <a:gd name="T4" fmla="*/ 76 w 152"/>
              <a:gd name="T5" fmla="*/ 159 h 159"/>
              <a:gd name="T6" fmla="*/ 114 w 152"/>
              <a:gd name="T7" fmla="*/ 147 h 159"/>
              <a:gd name="T8" fmla="*/ 103 w 152"/>
              <a:gd name="T9" fmla="*/ 147 h 159"/>
              <a:gd name="T10" fmla="*/ 152 w 152"/>
              <a:gd name="T11" fmla="*/ 76 h 159"/>
              <a:gd name="T12" fmla="*/ 76 w 152"/>
              <a:gd name="T13" fmla="*/ 0 h 159"/>
              <a:gd name="T14" fmla="*/ 0 w 152"/>
              <a:gd name="T15" fmla="*/ 76 h 159"/>
              <a:gd name="T16" fmla="*/ 50 w 152"/>
              <a:gd name="T17" fmla="*/ 147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159">
                <a:moveTo>
                  <a:pt x="50" y="147"/>
                </a:moveTo>
                <a:cubicBezTo>
                  <a:pt x="39" y="147"/>
                  <a:pt x="39" y="147"/>
                  <a:pt x="39" y="147"/>
                </a:cubicBezTo>
                <a:cubicBezTo>
                  <a:pt x="39" y="152"/>
                  <a:pt x="53" y="159"/>
                  <a:pt x="76" y="159"/>
                </a:cubicBezTo>
                <a:cubicBezTo>
                  <a:pt x="99" y="159"/>
                  <a:pt x="113" y="152"/>
                  <a:pt x="114" y="147"/>
                </a:cubicBezTo>
                <a:cubicBezTo>
                  <a:pt x="103" y="147"/>
                  <a:pt x="103" y="147"/>
                  <a:pt x="103" y="147"/>
                </a:cubicBezTo>
                <a:cubicBezTo>
                  <a:pt x="131" y="136"/>
                  <a:pt x="152" y="108"/>
                  <a:pt x="152" y="76"/>
                </a:cubicBezTo>
                <a:cubicBezTo>
                  <a:pt x="152" y="34"/>
                  <a:pt x="118" y="0"/>
                  <a:pt x="76" y="0"/>
                </a:cubicBezTo>
                <a:cubicBezTo>
                  <a:pt x="34" y="0"/>
                  <a:pt x="0" y="34"/>
                  <a:pt x="0" y="76"/>
                </a:cubicBezTo>
                <a:cubicBezTo>
                  <a:pt x="0" y="108"/>
                  <a:pt x="21" y="136"/>
                  <a:pt x="50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6" name="Freeform 10"/>
          <p:cNvSpPr/>
          <p:nvPr/>
        </p:nvSpPr>
        <p:spPr bwMode="auto">
          <a:xfrm>
            <a:off x="3431873" y="593932"/>
            <a:ext cx="283359" cy="164006"/>
          </a:xfrm>
          <a:custGeom>
            <a:avLst/>
            <a:gdLst>
              <a:gd name="T0" fmla="*/ 222 w 284"/>
              <a:gd name="T1" fmla="*/ 0 h 165"/>
              <a:gd name="T2" fmla="*/ 188 w 284"/>
              <a:gd name="T3" fmla="*/ 0 h 165"/>
              <a:gd name="T4" fmla="*/ 154 w 284"/>
              <a:gd name="T5" fmla="*/ 19 h 165"/>
              <a:gd name="T6" fmla="*/ 154 w 284"/>
              <a:gd name="T7" fmla="*/ 134 h 165"/>
              <a:gd name="T8" fmla="*/ 143 w 284"/>
              <a:gd name="T9" fmla="*/ 146 h 165"/>
              <a:gd name="T10" fmla="*/ 131 w 284"/>
              <a:gd name="T11" fmla="*/ 134 h 165"/>
              <a:gd name="T12" fmla="*/ 131 w 284"/>
              <a:gd name="T13" fmla="*/ 19 h 165"/>
              <a:gd name="T14" fmla="*/ 97 w 284"/>
              <a:gd name="T15" fmla="*/ 0 h 165"/>
              <a:gd name="T16" fmla="*/ 63 w 284"/>
              <a:gd name="T17" fmla="*/ 0 h 165"/>
              <a:gd name="T18" fmla="*/ 0 w 284"/>
              <a:gd name="T19" fmla="*/ 86 h 165"/>
              <a:gd name="T20" fmla="*/ 0 w 284"/>
              <a:gd name="T21" fmla="*/ 165 h 165"/>
              <a:gd name="T22" fmla="*/ 284 w 284"/>
              <a:gd name="T23" fmla="*/ 165 h 165"/>
              <a:gd name="T24" fmla="*/ 284 w 284"/>
              <a:gd name="T25" fmla="*/ 86 h 165"/>
              <a:gd name="T26" fmla="*/ 222 w 284"/>
              <a:gd name="T2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4" h="165">
                <a:moveTo>
                  <a:pt x="222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88" y="10"/>
                  <a:pt x="172" y="17"/>
                  <a:pt x="154" y="19"/>
                </a:cubicBezTo>
                <a:cubicBezTo>
                  <a:pt x="154" y="134"/>
                  <a:pt x="154" y="134"/>
                  <a:pt x="154" y="134"/>
                </a:cubicBezTo>
                <a:cubicBezTo>
                  <a:pt x="154" y="140"/>
                  <a:pt x="149" y="146"/>
                  <a:pt x="143" y="146"/>
                </a:cubicBezTo>
                <a:cubicBezTo>
                  <a:pt x="136" y="146"/>
                  <a:pt x="131" y="140"/>
                  <a:pt x="131" y="134"/>
                </a:cubicBezTo>
                <a:cubicBezTo>
                  <a:pt x="131" y="19"/>
                  <a:pt x="131" y="19"/>
                  <a:pt x="131" y="19"/>
                </a:cubicBezTo>
                <a:cubicBezTo>
                  <a:pt x="113" y="17"/>
                  <a:pt x="97" y="11"/>
                  <a:pt x="97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28" y="0"/>
                  <a:pt x="0" y="39"/>
                  <a:pt x="0" y="86"/>
                </a:cubicBezTo>
                <a:cubicBezTo>
                  <a:pt x="0" y="165"/>
                  <a:pt x="0" y="165"/>
                  <a:pt x="0" y="165"/>
                </a:cubicBezTo>
                <a:cubicBezTo>
                  <a:pt x="284" y="165"/>
                  <a:pt x="284" y="165"/>
                  <a:pt x="284" y="165"/>
                </a:cubicBezTo>
                <a:cubicBezTo>
                  <a:pt x="284" y="86"/>
                  <a:pt x="284" y="86"/>
                  <a:pt x="284" y="86"/>
                </a:cubicBezTo>
                <a:cubicBezTo>
                  <a:pt x="284" y="39"/>
                  <a:pt x="256" y="0"/>
                  <a:pt x="2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6323">
        <p15:prstTrans prst="wind"/>
      </p:transition>
    </mc:Choice>
    <mc:Fallback>
      <p:transition spd="slow" advTm="63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/>
          <p:cNvSpPr txBox="1"/>
          <p:nvPr/>
        </p:nvSpPr>
        <p:spPr>
          <a:xfrm>
            <a:off x="857224" y="1285866"/>
            <a:ext cx="7572428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群体和团队的差异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 Box 4"/>
          <p:cNvSpPr txBox="1">
            <a:spLocks noChangeArrowheads="1"/>
          </p:cNvSpPr>
          <p:nvPr/>
        </p:nvSpPr>
        <p:spPr bwMode="auto">
          <a:xfrm>
            <a:off x="857224" y="1834855"/>
            <a:ext cx="7572428" cy="379706"/>
          </a:xfrm>
          <a:prstGeom prst="rect">
            <a:avLst/>
          </a:prstGeom>
          <a:solidFill>
            <a:srgbClr val="0070C0"/>
          </a:solidFill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/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2400" b="1">
                <a:solidFill>
                  <a:schemeClr val="bg2">
                    <a:lumMod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marL="742950" indent="-285750" defTabSz="835025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2pPr>
            <a:lvl3pPr marL="1143000" indent="-228600" defTabSz="835025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3pPr>
            <a:lvl4pPr marL="1600200" indent="-228600" defTabSz="835025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4pPr>
            <a:lvl5pPr marL="2057400" indent="-228600" defTabSz="835025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5pPr>
            <a:lvl6pPr marL="25146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6pPr>
            <a:lvl7pPr marL="29718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7pPr>
            <a:lvl8pPr marL="34290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8pPr>
            <a:lvl9pPr marL="3886200" indent="-228600" defTabSz="835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9pPr>
          </a:lstStyle>
          <a:p>
            <a:pPr algn="ctr"/>
            <a:r>
              <a:rPr lang="zh-CN" altLang="en-US" smtClean="0">
                <a:solidFill>
                  <a:schemeClr val="bg1"/>
                </a:solidFill>
              </a:rPr>
              <a:t>团队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919985" y="2491019"/>
            <a:ext cx="3657053" cy="458908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5000"/>
              </a:spcBef>
            </a:pPr>
            <a:r>
              <a:rPr kumimoji="1" lang="zh-CN" altLang="en-US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分担领导权</a:t>
            </a:r>
            <a:endParaRPr kumimoji="1"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897720" y="3042685"/>
            <a:ext cx="3674280" cy="458908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5000"/>
              </a:spcBef>
            </a:pPr>
            <a:r>
              <a:rPr kumimoji="1" lang="zh-CN" altLang="en-US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可自己产生</a:t>
            </a:r>
            <a:endParaRPr kumimoji="1"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919371" y="3613040"/>
            <a:ext cx="3652629" cy="458908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5000"/>
              </a:spcBef>
            </a:pPr>
            <a:r>
              <a:rPr kumimoji="1" lang="zh-CN" altLang="en-US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积极</a:t>
            </a:r>
            <a:endParaRPr kumimoji="1"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4786314" y="2491016"/>
            <a:ext cx="3659737" cy="458908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5000"/>
              </a:spcBef>
            </a:pPr>
            <a:r>
              <a:rPr kumimoji="1" lang="zh-CN" altLang="en-US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</a:t>
            </a:r>
            <a:r>
              <a:rPr kumimoji="1" lang="en-US" altLang="zh-CN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kumimoji="1" lang="zh-CN" altLang="en-US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相互负责</a:t>
            </a:r>
            <a:endParaRPr kumimoji="1"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4788170" y="3024211"/>
            <a:ext cx="3657881" cy="458908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5000"/>
              </a:spcBef>
            </a:pPr>
            <a:r>
              <a:rPr kumimoji="1" lang="zh-CN" altLang="en-US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相互补充的</a:t>
            </a:r>
            <a:endParaRPr kumimoji="1"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4788169" y="3643320"/>
            <a:ext cx="3657881" cy="458908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25000"/>
              </a:spcBef>
            </a:pPr>
            <a:r>
              <a:rPr kumimoji="1" lang="zh-CN" altLang="en-US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集体产品</a:t>
            </a:r>
            <a:endParaRPr kumimoji="1"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圆角矩形 108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3" name="圆角矩形 112"/>
          <p:cNvSpPr/>
          <p:nvPr/>
        </p:nvSpPr>
        <p:spPr>
          <a:xfrm>
            <a:off x="3143240" y="346012"/>
            <a:ext cx="900912" cy="525663"/>
          </a:xfrm>
          <a:prstGeom prst="roundRect">
            <a:avLst>
              <a:gd name="adj" fmla="val 20986"/>
            </a:avLst>
          </a:prstGeom>
          <a:solidFill>
            <a:srgbClr val="0070C0"/>
          </a:solidFill>
          <a:ln w="2222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4" name="文本框 38"/>
          <p:cNvSpPr txBox="1"/>
          <p:nvPr/>
        </p:nvSpPr>
        <p:spPr>
          <a:xfrm>
            <a:off x="500034" y="286176"/>
            <a:ext cx="2840282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团队与团体的区别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Freeform 9"/>
          <p:cNvSpPr/>
          <p:nvPr/>
        </p:nvSpPr>
        <p:spPr bwMode="auto">
          <a:xfrm>
            <a:off x="3497809" y="447454"/>
            <a:ext cx="151904" cy="158163"/>
          </a:xfrm>
          <a:custGeom>
            <a:avLst/>
            <a:gdLst>
              <a:gd name="T0" fmla="*/ 50 w 152"/>
              <a:gd name="T1" fmla="*/ 147 h 159"/>
              <a:gd name="T2" fmla="*/ 39 w 152"/>
              <a:gd name="T3" fmla="*/ 147 h 159"/>
              <a:gd name="T4" fmla="*/ 76 w 152"/>
              <a:gd name="T5" fmla="*/ 159 h 159"/>
              <a:gd name="T6" fmla="*/ 114 w 152"/>
              <a:gd name="T7" fmla="*/ 147 h 159"/>
              <a:gd name="T8" fmla="*/ 103 w 152"/>
              <a:gd name="T9" fmla="*/ 147 h 159"/>
              <a:gd name="T10" fmla="*/ 152 w 152"/>
              <a:gd name="T11" fmla="*/ 76 h 159"/>
              <a:gd name="T12" fmla="*/ 76 w 152"/>
              <a:gd name="T13" fmla="*/ 0 h 159"/>
              <a:gd name="T14" fmla="*/ 0 w 152"/>
              <a:gd name="T15" fmla="*/ 76 h 159"/>
              <a:gd name="T16" fmla="*/ 50 w 152"/>
              <a:gd name="T17" fmla="*/ 147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159">
                <a:moveTo>
                  <a:pt x="50" y="147"/>
                </a:moveTo>
                <a:cubicBezTo>
                  <a:pt x="39" y="147"/>
                  <a:pt x="39" y="147"/>
                  <a:pt x="39" y="147"/>
                </a:cubicBezTo>
                <a:cubicBezTo>
                  <a:pt x="39" y="152"/>
                  <a:pt x="53" y="159"/>
                  <a:pt x="76" y="159"/>
                </a:cubicBezTo>
                <a:cubicBezTo>
                  <a:pt x="99" y="159"/>
                  <a:pt x="113" y="152"/>
                  <a:pt x="114" y="147"/>
                </a:cubicBezTo>
                <a:cubicBezTo>
                  <a:pt x="103" y="147"/>
                  <a:pt x="103" y="147"/>
                  <a:pt x="103" y="147"/>
                </a:cubicBezTo>
                <a:cubicBezTo>
                  <a:pt x="131" y="136"/>
                  <a:pt x="152" y="108"/>
                  <a:pt x="152" y="76"/>
                </a:cubicBezTo>
                <a:cubicBezTo>
                  <a:pt x="152" y="34"/>
                  <a:pt x="118" y="0"/>
                  <a:pt x="76" y="0"/>
                </a:cubicBezTo>
                <a:cubicBezTo>
                  <a:pt x="34" y="0"/>
                  <a:pt x="0" y="34"/>
                  <a:pt x="0" y="76"/>
                </a:cubicBezTo>
                <a:cubicBezTo>
                  <a:pt x="0" y="108"/>
                  <a:pt x="21" y="136"/>
                  <a:pt x="50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6" name="Freeform 10"/>
          <p:cNvSpPr/>
          <p:nvPr/>
        </p:nvSpPr>
        <p:spPr bwMode="auto">
          <a:xfrm>
            <a:off x="3431873" y="593932"/>
            <a:ext cx="283359" cy="164006"/>
          </a:xfrm>
          <a:custGeom>
            <a:avLst/>
            <a:gdLst>
              <a:gd name="T0" fmla="*/ 222 w 284"/>
              <a:gd name="T1" fmla="*/ 0 h 165"/>
              <a:gd name="T2" fmla="*/ 188 w 284"/>
              <a:gd name="T3" fmla="*/ 0 h 165"/>
              <a:gd name="T4" fmla="*/ 154 w 284"/>
              <a:gd name="T5" fmla="*/ 19 h 165"/>
              <a:gd name="T6" fmla="*/ 154 w 284"/>
              <a:gd name="T7" fmla="*/ 134 h 165"/>
              <a:gd name="T8" fmla="*/ 143 w 284"/>
              <a:gd name="T9" fmla="*/ 146 h 165"/>
              <a:gd name="T10" fmla="*/ 131 w 284"/>
              <a:gd name="T11" fmla="*/ 134 h 165"/>
              <a:gd name="T12" fmla="*/ 131 w 284"/>
              <a:gd name="T13" fmla="*/ 19 h 165"/>
              <a:gd name="T14" fmla="*/ 97 w 284"/>
              <a:gd name="T15" fmla="*/ 0 h 165"/>
              <a:gd name="T16" fmla="*/ 63 w 284"/>
              <a:gd name="T17" fmla="*/ 0 h 165"/>
              <a:gd name="T18" fmla="*/ 0 w 284"/>
              <a:gd name="T19" fmla="*/ 86 h 165"/>
              <a:gd name="T20" fmla="*/ 0 w 284"/>
              <a:gd name="T21" fmla="*/ 165 h 165"/>
              <a:gd name="T22" fmla="*/ 284 w 284"/>
              <a:gd name="T23" fmla="*/ 165 h 165"/>
              <a:gd name="T24" fmla="*/ 284 w 284"/>
              <a:gd name="T25" fmla="*/ 86 h 165"/>
              <a:gd name="T26" fmla="*/ 222 w 284"/>
              <a:gd name="T2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4" h="165">
                <a:moveTo>
                  <a:pt x="222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88" y="10"/>
                  <a:pt x="172" y="17"/>
                  <a:pt x="154" y="19"/>
                </a:cubicBezTo>
                <a:cubicBezTo>
                  <a:pt x="154" y="134"/>
                  <a:pt x="154" y="134"/>
                  <a:pt x="154" y="134"/>
                </a:cubicBezTo>
                <a:cubicBezTo>
                  <a:pt x="154" y="140"/>
                  <a:pt x="149" y="146"/>
                  <a:pt x="143" y="146"/>
                </a:cubicBezTo>
                <a:cubicBezTo>
                  <a:pt x="136" y="146"/>
                  <a:pt x="131" y="140"/>
                  <a:pt x="131" y="134"/>
                </a:cubicBezTo>
                <a:cubicBezTo>
                  <a:pt x="131" y="19"/>
                  <a:pt x="131" y="19"/>
                  <a:pt x="131" y="19"/>
                </a:cubicBezTo>
                <a:cubicBezTo>
                  <a:pt x="113" y="17"/>
                  <a:pt x="97" y="11"/>
                  <a:pt x="97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28" y="0"/>
                  <a:pt x="0" y="39"/>
                  <a:pt x="0" y="86"/>
                </a:cubicBezTo>
                <a:cubicBezTo>
                  <a:pt x="0" y="165"/>
                  <a:pt x="0" y="165"/>
                  <a:pt x="0" y="165"/>
                </a:cubicBezTo>
                <a:cubicBezTo>
                  <a:pt x="284" y="165"/>
                  <a:pt x="284" y="165"/>
                  <a:pt x="284" y="165"/>
                </a:cubicBezTo>
                <a:cubicBezTo>
                  <a:pt x="284" y="86"/>
                  <a:pt x="284" y="86"/>
                  <a:pt x="284" y="86"/>
                </a:cubicBezTo>
                <a:cubicBezTo>
                  <a:pt x="284" y="39"/>
                  <a:pt x="256" y="0"/>
                  <a:pt x="2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6323">
        <p15:prstTrans prst="wind"/>
      </p:transition>
    </mc:Choice>
    <mc:Fallback>
      <p:transition spd="slow" advTm="63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857224" y="1474096"/>
            <a:ext cx="4466607" cy="438582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9pPr>
          </a:lstStyle>
          <a:p>
            <a:pPr eaLnBrk="1" hangingPunct="1"/>
            <a:r>
              <a:rPr lang="zh-CN" altLang="en-US" sz="2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</a:t>
            </a:r>
            <a:r>
              <a:rPr lang="zh-CN" altLang="en-US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和团体、群体、团伙的区别</a:t>
            </a:r>
            <a:endParaRPr lang="en-US" altLang="zh-CN" sz="2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3143240" y="346012"/>
            <a:ext cx="900912" cy="525663"/>
          </a:xfrm>
          <a:prstGeom prst="roundRect">
            <a:avLst>
              <a:gd name="adj" fmla="val 20986"/>
            </a:avLst>
          </a:prstGeom>
          <a:solidFill>
            <a:srgbClr val="0070C0"/>
          </a:solidFill>
          <a:ln w="2222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文本框 38"/>
          <p:cNvSpPr txBox="1"/>
          <p:nvPr/>
        </p:nvSpPr>
        <p:spPr>
          <a:xfrm>
            <a:off x="500034" y="286176"/>
            <a:ext cx="2840282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团队与团体的区别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Freeform 9"/>
          <p:cNvSpPr/>
          <p:nvPr/>
        </p:nvSpPr>
        <p:spPr bwMode="auto">
          <a:xfrm>
            <a:off x="3497809" y="447454"/>
            <a:ext cx="151904" cy="158163"/>
          </a:xfrm>
          <a:custGeom>
            <a:avLst/>
            <a:gdLst>
              <a:gd name="T0" fmla="*/ 50 w 152"/>
              <a:gd name="T1" fmla="*/ 147 h 159"/>
              <a:gd name="T2" fmla="*/ 39 w 152"/>
              <a:gd name="T3" fmla="*/ 147 h 159"/>
              <a:gd name="T4" fmla="*/ 76 w 152"/>
              <a:gd name="T5" fmla="*/ 159 h 159"/>
              <a:gd name="T6" fmla="*/ 114 w 152"/>
              <a:gd name="T7" fmla="*/ 147 h 159"/>
              <a:gd name="T8" fmla="*/ 103 w 152"/>
              <a:gd name="T9" fmla="*/ 147 h 159"/>
              <a:gd name="T10" fmla="*/ 152 w 152"/>
              <a:gd name="T11" fmla="*/ 76 h 159"/>
              <a:gd name="T12" fmla="*/ 76 w 152"/>
              <a:gd name="T13" fmla="*/ 0 h 159"/>
              <a:gd name="T14" fmla="*/ 0 w 152"/>
              <a:gd name="T15" fmla="*/ 76 h 159"/>
              <a:gd name="T16" fmla="*/ 50 w 152"/>
              <a:gd name="T17" fmla="*/ 147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159">
                <a:moveTo>
                  <a:pt x="50" y="147"/>
                </a:moveTo>
                <a:cubicBezTo>
                  <a:pt x="39" y="147"/>
                  <a:pt x="39" y="147"/>
                  <a:pt x="39" y="147"/>
                </a:cubicBezTo>
                <a:cubicBezTo>
                  <a:pt x="39" y="152"/>
                  <a:pt x="53" y="159"/>
                  <a:pt x="76" y="159"/>
                </a:cubicBezTo>
                <a:cubicBezTo>
                  <a:pt x="99" y="159"/>
                  <a:pt x="113" y="152"/>
                  <a:pt x="114" y="147"/>
                </a:cubicBezTo>
                <a:cubicBezTo>
                  <a:pt x="103" y="147"/>
                  <a:pt x="103" y="147"/>
                  <a:pt x="103" y="147"/>
                </a:cubicBezTo>
                <a:cubicBezTo>
                  <a:pt x="131" y="136"/>
                  <a:pt x="152" y="108"/>
                  <a:pt x="152" y="76"/>
                </a:cubicBezTo>
                <a:cubicBezTo>
                  <a:pt x="152" y="34"/>
                  <a:pt x="118" y="0"/>
                  <a:pt x="76" y="0"/>
                </a:cubicBezTo>
                <a:cubicBezTo>
                  <a:pt x="34" y="0"/>
                  <a:pt x="0" y="34"/>
                  <a:pt x="0" y="76"/>
                </a:cubicBezTo>
                <a:cubicBezTo>
                  <a:pt x="0" y="108"/>
                  <a:pt x="21" y="136"/>
                  <a:pt x="50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3" name="Freeform 10"/>
          <p:cNvSpPr/>
          <p:nvPr/>
        </p:nvSpPr>
        <p:spPr bwMode="auto">
          <a:xfrm>
            <a:off x="3431873" y="593932"/>
            <a:ext cx="283359" cy="164006"/>
          </a:xfrm>
          <a:custGeom>
            <a:avLst/>
            <a:gdLst>
              <a:gd name="T0" fmla="*/ 222 w 284"/>
              <a:gd name="T1" fmla="*/ 0 h 165"/>
              <a:gd name="T2" fmla="*/ 188 w 284"/>
              <a:gd name="T3" fmla="*/ 0 h 165"/>
              <a:gd name="T4" fmla="*/ 154 w 284"/>
              <a:gd name="T5" fmla="*/ 19 h 165"/>
              <a:gd name="T6" fmla="*/ 154 w 284"/>
              <a:gd name="T7" fmla="*/ 134 h 165"/>
              <a:gd name="T8" fmla="*/ 143 w 284"/>
              <a:gd name="T9" fmla="*/ 146 h 165"/>
              <a:gd name="T10" fmla="*/ 131 w 284"/>
              <a:gd name="T11" fmla="*/ 134 h 165"/>
              <a:gd name="T12" fmla="*/ 131 w 284"/>
              <a:gd name="T13" fmla="*/ 19 h 165"/>
              <a:gd name="T14" fmla="*/ 97 w 284"/>
              <a:gd name="T15" fmla="*/ 0 h 165"/>
              <a:gd name="T16" fmla="*/ 63 w 284"/>
              <a:gd name="T17" fmla="*/ 0 h 165"/>
              <a:gd name="T18" fmla="*/ 0 w 284"/>
              <a:gd name="T19" fmla="*/ 86 h 165"/>
              <a:gd name="T20" fmla="*/ 0 w 284"/>
              <a:gd name="T21" fmla="*/ 165 h 165"/>
              <a:gd name="T22" fmla="*/ 284 w 284"/>
              <a:gd name="T23" fmla="*/ 165 h 165"/>
              <a:gd name="T24" fmla="*/ 284 w 284"/>
              <a:gd name="T25" fmla="*/ 86 h 165"/>
              <a:gd name="T26" fmla="*/ 222 w 284"/>
              <a:gd name="T2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4" h="165">
                <a:moveTo>
                  <a:pt x="222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88" y="10"/>
                  <a:pt x="172" y="17"/>
                  <a:pt x="154" y="19"/>
                </a:cubicBezTo>
                <a:cubicBezTo>
                  <a:pt x="154" y="134"/>
                  <a:pt x="154" y="134"/>
                  <a:pt x="154" y="134"/>
                </a:cubicBezTo>
                <a:cubicBezTo>
                  <a:pt x="154" y="140"/>
                  <a:pt x="149" y="146"/>
                  <a:pt x="143" y="146"/>
                </a:cubicBezTo>
                <a:cubicBezTo>
                  <a:pt x="136" y="146"/>
                  <a:pt x="131" y="140"/>
                  <a:pt x="131" y="134"/>
                </a:cubicBezTo>
                <a:cubicBezTo>
                  <a:pt x="131" y="19"/>
                  <a:pt x="131" y="19"/>
                  <a:pt x="131" y="19"/>
                </a:cubicBezTo>
                <a:cubicBezTo>
                  <a:pt x="113" y="17"/>
                  <a:pt x="97" y="11"/>
                  <a:pt x="97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28" y="0"/>
                  <a:pt x="0" y="39"/>
                  <a:pt x="0" y="86"/>
                </a:cubicBezTo>
                <a:cubicBezTo>
                  <a:pt x="0" y="165"/>
                  <a:pt x="0" y="165"/>
                  <a:pt x="0" y="165"/>
                </a:cubicBezTo>
                <a:cubicBezTo>
                  <a:pt x="284" y="165"/>
                  <a:pt x="284" y="165"/>
                  <a:pt x="284" y="165"/>
                </a:cubicBezTo>
                <a:cubicBezTo>
                  <a:pt x="284" y="86"/>
                  <a:pt x="284" y="86"/>
                  <a:pt x="284" y="86"/>
                </a:cubicBezTo>
                <a:cubicBezTo>
                  <a:pt x="284" y="39"/>
                  <a:pt x="256" y="0"/>
                  <a:pt x="2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14348" y="3505808"/>
            <a:ext cx="4568203" cy="1156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一群人聚集在一起称为团体，旅游团、观看球赛的观赛团、足球世界杯比赛期间临时组 成的前去为丈夫加油的太太团。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14348" y="2194523"/>
            <a:ext cx="4568203" cy="1156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有某一共同特点的任何一群人就是群体，弱势群体，低收入群体，外来工群体。团体可以向团队过渡。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figure_black_marker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300192" y="1059582"/>
            <a:ext cx="2022475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7615">
        <p15:prstTrans prst="airplane"/>
      </p:transition>
    </mc:Choice>
    <mc:Fallback>
      <p:transition spd="slow" advTm="76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99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5"/>
          <p:cNvSpPr>
            <a:spLocks noEditPoints="1"/>
          </p:cNvSpPr>
          <p:nvPr/>
        </p:nvSpPr>
        <p:spPr bwMode="auto">
          <a:xfrm flipH="1">
            <a:off x="1766056" y="2159260"/>
            <a:ext cx="2663068" cy="2769944"/>
          </a:xfrm>
          <a:custGeom>
            <a:avLst/>
            <a:gdLst>
              <a:gd name="T0" fmla="*/ 41 w 95"/>
              <a:gd name="T1" fmla="*/ 0 h 120"/>
              <a:gd name="T2" fmla="*/ 29 w 95"/>
              <a:gd name="T3" fmla="*/ 7 h 120"/>
              <a:gd name="T4" fmla="*/ 29 w 95"/>
              <a:gd name="T5" fmla="*/ 7 h 120"/>
              <a:gd name="T6" fmla="*/ 14 w 95"/>
              <a:gd name="T7" fmla="*/ 1 h 120"/>
              <a:gd name="T8" fmla="*/ 3 w 95"/>
              <a:gd name="T9" fmla="*/ 8 h 120"/>
              <a:gd name="T10" fmla="*/ 0 w 95"/>
              <a:gd name="T11" fmla="*/ 21 h 120"/>
              <a:gd name="T12" fmla="*/ 3 w 95"/>
              <a:gd name="T13" fmla="*/ 34 h 120"/>
              <a:gd name="T14" fmla="*/ 14 w 95"/>
              <a:gd name="T15" fmla="*/ 40 h 120"/>
              <a:gd name="T16" fmla="*/ 31 w 95"/>
              <a:gd name="T17" fmla="*/ 37 h 120"/>
              <a:gd name="T18" fmla="*/ 41 w 95"/>
              <a:gd name="T19" fmla="*/ 41 h 120"/>
              <a:gd name="T20" fmla="*/ 43 w 95"/>
              <a:gd name="T21" fmla="*/ 41 h 120"/>
              <a:gd name="T22" fmla="*/ 57 w 95"/>
              <a:gd name="T23" fmla="*/ 56 h 120"/>
              <a:gd name="T24" fmla="*/ 68 w 95"/>
              <a:gd name="T25" fmla="*/ 58 h 120"/>
              <a:gd name="T26" fmla="*/ 66 w 95"/>
              <a:gd name="T27" fmla="*/ 78 h 120"/>
              <a:gd name="T28" fmla="*/ 65 w 95"/>
              <a:gd name="T29" fmla="*/ 120 h 120"/>
              <a:gd name="T30" fmla="*/ 75 w 95"/>
              <a:gd name="T31" fmla="*/ 120 h 120"/>
              <a:gd name="T32" fmla="*/ 77 w 95"/>
              <a:gd name="T33" fmla="*/ 84 h 120"/>
              <a:gd name="T34" fmla="*/ 82 w 95"/>
              <a:gd name="T35" fmla="*/ 84 h 120"/>
              <a:gd name="T36" fmla="*/ 84 w 95"/>
              <a:gd name="T37" fmla="*/ 120 h 120"/>
              <a:gd name="T38" fmla="*/ 95 w 95"/>
              <a:gd name="T39" fmla="*/ 120 h 120"/>
              <a:gd name="T40" fmla="*/ 92 w 95"/>
              <a:gd name="T41" fmla="*/ 78 h 120"/>
              <a:gd name="T42" fmla="*/ 94 w 95"/>
              <a:gd name="T43" fmla="*/ 41 h 120"/>
              <a:gd name="T44" fmla="*/ 74 w 95"/>
              <a:gd name="T45" fmla="*/ 41 h 120"/>
              <a:gd name="T46" fmla="*/ 70 w 95"/>
              <a:gd name="T47" fmla="*/ 35 h 120"/>
              <a:gd name="T48" fmla="*/ 71 w 95"/>
              <a:gd name="T49" fmla="*/ 35 h 120"/>
              <a:gd name="T50" fmla="*/ 79 w 95"/>
              <a:gd name="T51" fmla="*/ 38 h 120"/>
              <a:gd name="T52" fmla="*/ 91 w 95"/>
              <a:gd name="T53" fmla="*/ 26 h 120"/>
              <a:gd name="T54" fmla="*/ 79 w 95"/>
              <a:gd name="T55" fmla="*/ 14 h 120"/>
              <a:gd name="T56" fmla="*/ 71 w 95"/>
              <a:gd name="T57" fmla="*/ 18 h 120"/>
              <a:gd name="T58" fmla="*/ 48 w 95"/>
              <a:gd name="T59" fmla="*/ 2 h 120"/>
              <a:gd name="T60" fmla="*/ 41 w 95"/>
              <a:gd name="T61" fmla="*/ 0 h 120"/>
              <a:gd name="T62" fmla="*/ 65 w 95"/>
              <a:gd name="T63" fmla="*/ 43 h 120"/>
              <a:gd name="T64" fmla="*/ 58 w 95"/>
              <a:gd name="T65" fmla="*/ 46 h 120"/>
              <a:gd name="T66" fmla="*/ 51 w 95"/>
              <a:gd name="T67" fmla="*/ 39 h 120"/>
              <a:gd name="T68" fmla="*/ 62 w 95"/>
              <a:gd name="T69" fmla="*/ 37 h 120"/>
              <a:gd name="T70" fmla="*/ 65 w 95"/>
              <a:gd name="T71" fmla="*/ 43 h 120"/>
              <a:gd name="T72" fmla="*/ 10 w 95"/>
              <a:gd name="T73" fmla="*/ 12 h 120"/>
              <a:gd name="T74" fmla="*/ 14 w 95"/>
              <a:gd name="T75" fmla="*/ 9 h 120"/>
              <a:gd name="T76" fmla="*/ 18 w 95"/>
              <a:gd name="T77" fmla="*/ 12 h 120"/>
              <a:gd name="T78" fmla="*/ 21 w 95"/>
              <a:gd name="T79" fmla="*/ 21 h 120"/>
              <a:gd name="T80" fmla="*/ 18 w 95"/>
              <a:gd name="T81" fmla="*/ 30 h 120"/>
              <a:gd name="T82" fmla="*/ 14 w 95"/>
              <a:gd name="T83" fmla="*/ 32 h 120"/>
              <a:gd name="T84" fmla="*/ 10 w 95"/>
              <a:gd name="T85" fmla="*/ 30 h 120"/>
              <a:gd name="T86" fmla="*/ 7 w 95"/>
              <a:gd name="T87" fmla="*/ 21 h 120"/>
              <a:gd name="T88" fmla="*/ 10 w 95"/>
              <a:gd name="T89" fmla="*/ 12 h 120"/>
              <a:gd name="T90" fmla="*/ 35 w 95"/>
              <a:gd name="T91" fmla="*/ 11 h 120"/>
              <a:gd name="T92" fmla="*/ 41 w 95"/>
              <a:gd name="T93" fmla="*/ 8 h 120"/>
              <a:gd name="T94" fmla="*/ 47 w 95"/>
              <a:gd name="T95" fmla="*/ 11 h 120"/>
              <a:gd name="T96" fmla="*/ 50 w 95"/>
              <a:gd name="T97" fmla="*/ 21 h 120"/>
              <a:gd name="T98" fmla="*/ 47 w 95"/>
              <a:gd name="T99" fmla="*/ 30 h 120"/>
              <a:gd name="T100" fmla="*/ 41 w 95"/>
              <a:gd name="T101" fmla="*/ 34 h 120"/>
              <a:gd name="T102" fmla="*/ 35 w 95"/>
              <a:gd name="T103" fmla="*/ 30 h 120"/>
              <a:gd name="T104" fmla="*/ 33 w 95"/>
              <a:gd name="T105" fmla="*/ 21 h 120"/>
              <a:gd name="T106" fmla="*/ 35 w 95"/>
              <a:gd name="T107" fmla="*/ 1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5" h="120">
                <a:moveTo>
                  <a:pt x="41" y="0"/>
                </a:moveTo>
                <a:cubicBezTo>
                  <a:pt x="37" y="0"/>
                  <a:pt x="32" y="2"/>
                  <a:pt x="29" y="7"/>
                </a:cubicBezTo>
                <a:cubicBezTo>
                  <a:pt x="29" y="7"/>
                  <a:pt x="29" y="7"/>
                  <a:pt x="29" y="7"/>
                </a:cubicBezTo>
                <a:cubicBezTo>
                  <a:pt x="25" y="6"/>
                  <a:pt x="18" y="1"/>
                  <a:pt x="14" y="1"/>
                </a:cubicBezTo>
                <a:cubicBezTo>
                  <a:pt x="10" y="1"/>
                  <a:pt x="6" y="4"/>
                  <a:pt x="3" y="8"/>
                </a:cubicBezTo>
                <a:cubicBezTo>
                  <a:pt x="1" y="11"/>
                  <a:pt x="0" y="16"/>
                  <a:pt x="0" y="21"/>
                </a:cubicBezTo>
                <a:cubicBezTo>
                  <a:pt x="0" y="26"/>
                  <a:pt x="1" y="30"/>
                  <a:pt x="3" y="34"/>
                </a:cubicBezTo>
                <a:cubicBezTo>
                  <a:pt x="6" y="38"/>
                  <a:pt x="10" y="40"/>
                  <a:pt x="14" y="40"/>
                </a:cubicBezTo>
                <a:cubicBezTo>
                  <a:pt x="18" y="40"/>
                  <a:pt x="27" y="38"/>
                  <a:pt x="31" y="37"/>
                </a:cubicBezTo>
                <a:cubicBezTo>
                  <a:pt x="34" y="40"/>
                  <a:pt x="38" y="41"/>
                  <a:pt x="41" y="41"/>
                </a:cubicBezTo>
                <a:cubicBezTo>
                  <a:pt x="42" y="41"/>
                  <a:pt x="43" y="41"/>
                  <a:pt x="43" y="41"/>
                </a:cubicBezTo>
                <a:cubicBezTo>
                  <a:pt x="57" y="56"/>
                  <a:pt x="57" y="56"/>
                  <a:pt x="57" y="56"/>
                </a:cubicBezTo>
                <a:cubicBezTo>
                  <a:pt x="68" y="58"/>
                  <a:pt x="68" y="58"/>
                  <a:pt x="68" y="58"/>
                </a:cubicBezTo>
                <a:cubicBezTo>
                  <a:pt x="66" y="78"/>
                  <a:pt x="66" y="78"/>
                  <a:pt x="66" y="78"/>
                </a:cubicBezTo>
                <a:cubicBezTo>
                  <a:pt x="65" y="120"/>
                  <a:pt x="65" y="120"/>
                  <a:pt x="65" y="120"/>
                </a:cubicBezTo>
                <a:cubicBezTo>
                  <a:pt x="75" y="120"/>
                  <a:pt x="75" y="120"/>
                  <a:pt x="75" y="120"/>
                </a:cubicBezTo>
                <a:cubicBezTo>
                  <a:pt x="77" y="84"/>
                  <a:pt x="77" y="84"/>
                  <a:pt x="77" y="84"/>
                </a:cubicBezTo>
                <a:cubicBezTo>
                  <a:pt x="82" y="84"/>
                  <a:pt x="82" y="84"/>
                  <a:pt x="82" y="84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95" y="120"/>
                  <a:pt x="95" y="120"/>
                  <a:pt x="95" y="120"/>
                </a:cubicBezTo>
                <a:cubicBezTo>
                  <a:pt x="92" y="78"/>
                  <a:pt x="92" y="78"/>
                  <a:pt x="92" y="78"/>
                </a:cubicBezTo>
                <a:cubicBezTo>
                  <a:pt x="94" y="41"/>
                  <a:pt x="94" y="41"/>
                  <a:pt x="94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0" y="35"/>
                  <a:pt x="70" y="35"/>
                  <a:pt x="70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3" y="37"/>
                  <a:pt x="76" y="38"/>
                  <a:pt x="79" y="38"/>
                </a:cubicBezTo>
                <a:cubicBezTo>
                  <a:pt x="86" y="38"/>
                  <a:pt x="91" y="33"/>
                  <a:pt x="91" y="26"/>
                </a:cubicBezTo>
                <a:cubicBezTo>
                  <a:pt x="91" y="19"/>
                  <a:pt x="86" y="14"/>
                  <a:pt x="79" y="14"/>
                </a:cubicBezTo>
                <a:cubicBezTo>
                  <a:pt x="76" y="14"/>
                  <a:pt x="73" y="15"/>
                  <a:pt x="71" y="18"/>
                </a:cubicBezTo>
                <a:cubicBezTo>
                  <a:pt x="48" y="2"/>
                  <a:pt x="48" y="2"/>
                  <a:pt x="48" y="2"/>
                </a:cubicBezTo>
                <a:cubicBezTo>
                  <a:pt x="46" y="1"/>
                  <a:pt x="44" y="0"/>
                  <a:pt x="41" y="0"/>
                </a:cubicBezTo>
                <a:close/>
                <a:moveTo>
                  <a:pt x="65" y="43"/>
                </a:moveTo>
                <a:cubicBezTo>
                  <a:pt x="58" y="46"/>
                  <a:pt x="58" y="46"/>
                  <a:pt x="58" y="46"/>
                </a:cubicBezTo>
                <a:cubicBezTo>
                  <a:pt x="51" y="39"/>
                  <a:pt x="51" y="39"/>
                  <a:pt x="51" y="39"/>
                </a:cubicBezTo>
                <a:cubicBezTo>
                  <a:pt x="62" y="37"/>
                  <a:pt x="62" y="37"/>
                  <a:pt x="62" y="37"/>
                </a:cubicBezTo>
                <a:cubicBezTo>
                  <a:pt x="65" y="43"/>
                  <a:pt x="65" y="43"/>
                  <a:pt x="65" y="43"/>
                </a:cubicBezTo>
                <a:close/>
                <a:moveTo>
                  <a:pt x="10" y="12"/>
                </a:moveTo>
                <a:cubicBezTo>
                  <a:pt x="11" y="10"/>
                  <a:pt x="12" y="9"/>
                  <a:pt x="14" y="9"/>
                </a:cubicBezTo>
                <a:cubicBezTo>
                  <a:pt x="16" y="9"/>
                  <a:pt x="17" y="10"/>
                  <a:pt x="18" y="12"/>
                </a:cubicBezTo>
                <a:cubicBezTo>
                  <a:pt x="20" y="14"/>
                  <a:pt x="21" y="17"/>
                  <a:pt x="21" y="21"/>
                </a:cubicBezTo>
                <a:cubicBezTo>
                  <a:pt x="21" y="24"/>
                  <a:pt x="20" y="27"/>
                  <a:pt x="18" y="30"/>
                </a:cubicBezTo>
                <a:cubicBezTo>
                  <a:pt x="17" y="31"/>
                  <a:pt x="16" y="32"/>
                  <a:pt x="14" y="32"/>
                </a:cubicBezTo>
                <a:cubicBezTo>
                  <a:pt x="12" y="32"/>
                  <a:pt x="11" y="31"/>
                  <a:pt x="10" y="30"/>
                </a:cubicBezTo>
                <a:cubicBezTo>
                  <a:pt x="8" y="27"/>
                  <a:pt x="7" y="24"/>
                  <a:pt x="7" y="21"/>
                </a:cubicBezTo>
                <a:cubicBezTo>
                  <a:pt x="7" y="17"/>
                  <a:pt x="8" y="14"/>
                  <a:pt x="10" y="12"/>
                </a:cubicBezTo>
                <a:close/>
                <a:moveTo>
                  <a:pt x="35" y="11"/>
                </a:moveTo>
                <a:cubicBezTo>
                  <a:pt x="37" y="9"/>
                  <a:pt x="39" y="8"/>
                  <a:pt x="41" y="8"/>
                </a:cubicBezTo>
                <a:cubicBezTo>
                  <a:pt x="43" y="8"/>
                  <a:pt x="45" y="9"/>
                  <a:pt x="47" y="11"/>
                </a:cubicBezTo>
                <a:cubicBezTo>
                  <a:pt x="49" y="13"/>
                  <a:pt x="50" y="17"/>
                  <a:pt x="50" y="21"/>
                </a:cubicBezTo>
                <a:cubicBezTo>
                  <a:pt x="50" y="24"/>
                  <a:pt x="49" y="28"/>
                  <a:pt x="47" y="30"/>
                </a:cubicBezTo>
                <a:cubicBezTo>
                  <a:pt x="45" y="32"/>
                  <a:pt x="43" y="34"/>
                  <a:pt x="41" y="34"/>
                </a:cubicBezTo>
                <a:cubicBezTo>
                  <a:pt x="39" y="34"/>
                  <a:pt x="37" y="32"/>
                  <a:pt x="35" y="30"/>
                </a:cubicBezTo>
                <a:cubicBezTo>
                  <a:pt x="34" y="28"/>
                  <a:pt x="33" y="24"/>
                  <a:pt x="33" y="21"/>
                </a:cubicBezTo>
                <a:cubicBezTo>
                  <a:pt x="33" y="17"/>
                  <a:pt x="34" y="13"/>
                  <a:pt x="35" y="11"/>
                </a:cubicBezTo>
                <a:close/>
              </a:path>
            </a:pathLst>
          </a:custGeom>
          <a:solidFill>
            <a:schemeClr val="bg1">
              <a:lumMod val="95000"/>
              <a:alpha val="43000"/>
            </a:schemeClr>
          </a:solidFill>
          <a:ln>
            <a:noFill/>
          </a:ln>
        </p:spPr>
        <p:txBody>
          <a:bodyPr lIns="68577" tIns="34289" rIns="68577" bIns="34289"/>
          <a:lstStyle/>
          <a:p>
            <a:pPr defTabSz="51435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1000100" y="3074481"/>
            <a:ext cx="3280501" cy="352089"/>
          </a:xfrm>
          <a:prstGeom prst="rect">
            <a:avLst/>
          </a:prstGeom>
          <a:solidFill>
            <a:srgbClr val="0070C0"/>
          </a:solidFill>
          <a:ln w="34925">
            <a:noFill/>
          </a:ln>
          <a:effectLst>
            <a:outerShdw blurRad="63500" dist="38100" dir="165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9266" tIns="34633" rIns="69266" bIns="34633" spcCol="0" rtlCol="0" anchor="ctr"/>
          <a:lstStyle/>
          <a:p>
            <a:pPr algn="r"/>
            <a:r>
              <a:rPr lang="zh-CN" altLang="en-US" sz="14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因理想而凝聚</a:t>
            </a:r>
            <a:endParaRPr lang="zh-CN" altLang="en-US" sz="1400" dirty="0">
              <a:solidFill>
                <a:srgbClr val="FBFBF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1000100" y="3573419"/>
            <a:ext cx="3280500" cy="352089"/>
          </a:xfrm>
          <a:prstGeom prst="rect">
            <a:avLst/>
          </a:prstGeom>
          <a:solidFill>
            <a:srgbClr val="0070C0"/>
          </a:solidFill>
          <a:ln w="34925">
            <a:noFill/>
          </a:ln>
          <a:effectLst>
            <a:outerShdw blurRad="63500" dist="38100" dir="165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9266" tIns="34633" rIns="69266" bIns="34633" spcCol="0" rtlCol="0" anchor="ctr"/>
          <a:lstStyle/>
          <a:p>
            <a:pPr algn="r"/>
            <a:r>
              <a:rPr lang="zh-CN" altLang="en-US" sz="14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拆不散、拖不乱、打不垮</a:t>
            </a:r>
            <a:endParaRPr lang="zh-CN" altLang="en-US" sz="1400" dirty="0">
              <a:solidFill>
                <a:srgbClr val="FBFBF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998584" y="4043075"/>
            <a:ext cx="3282017" cy="549518"/>
          </a:xfrm>
          <a:prstGeom prst="rect">
            <a:avLst/>
          </a:prstGeom>
          <a:solidFill>
            <a:srgbClr val="0070C0"/>
          </a:solidFill>
          <a:ln w="34925">
            <a:noFill/>
          </a:ln>
          <a:effectLst>
            <a:outerShdw blurRad="63500" dist="38100" dir="165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9266" tIns="34633" rIns="69266" bIns="34633" spcCol="0" rtlCol="0" anchor="ctr"/>
          <a:lstStyle/>
          <a:p>
            <a:pPr algn="r"/>
            <a:r>
              <a:rPr lang="zh-CN" altLang="en-US" sz="12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顾名思义指多个人为了一个共同的目的，在一定的约束下，形成的一个有机的集体</a:t>
            </a:r>
            <a:endParaRPr lang="zh-CN" altLang="en-US" sz="1200" dirty="0">
              <a:solidFill>
                <a:srgbClr val="FBFBF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1000100" y="2588739"/>
            <a:ext cx="3280501" cy="352089"/>
          </a:xfrm>
          <a:prstGeom prst="rect">
            <a:avLst/>
          </a:prstGeom>
          <a:solidFill>
            <a:srgbClr val="0070C0"/>
          </a:solidFill>
          <a:ln w="34925">
            <a:noFill/>
          </a:ln>
          <a:effectLst>
            <a:outerShdw blurRad="63500" dist="38100" dir="165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9266" tIns="34633" rIns="69266" bIns="34633" spcCol="0" rtlCol="0" anchor="ctr"/>
          <a:lstStyle/>
          <a:p>
            <a:pPr algn="r"/>
            <a:r>
              <a:rPr lang="zh-CN" altLang="en-US" sz="14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有组织、有纪律、有目标</a:t>
            </a:r>
            <a:endParaRPr lang="en-GB" altLang="zh-CN" sz="1400" dirty="0">
              <a:solidFill>
                <a:srgbClr val="FBFBF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" name="组合 26"/>
          <p:cNvGrpSpPr/>
          <p:nvPr/>
        </p:nvGrpSpPr>
        <p:grpSpPr>
          <a:xfrm>
            <a:off x="1000100" y="1843642"/>
            <a:ext cx="3286148" cy="423863"/>
            <a:chOff x="2054281" y="768350"/>
            <a:chExt cx="4381530" cy="565150"/>
          </a:xfrm>
        </p:grpSpPr>
        <p:sp>
          <p:nvSpPr>
            <p:cNvPr id="28" name="圆角矩形 75"/>
            <p:cNvSpPr/>
            <p:nvPr/>
          </p:nvSpPr>
          <p:spPr>
            <a:xfrm>
              <a:off x="3722110" y="768350"/>
              <a:ext cx="2400662" cy="565150"/>
            </a:xfrm>
            <a:prstGeom prst="roundRect">
              <a:avLst/>
            </a:prstGeom>
            <a:solidFill>
              <a:srgbClr val="E6E6E6"/>
            </a:solidFill>
            <a:ln>
              <a:solidFill>
                <a:srgbClr val="ECECEC"/>
              </a:solidFill>
            </a:ln>
          </p:spPr>
          <p:txBody>
            <a:bodyPr vert="horz" wrap="square" lIns="68580" tIns="34290" rIns="68580" bIns="34290" numCol="1" anchor="t" anchorCtr="0" compatLnSpc="1">
              <a:noAutofit/>
            </a:bodyPr>
            <a:lstStyle/>
            <a:p>
              <a:pPr defTabSz="514350"/>
              <a:endParaRPr lang="zh-CN" altLang="en-US" sz="800">
                <a:solidFill>
                  <a:prstClr val="black"/>
                </a:solidFill>
              </a:endParaRPr>
            </a:p>
          </p:txBody>
        </p:sp>
        <p:sp>
          <p:nvSpPr>
            <p:cNvPr id="29" name="圆角矩形 76"/>
            <p:cNvSpPr/>
            <p:nvPr/>
          </p:nvSpPr>
          <p:spPr>
            <a:xfrm>
              <a:off x="2054281" y="830581"/>
              <a:ext cx="4381530" cy="449579"/>
            </a:xfrm>
            <a:prstGeom prst="roundRect">
              <a:avLst/>
            </a:prstGeom>
            <a:solidFill>
              <a:srgbClr val="0070C0"/>
            </a:solidFill>
            <a:ln w="2540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round/>
            </a:ln>
            <a:effectLst>
              <a:innerShdw blurRad="1143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68580" tIns="34290" rIns="68580" bIns="34290" numCol="1" anchor="ctr" anchorCtr="0" compatLnSpc="1"/>
            <a:lstStyle/>
            <a:p>
              <a:pPr algn="ctr"/>
              <a:r>
                <a:rPr lang="zh-CN" altLang="en-US" sz="2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</a:t>
              </a:r>
              <a:endParaRPr lang="zh-CN" altLang="en-US" sz="2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1000100" y="1259289"/>
            <a:ext cx="7572428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kern="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团队和团伙的差异</a:t>
            </a:r>
            <a:endParaRPr lang="zh-CN" altLang="en-US" sz="1200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3143240" y="346012"/>
            <a:ext cx="900912" cy="525663"/>
          </a:xfrm>
          <a:prstGeom prst="roundRect">
            <a:avLst>
              <a:gd name="adj" fmla="val 20986"/>
            </a:avLst>
          </a:prstGeom>
          <a:solidFill>
            <a:srgbClr val="0070C0"/>
          </a:solidFill>
          <a:ln w="2222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00034" y="286176"/>
            <a:ext cx="2840282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团队与团体的区别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Freeform 9"/>
          <p:cNvSpPr/>
          <p:nvPr/>
        </p:nvSpPr>
        <p:spPr bwMode="auto">
          <a:xfrm>
            <a:off x="3497809" y="447454"/>
            <a:ext cx="151904" cy="158163"/>
          </a:xfrm>
          <a:custGeom>
            <a:avLst/>
            <a:gdLst>
              <a:gd name="T0" fmla="*/ 50 w 152"/>
              <a:gd name="T1" fmla="*/ 147 h 159"/>
              <a:gd name="T2" fmla="*/ 39 w 152"/>
              <a:gd name="T3" fmla="*/ 147 h 159"/>
              <a:gd name="T4" fmla="*/ 76 w 152"/>
              <a:gd name="T5" fmla="*/ 159 h 159"/>
              <a:gd name="T6" fmla="*/ 114 w 152"/>
              <a:gd name="T7" fmla="*/ 147 h 159"/>
              <a:gd name="T8" fmla="*/ 103 w 152"/>
              <a:gd name="T9" fmla="*/ 147 h 159"/>
              <a:gd name="T10" fmla="*/ 152 w 152"/>
              <a:gd name="T11" fmla="*/ 76 h 159"/>
              <a:gd name="T12" fmla="*/ 76 w 152"/>
              <a:gd name="T13" fmla="*/ 0 h 159"/>
              <a:gd name="T14" fmla="*/ 0 w 152"/>
              <a:gd name="T15" fmla="*/ 76 h 159"/>
              <a:gd name="T16" fmla="*/ 50 w 152"/>
              <a:gd name="T17" fmla="*/ 147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159">
                <a:moveTo>
                  <a:pt x="50" y="147"/>
                </a:moveTo>
                <a:cubicBezTo>
                  <a:pt x="39" y="147"/>
                  <a:pt x="39" y="147"/>
                  <a:pt x="39" y="147"/>
                </a:cubicBezTo>
                <a:cubicBezTo>
                  <a:pt x="39" y="152"/>
                  <a:pt x="53" y="159"/>
                  <a:pt x="76" y="159"/>
                </a:cubicBezTo>
                <a:cubicBezTo>
                  <a:pt x="99" y="159"/>
                  <a:pt x="113" y="152"/>
                  <a:pt x="114" y="147"/>
                </a:cubicBezTo>
                <a:cubicBezTo>
                  <a:pt x="103" y="147"/>
                  <a:pt x="103" y="147"/>
                  <a:pt x="103" y="147"/>
                </a:cubicBezTo>
                <a:cubicBezTo>
                  <a:pt x="131" y="136"/>
                  <a:pt x="152" y="108"/>
                  <a:pt x="152" y="76"/>
                </a:cubicBezTo>
                <a:cubicBezTo>
                  <a:pt x="152" y="34"/>
                  <a:pt x="118" y="0"/>
                  <a:pt x="76" y="0"/>
                </a:cubicBezTo>
                <a:cubicBezTo>
                  <a:pt x="34" y="0"/>
                  <a:pt x="0" y="34"/>
                  <a:pt x="0" y="76"/>
                </a:cubicBezTo>
                <a:cubicBezTo>
                  <a:pt x="0" y="108"/>
                  <a:pt x="21" y="136"/>
                  <a:pt x="50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6" name="Freeform 10"/>
          <p:cNvSpPr/>
          <p:nvPr/>
        </p:nvSpPr>
        <p:spPr bwMode="auto">
          <a:xfrm>
            <a:off x="3431873" y="593932"/>
            <a:ext cx="283359" cy="164006"/>
          </a:xfrm>
          <a:custGeom>
            <a:avLst/>
            <a:gdLst>
              <a:gd name="T0" fmla="*/ 222 w 284"/>
              <a:gd name="T1" fmla="*/ 0 h 165"/>
              <a:gd name="T2" fmla="*/ 188 w 284"/>
              <a:gd name="T3" fmla="*/ 0 h 165"/>
              <a:gd name="T4" fmla="*/ 154 w 284"/>
              <a:gd name="T5" fmla="*/ 19 h 165"/>
              <a:gd name="T6" fmla="*/ 154 w 284"/>
              <a:gd name="T7" fmla="*/ 134 h 165"/>
              <a:gd name="T8" fmla="*/ 143 w 284"/>
              <a:gd name="T9" fmla="*/ 146 h 165"/>
              <a:gd name="T10" fmla="*/ 131 w 284"/>
              <a:gd name="T11" fmla="*/ 134 h 165"/>
              <a:gd name="T12" fmla="*/ 131 w 284"/>
              <a:gd name="T13" fmla="*/ 19 h 165"/>
              <a:gd name="T14" fmla="*/ 97 w 284"/>
              <a:gd name="T15" fmla="*/ 0 h 165"/>
              <a:gd name="T16" fmla="*/ 63 w 284"/>
              <a:gd name="T17" fmla="*/ 0 h 165"/>
              <a:gd name="T18" fmla="*/ 0 w 284"/>
              <a:gd name="T19" fmla="*/ 86 h 165"/>
              <a:gd name="T20" fmla="*/ 0 w 284"/>
              <a:gd name="T21" fmla="*/ 165 h 165"/>
              <a:gd name="T22" fmla="*/ 284 w 284"/>
              <a:gd name="T23" fmla="*/ 165 h 165"/>
              <a:gd name="T24" fmla="*/ 284 w 284"/>
              <a:gd name="T25" fmla="*/ 86 h 165"/>
              <a:gd name="T26" fmla="*/ 222 w 284"/>
              <a:gd name="T2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4" h="165">
                <a:moveTo>
                  <a:pt x="222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88" y="10"/>
                  <a:pt x="172" y="17"/>
                  <a:pt x="154" y="19"/>
                </a:cubicBezTo>
                <a:cubicBezTo>
                  <a:pt x="154" y="134"/>
                  <a:pt x="154" y="134"/>
                  <a:pt x="154" y="134"/>
                </a:cubicBezTo>
                <a:cubicBezTo>
                  <a:pt x="154" y="140"/>
                  <a:pt x="149" y="146"/>
                  <a:pt x="143" y="146"/>
                </a:cubicBezTo>
                <a:cubicBezTo>
                  <a:pt x="136" y="146"/>
                  <a:pt x="131" y="140"/>
                  <a:pt x="131" y="134"/>
                </a:cubicBezTo>
                <a:cubicBezTo>
                  <a:pt x="131" y="19"/>
                  <a:pt x="131" y="19"/>
                  <a:pt x="131" y="19"/>
                </a:cubicBezTo>
                <a:cubicBezTo>
                  <a:pt x="113" y="17"/>
                  <a:pt x="97" y="11"/>
                  <a:pt x="97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28" y="0"/>
                  <a:pt x="0" y="39"/>
                  <a:pt x="0" y="86"/>
                </a:cubicBezTo>
                <a:cubicBezTo>
                  <a:pt x="0" y="165"/>
                  <a:pt x="0" y="165"/>
                  <a:pt x="0" y="165"/>
                </a:cubicBezTo>
                <a:cubicBezTo>
                  <a:pt x="284" y="165"/>
                  <a:pt x="284" y="165"/>
                  <a:pt x="284" y="165"/>
                </a:cubicBezTo>
                <a:cubicBezTo>
                  <a:pt x="284" y="86"/>
                  <a:pt x="284" y="86"/>
                  <a:pt x="284" y="86"/>
                </a:cubicBezTo>
                <a:cubicBezTo>
                  <a:pt x="284" y="39"/>
                  <a:pt x="256" y="0"/>
                  <a:pt x="2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16" name="Picture 4" descr="C:\Users\Administrator\Desktop\82f3f9a6fdb1b134a167675273f40dd5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427984" y="1995686"/>
            <a:ext cx="4228964" cy="2678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7558">
        <p14:prism/>
      </p:transition>
    </mc:Choice>
    <mc:Fallback>
      <p:transition spd="slow" advTm="755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1"/>
          <p:cNvSpPr>
            <a:spLocks noEditPoints="1" noChangeArrowheads="1"/>
          </p:cNvSpPr>
          <p:nvPr/>
        </p:nvSpPr>
        <p:spPr bwMode="auto">
          <a:xfrm>
            <a:off x="5507132" y="2159260"/>
            <a:ext cx="2087643" cy="2769944"/>
          </a:xfrm>
          <a:custGeom>
            <a:avLst/>
            <a:gdLst>
              <a:gd name="T0" fmla="*/ 2147483647 w 87"/>
              <a:gd name="T1" fmla="*/ 2147483647 h 115"/>
              <a:gd name="T2" fmla="*/ 2147483647 w 87"/>
              <a:gd name="T3" fmla="*/ 2147483647 h 115"/>
              <a:gd name="T4" fmla="*/ 2147483647 w 87"/>
              <a:gd name="T5" fmla="*/ 2147483647 h 115"/>
              <a:gd name="T6" fmla="*/ 2147483647 w 87"/>
              <a:gd name="T7" fmla="*/ 2147483647 h 115"/>
              <a:gd name="T8" fmla="*/ 2147483647 w 87"/>
              <a:gd name="T9" fmla="*/ 2147483647 h 115"/>
              <a:gd name="T10" fmla="*/ 2147483647 w 87"/>
              <a:gd name="T11" fmla="*/ 2147483647 h 115"/>
              <a:gd name="T12" fmla="*/ 2147483647 w 87"/>
              <a:gd name="T13" fmla="*/ 0 h 115"/>
              <a:gd name="T14" fmla="*/ 2147483647 w 87"/>
              <a:gd name="T15" fmla="*/ 2147483647 h 115"/>
              <a:gd name="T16" fmla="*/ 2147483647 w 87"/>
              <a:gd name="T17" fmla="*/ 2147483647 h 115"/>
              <a:gd name="T18" fmla="*/ 2147483647 w 87"/>
              <a:gd name="T19" fmla="*/ 2147483647 h 115"/>
              <a:gd name="T20" fmla="*/ 2147483647 w 87"/>
              <a:gd name="T21" fmla="*/ 2147483647 h 115"/>
              <a:gd name="T22" fmla="*/ 2147483647 w 87"/>
              <a:gd name="T23" fmla="*/ 2147483647 h 115"/>
              <a:gd name="T24" fmla="*/ 2147483647 w 87"/>
              <a:gd name="T25" fmla="*/ 2147483647 h 115"/>
              <a:gd name="T26" fmla="*/ 2147483647 w 87"/>
              <a:gd name="T27" fmla="*/ 2147483647 h 115"/>
              <a:gd name="T28" fmla="*/ 2147483647 w 87"/>
              <a:gd name="T29" fmla="*/ 2147483647 h 115"/>
              <a:gd name="T30" fmla="*/ 2147483647 w 87"/>
              <a:gd name="T31" fmla="*/ 2147483647 h 115"/>
              <a:gd name="T32" fmla="*/ 2147483647 w 87"/>
              <a:gd name="T33" fmla="*/ 2147483647 h 115"/>
              <a:gd name="T34" fmla="*/ 2147483647 w 87"/>
              <a:gd name="T35" fmla="*/ 2147483647 h 115"/>
              <a:gd name="T36" fmla="*/ 2147483647 w 87"/>
              <a:gd name="T37" fmla="*/ 2147483647 h 115"/>
              <a:gd name="T38" fmla="*/ 2147483647 w 87"/>
              <a:gd name="T39" fmla="*/ 2147483647 h 115"/>
              <a:gd name="T40" fmla="*/ 2147483647 w 87"/>
              <a:gd name="T41" fmla="*/ 2147483647 h 115"/>
              <a:gd name="T42" fmla="*/ 2147483647 w 87"/>
              <a:gd name="T43" fmla="*/ 2147483647 h 115"/>
              <a:gd name="T44" fmla="*/ 2147483647 w 87"/>
              <a:gd name="T45" fmla="*/ 2147483647 h 115"/>
              <a:gd name="T46" fmla="*/ 2147483647 w 87"/>
              <a:gd name="T47" fmla="*/ 2147483647 h 115"/>
              <a:gd name="T48" fmla="*/ 2147483647 w 87"/>
              <a:gd name="T49" fmla="*/ 2147483647 h 115"/>
              <a:gd name="T50" fmla="*/ 2147483647 w 87"/>
              <a:gd name="T51" fmla="*/ 2147483647 h 115"/>
              <a:gd name="T52" fmla="*/ 2147483647 w 87"/>
              <a:gd name="T53" fmla="*/ 2147483647 h 115"/>
              <a:gd name="T54" fmla="*/ 2147483647 w 87"/>
              <a:gd name="T55" fmla="*/ 2147483647 h 115"/>
              <a:gd name="T56" fmla="*/ 2147483647 w 87"/>
              <a:gd name="T57" fmla="*/ 2147483647 h 115"/>
              <a:gd name="T58" fmla="*/ 2147483647 w 87"/>
              <a:gd name="T59" fmla="*/ 2147483647 h 115"/>
              <a:gd name="T60" fmla="*/ 2147483647 w 87"/>
              <a:gd name="T61" fmla="*/ 2147483647 h 115"/>
              <a:gd name="T62" fmla="*/ 2147483647 w 87"/>
              <a:gd name="T63" fmla="*/ 2147483647 h 115"/>
              <a:gd name="T64" fmla="*/ 2147483647 w 87"/>
              <a:gd name="T65" fmla="*/ 2147483647 h 115"/>
              <a:gd name="T66" fmla="*/ 2147483647 w 87"/>
              <a:gd name="T67" fmla="*/ 2147483647 h 115"/>
              <a:gd name="T68" fmla="*/ 2147483647 w 87"/>
              <a:gd name="T69" fmla="*/ 2147483647 h 115"/>
              <a:gd name="T70" fmla="*/ 2147483647 w 87"/>
              <a:gd name="T71" fmla="*/ 2147483647 h 115"/>
              <a:gd name="T72" fmla="*/ 2147483647 w 87"/>
              <a:gd name="T73" fmla="*/ 2147483647 h 115"/>
              <a:gd name="T74" fmla="*/ 2147483647 w 87"/>
              <a:gd name="T75" fmla="*/ 2147483647 h 115"/>
              <a:gd name="T76" fmla="*/ 2147483647 w 87"/>
              <a:gd name="T77" fmla="*/ 2147483647 h 115"/>
              <a:gd name="T78" fmla="*/ 2147483647 w 87"/>
              <a:gd name="T79" fmla="*/ 2147483647 h 115"/>
              <a:gd name="T80" fmla="*/ 2147483647 w 87"/>
              <a:gd name="T81" fmla="*/ 2147483647 h 115"/>
              <a:gd name="T82" fmla="*/ 2147483647 w 87"/>
              <a:gd name="T83" fmla="*/ 2147483647 h 115"/>
              <a:gd name="T84" fmla="*/ 2147483647 w 87"/>
              <a:gd name="T85" fmla="*/ 2147483647 h 115"/>
              <a:gd name="T86" fmla="*/ 2147483647 w 87"/>
              <a:gd name="T87" fmla="*/ 2147483647 h 115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87"/>
              <a:gd name="T133" fmla="*/ 0 h 115"/>
              <a:gd name="T134" fmla="*/ 87 w 87"/>
              <a:gd name="T135" fmla="*/ 115 h 115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87" h="115">
                <a:moveTo>
                  <a:pt x="0" y="79"/>
                </a:moveTo>
                <a:cubicBezTo>
                  <a:pt x="8" y="69"/>
                  <a:pt x="24" y="74"/>
                  <a:pt x="35" y="66"/>
                </a:cubicBezTo>
                <a:cubicBezTo>
                  <a:pt x="41" y="66"/>
                  <a:pt x="47" y="66"/>
                  <a:pt x="53" y="66"/>
                </a:cubicBezTo>
                <a:cubicBezTo>
                  <a:pt x="64" y="74"/>
                  <a:pt x="80" y="69"/>
                  <a:pt x="87" y="79"/>
                </a:cubicBezTo>
                <a:cubicBezTo>
                  <a:pt x="87" y="84"/>
                  <a:pt x="87" y="99"/>
                  <a:pt x="87" y="104"/>
                </a:cubicBezTo>
                <a:cubicBezTo>
                  <a:pt x="80" y="105"/>
                  <a:pt x="69" y="106"/>
                  <a:pt x="57" y="107"/>
                </a:cubicBezTo>
                <a:cubicBezTo>
                  <a:pt x="56" y="108"/>
                  <a:pt x="56" y="108"/>
                  <a:pt x="56" y="108"/>
                </a:cubicBezTo>
                <a:cubicBezTo>
                  <a:pt x="46" y="114"/>
                  <a:pt x="46" y="114"/>
                  <a:pt x="46" y="114"/>
                </a:cubicBezTo>
                <a:cubicBezTo>
                  <a:pt x="44" y="115"/>
                  <a:pt x="44" y="115"/>
                  <a:pt x="44" y="115"/>
                </a:cubicBezTo>
                <a:cubicBezTo>
                  <a:pt x="43" y="114"/>
                  <a:pt x="43" y="114"/>
                  <a:pt x="43" y="114"/>
                </a:cubicBezTo>
                <a:cubicBezTo>
                  <a:pt x="33" y="108"/>
                  <a:pt x="33" y="108"/>
                  <a:pt x="33" y="108"/>
                </a:cubicBezTo>
                <a:cubicBezTo>
                  <a:pt x="32" y="107"/>
                  <a:pt x="32" y="107"/>
                  <a:pt x="32" y="107"/>
                </a:cubicBezTo>
                <a:cubicBezTo>
                  <a:pt x="20" y="107"/>
                  <a:pt x="9" y="105"/>
                  <a:pt x="0" y="104"/>
                </a:cubicBezTo>
                <a:cubicBezTo>
                  <a:pt x="0" y="99"/>
                  <a:pt x="0" y="84"/>
                  <a:pt x="0" y="79"/>
                </a:cubicBezTo>
                <a:close/>
                <a:moveTo>
                  <a:pt x="42" y="11"/>
                </a:moveTo>
                <a:cubicBezTo>
                  <a:pt x="34" y="15"/>
                  <a:pt x="34" y="15"/>
                  <a:pt x="34" y="15"/>
                </a:cubicBezTo>
                <a:cubicBezTo>
                  <a:pt x="25" y="19"/>
                  <a:pt x="25" y="19"/>
                  <a:pt x="25" y="19"/>
                </a:cubicBezTo>
                <a:cubicBezTo>
                  <a:pt x="25" y="14"/>
                  <a:pt x="25" y="14"/>
                  <a:pt x="25" y="14"/>
                </a:cubicBezTo>
                <a:cubicBezTo>
                  <a:pt x="15" y="16"/>
                  <a:pt x="8" y="23"/>
                  <a:pt x="9" y="36"/>
                </a:cubicBezTo>
                <a:cubicBezTo>
                  <a:pt x="7" y="20"/>
                  <a:pt x="12" y="7"/>
                  <a:pt x="26" y="4"/>
                </a:cubicBezTo>
                <a:cubicBezTo>
                  <a:pt x="26" y="0"/>
                  <a:pt x="26" y="0"/>
                  <a:pt x="26" y="0"/>
                </a:cubicBezTo>
                <a:cubicBezTo>
                  <a:pt x="34" y="5"/>
                  <a:pt x="34" y="5"/>
                  <a:pt x="34" y="5"/>
                </a:cubicBezTo>
                <a:cubicBezTo>
                  <a:pt x="42" y="11"/>
                  <a:pt x="42" y="11"/>
                  <a:pt x="42" y="11"/>
                </a:cubicBezTo>
                <a:close/>
                <a:moveTo>
                  <a:pt x="40" y="51"/>
                </a:moveTo>
                <a:cubicBezTo>
                  <a:pt x="47" y="57"/>
                  <a:pt x="47" y="57"/>
                  <a:pt x="47" y="57"/>
                </a:cubicBezTo>
                <a:cubicBezTo>
                  <a:pt x="54" y="64"/>
                  <a:pt x="54" y="64"/>
                  <a:pt x="54" y="64"/>
                </a:cubicBezTo>
                <a:cubicBezTo>
                  <a:pt x="55" y="60"/>
                  <a:pt x="55" y="60"/>
                  <a:pt x="55" y="60"/>
                </a:cubicBezTo>
                <a:cubicBezTo>
                  <a:pt x="69" y="60"/>
                  <a:pt x="77" y="48"/>
                  <a:pt x="77" y="32"/>
                </a:cubicBezTo>
                <a:cubicBezTo>
                  <a:pt x="76" y="45"/>
                  <a:pt x="67" y="50"/>
                  <a:pt x="57" y="50"/>
                </a:cubicBezTo>
                <a:cubicBezTo>
                  <a:pt x="58" y="45"/>
                  <a:pt x="58" y="45"/>
                  <a:pt x="58" y="45"/>
                </a:cubicBezTo>
                <a:cubicBezTo>
                  <a:pt x="49" y="48"/>
                  <a:pt x="49" y="48"/>
                  <a:pt x="49" y="48"/>
                </a:cubicBezTo>
                <a:cubicBezTo>
                  <a:pt x="40" y="51"/>
                  <a:pt x="40" y="51"/>
                  <a:pt x="40" y="51"/>
                </a:cubicBezTo>
                <a:close/>
                <a:moveTo>
                  <a:pt x="46" y="62"/>
                </a:moveTo>
                <a:cubicBezTo>
                  <a:pt x="40" y="56"/>
                  <a:pt x="40" y="56"/>
                  <a:pt x="4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39" y="56"/>
                  <a:pt x="38" y="56"/>
                  <a:pt x="37" y="56"/>
                </a:cubicBezTo>
                <a:cubicBezTo>
                  <a:pt x="36" y="55"/>
                  <a:pt x="35" y="55"/>
                  <a:pt x="34" y="55"/>
                </a:cubicBezTo>
                <a:cubicBezTo>
                  <a:pt x="34" y="55"/>
                  <a:pt x="34" y="55"/>
                  <a:pt x="34" y="55"/>
                </a:cubicBezTo>
                <a:cubicBezTo>
                  <a:pt x="31" y="53"/>
                  <a:pt x="28" y="52"/>
                  <a:pt x="26" y="49"/>
                </a:cubicBezTo>
                <a:cubicBezTo>
                  <a:pt x="21" y="45"/>
                  <a:pt x="19" y="39"/>
                  <a:pt x="19" y="32"/>
                </a:cubicBezTo>
                <a:cubicBezTo>
                  <a:pt x="19" y="30"/>
                  <a:pt x="19" y="27"/>
                  <a:pt x="20" y="25"/>
                </a:cubicBezTo>
                <a:cubicBezTo>
                  <a:pt x="20" y="25"/>
                  <a:pt x="20" y="25"/>
                  <a:pt x="20" y="25"/>
                </a:cubicBezTo>
                <a:cubicBezTo>
                  <a:pt x="20" y="24"/>
                  <a:pt x="20" y="23"/>
                  <a:pt x="21" y="22"/>
                </a:cubicBezTo>
                <a:cubicBezTo>
                  <a:pt x="21" y="20"/>
                  <a:pt x="21" y="20"/>
                  <a:pt x="21" y="20"/>
                </a:cubicBezTo>
                <a:cubicBezTo>
                  <a:pt x="15" y="22"/>
                  <a:pt x="12" y="28"/>
                  <a:pt x="13" y="35"/>
                </a:cubicBezTo>
                <a:cubicBezTo>
                  <a:pt x="13" y="38"/>
                  <a:pt x="13" y="38"/>
                  <a:pt x="13" y="38"/>
                </a:cubicBezTo>
                <a:cubicBezTo>
                  <a:pt x="15" y="44"/>
                  <a:pt x="17" y="49"/>
                  <a:pt x="22" y="53"/>
                </a:cubicBezTo>
                <a:cubicBezTo>
                  <a:pt x="26" y="58"/>
                  <a:pt x="32" y="61"/>
                  <a:pt x="39" y="62"/>
                </a:cubicBezTo>
                <a:cubicBezTo>
                  <a:pt x="39" y="62"/>
                  <a:pt x="39" y="62"/>
                  <a:pt x="39" y="62"/>
                </a:cubicBezTo>
                <a:cubicBezTo>
                  <a:pt x="39" y="62"/>
                  <a:pt x="39" y="62"/>
                  <a:pt x="39" y="62"/>
                </a:cubicBezTo>
                <a:cubicBezTo>
                  <a:pt x="42" y="62"/>
                  <a:pt x="44" y="62"/>
                  <a:pt x="46" y="62"/>
                </a:cubicBezTo>
                <a:close/>
                <a:moveTo>
                  <a:pt x="43" y="27"/>
                </a:moveTo>
                <a:cubicBezTo>
                  <a:pt x="43" y="27"/>
                  <a:pt x="42" y="27"/>
                  <a:pt x="42" y="27"/>
                </a:cubicBezTo>
                <a:cubicBezTo>
                  <a:pt x="39" y="22"/>
                  <a:pt x="39" y="21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3" y="18"/>
                  <a:pt x="33" y="18"/>
                  <a:pt x="33" y="18"/>
                </a:cubicBezTo>
                <a:cubicBezTo>
                  <a:pt x="35" y="23"/>
                  <a:pt x="36" y="25"/>
                  <a:pt x="39" y="29"/>
                </a:cubicBezTo>
                <a:cubicBezTo>
                  <a:pt x="39" y="30"/>
                  <a:pt x="39" y="31"/>
                  <a:pt x="39" y="32"/>
                </a:cubicBezTo>
                <a:cubicBezTo>
                  <a:pt x="39" y="35"/>
                  <a:pt x="41" y="37"/>
                  <a:pt x="43" y="37"/>
                </a:cubicBezTo>
                <a:cubicBezTo>
                  <a:pt x="46" y="37"/>
                  <a:pt x="48" y="35"/>
                  <a:pt x="48" y="32"/>
                </a:cubicBezTo>
                <a:cubicBezTo>
                  <a:pt x="48" y="32"/>
                  <a:pt x="48" y="31"/>
                  <a:pt x="48" y="31"/>
                </a:cubicBezTo>
                <a:cubicBezTo>
                  <a:pt x="51" y="28"/>
                  <a:pt x="51" y="28"/>
                  <a:pt x="54" y="24"/>
                </a:cubicBezTo>
                <a:cubicBezTo>
                  <a:pt x="53" y="23"/>
                  <a:pt x="52" y="23"/>
                  <a:pt x="52" y="22"/>
                </a:cubicBezTo>
                <a:cubicBezTo>
                  <a:pt x="49" y="24"/>
                  <a:pt x="48" y="25"/>
                  <a:pt x="45" y="28"/>
                </a:cubicBezTo>
                <a:cubicBezTo>
                  <a:pt x="45" y="27"/>
                  <a:pt x="44" y="27"/>
                  <a:pt x="43" y="27"/>
                </a:cubicBezTo>
                <a:close/>
                <a:moveTo>
                  <a:pt x="47" y="2"/>
                </a:moveTo>
                <a:cubicBezTo>
                  <a:pt x="44" y="1"/>
                  <a:pt x="40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45" y="8"/>
                  <a:pt x="45" y="8"/>
                  <a:pt x="45" y="8"/>
                </a:cubicBezTo>
                <a:cubicBezTo>
                  <a:pt x="45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7" y="8"/>
                  <a:pt x="48" y="8"/>
                  <a:pt x="49" y="9"/>
                </a:cubicBezTo>
                <a:cubicBezTo>
                  <a:pt x="51" y="9"/>
                  <a:pt x="53" y="10"/>
                  <a:pt x="54" y="10"/>
                </a:cubicBezTo>
                <a:cubicBezTo>
                  <a:pt x="54" y="10"/>
                  <a:pt x="54" y="10"/>
                  <a:pt x="54" y="10"/>
                </a:cubicBezTo>
                <a:cubicBezTo>
                  <a:pt x="54" y="10"/>
                  <a:pt x="54" y="10"/>
                  <a:pt x="54" y="10"/>
                </a:cubicBezTo>
                <a:cubicBezTo>
                  <a:pt x="57" y="12"/>
                  <a:pt x="59" y="13"/>
                  <a:pt x="60" y="15"/>
                </a:cubicBezTo>
                <a:cubicBezTo>
                  <a:pt x="61" y="16"/>
                  <a:pt x="62" y="16"/>
                  <a:pt x="62" y="17"/>
                </a:cubicBezTo>
                <a:cubicBezTo>
                  <a:pt x="63" y="18"/>
                  <a:pt x="64" y="19"/>
                  <a:pt x="64" y="20"/>
                </a:cubicBezTo>
                <a:cubicBezTo>
                  <a:pt x="65" y="22"/>
                  <a:pt x="66" y="24"/>
                  <a:pt x="67" y="27"/>
                </a:cubicBezTo>
                <a:cubicBezTo>
                  <a:pt x="67" y="27"/>
                  <a:pt x="67" y="27"/>
                  <a:pt x="67" y="27"/>
                </a:cubicBezTo>
                <a:cubicBezTo>
                  <a:pt x="67" y="27"/>
                  <a:pt x="67" y="27"/>
                  <a:pt x="67" y="27"/>
                </a:cubicBezTo>
                <a:cubicBezTo>
                  <a:pt x="67" y="29"/>
                  <a:pt x="67" y="30"/>
                  <a:pt x="67" y="32"/>
                </a:cubicBezTo>
                <a:cubicBezTo>
                  <a:pt x="67" y="33"/>
                  <a:pt x="67" y="34"/>
                  <a:pt x="67" y="35"/>
                </a:cubicBezTo>
                <a:cubicBezTo>
                  <a:pt x="67" y="35"/>
                  <a:pt x="67" y="35"/>
                  <a:pt x="67" y="35"/>
                </a:cubicBezTo>
                <a:cubicBezTo>
                  <a:pt x="67" y="36"/>
                  <a:pt x="67" y="37"/>
                  <a:pt x="67" y="38"/>
                </a:cubicBezTo>
                <a:cubicBezTo>
                  <a:pt x="66" y="41"/>
                  <a:pt x="65" y="43"/>
                  <a:pt x="64" y="45"/>
                </a:cubicBezTo>
                <a:cubicBezTo>
                  <a:pt x="69" y="43"/>
                  <a:pt x="72" y="39"/>
                  <a:pt x="73" y="32"/>
                </a:cubicBezTo>
                <a:cubicBezTo>
                  <a:pt x="73" y="29"/>
                  <a:pt x="73" y="29"/>
                  <a:pt x="73" y="29"/>
                </a:cubicBezTo>
                <a:cubicBezTo>
                  <a:pt x="73" y="28"/>
                  <a:pt x="73" y="27"/>
                  <a:pt x="73" y="26"/>
                </a:cubicBezTo>
                <a:cubicBezTo>
                  <a:pt x="73" y="26"/>
                  <a:pt x="73" y="26"/>
                  <a:pt x="73" y="26"/>
                </a:cubicBezTo>
                <a:cubicBezTo>
                  <a:pt x="73" y="26"/>
                  <a:pt x="73" y="26"/>
                  <a:pt x="73" y="26"/>
                </a:cubicBezTo>
                <a:cubicBezTo>
                  <a:pt x="72" y="21"/>
                  <a:pt x="70" y="17"/>
                  <a:pt x="67" y="14"/>
                </a:cubicBezTo>
                <a:cubicBezTo>
                  <a:pt x="64" y="10"/>
                  <a:pt x="61" y="7"/>
                  <a:pt x="57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4" y="3"/>
                  <a:pt x="51" y="2"/>
                  <a:pt x="47" y="2"/>
                </a:cubicBezTo>
                <a:cubicBezTo>
                  <a:pt x="47" y="2"/>
                  <a:pt x="47" y="2"/>
                  <a:pt x="47" y="2"/>
                </a:cubicBezTo>
                <a:cubicBezTo>
                  <a:pt x="47" y="2"/>
                  <a:pt x="47" y="2"/>
                  <a:pt x="47" y="2"/>
                </a:cubicBezTo>
                <a:close/>
                <a:moveTo>
                  <a:pt x="57" y="18"/>
                </a:moveTo>
                <a:cubicBezTo>
                  <a:pt x="59" y="16"/>
                  <a:pt x="59" y="16"/>
                  <a:pt x="59" y="16"/>
                </a:cubicBezTo>
                <a:cubicBezTo>
                  <a:pt x="60" y="16"/>
                  <a:pt x="60" y="16"/>
                  <a:pt x="60" y="16"/>
                </a:cubicBezTo>
                <a:cubicBezTo>
                  <a:pt x="58" y="18"/>
                  <a:pt x="58" y="18"/>
                  <a:pt x="58" y="18"/>
                </a:cubicBezTo>
                <a:cubicBezTo>
                  <a:pt x="57" y="18"/>
                  <a:pt x="57" y="18"/>
                  <a:pt x="57" y="18"/>
                </a:cubicBezTo>
                <a:close/>
                <a:moveTo>
                  <a:pt x="59" y="31"/>
                </a:moveTo>
                <a:cubicBezTo>
                  <a:pt x="66" y="31"/>
                  <a:pt x="66" y="31"/>
                  <a:pt x="66" y="31"/>
                </a:cubicBezTo>
                <a:cubicBezTo>
                  <a:pt x="66" y="33"/>
                  <a:pt x="66" y="33"/>
                  <a:pt x="66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59" y="31"/>
                  <a:pt x="59" y="31"/>
                  <a:pt x="59" y="31"/>
                </a:cubicBezTo>
                <a:close/>
                <a:moveTo>
                  <a:pt x="20" y="31"/>
                </a:moveTo>
                <a:cubicBezTo>
                  <a:pt x="20" y="33"/>
                  <a:pt x="20" y="33"/>
                  <a:pt x="20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1"/>
                  <a:pt x="26" y="31"/>
                  <a:pt x="26" y="31"/>
                </a:cubicBezTo>
                <a:cubicBezTo>
                  <a:pt x="20" y="31"/>
                  <a:pt x="20" y="31"/>
                  <a:pt x="20" y="31"/>
                </a:cubicBezTo>
                <a:close/>
                <a:moveTo>
                  <a:pt x="29" y="46"/>
                </a:moveTo>
                <a:cubicBezTo>
                  <a:pt x="27" y="48"/>
                  <a:pt x="27" y="48"/>
                  <a:pt x="27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8" y="46"/>
                  <a:pt x="28" y="46"/>
                  <a:pt x="28" y="46"/>
                </a:cubicBezTo>
                <a:cubicBezTo>
                  <a:pt x="29" y="46"/>
                  <a:pt x="29" y="46"/>
                  <a:pt x="29" y="46"/>
                </a:cubicBezTo>
                <a:close/>
                <a:moveTo>
                  <a:pt x="41" y="71"/>
                </a:moveTo>
                <a:cubicBezTo>
                  <a:pt x="39" y="74"/>
                  <a:pt x="39" y="74"/>
                  <a:pt x="39" y="74"/>
                </a:cubicBezTo>
                <a:cubicBezTo>
                  <a:pt x="42" y="79"/>
                  <a:pt x="42" y="79"/>
                  <a:pt x="42" y="79"/>
                </a:cubicBezTo>
                <a:cubicBezTo>
                  <a:pt x="42" y="79"/>
                  <a:pt x="42" y="79"/>
                  <a:pt x="42" y="79"/>
                </a:cubicBezTo>
                <a:cubicBezTo>
                  <a:pt x="42" y="80"/>
                  <a:pt x="42" y="80"/>
                  <a:pt x="42" y="80"/>
                </a:cubicBezTo>
                <a:cubicBezTo>
                  <a:pt x="37" y="105"/>
                  <a:pt x="37" y="105"/>
                  <a:pt x="37" y="105"/>
                </a:cubicBezTo>
                <a:cubicBezTo>
                  <a:pt x="44" y="110"/>
                  <a:pt x="44" y="110"/>
                  <a:pt x="44" y="110"/>
                </a:cubicBezTo>
                <a:cubicBezTo>
                  <a:pt x="53" y="105"/>
                  <a:pt x="53" y="105"/>
                  <a:pt x="53" y="105"/>
                </a:cubicBezTo>
                <a:cubicBezTo>
                  <a:pt x="47" y="80"/>
                  <a:pt x="47" y="80"/>
                  <a:pt x="47" y="80"/>
                </a:cubicBezTo>
                <a:cubicBezTo>
                  <a:pt x="46" y="79"/>
                  <a:pt x="46" y="79"/>
                  <a:pt x="46" y="79"/>
                </a:cubicBezTo>
                <a:cubicBezTo>
                  <a:pt x="47" y="79"/>
                  <a:pt x="47" y="79"/>
                  <a:pt x="47" y="79"/>
                </a:cubicBezTo>
                <a:cubicBezTo>
                  <a:pt x="50" y="74"/>
                  <a:pt x="50" y="74"/>
                  <a:pt x="50" y="74"/>
                </a:cubicBezTo>
                <a:cubicBezTo>
                  <a:pt x="48" y="71"/>
                  <a:pt x="48" y="71"/>
                  <a:pt x="48" y="71"/>
                </a:cubicBezTo>
                <a:lnTo>
                  <a:pt x="41" y="71"/>
                </a:lnTo>
                <a:close/>
              </a:path>
            </a:pathLst>
          </a:custGeom>
          <a:solidFill>
            <a:schemeClr val="bg1">
              <a:lumMod val="95000"/>
              <a:alpha val="43000"/>
            </a:schemeClr>
          </a:solidFill>
          <a:ln>
            <a:noFill/>
          </a:ln>
        </p:spPr>
        <p:txBody>
          <a:bodyPr lIns="68577" tIns="34289" rIns="68577" bIns="34289"/>
          <a:lstStyle/>
          <a:p>
            <a:pPr defTabSz="51435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5294798" y="3074481"/>
            <a:ext cx="3277730" cy="352089"/>
          </a:xfrm>
          <a:prstGeom prst="rect">
            <a:avLst/>
          </a:prstGeom>
          <a:solidFill>
            <a:srgbClr val="0070C0"/>
          </a:solidFill>
          <a:ln w="34925">
            <a:noFill/>
          </a:ln>
          <a:effectLst>
            <a:outerShdw blurRad="63500" dist="38100" dir="165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9266" tIns="34633" rIns="69266" bIns="34633" spcCol="0" rtlCol="0" anchor="ctr"/>
          <a:lstStyle/>
          <a:p>
            <a:r>
              <a:rPr lang="zh-CN" altLang="en-US" sz="14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因利益而相从</a:t>
            </a:r>
            <a:endParaRPr lang="zh-CN" altLang="en-US" sz="1400" dirty="0">
              <a:solidFill>
                <a:srgbClr val="FBFBF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5294798" y="3573419"/>
            <a:ext cx="3277730" cy="352089"/>
          </a:xfrm>
          <a:prstGeom prst="rect">
            <a:avLst/>
          </a:prstGeom>
          <a:solidFill>
            <a:srgbClr val="0070C0"/>
          </a:solidFill>
          <a:ln w="34925">
            <a:noFill/>
          </a:ln>
          <a:effectLst>
            <a:outerShdw blurRad="63500" dist="38100" dir="165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9266" tIns="34633" rIns="69266" bIns="34633" spcCol="0" rtlCol="0" anchor="ctr"/>
          <a:lstStyle/>
          <a:p>
            <a:r>
              <a:rPr lang="zh-CN" altLang="en-US" sz="14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拆就散、拖就乱、打就垮</a:t>
            </a:r>
            <a:endParaRPr lang="zh-CN" altLang="en-US" sz="1400" dirty="0">
              <a:solidFill>
                <a:srgbClr val="FBFBF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5294797" y="4043075"/>
            <a:ext cx="3272260" cy="549518"/>
          </a:xfrm>
          <a:prstGeom prst="rect">
            <a:avLst/>
          </a:prstGeom>
          <a:solidFill>
            <a:srgbClr val="0070C0"/>
          </a:solidFill>
          <a:ln w="34925">
            <a:noFill/>
          </a:ln>
          <a:effectLst>
            <a:outerShdw blurRad="63500" dist="38100" dir="165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9266" tIns="34633" rIns="69266" bIns="34633" spcCol="0" rtlCol="0" anchor="ctr"/>
          <a:lstStyle/>
          <a:p>
            <a:r>
              <a:rPr lang="zh-CN" altLang="en-US" sz="14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指多个人有着共同的兴趣和爱好，自发形成的一个团体</a:t>
            </a:r>
            <a:endParaRPr lang="zh-CN" altLang="en-US" sz="1400" dirty="0">
              <a:solidFill>
                <a:srgbClr val="FBFBF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6" name="矩形 25"/>
          <p:cNvSpPr/>
          <p:nvPr/>
        </p:nvSpPr>
        <p:spPr bwMode="auto">
          <a:xfrm>
            <a:off x="5294797" y="2588739"/>
            <a:ext cx="3277731" cy="352089"/>
          </a:xfrm>
          <a:prstGeom prst="rect">
            <a:avLst/>
          </a:prstGeom>
          <a:solidFill>
            <a:srgbClr val="0070C0"/>
          </a:solidFill>
          <a:ln w="34925">
            <a:noFill/>
          </a:ln>
          <a:effectLst>
            <a:outerShdw blurRad="63500" dist="38100" dir="16500000" algn="tl" rotWithShape="0">
              <a:prstClr val="black">
                <a:alpha val="22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9266" tIns="34633" rIns="69266" bIns="34633" spcCol="0" rtlCol="0" anchor="ctr"/>
          <a:lstStyle/>
          <a:p>
            <a:r>
              <a:rPr lang="zh-CN" altLang="en-US" sz="14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无组织、无纪律、无正确目标</a:t>
            </a:r>
            <a:endParaRPr lang="en-GB" altLang="zh-CN" sz="1400" dirty="0">
              <a:solidFill>
                <a:srgbClr val="FBFBF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" name="组合 29"/>
          <p:cNvGrpSpPr/>
          <p:nvPr/>
        </p:nvGrpSpPr>
        <p:grpSpPr>
          <a:xfrm>
            <a:off x="5286379" y="1843642"/>
            <a:ext cx="3286147" cy="423863"/>
            <a:chOff x="3628158" y="768350"/>
            <a:chExt cx="4381528" cy="565150"/>
          </a:xfrm>
        </p:grpSpPr>
        <p:sp>
          <p:nvSpPr>
            <p:cNvPr id="31" name="圆角矩形 78"/>
            <p:cNvSpPr/>
            <p:nvPr/>
          </p:nvSpPr>
          <p:spPr>
            <a:xfrm>
              <a:off x="3722110" y="768350"/>
              <a:ext cx="2400662" cy="565150"/>
            </a:xfrm>
            <a:prstGeom prst="roundRect">
              <a:avLst/>
            </a:prstGeom>
            <a:solidFill>
              <a:srgbClr val="E6E6E6"/>
            </a:solidFill>
            <a:ln>
              <a:solidFill>
                <a:srgbClr val="ECECEC"/>
              </a:solidFill>
            </a:ln>
          </p:spPr>
          <p:txBody>
            <a:bodyPr vert="horz" wrap="square" lIns="68580" tIns="34290" rIns="68580" bIns="34290" numCol="1" anchor="t" anchorCtr="0" compatLnSpc="1">
              <a:noAutofit/>
            </a:bodyPr>
            <a:lstStyle/>
            <a:p>
              <a:pPr defTabSz="514350"/>
              <a:endParaRPr lang="zh-CN" altLang="en-US" sz="800">
                <a:solidFill>
                  <a:prstClr val="black"/>
                </a:solidFill>
              </a:endParaRPr>
            </a:p>
          </p:txBody>
        </p:sp>
        <p:sp>
          <p:nvSpPr>
            <p:cNvPr id="32" name="圆角矩形 79"/>
            <p:cNvSpPr/>
            <p:nvPr/>
          </p:nvSpPr>
          <p:spPr>
            <a:xfrm>
              <a:off x="3628158" y="830581"/>
              <a:ext cx="4381528" cy="449579"/>
            </a:xfrm>
            <a:prstGeom prst="roundRect">
              <a:avLst/>
            </a:prstGeom>
            <a:solidFill>
              <a:srgbClr val="0070C0"/>
            </a:solidFill>
            <a:ln w="2540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round/>
            </a:ln>
            <a:effectLst>
              <a:innerShdw blurRad="1143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68580" tIns="34290" rIns="68580" bIns="34290" numCol="1" anchor="ctr" anchorCtr="0" compatLnSpc="1"/>
            <a:lstStyle/>
            <a:p>
              <a:pPr algn="ctr"/>
              <a:r>
                <a:rPr lang="zh-CN" altLang="en-US" sz="2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团伙</a:t>
              </a:r>
              <a:endParaRPr lang="zh-CN" altLang="en-US" sz="2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1000100" y="1259289"/>
            <a:ext cx="7572428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kern="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团队和团伙的差异</a:t>
            </a:r>
            <a:endParaRPr lang="zh-CN" altLang="en-US" sz="1200" b="1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3143240" y="346012"/>
            <a:ext cx="900912" cy="525663"/>
          </a:xfrm>
          <a:prstGeom prst="roundRect">
            <a:avLst>
              <a:gd name="adj" fmla="val 20986"/>
            </a:avLst>
          </a:prstGeom>
          <a:solidFill>
            <a:srgbClr val="0070C0"/>
          </a:solidFill>
          <a:ln w="2222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00034" y="286176"/>
            <a:ext cx="2840282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团队与团体的区别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Freeform 9"/>
          <p:cNvSpPr/>
          <p:nvPr/>
        </p:nvSpPr>
        <p:spPr bwMode="auto">
          <a:xfrm>
            <a:off x="3497809" y="447454"/>
            <a:ext cx="151904" cy="158163"/>
          </a:xfrm>
          <a:custGeom>
            <a:avLst/>
            <a:gdLst>
              <a:gd name="T0" fmla="*/ 50 w 152"/>
              <a:gd name="T1" fmla="*/ 147 h 159"/>
              <a:gd name="T2" fmla="*/ 39 w 152"/>
              <a:gd name="T3" fmla="*/ 147 h 159"/>
              <a:gd name="T4" fmla="*/ 76 w 152"/>
              <a:gd name="T5" fmla="*/ 159 h 159"/>
              <a:gd name="T6" fmla="*/ 114 w 152"/>
              <a:gd name="T7" fmla="*/ 147 h 159"/>
              <a:gd name="T8" fmla="*/ 103 w 152"/>
              <a:gd name="T9" fmla="*/ 147 h 159"/>
              <a:gd name="T10" fmla="*/ 152 w 152"/>
              <a:gd name="T11" fmla="*/ 76 h 159"/>
              <a:gd name="T12" fmla="*/ 76 w 152"/>
              <a:gd name="T13" fmla="*/ 0 h 159"/>
              <a:gd name="T14" fmla="*/ 0 w 152"/>
              <a:gd name="T15" fmla="*/ 76 h 159"/>
              <a:gd name="T16" fmla="*/ 50 w 152"/>
              <a:gd name="T17" fmla="*/ 147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159">
                <a:moveTo>
                  <a:pt x="50" y="147"/>
                </a:moveTo>
                <a:cubicBezTo>
                  <a:pt x="39" y="147"/>
                  <a:pt x="39" y="147"/>
                  <a:pt x="39" y="147"/>
                </a:cubicBezTo>
                <a:cubicBezTo>
                  <a:pt x="39" y="152"/>
                  <a:pt x="53" y="159"/>
                  <a:pt x="76" y="159"/>
                </a:cubicBezTo>
                <a:cubicBezTo>
                  <a:pt x="99" y="159"/>
                  <a:pt x="113" y="152"/>
                  <a:pt x="114" y="147"/>
                </a:cubicBezTo>
                <a:cubicBezTo>
                  <a:pt x="103" y="147"/>
                  <a:pt x="103" y="147"/>
                  <a:pt x="103" y="147"/>
                </a:cubicBezTo>
                <a:cubicBezTo>
                  <a:pt x="131" y="136"/>
                  <a:pt x="152" y="108"/>
                  <a:pt x="152" y="76"/>
                </a:cubicBezTo>
                <a:cubicBezTo>
                  <a:pt x="152" y="34"/>
                  <a:pt x="118" y="0"/>
                  <a:pt x="76" y="0"/>
                </a:cubicBezTo>
                <a:cubicBezTo>
                  <a:pt x="34" y="0"/>
                  <a:pt x="0" y="34"/>
                  <a:pt x="0" y="76"/>
                </a:cubicBezTo>
                <a:cubicBezTo>
                  <a:pt x="0" y="108"/>
                  <a:pt x="21" y="136"/>
                  <a:pt x="50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6" name="Freeform 10"/>
          <p:cNvSpPr/>
          <p:nvPr/>
        </p:nvSpPr>
        <p:spPr bwMode="auto">
          <a:xfrm>
            <a:off x="3431873" y="593932"/>
            <a:ext cx="283359" cy="164006"/>
          </a:xfrm>
          <a:custGeom>
            <a:avLst/>
            <a:gdLst>
              <a:gd name="T0" fmla="*/ 222 w 284"/>
              <a:gd name="T1" fmla="*/ 0 h 165"/>
              <a:gd name="T2" fmla="*/ 188 w 284"/>
              <a:gd name="T3" fmla="*/ 0 h 165"/>
              <a:gd name="T4" fmla="*/ 154 w 284"/>
              <a:gd name="T5" fmla="*/ 19 h 165"/>
              <a:gd name="T6" fmla="*/ 154 w 284"/>
              <a:gd name="T7" fmla="*/ 134 h 165"/>
              <a:gd name="T8" fmla="*/ 143 w 284"/>
              <a:gd name="T9" fmla="*/ 146 h 165"/>
              <a:gd name="T10" fmla="*/ 131 w 284"/>
              <a:gd name="T11" fmla="*/ 134 h 165"/>
              <a:gd name="T12" fmla="*/ 131 w 284"/>
              <a:gd name="T13" fmla="*/ 19 h 165"/>
              <a:gd name="T14" fmla="*/ 97 w 284"/>
              <a:gd name="T15" fmla="*/ 0 h 165"/>
              <a:gd name="T16" fmla="*/ 63 w 284"/>
              <a:gd name="T17" fmla="*/ 0 h 165"/>
              <a:gd name="T18" fmla="*/ 0 w 284"/>
              <a:gd name="T19" fmla="*/ 86 h 165"/>
              <a:gd name="T20" fmla="*/ 0 w 284"/>
              <a:gd name="T21" fmla="*/ 165 h 165"/>
              <a:gd name="T22" fmla="*/ 284 w 284"/>
              <a:gd name="T23" fmla="*/ 165 h 165"/>
              <a:gd name="T24" fmla="*/ 284 w 284"/>
              <a:gd name="T25" fmla="*/ 86 h 165"/>
              <a:gd name="T26" fmla="*/ 222 w 284"/>
              <a:gd name="T2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4" h="165">
                <a:moveTo>
                  <a:pt x="222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88" y="10"/>
                  <a:pt x="172" y="17"/>
                  <a:pt x="154" y="19"/>
                </a:cubicBezTo>
                <a:cubicBezTo>
                  <a:pt x="154" y="134"/>
                  <a:pt x="154" y="134"/>
                  <a:pt x="154" y="134"/>
                </a:cubicBezTo>
                <a:cubicBezTo>
                  <a:pt x="154" y="140"/>
                  <a:pt x="149" y="146"/>
                  <a:pt x="143" y="146"/>
                </a:cubicBezTo>
                <a:cubicBezTo>
                  <a:pt x="136" y="146"/>
                  <a:pt x="131" y="140"/>
                  <a:pt x="131" y="134"/>
                </a:cubicBezTo>
                <a:cubicBezTo>
                  <a:pt x="131" y="19"/>
                  <a:pt x="131" y="19"/>
                  <a:pt x="131" y="19"/>
                </a:cubicBezTo>
                <a:cubicBezTo>
                  <a:pt x="113" y="17"/>
                  <a:pt x="97" y="11"/>
                  <a:pt x="97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28" y="0"/>
                  <a:pt x="0" y="39"/>
                  <a:pt x="0" y="86"/>
                </a:cubicBezTo>
                <a:cubicBezTo>
                  <a:pt x="0" y="165"/>
                  <a:pt x="0" y="165"/>
                  <a:pt x="0" y="165"/>
                </a:cubicBezTo>
                <a:cubicBezTo>
                  <a:pt x="284" y="165"/>
                  <a:pt x="284" y="165"/>
                  <a:pt x="284" y="165"/>
                </a:cubicBezTo>
                <a:cubicBezTo>
                  <a:pt x="284" y="86"/>
                  <a:pt x="284" y="86"/>
                  <a:pt x="284" y="86"/>
                </a:cubicBezTo>
                <a:cubicBezTo>
                  <a:pt x="284" y="39"/>
                  <a:pt x="256" y="0"/>
                  <a:pt x="2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18" name="Picture 3" descr="C:\Users\Administrator\Desktop\qwas71重复用\9119444d8bf56beb98fdee9f61857cf8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403648" y="1687118"/>
            <a:ext cx="3456384" cy="3456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7558">
        <p14:prism/>
      </p:transition>
    </mc:Choice>
    <mc:Fallback>
      <p:transition spd="slow" advTm="755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Rectangle 6"/>
          <p:cNvSpPr>
            <a:spLocks noChangeArrowheads="1"/>
          </p:cNvSpPr>
          <p:nvPr/>
        </p:nvSpPr>
        <p:spPr bwMode="auto">
          <a:xfrm>
            <a:off x="1214414" y="1643056"/>
            <a:ext cx="4357718" cy="283923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 anchor="ctr">
            <a:spAutoFit/>
          </a:bodyPr>
          <a:lstStyle>
            <a:lvl1pPr indent="22860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9pPr>
          </a:lstStyle>
          <a:p>
            <a:pPr algn="just">
              <a:lnSpc>
                <a:spcPct val="20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组织能否成功取决于团队的整体业绩，而不是某个人的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能力</a:t>
            </a:r>
            <a:r>
              <a:rPr lang="zh-CN" altLang="en-US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20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一个卓越的团队不是天然形成的，而是在组织发展过程中由团队领导者和团队成员共同努力，逐步打造出来的。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圆角矩形 51"/>
          <p:cNvSpPr/>
          <p:nvPr/>
        </p:nvSpPr>
        <p:spPr>
          <a:xfrm>
            <a:off x="3143240" y="346012"/>
            <a:ext cx="900912" cy="525663"/>
          </a:xfrm>
          <a:prstGeom prst="roundRect">
            <a:avLst>
              <a:gd name="adj" fmla="val 20986"/>
            </a:avLst>
          </a:prstGeom>
          <a:solidFill>
            <a:srgbClr val="0070C0"/>
          </a:solidFill>
          <a:ln w="2222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3" name="文本框 38"/>
          <p:cNvSpPr txBox="1"/>
          <p:nvPr/>
        </p:nvSpPr>
        <p:spPr>
          <a:xfrm>
            <a:off x="500034" y="286176"/>
            <a:ext cx="2840282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团队与团体的区别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Freeform 9"/>
          <p:cNvSpPr/>
          <p:nvPr/>
        </p:nvSpPr>
        <p:spPr bwMode="auto">
          <a:xfrm>
            <a:off x="3497809" y="447454"/>
            <a:ext cx="151904" cy="158163"/>
          </a:xfrm>
          <a:custGeom>
            <a:avLst/>
            <a:gdLst>
              <a:gd name="T0" fmla="*/ 50 w 152"/>
              <a:gd name="T1" fmla="*/ 147 h 159"/>
              <a:gd name="T2" fmla="*/ 39 w 152"/>
              <a:gd name="T3" fmla="*/ 147 h 159"/>
              <a:gd name="T4" fmla="*/ 76 w 152"/>
              <a:gd name="T5" fmla="*/ 159 h 159"/>
              <a:gd name="T6" fmla="*/ 114 w 152"/>
              <a:gd name="T7" fmla="*/ 147 h 159"/>
              <a:gd name="T8" fmla="*/ 103 w 152"/>
              <a:gd name="T9" fmla="*/ 147 h 159"/>
              <a:gd name="T10" fmla="*/ 152 w 152"/>
              <a:gd name="T11" fmla="*/ 76 h 159"/>
              <a:gd name="T12" fmla="*/ 76 w 152"/>
              <a:gd name="T13" fmla="*/ 0 h 159"/>
              <a:gd name="T14" fmla="*/ 0 w 152"/>
              <a:gd name="T15" fmla="*/ 76 h 159"/>
              <a:gd name="T16" fmla="*/ 50 w 152"/>
              <a:gd name="T17" fmla="*/ 147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159">
                <a:moveTo>
                  <a:pt x="50" y="147"/>
                </a:moveTo>
                <a:cubicBezTo>
                  <a:pt x="39" y="147"/>
                  <a:pt x="39" y="147"/>
                  <a:pt x="39" y="147"/>
                </a:cubicBezTo>
                <a:cubicBezTo>
                  <a:pt x="39" y="152"/>
                  <a:pt x="53" y="159"/>
                  <a:pt x="76" y="159"/>
                </a:cubicBezTo>
                <a:cubicBezTo>
                  <a:pt x="99" y="159"/>
                  <a:pt x="113" y="152"/>
                  <a:pt x="114" y="147"/>
                </a:cubicBezTo>
                <a:cubicBezTo>
                  <a:pt x="103" y="147"/>
                  <a:pt x="103" y="147"/>
                  <a:pt x="103" y="147"/>
                </a:cubicBezTo>
                <a:cubicBezTo>
                  <a:pt x="131" y="136"/>
                  <a:pt x="152" y="108"/>
                  <a:pt x="152" y="76"/>
                </a:cubicBezTo>
                <a:cubicBezTo>
                  <a:pt x="152" y="34"/>
                  <a:pt x="118" y="0"/>
                  <a:pt x="76" y="0"/>
                </a:cubicBezTo>
                <a:cubicBezTo>
                  <a:pt x="34" y="0"/>
                  <a:pt x="0" y="34"/>
                  <a:pt x="0" y="76"/>
                </a:cubicBezTo>
                <a:cubicBezTo>
                  <a:pt x="0" y="108"/>
                  <a:pt x="21" y="136"/>
                  <a:pt x="50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5" name="Freeform 10"/>
          <p:cNvSpPr/>
          <p:nvPr/>
        </p:nvSpPr>
        <p:spPr bwMode="auto">
          <a:xfrm>
            <a:off x="3431873" y="593932"/>
            <a:ext cx="283359" cy="164006"/>
          </a:xfrm>
          <a:custGeom>
            <a:avLst/>
            <a:gdLst>
              <a:gd name="T0" fmla="*/ 222 w 284"/>
              <a:gd name="T1" fmla="*/ 0 h 165"/>
              <a:gd name="T2" fmla="*/ 188 w 284"/>
              <a:gd name="T3" fmla="*/ 0 h 165"/>
              <a:gd name="T4" fmla="*/ 154 w 284"/>
              <a:gd name="T5" fmla="*/ 19 h 165"/>
              <a:gd name="T6" fmla="*/ 154 w 284"/>
              <a:gd name="T7" fmla="*/ 134 h 165"/>
              <a:gd name="T8" fmla="*/ 143 w 284"/>
              <a:gd name="T9" fmla="*/ 146 h 165"/>
              <a:gd name="T10" fmla="*/ 131 w 284"/>
              <a:gd name="T11" fmla="*/ 134 h 165"/>
              <a:gd name="T12" fmla="*/ 131 w 284"/>
              <a:gd name="T13" fmla="*/ 19 h 165"/>
              <a:gd name="T14" fmla="*/ 97 w 284"/>
              <a:gd name="T15" fmla="*/ 0 h 165"/>
              <a:gd name="T16" fmla="*/ 63 w 284"/>
              <a:gd name="T17" fmla="*/ 0 h 165"/>
              <a:gd name="T18" fmla="*/ 0 w 284"/>
              <a:gd name="T19" fmla="*/ 86 h 165"/>
              <a:gd name="T20" fmla="*/ 0 w 284"/>
              <a:gd name="T21" fmla="*/ 165 h 165"/>
              <a:gd name="T22" fmla="*/ 284 w 284"/>
              <a:gd name="T23" fmla="*/ 165 h 165"/>
              <a:gd name="T24" fmla="*/ 284 w 284"/>
              <a:gd name="T25" fmla="*/ 86 h 165"/>
              <a:gd name="T26" fmla="*/ 222 w 284"/>
              <a:gd name="T2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4" h="165">
                <a:moveTo>
                  <a:pt x="222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88" y="10"/>
                  <a:pt x="172" y="17"/>
                  <a:pt x="154" y="19"/>
                </a:cubicBezTo>
                <a:cubicBezTo>
                  <a:pt x="154" y="134"/>
                  <a:pt x="154" y="134"/>
                  <a:pt x="154" y="134"/>
                </a:cubicBezTo>
                <a:cubicBezTo>
                  <a:pt x="154" y="140"/>
                  <a:pt x="149" y="146"/>
                  <a:pt x="143" y="146"/>
                </a:cubicBezTo>
                <a:cubicBezTo>
                  <a:pt x="136" y="146"/>
                  <a:pt x="131" y="140"/>
                  <a:pt x="131" y="134"/>
                </a:cubicBezTo>
                <a:cubicBezTo>
                  <a:pt x="131" y="19"/>
                  <a:pt x="131" y="19"/>
                  <a:pt x="131" y="19"/>
                </a:cubicBezTo>
                <a:cubicBezTo>
                  <a:pt x="113" y="17"/>
                  <a:pt x="97" y="11"/>
                  <a:pt x="97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28" y="0"/>
                  <a:pt x="0" y="39"/>
                  <a:pt x="0" y="86"/>
                </a:cubicBezTo>
                <a:cubicBezTo>
                  <a:pt x="0" y="165"/>
                  <a:pt x="0" y="165"/>
                  <a:pt x="0" y="165"/>
                </a:cubicBezTo>
                <a:cubicBezTo>
                  <a:pt x="284" y="165"/>
                  <a:pt x="284" y="165"/>
                  <a:pt x="284" y="165"/>
                </a:cubicBezTo>
                <a:cubicBezTo>
                  <a:pt x="284" y="86"/>
                  <a:pt x="284" y="86"/>
                  <a:pt x="284" y="86"/>
                </a:cubicBezTo>
                <a:cubicBezTo>
                  <a:pt x="284" y="39"/>
                  <a:pt x="256" y="0"/>
                  <a:pt x="2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8" name="图片 7" descr="5a97c4ad0c6cd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710264" y="771550"/>
            <a:ext cx="4433736" cy="4876006"/>
          </a:xfrm>
          <a:prstGeom prst="rect">
            <a:avLst/>
          </a:prstGeom>
        </p:spPr>
      </p:pic>
    </p:spTree>
  </p:cSld>
  <p:clrMapOvr>
    <a:masterClrMapping/>
  </p:clrMapOvr>
  <p:transition spd="slow" advTm="5052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 txBox="1">
            <a:spLocks noRot="1" noChangeArrowheads="1"/>
          </p:cNvSpPr>
          <p:nvPr/>
        </p:nvSpPr>
        <p:spPr>
          <a:xfrm>
            <a:off x="785786" y="1214428"/>
            <a:ext cx="7643866" cy="429065"/>
          </a:xfrm>
          <a:prstGeom prst="rect">
            <a:avLst/>
          </a:prstGeom>
          <a:solidFill>
            <a:srgbClr val="0070C0"/>
          </a:solidFill>
        </p:spPr>
        <p:txBody>
          <a:bodyPr lIns="6858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建立</a:t>
            </a: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工作团队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217674" y="2500535"/>
            <a:ext cx="2997136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成员清楚地了解共同的目标</a:t>
            </a:r>
            <a:endParaRPr kumimoji="1"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217674" y="2858561"/>
            <a:ext cx="1119736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情报共享</a:t>
            </a:r>
            <a:endParaRPr kumimoji="1"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217674" y="3215751"/>
            <a:ext cx="3231812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kumimoji="1"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成员在不同领域具有特殊专才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217674" y="3644379"/>
            <a:ext cx="2997136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kumimoji="1"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具有容易沟通、互动的环境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217673" y="4001569"/>
            <a:ext cx="3466487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kumimoji="1"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共同的价值观及遵守一定的规范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214413" y="4430197"/>
            <a:ext cx="2293111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kumimoji="1"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成员对团队有归属感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45"/>
          <p:cNvSpPr txBox="1"/>
          <p:nvPr/>
        </p:nvSpPr>
        <p:spPr>
          <a:xfrm>
            <a:off x="827584" y="1894531"/>
            <a:ext cx="7560840" cy="276999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dirty="0">
                <a:cs typeface="+mn-ea"/>
                <a:sym typeface="+mn-lt"/>
              </a:rPr>
              <a:t>团队构成条件</a:t>
            </a:r>
            <a:endParaRPr lang="zh-CN" altLang="en-US" sz="1800" dirty="0">
              <a:cs typeface="+mn-ea"/>
              <a:sym typeface="+mn-lt"/>
            </a:endParaRPr>
          </a:p>
        </p:txBody>
      </p:sp>
      <p:sp>
        <p:nvSpPr>
          <p:cNvPr id="60" name="圆角矩形 59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1" name="圆角矩形 60"/>
          <p:cNvSpPr/>
          <p:nvPr/>
        </p:nvSpPr>
        <p:spPr>
          <a:xfrm>
            <a:off x="3143240" y="346012"/>
            <a:ext cx="900912" cy="525663"/>
          </a:xfrm>
          <a:prstGeom prst="roundRect">
            <a:avLst>
              <a:gd name="adj" fmla="val 20986"/>
            </a:avLst>
          </a:prstGeom>
          <a:solidFill>
            <a:srgbClr val="0070C0"/>
          </a:solidFill>
          <a:ln w="2222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2" name="文本框 38"/>
          <p:cNvSpPr txBox="1"/>
          <p:nvPr/>
        </p:nvSpPr>
        <p:spPr>
          <a:xfrm>
            <a:off x="500034" y="286176"/>
            <a:ext cx="2840282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团队与团体的区别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Freeform 9"/>
          <p:cNvSpPr/>
          <p:nvPr/>
        </p:nvSpPr>
        <p:spPr bwMode="auto">
          <a:xfrm>
            <a:off x="3497809" y="447454"/>
            <a:ext cx="151904" cy="158163"/>
          </a:xfrm>
          <a:custGeom>
            <a:avLst/>
            <a:gdLst>
              <a:gd name="T0" fmla="*/ 50 w 152"/>
              <a:gd name="T1" fmla="*/ 147 h 159"/>
              <a:gd name="T2" fmla="*/ 39 w 152"/>
              <a:gd name="T3" fmla="*/ 147 h 159"/>
              <a:gd name="T4" fmla="*/ 76 w 152"/>
              <a:gd name="T5" fmla="*/ 159 h 159"/>
              <a:gd name="T6" fmla="*/ 114 w 152"/>
              <a:gd name="T7" fmla="*/ 147 h 159"/>
              <a:gd name="T8" fmla="*/ 103 w 152"/>
              <a:gd name="T9" fmla="*/ 147 h 159"/>
              <a:gd name="T10" fmla="*/ 152 w 152"/>
              <a:gd name="T11" fmla="*/ 76 h 159"/>
              <a:gd name="T12" fmla="*/ 76 w 152"/>
              <a:gd name="T13" fmla="*/ 0 h 159"/>
              <a:gd name="T14" fmla="*/ 0 w 152"/>
              <a:gd name="T15" fmla="*/ 76 h 159"/>
              <a:gd name="T16" fmla="*/ 50 w 152"/>
              <a:gd name="T17" fmla="*/ 147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159">
                <a:moveTo>
                  <a:pt x="50" y="147"/>
                </a:moveTo>
                <a:cubicBezTo>
                  <a:pt x="39" y="147"/>
                  <a:pt x="39" y="147"/>
                  <a:pt x="39" y="147"/>
                </a:cubicBezTo>
                <a:cubicBezTo>
                  <a:pt x="39" y="152"/>
                  <a:pt x="53" y="159"/>
                  <a:pt x="76" y="159"/>
                </a:cubicBezTo>
                <a:cubicBezTo>
                  <a:pt x="99" y="159"/>
                  <a:pt x="113" y="152"/>
                  <a:pt x="114" y="147"/>
                </a:cubicBezTo>
                <a:cubicBezTo>
                  <a:pt x="103" y="147"/>
                  <a:pt x="103" y="147"/>
                  <a:pt x="103" y="147"/>
                </a:cubicBezTo>
                <a:cubicBezTo>
                  <a:pt x="131" y="136"/>
                  <a:pt x="152" y="108"/>
                  <a:pt x="152" y="76"/>
                </a:cubicBezTo>
                <a:cubicBezTo>
                  <a:pt x="152" y="34"/>
                  <a:pt x="118" y="0"/>
                  <a:pt x="76" y="0"/>
                </a:cubicBezTo>
                <a:cubicBezTo>
                  <a:pt x="34" y="0"/>
                  <a:pt x="0" y="34"/>
                  <a:pt x="0" y="76"/>
                </a:cubicBezTo>
                <a:cubicBezTo>
                  <a:pt x="0" y="108"/>
                  <a:pt x="21" y="136"/>
                  <a:pt x="50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4" name="Freeform 10"/>
          <p:cNvSpPr/>
          <p:nvPr/>
        </p:nvSpPr>
        <p:spPr bwMode="auto">
          <a:xfrm>
            <a:off x="3431873" y="593932"/>
            <a:ext cx="283359" cy="164006"/>
          </a:xfrm>
          <a:custGeom>
            <a:avLst/>
            <a:gdLst>
              <a:gd name="T0" fmla="*/ 222 w 284"/>
              <a:gd name="T1" fmla="*/ 0 h 165"/>
              <a:gd name="T2" fmla="*/ 188 w 284"/>
              <a:gd name="T3" fmla="*/ 0 h 165"/>
              <a:gd name="T4" fmla="*/ 154 w 284"/>
              <a:gd name="T5" fmla="*/ 19 h 165"/>
              <a:gd name="T6" fmla="*/ 154 w 284"/>
              <a:gd name="T7" fmla="*/ 134 h 165"/>
              <a:gd name="T8" fmla="*/ 143 w 284"/>
              <a:gd name="T9" fmla="*/ 146 h 165"/>
              <a:gd name="T10" fmla="*/ 131 w 284"/>
              <a:gd name="T11" fmla="*/ 134 h 165"/>
              <a:gd name="T12" fmla="*/ 131 w 284"/>
              <a:gd name="T13" fmla="*/ 19 h 165"/>
              <a:gd name="T14" fmla="*/ 97 w 284"/>
              <a:gd name="T15" fmla="*/ 0 h 165"/>
              <a:gd name="T16" fmla="*/ 63 w 284"/>
              <a:gd name="T17" fmla="*/ 0 h 165"/>
              <a:gd name="T18" fmla="*/ 0 w 284"/>
              <a:gd name="T19" fmla="*/ 86 h 165"/>
              <a:gd name="T20" fmla="*/ 0 w 284"/>
              <a:gd name="T21" fmla="*/ 165 h 165"/>
              <a:gd name="T22" fmla="*/ 284 w 284"/>
              <a:gd name="T23" fmla="*/ 165 h 165"/>
              <a:gd name="T24" fmla="*/ 284 w 284"/>
              <a:gd name="T25" fmla="*/ 86 h 165"/>
              <a:gd name="T26" fmla="*/ 222 w 284"/>
              <a:gd name="T2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4" h="165">
                <a:moveTo>
                  <a:pt x="222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88" y="10"/>
                  <a:pt x="172" y="17"/>
                  <a:pt x="154" y="19"/>
                </a:cubicBezTo>
                <a:cubicBezTo>
                  <a:pt x="154" y="134"/>
                  <a:pt x="154" y="134"/>
                  <a:pt x="154" y="134"/>
                </a:cubicBezTo>
                <a:cubicBezTo>
                  <a:pt x="154" y="140"/>
                  <a:pt x="149" y="146"/>
                  <a:pt x="143" y="146"/>
                </a:cubicBezTo>
                <a:cubicBezTo>
                  <a:pt x="136" y="146"/>
                  <a:pt x="131" y="140"/>
                  <a:pt x="131" y="134"/>
                </a:cubicBezTo>
                <a:cubicBezTo>
                  <a:pt x="131" y="19"/>
                  <a:pt x="131" y="19"/>
                  <a:pt x="131" y="19"/>
                </a:cubicBezTo>
                <a:cubicBezTo>
                  <a:pt x="113" y="17"/>
                  <a:pt x="97" y="11"/>
                  <a:pt x="97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28" y="0"/>
                  <a:pt x="0" y="39"/>
                  <a:pt x="0" y="86"/>
                </a:cubicBezTo>
                <a:cubicBezTo>
                  <a:pt x="0" y="165"/>
                  <a:pt x="0" y="165"/>
                  <a:pt x="0" y="165"/>
                </a:cubicBezTo>
                <a:cubicBezTo>
                  <a:pt x="284" y="165"/>
                  <a:pt x="284" y="165"/>
                  <a:pt x="284" y="165"/>
                </a:cubicBezTo>
                <a:cubicBezTo>
                  <a:pt x="284" y="86"/>
                  <a:pt x="284" y="86"/>
                  <a:pt x="284" y="86"/>
                </a:cubicBezTo>
                <a:cubicBezTo>
                  <a:pt x="284" y="39"/>
                  <a:pt x="256" y="0"/>
                  <a:pt x="2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15" name="Picture 2" descr="C:\Users\Administrator\Desktop\0485f19d7f2e38066b6643a142412ebc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211960" y="2011152"/>
            <a:ext cx="4176464" cy="3132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176">
        <p14:ferris dir="l"/>
      </p:transition>
    </mc:Choice>
    <mc:Fallback>
      <p:transition spd="slow" advTm="717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圆角矩形 74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6" name="圆角矩形 75"/>
          <p:cNvSpPr/>
          <p:nvPr/>
        </p:nvSpPr>
        <p:spPr>
          <a:xfrm>
            <a:off x="3143240" y="346012"/>
            <a:ext cx="900912" cy="525663"/>
          </a:xfrm>
          <a:prstGeom prst="roundRect">
            <a:avLst>
              <a:gd name="adj" fmla="val 20986"/>
            </a:avLst>
          </a:prstGeom>
          <a:solidFill>
            <a:srgbClr val="0070C0"/>
          </a:solidFill>
          <a:ln w="2222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7" name="文本框 38"/>
          <p:cNvSpPr txBox="1"/>
          <p:nvPr/>
        </p:nvSpPr>
        <p:spPr>
          <a:xfrm>
            <a:off x="500034" y="286176"/>
            <a:ext cx="2840282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团队与团体的区别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Freeform 9"/>
          <p:cNvSpPr/>
          <p:nvPr/>
        </p:nvSpPr>
        <p:spPr bwMode="auto">
          <a:xfrm>
            <a:off x="3497809" y="447454"/>
            <a:ext cx="151904" cy="158163"/>
          </a:xfrm>
          <a:custGeom>
            <a:avLst/>
            <a:gdLst>
              <a:gd name="T0" fmla="*/ 50 w 152"/>
              <a:gd name="T1" fmla="*/ 147 h 159"/>
              <a:gd name="T2" fmla="*/ 39 w 152"/>
              <a:gd name="T3" fmla="*/ 147 h 159"/>
              <a:gd name="T4" fmla="*/ 76 w 152"/>
              <a:gd name="T5" fmla="*/ 159 h 159"/>
              <a:gd name="T6" fmla="*/ 114 w 152"/>
              <a:gd name="T7" fmla="*/ 147 h 159"/>
              <a:gd name="T8" fmla="*/ 103 w 152"/>
              <a:gd name="T9" fmla="*/ 147 h 159"/>
              <a:gd name="T10" fmla="*/ 152 w 152"/>
              <a:gd name="T11" fmla="*/ 76 h 159"/>
              <a:gd name="T12" fmla="*/ 76 w 152"/>
              <a:gd name="T13" fmla="*/ 0 h 159"/>
              <a:gd name="T14" fmla="*/ 0 w 152"/>
              <a:gd name="T15" fmla="*/ 76 h 159"/>
              <a:gd name="T16" fmla="*/ 50 w 152"/>
              <a:gd name="T17" fmla="*/ 147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159">
                <a:moveTo>
                  <a:pt x="50" y="147"/>
                </a:moveTo>
                <a:cubicBezTo>
                  <a:pt x="39" y="147"/>
                  <a:pt x="39" y="147"/>
                  <a:pt x="39" y="147"/>
                </a:cubicBezTo>
                <a:cubicBezTo>
                  <a:pt x="39" y="152"/>
                  <a:pt x="53" y="159"/>
                  <a:pt x="76" y="159"/>
                </a:cubicBezTo>
                <a:cubicBezTo>
                  <a:pt x="99" y="159"/>
                  <a:pt x="113" y="152"/>
                  <a:pt x="114" y="147"/>
                </a:cubicBezTo>
                <a:cubicBezTo>
                  <a:pt x="103" y="147"/>
                  <a:pt x="103" y="147"/>
                  <a:pt x="103" y="147"/>
                </a:cubicBezTo>
                <a:cubicBezTo>
                  <a:pt x="131" y="136"/>
                  <a:pt x="152" y="108"/>
                  <a:pt x="152" y="76"/>
                </a:cubicBezTo>
                <a:cubicBezTo>
                  <a:pt x="152" y="34"/>
                  <a:pt x="118" y="0"/>
                  <a:pt x="76" y="0"/>
                </a:cubicBezTo>
                <a:cubicBezTo>
                  <a:pt x="34" y="0"/>
                  <a:pt x="0" y="34"/>
                  <a:pt x="0" y="76"/>
                </a:cubicBezTo>
                <a:cubicBezTo>
                  <a:pt x="0" y="108"/>
                  <a:pt x="21" y="136"/>
                  <a:pt x="50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9" name="Freeform 10"/>
          <p:cNvSpPr/>
          <p:nvPr/>
        </p:nvSpPr>
        <p:spPr bwMode="auto">
          <a:xfrm>
            <a:off x="3431873" y="593932"/>
            <a:ext cx="283359" cy="164006"/>
          </a:xfrm>
          <a:custGeom>
            <a:avLst/>
            <a:gdLst>
              <a:gd name="T0" fmla="*/ 222 w 284"/>
              <a:gd name="T1" fmla="*/ 0 h 165"/>
              <a:gd name="T2" fmla="*/ 188 w 284"/>
              <a:gd name="T3" fmla="*/ 0 h 165"/>
              <a:gd name="T4" fmla="*/ 154 w 284"/>
              <a:gd name="T5" fmla="*/ 19 h 165"/>
              <a:gd name="T6" fmla="*/ 154 w 284"/>
              <a:gd name="T7" fmla="*/ 134 h 165"/>
              <a:gd name="T8" fmla="*/ 143 w 284"/>
              <a:gd name="T9" fmla="*/ 146 h 165"/>
              <a:gd name="T10" fmla="*/ 131 w 284"/>
              <a:gd name="T11" fmla="*/ 134 h 165"/>
              <a:gd name="T12" fmla="*/ 131 w 284"/>
              <a:gd name="T13" fmla="*/ 19 h 165"/>
              <a:gd name="T14" fmla="*/ 97 w 284"/>
              <a:gd name="T15" fmla="*/ 0 h 165"/>
              <a:gd name="T16" fmla="*/ 63 w 284"/>
              <a:gd name="T17" fmla="*/ 0 h 165"/>
              <a:gd name="T18" fmla="*/ 0 w 284"/>
              <a:gd name="T19" fmla="*/ 86 h 165"/>
              <a:gd name="T20" fmla="*/ 0 w 284"/>
              <a:gd name="T21" fmla="*/ 165 h 165"/>
              <a:gd name="T22" fmla="*/ 284 w 284"/>
              <a:gd name="T23" fmla="*/ 165 h 165"/>
              <a:gd name="T24" fmla="*/ 284 w 284"/>
              <a:gd name="T25" fmla="*/ 86 h 165"/>
              <a:gd name="T26" fmla="*/ 222 w 284"/>
              <a:gd name="T2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4" h="165">
                <a:moveTo>
                  <a:pt x="222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88" y="10"/>
                  <a:pt x="172" y="17"/>
                  <a:pt x="154" y="19"/>
                </a:cubicBezTo>
                <a:cubicBezTo>
                  <a:pt x="154" y="134"/>
                  <a:pt x="154" y="134"/>
                  <a:pt x="154" y="134"/>
                </a:cubicBezTo>
                <a:cubicBezTo>
                  <a:pt x="154" y="140"/>
                  <a:pt x="149" y="146"/>
                  <a:pt x="143" y="146"/>
                </a:cubicBezTo>
                <a:cubicBezTo>
                  <a:pt x="136" y="146"/>
                  <a:pt x="131" y="140"/>
                  <a:pt x="131" y="134"/>
                </a:cubicBezTo>
                <a:cubicBezTo>
                  <a:pt x="131" y="19"/>
                  <a:pt x="131" y="19"/>
                  <a:pt x="131" y="19"/>
                </a:cubicBezTo>
                <a:cubicBezTo>
                  <a:pt x="113" y="17"/>
                  <a:pt x="97" y="11"/>
                  <a:pt x="97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28" y="0"/>
                  <a:pt x="0" y="39"/>
                  <a:pt x="0" y="86"/>
                </a:cubicBezTo>
                <a:cubicBezTo>
                  <a:pt x="0" y="165"/>
                  <a:pt x="0" y="165"/>
                  <a:pt x="0" y="165"/>
                </a:cubicBezTo>
                <a:cubicBezTo>
                  <a:pt x="284" y="165"/>
                  <a:pt x="284" y="165"/>
                  <a:pt x="284" y="165"/>
                </a:cubicBezTo>
                <a:cubicBezTo>
                  <a:pt x="284" y="86"/>
                  <a:pt x="284" y="86"/>
                  <a:pt x="284" y="86"/>
                </a:cubicBezTo>
                <a:cubicBezTo>
                  <a:pt x="284" y="39"/>
                  <a:pt x="256" y="0"/>
                  <a:pt x="2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0" name="Rectangle 3"/>
          <p:cNvSpPr txBox="1">
            <a:spLocks noRot="1" noChangeArrowheads="1"/>
          </p:cNvSpPr>
          <p:nvPr/>
        </p:nvSpPr>
        <p:spPr>
          <a:xfrm>
            <a:off x="785786" y="1214428"/>
            <a:ext cx="7643866" cy="429065"/>
          </a:xfrm>
          <a:prstGeom prst="rect">
            <a:avLst/>
          </a:prstGeom>
          <a:solidFill>
            <a:srgbClr val="0070C0"/>
          </a:solidFill>
        </p:spPr>
        <p:txBody>
          <a:bodyPr lIns="6858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建立</a:t>
            </a: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工作团队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TextBox 45"/>
          <p:cNvSpPr txBox="1"/>
          <p:nvPr/>
        </p:nvSpPr>
        <p:spPr>
          <a:xfrm>
            <a:off x="1142976" y="1894531"/>
            <a:ext cx="3289408" cy="276999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smtClean="0">
                <a:cs typeface="+mn-ea"/>
                <a:sym typeface="+mn-lt"/>
              </a:rPr>
              <a:t>团队建立流程</a:t>
            </a:r>
            <a:endParaRPr lang="zh-CN" altLang="en-US" sz="1800" dirty="0">
              <a:cs typeface="+mn-ea"/>
              <a:sym typeface="+mn-lt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1142976" y="2428874"/>
            <a:ext cx="3353974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明确订出</a:t>
            </a:r>
            <a:r>
              <a:rPr kumimoji="1" lang="en-US" altLang="zh-CN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Team</a:t>
            </a:r>
            <a:r>
              <a:rPr kumimoji="1"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的目的及目标</a:t>
            </a:r>
            <a:endParaRPr kumimoji="1"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1142976" y="2714626"/>
            <a:ext cx="2979810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给予团队一个特殊的命名</a:t>
            </a:r>
            <a:endParaRPr kumimoji="1"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1142977" y="3000378"/>
            <a:ext cx="3571900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选择适当的组员：挑战心、企图心、专业能力</a:t>
            </a:r>
            <a:endParaRPr kumimoji="1"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1142977" y="3286130"/>
            <a:ext cx="3422998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清楚界定每位成员扮演的角色</a:t>
            </a:r>
            <a:endParaRPr kumimoji="1"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1142977" y="3571882"/>
            <a:ext cx="3184792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清楚界定每位成员的责任</a:t>
            </a:r>
            <a:endParaRPr kumimoji="1"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1142976" y="3857634"/>
            <a:ext cx="2663630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选择团队的领导人</a:t>
            </a:r>
            <a:endParaRPr kumimoji="1"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1155137" y="4143386"/>
            <a:ext cx="2919486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定期检查进度</a:t>
            </a:r>
            <a:endParaRPr kumimoji="1"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Picture 2" descr="C:\Users\Administrator\Desktop\qwas71重复用\d5df23f44905f70fe896b479f6ddfa0a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283968" y="1635646"/>
            <a:ext cx="4363459" cy="3271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7067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82" grpId="0"/>
      <p:bldP spid="83" grpId="0"/>
      <p:bldP spid="84" grpId="0"/>
      <p:bldP spid="85" grpId="0"/>
      <p:bldP spid="89" grpId="0"/>
      <p:bldP spid="90" grpId="0"/>
      <p:bldP spid="9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圆角矩形 27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3143240" y="346012"/>
            <a:ext cx="900912" cy="525663"/>
          </a:xfrm>
          <a:prstGeom prst="roundRect">
            <a:avLst>
              <a:gd name="adj" fmla="val 20986"/>
            </a:avLst>
          </a:prstGeom>
          <a:solidFill>
            <a:srgbClr val="0070C0"/>
          </a:solidFill>
          <a:ln w="2222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文本框 38"/>
          <p:cNvSpPr txBox="1"/>
          <p:nvPr/>
        </p:nvSpPr>
        <p:spPr>
          <a:xfrm>
            <a:off x="500034" y="286176"/>
            <a:ext cx="2840282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团队与团体的区别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Freeform 9"/>
          <p:cNvSpPr/>
          <p:nvPr/>
        </p:nvSpPr>
        <p:spPr bwMode="auto">
          <a:xfrm>
            <a:off x="3497809" y="447454"/>
            <a:ext cx="151904" cy="158163"/>
          </a:xfrm>
          <a:custGeom>
            <a:avLst/>
            <a:gdLst>
              <a:gd name="T0" fmla="*/ 50 w 152"/>
              <a:gd name="T1" fmla="*/ 147 h 159"/>
              <a:gd name="T2" fmla="*/ 39 w 152"/>
              <a:gd name="T3" fmla="*/ 147 h 159"/>
              <a:gd name="T4" fmla="*/ 76 w 152"/>
              <a:gd name="T5" fmla="*/ 159 h 159"/>
              <a:gd name="T6" fmla="*/ 114 w 152"/>
              <a:gd name="T7" fmla="*/ 147 h 159"/>
              <a:gd name="T8" fmla="*/ 103 w 152"/>
              <a:gd name="T9" fmla="*/ 147 h 159"/>
              <a:gd name="T10" fmla="*/ 152 w 152"/>
              <a:gd name="T11" fmla="*/ 76 h 159"/>
              <a:gd name="T12" fmla="*/ 76 w 152"/>
              <a:gd name="T13" fmla="*/ 0 h 159"/>
              <a:gd name="T14" fmla="*/ 0 w 152"/>
              <a:gd name="T15" fmla="*/ 76 h 159"/>
              <a:gd name="T16" fmla="*/ 50 w 152"/>
              <a:gd name="T17" fmla="*/ 147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159">
                <a:moveTo>
                  <a:pt x="50" y="147"/>
                </a:moveTo>
                <a:cubicBezTo>
                  <a:pt x="39" y="147"/>
                  <a:pt x="39" y="147"/>
                  <a:pt x="39" y="147"/>
                </a:cubicBezTo>
                <a:cubicBezTo>
                  <a:pt x="39" y="152"/>
                  <a:pt x="53" y="159"/>
                  <a:pt x="76" y="159"/>
                </a:cubicBezTo>
                <a:cubicBezTo>
                  <a:pt x="99" y="159"/>
                  <a:pt x="113" y="152"/>
                  <a:pt x="114" y="147"/>
                </a:cubicBezTo>
                <a:cubicBezTo>
                  <a:pt x="103" y="147"/>
                  <a:pt x="103" y="147"/>
                  <a:pt x="103" y="147"/>
                </a:cubicBezTo>
                <a:cubicBezTo>
                  <a:pt x="131" y="136"/>
                  <a:pt x="152" y="108"/>
                  <a:pt x="152" y="76"/>
                </a:cubicBezTo>
                <a:cubicBezTo>
                  <a:pt x="152" y="34"/>
                  <a:pt x="118" y="0"/>
                  <a:pt x="76" y="0"/>
                </a:cubicBezTo>
                <a:cubicBezTo>
                  <a:pt x="34" y="0"/>
                  <a:pt x="0" y="34"/>
                  <a:pt x="0" y="76"/>
                </a:cubicBezTo>
                <a:cubicBezTo>
                  <a:pt x="0" y="108"/>
                  <a:pt x="21" y="136"/>
                  <a:pt x="50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2" name="Freeform 10"/>
          <p:cNvSpPr/>
          <p:nvPr/>
        </p:nvSpPr>
        <p:spPr bwMode="auto">
          <a:xfrm>
            <a:off x="3431873" y="593932"/>
            <a:ext cx="283359" cy="164006"/>
          </a:xfrm>
          <a:custGeom>
            <a:avLst/>
            <a:gdLst>
              <a:gd name="T0" fmla="*/ 222 w 284"/>
              <a:gd name="T1" fmla="*/ 0 h 165"/>
              <a:gd name="T2" fmla="*/ 188 w 284"/>
              <a:gd name="T3" fmla="*/ 0 h 165"/>
              <a:gd name="T4" fmla="*/ 154 w 284"/>
              <a:gd name="T5" fmla="*/ 19 h 165"/>
              <a:gd name="T6" fmla="*/ 154 w 284"/>
              <a:gd name="T7" fmla="*/ 134 h 165"/>
              <a:gd name="T8" fmla="*/ 143 w 284"/>
              <a:gd name="T9" fmla="*/ 146 h 165"/>
              <a:gd name="T10" fmla="*/ 131 w 284"/>
              <a:gd name="T11" fmla="*/ 134 h 165"/>
              <a:gd name="T12" fmla="*/ 131 w 284"/>
              <a:gd name="T13" fmla="*/ 19 h 165"/>
              <a:gd name="T14" fmla="*/ 97 w 284"/>
              <a:gd name="T15" fmla="*/ 0 h 165"/>
              <a:gd name="T16" fmla="*/ 63 w 284"/>
              <a:gd name="T17" fmla="*/ 0 h 165"/>
              <a:gd name="T18" fmla="*/ 0 w 284"/>
              <a:gd name="T19" fmla="*/ 86 h 165"/>
              <a:gd name="T20" fmla="*/ 0 w 284"/>
              <a:gd name="T21" fmla="*/ 165 h 165"/>
              <a:gd name="T22" fmla="*/ 284 w 284"/>
              <a:gd name="T23" fmla="*/ 165 h 165"/>
              <a:gd name="T24" fmla="*/ 284 w 284"/>
              <a:gd name="T25" fmla="*/ 86 h 165"/>
              <a:gd name="T26" fmla="*/ 222 w 284"/>
              <a:gd name="T2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4" h="165">
                <a:moveTo>
                  <a:pt x="222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88" y="10"/>
                  <a:pt x="172" y="17"/>
                  <a:pt x="154" y="19"/>
                </a:cubicBezTo>
                <a:cubicBezTo>
                  <a:pt x="154" y="134"/>
                  <a:pt x="154" y="134"/>
                  <a:pt x="154" y="134"/>
                </a:cubicBezTo>
                <a:cubicBezTo>
                  <a:pt x="154" y="140"/>
                  <a:pt x="149" y="146"/>
                  <a:pt x="143" y="146"/>
                </a:cubicBezTo>
                <a:cubicBezTo>
                  <a:pt x="136" y="146"/>
                  <a:pt x="131" y="140"/>
                  <a:pt x="131" y="134"/>
                </a:cubicBezTo>
                <a:cubicBezTo>
                  <a:pt x="131" y="19"/>
                  <a:pt x="131" y="19"/>
                  <a:pt x="131" y="19"/>
                </a:cubicBezTo>
                <a:cubicBezTo>
                  <a:pt x="113" y="17"/>
                  <a:pt x="97" y="11"/>
                  <a:pt x="97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28" y="0"/>
                  <a:pt x="0" y="39"/>
                  <a:pt x="0" y="86"/>
                </a:cubicBezTo>
                <a:cubicBezTo>
                  <a:pt x="0" y="165"/>
                  <a:pt x="0" y="165"/>
                  <a:pt x="0" y="165"/>
                </a:cubicBezTo>
                <a:cubicBezTo>
                  <a:pt x="284" y="165"/>
                  <a:pt x="284" y="165"/>
                  <a:pt x="284" y="165"/>
                </a:cubicBezTo>
                <a:cubicBezTo>
                  <a:pt x="284" y="86"/>
                  <a:pt x="284" y="86"/>
                  <a:pt x="284" y="86"/>
                </a:cubicBezTo>
                <a:cubicBezTo>
                  <a:pt x="284" y="39"/>
                  <a:pt x="256" y="0"/>
                  <a:pt x="2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3" name="Rectangle 3"/>
          <p:cNvSpPr txBox="1">
            <a:spLocks noRot="1" noChangeArrowheads="1"/>
          </p:cNvSpPr>
          <p:nvPr/>
        </p:nvSpPr>
        <p:spPr>
          <a:xfrm>
            <a:off x="785786" y="1214428"/>
            <a:ext cx="7643866" cy="429065"/>
          </a:xfrm>
          <a:prstGeom prst="rect">
            <a:avLst/>
          </a:prstGeom>
          <a:solidFill>
            <a:srgbClr val="0070C0"/>
          </a:solidFill>
        </p:spPr>
        <p:txBody>
          <a:bodyPr lIns="6858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建立</a:t>
            </a: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工作团队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45"/>
          <p:cNvSpPr txBox="1"/>
          <p:nvPr/>
        </p:nvSpPr>
        <p:spPr>
          <a:xfrm>
            <a:off x="857224" y="1894531"/>
            <a:ext cx="7572428" cy="276999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smtClean="0">
                <a:cs typeface="+mn-ea"/>
                <a:sym typeface="+mn-lt"/>
              </a:rPr>
              <a:t>团队主要角色</a:t>
            </a:r>
            <a:endParaRPr lang="zh-CN" altLang="en-US" sz="1800" dirty="0">
              <a:cs typeface="+mn-ea"/>
              <a:sym typeface="+mn-lt"/>
            </a:endParaRPr>
          </a:p>
        </p:txBody>
      </p:sp>
      <p:graphicFrame>
        <p:nvGraphicFramePr>
          <p:cNvPr id="38" name="Group 2"/>
          <p:cNvGraphicFramePr>
            <a:graphicFrameLocks noGrp="1"/>
          </p:cNvGraphicFramePr>
          <p:nvPr/>
        </p:nvGraphicFramePr>
        <p:xfrm>
          <a:off x="785786" y="2357436"/>
          <a:ext cx="7572428" cy="1988844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tblPr>
              <a:tblGrid>
                <a:gridCol w="790179"/>
                <a:gridCol w="2831357"/>
                <a:gridCol w="3950892"/>
              </a:tblGrid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角色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行动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特征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43434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协调者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阐明目标和目的，帮助分配角色、责任和义务，为群体做总结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稳重、智力水平中等，信任别人，公正，自律，积极思考，自信</a:t>
                      </a:r>
                      <a:endParaRPr kumimoji="0" lang="zh-CN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43434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决策者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寻求群体进行讨论的模式，促使群体达成一致，并作出决策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有较高的成就，极易激动，敏感，不耐心，好交际，喜欢辩论，具有煽动性，精力旺盛</a:t>
                      </a:r>
                      <a:endParaRPr kumimoji="0" lang="zh-CN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43434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策划者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提出建议和新观点，为行动过程提出新的视角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个人主义，慎重，知识渊博，非正统，聪明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43434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监督评估者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分析问题和复杂事件，评估其他人的贡献</a:t>
                      </a:r>
                      <a:endParaRPr kumimoji="0" lang="zh-CN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冷静，聪明，言行谨慎，公平客观，理智，不易激动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 advTm="675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圆角矩形 27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3143240" y="346012"/>
            <a:ext cx="900912" cy="525663"/>
          </a:xfrm>
          <a:prstGeom prst="roundRect">
            <a:avLst>
              <a:gd name="adj" fmla="val 20986"/>
            </a:avLst>
          </a:prstGeom>
          <a:solidFill>
            <a:srgbClr val="0070C0"/>
          </a:solidFill>
          <a:ln w="2222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文本框 38"/>
          <p:cNvSpPr txBox="1"/>
          <p:nvPr/>
        </p:nvSpPr>
        <p:spPr>
          <a:xfrm>
            <a:off x="500034" y="286176"/>
            <a:ext cx="2840282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团队与团体的区别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Freeform 9"/>
          <p:cNvSpPr/>
          <p:nvPr/>
        </p:nvSpPr>
        <p:spPr bwMode="auto">
          <a:xfrm>
            <a:off x="3497809" y="447454"/>
            <a:ext cx="151904" cy="158163"/>
          </a:xfrm>
          <a:custGeom>
            <a:avLst/>
            <a:gdLst>
              <a:gd name="T0" fmla="*/ 50 w 152"/>
              <a:gd name="T1" fmla="*/ 147 h 159"/>
              <a:gd name="T2" fmla="*/ 39 w 152"/>
              <a:gd name="T3" fmla="*/ 147 h 159"/>
              <a:gd name="T4" fmla="*/ 76 w 152"/>
              <a:gd name="T5" fmla="*/ 159 h 159"/>
              <a:gd name="T6" fmla="*/ 114 w 152"/>
              <a:gd name="T7" fmla="*/ 147 h 159"/>
              <a:gd name="T8" fmla="*/ 103 w 152"/>
              <a:gd name="T9" fmla="*/ 147 h 159"/>
              <a:gd name="T10" fmla="*/ 152 w 152"/>
              <a:gd name="T11" fmla="*/ 76 h 159"/>
              <a:gd name="T12" fmla="*/ 76 w 152"/>
              <a:gd name="T13" fmla="*/ 0 h 159"/>
              <a:gd name="T14" fmla="*/ 0 w 152"/>
              <a:gd name="T15" fmla="*/ 76 h 159"/>
              <a:gd name="T16" fmla="*/ 50 w 152"/>
              <a:gd name="T17" fmla="*/ 147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159">
                <a:moveTo>
                  <a:pt x="50" y="147"/>
                </a:moveTo>
                <a:cubicBezTo>
                  <a:pt x="39" y="147"/>
                  <a:pt x="39" y="147"/>
                  <a:pt x="39" y="147"/>
                </a:cubicBezTo>
                <a:cubicBezTo>
                  <a:pt x="39" y="152"/>
                  <a:pt x="53" y="159"/>
                  <a:pt x="76" y="159"/>
                </a:cubicBezTo>
                <a:cubicBezTo>
                  <a:pt x="99" y="159"/>
                  <a:pt x="113" y="152"/>
                  <a:pt x="114" y="147"/>
                </a:cubicBezTo>
                <a:cubicBezTo>
                  <a:pt x="103" y="147"/>
                  <a:pt x="103" y="147"/>
                  <a:pt x="103" y="147"/>
                </a:cubicBezTo>
                <a:cubicBezTo>
                  <a:pt x="131" y="136"/>
                  <a:pt x="152" y="108"/>
                  <a:pt x="152" y="76"/>
                </a:cubicBezTo>
                <a:cubicBezTo>
                  <a:pt x="152" y="34"/>
                  <a:pt x="118" y="0"/>
                  <a:pt x="76" y="0"/>
                </a:cubicBezTo>
                <a:cubicBezTo>
                  <a:pt x="34" y="0"/>
                  <a:pt x="0" y="34"/>
                  <a:pt x="0" y="76"/>
                </a:cubicBezTo>
                <a:cubicBezTo>
                  <a:pt x="0" y="108"/>
                  <a:pt x="21" y="136"/>
                  <a:pt x="50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2" name="Freeform 10"/>
          <p:cNvSpPr/>
          <p:nvPr/>
        </p:nvSpPr>
        <p:spPr bwMode="auto">
          <a:xfrm>
            <a:off x="3431873" y="593932"/>
            <a:ext cx="283359" cy="164006"/>
          </a:xfrm>
          <a:custGeom>
            <a:avLst/>
            <a:gdLst>
              <a:gd name="T0" fmla="*/ 222 w 284"/>
              <a:gd name="T1" fmla="*/ 0 h 165"/>
              <a:gd name="T2" fmla="*/ 188 w 284"/>
              <a:gd name="T3" fmla="*/ 0 h 165"/>
              <a:gd name="T4" fmla="*/ 154 w 284"/>
              <a:gd name="T5" fmla="*/ 19 h 165"/>
              <a:gd name="T6" fmla="*/ 154 w 284"/>
              <a:gd name="T7" fmla="*/ 134 h 165"/>
              <a:gd name="T8" fmla="*/ 143 w 284"/>
              <a:gd name="T9" fmla="*/ 146 h 165"/>
              <a:gd name="T10" fmla="*/ 131 w 284"/>
              <a:gd name="T11" fmla="*/ 134 h 165"/>
              <a:gd name="T12" fmla="*/ 131 w 284"/>
              <a:gd name="T13" fmla="*/ 19 h 165"/>
              <a:gd name="T14" fmla="*/ 97 w 284"/>
              <a:gd name="T15" fmla="*/ 0 h 165"/>
              <a:gd name="T16" fmla="*/ 63 w 284"/>
              <a:gd name="T17" fmla="*/ 0 h 165"/>
              <a:gd name="T18" fmla="*/ 0 w 284"/>
              <a:gd name="T19" fmla="*/ 86 h 165"/>
              <a:gd name="T20" fmla="*/ 0 w 284"/>
              <a:gd name="T21" fmla="*/ 165 h 165"/>
              <a:gd name="T22" fmla="*/ 284 w 284"/>
              <a:gd name="T23" fmla="*/ 165 h 165"/>
              <a:gd name="T24" fmla="*/ 284 w 284"/>
              <a:gd name="T25" fmla="*/ 86 h 165"/>
              <a:gd name="T26" fmla="*/ 222 w 284"/>
              <a:gd name="T2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4" h="165">
                <a:moveTo>
                  <a:pt x="222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88" y="10"/>
                  <a:pt x="172" y="17"/>
                  <a:pt x="154" y="19"/>
                </a:cubicBezTo>
                <a:cubicBezTo>
                  <a:pt x="154" y="134"/>
                  <a:pt x="154" y="134"/>
                  <a:pt x="154" y="134"/>
                </a:cubicBezTo>
                <a:cubicBezTo>
                  <a:pt x="154" y="140"/>
                  <a:pt x="149" y="146"/>
                  <a:pt x="143" y="146"/>
                </a:cubicBezTo>
                <a:cubicBezTo>
                  <a:pt x="136" y="146"/>
                  <a:pt x="131" y="140"/>
                  <a:pt x="131" y="134"/>
                </a:cubicBezTo>
                <a:cubicBezTo>
                  <a:pt x="131" y="19"/>
                  <a:pt x="131" y="19"/>
                  <a:pt x="131" y="19"/>
                </a:cubicBezTo>
                <a:cubicBezTo>
                  <a:pt x="113" y="17"/>
                  <a:pt x="97" y="11"/>
                  <a:pt x="97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28" y="0"/>
                  <a:pt x="0" y="39"/>
                  <a:pt x="0" y="86"/>
                </a:cubicBezTo>
                <a:cubicBezTo>
                  <a:pt x="0" y="165"/>
                  <a:pt x="0" y="165"/>
                  <a:pt x="0" y="165"/>
                </a:cubicBezTo>
                <a:cubicBezTo>
                  <a:pt x="284" y="165"/>
                  <a:pt x="284" y="165"/>
                  <a:pt x="284" y="165"/>
                </a:cubicBezTo>
                <a:cubicBezTo>
                  <a:pt x="284" y="86"/>
                  <a:pt x="284" y="86"/>
                  <a:pt x="284" y="86"/>
                </a:cubicBezTo>
                <a:cubicBezTo>
                  <a:pt x="284" y="39"/>
                  <a:pt x="256" y="0"/>
                  <a:pt x="2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3" name="Rectangle 3"/>
          <p:cNvSpPr txBox="1">
            <a:spLocks noRot="1" noChangeArrowheads="1"/>
          </p:cNvSpPr>
          <p:nvPr/>
        </p:nvSpPr>
        <p:spPr>
          <a:xfrm>
            <a:off x="785786" y="1214428"/>
            <a:ext cx="7643866" cy="429065"/>
          </a:xfrm>
          <a:prstGeom prst="rect">
            <a:avLst/>
          </a:prstGeom>
          <a:solidFill>
            <a:srgbClr val="0070C0"/>
          </a:solidFill>
        </p:spPr>
        <p:txBody>
          <a:bodyPr lIns="6858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建立</a:t>
            </a: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工作团队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45"/>
          <p:cNvSpPr txBox="1"/>
          <p:nvPr/>
        </p:nvSpPr>
        <p:spPr>
          <a:xfrm>
            <a:off x="857224" y="1894531"/>
            <a:ext cx="7572428" cy="276999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smtClean="0">
                <a:cs typeface="+mn-ea"/>
                <a:sym typeface="+mn-lt"/>
              </a:rPr>
              <a:t>团队主要角色</a:t>
            </a:r>
            <a:endParaRPr lang="zh-CN" altLang="en-US" sz="1800" dirty="0">
              <a:cs typeface="+mn-ea"/>
              <a:sym typeface="+mn-lt"/>
            </a:endParaRPr>
          </a:p>
        </p:txBody>
      </p:sp>
      <p:graphicFrame>
        <p:nvGraphicFramePr>
          <p:cNvPr id="38" name="Group 2"/>
          <p:cNvGraphicFramePr>
            <a:graphicFrameLocks noGrp="1"/>
          </p:cNvGraphicFramePr>
          <p:nvPr/>
        </p:nvGraphicFramePr>
        <p:xfrm>
          <a:off x="928662" y="2357436"/>
          <a:ext cx="7572428" cy="1690527"/>
        </p:xfrm>
        <a:graphic>
          <a:graphicData uri="http://schemas.openxmlformats.org/drawingml/2006/table">
            <a:tbl>
              <a:tblPr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a:tblPr>
              <a:tblGrid>
                <a:gridCol w="790179"/>
                <a:gridCol w="2831357"/>
                <a:gridCol w="3950892"/>
              </a:tblGrid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角色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行动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特征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2967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支助者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为别人提供个人支持和帮助</a:t>
                      </a:r>
                      <a:endParaRPr kumimoji="0" lang="zh-CN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喜欢社交，敏感，以团队为导向，不具决定作用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43434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外联者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介绍外部信息，与外部人谈判</a:t>
                      </a:r>
                      <a:endParaRPr kumimoji="0" lang="zh-CN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有求知欲，多才多艺，喜爱交际，直言不讳，具有创新精神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43434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实施者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强调完成既定程序和目标的必要性，并且完成任务</a:t>
                      </a:r>
                      <a:endParaRPr kumimoji="0" lang="zh-CN" altLang="en-US" sz="1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力求完美，坚持不懈，勤劳，注意细节，充满希望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  <a:tr h="2735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执行者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BFB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把谈话和观念变成实际行动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5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9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5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吃苦耐劳，实际，宽容，勤劳</a:t>
                      </a:r>
                      <a:endParaRPr kumimoji="0" lang="zh-CN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34292" marB="34292" anchor="ctr" horzOverflow="overflow">
                    <a:lnL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DF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 advTm="675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071538" y="2261270"/>
            <a:ext cx="2244650" cy="4385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成员自主自发开展工作；领导手机响不停不是好团队。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103338" y="1860616"/>
            <a:ext cx="2468530" cy="300083"/>
          </a:xfrm>
          <a:prstGeom prst="rect">
            <a:avLst/>
          </a:prstGeom>
          <a:solidFill>
            <a:srgbClr val="0070C0"/>
          </a:solidFill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自主性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103338" y="2928832"/>
            <a:ext cx="2468530" cy="300083"/>
          </a:xfrm>
          <a:prstGeom prst="rect">
            <a:avLst/>
          </a:prstGeom>
          <a:solidFill>
            <a:srgbClr val="0070C0"/>
          </a:solidFill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思考性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103338" y="4031170"/>
            <a:ext cx="2468530" cy="300083"/>
          </a:xfrm>
          <a:prstGeom prst="rect">
            <a:avLst/>
          </a:prstGeom>
          <a:solidFill>
            <a:srgbClr val="0070C0"/>
          </a:solidFill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合作性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090084" y="3331847"/>
            <a:ext cx="2459747" cy="4385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每个成员思考如何工作好，想办法，想点 子，完成绩效，达成目标。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097831" y="4419185"/>
            <a:ext cx="2588576" cy="4385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各部门，各成员充分合作；部门横向合作。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3143240" y="346012"/>
            <a:ext cx="900912" cy="525663"/>
          </a:xfrm>
          <a:prstGeom prst="roundRect">
            <a:avLst>
              <a:gd name="adj" fmla="val 20986"/>
            </a:avLst>
          </a:prstGeom>
          <a:solidFill>
            <a:srgbClr val="0070C0"/>
          </a:solidFill>
          <a:ln w="2222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文本框 38"/>
          <p:cNvSpPr txBox="1"/>
          <p:nvPr/>
        </p:nvSpPr>
        <p:spPr>
          <a:xfrm>
            <a:off x="500034" y="286176"/>
            <a:ext cx="2840282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团队与团体的区别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Freeform 9"/>
          <p:cNvSpPr/>
          <p:nvPr/>
        </p:nvSpPr>
        <p:spPr bwMode="auto">
          <a:xfrm>
            <a:off x="3497809" y="447454"/>
            <a:ext cx="151904" cy="158163"/>
          </a:xfrm>
          <a:custGeom>
            <a:avLst/>
            <a:gdLst>
              <a:gd name="T0" fmla="*/ 50 w 152"/>
              <a:gd name="T1" fmla="*/ 147 h 159"/>
              <a:gd name="T2" fmla="*/ 39 w 152"/>
              <a:gd name="T3" fmla="*/ 147 h 159"/>
              <a:gd name="T4" fmla="*/ 76 w 152"/>
              <a:gd name="T5" fmla="*/ 159 h 159"/>
              <a:gd name="T6" fmla="*/ 114 w 152"/>
              <a:gd name="T7" fmla="*/ 147 h 159"/>
              <a:gd name="T8" fmla="*/ 103 w 152"/>
              <a:gd name="T9" fmla="*/ 147 h 159"/>
              <a:gd name="T10" fmla="*/ 152 w 152"/>
              <a:gd name="T11" fmla="*/ 76 h 159"/>
              <a:gd name="T12" fmla="*/ 76 w 152"/>
              <a:gd name="T13" fmla="*/ 0 h 159"/>
              <a:gd name="T14" fmla="*/ 0 w 152"/>
              <a:gd name="T15" fmla="*/ 76 h 159"/>
              <a:gd name="T16" fmla="*/ 50 w 152"/>
              <a:gd name="T17" fmla="*/ 147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159">
                <a:moveTo>
                  <a:pt x="50" y="147"/>
                </a:moveTo>
                <a:cubicBezTo>
                  <a:pt x="39" y="147"/>
                  <a:pt x="39" y="147"/>
                  <a:pt x="39" y="147"/>
                </a:cubicBezTo>
                <a:cubicBezTo>
                  <a:pt x="39" y="152"/>
                  <a:pt x="53" y="159"/>
                  <a:pt x="76" y="159"/>
                </a:cubicBezTo>
                <a:cubicBezTo>
                  <a:pt x="99" y="159"/>
                  <a:pt x="113" y="152"/>
                  <a:pt x="114" y="147"/>
                </a:cubicBezTo>
                <a:cubicBezTo>
                  <a:pt x="103" y="147"/>
                  <a:pt x="103" y="147"/>
                  <a:pt x="103" y="147"/>
                </a:cubicBezTo>
                <a:cubicBezTo>
                  <a:pt x="131" y="136"/>
                  <a:pt x="152" y="108"/>
                  <a:pt x="152" y="76"/>
                </a:cubicBezTo>
                <a:cubicBezTo>
                  <a:pt x="152" y="34"/>
                  <a:pt x="118" y="0"/>
                  <a:pt x="76" y="0"/>
                </a:cubicBezTo>
                <a:cubicBezTo>
                  <a:pt x="34" y="0"/>
                  <a:pt x="0" y="34"/>
                  <a:pt x="0" y="76"/>
                </a:cubicBezTo>
                <a:cubicBezTo>
                  <a:pt x="0" y="108"/>
                  <a:pt x="21" y="136"/>
                  <a:pt x="50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5" name="Freeform 10"/>
          <p:cNvSpPr/>
          <p:nvPr/>
        </p:nvSpPr>
        <p:spPr bwMode="auto">
          <a:xfrm>
            <a:off x="3431873" y="593932"/>
            <a:ext cx="283359" cy="164006"/>
          </a:xfrm>
          <a:custGeom>
            <a:avLst/>
            <a:gdLst>
              <a:gd name="T0" fmla="*/ 222 w 284"/>
              <a:gd name="T1" fmla="*/ 0 h 165"/>
              <a:gd name="T2" fmla="*/ 188 w 284"/>
              <a:gd name="T3" fmla="*/ 0 h 165"/>
              <a:gd name="T4" fmla="*/ 154 w 284"/>
              <a:gd name="T5" fmla="*/ 19 h 165"/>
              <a:gd name="T6" fmla="*/ 154 w 284"/>
              <a:gd name="T7" fmla="*/ 134 h 165"/>
              <a:gd name="T8" fmla="*/ 143 w 284"/>
              <a:gd name="T9" fmla="*/ 146 h 165"/>
              <a:gd name="T10" fmla="*/ 131 w 284"/>
              <a:gd name="T11" fmla="*/ 134 h 165"/>
              <a:gd name="T12" fmla="*/ 131 w 284"/>
              <a:gd name="T13" fmla="*/ 19 h 165"/>
              <a:gd name="T14" fmla="*/ 97 w 284"/>
              <a:gd name="T15" fmla="*/ 0 h 165"/>
              <a:gd name="T16" fmla="*/ 63 w 284"/>
              <a:gd name="T17" fmla="*/ 0 h 165"/>
              <a:gd name="T18" fmla="*/ 0 w 284"/>
              <a:gd name="T19" fmla="*/ 86 h 165"/>
              <a:gd name="T20" fmla="*/ 0 w 284"/>
              <a:gd name="T21" fmla="*/ 165 h 165"/>
              <a:gd name="T22" fmla="*/ 284 w 284"/>
              <a:gd name="T23" fmla="*/ 165 h 165"/>
              <a:gd name="T24" fmla="*/ 284 w 284"/>
              <a:gd name="T25" fmla="*/ 86 h 165"/>
              <a:gd name="T26" fmla="*/ 222 w 284"/>
              <a:gd name="T2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4" h="165">
                <a:moveTo>
                  <a:pt x="222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88" y="10"/>
                  <a:pt x="172" y="17"/>
                  <a:pt x="154" y="19"/>
                </a:cubicBezTo>
                <a:cubicBezTo>
                  <a:pt x="154" y="134"/>
                  <a:pt x="154" y="134"/>
                  <a:pt x="154" y="134"/>
                </a:cubicBezTo>
                <a:cubicBezTo>
                  <a:pt x="154" y="140"/>
                  <a:pt x="149" y="146"/>
                  <a:pt x="143" y="146"/>
                </a:cubicBezTo>
                <a:cubicBezTo>
                  <a:pt x="136" y="146"/>
                  <a:pt x="131" y="140"/>
                  <a:pt x="131" y="134"/>
                </a:cubicBezTo>
                <a:cubicBezTo>
                  <a:pt x="131" y="19"/>
                  <a:pt x="131" y="19"/>
                  <a:pt x="131" y="19"/>
                </a:cubicBezTo>
                <a:cubicBezTo>
                  <a:pt x="113" y="17"/>
                  <a:pt x="97" y="11"/>
                  <a:pt x="97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28" y="0"/>
                  <a:pt x="0" y="39"/>
                  <a:pt x="0" y="86"/>
                </a:cubicBezTo>
                <a:cubicBezTo>
                  <a:pt x="0" y="165"/>
                  <a:pt x="0" y="165"/>
                  <a:pt x="0" y="165"/>
                </a:cubicBezTo>
                <a:cubicBezTo>
                  <a:pt x="284" y="165"/>
                  <a:pt x="284" y="165"/>
                  <a:pt x="284" y="165"/>
                </a:cubicBezTo>
                <a:cubicBezTo>
                  <a:pt x="284" y="86"/>
                  <a:pt x="284" y="86"/>
                  <a:pt x="284" y="86"/>
                </a:cubicBezTo>
                <a:cubicBezTo>
                  <a:pt x="284" y="39"/>
                  <a:pt x="256" y="0"/>
                  <a:pt x="2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6" name="Rectangle 3"/>
          <p:cNvSpPr txBox="1">
            <a:spLocks noRot="1" noChangeArrowheads="1"/>
          </p:cNvSpPr>
          <p:nvPr/>
        </p:nvSpPr>
        <p:spPr>
          <a:xfrm>
            <a:off x="785786" y="1214428"/>
            <a:ext cx="7643866" cy="429065"/>
          </a:xfrm>
          <a:prstGeom prst="rect">
            <a:avLst/>
          </a:prstGeom>
          <a:solidFill>
            <a:srgbClr val="0070C0"/>
          </a:solidFill>
        </p:spPr>
        <p:txBody>
          <a:bodyPr lIns="6858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4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建立</a:t>
            </a: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工作团队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Picture 4" descr="C:\Users\Administrator\Desktop\82f3f9a6fdb1b134a167675273f40dd5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779912" y="1779662"/>
            <a:ext cx="4683664" cy="296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8979">
        <p15:prstTrans prst="crush"/>
      </p:transition>
    </mc:Choice>
    <mc:Fallback>
      <p:transition spd="slow" advTm="897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7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3" grpId="0" animBg="1"/>
      <p:bldP spid="34" grpId="0" animBg="1"/>
      <p:bldP spid="35" grpId="0" animBg="1"/>
      <p:bldP spid="39" grpId="0"/>
      <p:bldP spid="40" grpId="0"/>
      <p:bldP spid="4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4413349" y="3839609"/>
            <a:ext cx="4159179" cy="51809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3525"/>
              </a:lnSpc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不断学习，不断提升，成梯队地培养人才。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4413350" y="2132401"/>
            <a:ext cx="2254463" cy="51809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3525"/>
              </a:lnSpc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有着崇高的信仰或理念。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4413350" y="2542970"/>
            <a:ext cx="3985706" cy="51809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3525"/>
              </a:lnSpc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有着明确的目标，而且可以转化为现实任务。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413350" y="2970224"/>
            <a:ext cx="2062103" cy="51809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3525"/>
              </a:lnSpc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有着严格的纪律约束。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4413349" y="3361453"/>
            <a:ext cx="2831545" cy="51809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3525"/>
              </a:lnSpc>
            </a:pPr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干部能够以身作则、身先士卒。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圆角矩形 53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9" name="圆角矩形 58"/>
          <p:cNvSpPr/>
          <p:nvPr/>
        </p:nvSpPr>
        <p:spPr>
          <a:xfrm>
            <a:off x="3143240" y="346012"/>
            <a:ext cx="900912" cy="525663"/>
          </a:xfrm>
          <a:prstGeom prst="roundRect">
            <a:avLst>
              <a:gd name="adj" fmla="val 20986"/>
            </a:avLst>
          </a:prstGeom>
          <a:solidFill>
            <a:srgbClr val="0070C0"/>
          </a:solidFill>
          <a:ln w="2222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0" name="文本框 38"/>
          <p:cNvSpPr txBox="1"/>
          <p:nvPr/>
        </p:nvSpPr>
        <p:spPr>
          <a:xfrm>
            <a:off x="500034" y="286176"/>
            <a:ext cx="2840282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团队与团体的区别</a:t>
            </a:r>
            <a:endParaRPr lang="en-US" altLang="zh-CN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Freeform 9"/>
          <p:cNvSpPr/>
          <p:nvPr/>
        </p:nvSpPr>
        <p:spPr bwMode="auto">
          <a:xfrm>
            <a:off x="3497809" y="447454"/>
            <a:ext cx="151904" cy="158163"/>
          </a:xfrm>
          <a:custGeom>
            <a:avLst/>
            <a:gdLst>
              <a:gd name="T0" fmla="*/ 50 w 152"/>
              <a:gd name="T1" fmla="*/ 147 h 159"/>
              <a:gd name="T2" fmla="*/ 39 w 152"/>
              <a:gd name="T3" fmla="*/ 147 h 159"/>
              <a:gd name="T4" fmla="*/ 76 w 152"/>
              <a:gd name="T5" fmla="*/ 159 h 159"/>
              <a:gd name="T6" fmla="*/ 114 w 152"/>
              <a:gd name="T7" fmla="*/ 147 h 159"/>
              <a:gd name="T8" fmla="*/ 103 w 152"/>
              <a:gd name="T9" fmla="*/ 147 h 159"/>
              <a:gd name="T10" fmla="*/ 152 w 152"/>
              <a:gd name="T11" fmla="*/ 76 h 159"/>
              <a:gd name="T12" fmla="*/ 76 w 152"/>
              <a:gd name="T13" fmla="*/ 0 h 159"/>
              <a:gd name="T14" fmla="*/ 0 w 152"/>
              <a:gd name="T15" fmla="*/ 76 h 159"/>
              <a:gd name="T16" fmla="*/ 50 w 152"/>
              <a:gd name="T17" fmla="*/ 147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159">
                <a:moveTo>
                  <a:pt x="50" y="147"/>
                </a:moveTo>
                <a:cubicBezTo>
                  <a:pt x="39" y="147"/>
                  <a:pt x="39" y="147"/>
                  <a:pt x="39" y="147"/>
                </a:cubicBezTo>
                <a:cubicBezTo>
                  <a:pt x="39" y="152"/>
                  <a:pt x="53" y="159"/>
                  <a:pt x="76" y="159"/>
                </a:cubicBezTo>
                <a:cubicBezTo>
                  <a:pt x="99" y="159"/>
                  <a:pt x="113" y="152"/>
                  <a:pt x="114" y="147"/>
                </a:cubicBezTo>
                <a:cubicBezTo>
                  <a:pt x="103" y="147"/>
                  <a:pt x="103" y="147"/>
                  <a:pt x="103" y="147"/>
                </a:cubicBezTo>
                <a:cubicBezTo>
                  <a:pt x="131" y="136"/>
                  <a:pt x="152" y="108"/>
                  <a:pt x="152" y="76"/>
                </a:cubicBezTo>
                <a:cubicBezTo>
                  <a:pt x="152" y="34"/>
                  <a:pt x="118" y="0"/>
                  <a:pt x="76" y="0"/>
                </a:cubicBezTo>
                <a:cubicBezTo>
                  <a:pt x="34" y="0"/>
                  <a:pt x="0" y="34"/>
                  <a:pt x="0" y="76"/>
                </a:cubicBezTo>
                <a:cubicBezTo>
                  <a:pt x="0" y="108"/>
                  <a:pt x="21" y="136"/>
                  <a:pt x="50" y="1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2" name="Freeform 10"/>
          <p:cNvSpPr/>
          <p:nvPr/>
        </p:nvSpPr>
        <p:spPr bwMode="auto">
          <a:xfrm>
            <a:off x="3431873" y="593932"/>
            <a:ext cx="283359" cy="164006"/>
          </a:xfrm>
          <a:custGeom>
            <a:avLst/>
            <a:gdLst>
              <a:gd name="T0" fmla="*/ 222 w 284"/>
              <a:gd name="T1" fmla="*/ 0 h 165"/>
              <a:gd name="T2" fmla="*/ 188 w 284"/>
              <a:gd name="T3" fmla="*/ 0 h 165"/>
              <a:gd name="T4" fmla="*/ 154 w 284"/>
              <a:gd name="T5" fmla="*/ 19 h 165"/>
              <a:gd name="T6" fmla="*/ 154 w 284"/>
              <a:gd name="T7" fmla="*/ 134 h 165"/>
              <a:gd name="T8" fmla="*/ 143 w 284"/>
              <a:gd name="T9" fmla="*/ 146 h 165"/>
              <a:gd name="T10" fmla="*/ 131 w 284"/>
              <a:gd name="T11" fmla="*/ 134 h 165"/>
              <a:gd name="T12" fmla="*/ 131 w 284"/>
              <a:gd name="T13" fmla="*/ 19 h 165"/>
              <a:gd name="T14" fmla="*/ 97 w 284"/>
              <a:gd name="T15" fmla="*/ 0 h 165"/>
              <a:gd name="T16" fmla="*/ 63 w 284"/>
              <a:gd name="T17" fmla="*/ 0 h 165"/>
              <a:gd name="T18" fmla="*/ 0 w 284"/>
              <a:gd name="T19" fmla="*/ 86 h 165"/>
              <a:gd name="T20" fmla="*/ 0 w 284"/>
              <a:gd name="T21" fmla="*/ 165 h 165"/>
              <a:gd name="T22" fmla="*/ 284 w 284"/>
              <a:gd name="T23" fmla="*/ 165 h 165"/>
              <a:gd name="T24" fmla="*/ 284 w 284"/>
              <a:gd name="T25" fmla="*/ 86 h 165"/>
              <a:gd name="T26" fmla="*/ 222 w 284"/>
              <a:gd name="T2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4" h="165">
                <a:moveTo>
                  <a:pt x="222" y="0"/>
                </a:moveTo>
                <a:cubicBezTo>
                  <a:pt x="188" y="0"/>
                  <a:pt x="188" y="0"/>
                  <a:pt x="188" y="0"/>
                </a:cubicBezTo>
                <a:cubicBezTo>
                  <a:pt x="188" y="10"/>
                  <a:pt x="172" y="17"/>
                  <a:pt x="154" y="19"/>
                </a:cubicBezTo>
                <a:cubicBezTo>
                  <a:pt x="154" y="134"/>
                  <a:pt x="154" y="134"/>
                  <a:pt x="154" y="134"/>
                </a:cubicBezTo>
                <a:cubicBezTo>
                  <a:pt x="154" y="140"/>
                  <a:pt x="149" y="146"/>
                  <a:pt x="143" y="146"/>
                </a:cubicBezTo>
                <a:cubicBezTo>
                  <a:pt x="136" y="146"/>
                  <a:pt x="131" y="140"/>
                  <a:pt x="131" y="134"/>
                </a:cubicBezTo>
                <a:cubicBezTo>
                  <a:pt x="131" y="19"/>
                  <a:pt x="131" y="19"/>
                  <a:pt x="131" y="19"/>
                </a:cubicBezTo>
                <a:cubicBezTo>
                  <a:pt x="113" y="17"/>
                  <a:pt x="97" y="11"/>
                  <a:pt x="97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28" y="0"/>
                  <a:pt x="0" y="39"/>
                  <a:pt x="0" y="86"/>
                </a:cubicBezTo>
                <a:cubicBezTo>
                  <a:pt x="0" y="165"/>
                  <a:pt x="0" y="165"/>
                  <a:pt x="0" y="165"/>
                </a:cubicBezTo>
                <a:cubicBezTo>
                  <a:pt x="284" y="165"/>
                  <a:pt x="284" y="165"/>
                  <a:pt x="284" y="165"/>
                </a:cubicBezTo>
                <a:cubicBezTo>
                  <a:pt x="284" y="86"/>
                  <a:pt x="284" y="86"/>
                  <a:pt x="284" y="86"/>
                </a:cubicBezTo>
                <a:cubicBezTo>
                  <a:pt x="284" y="39"/>
                  <a:pt x="256" y="0"/>
                  <a:pt x="2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3" name="Rectangle 3"/>
          <p:cNvSpPr txBox="1">
            <a:spLocks noRot="1" noChangeArrowheads="1"/>
          </p:cNvSpPr>
          <p:nvPr/>
        </p:nvSpPr>
        <p:spPr>
          <a:xfrm>
            <a:off x="857224" y="1346583"/>
            <a:ext cx="7643866" cy="429065"/>
          </a:xfrm>
          <a:prstGeom prst="rect">
            <a:avLst/>
          </a:prstGeom>
          <a:solidFill>
            <a:srgbClr val="0070C0"/>
          </a:solidFill>
        </p:spPr>
        <p:txBody>
          <a:bodyPr lIns="6858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000" b="1" kern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高效执行团队的特征</a:t>
            </a:r>
            <a:endParaRPr lang="zh-CN" altLang="en-US" sz="20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1FAFF"/>
              </a:clrFrom>
              <a:clrTo>
                <a:srgbClr val="F1FA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3608" y="1635646"/>
            <a:ext cx="2952328" cy="295232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10191">
        <p14:doors dir="vert"/>
      </p:transition>
    </mc:Choice>
    <mc:Fallback>
      <p:transition spd="slow" advTm="101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45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55" grpId="0"/>
      <p:bldP spid="56" grpId="0"/>
      <p:bldP spid="57" grpId="0"/>
      <p:bldP spid="58" grpId="0"/>
      <p:bldP spid="6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1059973" y="1153827"/>
            <a:ext cx="2715343" cy="2714990"/>
          </a:xfrm>
          <a:prstGeom prst="ellipse">
            <a:avLst/>
          </a:prstGeom>
          <a:gradFill flip="none" rotWithShape="1">
            <a:gsLst>
              <a:gs pos="49000">
                <a:schemeClr val="bg1">
                  <a:lumMod val="93000"/>
                </a:schemeClr>
              </a:gs>
              <a:gs pos="0">
                <a:srgbClr val="E2E2E2">
                  <a:lumMod val="85000"/>
                </a:srgb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100000">
                  <a:srgbClr val="E0E0E0"/>
                </a:gs>
                <a:gs pos="0">
                  <a:schemeClr val="bg1"/>
                </a:gs>
              </a:gsLst>
              <a:lin ang="0" scaled="0"/>
              <a:tileRect/>
            </a:gradFill>
          </a:ln>
          <a:effectLst>
            <a:outerShdw blurRad="368300" dist="584200" dir="2700000" algn="t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4289" rIns="0" bIns="34289" anchor="ctr"/>
          <a:lstStyle/>
          <a:p>
            <a:pPr algn="ctr" fontAlgn="auto">
              <a:defRPr/>
            </a:pPr>
            <a:r>
              <a:rPr lang="en-US" altLang="zh-CN" sz="4800" noProof="1">
                <a:ln w="12700">
                  <a:noFill/>
                </a:ln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Part</a:t>
            </a:r>
            <a:r>
              <a:rPr lang="en-US" altLang="zh-CN" sz="4800" noProof="1">
                <a:ln w="12700">
                  <a:noFill/>
                </a:ln>
                <a:solidFill>
                  <a:srgbClr val="0070C0"/>
                </a:solidFill>
                <a:latin typeface="Helvetica Neue Condensed" pitchFamily="50" charset="0"/>
                <a:ea typeface="微软雅黑" panose="020B0503020204020204" pitchFamily="34" charset="-122"/>
              </a:rPr>
              <a:t> </a:t>
            </a:r>
            <a:r>
              <a:rPr lang="en-US" altLang="zh-CN" sz="4800" noProof="1" smtClean="0">
                <a:ln w="12700">
                  <a:noFill/>
                </a:ln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</a:t>
            </a:r>
            <a:endParaRPr lang="zh-CN" altLang="en-US" sz="4800" noProof="1">
              <a:ln w="12700">
                <a:noFill/>
              </a:ln>
              <a:solidFill>
                <a:srgbClr val="0070C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Freeform 6"/>
          <p:cNvSpPr>
            <a:spLocks noChangeArrowheads="1"/>
          </p:cNvSpPr>
          <p:nvPr/>
        </p:nvSpPr>
        <p:spPr bwMode="auto">
          <a:xfrm>
            <a:off x="1751410" y="1356123"/>
            <a:ext cx="2021681" cy="2512219"/>
          </a:xfrm>
          <a:custGeom>
            <a:avLst/>
            <a:gdLst>
              <a:gd name="T0" fmla="*/ 1130 w 1696"/>
              <a:gd name="T1" fmla="*/ 0 h 2108"/>
              <a:gd name="T2" fmla="*/ 1696 w 1696"/>
              <a:gd name="T3" fmla="*/ 978 h 2108"/>
              <a:gd name="T4" fmla="*/ 566 w 1696"/>
              <a:gd name="T5" fmla="*/ 2108 h 2108"/>
              <a:gd name="T6" fmla="*/ 0 w 1696"/>
              <a:gd name="T7" fmla="*/ 1956 h 2108"/>
              <a:gd name="T8" fmla="*/ 0 60000 65536"/>
              <a:gd name="T9" fmla="*/ 0 60000 65536"/>
              <a:gd name="T10" fmla="*/ 0 60000 65536"/>
              <a:gd name="T11" fmla="*/ 0 60000 65536"/>
              <a:gd name="T12" fmla="*/ 0 w 1696"/>
              <a:gd name="T13" fmla="*/ 0 h 2108"/>
              <a:gd name="T14" fmla="*/ 1696 w 1696"/>
              <a:gd name="T15" fmla="*/ 2108 h 210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96" h="2108">
                <a:moveTo>
                  <a:pt x="1130" y="0"/>
                </a:moveTo>
                <a:cubicBezTo>
                  <a:pt x="1468" y="195"/>
                  <a:pt x="1696" y="560"/>
                  <a:pt x="1696" y="978"/>
                </a:cubicBezTo>
                <a:cubicBezTo>
                  <a:pt x="1696" y="1602"/>
                  <a:pt x="1190" y="2108"/>
                  <a:pt x="566" y="2108"/>
                </a:cubicBezTo>
                <a:cubicBezTo>
                  <a:pt x="360" y="2108"/>
                  <a:pt x="167" y="2052"/>
                  <a:pt x="0" y="1956"/>
                </a:cubicBezTo>
              </a:path>
            </a:pathLst>
          </a:custGeom>
          <a:noFill/>
          <a:ln w="2">
            <a:solidFill>
              <a:srgbClr val="0070C0"/>
            </a:solidFill>
            <a:miter lim="800000"/>
          </a:ln>
        </p:spPr>
        <p:txBody>
          <a:bodyPr lIns="91438" tIns="45719" rIns="91438" bIns="45719"/>
          <a:lstStyle/>
          <a:p>
            <a:endParaRPr lang="zh-CN" altLang="en-US"/>
          </a:p>
        </p:txBody>
      </p:sp>
      <p:sp>
        <p:nvSpPr>
          <p:cNvPr id="13" name="Freeform 7"/>
          <p:cNvSpPr>
            <a:spLocks noChangeArrowheads="1"/>
          </p:cNvSpPr>
          <p:nvPr/>
        </p:nvSpPr>
        <p:spPr bwMode="auto">
          <a:xfrm>
            <a:off x="1079897" y="1175148"/>
            <a:ext cx="2019300" cy="2512219"/>
          </a:xfrm>
          <a:custGeom>
            <a:avLst/>
            <a:gdLst>
              <a:gd name="T0" fmla="*/ 563 w 1693"/>
              <a:gd name="T1" fmla="*/ 2107 h 2107"/>
              <a:gd name="T2" fmla="*/ 0 w 1693"/>
              <a:gd name="T3" fmla="*/ 1129 h 2107"/>
              <a:gd name="T4" fmla="*/ 1129 w 1693"/>
              <a:gd name="T5" fmla="*/ 0 h 2107"/>
              <a:gd name="T6" fmla="*/ 1693 w 1693"/>
              <a:gd name="T7" fmla="*/ 151 h 2107"/>
              <a:gd name="T8" fmla="*/ 0 60000 65536"/>
              <a:gd name="T9" fmla="*/ 0 60000 65536"/>
              <a:gd name="T10" fmla="*/ 0 60000 65536"/>
              <a:gd name="T11" fmla="*/ 0 60000 65536"/>
              <a:gd name="T12" fmla="*/ 0 w 1693"/>
              <a:gd name="T13" fmla="*/ 0 h 2107"/>
              <a:gd name="T14" fmla="*/ 1693 w 1693"/>
              <a:gd name="T15" fmla="*/ 2107 h 210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93" h="2107">
                <a:moveTo>
                  <a:pt x="563" y="2107"/>
                </a:moveTo>
                <a:cubicBezTo>
                  <a:pt x="227" y="1911"/>
                  <a:pt x="0" y="1547"/>
                  <a:pt x="0" y="1129"/>
                </a:cubicBezTo>
                <a:cubicBezTo>
                  <a:pt x="0" y="506"/>
                  <a:pt x="506" y="0"/>
                  <a:pt x="1129" y="0"/>
                </a:cubicBezTo>
                <a:cubicBezTo>
                  <a:pt x="1335" y="0"/>
                  <a:pt x="1527" y="55"/>
                  <a:pt x="1693" y="151"/>
                </a:cubicBezTo>
              </a:path>
            </a:pathLst>
          </a:custGeom>
          <a:noFill/>
          <a:ln w="2">
            <a:solidFill>
              <a:srgbClr val="0070C0"/>
            </a:solidFill>
            <a:miter lim="800000"/>
          </a:ln>
        </p:spPr>
        <p:txBody>
          <a:bodyPr lIns="91438" tIns="45719" rIns="91438" bIns="45719"/>
          <a:lstStyle/>
          <a:p>
            <a:endParaRPr lang="zh-CN" altLang="en-US"/>
          </a:p>
        </p:txBody>
      </p:sp>
      <p:sp>
        <p:nvSpPr>
          <p:cNvPr id="14" name="Line 8"/>
          <p:cNvSpPr>
            <a:spLocks noChangeShapeType="1"/>
          </p:cNvSpPr>
          <p:nvPr/>
        </p:nvSpPr>
        <p:spPr bwMode="auto">
          <a:xfrm flipH="1" flipV="1">
            <a:off x="839391" y="3573"/>
            <a:ext cx="2264569" cy="1353740"/>
          </a:xfrm>
          <a:prstGeom prst="line">
            <a:avLst/>
          </a:prstGeom>
          <a:noFill/>
          <a:ln w="2">
            <a:solidFill>
              <a:srgbClr val="0070C0"/>
            </a:solidFill>
            <a:miter lim="800000"/>
          </a:ln>
        </p:spPr>
        <p:txBody>
          <a:bodyPr lIns="68579" tIns="34289" rIns="68579" bIns="34289"/>
          <a:lstStyle/>
          <a:p>
            <a:endParaRPr lang="zh-CN" altLang="en-US"/>
          </a:p>
        </p:txBody>
      </p:sp>
      <p:sp>
        <p:nvSpPr>
          <p:cNvPr id="15" name="Line 9"/>
          <p:cNvSpPr>
            <a:spLocks noChangeShapeType="1"/>
          </p:cNvSpPr>
          <p:nvPr/>
        </p:nvSpPr>
        <p:spPr bwMode="auto">
          <a:xfrm flipH="1" flipV="1">
            <a:off x="1744266" y="3682604"/>
            <a:ext cx="2443163" cy="1469231"/>
          </a:xfrm>
          <a:prstGeom prst="line">
            <a:avLst/>
          </a:prstGeom>
          <a:noFill/>
          <a:ln w="2">
            <a:solidFill>
              <a:srgbClr val="0070C0"/>
            </a:solidFill>
            <a:miter lim="800000"/>
          </a:ln>
        </p:spPr>
        <p:txBody>
          <a:bodyPr lIns="68579" tIns="34289" rIns="68579" bIns="34289"/>
          <a:lstStyle/>
          <a:p>
            <a:endParaRPr lang="zh-CN" altLang="en-US"/>
          </a:p>
        </p:txBody>
      </p:sp>
      <p:sp>
        <p:nvSpPr>
          <p:cNvPr id="16" name="TextBox 1"/>
          <p:cNvSpPr txBox="1"/>
          <p:nvPr/>
        </p:nvSpPr>
        <p:spPr>
          <a:xfrm>
            <a:off x="4286248" y="2000246"/>
            <a:ext cx="4698718" cy="1446548"/>
          </a:xfrm>
          <a:prstGeom prst="rect">
            <a:avLst/>
          </a:prstGeom>
          <a:noFill/>
        </p:spPr>
        <p:txBody>
          <a:bodyPr wrap="none" lIns="91438" tIns="45719" rIns="91438" bIns="45719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4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如何与领导、同事</a:t>
            </a:r>
            <a:endParaRPr lang="en-US" altLang="zh-CN" sz="4400" b="1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4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下属沟通</a:t>
            </a:r>
            <a:endParaRPr lang="en-US" altLang="zh-CN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4189400" y="1276350"/>
            <a:ext cx="0" cy="2808685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xit" presetSubtype="4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xit" presetSubtype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xit" presetSubtype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7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xit" presetSubtype="4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 txBox="1">
            <a:spLocks noRot="1" noChangeArrowheads="1"/>
          </p:cNvSpPr>
          <p:nvPr/>
        </p:nvSpPr>
        <p:spPr>
          <a:xfrm>
            <a:off x="1071538" y="1274652"/>
            <a:ext cx="7143800" cy="34624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与上司的相处之道</a:t>
            </a:r>
            <a:endParaRPr lang="zh-CN" altLang="en-US" sz="20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50751" y="1914506"/>
            <a:ext cx="2062103" cy="30008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力求在工作中能说能做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279581" y="2487719"/>
            <a:ext cx="2062103" cy="30008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不可成为去处不明的人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285852" y="3106269"/>
            <a:ext cx="1869743" cy="30008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提出问题要选择时机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285852" y="4343369"/>
            <a:ext cx="1677383" cy="30008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实绩加上表现能力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308901" y="3767681"/>
            <a:ext cx="1869743" cy="30008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学会把握上司的期望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3" name="文本框 38"/>
          <p:cNvSpPr txBox="1"/>
          <p:nvPr/>
        </p:nvSpPr>
        <p:spPr>
          <a:xfrm>
            <a:off x="571472" y="416468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如何与领导、同事、下属沟通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35896" y="1995686"/>
            <a:ext cx="4248472" cy="31859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6762">
        <p15:prstTrans prst="drape"/>
      </p:transition>
    </mc:Choice>
    <mc:Fallback>
      <p:transition spd="slow" advTm="67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00"/>
                            </p:stCondLst>
                            <p:childTnLst>
                              <p:par>
                                <p:cTn id="32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1" grpId="0"/>
      <p:bldP spid="32" grpId="0"/>
      <p:bldP spid="33" grpId="0"/>
      <p:bldP spid="36" grpId="0"/>
      <p:bldP spid="3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 txBox="1">
            <a:spLocks noRot="1" noChangeArrowheads="1"/>
          </p:cNvSpPr>
          <p:nvPr/>
        </p:nvSpPr>
        <p:spPr>
          <a:xfrm>
            <a:off x="1071538" y="1142990"/>
            <a:ext cx="7143800" cy="34624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与上司的相处之道</a:t>
            </a:r>
            <a:endParaRPr lang="zh-CN" altLang="en-US" sz="20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293911" y="1961618"/>
            <a:ext cx="2389667" cy="30008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学会勤于报告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271997" y="3279265"/>
            <a:ext cx="3657721" cy="3000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当说则说，不当说绝对不可说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286380" y="2493447"/>
            <a:ext cx="3286148" cy="3000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设法消除与上司的心理距离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248775" y="4057618"/>
            <a:ext cx="3994519" cy="3000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尝试以自己的表现弥补上司的不足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3" name="文本框 38"/>
          <p:cNvSpPr txBox="1"/>
          <p:nvPr/>
        </p:nvSpPr>
        <p:spPr>
          <a:xfrm>
            <a:off x="571472" y="416468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如何与领导、同事、下属沟通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/>
          <a:srcRect t="20895" b="14925"/>
          <a:stretch>
            <a:fillRect/>
          </a:stretch>
        </p:blipFill>
        <p:spPr>
          <a:xfrm>
            <a:off x="1115616" y="2283718"/>
            <a:ext cx="4001403" cy="17453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6762">
        <p15:prstTrans prst="drape"/>
      </p:transition>
    </mc:Choice>
    <mc:Fallback>
      <p:transition spd="slow" advTm="67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4" grpId="0"/>
      <p:bldP spid="35" grpId="0"/>
      <p:bldP spid="38" grpId="0"/>
      <p:bldP spid="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 txBox="1">
            <a:spLocks noRot="1" noChangeArrowheads="1"/>
          </p:cNvSpPr>
          <p:nvPr/>
        </p:nvSpPr>
        <p:spPr>
          <a:xfrm>
            <a:off x="1000100" y="1153966"/>
            <a:ext cx="7286675" cy="34624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与上司的相处之道</a:t>
            </a:r>
            <a:endParaRPr lang="zh-CN" altLang="en-US" sz="20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组合 15"/>
          <p:cNvGrpSpPr/>
          <p:nvPr/>
        </p:nvGrpSpPr>
        <p:grpSpPr>
          <a:xfrm>
            <a:off x="1267583" y="1838380"/>
            <a:ext cx="3375855" cy="423863"/>
            <a:chOff x="3722110" y="768350"/>
            <a:chExt cx="4501140" cy="565150"/>
          </a:xfrm>
        </p:grpSpPr>
        <p:sp>
          <p:nvSpPr>
            <p:cNvPr id="17" name="圆角矩形 29"/>
            <p:cNvSpPr/>
            <p:nvPr/>
          </p:nvSpPr>
          <p:spPr>
            <a:xfrm>
              <a:off x="3722110" y="768350"/>
              <a:ext cx="4501140" cy="565150"/>
            </a:xfrm>
            <a:prstGeom prst="roundRect">
              <a:avLst/>
            </a:prstGeom>
            <a:solidFill>
              <a:srgbClr val="E6E6E6"/>
            </a:solidFill>
            <a:ln>
              <a:solidFill>
                <a:srgbClr val="ECECEC"/>
              </a:solidFill>
            </a:ln>
          </p:spPr>
          <p:txBody>
            <a:bodyPr vert="horz" wrap="square" lIns="68580" tIns="34290" rIns="68580" bIns="34290" numCol="1" anchor="t" anchorCtr="0" compatLnSpc="1">
              <a:noAutofit/>
            </a:bodyPr>
            <a:lstStyle/>
            <a:p>
              <a:pPr defTabSz="514350"/>
              <a:endParaRPr lang="zh-CN" altLang="en-US" sz="800" b="1">
                <a:solidFill>
                  <a:prstClr val="black"/>
                </a:solidFill>
              </a:endParaRPr>
            </a:p>
          </p:txBody>
        </p:sp>
        <p:sp>
          <p:nvSpPr>
            <p:cNvPr id="21" name="圆角矩形 30"/>
            <p:cNvSpPr/>
            <p:nvPr/>
          </p:nvSpPr>
          <p:spPr>
            <a:xfrm>
              <a:off x="3782602" y="830581"/>
              <a:ext cx="4363178" cy="449580"/>
            </a:xfrm>
            <a:prstGeom prst="roundRect">
              <a:avLst/>
            </a:prstGeom>
            <a:solidFill>
              <a:srgbClr val="0070C0"/>
            </a:solidFill>
            <a:ln w="2540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round/>
            </a:ln>
            <a:effectLst>
              <a:innerShdw blurRad="1143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68580" tIns="34290" rIns="68580" bIns="34290" numCol="1" anchor="ctr" anchorCtr="0" compatLnSpc="1"/>
            <a:lstStyle/>
            <a:p>
              <a:pPr algn="ctr"/>
              <a:r>
                <a:rPr lang="zh-CN" altLang="en-US" sz="2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获得认可的具体方法</a:t>
              </a:r>
              <a:endPara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Text Box 3"/>
          <p:cNvSpPr txBox="1">
            <a:spLocks noChangeArrowheads="1"/>
          </p:cNvSpPr>
          <p:nvPr/>
        </p:nvSpPr>
        <p:spPr bwMode="auto">
          <a:xfrm>
            <a:off x="1410459" y="2481322"/>
            <a:ext cx="2910549" cy="2162130"/>
          </a:xfrm>
          <a:prstGeom prst="rect">
            <a:avLst/>
          </a:prstGeom>
          <a:noFill/>
          <a:ln w="9525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indent="66040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9pPr>
          </a:lstStyle>
          <a:p>
            <a:pPr indent="0">
              <a:spcBef>
                <a:spcPct val="50000"/>
              </a:spcBef>
            </a:pPr>
            <a:r>
              <a:rPr kumimoji="1"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理由正当未必行得通</a:t>
            </a:r>
            <a:endParaRPr kumimoji="1"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spcBef>
                <a:spcPct val="50000"/>
              </a:spcBef>
            </a:pPr>
            <a:r>
              <a:rPr kumimoji="1"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切忌突然提出意见或建议</a:t>
            </a:r>
            <a:endParaRPr kumimoji="1"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spcBef>
                <a:spcPct val="50000"/>
              </a:spcBef>
            </a:pPr>
            <a:r>
              <a:rPr kumimoji="1"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让上司也表示意见</a:t>
            </a:r>
            <a:endParaRPr kumimoji="1"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spcBef>
                <a:spcPct val="50000"/>
              </a:spcBef>
            </a:pPr>
            <a:r>
              <a:rPr kumimoji="1"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至少要准备三个腹案</a:t>
            </a:r>
            <a:endParaRPr kumimoji="1"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spcBef>
                <a:spcPct val="50000"/>
              </a:spcBef>
            </a:pPr>
            <a:r>
              <a:rPr kumimoji="1"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重复上司说的话</a:t>
            </a:r>
            <a:endParaRPr kumimoji="1"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0">
              <a:spcBef>
                <a:spcPct val="50000"/>
              </a:spcBef>
            </a:pPr>
            <a:r>
              <a:rPr kumimoji="1"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使第三者作证</a:t>
            </a:r>
            <a:endParaRPr kumimoji="1"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文本框 38"/>
          <p:cNvSpPr txBox="1"/>
          <p:nvPr/>
        </p:nvSpPr>
        <p:spPr>
          <a:xfrm>
            <a:off x="571472" y="416468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如何与领导、同事、下属沟通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211960" y="2139702"/>
            <a:ext cx="3801710" cy="232878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6960">
        <p14:vortex dir="r"/>
      </p:transition>
    </mc:Choice>
    <mc:Fallback>
      <p:transition spd="slow" advTm="696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85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27"/>
          <p:cNvGrpSpPr/>
          <p:nvPr/>
        </p:nvGrpSpPr>
        <p:grpSpPr>
          <a:xfrm>
            <a:off x="3865754" y="2071684"/>
            <a:ext cx="4278146" cy="423863"/>
            <a:chOff x="3722110" y="768350"/>
            <a:chExt cx="4501140" cy="565150"/>
          </a:xfrm>
        </p:grpSpPr>
        <p:sp>
          <p:nvSpPr>
            <p:cNvPr id="29" name="圆角矩形 33"/>
            <p:cNvSpPr/>
            <p:nvPr/>
          </p:nvSpPr>
          <p:spPr>
            <a:xfrm>
              <a:off x="3722110" y="768350"/>
              <a:ext cx="4501140" cy="565150"/>
            </a:xfrm>
            <a:prstGeom prst="roundRect">
              <a:avLst/>
            </a:prstGeom>
            <a:solidFill>
              <a:srgbClr val="E6E6E6"/>
            </a:solidFill>
            <a:ln>
              <a:solidFill>
                <a:srgbClr val="ECECEC"/>
              </a:solidFill>
            </a:ln>
          </p:spPr>
          <p:txBody>
            <a:bodyPr vert="horz" wrap="square" lIns="68580" tIns="34290" rIns="68580" bIns="34290" numCol="1" anchor="t" anchorCtr="0" compatLnSpc="1">
              <a:noAutofit/>
            </a:bodyPr>
            <a:lstStyle/>
            <a:p>
              <a:pPr defTabSz="514350"/>
              <a:endParaRPr lang="zh-CN" altLang="en-US" sz="800">
                <a:solidFill>
                  <a:prstClr val="black"/>
                </a:solidFill>
              </a:endParaRPr>
            </a:p>
          </p:txBody>
        </p:sp>
        <p:sp>
          <p:nvSpPr>
            <p:cNvPr id="30" name="圆角矩形 34"/>
            <p:cNvSpPr/>
            <p:nvPr/>
          </p:nvSpPr>
          <p:spPr>
            <a:xfrm>
              <a:off x="4010599" y="830581"/>
              <a:ext cx="4157532" cy="449579"/>
            </a:xfrm>
            <a:prstGeom prst="roundRect">
              <a:avLst/>
            </a:prstGeom>
            <a:solidFill>
              <a:srgbClr val="0070C0"/>
            </a:solidFill>
            <a:ln w="25400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round/>
            </a:ln>
            <a:effectLst>
              <a:innerShdw blurRad="1143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68580" tIns="34290" rIns="68580" bIns="34290" numCol="1" anchor="ctr" anchorCtr="0" compatLnSpc="1"/>
            <a:lstStyle/>
            <a:p>
              <a:pPr algn="ctr">
                <a:spcBef>
                  <a:spcPct val="50000"/>
                </a:spcBef>
              </a:pPr>
              <a:r>
                <a:rPr lang="zh-CN" altLang="en-US" sz="2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难为上司容纳的五种类型的下属</a:t>
              </a:r>
              <a:endParaRPr lang="zh-CN" altLang="en-US" sz="2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4214810" y="2680875"/>
            <a:ext cx="1547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kumimoji="1"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敬而远之型</a:t>
            </a:r>
            <a:endParaRPr kumimoji="1"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233940" y="3314908"/>
            <a:ext cx="1547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kumimoji="1"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我行我素型</a:t>
            </a:r>
            <a:endParaRPr kumimoji="1"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151535" y="2609437"/>
            <a:ext cx="1778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kumimoji="1"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持批评态度型</a:t>
            </a:r>
            <a:endParaRPr kumimoji="1"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153638" y="3288352"/>
            <a:ext cx="1547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kumimoji="1"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锋芒毕露型</a:t>
            </a:r>
            <a:endParaRPr kumimoji="1"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258030" y="4028823"/>
            <a:ext cx="1547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kumimoji="1"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自我推销型</a:t>
            </a:r>
            <a:endParaRPr kumimoji="1"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文本框 38"/>
          <p:cNvSpPr txBox="1"/>
          <p:nvPr/>
        </p:nvSpPr>
        <p:spPr>
          <a:xfrm>
            <a:off x="571472" y="416468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如何与领导、同事、下属沟通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Rectangle 2"/>
          <p:cNvSpPr txBox="1">
            <a:spLocks noRot="1" noChangeArrowheads="1"/>
          </p:cNvSpPr>
          <p:nvPr/>
        </p:nvSpPr>
        <p:spPr>
          <a:xfrm>
            <a:off x="1000100" y="1153966"/>
            <a:ext cx="7286675" cy="34624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与上司的相处之道</a:t>
            </a:r>
            <a:endParaRPr lang="zh-CN" altLang="en-US" sz="20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827584" y="1995686"/>
            <a:ext cx="3193734" cy="2520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7762">
        <p14:conveyor dir="l"/>
      </p:transition>
    </mc:Choice>
    <mc:Fallback>
      <p:transition spd="slow" advTm="77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214414" y="1857370"/>
            <a:ext cx="4572000" cy="2775375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▲  透明：有话当面说，不要在背后议论。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▲  事实：以事实为依据，不要妄加揣测。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▲  能力：至少拥有一项拿得出手的专业技能。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endParaRPr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▲  品格：诚恳做人，实在做事。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▲  协助：尽可能帮助别人，就是尽可能帮助   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自己。助人达已，助人为乐！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文本框 38"/>
          <p:cNvSpPr txBox="1"/>
          <p:nvPr/>
        </p:nvSpPr>
        <p:spPr>
          <a:xfrm>
            <a:off x="571472" y="416468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如何与领导、同事、下属沟通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Rectangle 2"/>
          <p:cNvSpPr txBox="1">
            <a:spLocks noRot="1" noChangeArrowheads="1"/>
          </p:cNvSpPr>
          <p:nvPr/>
        </p:nvSpPr>
        <p:spPr>
          <a:xfrm>
            <a:off x="1000100" y="1153966"/>
            <a:ext cx="7286675" cy="34624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000" b="1" kern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与同事一起愉快工作</a:t>
            </a:r>
            <a:endParaRPr lang="zh-CN" altLang="en-US" sz="20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1FAFF"/>
              </a:clrFrom>
              <a:clrTo>
                <a:srgbClr val="F1FA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08104" y="1779662"/>
            <a:ext cx="2880320" cy="28803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6964">
        <p15:prstTrans prst="pageCurlDouble"/>
      </p:transition>
    </mc:Choice>
    <mc:Fallback>
      <p:transition spd="slow" advTm="696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 txBox="1">
            <a:spLocks noRot="1" noChangeArrowheads="1"/>
          </p:cNvSpPr>
          <p:nvPr/>
        </p:nvSpPr>
        <p:spPr>
          <a:xfrm>
            <a:off x="4929158" y="1714494"/>
            <a:ext cx="4214842" cy="2914650"/>
          </a:xfrm>
          <a:prstGeom prst="rect">
            <a:avLst/>
          </a:prstGeom>
        </p:spPr>
        <p:txBody>
          <a:bodyPr lIns="68580" tIns="34290" rIns="68580" bIns="3429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彼此尊重，从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自己先</a:t>
            </a: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做起。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易地而处，站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在彼</a:t>
            </a: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的立场。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平等互惠，不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</a:t>
            </a: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对方吃亏。</a:t>
            </a:r>
            <a:r>
              <a:rPr lang="en-US" altLang="zh-CN" sz="18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了解情况，选用合适方式。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依据情报，把握适当时机。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</a:t>
            </a: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有误会，诚心化解障碍。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  <a:buFont typeface="Wingdings" panose="05000000000000000000" pitchFamily="2" charset="2"/>
              <a:buNone/>
            </a:pPr>
            <a:r>
              <a:rPr lang="zh-CN" altLang="en-US" sz="18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知己知彼，创造良好形象。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文本框 38"/>
          <p:cNvSpPr txBox="1"/>
          <p:nvPr/>
        </p:nvSpPr>
        <p:spPr>
          <a:xfrm>
            <a:off x="571472" y="416468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如何与领导、同事、下属沟通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Rectangle 2"/>
          <p:cNvSpPr txBox="1">
            <a:spLocks noRot="1" noChangeArrowheads="1"/>
          </p:cNvSpPr>
          <p:nvPr/>
        </p:nvSpPr>
        <p:spPr>
          <a:xfrm>
            <a:off x="1000100" y="1153966"/>
            <a:ext cx="7286675" cy="31854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800" b="1" kern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与同事沟通注意事项</a:t>
            </a:r>
            <a:endParaRPr lang="zh-CN" altLang="en-US" sz="18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073"/>
          <a:stretch>
            <a:fillRect/>
          </a:stretch>
        </p:blipFill>
        <p:spPr>
          <a:xfrm>
            <a:off x="1043608" y="1851670"/>
            <a:ext cx="3730568" cy="266429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6185">
        <p14:glitter pattern="hexagon"/>
      </p:transition>
    </mc:Choice>
    <mc:Fallback>
      <p:transition spd="slow" advTm="618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49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3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1"/>
          <p:cNvGrpSpPr/>
          <p:nvPr/>
        </p:nvGrpSpPr>
        <p:grpSpPr>
          <a:xfrm>
            <a:off x="1071539" y="2071684"/>
            <a:ext cx="3716486" cy="2581621"/>
            <a:chOff x="6661643" y="2331360"/>
            <a:chExt cx="3392964" cy="3442158"/>
          </a:xfrm>
        </p:grpSpPr>
        <p:sp>
          <p:nvSpPr>
            <p:cNvPr id="65" name="矩形 64"/>
            <p:cNvSpPr/>
            <p:nvPr/>
          </p:nvSpPr>
          <p:spPr>
            <a:xfrm>
              <a:off x="6707563" y="2331360"/>
              <a:ext cx="1988328" cy="4514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标杆</a:t>
              </a:r>
              <a:r>
                <a:rPr lang="zh-CN" altLang="en-US" sz="15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以身作则</a:t>
              </a:r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，身先士卒。</a:t>
              </a:r>
              <a:endPara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6701636" y="2857497"/>
              <a:ext cx="2292045" cy="4514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导向</a:t>
              </a:r>
              <a:r>
                <a:rPr lang="zh-CN" altLang="en-US" sz="15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先</a:t>
              </a:r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解决问题，再发泄情绪。</a:t>
              </a:r>
              <a:endPara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6681428" y="3333750"/>
              <a:ext cx="3373179" cy="7591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教导</a:t>
              </a:r>
              <a:r>
                <a:rPr lang="zh-CN" altLang="en-US" sz="15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知道</a:t>
              </a:r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自己什么时候该干什么，更能指导别人什么时候该干什么。</a:t>
              </a:r>
              <a:endPara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6681427" y="4191006"/>
              <a:ext cx="2763425" cy="451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情感</a:t>
              </a:r>
              <a:r>
                <a:rPr lang="zh-CN" altLang="en-US" sz="15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以</a:t>
              </a:r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法治人，以理服人，以情动人。 </a:t>
              </a:r>
              <a:endPara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6661643" y="5014336"/>
              <a:ext cx="3327390" cy="7591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明晰</a:t>
              </a:r>
              <a:r>
                <a:rPr lang="zh-CN" altLang="en-US" sz="15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尊重</a:t>
              </a:r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事实、数据、细节，尽可能给下属明确的指令。</a:t>
              </a:r>
              <a:endPara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0" name="圆角矩形 69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1" name="文本框 38"/>
          <p:cNvSpPr txBox="1"/>
          <p:nvPr/>
        </p:nvSpPr>
        <p:spPr>
          <a:xfrm>
            <a:off x="571472" y="416468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如何与领导、同事、下属沟通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Rectangle 2"/>
          <p:cNvSpPr txBox="1">
            <a:spLocks noRot="1" noChangeArrowheads="1"/>
          </p:cNvSpPr>
          <p:nvPr/>
        </p:nvSpPr>
        <p:spPr>
          <a:xfrm>
            <a:off x="1000100" y="1153966"/>
            <a:ext cx="7286675" cy="34624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000" b="1" kern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与下属一起愉快工作</a:t>
            </a:r>
            <a:endParaRPr lang="zh-CN" altLang="en-US" sz="20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159" t="12233" r="7228" b="16859"/>
          <a:stretch>
            <a:fillRect/>
          </a:stretch>
        </p:blipFill>
        <p:spPr>
          <a:xfrm>
            <a:off x="3995936" y="1851670"/>
            <a:ext cx="4715112" cy="2564869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8575">
        <p14:shred/>
      </p:transition>
    </mc:Choice>
    <mc:Fallback>
      <p:transition spd="slow" advTm="857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 txBox="1">
            <a:spLocks noRot="1" noChangeArrowheads="1"/>
          </p:cNvSpPr>
          <p:nvPr/>
        </p:nvSpPr>
        <p:spPr>
          <a:xfrm>
            <a:off x="1428728" y="1571618"/>
            <a:ext cx="4071966" cy="34624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怎样与下属沟通</a:t>
            </a:r>
            <a:endParaRPr lang="zh-CN" altLang="en-US" sz="20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TextBox 73"/>
          <p:cNvSpPr txBox="1"/>
          <p:nvPr/>
        </p:nvSpPr>
        <p:spPr>
          <a:xfrm>
            <a:off x="1500166" y="2153645"/>
            <a:ext cx="3993022" cy="369332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dirty="0"/>
              <a:t>中层存在的沟通障碍</a:t>
            </a:r>
            <a:endParaRPr lang="zh-CN" altLang="en-US" sz="2400" dirty="0"/>
          </a:p>
        </p:txBody>
      </p:sp>
      <p:sp>
        <p:nvSpPr>
          <p:cNvPr id="35" name="矩形 34"/>
          <p:cNvSpPr/>
          <p:nvPr/>
        </p:nvSpPr>
        <p:spPr>
          <a:xfrm>
            <a:off x="1571604" y="2642427"/>
            <a:ext cx="172354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认为下属应该做好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圆角矩形 68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0" name="文本框 38"/>
          <p:cNvSpPr txBox="1"/>
          <p:nvPr/>
        </p:nvSpPr>
        <p:spPr>
          <a:xfrm>
            <a:off x="571472" y="416468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如何与领导、同事、下属沟通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1571605" y="3221879"/>
            <a:ext cx="153118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习惯于单向沟通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571605" y="3801331"/>
            <a:ext cx="2685351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天天沟通、事事沟通，效率低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1571605" y="4380784"/>
            <a:ext cx="2685351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将沟通多少与关系远近相联系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0376" t="18921" r="25955" b="15575"/>
          <a:stretch>
            <a:fillRect/>
          </a:stretch>
        </p:blipFill>
        <p:spPr>
          <a:xfrm>
            <a:off x="5508104" y="1419622"/>
            <a:ext cx="3240360" cy="32403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734">
        <p14:flip dir="r"/>
      </p:transition>
    </mc:Choice>
    <mc:Fallback>
      <p:transition spd="slow" advTm="673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 txBox="1">
            <a:spLocks noRot="1" noChangeArrowheads="1"/>
          </p:cNvSpPr>
          <p:nvPr/>
        </p:nvSpPr>
        <p:spPr>
          <a:xfrm>
            <a:off x="4357686" y="1500180"/>
            <a:ext cx="4071966" cy="34624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怎样与下属沟通</a:t>
            </a:r>
            <a:endParaRPr lang="zh-CN" altLang="en-US" sz="20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TextBox 73"/>
          <p:cNvSpPr txBox="1"/>
          <p:nvPr/>
        </p:nvSpPr>
        <p:spPr>
          <a:xfrm>
            <a:off x="4429124" y="2082207"/>
            <a:ext cx="3993022" cy="369332"/>
          </a:xfrm>
          <a:prstGeom prst="rect">
            <a:avLst/>
          </a:prstGeom>
          <a:solidFill>
            <a:srgbClr val="0070C0"/>
          </a:solidFill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smtClean="0"/>
              <a:t>下属存在的沟通障碍</a:t>
            </a:r>
            <a:endParaRPr lang="zh-CN" altLang="en-US" sz="2400" dirty="0"/>
          </a:p>
        </p:txBody>
      </p:sp>
      <p:sp>
        <p:nvSpPr>
          <p:cNvPr id="35" name="矩形 34"/>
          <p:cNvSpPr/>
          <p:nvPr/>
        </p:nvSpPr>
        <p:spPr>
          <a:xfrm>
            <a:off x="4500562" y="2570989"/>
            <a:ext cx="3929090" cy="323165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5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逢迎上司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圆角矩形 68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0" name="文本框 38"/>
          <p:cNvSpPr txBox="1"/>
          <p:nvPr/>
        </p:nvSpPr>
        <p:spPr>
          <a:xfrm>
            <a:off x="571472" y="416468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如何与领导、同事、下属沟通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4500562" y="3150441"/>
            <a:ext cx="3929089" cy="323165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5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夸大或隐瞒事实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4500563" y="3729893"/>
            <a:ext cx="3929089" cy="323165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5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害怕别人讥笑自己无能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4500562" y="4309346"/>
            <a:ext cx="4000528" cy="323165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5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习惯于听领导的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6186"/>
          <a:stretch>
            <a:fillRect/>
          </a:stretch>
        </p:blipFill>
        <p:spPr>
          <a:xfrm>
            <a:off x="683568" y="1347614"/>
            <a:ext cx="3607563" cy="338437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6734">
        <p14:flip dir="r"/>
      </p:transition>
    </mc:Choice>
    <mc:Fallback>
      <p:transition spd="slow" advTm="673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3"/>
          <p:cNvSpPr txBox="1">
            <a:spLocks noRot="1" noChangeArrowheads="1"/>
          </p:cNvSpPr>
          <p:nvPr/>
        </p:nvSpPr>
        <p:spPr>
          <a:xfrm>
            <a:off x="1357290" y="1643056"/>
            <a:ext cx="4974174" cy="3145631"/>
          </a:xfrm>
          <a:prstGeom prst="rect">
            <a:avLst/>
          </a:prstGeom>
        </p:spPr>
        <p:txBody>
          <a:bodyPr lIns="68580" tIns="34290" rIns="68580" bIns="34290"/>
          <a:lstStyle>
            <a:defPPr>
              <a:defRPr lang="zh-CN"/>
            </a:defPPr>
            <a:lvl1pPr marL="228600" indent="-228600">
              <a:lnSpc>
                <a:spcPct val="125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 sz="1800" b="0" dirty="0"/>
              <a:t>多</a:t>
            </a:r>
            <a:r>
              <a:rPr lang="zh-CN" altLang="en-US" sz="1800" b="0"/>
              <a:t>说实话，少说大话。</a:t>
            </a:r>
            <a:r>
              <a:rPr lang="en-US" altLang="zh-CN" sz="1800" b="0"/>
              <a:t>    </a:t>
            </a:r>
            <a:endParaRPr lang="en-US" altLang="zh-CN" sz="1800" b="0" dirty="0"/>
          </a:p>
          <a:p>
            <a:r>
              <a:rPr lang="zh-CN" altLang="en-US" sz="1800" b="0" dirty="0"/>
              <a:t>不急</a:t>
            </a:r>
            <a:r>
              <a:rPr lang="zh-CN" altLang="en-US" sz="1800" b="0"/>
              <a:t>着说，先听听看。</a:t>
            </a:r>
            <a:r>
              <a:rPr lang="en-US" altLang="zh-CN" sz="1800" b="0"/>
              <a:t>     </a:t>
            </a:r>
            <a:endParaRPr lang="en-US" altLang="zh-CN" sz="1800" b="0" dirty="0"/>
          </a:p>
          <a:p>
            <a:r>
              <a:rPr lang="zh-CN" altLang="en-US" sz="1800" b="0" dirty="0"/>
              <a:t>不</a:t>
            </a:r>
            <a:r>
              <a:rPr lang="zh-CN" altLang="en-US" sz="1800" b="0"/>
              <a:t>说长短，免伤和气。</a:t>
            </a:r>
            <a:endParaRPr lang="en-US" altLang="zh-CN" sz="1800" b="0" dirty="0"/>
          </a:p>
          <a:p>
            <a:r>
              <a:rPr lang="zh-CN" altLang="en-US" sz="1800" b="0"/>
              <a:t>广开言路，接纳意见。</a:t>
            </a:r>
            <a:r>
              <a:rPr lang="en-US" altLang="zh-CN" sz="1800" b="0"/>
              <a:t> </a:t>
            </a:r>
            <a:endParaRPr lang="en-US" altLang="zh-CN" sz="1800" b="0" dirty="0"/>
          </a:p>
          <a:p>
            <a:r>
              <a:rPr lang="zh-CN" altLang="en-US" sz="1800" b="0"/>
              <a:t>部属有错，私下规劝。</a:t>
            </a:r>
            <a:endParaRPr lang="en-US" altLang="zh-CN" sz="1800" b="0" dirty="0"/>
          </a:p>
          <a:p>
            <a:r>
              <a:rPr lang="zh-CN" altLang="en-US" sz="1800" b="0"/>
              <a:t>态度和蔼，语气亲切。</a:t>
            </a:r>
            <a:endParaRPr lang="en-US" altLang="zh-CN" sz="1800" b="0" dirty="0"/>
          </a:p>
          <a:p>
            <a:r>
              <a:rPr lang="zh-CN" altLang="en-US" sz="1800" b="0" dirty="0"/>
              <a:t>若</a:t>
            </a:r>
            <a:r>
              <a:rPr lang="zh-CN" altLang="en-US" sz="1800" b="0"/>
              <a:t>有过失，过后不记。</a:t>
            </a:r>
            <a:endParaRPr lang="en-US" altLang="zh-CN" sz="1800" b="0" dirty="0"/>
          </a:p>
        </p:txBody>
      </p:sp>
      <p:sp>
        <p:nvSpPr>
          <p:cNvPr id="87" name="圆角矩形 86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8" name="文本框 38"/>
          <p:cNvSpPr txBox="1"/>
          <p:nvPr/>
        </p:nvSpPr>
        <p:spPr>
          <a:xfrm>
            <a:off x="571472" y="416468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如何与领导、同事、下属沟通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Rectangle 2"/>
          <p:cNvSpPr txBox="1">
            <a:spLocks noRot="1" noChangeArrowheads="1"/>
          </p:cNvSpPr>
          <p:nvPr/>
        </p:nvSpPr>
        <p:spPr>
          <a:xfrm>
            <a:off x="1000100" y="1153966"/>
            <a:ext cx="7286675" cy="31854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800" b="1" kern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与同事沟通注意事项</a:t>
            </a:r>
            <a:endParaRPr lang="zh-CN" altLang="en-US" sz="18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539" t="10385" r="6404" b="11147"/>
          <a:stretch>
            <a:fillRect/>
          </a:stretch>
        </p:blipFill>
        <p:spPr>
          <a:xfrm>
            <a:off x="3923928" y="1563638"/>
            <a:ext cx="3920350" cy="32403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Tm="9081">
        <p14:pan dir="u"/>
      </p:transition>
    </mc:Choice>
    <mc:Fallback>
      <p:transition spd="slow" advTm="90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9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2"/>
          <p:cNvSpPr txBox="1">
            <a:spLocks noRot="1" noChangeArrowheads="1"/>
          </p:cNvSpPr>
          <p:nvPr/>
        </p:nvSpPr>
        <p:spPr>
          <a:xfrm>
            <a:off x="2839463" y="793344"/>
            <a:ext cx="3230165" cy="526256"/>
          </a:xfrm>
          <a:prstGeom prst="rect">
            <a:avLst/>
          </a:prstGeom>
        </p:spPr>
        <p:txBody>
          <a:bodyPr lIns="6858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sz="2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5062128" y="1857370"/>
            <a:ext cx="3286148" cy="3000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kumimoji="1" lang="zh-CN" altLang="en-GB" sz="15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界定</a:t>
            </a:r>
            <a:r>
              <a:rPr kumimoji="1"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: </a:t>
            </a:r>
            <a:r>
              <a:rPr kumimoji="1"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在同一范围讨论同一话题 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5062127" y="2203619"/>
            <a:ext cx="2685941" cy="30008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kumimoji="1"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找出双方一致 </a:t>
            </a:r>
            <a:endParaRPr kumimoji="1"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5062128" y="2557420"/>
            <a:ext cx="2873492" cy="3000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kumimoji="1"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集中</a:t>
            </a:r>
            <a:r>
              <a:rPr kumimoji="1" lang="zh-CN" altLang="en-US" sz="150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讨论</a:t>
            </a:r>
            <a:r>
              <a:rPr kumimoji="1" lang="zh-CN" altLang="en-US" sz="150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尚未</a:t>
            </a:r>
            <a:r>
              <a:rPr kumimoji="1"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达成一致的 </a:t>
            </a:r>
            <a:endParaRPr kumimoji="1"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5062128" y="2928940"/>
            <a:ext cx="2782234" cy="3000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kumimoji="1"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对“不一致” 达成一致</a:t>
            </a:r>
            <a:endParaRPr kumimoji="1"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5033874" y="3343238"/>
            <a:ext cx="3324340" cy="3000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kumimoji="1"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找到双方下一步可接受的解决方法</a:t>
            </a:r>
            <a:endParaRPr kumimoji="1"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文本框 38"/>
          <p:cNvSpPr txBox="1"/>
          <p:nvPr/>
        </p:nvSpPr>
        <p:spPr>
          <a:xfrm>
            <a:off x="571472" y="416468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如何与领导、同事、下属沟通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ectangle 2"/>
          <p:cNvSpPr txBox="1">
            <a:spLocks noRot="1" noChangeArrowheads="1"/>
          </p:cNvSpPr>
          <p:nvPr/>
        </p:nvSpPr>
        <p:spPr>
          <a:xfrm>
            <a:off x="1000100" y="1197065"/>
            <a:ext cx="7286675" cy="346249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8580" tIns="34290" rIns="68580" bIns="3429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2000" b="1" kern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b="1" kern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有效</a:t>
            </a:r>
            <a:r>
              <a:rPr lang="en-US" altLang="zh-CN" sz="2000" b="1" kern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b="1" kern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沟通的框架</a:t>
            </a:r>
            <a:endParaRPr lang="zh-CN" altLang="en-US" sz="20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1142976" y="4156516"/>
            <a:ext cx="7272361" cy="415498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方正准圆简体" pitchFamily="65" charset="-122"/>
              </a:defRPr>
            </a:lvl9pPr>
          </a:lstStyle>
          <a:p>
            <a:pPr algn="ctr" eaLnBrk="1" hangingPunct="1">
              <a:buClr>
                <a:schemeClr val="hlink"/>
              </a:buClr>
              <a:buFont typeface="Wingdings" panose="05000000000000000000" pitchFamily="2" charset="2"/>
              <a:buNone/>
            </a:pPr>
            <a:r>
              <a:rPr lang="zh-CN" altLang="en-US" sz="2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有效沟通并不一定意味着双方取得了完全一致</a:t>
            </a:r>
            <a:endParaRPr lang="zh-CN" altLang="en-US" sz="2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331640" y="1923678"/>
            <a:ext cx="3291461" cy="2016224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8129">
        <p15:prstTrans prst="fracture"/>
      </p:transition>
    </mc:Choice>
    <mc:Fallback>
      <p:transition spd="slow" advTm="812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47" presetClass="entr" presetSubtype="0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76" grpId="0"/>
      <p:bldP spid="77" grpId="0"/>
      <p:bldP spid="78" grpId="0"/>
      <p:bldP spid="79" grpId="0"/>
      <p:bldP spid="80" grpId="0"/>
      <p:bldP spid="3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1059973" y="1153827"/>
            <a:ext cx="2715343" cy="2714990"/>
          </a:xfrm>
          <a:prstGeom prst="ellipse">
            <a:avLst/>
          </a:prstGeom>
          <a:gradFill flip="none" rotWithShape="1">
            <a:gsLst>
              <a:gs pos="49000">
                <a:schemeClr val="bg1">
                  <a:lumMod val="93000"/>
                </a:schemeClr>
              </a:gs>
              <a:gs pos="0">
                <a:srgbClr val="E2E2E2">
                  <a:lumMod val="85000"/>
                </a:srgbClr>
              </a:gs>
              <a:gs pos="100000">
                <a:schemeClr val="bg1"/>
              </a:gs>
            </a:gsLst>
            <a:lin ang="2700000" scaled="1"/>
            <a:tileRect/>
          </a:gradFill>
          <a:ln w="38100">
            <a:gradFill flip="none" rotWithShape="1">
              <a:gsLst>
                <a:gs pos="100000">
                  <a:srgbClr val="E0E0E0"/>
                </a:gs>
                <a:gs pos="0">
                  <a:schemeClr val="bg1"/>
                </a:gs>
              </a:gsLst>
              <a:lin ang="0" scaled="0"/>
              <a:tileRect/>
            </a:gradFill>
          </a:ln>
          <a:effectLst>
            <a:outerShdw blurRad="368300" dist="584200" dir="2700000" algn="t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4289" rIns="0" bIns="34289" anchor="ctr"/>
          <a:lstStyle/>
          <a:p>
            <a:pPr algn="ctr" fontAlgn="auto">
              <a:defRPr/>
            </a:pPr>
            <a:r>
              <a:rPr lang="en-US" altLang="zh-CN" sz="4800" noProof="1">
                <a:ln w="12700">
                  <a:noFill/>
                </a:ln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Part</a:t>
            </a:r>
            <a:r>
              <a:rPr lang="en-US" altLang="zh-CN" sz="4800" noProof="1">
                <a:ln w="12700">
                  <a:noFill/>
                </a:ln>
                <a:solidFill>
                  <a:srgbClr val="0070C0"/>
                </a:solidFill>
                <a:latin typeface="Helvetica Neue Condensed" pitchFamily="50" charset="0"/>
                <a:ea typeface="微软雅黑" panose="020B0503020204020204" pitchFamily="34" charset="-122"/>
              </a:rPr>
              <a:t> </a:t>
            </a:r>
            <a:r>
              <a:rPr lang="en-US" altLang="zh-CN" sz="4800" noProof="1" smtClean="0">
                <a:ln w="12700">
                  <a:noFill/>
                </a:ln>
                <a:solidFill>
                  <a:srgbClr val="0070C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3</a:t>
            </a:r>
            <a:endParaRPr lang="zh-CN" altLang="en-US" sz="4800" noProof="1">
              <a:ln w="12700">
                <a:noFill/>
              </a:ln>
              <a:solidFill>
                <a:srgbClr val="0070C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Freeform 6"/>
          <p:cNvSpPr>
            <a:spLocks noChangeArrowheads="1"/>
          </p:cNvSpPr>
          <p:nvPr/>
        </p:nvSpPr>
        <p:spPr bwMode="auto">
          <a:xfrm>
            <a:off x="1751410" y="1356123"/>
            <a:ext cx="2021681" cy="2512219"/>
          </a:xfrm>
          <a:custGeom>
            <a:avLst/>
            <a:gdLst>
              <a:gd name="T0" fmla="*/ 1130 w 1696"/>
              <a:gd name="T1" fmla="*/ 0 h 2108"/>
              <a:gd name="T2" fmla="*/ 1696 w 1696"/>
              <a:gd name="T3" fmla="*/ 978 h 2108"/>
              <a:gd name="T4" fmla="*/ 566 w 1696"/>
              <a:gd name="T5" fmla="*/ 2108 h 2108"/>
              <a:gd name="T6" fmla="*/ 0 w 1696"/>
              <a:gd name="T7" fmla="*/ 1956 h 2108"/>
              <a:gd name="T8" fmla="*/ 0 60000 65536"/>
              <a:gd name="T9" fmla="*/ 0 60000 65536"/>
              <a:gd name="T10" fmla="*/ 0 60000 65536"/>
              <a:gd name="T11" fmla="*/ 0 60000 65536"/>
              <a:gd name="T12" fmla="*/ 0 w 1696"/>
              <a:gd name="T13" fmla="*/ 0 h 2108"/>
              <a:gd name="T14" fmla="*/ 1696 w 1696"/>
              <a:gd name="T15" fmla="*/ 2108 h 210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96" h="2108">
                <a:moveTo>
                  <a:pt x="1130" y="0"/>
                </a:moveTo>
                <a:cubicBezTo>
                  <a:pt x="1468" y="195"/>
                  <a:pt x="1696" y="560"/>
                  <a:pt x="1696" y="978"/>
                </a:cubicBezTo>
                <a:cubicBezTo>
                  <a:pt x="1696" y="1602"/>
                  <a:pt x="1190" y="2108"/>
                  <a:pt x="566" y="2108"/>
                </a:cubicBezTo>
                <a:cubicBezTo>
                  <a:pt x="360" y="2108"/>
                  <a:pt x="167" y="2052"/>
                  <a:pt x="0" y="1956"/>
                </a:cubicBezTo>
              </a:path>
            </a:pathLst>
          </a:custGeom>
          <a:noFill/>
          <a:ln w="2">
            <a:solidFill>
              <a:srgbClr val="0070C0"/>
            </a:solidFill>
            <a:miter lim="800000"/>
          </a:ln>
        </p:spPr>
        <p:txBody>
          <a:bodyPr lIns="91438" tIns="45719" rIns="91438" bIns="45719"/>
          <a:lstStyle/>
          <a:p>
            <a:endParaRPr lang="zh-CN" altLang="en-US"/>
          </a:p>
        </p:txBody>
      </p:sp>
      <p:sp>
        <p:nvSpPr>
          <p:cNvPr id="13" name="Freeform 7"/>
          <p:cNvSpPr>
            <a:spLocks noChangeArrowheads="1"/>
          </p:cNvSpPr>
          <p:nvPr/>
        </p:nvSpPr>
        <p:spPr bwMode="auto">
          <a:xfrm>
            <a:off x="1079897" y="1175148"/>
            <a:ext cx="2019300" cy="2512219"/>
          </a:xfrm>
          <a:custGeom>
            <a:avLst/>
            <a:gdLst>
              <a:gd name="T0" fmla="*/ 563 w 1693"/>
              <a:gd name="T1" fmla="*/ 2107 h 2107"/>
              <a:gd name="T2" fmla="*/ 0 w 1693"/>
              <a:gd name="T3" fmla="*/ 1129 h 2107"/>
              <a:gd name="T4" fmla="*/ 1129 w 1693"/>
              <a:gd name="T5" fmla="*/ 0 h 2107"/>
              <a:gd name="T6" fmla="*/ 1693 w 1693"/>
              <a:gd name="T7" fmla="*/ 151 h 2107"/>
              <a:gd name="T8" fmla="*/ 0 60000 65536"/>
              <a:gd name="T9" fmla="*/ 0 60000 65536"/>
              <a:gd name="T10" fmla="*/ 0 60000 65536"/>
              <a:gd name="T11" fmla="*/ 0 60000 65536"/>
              <a:gd name="T12" fmla="*/ 0 w 1693"/>
              <a:gd name="T13" fmla="*/ 0 h 2107"/>
              <a:gd name="T14" fmla="*/ 1693 w 1693"/>
              <a:gd name="T15" fmla="*/ 2107 h 210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93" h="2107">
                <a:moveTo>
                  <a:pt x="563" y="2107"/>
                </a:moveTo>
                <a:cubicBezTo>
                  <a:pt x="227" y="1911"/>
                  <a:pt x="0" y="1547"/>
                  <a:pt x="0" y="1129"/>
                </a:cubicBezTo>
                <a:cubicBezTo>
                  <a:pt x="0" y="506"/>
                  <a:pt x="506" y="0"/>
                  <a:pt x="1129" y="0"/>
                </a:cubicBezTo>
                <a:cubicBezTo>
                  <a:pt x="1335" y="0"/>
                  <a:pt x="1527" y="55"/>
                  <a:pt x="1693" y="151"/>
                </a:cubicBezTo>
              </a:path>
            </a:pathLst>
          </a:custGeom>
          <a:noFill/>
          <a:ln w="2">
            <a:solidFill>
              <a:srgbClr val="0070C0"/>
            </a:solidFill>
            <a:miter lim="800000"/>
          </a:ln>
        </p:spPr>
        <p:txBody>
          <a:bodyPr lIns="91438" tIns="45719" rIns="91438" bIns="45719"/>
          <a:lstStyle/>
          <a:p>
            <a:endParaRPr lang="zh-CN" altLang="en-US"/>
          </a:p>
        </p:txBody>
      </p:sp>
      <p:sp>
        <p:nvSpPr>
          <p:cNvPr id="14" name="Line 8"/>
          <p:cNvSpPr>
            <a:spLocks noChangeShapeType="1"/>
          </p:cNvSpPr>
          <p:nvPr/>
        </p:nvSpPr>
        <p:spPr bwMode="auto">
          <a:xfrm flipH="1" flipV="1">
            <a:off x="839391" y="3573"/>
            <a:ext cx="2264569" cy="1353740"/>
          </a:xfrm>
          <a:prstGeom prst="line">
            <a:avLst/>
          </a:prstGeom>
          <a:noFill/>
          <a:ln w="2">
            <a:solidFill>
              <a:srgbClr val="0070C0"/>
            </a:solidFill>
            <a:miter lim="800000"/>
          </a:ln>
        </p:spPr>
        <p:txBody>
          <a:bodyPr lIns="68579" tIns="34289" rIns="68579" bIns="34289"/>
          <a:lstStyle/>
          <a:p>
            <a:endParaRPr lang="zh-CN" altLang="en-US"/>
          </a:p>
        </p:txBody>
      </p:sp>
      <p:sp>
        <p:nvSpPr>
          <p:cNvPr id="15" name="Line 9"/>
          <p:cNvSpPr>
            <a:spLocks noChangeShapeType="1"/>
          </p:cNvSpPr>
          <p:nvPr/>
        </p:nvSpPr>
        <p:spPr bwMode="auto">
          <a:xfrm flipH="1" flipV="1">
            <a:off x="1744266" y="3682604"/>
            <a:ext cx="2443163" cy="1469231"/>
          </a:xfrm>
          <a:prstGeom prst="line">
            <a:avLst/>
          </a:prstGeom>
          <a:noFill/>
          <a:ln w="2">
            <a:solidFill>
              <a:srgbClr val="0070C0"/>
            </a:solidFill>
            <a:miter lim="800000"/>
          </a:ln>
        </p:spPr>
        <p:txBody>
          <a:bodyPr lIns="68579" tIns="34289" rIns="68579" bIns="34289"/>
          <a:lstStyle/>
          <a:p>
            <a:endParaRPr lang="zh-CN" altLang="en-US"/>
          </a:p>
        </p:txBody>
      </p:sp>
      <p:sp>
        <p:nvSpPr>
          <p:cNvPr id="16" name="TextBox 1"/>
          <p:cNvSpPr txBox="1"/>
          <p:nvPr/>
        </p:nvSpPr>
        <p:spPr>
          <a:xfrm>
            <a:off x="4500562" y="1785932"/>
            <a:ext cx="3775389" cy="1830243"/>
          </a:xfrm>
          <a:prstGeom prst="rect">
            <a:avLst/>
          </a:prstGeom>
          <a:noFill/>
        </p:spPr>
        <p:txBody>
          <a:bodyPr wrap="none" lIns="91438" tIns="45719" rIns="91438" bIns="45719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谁是高绩效团队</a:t>
            </a:r>
            <a:endParaRPr lang="en-US" altLang="zh-CN" sz="4000" b="1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最大的敌人</a:t>
            </a:r>
            <a:endParaRPr lang="en-US" altLang="zh-CN" sz="4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4189400" y="1276350"/>
            <a:ext cx="0" cy="2808685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xit" presetSubtype="4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xit" presetSubtype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xit" presetSubtype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7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xit" presetSubtype="4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圆角矩形 3"/>
          <p:cNvSpPr/>
          <p:nvPr/>
        </p:nvSpPr>
        <p:spPr>
          <a:xfrm>
            <a:off x="5357818" y="1428742"/>
            <a:ext cx="2694567" cy="494625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、不了解工作目标与权限 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圆角矩形 3"/>
          <p:cNvSpPr/>
          <p:nvPr/>
        </p:nvSpPr>
        <p:spPr>
          <a:xfrm>
            <a:off x="5378274" y="2051689"/>
            <a:ext cx="2714644" cy="494625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、业绩标准不统一 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圆角矩形 3"/>
          <p:cNvSpPr/>
          <p:nvPr/>
        </p:nvSpPr>
        <p:spPr>
          <a:xfrm>
            <a:off x="5357819" y="2694631"/>
            <a:ext cx="2714644" cy="494625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、不关我事的态度 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圆角矩形 3"/>
          <p:cNvSpPr/>
          <p:nvPr/>
        </p:nvSpPr>
        <p:spPr>
          <a:xfrm>
            <a:off x="5360192" y="3337573"/>
            <a:ext cx="2712270" cy="494625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、管理者的挑战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0" name="圆角矩形 3"/>
          <p:cNvSpPr/>
          <p:nvPr/>
        </p:nvSpPr>
        <p:spPr>
          <a:xfrm>
            <a:off x="5357818" y="3960481"/>
            <a:ext cx="2714644" cy="494625"/>
          </a:xfrm>
          <a:prstGeom prst="roundRect">
            <a:avLst>
              <a:gd name="adj" fmla="val 0"/>
            </a:avLst>
          </a:prstGeom>
          <a:solidFill>
            <a:srgbClr val="0070C0"/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、团队中的“烂苹果”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圆角矩形 83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5" name="文本框 38"/>
          <p:cNvSpPr txBox="1"/>
          <p:nvPr/>
        </p:nvSpPr>
        <p:spPr>
          <a:xfrm>
            <a:off x="571472" y="416468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谁是高绩效团队最大的敌人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899592" y="1275606"/>
            <a:ext cx="4106229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6002">
        <p14:flythrough/>
      </p:transition>
    </mc:Choice>
    <mc:Fallback>
      <p:transition spd="slow" advTm="60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animBg="1"/>
      <p:bldP spid="127" grpId="0" animBg="1"/>
      <p:bldP spid="128" grpId="0" animBg="1"/>
      <p:bldP spid="129" grpId="0" animBg="1"/>
      <p:bldP spid="13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1214414" y="1714494"/>
            <a:ext cx="3898824" cy="461665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400" b="1" kern="0">
                <a:solidFill>
                  <a:srgbClr val="379088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、不了解工作目标与权限 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6" name="文本框 38"/>
          <p:cNvSpPr txBox="1"/>
          <p:nvPr/>
        </p:nvSpPr>
        <p:spPr>
          <a:xfrm>
            <a:off x="571472" y="416468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谁是高绩效团队最大的敌人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213234" y="2399609"/>
            <a:ext cx="3287328" cy="1066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750"/>
              </a:lnSpc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了解工作内容，做好本职工作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213232" y="2893392"/>
            <a:ext cx="2808126" cy="1066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750"/>
              </a:lnSpc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明确工作目标与工作权限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213234" y="3379734"/>
            <a:ext cx="3708256" cy="579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750"/>
              </a:lnSpc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成为自我管理单元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7683"/>
          <a:stretch>
            <a:fillRect/>
          </a:stretch>
        </p:blipFill>
        <p:spPr>
          <a:xfrm>
            <a:off x="5652120" y="1347614"/>
            <a:ext cx="2232248" cy="361529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82">
        <p14:ferris dir="l"/>
      </p:transition>
    </mc:Choice>
    <mc:Fallback>
      <p:transition spd="slow" advTm="508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圆角矩形 52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6" name="文本框 38"/>
          <p:cNvSpPr txBox="1"/>
          <p:nvPr/>
        </p:nvSpPr>
        <p:spPr>
          <a:xfrm>
            <a:off x="571472" y="416468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谁是高绩效团队最大的敌人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14"/>
          <p:cNvSpPr txBox="1"/>
          <p:nvPr/>
        </p:nvSpPr>
        <p:spPr>
          <a:xfrm>
            <a:off x="5221462" y="1714494"/>
            <a:ext cx="2970685" cy="461665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400" b="1" kern="0">
                <a:solidFill>
                  <a:srgbClr val="379088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</a:lstStyle>
          <a:p>
            <a:r>
              <a:rPr lang="en-US" altLang="zh-CN" smtClean="0">
                <a:solidFill>
                  <a:schemeClr val="bg1"/>
                </a:solidFill>
              </a:rPr>
              <a:t>2</a:t>
            </a:r>
            <a:r>
              <a:rPr lang="zh-CN" altLang="en-US" smtClean="0">
                <a:solidFill>
                  <a:schemeClr val="bg1"/>
                </a:solidFill>
              </a:rPr>
              <a:t>、</a:t>
            </a:r>
            <a:r>
              <a:rPr lang="zh-CN" altLang="en-US" smtClean="0">
                <a:solidFill>
                  <a:schemeClr val="bg1"/>
                </a:solidFill>
                <a:latin typeface="宋体" panose="02010600030101010101" pitchFamily="2" charset="-122"/>
              </a:rPr>
              <a:t>业绩标准不统一</a:t>
            </a:r>
            <a:r>
              <a:rPr lang="zh-CN" altLang="en-US" smtClean="0">
                <a:solidFill>
                  <a:schemeClr val="bg1"/>
                </a:solidFill>
              </a:rPr>
              <a:t>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5220282" y="2399609"/>
            <a:ext cx="3287328" cy="503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750"/>
              </a:lnSpc>
            </a:pPr>
            <a:r>
              <a:rPr lang="zh-CN" altLang="en-US" sz="15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平衡不同工作，避免累死闲死 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5220280" y="2893392"/>
            <a:ext cx="2808126" cy="503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750"/>
              </a:lnSpc>
            </a:pPr>
            <a:r>
              <a:rPr lang="zh-CN" altLang="en-US" sz="15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统一业绩标准 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5220282" y="3379734"/>
            <a:ext cx="3708256" cy="503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750"/>
              </a:lnSpc>
            </a:pPr>
            <a:r>
              <a:rPr lang="zh-CN" altLang="en-US" sz="15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尊重不同风格，八仙过海 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5221462" y="3857634"/>
            <a:ext cx="3708256" cy="503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750"/>
              </a:lnSpc>
            </a:pPr>
            <a:r>
              <a:rPr lang="zh-CN" altLang="en-US" sz="15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未雨绸缪 ，把握好变改尺度 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Picture 3" descr="C:\Users\Administrator\Desktop\qwas71重复用\9119444d8bf56beb98fdee9f61857cf8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331640" y="1275606"/>
            <a:ext cx="3240361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82">
        <p14:ferris dir="l"/>
      </p:transition>
    </mc:Choice>
    <mc:Fallback>
      <p:transition spd="slow" advTm="508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圆角矩形 72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1" name="文本框 38"/>
          <p:cNvSpPr txBox="1"/>
          <p:nvPr/>
        </p:nvSpPr>
        <p:spPr>
          <a:xfrm>
            <a:off x="571472" y="416468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谁是高绩效团队最大的敌人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14"/>
          <p:cNvSpPr txBox="1"/>
          <p:nvPr/>
        </p:nvSpPr>
        <p:spPr>
          <a:xfrm>
            <a:off x="1006620" y="1285866"/>
            <a:ext cx="2970685" cy="461665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400" b="1" kern="0">
                <a:solidFill>
                  <a:srgbClr val="379088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</a:lstStyle>
          <a:p>
            <a:r>
              <a:rPr lang="en-US" altLang="zh-CN" smtClean="0">
                <a:solidFill>
                  <a:schemeClr val="bg1"/>
                </a:solidFill>
              </a:rPr>
              <a:t>3</a:t>
            </a:r>
            <a:r>
              <a:rPr lang="zh-CN" altLang="en-US" smtClean="0">
                <a:solidFill>
                  <a:schemeClr val="bg1"/>
                </a:solidFill>
              </a:rPr>
              <a:t>、</a:t>
            </a:r>
            <a:r>
              <a:rPr lang="zh-CN" altLang="en-US" smtClean="0">
                <a:solidFill>
                  <a:schemeClr val="bg1"/>
                </a:solidFill>
                <a:latin typeface="宋体" panose="02010600030101010101" pitchFamily="2" charset="-122"/>
              </a:rPr>
              <a:t>不关我事的态度</a:t>
            </a:r>
            <a:r>
              <a:rPr lang="zh-CN" altLang="en-US" smtClean="0">
                <a:solidFill>
                  <a:schemeClr val="bg1"/>
                </a:solidFill>
              </a:rPr>
              <a:t>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1005440" y="1970981"/>
            <a:ext cx="3287328" cy="503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5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认同感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1005438" y="2464764"/>
            <a:ext cx="2808126" cy="503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5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同时学习几种职位的技能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1005440" y="2951106"/>
            <a:ext cx="3708256" cy="503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5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确保要求合理  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1006620" y="3429006"/>
            <a:ext cx="3708256" cy="503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5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尊重和关心变革中的输家 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1000100" y="3854101"/>
            <a:ext cx="3708256" cy="503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5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让团队成员参与变革的计划和执行 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1000100" y="4286262"/>
            <a:ext cx="3708256" cy="503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5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保证变革有充分的经营根据 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 descr="5a97c4ad0c5ce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027055" y="195486"/>
            <a:ext cx="5116945" cy="53285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5834">
        <p14:gallery dir="l"/>
      </p:transition>
    </mc:Choice>
    <mc:Fallback>
      <p:transition spd="slow" advTm="583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圆角矩形 72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1" name="文本框 38"/>
          <p:cNvSpPr txBox="1"/>
          <p:nvPr/>
        </p:nvSpPr>
        <p:spPr>
          <a:xfrm>
            <a:off x="571472" y="416468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谁是高绩效团队最大的敌人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14"/>
          <p:cNvSpPr txBox="1"/>
          <p:nvPr/>
        </p:nvSpPr>
        <p:spPr>
          <a:xfrm>
            <a:off x="4507082" y="1285866"/>
            <a:ext cx="3708256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 kern="0">
                <a:solidFill>
                  <a:srgbClr val="379088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</a:lstStyle>
          <a:p>
            <a:r>
              <a:rPr lang="en-US" altLang="zh-CN" smtClean="0">
                <a:solidFill>
                  <a:schemeClr val="bg1"/>
                </a:solidFill>
                <a:latin typeface="宋体" panose="02010600030101010101" pitchFamily="2" charset="-122"/>
              </a:rPr>
              <a:t>4</a:t>
            </a:r>
            <a:r>
              <a:rPr lang="zh-CN" altLang="en-US" smtClean="0">
                <a:solidFill>
                  <a:schemeClr val="bg1"/>
                </a:solidFill>
                <a:latin typeface="宋体" panose="02010600030101010101" pitchFamily="2" charset="-122"/>
              </a:rPr>
              <a:t>、管理者的挑战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4505902" y="1970981"/>
            <a:ext cx="3287328" cy="503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5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严于律人，宽以待己。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4505900" y="2464764"/>
            <a:ext cx="2808126" cy="503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5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制度为人情让路。   </a:t>
            </a:r>
            <a:endParaRPr lang="en-US" altLang="zh-CN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4505902" y="2951106"/>
            <a:ext cx="3708256" cy="503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5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管理者成为规则最大的挑战者。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4507082" y="3429006"/>
            <a:ext cx="3708256" cy="503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5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急功近利，唯利是图。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4500562" y="3854101"/>
            <a:ext cx="370825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狂妄自大，既看不到外部市场的挑战与变化，也看不到自己的缺陷与不足。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Picture 2" descr="C:\Users\Administrator\Desktop\qwas71重复用\114b4cf8eedbac44fbcd63b6d2861a63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55576" y="987574"/>
            <a:ext cx="3314224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5834">
        <p14:gallery dir="l"/>
      </p:transition>
    </mc:Choice>
    <mc:Fallback>
      <p:transition spd="slow" advTm="583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1357290" y="1357304"/>
            <a:ext cx="6858048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 b="1" kern="0">
                <a:solidFill>
                  <a:srgbClr val="379088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</a:lstStyle>
          <a:p>
            <a:pPr algn="ctr"/>
            <a:r>
              <a:rPr lang="en-US" altLang="zh-CN" dirty="0">
                <a:solidFill>
                  <a:schemeClr val="bg1"/>
                </a:solidFill>
              </a:rPr>
              <a:t>5</a:t>
            </a:r>
            <a:r>
              <a:rPr lang="zh-CN" altLang="en-US" dirty="0">
                <a:solidFill>
                  <a:schemeClr val="bg1"/>
                </a:solidFill>
              </a:rPr>
              <a:t>、</a:t>
            </a:r>
            <a:r>
              <a:rPr lang="zh-CN" altLang="en-US" dirty="0">
                <a:solidFill>
                  <a:schemeClr val="bg1"/>
                </a:solidFill>
                <a:latin typeface="宋体" panose="02010600030101010101" pitchFamily="2" charset="-122"/>
              </a:rPr>
              <a:t>团队中的</a:t>
            </a:r>
            <a:r>
              <a:rPr lang="zh-CN" altLang="en-US" dirty="0">
                <a:solidFill>
                  <a:schemeClr val="bg1"/>
                </a:solidFill>
              </a:rPr>
              <a:t>“</a:t>
            </a:r>
            <a:r>
              <a:rPr lang="zh-CN" altLang="en-US" dirty="0">
                <a:solidFill>
                  <a:schemeClr val="bg1"/>
                </a:solidFill>
                <a:latin typeface="宋体" panose="02010600030101010101" pitchFamily="2" charset="-122"/>
              </a:rPr>
              <a:t>烂苹果</a:t>
            </a:r>
            <a:r>
              <a:rPr lang="zh-CN" altLang="en-US" dirty="0">
                <a:solidFill>
                  <a:schemeClr val="bg1"/>
                </a:solidFill>
              </a:rPr>
              <a:t>”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571472" y="285734"/>
            <a:ext cx="3857652" cy="621784"/>
          </a:xfrm>
          <a:prstGeom prst="roundRect">
            <a:avLst/>
          </a:prstGeom>
          <a:gradFill>
            <a:gsLst>
              <a:gs pos="100000">
                <a:schemeClr val="bg1">
                  <a:lumMod val="96000"/>
                </a:schemeClr>
              </a:gs>
              <a:gs pos="0">
                <a:schemeClr val="bg1">
                  <a:lumMod val="88000"/>
                </a:schemeClr>
              </a:gs>
            </a:gsLst>
            <a:lin ang="5400000" scaled="0"/>
          </a:gradFill>
          <a:ln w="2222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127000" dist="508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71472" y="416468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谁是高绩效团队最大的敌人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355977" y="2000246"/>
            <a:ext cx="39469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破坏团队的人并非个个都是害群之马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355977" y="2425528"/>
            <a:ext cx="671648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改变“沉默寡言型”员工 行为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355977" y="2890004"/>
            <a:ext cx="671648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当场处理“工会代表型”员工现实或想象的抱怨 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355977" y="3354480"/>
            <a:ext cx="671648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听取“大材小用型”员工关于增加职责的建议，委派他们担任领导</a:t>
            </a:r>
            <a:r>
              <a:rPr lang="zh-CN" altLang="en-US" sz="1500">
                <a:latin typeface="微软雅黑" panose="020B0503020204020204" pitchFamily="34" charset="-122"/>
                <a:ea typeface="微软雅黑" panose="020B0503020204020204" pitchFamily="34" charset="-122"/>
              </a:rPr>
              <a:t>角色 </a:t>
            </a:r>
            <a:r>
              <a:rPr lang="en-US" altLang="zh-CN" sz="15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355977" y="3818955"/>
            <a:ext cx="671648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将“不堪重任型”员工与大材小用型团队成员搭配 ，或考虑辞退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5129">
        <p14:gallery dir="l"/>
      </p:transition>
    </mc:Choice>
    <mc:Fallback>
      <p:transition spd="slow" advTm="512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1640670" y="682518"/>
            <a:ext cx="1288256" cy="1290638"/>
            <a:chOff x="2026208" y="849756"/>
            <a:chExt cx="1289946" cy="1289946"/>
          </a:xfrm>
        </p:grpSpPr>
        <p:grpSp>
          <p:nvGrpSpPr>
            <p:cNvPr id="3" name="组合 3"/>
            <p:cNvGrpSpPr/>
            <p:nvPr/>
          </p:nvGrpSpPr>
          <p:grpSpPr>
            <a:xfrm>
              <a:off x="2026208" y="849756"/>
              <a:ext cx="1289946" cy="128994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" name="同心圆 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defRPr/>
                </a:pPr>
                <a:endParaRPr lang="zh-CN" altLang="en-US" sz="1200" noProof="1">
                  <a:solidFill>
                    <a:schemeClr val="accent6">
                      <a:lumMod val="90000"/>
                      <a:lumOff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defRPr/>
                </a:pPr>
                <a:endParaRPr lang="zh-CN" altLang="en-US" sz="1200" noProof="1">
                  <a:solidFill>
                    <a:schemeClr val="accent6">
                      <a:lumMod val="90000"/>
                      <a:lumOff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1951" name="TextBox 18"/>
            <p:cNvSpPr txBox="1">
              <a:spLocks noChangeArrowheads="1"/>
            </p:cNvSpPr>
            <p:nvPr/>
          </p:nvSpPr>
          <p:spPr bwMode="auto">
            <a:xfrm>
              <a:off x="2260839" y="1025813"/>
              <a:ext cx="635927" cy="101511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6000" b="1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谢</a:t>
              </a:r>
              <a:endParaRPr lang="zh-CN" altLang="en-US" sz="60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2"/>
          <p:cNvGrpSpPr/>
          <p:nvPr/>
        </p:nvGrpSpPr>
        <p:grpSpPr bwMode="auto">
          <a:xfrm>
            <a:off x="3286116" y="687272"/>
            <a:ext cx="1288256" cy="1290638"/>
            <a:chOff x="3351228" y="849756"/>
            <a:chExt cx="1289946" cy="1289946"/>
          </a:xfrm>
        </p:grpSpPr>
        <p:grpSp>
          <p:nvGrpSpPr>
            <p:cNvPr id="7" name="组合 6"/>
            <p:cNvGrpSpPr/>
            <p:nvPr/>
          </p:nvGrpSpPr>
          <p:grpSpPr>
            <a:xfrm>
              <a:off x="3351228" y="849756"/>
              <a:ext cx="1289946" cy="128994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" name="同心圆 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defRPr/>
                </a:pPr>
                <a:endParaRPr lang="zh-CN" altLang="en-US" sz="1200" noProof="1">
                  <a:solidFill>
                    <a:schemeClr val="accent6">
                      <a:lumMod val="90000"/>
                      <a:lumOff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defRPr/>
                </a:pPr>
                <a:endParaRPr lang="zh-CN" altLang="en-US" sz="1200" noProof="1">
                  <a:solidFill>
                    <a:schemeClr val="accent6">
                      <a:lumMod val="90000"/>
                      <a:lumOff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1949" name="TextBox 19"/>
            <p:cNvSpPr txBox="1">
              <a:spLocks noChangeArrowheads="1"/>
            </p:cNvSpPr>
            <p:nvPr/>
          </p:nvSpPr>
          <p:spPr bwMode="auto">
            <a:xfrm>
              <a:off x="3587342" y="946188"/>
              <a:ext cx="635927" cy="101511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6000" b="1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谢</a:t>
              </a:r>
              <a:endParaRPr lang="zh-CN" altLang="en-US" sz="60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38"/>
          <p:cNvGrpSpPr/>
          <p:nvPr/>
        </p:nvGrpSpPr>
        <p:grpSpPr bwMode="auto">
          <a:xfrm>
            <a:off x="5000628" y="647678"/>
            <a:ext cx="1288256" cy="1290638"/>
            <a:chOff x="4648417" y="849756"/>
            <a:chExt cx="1289946" cy="1289946"/>
          </a:xfrm>
        </p:grpSpPr>
        <p:grpSp>
          <p:nvGrpSpPr>
            <p:cNvPr id="13" name="组合 9"/>
            <p:cNvGrpSpPr/>
            <p:nvPr/>
          </p:nvGrpSpPr>
          <p:grpSpPr>
            <a:xfrm>
              <a:off x="4648417" y="849756"/>
              <a:ext cx="1289946" cy="128994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1" name="同心圆 1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defRPr/>
                </a:pPr>
                <a:endParaRPr lang="zh-CN" altLang="en-US" sz="1200" noProof="1">
                  <a:solidFill>
                    <a:schemeClr val="accent6">
                      <a:lumMod val="90000"/>
                      <a:lumOff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defRPr/>
                </a:pPr>
                <a:endParaRPr lang="zh-CN" altLang="en-US" sz="1200" noProof="1">
                  <a:solidFill>
                    <a:schemeClr val="accent6">
                      <a:lumMod val="90000"/>
                      <a:lumOff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1947" name="TextBox 20"/>
            <p:cNvSpPr txBox="1">
              <a:spLocks noChangeArrowheads="1"/>
            </p:cNvSpPr>
            <p:nvPr/>
          </p:nvSpPr>
          <p:spPr bwMode="auto">
            <a:xfrm>
              <a:off x="4832551" y="959138"/>
              <a:ext cx="635927" cy="101511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6000" b="1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欣</a:t>
              </a:r>
              <a:endParaRPr lang="zh-CN" altLang="en-US" sz="60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39"/>
          <p:cNvGrpSpPr/>
          <p:nvPr/>
        </p:nvGrpSpPr>
        <p:grpSpPr bwMode="auto">
          <a:xfrm>
            <a:off x="6712768" y="642924"/>
            <a:ext cx="1288256" cy="1290638"/>
            <a:chOff x="5946350" y="849756"/>
            <a:chExt cx="1289946" cy="1289946"/>
          </a:xfrm>
        </p:grpSpPr>
        <p:grpSp>
          <p:nvGrpSpPr>
            <p:cNvPr id="17" name="组合 12"/>
            <p:cNvGrpSpPr/>
            <p:nvPr/>
          </p:nvGrpSpPr>
          <p:grpSpPr>
            <a:xfrm>
              <a:off x="5946350" y="849756"/>
              <a:ext cx="1289946" cy="128994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4" name="同心圆 1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defRPr/>
                </a:pPr>
                <a:endParaRPr lang="zh-CN" altLang="en-US" sz="1200" noProof="1">
                  <a:solidFill>
                    <a:schemeClr val="accent6">
                      <a:lumMod val="90000"/>
                      <a:lumOff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defRPr/>
                </a:pPr>
                <a:endParaRPr lang="zh-CN" altLang="en-US" sz="1200" noProof="1">
                  <a:solidFill>
                    <a:schemeClr val="accent6">
                      <a:lumMod val="90000"/>
                      <a:lumOff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1945" name="TextBox 21"/>
            <p:cNvSpPr txBox="1">
              <a:spLocks noChangeArrowheads="1"/>
            </p:cNvSpPr>
            <p:nvPr/>
          </p:nvSpPr>
          <p:spPr bwMode="auto">
            <a:xfrm>
              <a:off x="6157950" y="970150"/>
              <a:ext cx="635927" cy="101511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6000" b="1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赏</a:t>
              </a:r>
              <a:endParaRPr lang="zh-CN" altLang="en-US" sz="60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0" y="2427685"/>
            <a:ext cx="9144000" cy="194429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fontAlgn="auto">
              <a:defRPr/>
            </a:pPr>
            <a:endParaRPr lang="zh-CN" altLang="en-US" noProof="1"/>
          </a:p>
        </p:txBody>
      </p:sp>
      <p:sp>
        <p:nvSpPr>
          <p:cNvPr id="67" name="圆角矩形 66"/>
          <p:cNvSpPr/>
          <p:nvPr/>
        </p:nvSpPr>
        <p:spPr>
          <a:xfrm>
            <a:off x="2093905" y="3093947"/>
            <a:ext cx="5855633" cy="57588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1" tIns="60940" rIns="121881" bIns="60940" anchor="ctr"/>
          <a:lstStyle/>
          <a:p>
            <a:pPr algn="ctr" fontAlgn="auto">
              <a:defRPr/>
            </a:pPr>
            <a:endParaRPr lang="zh-CN" altLang="en-US" noProof="1"/>
          </a:p>
        </p:txBody>
      </p:sp>
      <p:sp>
        <p:nvSpPr>
          <p:cNvPr id="70" name="TextBox 69"/>
          <p:cNvSpPr txBox="1"/>
          <p:nvPr/>
        </p:nvSpPr>
        <p:spPr>
          <a:xfrm>
            <a:off x="3786182" y="3143254"/>
            <a:ext cx="2708355" cy="492402"/>
          </a:xfrm>
          <a:prstGeom prst="rect">
            <a:avLst/>
          </a:prstGeom>
          <a:noFill/>
        </p:spPr>
        <p:txBody>
          <a:bodyPr wrap="none" lIns="121881" tIns="60940" rIns="121881" bIns="60940">
            <a:spAutoFit/>
          </a:bodyPr>
          <a:lstStyle/>
          <a:p>
            <a:pPr fontAlgn="auto">
              <a:defRPr/>
            </a:pPr>
            <a:r>
              <a:rPr lang="zh-CN" altLang="en-US" sz="2400" noProof="1">
                <a:latin typeface="方正兰亭粗黑_GBK" charset="-122"/>
                <a:ea typeface="方正兰亭粗黑_GBK" charset="-122"/>
              </a:rPr>
              <a:t>在这输入您</a:t>
            </a:r>
            <a:r>
              <a:rPr lang="zh-CN" altLang="en-US" sz="2400" noProof="1" smtClean="0">
                <a:latin typeface="方正兰亭粗黑_GBK" charset="-122"/>
                <a:ea typeface="方正兰亭粗黑_GBK" charset="-122"/>
              </a:rPr>
              <a:t>的名字</a:t>
            </a:r>
            <a:endParaRPr lang="zh-CN" altLang="en-US" sz="2400" noProof="1">
              <a:latin typeface="方正兰亭粗黑_GBK" charset="-122"/>
              <a:ea typeface="方正兰亭粗黑_GBK" charset="-122"/>
            </a:endParaRPr>
          </a:p>
        </p:txBody>
      </p:sp>
      <p:grpSp>
        <p:nvGrpSpPr>
          <p:cNvPr id="18" name="Group 91"/>
          <p:cNvGrpSpPr/>
          <p:nvPr/>
        </p:nvGrpSpPr>
        <p:grpSpPr bwMode="auto">
          <a:xfrm>
            <a:off x="2108178" y="3114713"/>
            <a:ext cx="520700" cy="790575"/>
            <a:chOff x="936" y="1480"/>
            <a:chExt cx="1589" cy="2415"/>
          </a:xfrm>
        </p:grpSpPr>
        <p:grpSp>
          <p:nvGrpSpPr>
            <p:cNvPr id="19" name="组合 33"/>
            <p:cNvGrpSpPr/>
            <p:nvPr/>
          </p:nvGrpSpPr>
          <p:grpSpPr bwMode="auto">
            <a:xfrm>
              <a:off x="985" y="1581"/>
              <a:ext cx="1441" cy="2312"/>
              <a:chOff x="1754168" y="3653262"/>
              <a:chExt cx="1857599" cy="2987073"/>
            </a:xfrm>
          </p:grpSpPr>
          <p:sp>
            <p:nvSpPr>
              <p:cNvPr id="83" name="椭圆 82"/>
              <p:cNvSpPr/>
              <p:nvPr/>
            </p:nvSpPr>
            <p:spPr>
              <a:xfrm>
                <a:off x="1754168" y="3653262"/>
                <a:ext cx="1857599" cy="185759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fontAlgn="auto">
                  <a:defRPr/>
                </a:pPr>
                <a:endParaRPr lang="zh-CN" altLang="en-US" sz="4000" noProof="1">
                  <a:latin typeface="+mj-lt"/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84" name="椭圆 83"/>
              <p:cNvSpPr/>
              <p:nvPr/>
            </p:nvSpPr>
            <p:spPr>
              <a:xfrm>
                <a:off x="1911556" y="3810650"/>
                <a:ext cx="1542822" cy="1542820"/>
              </a:xfrm>
              <a:prstGeom prst="ellipse">
                <a:avLst/>
              </a:prstGeom>
              <a:solidFill>
                <a:srgbClr val="C20100"/>
              </a:soli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defRPr/>
                </a:pPr>
                <a:endParaRPr lang="zh-CN" altLang="en-US" noProof="1"/>
              </a:p>
            </p:txBody>
          </p:sp>
          <p:sp>
            <p:nvSpPr>
              <p:cNvPr id="85" name="椭圆 84"/>
              <p:cNvSpPr/>
              <p:nvPr/>
            </p:nvSpPr>
            <p:spPr>
              <a:xfrm>
                <a:off x="1890879" y="3789973"/>
                <a:ext cx="1584176" cy="1584174"/>
              </a:xfrm>
              <a:prstGeom prst="ellipse">
                <a:avLst/>
              </a:prstGeom>
              <a:solidFill>
                <a:srgbClr val="1A3F6C"/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 fontAlgn="auto">
                  <a:defRPr/>
                </a:pPr>
                <a:endParaRPr lang="zh-CN" altLang="en-US" sz="4000" noProof="1">
                  <a:solidFill>
                    <a:srgbClr val="0087CF"/>
                  </a:solidFill>
                  <a:latin typeface="+mj-lt"/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86" name="矩形 33"/>
              <p:cNvSpPr>
                <a:spLocks noChangeArrowheads="1"/>
              </p:cNvSpPr>
              <p:nvPr/>
            </p:nvSpPr>
            <p:spPr bwMode="auto">
              <a:xfrm>
                <a:off x="2318099" y="4093185"/>
                <a:ext cx="726665" cy="254715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>
                <a:spAutoFit/>
              </a:bodyPr>
              <a:lstStyle/>
              <a:p>
                <a:pPr algn="ctr"/>
                <a:endParaRPr lang="zh-CN" altLang="zh-CN" sz="3600" b="1">
                  <a:solidFill>
                    <a:srgbClr val="CA009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组合 4"/>
            <p:cNvGrpSpPr/>
            <p:nvPr/>
          </p:nvGrpSpPr>
          <p:grpSpPr bwMode="auto">
            <a:xfrm>
              <a:off x="936" y="1482"/>
              <a:ext cx="1589" cy="1588"/>
              <a:chOff x="3733576" y="3930057"/>
              <a:chExt cx="1801556" cy="1800000"/>
            </a:xfrm>
          </p:grpSpPr>
          <p:sp>
            <p:nvSpPr>
              <p:cNvPr id="80" name="椭圆 79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defRPr/>
                </a:pPr>
                <a:endParaRPr lang="zh-CN" altLang="en-US" noProof="1">
                  <a:solidFill>
                    <a:prstClr val="white"/>
                  </a:solidFill>
                </a:endParaRPr>
              </a:p>
            </p:txBody>
          </p:sp>
          <p:sp>
            <p:nvSpPr>
              <p:cNvPr id="81" name="任意多边形 6"/>
              <p:cNvSpPr/>
              <p:nvPr/>
            </p:nvSpPr>
            <p:spPr>
              <a:xfrm>
                <a:off x="3733576" y="3930057"/>
                <a:ext cx="1801556" cy="1797603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F0F0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defRPr/>
                </a:pPr>
                <a:endParaRPr lang="zh-CN" altLang="en-US" noProof="1">
                  <a:solidFill>
                    <a:prstClr val="white"/>
                  </a:solidFill>
                </a:endParaRPr>
              </a:p>
            </p:txBody>
          </p:sp>
          <p:sp>
            <p:nvSpPr>
              <p:cNvPr id="82" name="椭圆 7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defRPr/>
                </a:pPr>
                <a:endParaRPr lang="zh-CN" altLang="en-US" noProof="1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1" name="组合 9"/>
          <p:cNvGrpSpPr/>
          <p:nvPr/>
        </p:nvGrpSpPr>
        <p:grpSpPr>
          <a:xfrm>
            <a:off x="1730052" y="3918791"/>
            <a:ext cx="1127875" cy="11278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3" name="同心圆 9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4" name="椭圆 9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12"/>
          <p:cNvGrpSpPr/>
          <p:nvPr/>
        </p:nvGrpSpPr>
        <p:grpSpPr>
          <a:xfrm>
            <a:off x="205470" y="4045268"/>
            <a:ext cx="414020" cy="41402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6" name="同心圆 9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15"/>
          <p:cNvGrpSpPr/>
          <p:nvPr/>
        </p:nvGrpSpPr>
        <p:grpSpPr>
          <a:xfrm>
            <a:off x="2676083" y="5152399"/>
            <a:ext cx="414020" cy="41402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9" name="同心圆 9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0" name="椭圆 9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ea typeface="微软雅黑" panose="020B0503020204020204" pitchFamily="34" charset="-122"/>
              </a:endParaRPr>
            </a:p>
          </p:txBody>
        </p:sp>
      </p:grpSp>
      <p:sp>
        <p:nvSpPr>
          <p:cNvPr id="101" name="椭圆 100"/>
          <p:cNvSpPr/>
          <p:nvPr/>
        </p:nvSpPr>
        <p:spPr>
          <a:xfrm rot="10498052">
            <a:off x="1325608" y="3727540"/>
            <a:ext cx="304800" cy="304800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solidFill>
              <a:schemeClr val="bg1"/>
            </a:soli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 fontAlgn="auto">
              <a:defRPr/>
            </a:pPr>
            <a:endParaRPr lang="zh-CN" altLang="en-US" noProof="1">
              <a:ea typeface="微软雅黑" panose="020B0503020204020204" pitchFamily="34" charset="-122"/>
            </a:endParaRPr>
          </a:p>
        </p:txBody>
      </p:sp>
      <p:grpSp>
        <p:nvGrpSpPr>
          <p:cNvPr id="24" name="组合 19"/>
          <p:cNvGrpSpPr/>
          <p:nvPr/>
        </p:nvGrpSpPr>
        <p:grpSpPr>
          <a:xfrm>
            <a:off x="785786" y="4555015"/>
            <a:ext cx="588485" cy="58848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3" name="同心圆 10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4" name="椭圆 10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ea typeface="微软雅黑" panose="020B0503020204020204" pitchFamily="34" charset="-122"/>
              </a:endParaRPr>
            </a:p>
          </p:txBody>
        </p:sp>
      </p:grpSp>
      <p:sp>
        <p:nvSpPr>
          <p:cNvPr id="105" name="椭圆 104"/>
          <p:cNvSpPr/>
          <p:nvPr/>
        </p:nvSpPr>
        <p:spPr>
          <a:xfrm rot="10498052">
            <a:off x="-36467" y="4895940"/>
            <a:ext cx="406400" cy="404812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 fontAlgn="auto">
              <a:defRPr/>
            </a:pPr>
            <a:endParaRPr lang="zh-CN" altLang="en-US" noProof="1">
              <a:ea typeface="微软雅黑" panose="020B0503020204020204" pitchFamily="34" charset="-122"/>
            </a:endParaRPr>
          </a:p>
        </p:txBody>
      </p:sp>
      <p:grpSp>
        <p:nvGrpSpPr>
          <p:cNvPr id="25" name="组合 23"/>
          <p:cNvGrpSpPr/>
          <p:nvPr/>
        </p:nvGrpSpPr>
        <p:grpSpPr>
          <a:xfrm>
            <a:off x="3395095" y="4863207"/>
            <a:ext cx="414020" cy="41402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7" name="同心圆 10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8" name="椭圆 10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ea typeface="微软雅黑" panose="020B0503020204020204" pitchFamily="34" charset="-122"/>
              </a:endParaRPr>
            </a:p>
          </p:txBody>
        </p:sp>
      </p:grpSp>
      <p:sp>
        <p:nvSpPr>
          <p:cNvPr id="111" name="椭圆 110"/>
          <p:cNvSpPr/>
          <p:nvPr/>
        </p:nvSpPr>
        <p:spPr>
          <a:xfrm rot="10498052">
            <a:off x="7524796" y="4710202"/>
            <a:ext cx="750887" cy="752475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 fontAlgn="auto">
              <a:defRPr/>
            </a:pPr>
            <a:endParaRPr lang="zh-CN" altLang="en-US" noProof="1">
              <a:ea typeface="微软雅黑" panose="020B0503020204020204" pitchFamily="34" charset="-122"/>
            </a:endParaRPr>
          </a:p>
        </p:txBody>
      </p:sp>
      <p:grpSp>
        <p:nvGrpSpPr>
          <p:cNvPr id="26" name="组合 60"/>
          <p:cNvGrpSpPr/>
          <p:nvPr/>
        </p:nvGrpSpPr>
        <p:grpSpPr>
          <a:xfrm>
            <a:off x="8283252" y="3958837"/>
            <a:ext cx="1127875" cy="11278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4" name="同心圆 1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5" name="椭圆 11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63"/>
          <p:cNvGrpSpPr/>
          <p:nvPr/>
        </p:nvGrpSpPr>
        <p:grpSpPr>
          <a:xfrm>
            <a:off x="6758670" y="4085313"/>
            <a:ext cx="414020" cy="41402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7" name="同心圆 1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8" name="椭圆 11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66"/>
          <p:cNvGrpSpPr/>
          <p:nvPr/>
        </p:nvGrpSpPr>
        <p:grpSpPr>
          <a:xfrm>
            <a:off x="9229283" y="5192444"/>
            <a:ext cx="414020" cy="41402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0" name="同心圆 1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1" name="椭圆 12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ea typeface="微软雅黑" panose="020B0503020204020204" pitchFamily="34" charset="-122"/>
              </a:endParaRPr>
            </a:p>
          </p:txBody>
        </p:sp>
      </p:grpSp>
      <p:sp>
        <p:nvSpPr>
          <p:cNvPr id="122" name="椭圆 121"/>
          <p:cNvSpPr/>
          <p:nvPr/>
        </p:nvSpPr>
        <p:spPr>
          <a:xfrm rot="10498052">
            <a:off x="7878808" y="3767227"/>
            <a:ext cx="304800" cy="304800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 fontAlgn="auto">
              <a:defRPr/>
            </a:pPr>
            <a:endParaRPr lang="zh-CN" altLang="en-US" noProof="1">
              <a:ea typeface="微软雅黑" panose="020B0503020204020204" pitchFamily="34" charset="-122"/>
            </a:endParaRPr>
          </a:p>
        </p:txBody>
      </p:sp>
      <p:grpSp>
        <p:nvGrpSpPr>
          <p:cNvPr id="29" name="组合 70"/>
          <p:cNvGrpSpPr/>
          <p:nvPr/>
        </p:nvGrpSpPr>
        <p:grpSpPr>
          <a:xfrm>
            <a:off x="5357818" y="4849257"/>
            <a:ext cx="588485" cy="58848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4" name="同心圆 1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ea typeface="微软雅黑" panose="020B0503020204020204" pitchFamily="34" charset="-122"/>
              </a:endParaRPr>
            </a:p>
          </p:txBody>
        </p:sp>
      </p:grpSp>
      <p:sp>
        <p:nvSpPr>
          <p:cNvPr id="126" name="椭圆 125"/>
          <p:cNvSpPr/>
          <p:nvPr/>
        </p:nvSpPr>
        <p:spPr>
          <a:xfrm rot="10498052">
            <a:off x="6516733" y="4935627"/>
            <a:ext cx="406400" cy="404813"/>
          </a:xfrm>
          <a:prstGeom prst="ellipse">
            <a:avLst/>
          </a:prstGeom>
          <a:gradFill>
            <a:gsLst>
              <a:gs pos="0">
                <a:schemeClr val="bg1"/>
              </a:gs>
              <a:gs pos="5100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</a:gra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 fontAlgn="auto">
              <a:defRPr/>
            </a:pPr>
            <a:endParaRPr lang="zh-CN" altLang="en-US" noProof="1">
              <a:ea typeface="微软雅黑" panose="020B0503020204020204" pitchFamily="34" charset="-122"/>
            </a:endParaRPr>
          </a:p>
        </p:txBody>
      </p:sp>
      <p:grpSp>
        <p:nvGrpSpPr>
          <p:cNvPr id="30" name="组合 74"/>
          <p:cNvGrpSpPr/>
          <p:nvPr/>
        </p:nvGrpSpPr>
        <p:grpSpPr>
          <a:xfrm>
            <a:off x="9948295" y="4903252"/>
            <a:ext cx="414020" cy="41402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8" name="同心圆 1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ea typeface="微软雅黑" panose="020B0503020204020204" pitchFamily="34" charset="-122"/>
              </a:endParaRPr>
            </a:p>
          </p:txBody>
        </p:sp>
      </p:grpSp>
      <p:pic>
        <p:nvPicPr>
          <p:cNvPr id="87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500166" y="3286163"/>
            <a:ext cx="1966912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32099E-6 L 0.45 4.32099E-6 " pathEditMode="relative" rAng="0" ptsTypes="AA">
                                      <p:cBhvr>
                                        <p:cTn id="2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32099E-6 L 0.29896 4.32099E-6 " pathEditMode="relative" rAng="0" ptsTypes="AA">
                                      <p:cBhvr>
                                        <p:cTn id="2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32099E-6 L 0.14584 4.32099E-6 " pathEditMode="relative" rAng="0" ptsTypes="AA">
                                      <p:cBhvr>
                                        <p:cTn id="3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6.17284E-7 L 0.42031 0.00093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23457E-6 L 0.41459 -0.0021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" y="-1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6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458 -0.82685 L 3.88889E-6 -1.85185E-6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7" y="413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267 -0.5607 L -5.55556E-7 2.03892E-7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6" y="28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6511 -0.74143 L -3.61111E-6 4.43312E-6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2" y="37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2951 -0.81173 L 0 -2.46914E-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4" y="405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5712 -0.81186 L -0.01424 -0.02255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" y="394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3194 -0.36577 L -2.77778E-7 5.68428E-7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" y="182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5712 -0.81186 L -0.01424 -0.02255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" y="394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3194 -0.36577 L -2.77778E-7 5.68428E-7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" y="182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267 -0.5607 L -5.55556E-7 2.03892E-7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6" y="28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6511 -0.74143 L -3.61111E-6 4.43312E-6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2" y="37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2951 -0.81173 L 0 -2.46914E-6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4" y="405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5712 -0.81186 L -0.01424 -0.02255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" y="394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3194 -0.36577 L -2.77778E-7 5.68428E-7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" y="182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7136 -0.7892 L 5E-6 2.46914E-6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" y="394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3194 -0.36577 L -2.77778E-7 5.68428E-7 " pathEditMode="relative" rAng="0" ptsTypes="AA">
                                      <p:cBhvr>
                                        <p:cTn id="9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" y="1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70" grpId="0"/>
      <p:bldP spid="101" grpId="0" animBg="1"/>
      <p:bldP spid="105" grpId="0" animBg="1"/>
      <p:bldP spid="111" grpId="0" animBg="1"/>
      <p:bldP spid="122" grpId="0" animBg="1"/>
      <p:bldP spid="126" grpId="0" animBg="1"/>
    </p:bldLst>
  </p:timing>
</p:sld>
</file>

<file path=ppt/tags/tag1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3359</Words>
  <Application>WPS 演示</Application>
  <PresentationFormat>全屏显示(16:9)</PresentationFormat>
  <Paragraphs>534</Paragraphs>
  <Slides>39</Slides>
  <Notes>38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6" baseType="lpstr">
      <vt:lpstr>Arial</vt:lpstr>
      <vt:lpstr>宋体</vt:lpstr>
      <vt:lpstr>Wingdings</vt:lpstr>
      <vt:lpstr>微软雅黑</vt:lpstr>
      <vt:lpstr>方正超粗黑简体</vt:lpstr>
      <vt:lpstr>Impact</vt:lpstr>
      <vt:lpstr>Helvetica Neue Condensed</vt:lpstr>
      <vt:lpstr>Segoe Print</vt:lpstr>
      <vt:lpstr>Verdana</vt:lpstr>
      <vt:lpstr>方正准圆简体</vt:lpstr>
      <vt:lpstr>黑体</vt:lpstr>
      <vt:lpstr>Times New Roman</vt:lpstr>
      <vt:lpstr>Calibri</vt:lpstr>
      <vt:lpstr>Arial Unicode MS</vt:lpstr>
      <vt:lpstr>幼圆</vt:lpstr>
      <vt:lpstr>方正兰亭粗黑_GBK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微软用户</dc:creator>
  <cp:lastModifiedBy> 大宇哥</cp:lastModifiedBy>
  <cp:revision>317</cp:revision>
  <dcterms:created xsi:type="dcterms:W3CDTF">2015-10-26T07:34:00Z</dcterms:created>
  <dcterms:modified xsi:type="dcterms:W3CDTF">2021-09-24T14:09:46Z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E18E5C92F40D4B8E97E1E4EE5D36C38D</vt:lpwstr>
  </property>
  <property fmtid="{D5CDD505-2E9C-101B-9397-08002B2CF9AE}" pid="3" name="KSOProductBuildVer">
    <vt:lpwstr>2052-11.1.0.10938</vt:lpwstr>
  </property>
</Properties>
</file>