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309" r:id="rId3"/>
    <p:sldId id="285" r:id="rId4"/>
    <p:sldId id="283" r:id="rId5"/>
    <p:sldId id="286" r:id="rId6"/>
    <p:sldId id="287" r:id="rId7"/>
    <p:sldId id="288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552" y="8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20A96-89DD-4FE6-B951-7AF764180A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388E4-C013-4AE3-92C6-0C0FEC2C3EE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9031" y="-2664971"/>
            <a:ext cx="6853940" cy="12192002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97608" y="4016481"/>
            <a:ext cx="631444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责任心提升培训</a:t>
            </a:r>
            <a:r>
              <a:rPr lang="en-US" altLang="zh-CN" sz="5400" b="1" dirty="0" smtClean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</a:t>
            </a:r>
            <a:endParaRPr lang="en-US" altLang="zh-CN" sz="5400" b="1" dirty="0" smtClean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7332" y="5169653"/>
            <a:ext cx="46843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 smtClean="0">
                <a:latin typeface="+mn-ea"/>
              </a:rPr>
              <a:t>用责任心做事   用感恩心做人</a:t>
            </a:r>
            <a:endParaRPr lang="zh-CN" altLang="en-US" sz="2400" b="1" spc="300" dirty="0">
              <a:latin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" y="1546225"/>
            <a:ext cx="6572250" cy="260223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97608" y="5960545"/>
            <a:ext cx="41761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+mn-ea"/>
              </a:rPr>
              <a:t>主讲人：</a:t>
            </a:r>
            <a:r>
              <a:rPr lang="en-US" altLang="zh-CN" sz="2000" dirty="0" smtClean="0">
                <a:latin typeface="+mn-ea"/>
              </a:rPr>
              <a:t>XXX                </a:t>
            </a:r>
            <a:r>
              <a:rPr lang="zh-CN" altLang="en-US" sz="2000" dirty="0" smtClean="0">
                <a:latin typeface="+mn-ea"/>
              </a:rPr>
              <a:t>日期：</a:t>
            </a:r>
            <a:r>
              <a:rPr lang="en-US" altLang="zh-CN" sz="2000" dirty="0" smtClean="0">
                <a:latin typeface="+mn-ea"/>
              </a:rPr>
              <a:t>XXX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4" name="矩形 11"/>
          <p:cNvSpPr/>
          <p:nvPr/>
        </p:nvSpPr>
        <p:spPr>
          <a:xfrm>
            <a:off x="5446007" y="0"/>
            <a:ext cx="6745993" cy="6858000"/>
          </a:xfrm>
          <a:custGeom>
            <a:avLst/>
            <a:gdLst>
              <a:gd name="connsiteX0" fmla="*/ 0 w 6745993"/>
              <a:gd name="connsiteY0" fmla="*/ 0 h 6858000"/>
              <a:gd name="connsiteX1" fmla="*/ 6745993 w 6745993"/>
              <a:gd name="connsiteY1" fmla="*/ 0 h 6858000"/>
              <a:gd name="connsiteX2" fmla="*/ 6745993 w 6745993"/>
              <a:gd name="connsiteY2" fmla="*/ 6858000 h 6858000"/>
              <a:gd name="connsiteX3" fmla="*/ 0 w 6745993"/>
              <a:gd name="connsiteY3" fmla="*/ 6858000 h 6858000"/>
              <a:gd name="connsiteX4" fmla="*/ 0 w 6745993"/>
              <a:gd name="connsiteY4" fmla="*/ 0 h 6858000"/>
              <a:gd name="connsiteX0-1" fmla="*/ 0 w 6745993"/>
              <a:gd name="connsiteY0-2" fmla="*/ 0 h 6858000"/>
              <a:gd name="connsiteX1-3" fmla="*/ 6745993 w 6745993"/>
              <a:gd name="connsiteY1-4" fmla="*/ 0 h 6858000"/>
              <a:gd name="connsiteX2-5" fmla="*/ 6745993 w 6745993"/>
              <a:gd name="connsiteY2-6" fmla="*/ 6858000 h 6858000"/>
              <a:gd name="connsiteX3-7" fmla="*/ 3848100 w 6745993"/>
              <a:gd name="connsiteY3-8" fmla="*/ 6858000 h 6858000"/>
              <a:gd name="connsiteX4-9" fmla="*/ 0 w 6745993"/>
              <a:gd name="connsiteY4-10" fmla="*/ 0 h 6858000"/>
              <a:gd name="connsiteX0-11" fmla="*/ 0 w 6745993"/>
              <a:gd name="connsiteY0-12" fmla="*/ 0 h 6858000"/>
              <a:gd name="connsiteX1-13" fmla="*/ 6745993 w 6745993"/>
              <a:gd name="connsiteY1-14" fmla="*/ 0 h 6858000"/>
              <a:gd name="connsiteX2-15" fmla="*/ 6745993 w 6745993"/>
              <a:gd name="connsiteY2-16" fmla="*/ 6858000 h 6858000"/>
              <a:gd name="connsiteX3-17" fmla="*/ 4343400 w 6745993"/>
              <a:gd name="connsiteY3-18" fmla="*/ 6858000 h 6858000"/>
              <a:gd name="connsiteX4-19" fmla="*/ 0 w 6745993"/>
              <a:gd name="connsiteY4-20" fmla="*/ 0 h 6858000"/>
              <a:gd name="connsiteX0-21" fmla="*/ 0 w 6745993"/>
              <a:gd name="connsiteY0-22" fmla="*/ 0 h 6858000"/>
              <a:gd name="connsiteX1-23" fmla="*/ 6745993 w 6745993"/>
              <a:gd name="connsiteY1-24" fmla="*/ 0 h 6858000"/>
              <a:gd name="connsiteX2-25" fmla="*/ 6745993 w 6745993"/>
              <a:gd name="connsiteY2-26" fmla="*/ 6858000 h 6858000"/>
              <a:gd name="connsiteX3-27" fmla="*/ 4324350 w 6745993"/>
              <a:gd name="connsiteY3-28" fmla="*/ 6838950 h 6858000"/>
              <a:gd name="connsiteX4-29" fmla="*/ 0 w 6745993"/>
              <a:gd name="connsiteY4-30" fmla="*/ 0 h 6858000"/>
              <a:gd name="connsiteX0-31" fmla="*/ 0 w 6745993"/>
              <a:gd name="connsiteY0-32" fmla="*/ 0 h 6858000"/>
              <a:gd name="connsiteX1-33" fmla="*/ 6745993 w 6745993"/>
              <a:gd name="connsiteY1-34" fmla="*/ 0 h 6858000"/>
              <a:gd name="connsiteX2-35" fmla="*/ 6745993 w 6745993"/>
              <a:gd name="connsiteY2-36" fmla="*/ 6858000 h 6858000"/>
              <a:gd name="connsiteX3-37" fmla="*/ 4381500 w 6745993"/>
              <a:gd name="connsiteY3-38" fmla="*/ 6838950 h 6858000"/>
              <a:gd name="connsiteX4-39" fmla="*/ 0 w 6745993"/>
              <a:gd name="connsiteY4-40" fmla="*/ 0 h 6858000"/>
              <a:gd name="connsiteX0-41" fmla="*/ 0 w 6745993"/>
              <a:gd name="connsiteY0-42" fmla="*/ 0 h 6858000"/>
              <a:gd name="connsiteX1-43" fmla="*/ 6745993 w 6745993"/>
              <a:gd name="connsiteY1-44" fmla="*/ 0 h 6858000"/>
              <a:gd name="connsiteX2-45" fmla="*/ 6745993 w 6745993"/>
              <a:gd name="connsiteY2-46" fmla="*/ 6858000 h 6858000"/>
              <a:gd name="connsiteX3-47" fmla="*/ 4400550 w 6745993"/>
              <a:gd name="connsiteY3-48" fmla="*/ 6858000 h 6858000"/>
              <a:gd name="connsiteX4-49" fmla="*/ 0 w 6745993"/>
              <a:gd name="connsiteY4-5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745993" h="6858000">
                <a:moveTo>
                  <a:pt x="0" y="0"/>
                </a:moveTo>
                <a:lnTo>
                  <a:pt x="6745993" y="0"/>
                </a:lnTo>
                <a:lnTo>
                  <a:pt x="6745993" y="6858000"/>
                </a:lnTo>
                <a:lnTo>
                  <a:pt x="440055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/>
            <a:stretch>
              <a:fillRect l="-3073" t="-8492" r="-19484" b="-22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平行四边形 14"/>
          <p:cNvSpPr/>
          <p:nvPr/>
        </p:nvSpPr>
        <p:spPr>
          <a:xfrm flipH="1">
            <a:off x="5179307" y="0"/>
            <a:ext cx="4972050" cy="6858000"/>
          </a:xfrm>
          <a:prstGeom prst="parallelogram">
            <a:avLst>
              <a:gd name="adj" fmla="val 89525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5446007" y="3829050"/>
            <a:ext cx="3981450" cy="3028950"/>
          </a:xfrm>
          <a:prstGeom prst="triangle">
            <a:avLst/>
          </a:prstGeom>
          <a:gradFill>
            <a:gsLst>
              <a:gs pos="0">
                <a:srgbClr val="E70010"/>
              </a:gs>
              <a:gs pos="39000">
                <a:srgbClr val="BD1018"/>
              </a:gs>
              <a:gs pos="69000">
                <a:srgbClr val="E70010"/>
              </a:gs>
              <a:gs pos="100000">
                <a:srgbClr val="BD1018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平行四边形 16"/>
          <p:cNvSpPr/>
          <p:nvPr/>
        </p:nvSpPr>
        <p:spPr>
          <a:xfrm flipH="1">
            <a:off x="4950707" y="0"/>
            <a:ext cx="4972050" cy="6858000"/>
          </a:xfrm>
          <a:prstGeom prst="parallelogram">
            <a:avLst>
              <a:gd name="adj" fmla="val 895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流程图: 手动输入 19"/>
          <p:cNvSpPr/>
          <p:nvPr/>
        </p:nvSpPr>
        <p:spPr>
          <a:xfrm rot="5400000">
            <a:off x="707080" y="-398644"/>
            <a:ext cx="844945" cy="2710865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流程图: 手动输入 20"/>
          <p:cNvSpPr/>
          <p:nvPr/>
        </p:nvSpPr>
        <p:spPr>
          <a:xfrm rot="5400000">
            <a:off x="315194" y="-398643"/>
            <a:ext cx="844945" cy="2710865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9895" y="588266"/>
            <a:ext cx="13206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LOGO</a:t>
            </a:r>
            <a:endParaRPr lang="zh-CN" altLang="en-US" sz="4400" b="1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899885" y="-188686"/>
            <a:ext cx="885371" cy="2227475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38"/>
          <p:cNvSpPr/>
          <p:nvPr/>
        </p:nvSpPr>
        <p:spPr>
          <a:xfrm rot="16200000">
            <a:off x="11257738" y="3678958"/>
            <a:ext cx="1061199" cy="807324"/>
          </a:xfrm>
          <a:prstGeom prst="triangle">
            <a:avLst/>
          </a:prstGeom>
          <a:gradFill>
            <a:gsLst>
              <a:gs pos="0">
                <a:srgbClr val="E70010"/>
              </a:gs>
              <a:gs pos="39000">
                <a:srgbClr val="BD1018"/>
              </a:gs>
              <a:gs pos="69000">
                <a:srgbClr val="E70010"/>
              </a:gs>
              <a:gs pos="100000">
                <a:srgbClr val="BD1018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3454400" cy="6858000"/>
          </a:xfrm>
          <a:custGeom>
            <a:avLst/>
            <a:gdLst>
              <a:gd name="connsiteX0" fmla="*/ 0 w 3454400"/>
              <a:gd name="connsiteY0" fmla="*/ 0 h 6858000"/>
              <a:gd name="connsiteX1" fmla="*/ 3454400 w 3454400"/>
              <a:gd name="connsiteY1" fmla="*/ 0 h 6858000"/>
              <a:gd name="connsiteX2" fmla="*/ 3454400 w 3454400"/>
              <a:gd name="connsiteY2" fmla="*/ 6858000 h 6858000"/>
              <a:gd name="connsiteX3" fmla="*/ 0 w 3454400"/>
              <a:gd name="connsiteY3" fmla="*/ 6858000 h 6858000"/>
              <a:gd name="connsiteX4" fmla="*/ 0 w 3454400"/>
              <a:gd name="connsiteY4" fmla="*/ 0 h 6858000"/>
              <a:gd name="connsiteX0-1" fmla="*/ 0 w 3454400"/>
              <a:gd name="connsiteY0-2" fmla="*/ 0 h 6858000"/>
              <a:gd name="connsiteX1-3" fmla="*/ 3454400 w 3454400"/>
              <a:gd name="connsiteY1-4" fmla="*/ 0 h 6858000"/>
              <a:gd name="connsiteX2-5" fmla="*/ 3454400 w 3454400"/>
              <a:gd name="connsiteY2-6" fmla="*/ 3570514 h 6858000"/>
              <a:gd name="connsiteX3-7" fmla="*/ 3454400 w 3454400"/>
              <a:gd name="connsiteY3-8" fmla="*/ 6858000 h 6858000"/>
              <a:gd name="connsiteX4-9" fmla="*/ 0 w 3454400"/>
              <a:gd name="connsiteY4-10" fmla="*/ 6858000 h 6858000"/>
              <a:gd name="connsiteX5" fmla="*/ 0 w 3454400"/>
              <a:gd name="connsiteY5" fmla="*/ 0 h 6858000"/>
              <a:gd name="connsiteX0-11" fmla="*/ 0 w 3454400"/>
              <a:gd name="connsiteY0-12" fmla="*/ 0 h 6858000"/>
              <a:gd name="connsiteX1-13" fmla="*/ 1132115 w 3454400"/>
              <a:gd name="connsiteY1-14" fmla="*/ 0 h 6858000"/>
              <a:gd name="connsiteX2-15" fmla="*/ 3454400 w 3454400"/>
              <a:gd name="connsiteY2-16" fmla="*/ 3570514 h 6858000"/>
              <a:gd name="connsiteX3-17" fmla="*/ 3454400 w 3454400"/>
              <a:gd name="connsiteY3-18" fmla="*/ 6858000 h 6858000"/>
              <a:gd name="connsiteX4-19" fmla="*/ 0 w 3454400"/>
              <a:gd name="connsiteY4-20" fmla="*/ 6858000 h 6858000"/>
              <a:gd name="connsiteX5-21" fmla="*/ 0 w 3454400"/>
              <a:gd name="connsiteY5-22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3454400" h="6858000">
                <a:moveTo>
                  <a:pt x="0" y="0"/>
                </a:moveTo>
                <a:lnTo>
                  <a:pt x="1132115" y="0"/>
                </a:lnTo>
                <a:lnTo>
                  <a:pt x="3454400" y="3570514"/>
                </a:lnTo>
                <a:lnTo>
                  <a:pt x="34544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rcRect/>
            <a:stretch>
              <a:fillRect l="-29618" t="-213" r="-112764" b="-74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805522" y="688061"/>
            <a:ext cx="21130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cs typeface="+mn-ea"/>
                <a:sym typeface="+mn-lt"/>
              </a:rPr>
              <a:t>目 录</a:t>
            </a:r>
            <a:endParaRPr lang="zh-CN" altLang="en-US" sz="6600" b="1" dirty="0">
              <a:cs typeface="+mn-ea"/>
              <a:sym typeface="+mn-lt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623288" y="2159717"/>
            <a:ext cx="1409700" cy="647700"/>
          </a:xfrm>
          <a:prstGeom prst="round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altLang="zh-CN" sz="2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642338" y="3130379"/>
            <a:ext cx="1409700" cy="6477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altLang="zh-CN" sz="2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623288" y="4101041"/>
            <a:ext cx="1409700" cy="6477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altLang="zh-CN" sz="2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623288" y="5071703"/>
            <a:ext cx="1409700" cy="6477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en-US" altLang="zh-CN" sz="2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179501" y="2187883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200" b="1" dirty="0">
                <a:cs typeface="+mn-ea"/>
                <a:sym typeface="+mn-lt"/>
              </a:rPr>
              <a:t>什么叫责任心</a:t>
            </a:r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179501" y="3171791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200" b="1" dirty="0">
                <a:cs typeface="+mn-ea"/>
                <a:sym typeface="+mn-lt"/>
              </a:rPr>
              <a:t>为什么要拥有责任心</a:t>
            </a:r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79501" y="4142453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200" b="1" dirty="0">
                <a:cs typeface="+mn-ea"/>
                <a:sym typeface="+mn-lt"/>
              </a:rPr>
              <a:t>如何提升责任心</a:t>
            </a:r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79501" y="5113115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200" b="1" dirty="0">
                <a:cs typeface="+mn-ea"/>
                <a:sym typeface="+mn-lt"/>
              </a:rPr>
              <a:t>为成功坚定几个信念</a:t>
            </a:r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24611" y="1210794"/>
            <a:ext cx="267312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cs typeface="+mn-ea"/>
                <a:sym typeface="+mn-lt"/>
              </a:rPr>
              <a:t>CONTENTS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36" name="平行四边形 35"/>
          <p:cNvSpPr/>
          <p:nvPr/>
        </p:nvSpPr>
        <p:spPr>
          <a:xfrm flipH="1">
            <a:off x="1118164" y="0"/>
            <a:ext cx="4972050" cy="6858000"/>
          </a:xfrm>
          <a:prstGeom prst="parallelogram">
            <a:avLst>
              <a:gd name="adj" fmla="val 89525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等腰三角形 36"/>
          <p:cNvSpPr/>
          <p:nvPr/>
        </p:nvSpPr>
        <p:spPr>
          <a:xfrm>
            <a:off x="1461064" y="3829050"/>
            <a:ext cx="3981450" cy="3028950"/>
          </a:xfrm>
          <a:prstGeom prst="triangle">
            <a:avLst/>
          </a:prstGeom>
          <a:gradFill>
            <a:gsLst>
              <a:gs pos="0">
                <a:srgbClr val="E70010"/>
              </a:gs>
              <a:gs pos="39000">
                <a:srgbClr val="BD1018"/>
              </a:gs>
              <a:gs pos="69000">
                <a:srgbClr val="E70010"/>
              </a:gs>
              <a:gs pos="100000">
                <a:srgbClr val="BD1018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平行四边形 37"/>
          <p:cNvSpPr/>
          <p:nvPr/>
        </p:nvSpPr>
        <p:spPr>
          <a:xfrm flipH="1">
            <a:off x="965764" y="0"/>
            <a:ext cx="4972050" cy="6858000"/>
          </a:xfrm>
          <a:prstGeom prst="parallelogram">
            <a:avLst>
              <a:gd name="adj" fmla="val 89525"/>
            </a:avLst>
          </a:prstGeom>
          <a:solidFill>
            <a:srgbClr val="102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3759692" y="5120180"/>
            <a:ext cx="7339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有了责任心生活就有了真正的意义和灵魂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59692" y="3668088"/>
            <a:ext cx="7339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责任心将决定生活、家庭、工作、学习的成功和失败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725" y="0"/>
            <a:ext cx="9362440" cy="373062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529489" y="4240234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cs typeface="+mn-ea"/>
                <a:sym typeface="+mn-lt"/>
              </a:rPr>
              <a:t>前言</a:t>
            </a:r>
            <a:endParaRPr lang="zh-CN" altLang="en-US" sz="6000" b="1" dirty="0" smtClean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09338" y="4396218"/>
            <a:ext cx="3184742" cy="452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———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列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夫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• 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托尔斯泰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180083" y="5673727"/>
            <a:ext cx="3184742" cy="452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———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马克思 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92956" y="4382882"/>
            <a:ext cx="649311" cy="853496"/>
            <a:chOff x="1" y="2260149"/>
            <a:chExt cx="1950356" cy="2563674"/>
          </a:xfrm>
        </p:grpSpPr>
        <p:sp>
          <p:nvSpPr>
            <p:cNvPr id="24" name="等腰三角形 23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rgbClr val="F1F1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5122224" y="1005111"/>
            <a:ext cx="1947553" cy="19475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b="1" dirty="0" smtClean="0"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7200" b="1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650615" y="3114675"/>
            <a:ext cx="47726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6000" b="1" dirty="0">
                <a:cs typeface="+mn-ea"/>
                <a:sym typeface="+mn-lt"/>
              </a:rPr>
              <a:t>什么叫责任心</a:t>
            </a:r>
            <a:endParaRPr lang="zh-CN" altLang="en-US" sz="6000" b="1" dirty="0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92145" y="4206240"/>
            <a:ext cx="5688965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None/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责任心，也可称为责任感，即个体对责任的感知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lvl="0" algn="ctr">
              <a:lnSpc>
                <a:spcPct val="150000"/>
              </a:lnSpc>
              <a:buNone/>
              <a:defRPr/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和感受。它 是社会个体从责任赋予者那里接受责任之后，内化于本人内心世界的一种心理状态，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lvl="0" algn="ctr">
              <a:lnSpc>
                <a:spcPct val="150000"/>
              </a:lnSpc>
              <a:buNone/>
              <a:defRPr/>
            </a:pP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 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这种心理状态是个体履行责任行为的精神内驱力。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" y="2260149"/>
            <a:ext cx="1480456" cy="1946007"/>
            <a:chOff x="1" y="2260149"/>
            <a:chExt cx="1950356" cy="2563674"/>
          </a:xfrm>
        </p:grpSpPr>
        <p:sp>
          <p:nvSpPr>
            <p:cNvPr id="14" name="等腰三角形 13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flipH="1">
            <a:off x="10711544" y="2260149"/>
            <a:ext cx="1480456" cy="1946007"/>
            <a:chOff x="1" y="2260149"/>
            <a:chExt cx="1950356" cy="2563674"/>
          </a:xfrm>
        </p:grpSpPr>
        <p:sp>
          <p:nvSpPr>
            <p:cNvPr id="24" name="等腰三角形 23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89752" y="4321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什么叫责任心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27" name="文本框 3"/>
          <p:cNvSpPr txBox="1">
            <a:spLocks noChangeArrowheads="1"/>
          </p:cNvSpPr>
          <p:nvPr/>
        </p:nvSpPr>
        <p:spPr>
          <a:xfrm>
            <a:off x="4691615" y="2684025"/>
            <a:ext cx="6074151" cy="32497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buNone/>
              <a:defRPr/>
            </a:pP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47470" y="4443730"/>
            <a:ext cx="9821545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     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责任心，也可称为责任感，即个体对责任的感知和感受。它是社会个体从责任赋予者那里接受责任之后，内化于本人内心世界的一种心理状态，这种心理状态是个体履行责任行为的精神内驱力。 </a:t>
            </a:r>
            <a:endParaRPr lang="zh-CN" altLang="en-US" sz="2400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205" y="2093949"/>
            <a:ext cx="4733921" cy="1874297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6894643" y="1792899"/>
            <a:ext cx="4078157" cy="2215195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500" y="955675"/>
            <a:ext cx="3760470" cy="5283835"/>
          </a:xfrm>
          <a:prstGeom prst="rect">
            <a:avLst/>
          </a:prstGeom>
        </p:spPr>
      </p:pic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89752" y="432143"/>
            <a:ext cx="2621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200" b="1" dirty="0">
                <a:cs typeface="+mn-ea"/>
                <a:sym typeface="+mn-lt"/>
              </a:rPr>
              <a:t>什么叫责任心</a:t>
            </a:r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834440" y="994618"/>
            <a:ext cx="6392360" cy="4213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088390">
              <a:lnSpc>
                <a:spcPct val="110000"/>
              </a:lnSpc>
              <a:spcBef>
                <a:spcPct val="0"/>
              </a:spcBef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强烈责任心（极少部分人）</a:t>
            </a:r>
            <a:endParaRPr kumimoji="1"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34440" y="2042036"/>
            <a:ext cx="6392360" cy="4213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kumimoji="1"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浅意识区（绝大多数人</a:t>
            </a:r>
            <a:r>
              <a:rPr lang="zh-CN" altLang="en-US" b="1" smtClean="0">
                <a:solidFill>
                  <a:schemeClr val="bg1"/>
                </a:solidFill>
                <a:cs typeface="+mn-ea"/>
                <a:sym typeface="+mn-lt"/>
              </a:rPr>
              <a:t>）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834440" y="3114416"/>
            <a:ext cx="6392360" cy="4213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kumimoji="1"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明显意识区（一小部分人）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34439" y="1415940"/>
            <a:ext cx="6392361" cy="632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 拥有强烈的责任心，无论做什么事情，都当作自己的事情来做。有爱心肯奉献，自动自发，做人做事注重细节。这种人是未来的成功者。</a:t>
            </a:r>
            <a:endParaRPr lang="zh-CN" altLang="en-US" sz="1600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34439" y="2480834"/>
            <a:ext cx="6392361" cy="632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base">
              <a:lnSpc>
                <a:spcPct val="110000"/>
              </a:lnSpc>
              <a:buClrTx/>
              <a:buSzTx/>
              <a:buFontTx/>
            </a:pPr>
            <a:r>
              <a:rPr lang="zh-CN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有一点责任意识，对家庭责任心强一点。对他人、对工作、对社会责任心不强，不愿承担责任后果。这种人工作、生活变化不大。</a:t>
            </a:r>
            <a:endParaRPr lang="zh-CN" altLang="en-US" sz="1600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834439" y="3541287"/>
            <a:ext cx="6392361" cy="632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base">
              <a:lnSpc>
                <a:spcPct val="110000"/>
              </a:lnSpc>
              <a:buClrTx/>
              <a:buSzTx/>
              <a:buFontTx/>
            </a:pPr>
            <a:r>
              <a:rPr lang="zh-CN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有明显的责任心，无论是对家庭、还是对他人、对工作都能兢兢业业地将事情做好，愿意承担责任后果。这种人将越来越好</a:t>
            </a:r>
            <a:endParaRPr lang="zh-CN" altLang="en-US" sz="1600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34440" y="4187403"/>
            <a:ext cx="6392360" cy="4213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kumimoji="1"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无意识区（一小部分人）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34440" y="5260554"/>
            <a:ext cx="6392360" cy="4213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088390">
              <a:lnSpc>
                <a:spcPct val="120000"/>
              </a:lnSpc>
              <a:spcBef>
                <a:spcPct val="0"/>
              </a:spcBef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破坏区（极少部分人）</a:t>
            </a:r>
            <a:endParaRPr kumimoji="1"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789354" y="4592849"/>
            <a:ext cx="6392361" cy="632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base">
              <a:lnSpc>
                <a:spcPct val="110000"/>
              </a:lnSpc>
              <a:buClrTx/>
              <a:buSzTx/>
              <a:buFontTx/>
            </a:pPr>
            <a:r>
              <a:rPr lang="zh-CN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没有任何责任意识，只知道索取不知道奉献。自私，以自我为中心，不愿合作。这种人生活、工作越来越差。</a:t>
            </a:r>
            <a:endParaRPr lang="zh-CN" altLang="en-US" sz="1600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34439" y="5666967"/>
            <a:ext cx="6392361" cy="632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base">
              <a:lnSpc>
                <a:spcPct val="110000"/>
              </a:lnSpc>
              <a:buClrTx/>
              <a:buSzTx/>
              <a:buFontTx/>
            </a:pPr>
            <a:r>
              <a:rPr lang="zh-CN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责任心超强，超出了自己心理、能力能够承受的范畴，这种人容易出现问题。</a:t>
            </a:r>
            <a:endParaRPr lang="zh-CN" altLang="en-US" sz="1600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7837714" y="1868930"/>
            <a:ext cx="2409372" cy="7111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>
                <a:solidFill>
                  <a:schemeClr val="bg1"/>
                </a:solidFill>
                <a:cs typeface="+mn-ea"/>
                <a:sym typeface="+mn-lt"/>
              </a:rPr>
              <a:t>产品质量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7837714" y="2935728"/>
            <a:ext cx="2409372" cy="7111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>
                <a:solidFill>
                  <a:schemeClr val="bg1"/>
                </a:solidFill>
                <a:cs typeface="+mn-ea"/>
                <a:sym typeface="+mn-lt"/>
              </a:rPr>
              <a:t>服务质量</a:t>
            </a:r>
            <a:endParaRPr lang="zh-CN" altLang="en-US" sz="2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7837714" y="3960248"/>
            <a:ext cx="2409372" cy="7111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>
                <a:solidFill>
                  <a:schemeClr val="bg1"/>
                </a:solidFill>
                <a:cs typeface="+mn-ea"/>
                <a:sym typeface="+mn-lt"/>
              </a:rPr>
              <a:t>工作质量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4150995" y="1502410"/>
            <a:ext cx="551815" cy="3740785"/>
          </a:xfrm>
          <a:prstGeom prst="leftBrac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89752" y="4321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什么叫责任心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46980" y="1002867"/>
            <a:ext cx="185852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cs typeface="+mn-ea"/>
                <a:sym typeface="+mn-lt"/>
              </a:rPr>
              <a:t>细心</a:t>
            </a:r>
            <a:endParaRPr lang="en-US" altLang="zh-CN" sz="2400" b="1" dirty="0">
              <a:cs typeface="+mn-ea"/>
              <a:sym typeface="+mn-lt"/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cs typeface="+mn-ea"/>
                <a:sym typeface="+mn-lt"/>
              </a:rPr>
              <a:t>奉献意识</a:t>
            </a:r>
            <a:endParaRPr lang="zh-CN" altLang="en-US" sz="2400" b="1" dirty="0">
              <a:cs typeface="+mn-ea"/>
              <a:sym typeface="+mn-lt"/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cs typeface="+mn-ea"/>
                <a:sym typeface="+mn-lt"/>
              </a:rPr>
              <a:t>耐心</a:t>
            </a:r>
            <a:endParaRPr lang="zh-CN" altLang="en-US" sz="2400" b="1" dirty="0">
              <a:cs typeface="+mn-ea"/>
              <a:sym typeface="+mn-lt"/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cs typeface="+mn-ea"/>
                <a:sym typeface="+mn-lt"/>
              </a:rPr>
              <a:t>危机感</a:t>
            </a:r>
            <a:endParaRPr lang="zh-CN" altLang="en-US" sz="2400" b="1" dirty="0">
              <a:cs typeface="+mn-ea"/>
              <a:sym typeface="+mn-lt"/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cs typeface="+mn-ea"/>
                <a:sym typeface="+mn-lt"/>
              </a:rPr>
              <a:t>自动自发</a:t>
            </a:r>
            <a:endParaRPr lang="zh-CN" altLang="en-US" sz="2400" b="1" dirty="0">
              <a:cs typeface="+mn-ea"/>
              <a:sym typeface="+mn-lt"/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cs typeface="+mn-ea"/>
                <a:sym typeface="+mn-lt"/>
              </a:rPr>
              <a:t>学习</a:t>
            </a:r>
            <a:r>
              <a:rPr lang="zh-CN" altLang="en-US" sz="2400" b="1" dirty="0" smtClean="0">
                <a:cs typeface="+mn-ea"/>
                <a:sym typeface="+mn-lt"/>
              </a:rPr>
              <a:t>意识</a:t>
            </a:r>
            <a:endParaRPr lang="zh-CN" altLang="en-US" sz="2400" b="1" dirty="0" smtClean="0"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104572" y="2351315"/>
            <a:ext cx="2046514" cy="20465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cs typeface="+mn-ea"/>
                <a:sym typeface="+mn-lt"/>
              </a:rPr>
              <a:t>工作</a:t>
            </a:r>
            <a:endParaRPr lang="en-US" altLang="zh-CN" sz="28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cs typeface="+mn-ea"/>
                <a:sym typeface="+mn-lt"/>
              </a:rPr>
              <a:t>责任心</a:t>
            </a:r>
            <a:endParaRPr lang="zh-CN" altLang="en-US" sz="2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左大括号 23"/>
          <p:cNvSpPr/>
          <p:nvPr/>
        </p:nvSpPr>
        <p:spPr>
          <a:xfrm flipH="1">
            <a:off x="7049770" y="1502410"/>
            <a:ext cx="548005" cy="3740150"/>
          </a:xfrm>
          <a:prstGeom prst="leftBrac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712685" y="5526015"/>
            <a:ext cx="881017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accent1"/>
                </a:solidFill>
                <a:cs typeface="+mn-ea"/>
                <a:sym typeface="+mn-lt"/>
              </a:rPr>
              <a:t>几乎所有令管理者心烦和头痛的事都与员工的责任心不强有关</a:t>
            </a:r>
            <a:endParaRPr lang="zh-CN" altLang="en-US" sz="24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108802" y="408013"/>
            <a:ext cx="2926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600" b="1" dirty="0">
                <a:cs typeface="+mn-ea"/>
                <a:sym typeface="+mn-lt"/>
              </a:rPr>
              <a:t>什么叫责任心</a:t>
            </a:r>
            <a:endParaRPr lang="zh-CN" altLang="en-US" sz="3600" b="1" dirty="0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46480" y="1028700"/>
            <a:ext cx="1053084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zh-CN" altLang="en-US" b="1" dirty="0" smtClean="0">
                <a:cs typeface="+mn-ea"/>
                <a:sym typeface="+mn-lt"/>
              </a:rPr>
              <a:t>      </a:t>
            </a:r>
            <a:r>
              <a:rPr lang="zh-CN" altLang="en-US" sz="2400" b="1" dirty="0" smtClean="0"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  <a:sym typeface="+mn-lt"/>
              </a:rPr>
              <a:t> </a:t>
            </a:r>
            <a:r>
              <a:rPr lang="en-US" altLang="zh-CN" sz="2400" b="1" dirty="0" smtClean="0"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  <a:sym typeface="+mn-lt"/>
              </a:rPr>
              <a:t> </a:t>
            </a:r>
            <a:r>
              <a:rPr lang="zh-CN" altLang="en-US" sz="2400" b="1" dirty="0" smtClean="0"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  <a:sym typeface="+mn-lt"/>
              </a:rPr>
              <a:t>工作</a:t>
            </a:r>
            <a:r>
              <a:rPr lang="zh-CN" altLang="en-US" sz="2400" b="1" dirty="0"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  <a:sym typeface="+mn-lt"/>
              </a:rPr>
              <a:t>责任心被看成是个体对待工作的一种整体态度大量的调查研究显示，工作责任心高的员工应具备以下特征：</a:t>
            </a:r>
            <a:endParaRPr lang="zh-CN" altLang="en-US" sz="2400" b="1" dirty="0"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915886" y="2523860"/>
            <a:ext cx="478972" cy="4789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6" name="椭圆 15"/>
          <p:cNvSpPr/>
          <p:nvPr/>
        </p:nvSpPr>
        <p:spPr>
          <a:xfrm>
            <a:off x="1915886" y="3251661"/>
            <a:ext cx="478972" cy="4789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18" name="椭圆 17"/>
          <p:cNvSpPr/>
          <p:nvPr/>
        </p:nvSpPr>
        <p:spPr>
          <a:xfrm>
            <a:off x="1915886" y="3979462"/>
            <a:ext cx="478972" cy="4789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9" name="椭圆 18"/>
          <p:cNvSpPr/>
          <p:nvPr/>
        </p:nvSpPr>
        <p:spPr>
          <a:xfrm>
            <a:off x="1915886" y="4707263"/>
            <a:ext cx="478972" cy="4789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1915886" y="5435064"/>
            <a:ext cx="478972" cy="4789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533650" y="2578680"/>
            <a:ext cx="554355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zh-CN" altLang="en-US" sz="2000" b="1" dirty="0" smtClean="0">
                <a:latin typeface="方正兰亭黑_GBK" panose="02000000000000000000" charset="-122"/>
                <a:ea typeface="方正兰亭黑_GBK" panose="02000000000000000000" charset="-122"/>
                <a:cs typeface="+mn-ea"/>
                <a:sym typeface="+mn-lt"/>
              </a:rPr>
              <a:t>为成功完成工作而保持高度热情和付出额外努力</a:t>
            </a:r>
            <a:endParaRPr lang="zh-CN" altLang="en-US" sz="2000" b="1" dirty="0" smtClean="0">
              <a:latin typeface="方正兰亭黑_GBK" panose="02000000000000000000" charset="-122"/>
              <a:ea typeface="方正兰亭黑_GBK" panose="02000000000000000000" charset="-122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33650" y="3299316"/>
            <a:ext cx="503301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zh-CN" altLang="en-US" sz="2000" b="1" dirty="0" smtClean="0">
                <a:latin typeface="方正兰亭黑_GBK" panose="02000000000000000000" charset="-122"/>
                <a:ea typeface="方正兰亭黑_GBK" panose="02000000000000000000" charset="-122"/>
                <a:cs typeface="+mn-ea"/>
                <a:sym typeface="+mn-lt"/>
              </a:rPr>
              <a:t>自愿做一些本不属于自己职责范围内的工作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533650" y="4034282"/>
            <a:ext cx="145923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fontAlgn="auto">
              <a:spcAft>
                <a:spcPts val="0"/>
              </a:spcAft>
              <a:buClrTx/>
              <a:buSzTx/>
              <a:buFontTx/>
            </a:pPr>
            <a:r>
              <a:rPr lang="zh-CN" altLang="en-US" sz="2000" b="1" dirty="0" smtClean="0">
                <a:latin typeface="方正兰亭黑_GBK" panose="02000000000000000000" charset="-122"/>
                <a:ea typeface="方正兰亭黑_GBK" panose="02000000000000000000" charset="-122"/>
                <a:cs typeface="+mn-ea"/>
                <a:sym typeface="+mn-lt"/>
              </a:rPr>
              <a:t>助人与合作</a:t>
            </a:r>
            <a:endParaRPr lang="zh-CN" altLang="en-US" sz="2000" b="1" dirty="0" smtClean="0">
              <a:latin typeface="方正兰亭黑_GBK" panose="02000000000000000000" charset="-122"/>
              <a:ea typeface="方正兰亭黑_GBK" panose="02000000000000000000" charset="-122"/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533650" y="4762083"/>
            <a:ext cx="27355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fontAlgn="auto">
              <a:spcAft>
                <a:spcPts val="0"/>
              </a:spcAft>
              <a:buClrTx/>
              <a:buSzTx/>
              <a:buFontTx/>
            </a:pPr>
            <a:r>
              <a:rPr lang="zh-CN" altLang="en-US" sz="2000" b="1" dirty="0" smtClean="0">
                <a:latin typeface="方正兰亭黑_GBK" panose="02000000000000000000" charset="-122"/>
                <a:ea typeface="方正兰亭黑_GBK" panose="02000000000000000000" charset="-122"/>
                <a:cs typeface="+mn-ea"/>
                <a:sym typeface="+mn-lt"/>
              </a:rPr>
              <a:t>遵守组织的规定和程序</a:t>
            </a:r>
            <a:endParaRPr lang="zh-CN" altLang="en-US" sz="2000" b="1" dirty="0" smtClean="0">
              <a:latin typeface="方正兰亭黑_GBK" panose="02000000000000000000" charset="-122"/>
              <a:ea typeface="方正兰亭黑_GBK" panose="02000000000000000000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533650" y="5489884"/>
            <a:ext cx="350139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fontAlgn="auto">
              <a:spcAft>
                <a:spcPts val="0"/>
              </a:spcAft>
              <a:buClrTx/>
              <a:buSzTx/>
              <a:buFontTx/>
            </a:pPr>
            <a:r>
              <a:rPr lang="zh-CN" altLang="en-US" sz="2000" b="1" dirty="0" smtClean="0">
                <a:latin typeface="方正兰亭黑_GBK" panose="02000000000000000000" charset="-122"/>
                <a:ea typeface="方正兰亭黑_GBK" panose="02000000000000000000" charset="-122"/>
                <a:cs typeface="+mn-ea"/>
                <a:sym typeface="+mn-lt"/>
              </a:rPr>
              <a:t>赞同，支持和维护组织的目标</a:t>
            </a:r>
            <a:endParaRPr lang="zh-CN" altLang="en-US" sz="2000" b="1" dirty="0" smtClean="0">
              <a:latin typeface="方正兰亭黑_GBK" panose="02000000000000000000" charset="-122"/>
              <a:ea typeface="方正兰亭黑_GBK" panose="02000000000000000000" charset="-122"/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59115" y="2261870"/>
            <a:ext cx="2929255" cy="37725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102452" y="396583"/>
            <a:ext cx="2926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600" b="1" dirty="0">
                <a:cs typeface="+mn-ea"/>
                <a:sym typeface="+mn-lt"/>
              </a:rPr>
              <a:t>什么叫责任心</a:t>
            </a:r>
            <a:endParaRPr lang="zh-CN" altLang="en-US" sz="3600" b="1" dirty="0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68997" y="1915132"/>
            <a:ext cx="35718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知行合一”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1823085" y="2978785"/>
            <a:ext cx="4518660" cy="1568450"/>
          </a:xfrm>
          <a:custGeom>
            <a:avLst/>
            <a:gdLst>
              <a:gd name="connsiteX0" fmla="*/ 352921 w 607646"/>
              <a:gd name="connsiteY0" fmla="*/ 457945 h 533051"/>
              <a:gd name="connsiteX1" fmla="*/ 342979 w 607646"/>
              <a:gd name="connsiteY1" fmla="*/ 462170 h 533051"/>
              <a:gd name="connsiteX2" fmla="*/ 338854 w 607646"/>
              <a:gd name="connsiteY2" fmla="*/ 472100 h 533051"/>
              <a:gd name="connsiteX3" fmla="*/ 342979 w 607646"/>
              <a:gd name="connsiteY3" fmla="*/ 482029 h 533051"/>
              <a:gd name="connsiteX4" fmla="*/ 352921 w 607646"/>
              <a:gd name="connsiteY4" fmla="*/ 486149 h 533051"/>
              <a:gd name="connsiteX5" fmla="*/ 362863 w 607646"/>
              <a:gd name="connsiteY5" fmla="*/ 482029 h 533051"/>
              <a:gd name="connsiteX6" fmla="*/ 366987 w 607646"/>
              <a:gd name="connsiteY6" fmla="*/ 472100 h 533051"/>
              <a:gd name="connsiteX7" fmla="*/ 362863 w 607646"/>
              <a:gd name="connsiteY7" fmla="*/ 462170 h 533051"/>
              <a:gd name="connsiteX8" fmla="*/ 352921 w 607646"/>
              <a:gd name="connsiteY8" fmla="*/ 457945 h 533051"/>
              <a:gd name="connsiteX9" fmla="*/ 438485 w 607646"/>
              <a:gd name="connsiteY9" fmla="*/ 375972 h 533051"/>
              <a:gd name="connsiteX10" fmla="*/ 431081 w 607646"/>
              <a:gd name="connsiteY10" fmla="*/ 379141 h 533051"/>
              <a:gd name="connsiteX11" fmla="*/ 372699 w 607646"/>
              <a:gd name="connsiteY11" fmla="*/ 437346 h 533051"/>
              <a:gd name="connsiteX12" fmla="*/ 369632 w 607646"/>
              <a:gd name="connsiteY12" fmla="*/ 444846 h 533051"/>
              <a:gd name="connsiteX13" fmla="*/ 372699 w 607646"/>
              <a:gd name="connsiteY13" fmla="*/ 452346 h 533051"/>
              <a:gd name="connsiteX14" fmla="*/ 380208 w 607646"/>
              <a:gd name="connsiteY14" fmla="*/ 455409 h 533051"/>
              <a:gd name="connsiteX15" fmla="*/ 387612 w 607646"/>
              <a:gd name="connsiteY15" fmla="*/ 452346 h 533051"/>
              <a:gd name="connsiteX16" fmla="*/ 445994 w 607646"/>
              <a:gd name="connsiteY16" fmla="*/ 394035 h 533051"/>
              <a:gd name="connsiteX17" fmla="*/ 449062 w 607646"/>
              <a:gd name="connsiteY17" fmla="*/ 386535 h 533051"/>
              <a:gd name="connsiteX18" fmla="*/ 445994 w 607646"/>
              <a:gd name="connsiteY18" fmla="*/ 379141 h 533051"/>
              <a:gd name="connsiteX19" fmla="*/ 438485 w 607646"/>
              <a:gd name="connsiteY19" fmla="*/ 375972 h 533051"/>
              <a:gd name="connsiteX20" fmla="*/ 534943 w 607646"/>
              <a:gd name="connsiteY20" fmla="*/ 217624 h 533051"/>
              <a:gd name="connsiteX21" fmla="*/ 553981 w 607646"/>
              <a:gd name="connsiteY21" fmla="*/ 225547 h 533051"/>
              <a:gd name="connsiteX22" fmla="*/ 554404 w 607646"/>
              <a:gd name="connsiteY22" fmla="*/ 225969 h 533051"/>
              <a:gd name="connsiteX23" fmla="*/ 556520 w 607646"/>
              <a:gd name="connsiteY23" fmla="*/ 230934 h 533051"/>
              <a:gd name="connsiteX24" fmla="*/ 554510 w 607646"/>
              <a:gd name="connsiteY24" fmla="*/ 235899 h 533051"/>
              <a:gd name="connsiteX25" fmla="*/ 524050 w 607646"/>
              <a:gd name="connsiteY25" fmla="*/ 266322 h 533051"/>
              <a:gd name="connsiteX26" fmla="*/ 516752 w 607646"/>
              <a:gd name="connsiteY26" fmla="*/ 283752 h 533051"/>
              <a:gd name="connsiteX27" fmla="*/ 524050 w 607646"/>
              <a:gd name="connsiteY27" fmla="*/ 301182 h 533051"/>
              <a:gd name="connsiteX28" fmla="*/ 541501 w 607646"/>
              <a:gd name="connsiteY28" fmla="*/ 308365 h 533051"/>
              <a:gd name="connsiteX29" fmla="*/ 558952 w 607646"/>
              <a:gd name="connsiteY29" fmla="*/ 301182 h 533051"/>
              <a:gd name="connsiteX30" fmla="*/ 589413 w 607646"/>
              <a:gd name="connsiteY30" fmla="*/ 270759 h 533051"/>
              <a:gd name="connsiteX31" fmla="*/ 594384 w 607646"/>
              <a:gd name="connsiteY31" fmla="*/ 268752 h 533051"/>
              <a:gd name="connsiteX32" fmla="*/ 599355 w 607646"/>
              <a:gd name="connsiteY32" fmla="*/ 270759 h 533051"/>
              <a:gd name="connsiteX33" fmla="*/ 599778 w 607646"/>
              <a:gd name="connsiteY33" fmla="*/ 271181 h 533051"/>
              <a:gd name="connsiteX34" fmla="*/ 606758 w 607646"/>
              <a:gd name="connsiteY34" fmla="*/ 297168 h 533051"/>
              <a:gd name="connsiteX35" fmla="*/ 590047 w 607646"/>
              <a:gd name="connsiteY35" fmla="*/ 359704 h 533051"/>
              <a:gd name="connsiteX36" fmla="*/ 571010 w 607646"/>
              <a:gd name="connsiteY36" fmla="*/ 378612 h 533051"/>
              <a:gd name="connsiteX37" fmla="*/ 570798 w 607646"/>
              <a:gd name="connsiteY37" fmla="*/ 378718 h 533051"/>
              <a:gd name="connsiteX38" fmla="*/ 501627 w 607646"/>
              <a:gd name="connsiteY38" fmla="*/ 395303 h 533051"/>
              <a:gd name="connsiteX39" fmla="*/ 377987 w 607646"/>
              <a:gd name="connsiteY39" fmla="*/ 518790 h 533051"/>
              <a:gd name="connsiteX40" fmla="*/ 343507 w 607646"/>
              <a:gd name="connsiteY40" fmla="*/ 533051 h 533051"/>
              <a:gd name="connsiteX41" fmla="*/ 309028 w 607646"/>
              <a:gd name="connsiteY41" fmla="*/ 518790 h 533051"/>
              <a:gd name="connsiteX42" fmla="*/ 306066 w 607646"/>
              <a:gd name="connsiteY42" fmla="*/ 515833 h 533051"/>
              <a:gd name="connsiteX43" fmla="*/ 291788 w 607646"/>
              <a:gd name="connsiteY43" fmla="*/ 481501 h 533051"/>
              <a:gd name="connsiteX44" fmla="*/ 306066 w 607646"/>
              <a:gd name="connsiteY44" fmla="*/ 447064 h 533051"/>
              <a:gd name="connsiteX45" fmla="*/ 429707 w 607646"/>
              <a:gd name="connsiteY45" fmla="*/ 323576 h 533051"/>
              <a:gd name="connsiteX46" fmla="*/ 446418 w 607646"/>
              <a:gd name="connsiteY46" fmla="*/ 254491 h 533051"/>
              <a:gd name="connsiteX47" fmla="*/ 446418 w 607646"/>
              <a:gd name="connsiteY47" fmla="*/ 254280 h 533051"/>
              <a:gd name="connsiteX48" fmla="*/ 465455 w 607646"/>
              <a:gd name="connsiteY48" fmla="*/ 235265 h 533051"/>
              <a:gd name="connsiteX49" fmla="*/ 527963 w 607646"/>
              <a:gd name="connsiteY49" fmla="*/ 218575 h 533051"/>
              <a:gd name="connsiteX50" fmla="*/ 534943 w 607646"/>
              <a:gd name="connsiteY50" fmla="*/ 217624 h 533051"/>
              <a:gd name="connsiteX51" fmla="*/ 253873 w 607646"/>
              <a:gd name="connsiteY51" fmla="*/ 140927 h 533051"/>
              <a:gd name="connsiteX52" fmla="*/ 141005 w 607646"/>
              <a:gd name="connsiteY52" fmla="*/ 253542 h 533051"/>
              <a:gd name="connsiteX53" fmla="*/ 253873 w 607646"/>
              <a:gd name="connsiteY53" fmla="*/ 366262 h 533051"/>
              <a:gd name="connsiteX54" fmla="*/ 366741 w 607646"/>
              <a:gd name="connsiteY54" fmla="*/ 253542 h 533051"/>
              <a:gd name="connsiteX55" fmla="*/ 253873 w 607646"/>
              <a:gd name="connsiteY55" fmla="*/ 140927 h 533051"/>
              <a:gd name="connsiteX56" fmla="*/ 232929 w 607646"/>
              <a:gd name="connsiteY56" fmla="*/ 0 h 533051"/>
              <a:gd name="connsiteX57" fmla="*/ 274818 w 607646"/>
              <a:gd name="connsiteY57" fmla="*/ 0 h 533051"/>
              <a:gd name="connsiteX58" fmla="*/ 316918 w 607646"/>
              <a:gd name="connsiteY58" fmla="*/ 42045 h 533051"/>
              <a:gd name="connsiteX59" fmla="*/ 316918 w 607646"/>
              <a:gd name="connsiteY59" fmla="*/ 55885 h 533051"/>
              <a:gd name="connsiteX60" fmla="*/ 349287 w 607646"/>
              <a:gd name="connsiteY60" fmla="*/ 69301 h 533051"/>
              <a:gd name="connsiteX61" fmla="*/ 359125 w 607646"/>
              <a:gd name="connsiteY61" fmla="*/ 59476 h 533051"/>
              <a:gd name="connsiteX62" fmla="*/ 388849 w 607646"/>
              <a:gd name="connsiteY62" fmla="*/ 47222 h 533051"/>
              <a:gd name="connsiteX63" fmla="*/ 418574 w 607646"/>
              <a:gd name="connsiteY63" fmla="*/ 59476 h 533051"/>
              <a:gd name="connsiteX64" fmla="*/ 448192 w 607646"/>
              <a:gd name="connsiteY64" fmla="*/ 89162 h 533051"/>
              <a:gd name="connsiteX65" fmla="*/ 448192 w 607646"/>
              <a:gd name="connsiteY65" fmla="*/ 148533 h 533051"/>
              <a:gd name="connsiteX66" fmla="*/ 438460 w 607646"/>
              <a:gd name="connsiteY66" fmla="*/ 158252 h 533051"/>
              <a:gd name="connsiteX67" fmla="*/ 451789 w 607646"/>
              <a:gd name="connsiteY67" fmla="*/ 190684 h 533051"/>
              <a:gd name="connsiteX68" fmla="*/ 465752 w 607646"/>
              <a:gd name="connsiteY68" fmla="*/ 190684 h 533051"/>
              <a:gd name="connsiteX69" fmla="*/ 497909 w 607646"/>
              <a:gd name="connsiteY69" fmla="*/ 205685 h 533051"/>
              <a:gd name="connsiteX70" fmla="*/ 450837 w 607646"/>
              <a:gd name="connsiteY70" fmla="*/ 218257 h 533051"/>
              <a:gd name="connsiteX71" fmla="*/ 419420 w 607646"/>
              <a:gd name="connsiteY71" fmla="*/ 249739 h 533051"/>
              <a:gd name="connsiteX72" fmla="*/ 419208 w 607646"/>
              <a:gd name="connsiteY72" fmla="*/ 250372 h 533051"/>
              <a:gd name="connsiteX73" fmla="*/ 403764 w 607646"/>
              <a:gd name="connsiteY73" fmla="*/ 314603 h 533051"/>
              <a:gd name="connsiteX74" fmla="*/ 283598 w 607646"/>
              <a:gd name="connsiteY74" fmla="*/ 434613 h 533051"/>
              <a:gd name="connsiteX75" fmla="*/ 264134 w 607646"/>
              <a:gd name="connsiteY75" fmla="*/ 481518 h 533051"/>
              <a:gd name="connsiteX76" fmla="*/ 269317 w 607646"/>
              <a:gd name="connsiteY76" fmla="*/ 507083 h 533051"/>
              <a:gd name="connsiteX77" fmla="*/ 232929 w 607646"/>
              <a:gd name="connsiteY77" fmla="*/ 507083 h 533051"/>
              <a:gd name="connsiteX78" fmla="*/ 190828 w 607646"/>
              <a:gd name="connsiteY78" fmla="*/ 465143 h 533051"/>
              <a:gd name="connsiteX79" fmla="*/ 190828 w 607646"/>
              <a:gd name="connsiteY79" fmla="*/ 451304 h 533051"/>
              <a:gd name="connsiteX80" fmla="*/ 158459 w 607646"/>
              <a:gd name="connsiteY80" fmla="*/ 437888 h 533051"/>
              <a:gd name="connsiteX81" fmla="*/ 148622 w 607646"/>
              <a:gd name="connsiteY81" fmla="*/ 447712 h 533051"/>
              <a:gd name="connsiteX82" fmla="*/ 118897 w 607646"/>
              <a:gd name="connsiteY82" fmla="*/ 459967 h 533051"/>
              <a:gd name="connsiteX83" fmla="*/ 89173 w 607646"/>
              <a:gd name="connsiteY83" fmla="*/ 447712 h 533051"/>
              <a:gd name="connsiteX84" fmla="*/ 59554 w 607646"/>
              <a:gd name="connsiteY84" fmla="*/ 418027 h 533051"/>
              <a:gd name="connsiteX85" fmla="*/ 59554 w 607646"/>
              <a:gd name="connsiteY85" fmla="*/ 358656 h 533051"/>
              <a:gd name="connsiteX86" fmla="*/ 69286 w 607646"/>
              <a:gd name="connsiteY86" fmla="*/ 348831 h 533051"/>
              <a:gd name="connsiteX87" fmla="*/ 55958 w 607646"/>
              <a:gd name="connsiteY87" fmla="*/ 316505 h 533051"/>
              <a:gd name="connsiteX88" fmla="*/ 41995 w 607646"/>
              <a:gd name="connsiteY88" fmla="*/ 316505 h 533051"/>
              <a:gd name="connsiteX89" fmla="*/ 0 w 607646"/>
              <a:gd name="connsiteY89" fmla="*/ 274565 h 533051"/>
              <a:gd name="connsiteX90" fmla="*/ 0 w 607646"/>
              <a:gd name="connsiteY90" fmla="*/ 232625 h 533051"/>
              <a:gd name="connsiteX91" fmla="*/ 41995 w 607646"/>
              <a:gd name="connsiteY91" fmla="*/ 190684 h 533051"/>
              <a:gd name="connsiteX92" fmla="*/ 55958 w 607646"/>
              <a:gd name="connsiteY92" fmla="*/ 190684 h 533051"/>
              <a:gd name="connsiteX93" fmla="*/ 69286 w 607646"/>
              <a:gd name="connsiteY93" fmla="*/ 158252 h 533051"/>
              <a:gd name="connsiteX94" fmla="*/ 59554 w 607646"/>
              <a:gd name="connsiteY94" fmla="*/ 148533 h 533051"/>
              <a:gd name="connsiteX95" fmla="*/ 59554 w 607646"/>
              <a:gd name="connsiteY95" fmla="*/ 89162 h 533051"/>
              <a:gd name="connsiteX96" fmla="*/ 89173 w 607646"/>
              <a:gd name="connsiteY96" fmla="*/ 59476 h 533051"/>
              <a:gd name="connsiteX97" fmla="*/ 118897 w 607646"/>
              <a:gd name="connsiteY97" fmla="*/ 47222 h 533051"/>
              <a:gd name="connsiteX98" fmla="*/ 148622 w 607646"/>
              <a:gd name="connsiteY98" fmla="*/ 59476 h 533051"/>
              <a:gd name="connsiteX99" fmla="*/ 158459 w 607646"/>
              <a:gd name="connsiteY99" fmla="*/ 69301 h 533051"/>
              <a:gd name="connsiteX100" fmla="*/ 190828 w 607646"/>
              <a:gd name="connsiteY100" fmla="*/ 55885 h 533051"/>
              <a:gd name="connsiteX101" fmla="*/ 190828 w 607646"/>
              <a:gd name="connsiteY101" fmla="*/ 42045 h 533051"/>
              <a:gd name="connsiteX102" fmla="*/ 232929 w 607646"/>
              <a:gd name="connsiteY102" fmla="*/ 0 h 533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7646" h="533051">
                <a:moveTo>
                  <a:pt x="352921" y="457945"/>
                </a:moveTo>
                <a:cubicBezTo>
                  <a:pt x="349113" y="457945"/>
                  <a:pt x="345623" y="459423"/>
                  <a:pt x="342979" y="462170"/>
                </a:cubicBezTo>
                <a:cubicBezTo>
                  <a:pt x="340229" y="464811"/>
                  <a:pt x="338854" y="468297"/>
                  <a:pt x="338854" y="472100"/>
                </a:cubicBezTo>
                <a:cubicBezTo>
                  <a:pt x="338854" y="475797"/>
                  <a:pt x="340229" y="479389"/>
                  <a:pt x="342979" y="482029"/>
                </a:cubicBezTo>
                <a:cubicBezTo>
                  <a:pt x="345623" y="484670"/>
                  <a:pt x="349113" y="486149"/>
                  <a:pt x="352921" y="486149"/>
                </a:cubicBezTo>
                <a:cubicBezTo>
                  <a:pt x="356622" y="486149"/>
                  <a:pt x="360218" y="484670"/>
                  <a:pt x="362863" y="482029"/>
                </a:cubicBezTo>
                <a:cubicBezTo>
                  <a:pt x="365507" y="479389"/>
                  <a:pt x="366987" y="475797"/>
                  <a:pt x="366987" y="472100"/>
                </a:cubicBezTo>
                <a:cubicBezTo>
                  <a:pt x="366987" y="468297"/>
                  <a:pt x="365507" y="464811"/>
                  <a:pt x="362863" y="462170"/>
                </a:cubicBezTo>
                <a:cubicBezTo>
                  <a:pt x="360218" y="459423"/>
                  <a:pt x="356622" y="457945"/>
                  <a:pt x="352921" y="457945"/>
                </a:cubicBezTo>
                <a:close/>
                <a:moveTo>
                  <a:pt x="438485" y="375972"/>
                </a:moveTo>
                <a:cubicBezTo>
                  <a:pt x="435735" y="375972"/>
                  <a:pt x="432985" y="377134"/>
                  <a:pt x="431081" y="379141"/>
                </a:cubicBezTo>
                <a:lnTo>
                  <a:pt x="372699" y="437346"/>
                </a:lnTo>
                <a:cubicBezTo>
                  <a:pt x="370689" y="439353"/>
                  <a:pt x="369632" y="441994"/>
                  <a:pt x="369632" y="444846"/>
                </a:cubicBezTo>
                <a:cubicBezTo>
                  <a:pt x="369632" y="447698"/>
                  <a:pt x="370689" y="450339"/>
                  <a:pt x="372699" y="452346"/>
                </a:cubicBezTo>
                <a:cubicBezTo>
                  <a:pt x="374708" y="454353"/>
                  <a:pt x="377352" y="455409"/>
                  <a:pt x="380208" y="455409"/>
                </a:cubicBezTo>
                <a:cubicBezTo>
                  <a:pt x="382958" y="455409"/>
                  <a:pt x="385602" y="454353"/>
                  <a:pt x="387612" y="452346"/>
                </a:cubicBezTo>
                <a:lnTo>
                  <a:pt x="445994" y="394035"/>
                </a:lnTo>
                <a:cubicBezTo>
                  <a:pt x="448004" y="392028"/>
                  <a:pt x="449062" y="389387"/>
                  <a:pt x="449062" y="386535"/>
                </a:cubicBezTo>
                <a:cubicBezTo>
                  <a:pt x="449062" y="383789"/>
                  <a:pt x="448004" y="381148"/>
                  <a:pt x="445994" y="379141"/>
                </a:cubicBezTo>
                <a:cubicBezTo>
                  <a:pt x="443985" y="377134"/>
                  <a:pt x="441341" y="375972"/>
                  <a:pt x="438485" y="375972"/>
                </a:cubicBezTo>
                <a:close/>
                <a:moveTo>
                  <a:pt x="534943" y="217624"/>
                </a:moveTo>
                <a:cubicBezTo>
                  <a:pt x="542136" y="217624"/>
                  <a:pt x="548905" y="220371"/>
                  <a:pt x="553981" y="225547"/>
                </a:cubicBezTo>
                <a:lnTo>
                  <a:pt x="554404" y="225969"/>
                </a:lnTo>
                <a:cubicBezTo>
                  <a:pt x="555779" y="227237"/>
                  <a:pt x="556520" y="229033"/>
                  <a:pt x="556520" y="230934"/>
                </a:cubicBezTo>
                <a:cubicBezTo>
                  <a:pt x="556520" y="232836"/>
                  <a:pt x="555779" y="234632"/>
                  <a:pt x="554510" y="235899"/>
                </a:cubicBezTo>
                <a:lnTo>
                  <a:pt x="524050" y="266322"/>
                </a:lnTo>
                <a:cubicBezTo>
                  <a:pt x="519396" y="270970"/>
                  <a:pt x="516752" y="277203"/>
                  <a:pt x="516752" y="283752"/>
                </a:cubicBezTo>
                <a:cubicBezTo>
                  <a:pt x="516752" y="290301"/>
                  <a:pt x="519396" y="296534"/>
                  <a:pt x="524050" y="301182"/>
                </a:cubicBezTo>
                <a:cubicBezTo>
                  <a:pt x="528703" y="305830"/>
                  <a:pt x="534838" y="308365"/>
                  <a:pt x="541501" y="308365"/>
                </a:cubicBezTo>
                <a:cubicBezTo>
                  <a:pt x="548058" y="308365"/>
                  <a:pt x="554299" y="305830"/>
                  <a:pt x="558952" y="301182"/>
                </a:cubicBezTo>
                <a:lnTo>
                  <a:pt x="589413" y="270759"/>
                </a:lnTo>
                <a:cubicBezTo>
                  <a:pt x="590682" y="269491"/>
                  <a:pt x="592480" y="268752"/>
                  <a:pt x="594384" y="268752"/>
                </a:cubicBezTo>
                <a:cubicBezTo>
                  <a:pt x="596288" y="268752"/>
                  <a:pt x="597980" y="269491"/>
                  <a:pt x="599355" y="270759"/>
                </a:cubicBezTo>
                <a:lnTo>
                  <a:pt x="599778" y="271181"/>
                </a:lnTo>
                <a:cubicBezTo>
                  <a:pt x="606547" y="277942"/>
                  <a:pt x="609191" y="287977"/>
                  <a:pt x="606758" y="297168"/>
                </a:cubicBezTo>
                <a:lnTo>
                  <a:pt x="590047" y="359704"/>
                </a:lnTo>
                <a:cubicBezTo>
                  <a:pt x="587509" y="368894"/>
                  <a:pt x="580211" y="376183"/>
                  <a:pt x="571010" y="378612"/>
                </a:cubicBezTo>
                <a:cubicBezTo>
                  <a:pt x="570904" y="378718"/>
                  <a:pt x="570904" y="378718"/>
                  <a:pt x="570798" y="378718"/>
                </a:cubicBezTo>
                <a:lnTo>
                  <a:pt x="501627" y="395303"/>
                </a:lnTo>
                <a:lnTo>
                  <a:pt x="377987" y="518790"/>
                </a:lnTo>
                <a:cubicBezTo>
                  <a:pt x="368785" y="527981"/>
                  <a:pt x="356517" y="533051"/>
                  <a:pt x="343507" y="533051"/>
                </a:cubicBezTo>
                <a:cubicBezTo>
                  <a:pt x="330498" y="533051"/>
                  <a:pt x="318229" y="527981"/>
                  <a:pt x="309028" y="518790"/>
                </a:cubicBezTo>
                <a:lnTo>
                  <a:pt x="306066" y="515833"/>
                </a:lnTo>
                <a:cubicBezTo>
                  <a:pt x="296865" y="506642"/>
                  <a:pt x="291788" y="494494"/>
                  <a:pt x="291788" y="481501"/>
                </a:cubicBezTo>
                <a:cubicBezTo>
                  <a:pt x="291788" y="468402"/>
                  <a:pt x="296865" y="456254"/>
                  <a:pt x="306066" y="447064"/>
                </a:cubicBezTo>
                <a:lnTo>
                  <a:pt x="429707" y="323576"/>
                </a:lnTo>
                <a:lnTo>
                  <a:pt x="446418" y="254491"/>
                </a:lnTo>
                <a:cubicBezTo>
                  <a:pt x="446418" y="254385"/>
                  <a:pt x="446418" y="254385"/>
                  <a:pt x="446418" y="254280"/>
                </a:cubicBezTo>
                <a:cubicBezTo>
                  <a:pt x="448956" y="245089"/>
                  <a:pt x="456254" y="237801"/>
                  <a:pt x="465455" y="235265"/>
                </a:cubicBezTo>
                <a:lnTo>
                  <a:pt x="527963" y="218575"/>
                </a:lnTo>
                <a:cubicBezTo>
                  <a:pt x="530290" y="217941"/>
                  <a:pt x="532617" y="217624"/>
                  <a:pt x="534943" y="217624"/>
                </a:cubicBezTo>
                <a:close/>
                <a:moveTo>
                  <a:pt x="253873" y="140927"/>
                </a:moveTo>
                <a:cubicBezTo>
                  <a:pt x="191674" y="140927"/>
                  <a:pt x="141005" y="191424"/>
                  <a:pt x="141005" y="253542"/>
                </a:cubicBezTo>
                <a:cubicBezTo>
                  <a:pt x="141005" y="315765"/>
                  <a:pt x="191674" y="366262"/>
                  <a:pt x="253873" y="366262"/>
                </a:cubicBezTo>
                <a:cubicBezTo>
                  <a:pt x="316072" y="366262"/>
                  <a:pt x="366741" y="315765"/>
                  <a:pt x="366741" y="253542"/>
                </a:cubicBezTo>
                <a:cubicBezTo>
                  <a:pt x="366741" y="191424"/>
                  <a:pt x="316072" y="140927"/>
                  <a:pt x="253873" y="140927"/>
                </a:cubicBezTo>
                <a:close/>
                <a:moveTo>
                  <a:pt x="232929" y="0"/>
                </a:moveTo>
                <a:lnTo>
                  <a:pt x="274818" y="0"/>
                </a:lnTo>
                <a:cubicBezTo>
                  <a:pt x="298090" y="0"/>
                  <a:pt x="316918" y="18910"/>
                  <a:pt x="316918" y="42045"/>
                </a:cubicBezTo>
                <a:lnTo>
                  <a:pt x="316918" y="55885"/>
                </a:lnTo>
                <a:cubicBezTo>
                  <a:pt x="328025" y="59371"/>
                  <a:pt x="338921" y="63913"/>
                  <a:pt x="349287" y="69301"/>
                </a:cubicBezTo>
                <a:lnTo>
                  <a:pt x="359125" y="59476"/>
                </a:lnTo>
                <a:cubicBezTo>
                  <a:pt x="367058" y="51553"/>
                  <a:pt x="377637" y="47222"/>
                  <a:pt x="388849" y="47222"/>
                </a:cubicBezTo>
                <a:cubicBezTo>
                  <a:pt x="400062" y="47222"/>
                  <a:pt x="410640" y="51553"/>
                  <a:pt x="418574" y="59476"/>
                </a:cubicBezTo>
                <a:lnTo>
                  <a:pt x="448192" y="89162"/>
                </a:lnTo>
                <a:cubicBezTo>
                  <a:pt x="464588" y="105536"/>
                  <a:pt x="464588" y="132158"/>
                  <a:pt x="448192" y="148533"/>
                </a:cubicBezTo>
                <a:lnTo>
                  <a:pt x="438460" y="158252"/>
                </a:lnTo>
                <a:cubicBezTo>
                  <a:pt x="443749" y="168710"/>
                  <a:pt x="448298" y="179486"/>
                  <a:pt x="451789" y="190684"/>
                </a:cubicBezTo>
                <a:lnTo>
                  <a:pt x="465752" y="190684"/>
                </a:lnTo>
                <a:cubicBezTo>
                  <a:pt x="478657" y="190684"/>
                  <a:pt x="490187" y="196494"/>
                  <a:pt x="497909" y="205685"/>
                </a:cubicBezTo>
                <a:lnTo>
                  <a:pt x="450837" y="218257"/>
                </a:lnTo>
                <a:cubicBezTo>
                  <a:pt x="435604" y="222377"/>
                  <a:pt x="423440" y="234420"/>
                  <a:pt x="419420" y="249739"/>
                </a:cubicBezTo>
                <a:cubicBezTo>
                  <a:pt x="419314" y="249950"/>
                  <a:pt x="419314" y="250161"/>
                  <a:pt x="419208" y="250372"/>
                </a:cubicBezTo>
                <a:lnTo>
                  <a:pt x="403764" y="314603"/>
                </a:lnTo>
                <a:lnTo>
                  <a:pt x="283598" y="434613"/>
                </a:lnTo>
                <a:cubicBezTo>
                  <a:pt x="271010" y="447078"/>
                  <a:pt x="264134" y="463770"/>
                  <a:pt x="264134" y="481518"/>
                </a:cubicBezTo>
                <a:cubicBezTo>
                  <a:pt x="264134" y="490392"/>
                  <a:pt x="265932" y="499160"/>
                  <a:pt x="269317" y="507083"/>
                </a:cubicBezTo>
                <a:lnTo>
                  <a:pt x="232929" y="507083"/>
                </a:lnTo>
                <a:cubicBezTo>
                  <a:pt x="209657" y="507083"/>
                  <a:pt x="190828" y="488279"/>
                  <a:pt x="190828" y="465143"/>
                </a:cubicBezTo>
                <a:lnTo>
                  <a:pt x="190828" y="451304"/>
                </a:lnTo>
                <a:cubicBezTo>
                  <a:pt x="179721" y="447712"/>
                  <a:pt x="168826" y="443275"/>
                  <a:pt x="158459" y="437888"/>
                </a:cubicBezTo>
                <a:lnTo>
                  <a:pt x="148622" y="447712"/>
                </a:lnTo>
                <a:cubicBezTo>
                  <a:pt x="140688" y="455635"/>
                  <a:pt x="130110" y="459967"/>
                  <a:pt x="118897" y="459967"/>
                </a:cubicBezTo>
                <a:cubicBezTo>
                  <a:pt x="107685" y="459967"/>
                  <a:pt x="97107" y="455635"/>
                  <a:pt x="89173" y="447712"/>
                </a:cubicBezTo>
                <a:lnTo>
                  <a:pt x="59554" y="418027"/>
                </a:lnTo>
                <a:cubicBezTo>
                  <a:pt x="43158" y="401652"/>
                  <a:pt x="43158" y="375030"/>
                  <a:pt x="59554" y="358656"/>
                </a:cubicBezTo>
                <a:lnTo>
                  <a:pt x="69286" y="348831"/>
                </a:lnTo>
                <a:cubicBezTo>
                  <a:pt x="63997" y="338478"/>
                  <a:pt x="59449" y="327597"/>
                  <a:pt x="55958" y="316505"/>
                </a:cubicBezTo>
                <a:lnTo>
                  <a:pt x="41995" y="316505"/>
                </a:lnTo>
                <a:cubicBezTo>
                  <a:pt x="18829" y="316505"/>
                  <a:pt x="0" y="297700"/>
                  <a:pt x="0" y="274565"/>
                </a:cubicBezTo>
                <a:lnTo>
                  <a:pt x="0" y="232625"/>
                </a:lnTo>
                <a:cubicBezTo>
                  <a:pt x="0" y="209488"/>
                  <a:pt x="18829" y="190684"/>
                  <a:pt x="41995" y="190684"/>
                </a:cubicBezTo>
                <a:lnTo>
                  <a:pt x="55958" y="190684"/>
                </a:lnTo>
                <a:cubicBezTo>
                  <a:pt x="59449" y="179486"/>
                  <a:pt x="63997" y="168710"/>
                  <a:pt x="69286" y="158252"/>
                </a:cubicBezTo>
                <a:lnTo>
                  <a:pt x="59554" y="148533"/>
                </a:lnTo>
                <a:cubicBezTo>
                  <a:pt x="43158" y="132158"/>
                  <a:pt x="43158" y="105536"/>
                  <a:pt x="59554" y="89162"/>
                </a:cubicBezTo>
                <a:lnTo>
                  <a:pt x="89173" y="59476"/>
                </a:lnTo>
                <a:cubicBezTo>
                  <a:pt x="97107" y="51553"/>
                  <a:pt x="107685" y="47222"/>
                  <a:pt x="118897" y="47222"/>
                </a:cubicBezTo>
                <a:cubicBezTo>
                  <a:pt x="130110" y="47222"/>
                  <a:pt x="140688" y="51553"/>
                  <a:pt x="148622" y="59476"/>
                </a:cubicBezTo>
                <a:lnTo>
                  <a:pt x="158459" y="69301"/>
                </a:lnTo>
                <a:cubicBezTo>
                  <a:pt x="168826" y="63913"/>
                  <a:pt x="179721" y="59371"/>
                  <a:pt x="190828" y="55885"/>
                </a:cubicBezTo>
                <a:lnTo>
                  <a:pt x="190828" y="42045"/>
                </a:lnTo>
                <a:cubicBezTo>
                  <a:pt x="190828" y="18910"/>
                  <a:pt x="209657" y="0"/>
                  <a:pt x="232929" y="0"/>
                </a:cubicBezTo>
                <a:close/>
              </a:path>
            </a:pathLst>
          </a:cu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2400" b="1" dirty="0">
                <a:cs typeface="+mn-ea"/>
                <a:sym typeface="+mn-lt"/>
              </a:rPr>
              <a:t>将工作当作自己的事情来做，认真做好每件事情的每个细节</a:t>
            </a:r>
            <a:r>
              <a:rPr lang="en-US" altLang="zh-CN" sz="2400" b="1" dirty="0">
                <a:cs typeface="+mn-ea"/>
                <a:sym typeface="+mn-lt"/>
              </a:rPr>
              <a:t>;</a:t>
            </a:r>
            <a:endParaRPr lang="en-US" altLang="zh-CN" sz="2400" b="1" dirty="0"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824355" y="4636770"/>
            <a:ext cx="32727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cs typeface="+mn-ea"/>
                <a:sym typeface="+mn-lt"/>
              </a:rPr>
              <a:t>勇于承担事情的后果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2" name="等腰三角形 1"/>
          <p:cNvSpPr/>
          <p:nvPr/>
        </p:nvSpPr>
        <p:spPr>
          <a:xfrm rot="5400000">
            <a:off x="1400514" y="3351770"/>
            <a:ext cx="363438" cy="31330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5400000">
            <a:off x="1400514" y="4974361"/>
            <a:ext cx="363438" cy="31330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Группа 69"/>
          <p:cNvGrpSpPr/>
          <p:nvPr/>
        </p:nvGrpSpPr>
        <p:grpSpPr>
          <a:xfrm>
            <a:off x="5933171" y="3400077"/>
            <a:ext cx="6013700" cy="2236917"/>
            <a:chOff x="3996358" y="3474418"/>
            <a:chExt cx="16693380" cy="6209437"/>
          </a:xfrm>
        </p:grpSpPr>
        <p:sp>
          <p:nvSpPr>
            <p:cNvPr id="31" name="Freeform 681"/>
            <p:cNvSpPr/>
            <p:nvPr/>
          </p:nvSpPr>
          <p:spPr bwMode="auto">
            <a:xfrm>
              <a:off x="11526848" y="5870949"/>
              <a:ext cx="6160227" cy="3789076"/>
            </a:xfrm>
            <a:custGeom>
              <a:avLst/>
              <a:gdLst>
                <a:gd name="T0" fmla="*/ 507 w 517"/>
                <a:gd name="T1" fmla="*/ 124 h 318"/>
                <a:gd name="T2" fmla="*/ 493 w 517"/>
                <a:gd name="T3" fmla="*/ 121 h 318"/>
                <a:gd name="T4" fmla="*/ 482 w 517"/>
                <a:gd name="T5" fmla="*/ 114 h 318"/>
                <a:gd name="T6" fmla="*/ 472 w 517"/>
                <a:gd name="T7" fmla="*/ 108 h 318"/>
                <a:gd name="T8" fmla="*/ 470 w 517"/>
                <a:gd name="T9" fmla="*/ 109 h 318"/>
                <a:gd name="T10" fmla="*/ 464 w 517"/>
                <a:gd name="T11" fmla="*/ 111 h 318"/>
                <a:gd name="T12" fmla="*/ 451 w 517"/>
                <a:gd name="T13" fmla="*/ 113 h 318"/>
                <a:gd name="T14" fmla="*/ 441 w 517"/>
                <a:gd name="T15" fmla="*/ 108 h 318"/>
                <a:gd name="T16" fmla="*/ 441 w 517"/>
                <a:gd name="T17" fmla="*/ 108 h 318"/>
                <a:gd name="T18" fmla="*/ 427 w 517"/>
                <a:gd name="T19" fmla="*/ 114 h 318"/>
                <a:gd name="T20" fmla="*/ 417 w 517"/>
                <a:gd name="T21" fmla="*/ 102 h 318"/>
                <a:gd name="T22" fmla="*/ 417 w 517"/>
                <a:gd name="T23" fmla="*/ 12 h 318"/>
                <a:gd name="T24" fmla="*/ 405 w 517"/>
                <a:gd name="T25" fmla="*/ 0 h 318"/>
                <a:gd name="T26" fmla="*/ 316 w 517"/>
                <a:gd name="T27" fmla="*/ 0 h 318"/>
                <a:gd name="T28" fmla="*/ 304 w 517"/>
                <a:gd name="T29" fmla="*/ 10 h 318"/>
                <a:gd name="T30" fmla="*/ 319 w 517"/>
                <a:gd name="T31" fmla="*/ 49 h 318"/>
                <a:gd name="T32" fmla="*/ 259 w 517"/>
                <a:gd name="T33" fmla="*/ 99 h 318"/>
                <a:gd name="T34" fmla="*/ 199 w 517"/>
                <a:gd name="T35" fmla="*/ 49 h 318"/>
                <a:gd name="T36" fmla="*/ 214 w 517"/>
                <a:gd name="T37" fmla="*/ 10 h 318"/>
                <a:gd name="T38" fmla="*/ 202 w 517"/>
                <a:gd name="T39" fmla="*/ 0 h 318"/>
                <a:gd name="T40" fmla="*/ 112 w 517"/>
                <a:gd name="T41" fmla="*/ 0 h 318"/>
                <a:gd name="T42" fmla="*/ 100 w 517"/>
                <a:gd name="T43" fmla="*/ 12 h 318"/>
                <a:gd name="T44" fmla="*/ 100 w 517"/>
                <a:gd name="T45" fmla="*/ 102 h 318"/>
                <a:gd name="T46" fmla="*/ 90 w 517"/>
                <a:gd name="T47" fmla="*/ 114 h 318"/>
                <a:gd name="T48" fmla="*/ 51 w 517"/>
                <a:gd name="T49" fmla="*/ 99 h 318"/>
                <a:gd name="T50" fmla="*/ 0 w 517"/>
                <a:gd name="T51" fmla="*/ 159 h 318"/>
                <a:gd name="T52" fmla="*/ 51 w 517"/>
                <a:gd name="T53" fmla="*/ 219 h 318"/>
                <a:gd name="T54" fmla="*/ 90 w 517"/>
                <a:gd name="T55" fmla="*/ 204 h 318"/>
                <a:gd name="T56" fmla="*/ 100 w 517"/>
                <a:gd name="T57" fmla="*/ 216 h 318"/>
                <a:gd name="T58" fmla="*/ 100 w 517"/>
                <a:gd name="T59" fmla="*/ 306 h 318"/>
                <a:gd name="T60" fmla="*/ 112 w 517"/>
                <a:gd name="T61" fmla="*/ 318 h 318"/>
                <a:gd name="T62" fmla="*/ 202 w 517"/>
                <a:gd name="T63" fmla="*/ 318 h 318"/>
                <a:gd name="T64" fmla="*/ 214 w 517"/>
                <a:gd name="T65" fmla="*/ 308 h 318"/>
                <a:gd name="T66" fmla="*/ 199 w 517"/>
                <a:gd name="T67" fmla="*/ 269 h 318"/>
                <a:gd name="T68" fmla="*/ 259 w 517"/>
                <a:gd name="T69" fmla="*/ 219 h 318"/>
                <a:gd name="T70" fmla="*/ 319 w 517"/>
                <a:gd name="T71" fmla="*/ 269 h 318"/>
                <a:gd name="T72" fmla="*/ 304 w 517"/>
                <a:gd name="T73" fmla="*/ 308 h 318"/>
                <a:gd name="T74" fmla="*/ 316 w 517"/>
                <a:gd name="T75" fmla="*/ 318 h 318"/>
                <a:gd name="T76" fmla="*/ 405 w 517"/>
                <a:gd name="T77" fmla="*/ 318 h 318"/>
                <a:gd name="T78" fmla="*/ 417 w 517"/>
                <a:gd name="T79" fmla="*/ 306 h 318"/>
                <a:gd name="T80" fmla="*/ 417 w 517"/>
                <a:gd name="T81" fmla="*/ 216 h 318"/>
                <a:gd name="T82" fmla="*/ 427 w 517"/>
                <a:gd name="T83" fmla="*/ 204 h 318"/>
                <a:gd name="T84" fmla="*/ 466 w 517"/>
                <a:gd name="T85" fmla="*/ 219 h 318"/>
                <a:gd name="T86" fmla="*/ 517 w 517"/>
                <a:gd name="T87" fmla="*/ 159 h 318"/>
                <a:gd name="T88" fmla="*/ 508 w 517"/>
                <a:gd name="T89" fmla="*/ 124 h 318"/>
                <a:gd name="T90" fmla="*/ 507 w 517"/>
                <a:gd name="T91" fmla="*/ 124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7" h="318">
                  <a:moveTo>
                    <a:pt x="507" y="124"/>
                  </a:moveTo>
                  <a:cubicBezTo>
                    <a:pt x="502" y="124"/>
                    <a:pt x="497" y="123"/>
                    <a:pt x="493" y="121"/>
                  </a:cubicBezTo>
                  <a:cubicBezTo>
                    <a:pt x="489" y="119"/>
                    <a:pt x="485" y="116"/>
                    <a:pt x="482" y="114"/>
                  </a:cubicBezTo>
                  <a:cubicBezTo>
                    <a:pt x="477" y="110"/>
                    <a:pt x="474" y="108"/>
                    <a:pt x="472" y="108"/>
                  </a:cubicBezTo>
                  <a:cubicBezTo>
                    <a:pt x="471" y="108"/>
                    <a:pt x="471" y="109"/>
                    <a:pt x="470" y="109"/>
                  </a:cubicBezTo>
                  <a:cubicBezTo>
                    <a:pt x="468" y="109"/>
                    <a:pt x="466" y="110"/>
                    <a:pt x="464" y="111"/>
                  </a:cubicBezTo>
                  <a:cubicBezTo>
                    <a:pt x="459" y="112"/>
                    <a:pt x="454" y="113"/>
                    <a:pt x="451" y="113"/>
                  </a:cubicBezTo>
                  <a:cubicBezTo>
                    <a:pt x="444" y="113"/>
                    <a:pt x="442" y="110"/>
                    <a:pt x="441" y="108"/>
                  </a:cubicBezTo>
                  <a:cubicBezTo>
                    <a:pt x="441" y="108"/>
                    <a:pt x="441" y="108"/>
                    <a:pt x="441" y="108"/>
                  </a:cubicBezTo>
                  <a:cubicBezTo>
                    <a:pt x="435" y="111"/>
                    <a:pt x="430" y="114"/>
                    <a:pt x="427" y="114"/>
                  </a:cubicBezTo>
                  <a:cubicBezTo>
                    <a:pt x="420" y="114"/>
                    <a:pt x="417" y="109"/>
                    <a:pt x="417" y="102"/>
                  </a:cubicBezTo>
                  <a:cubicBezTo>
                    <a:pt x="417" y="12"/>
                    <a:pt x="417" y="12"/>
                    <a:pt x="417" y="12"/>
                  </a:cubicBezTo>
                  <a:cubicBezTo>
                    <a:pt x="417" y="5"/>
                    <a:pt x="412" y="0"/>
                    <a:pt x="405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09" y="0"/>
                    <a:pt x="304" y="3"/>
                    <a:pt x="304" y="10"/>
                  </a:cubicBezTo>
                  <a:cubicBezTo>
                    <a:pt x="304" y="17"/>
                    <a:pt x="319" y="32"/>
                    <a:pt x="319" y="49"/>
                  </a:cubicBezTo>
                  <a:cubicBezTo>
                    <a:pt x="319" y="78"/>
                    <a:pt x="292" y="99"/>
                    <a:pt x="259" y="99"/>
                  </a:cubicBezTo>
                  <a:cubicBezTo>
                    <a:pt x="226" y="99"/>
                    <a:pt x="199" y="78"/>
                    <a:pt x="199" y="49"/>
                  </a:cubicBezTo>
                  <a:cubicBezTo>
                    <a:pt x="199" y="32"/>
                    <a:pt x="214" y="17"/>
                    <a:pt x="214" y="10"/>
                  </a:cubicBezTo>
                  <a:cubicBezTo>
                    <a:pt x="214" y="3"/>
                    <a:pt x="209" y="0"/>
                    <a:pt x="20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05" y="0"/>
                    <a:pt x="100" y="5"/>
                    <a:pt x="100" y="12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00" y="109"/>
                    <a:pt x="97" y="114"/>
                    <a:pt x="90" y="114"/>
                  </a:cubicBezTo>
                  <a:cubicBezTo>
                    <a:pt x="82" y="114"/>
                    <a:pt x="67" y="99"/>
                    <a:pt x="51" y="99"/>
                  </a:cubicBezTo>
                  <a:cubicBezTo>
                    <a:pt x="22" y="99"/>
                    <a:pt x="0" y="126"/>
                    <a:pt x="0" y="159"/>
                  </a:cubicBezTo>
                  <a:cubicBezTo>
                    <a:pt x="0" y="192"/>
                    <a:pt x="22" y="219"/>
                    <a:pt x="51" y="219"/>
                  </a:cubicBezTo>
                  <a:cubicBezTo>
                    <a:pt x="67" y="219"/>
                    <a:pt x="82" y="204"/>
                    <a:pt x="90" y="204"/>
                  </a:cubicBezTo>
                  <a:cubicBezTo>
                    <a:pt x="97" y="204"/>
                    <a:pt x="100" y="209"/>
                    <a:pt x="100" y="216"/>
                  </a:cubicBezTo>
                  <a:cubicBezTo>
                    <a:pt x="100" y="306"/>
                    <a:pt x="100" y="306"/>
                    <a:pt x="100" y="306"/>
                  </a:cubicBezTo>
                  <a:cubicBezTo>
                    <a:pt x="100" y="313"/>
                    <a:pt x="105" y="318"/>
                    <a:pt x="112" y="318"/>
                  </a:cubicBezTo>
                  <a:cubicBezTo>
                    <a:pt x="202" y="318"/>
                    <a:pt x="202" y="318"/>
                    <a:pt x="202" y="318"/>
                  </a:cubicBezTo>
                  <a:cubicBezTo>
                    <a:pt x="209" y="318"/>
                    <a:pt x="214" y="315"/>
                    <a:pt x="214" y="308"/>
                  </a:cubicBezTo>
                  <a:cubicBezTo>
                    <a:pt x="214" y="301"/>
                    <a:pt x="199" y="286"/>
                    <a:pt x="199" y="269"/>
                  </a:cubicBezTo>
                  <a:cubicBezTo>
                    <a:pt x="199" y="240"/>
                    <a:pt x="226" y="219"/>
                    <a:pt x="259" y="219"/>
                  </a:cubicBezTo>
                  <a:cubicBezTo>
                    <a:pt x="292" y="219"/>
                    <a:pt x="319" y="240"/>
                    <a:pt x="319" y="269"/>
                  </a:cubicBezTo>
                  <a:cubicBezTo>
                    <a:pt x="319" y="286"/>
                    <a:pt x="304" y="301"/>
                    <a:pt x="304" y="308"/>
                  </a:cubicBezTo>
                  <a:cubicBezTo>
                    <a:pt x="304" y="315"/>
                    <a:pt x="309" y="318"/>
                    <a:pt x="316" y="318"/>
                  </a:cubicBezTo>
                  <a:cubicBezTo>
                    <a:pt x="405" y="318"/>
                    <a:pt x="405" y="318"/>
                    <a:pt x="405" y="318"/>
                  </a:cubicBezTo>
                  <a:cubicBezTo>
                    <a:pt x="412" y="318"/>
                    <a:pt x="417" y="313"/>
                    <a:pt x="417" y="306"/>
                  </a:cubicBezTo>
                  <a:cubicBezTo>
                    <a:pt x="417" y="216"/>
                    <a:pt x="417" y="216"/>
                    <a:pt x="417" y="216"/>
                  </a:cubicBezTo>
                  <a:cubicBezTo>
                    <a:pt x="417" y="209"/>
                    <a:pt x="420" y="204"/>
                    <a:pt x="427" y="204"/>
                  </a:cubicBezTo>
                  <a:cubicBezTo>
                    <a:pt x="435" y="204"/>
                    <a:pt x="450" y="219"/>
                    <a:pt x="466" y="219"/>
                  </a:cubicBezTo>
                  <a:cubicBezTo>
                    <a:pt x="495" y="219"/>
                    <a:pt x="517" y="192"/>
                    <a:pt x="517" y="159"/>
                  </a:cubicBezTo>
                  <a:cubicBezTo>
                    <a:pt x="517" y="146"/>
                    <a:pt x="513" y="134"/>
                    <a:pt x="508" y="124"/>
                  </a:cubicBezTo>
                  <a:cubicBezTo>
                    <a:pt x="507" y="124"/>
                    <a:pt x="507" y="124"/>
                    <a:pt x="507" y="1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2" name="Freeform 682"/>
            <p:cNvSpPr/>
            <p:nvPr/>
          </p:nvSpPr>
          <p:spPr bwMode="auto">
            <a:xfrm>
              <a:off x="5938557" y="7729741"/>
              <a:ext cx="1131957" cy="1942199"/>
            </a:xfrm>
            <a:custGeom>
              <a:avLst/>
              <a:gdLst>
                <a:gd name="T0" fmla="*/ 69 w 95"/>
                <a:gd name="T1" fmla="*/ 131 h 163"/>
                <a:gd name="T2" fmla="*/ 43 w 95"/>
                <a:gd name="T3" fmla="*/ 114 h 163"/>
                <a:gd name="T4" fmla="*/ 64 w 95"/>
                <a:gd name="T5" fmla="*/ 52 h 163"/>
                <a:gd name="T6" fmla="*/ 25 w 95"/>
                <a:gd name="T7" fmla="*/ 0 h 163"/>
                <a:gd name="T8" fmla="*/ 20 w 95"/>
                <a:gd name="T9" fmla="*/ 17 h 163"/>
                <a:gd name="T10" fmla="*/ 0 w 95"/>
                <a:gd name="T11" fmla="*/ 56 h 163"/>
                <a:gd name="T12" fmla="*/ 4 w 95"/>
                <a:gd name="T13" fmla="*/ 72 h 163"/>
                <a:gd name="T14" fmla="*/ 7 w 95"/>
                <a:gd name="T15" fmla="*/ 126 h 163"/>
                <a:gd name="T16" fmla="*/ 1 w 95"/>
                <a:gd name="T17" fmla="*/ 146 h 163"/>
                <a:gd name="T18" fmla="*/ 32 w 95"/>
                <a:gd name="T19" fmla="*/ 162 h 163"/>
                <a:gd name="T20" fmla="*/ 69 w 95"/>
                <a:gd name="T21" fmla="*/ 162 h 163"/>
                <a:gd name="T22" fmla="*/ 95 w 95"/>
                <a:gd name="T23" fmla="*/ 155 h 163"/>
                <a:gd name="T24" fmla="*/ 69 w 95"/>
                <a:gd name="T25" fmla="*/ 13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63">
                  <a:moveTo>
                    <a:pt x="69" y="131"/>
                  </a:moveTo>
                  <a:cubicBezTo>
                    <a:pt x="51" y="132"/>
                    <a:pt x="41" y="132"/>
                    <a:pt x="43" y="114"/>
                  </a:cubicBezTo>
                  <a:cubicBezTo>
                    <a:pt x="45" y="92"/>
                    <a:pt x="65" y="80"/>
                    <a:pt x="64" y="52"/>
                  </a:cubicBezTo>
                  <a:cubicBezTo>
                    <a:pt x="63" y="35"/>
                    <a:pt x="38" y="20"/>
                    <a:pt x="25" y="0"/>
                  </a:cubicBezTo>
                  <a:cubicBezTo>
                    <a:pt x="24" y="5"/>
                    <a:pt x="22" y="11"/>
                    <a:pt x="20" y="17"/>
                  </a:cubicBezTo>
                  <a:cubicBezTo>
                    <a:pt x="18" y="23"/>
                    <a:pt x="11" y="39"/>
                    <a:pt x="0" y="56"/>
                  </a:cubicBezTo>
                  <a:cubicBezTo>
                    <a:pt x="5" y="59"/>
                    <a:pt x="5" y="64"/>
                    <a:pt x="4" y="72"/>
                  </a:cubicBezTo>
                  <a:cubicBezTo>
                    <a:pt x="2" y="105"/>
                    <a:pt x="10" y="115"/>
                    <a:pt x="7" y="126"/>
                  </a:cubicBezTo>
                  <a:cubicBezTo>
                    <a:pt x="5" y="136"/>
                    <a:pt x="1" y="135"/>
                    <a:pt x="1" y="146"/>
                  </a:cubicBezTo>
                  <a:cubicBezTo>
                    <a:pt x="1" y="162"/>
                    <a:pt x="18" y="162"/>
                    <a:pt x="32" y="162"/>
                  </a:cubicBezTo>
                  <a:cubicBezTo>
                    <a:pt x="45" y="162"/>
                    <a:pt x="51" y="162"/>
                    <a:pt x="69" y="162"/>
                  </a:cubicBezTo>
                  <a:cubicBezTo>
                    <a:pt x="86" y="162"/>
                    <a:pt x="95" y="163"/>
                    <a:pt x="95" y="155"/>
                  </a:cubicBezTo>
                  <a:cubicBezTo>
                    <a:pt x="95" y="143"/>
                    <a:pt x="86" y="130"/>
                    <a:pt x="69" y="131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3" name="Freeform 683"/>
            <p:cNvSpPr/>
            <p:nvPr/>
          </p:nvSpPr>
          <p:spPr bwMode="auto">
            <a:xfrm>
              <a:off x="3996358" y="3690443"/>
              <a:ext cx="3586515" cy="5993412"/>
            </a:xfrm>
            <a:custGeom>
              <a:avLst/>
              <a:gdLst>
                <a:gd name="T0" fmla="*/ 301 w 301"/>
                <a:gd name="T1" fmla="*/ 100 h 503"/>
                <a:gd name="T2" fmla="*/ 201 w 301"/>
                <a:gd name="T3" fmla="*/ 0 h 503"/>
                <a:gd name="T4" fmla="*/ 101 w 301"/>
                <a:gd name="T5" fmla="*/ 100 h 503"/>
                <a:gd name="T6" fmla="*/ 152 w 301"/>
                <a:gd name="T7" fmla="*/ 187 h 503"/>
                <a:gd name="T8" fmla="*/ 149 w 301"/>
                <a:gd name="T9" fmla="*/ 206 h 503"/>
                <a:gd name="T10" fmla="*/ 114 w 301"/>
                <a:gd name="T11" fmla="*/ 315 h 503"/>
                <a:gd name="T12" fmla="*/ 103 w 301"/>
                <a:gd name="T13" fmla="*/ 351 h 503"/>
                <a:gd name="T14" fmla="*/ 85 w 301"/>
                <a:gd name="T15" fmla="*/ 383 h 503"/>
                <a:gd name="T16" fmla="*/ 37 w 301"/>
                <a:gd name="T17" fmla="*/ 436 h 503"/>
                <a:gd name="T18" fmla="*/ 11 w 301"/>
                <a:gd name="T19" fmla="*/ 448 h 503"/>
                <a:gd name="T20" fmla="*/ 22 w 301"/>
                <a:gd name="T21" fmla="*/ 481 h 503"/>
                <a:gd name="T22" fmla="*/ 60 w 301"/>
                <a:gd name="T23" fmla="*/ 501 h 503"/>
                <a:gd name="T24" fmla="*/ 84 w 301"/>
                <a:gd name="T25" fmla="*/ 495 h 503"/>
                <a:gd name="T26" fmla="*/ 58 w 301"/>
                <a:gd name="T27" fmla="*/ 471 h 503"/>
                <a:gd name="T28" fmla="*/ 63 w 301"/>
                <a:gd name="T29" fmla="*/ 455 h 503"/>
                <a:gd name="T30" fmla="*/ 117 w 301"/>
                <a:gd name="T31" fmla="*/ 433 h 503"/>
                <a:gd name="T32" fmla="*/ 177 w 301"/>
                <a:gd name="T33" fmla="*/ 354 h 503"/>
                <a:gd name="T34" fmla="*/ 195 w 301"/>
                <a:gd name="T35" fmla="*/ 273 h 503"/>
                <a:gd name="T36" fmla="*/ 173 w 301"/>
                <a:gd name="T37" fmla="*/ 275 h 503"/>
                <a:gd name="T38" fmla="*/ 146 w 301"/>
                <a:gd name="T39" fmla="*/ 271 h 503"/>
                <a:gd name="T40" fmla="*/ 128 w 301"/>
                <a:gd name="T41" fmla="*/ 248 h 503"/>
                <a:gd name="T42" fmla="*/ 143 w 301"/>
                <a:gd name="T43" fmla="*/ 222 h 503"/>
                <a:gd name="T44" fmla="*/ 155 w 301"/>
                <a:gd name="T45" fmla="*/ 220 h 503"/>
                <a:gd name="T46" fmla="*/ 184 w 301"/>
                <a:gd name="T47" fmla="*/ 225 h 503"/>
                <a:gd name="T48" fmla="*/ 192 w 301"/>
                <a:gd name="T49" fmla="*/ 226 h 503"/>
                <a:gd name="T50" fmla="*/ 192 w 301"/>
                <a:gd name="T51" fmla="*/ 226 h 503"/>
                <a:gd name="T52" fmla="*/ 213 w 301"/>
                <a:gd name="T53" fmla="*/ 199 h 503"/>
                <a:gd name="T54" fmla="*/ 301 w 301"/>
                <a:gd name="T55" fmla="*/ 10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1" h="503">
                  <a:moveTo>
                    <a:pt x="301" y="100"/>
                  </a:moveTo>
                  <a:cubicBezTo>
                    <a:pt x="301" y="45"/>
                    <a:pt x="256" y="0"/>
                    <a:pt x="201" y="0"/>
                  </a:cubicBezTo>
                  <a:cubicBezTo>
                    <a:pt x="146" y="0"/>
                    <a:pt x="101" y="45"/>
                    <a:pt x="101" y="100"/>
                  </a:cubicBezTo>
                  <a:cubicBezTo>
                    <a:pt x="101" y="137"/>
                    <a:pt x="122" y="170"/>
                    <a:pt x="152" y="187"/>
                  </a:cubicBezTo>
                  <a:cubicBezTo>
                    <a:pt x="153" y="195"/>
                    <a:pt x="153" y="202"/>
                    <a:pt x="149" y="206"/>
                  </a:cubicBezTo>
                  <a:cubicBezTo>
                    <a:pt x="139" y="214"/>
                    <a:pt x="108" y="218"/>
                    <a:pt x="114" y="315"/>
                  </a:cubicBezTo>
                  <a:cubicBezTo>
                    <a:pt x="116" y="339"/>
                    <a:pt x="107" y="340"/>
                    <a:pt x="103" y="351"/>
                  </a:cubicBezTo>
                  <a:cubicBezTo>
                    <a:pt x="95" y="369"/>
                    <a:pt x="97" y="378"/>
                    <a:pt x="85" y="383"/>
                  </a:cubicBezTo>
                  <a:cubicBezTo>
                    <a:pt x="51" y="398"/>
                    <a:pt x="46" y="428"/>
                    <a:pt x="37" y="436"/>
                  </a:cubicBezTo>
                  <a:cubicBezTo>
                    <a:pt x="31" y="441"/>
                    <a:pt x="19" y="440"/>
                    <a:pt x="11" y="448"/>
                  </a:cubicBezTo>
                  <a:cubicBezTo>
                    <a:pt x="0" y="459"/>
                    <a:pt x="12" y="471"/>
                    <a:pt x="22" y="481"/>
                  </a:cubicBezTo>
                  <a:cubicBezTo>
                    <a:pt x="31" y="491"/>
                    <a:pt x="41" y="501"/>
                    <a:pt x="60" y="501"/>
                  </a:cubicBezTo>
                  <a:cubicBezTo>
                    <a:pt x="73" y="501"/>
                    <a:pt x="85" y="503"/>
                    <a:pt x="84" y="495"/>
                  </a:cubicBezTo>
                  <a:cubicBezTo>
                    <a:pt x="82" y="478"/>
                    <a:pt x="70" y="471"/>
                    <a:pt x="58" y="471"/>
                  </a:cubicBezTo>
                  <a:cubicBezTo>
                    <a:pt x="50" y="472"/>
                    <a:pt x="47" y="464"/>
                    <a:pt x="63" y="455"/>
                  </a:cubicBezTo>
                  <a:cubicBezTo>
                    <a:pt x="82" y="445"/>
                    <a:pt x="98" y="443"/>
                    <a:pt x="117" y="433"/>
                  </a:cubicBezTo>
                  <a:cubicBezTo>
                    <a:pt x="151" y="415"/>
                    <a:pt x="173" y="367"/>
                    <a:pt x="177" y="354"/>
                  </a:cubicBezTo>
                  <a:cubicBezTo>
                    <a:pt x="187" y="323"/>
                    <a:pt x="193" y="296"/>
                    <a:pt x="195" y="273"/>
                  </a:cubicBezTo>
                  <a:cubicBezTo>
                    <a:pt x="188" y="274"/>
                    <a:pt x="181" y="275"/>
                    <a:pt x="173" y="275"/>
                  </a:cubicBezTo>
                  <a:cubicBezTo>
                    <a:pt x="162" y="275"/>
                    <a:pt x="153" y="273"/>
                    <a:pt x="146" y="271"/>
                  </a:cubicBezTo>
                  <a:cubicBezTo>
                    <a:pt x="135" y="268"/>
                    <a:pt x="128" y="259"/>
                    <a:pt x="128" y="248"/>
                  </a:cubicBezTo>
                  <a:cubicBezTo>
                    <a:pt x="127" y="236"/>
                    <a:pt x="134" y="225"/>
                    <a:pt x="143" y="222"/>
                  </a:cubicBezTo>
                  <a:cubicBezTo>
                    <a:pt x="147" y="221"/>
                    <a:pt x="151" y="220"/>
                    <a:pt x="155" y="220"/>
                  </a:cubicBezTo>
                  <a:cubicBezTo>
                    <a:pt x="164" y="220"/>
                    <a:pt x="174" y="222"/>
                    <a:pt x="184" y="225"/>
                  </a:cubicBezTo>
                  <a:cubicBezTo>
                    <a:pt x="187" y="225"/>
                    <a:pt x="190" y="226"/>
                    <a:pt x="192" y="226"/>
                  </a:cubicBezTo>
                  <a:cubicBezTo>
                    <a:pt x="192" y="226"/>
                    <a:pt x="192" y="226"/>
                    <a:pt x="192" y="226"/>
                  </a:cubicBezTo>
                  <a:cubicBezTo>
                    <a:pt x="189" y="219"/>
                    <a:pt x="200" y="210"/>
                    <a:pt x="213" y="199"/>
                  </a:cubicBezTo>
                  <a:cubicBezTo>
                    <a:pt x="262" y="194"/>
                    <a:pt x="301" y="151"/>
                    <a:pt x="301" y="100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4" name="Freeform 684"/>
            <p:cNvSpPr/>
            <p:nvPr/>
          </p:nvSpPr>
          <p:spPr bwMode="auto">
            <a:xfrm>
              <a:off x="5521520" y="5727965"/>
              <a:ext cx="2371151" cy="1179618"/>
            </a:xfrm>
            <a:custGeom>
              <a:avLst/>
              <a:gdLst>
                <a:gd name="T0" fmla="*/ 175 w 199"/>
                <a:gd name="T1" fmla="*/ 14 h 99"/>
                <a:gd name="T2" fmla="*/ 198 w 199"/>
                <a:gd name="T3" fmla="*/ 8 h 99"/>
                <a:gd name="T4" fmla="*/ 160 w 199"/>
                <a:gd name="T5" fmla="*/ 7 h 99"/>
                <a:gd name="T6" fmla="*/ 145 w 199"/>
                <a:gd name="T7" fmla="*/ 45 h 99"/>
                <a:gd name="T8" fmla="*/ 99 w 199"/>
                <a:gd name="T9" fmla="*/ 63 h 99"/>
                <a:gd name="T10" fmla="*/ 17 w 199"/>
                <a:gd name="T11" fmla="*/ 57 h 99"/>
                <a:gd name="T12" fmla="*/ 19 w 199"/>
                <a:gd name="T13" fmla="*/ 95 h 99"/>
                <a:gd name="T14" fmla="*/ 76 w 199"/>
                <a:gd name="T15" fmla="*/ 95 h 99"/>
                <a:gd name="T16" fmla="*/ 140 w 199"/>
                <a:gd name="T17" fmla="*/ 76 h 99"/>
                <a:gd name="T18" fmla="*/ 169 w 199"/>
                <a:gd name="T19" fmla="*/ 50 h 99"/>
                <a:gd name="T20" fmla="*/ 175 w 199"/>
                <a:gd name="T21" fmla="*/ 1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9" h="99">
                  <a:moveTo>
                    <a:pt x="175" y="14"/>
                  </a:moveTo>
                  <a:cubicBezTo>
                    <a:pt x="185" y="12"/>
                    <a:pt x="199" y="14"/>
                    <a:pt x="198" y="8"/>
                  </a:cubicBezTo>
                  <a:cubicBezTo>
                    <a:pt x="198" y="1"/>
                    <a:pt x="181" y="0"/>
                    <a:pt x="160" y="7"/>
                  </a:cubicBezTo>
                  <a:cubicBezTo>
                    <a:pt x="147" y="11"/>
                    <a:pt x="150" y="40"/>
                    <a:pt x="145" y="45"/>
                  </a:cubicBezTo>
                  <a:cubicBezTo>
                    <a:pt x="140" y="49"/>
                    <a:pt x="110" y="62"/>
                    <a:pt x="99" y="63"/>
                  </a:cubicBezTo>
                  <a:cubicBezTo>
                    <a:pt x="71" y="68"/>
                    <a:pt x="36" y="50"/>
                    <a:pt x="17" y="57"/>
                  </a:cubicBezTo>
                  <a:cubicBezTo>
                    <a:pt x="3" y="62"/>
                    <a:pt x="0" y="89"/>
                    <a:pt x="19" y="95"/>
                  </a:cubicBezTo>
                  <a:cubicBezTo>
                    <a:pt x="36" y="99"/>
                    <a:pt x="57" y="98"/>
                    <a:pt x="76" y="95"/>
                  </a:cubicBezTo>
                  <a:cubicBezTo>
                    <a:pt x="110" y="92"/>
                    <a:pt x="128" y="86"/>
                    <a:pt x="140" y="76"/>
                  </a:cubicBezTo>
                  <a:cubicBezTo>
                    <a:pt x="145" y="72"/>
                    <a:pt x="166" y="59"/>
                    <a:pt x="169" y="50"/>
                  </a:cubicBezTo>
                  <a:cubicBezTo>
                    <a:pt x="175" y="35"/>
                    <a:pt x="168" y="16"/>
                    <a:pt x="175" y="14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5" name="Freeform 723"/>
            <p:cNvSpPr/>
            <p:nvPr/>
          </p:nvSpPr>
          <p:spPr bwMode="auto">
            <a:xfrm>
              <a:off x="7535212" y="4679416"/>
              <a:ext cx="3789076" cy="4968693"/>
            </a:xfrm>
            <a:custGeom>
              <a:avLst/>
              <a:gdLst>
                <a:gd name="T0" fmla="*/ 308 w 318"/>
                <a:gd name="T1" fmla="*/ 303 h 417"/>
                <a:gd name="T2" fmla="*/ 269 w 318"/>
                <a:gd name="T3" fmla="*/ 318 h 417"/>
                <a:gd name="T4" fmla="*/ 218 w 318"/>
                <a:gd name="T5" fmla="*/ 258 h 417"/>
                <a:gd name="T6" fmla="*/ 269 w 318"/>
                <a:gd name="T7" fmla="*/ 198 h 417"/>
                <a:gd name="T8" fmla="*/ 308 w 318"/>
                <a:gd name="T9" fmla="*/ 213 h 417"/>
                <a:gd name="T10" fmla="*/ 318 w 318"/>
                <a:gd name="T11" fmla="*/ 202 h 417"/>
                <a:gd name="T12" fmla="*/ 318 w 318"/>
                <a:gd name="T13" fmla="*/ 111 h 417"/>
                <a:gd name="T14" fmla="*/ 306 w 318"/>
                <a:gd name="T15" fmla="*/ 99 h 417"/>
                <a:gd name="T16" fmla="*/ 216 w 318"/>
                <a:gd name="T17" fmla="*/ 99 h 417"/>
                <a:gd name="T18" fmla="*/ 204 w 318"/>
                <a:gd name="T19" fmla="*/ 90 h 417"/>
                <a:gd name="T20" fmla="*/ 219 w 318"/>
                <a:gd name="T21" fmla="*/ 51 h 417"/>
                <a:gd name="T22" fmla="*/ 159 w 318"/>
                <a:gd name="T23" fmla="*/ 0 h 417"/>
                <a:gd name="T24" fmla="*/ 99 w 318"/>
                <a:gd name="T25" fmla="*/ 51 h 417"/>
                <a:gd name="T26" fmla="*/ 114 w 318"/>
                <a:gd name="T27" fmla="*/ 90 h 417"/>
                <a:gd name="T28" fmla="*/ 102 w 318"/>
                <a:gd name="T29" fmla="*/ 99 h 417"/>
                <a:gd name="T30" fmla="*/ 35 w 318"/>
                <a:gd name="T31" fmla="*/ 99 h 417"/>
                <a:gd name="T32" fmla="*/ 33 w 318"/>
                <a:gd name="T33" fmla="*/ 102 h 417"/>
                <a:gd name="T34" fmla="*/ 16 w 318"/>
                <a:gd name="T35" fmla="*/ 107 h 417"/>
                <a:gd name="T36" fmla="*/ 9 w 318"/>
                <a:gd name="T37" fmla="*/ 108 h 417"/>
                <a:gd name="T38" fmla="*/ 9 w 318"/>
                <a:gd name="T39" fmla="*/ 116 h 417"/>
                <a:gd name="T40" fmla="*/ 6 w 318"/>
                <a:gd name="T41" fmla="*/ 140 h 417"/>
                <a:gd name="T42" fmla="*/ 0 w 318"/>
                <a:gd name="T43" fmla="*/ 149 h 417"/>
                <a:gd name="T44" fmla="*/ 0 w 318"/>
                <a:gd name="T45" fmla="*/ 202 h 417"/>
                <a:gd name="T46" fmla="*/ 10 w 318"/>
                <a:gd name="T47" fmla="*/ 213 h 417"/>
                <a:gd name="T48" fmla="*/ 49 w 318"/>
                <a:gd name="T49" fmla="*/ 198 h 417"/>
                <a:gd name="T50" fmla="*/ 99 w 318"/>
                <a:gd name="T51" fmla="*/ 258 h 417"/>
                <a:gd name="T52" fmla="*/ 49 w 318"/>
                <a:gd name="T53" fmla="*/ 318 h 417"/>
                <a:gd name="T54" fmla="*/ 10 w 318"/>
                <a:gd name="T55" fmla="*/ 303 h 417"/>
                <a:gd name="T56" fmla="*/ 0 w 318"/>
                <a:gd name="T57" fmla="*/ 315 h 417"/>
                <a:gd name="T58" fmla="*/ 0 w 318"/>
                <a:gd name="T59" fmla="*/ 405 h 417"/>
                <a:gd name="T60" fmla="*/ 12 w 318"/>
                <a:gd name="T61" fmla="*/ 417 h 417"/>
                <a:gd name="T62" fmla="*/ 102 w 318"/>
                <a:gd name="T63" fmla="*/ 417 h 417"/>
                <a:gd name="T64" fmla="*/ 114 w 318"/>
                <a:gd name="T65" fmla="*/ 408 h 417"/>
                <a:gd name="T66" fmla="*/ 99 w 318"/>
                <a:gd name="T67" fmla="*/ 369 h 417"/>
                <a:gd name="T68" fmla="*/ 159 w 318"/>
                <a:gd name="T69" fmla="*/ 318 h 417"/>
                <a:gd name="T70" fmla="*/ 219 w 318"/>
                <a:gd name="T71" fmla="*/ 369 h 417"/>
                <a:gd name="T72" fmla="*/ 204 w 318"/>
                <a:gd name="T73" fmla="*/ 408 h 417"/>
                <a:gd name="T74" fmla="*/ 216 w 318"/>
                <a:gd name="T75" fmla="*/ 417 h 417"/>
                <a:gd name="T76" fmla="*/ 306 w 318"/>
                <a:gd name="T77" fmla="*/ 417 h 417"/>
                <a:gd name="T78" fmla="*/ 318 w 318"/>
                <a:gd name="T79" fmla="*/ 405 h 417"/>
                <a:gd name="T80" fmla="*/ 318 w 318"/>
                <a:gd name="T81" fmla="*/ 315 h 417"/>
                <a:gd name="T82" fmla="*/ 308 w 318"/>
                <a:gd name="T83" fmla="*/ 303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8" h="417">
                  <a:moveTo>
                    <a:pt x="308" y="303"/>
                  </a:moveTo>
                  <a:cubicBezTo>
                    <a:pt x="300" y="303"/>
                    <a:pt x="285" y="318"/>
                    <a:pt x="269" y="318"/>
                  </a:cubicBezTo>
                  <a:cubicBezTo>
                    <a:pt x="240" y="318"/>
                    <a:pt x="218" y="292"/>
                    <a:pt x="218" y="258"/>
                  </a:cubicBezTo>
                  <a:cubicBezTo>
                    <a:pt x="218" y="225"/>
                    <a:pt x="240" y="198"/>
                    <a:pt x="269" y="198"/>
                  </a:cubicBezTo>
                  <a:cubicBezTo>
                    <a:pt x="285" y="198"/>
                    <a:pt x="300" y="213"/>
                    <a:pt x="308" y="213"/>
                  </a:cubicBezTo>
                  <a:cubicBezTo>
                    <a:pt x="315" y="213"/>
                    <a:pt x="318" y="208"/>
                    <a:pt x="318" y="202"/>
                  </a:cubicBezTo>
                  <a:cubicBezTo>
                    <a:pt x="318" y="111"/>
                    <a:pt x="318" y="111"/>
                    <a:pt x="318" y="111"/>
                  </a:cubicBezTo>
                  <a:cubicBezTo>
                    <a:pt x="318" y="105"/>
                    <a:pt x="312" y="99"/>
                    <a:pt x="306" y="99"/>
                  </a:cubicBezTo>
                  <a:cubicBezTo>
                    <a:pt x="216" y="99"/>
                    <a:pt x="216" y="99"/>
                    <a:pt x="216" y="99"/>
                  </a:cubicBezTo>
                  <a:cubicBezTo>
                    <a:pt x="209" y="99"/>
                    <a:pt x="204" y="97"/>
                    <a:pt x="204" y="90"/>
                  </a:cubicBezTo>
                  <a:cubicBezTo>
                    <a:pt x="204" y="82"/>
                    <a:pt x="219" y="67"/>
                    <a:pt x="219" y="51"/>
                  </a:cubicBezTo>
                  <a:cubicBezTo>
                    <a:pt x="219" y="22"/>
                    <a:pt x="192" y="0"/>
                    <a:pt x="159" y="0"/>
                  </a:cubicBezTo>
                  <a:cubicBezTo>
                    <a:pt x="126" y="0"/>
                    <a:pt x="99" y="22"/>
                    <a:pt x="99" y="51"/>
                  </a:cubicBezTo>
                  <a:cubicBezTo>
                    <a:pt x="99" y="67"/>
                    <a:pt x="114" y="82"/>
                    <a:pt x="114" y="90"/>
                  </a:cubicBezTo>
                  <a:cubicBezTo>
                    <a:pt x="114" y="97"/>
                    <a:pt x="109" y="99"/>
                    <a:pt x="102" y="99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5" y="100"/>
                    <a:pt x="34" y="101"/>
                    <a:pt x="33" y="102"/>
                  </a:cubicBezTo>
                  <a:cubicBezTo>
                    <a:pt x="30" y="106"/>
                    <a:pt x="24" y="107"/>
                    <a:pt x="16" y="107"/>
                  </a:cubicBezTo>
                  <a:cubicBezTo>
                    <a:pt x="14" y="107"/>
                    <a:pt x="11" y="108"/>
                    <a:pt x="9" y="108"/>
                  </a:cubicBezTo>
                  <a:cubicBezTo>
                    <a:pt x="8" y="110"/>
                    <a:pt x="8" y="113"/>
                    <a:pt x="9" y="116"/>
                  </a:cubicBezTo>
                  <a:cubicBezTo>
                    <a:pt x="9" y="123"/>
                    <a:pt x="9" y="132"/>
                    <a:pt x="6" y="140"/>
                  </a:cubicBezTo>
                  <a:cubicBezTo>
                    <a:pt x="5" y="143"/>
                    <a:pt x="3" y="146"/>
                    <a:pt x="0" y="149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0" y="208"/>
                    <a:pt x="2" y="213"/>
                    <a:pt x="10" y="213"/>
                  </a:cubicBezTo>
                  <a:cubicBezTo>
                    <a:pt x="17" y="213"/>
                    <a:pt x="32" y="198"/>
                    <a:pt x="49" y="198"/>
                  </a:cubicBezTo>
                  <a:cubicBezTo>
                    <a:pt x="78" y="198"/>
                    <a:pt x="99" y="225"/>
                    <a:pt x="99" y="258"/>
                  </a:cubicBezTo>
                  <a:cubicBezTo>
                    <a:pt x="99" y="292"/>
                    <a:pt x="78" y="318"/>
                    <a:pt x="49" y="318"/>
                  </a:cubicBezTo>
                  <a:cubicBezTo>
                    <a:pt x="32" y="318"/>
                    <a:pt x="17" y="303"/>
                    <a:pt x="10" y="303"/>
                  </a:cubicBezTo>
                  <a:cubicBezTo>
                    <a:pt x="2" y="303"/>
                    <a:pt x="0" y="309"/>
                    <a:pt x="0" y="315"/>
                  </a:cubicBezTo>
                  <a:cubicBezTo>
                    <a:pt x="0" y="405"/>
                    <a:pt x="0" y="405"/>
                    <a:pt x="0" y="405"/>
                  </a:cubicBezTo>
                  <a:cubicBezTo>
                    <a:pt x="0" y="412"/>
                    <a:pt x="5" y="417"/>
                    <a:pt x="12" y="417"/>
                  </a:cubicBezTo>
                  <a:cubicBezTo>
                    <a:pt x="102" y="417"/>
                    <a:pt x="102" y="417"/>
                    <a:pt x="102" y="417"/>
                  </a:cubicBezTo>
                  <a:cubicBezTo>
                    <a:pt x="109" y="417"/>
                    <a:pt x="114" y="415"/>
                    <a:pt x="114" y="408"/>
                  </a:cubicBezTo>
                  <a:cubicBezTo>
                    <a:pt x="114" y="400"/>
                    <a:pt x="99" y="385"/>
                    <a:pt x="99" y="369"/>
                  </a:cubicBezTo>
                  <a:cubicBezTo>
                    <a:pt x="99" y="340"/>
                    <a:pt x="126" y="318"/>
                    <a:pt x="159" y="318"/>
                  </a:cubicBezTo>
                  <a:cubicBezTo>
                    <a:pt x="192" y="318"/>
                    <a:pt x="219" y="340"/>
                    <a:pt x="219" y="369"/>
                  </a:cubicBezTo>
                  <a:cubicBezTo>
                    <a:pt x="219" y="385"/>
                    <a:pt x="204" y="400"/>
                    <a:pt x="204" y="408"/>
                  </a:cubicBezTo>
                  <a:cubicBezTo>
                    <a:pt x="204" y="415"/>
                    <a:pt x="209" y="417"/>
                    <a:pt x="216" y="417"/>
                  </a:cubicBezTo>
                  <a:cubicBezTo>
                    <a:pt x="306" y="417"/>
                    <a:pt x="306" y="417"/>
                    <a:pt x="306" y="417"/>
                  </a:cubicBezTo>
                  <a:cubicBezTo>
                    <a:pt x="312" y="417"/>
                    <a:pt x="318" y="412"/>
                    <a:pt x="318" y="405"/>
                  </a:cubicBezTo>
                  <a:cubicBezTo>
                    <a:pt x="318" y="315"/>
                    <a:pt x="318" y="315"/>
                    <a:pt x="318" y="315"/>
                  </a:cubicBezTo>
                  <a:cubicBezTo>
                    <a:pt x="318" y="309"/>
                    <a:pt x="315" y="303"/>
                    <a:pt x="308" y="3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6" name="Freeform 724"/>
            <p:cNvSpPr/>
            <p:nvPr/>
          </p:nvSpPr>
          <p:spPr bwMode="auto">
            <a:xfrm>
              <a:off x="16829170" y="6562038"/>
              <a:ext cx="1596654" cy="750666"/>
            </a:xfrm>
            <a:custGeom>
              <a:avLst/>
              <a:gdLst>
                <a:gd name="T0" fmla="*/ 134 w 134"/>
                <a:gd name="T1" fmla="*/ 31 h 63"/>
                <a:gd name="T2" fmla="*/ 134 w 134"/>
                <a:gd name="T3" fmla="*/ 0 h 63"/>
                <a:gd name="T4" fmla="*/ 105 w 134"/>
                <a:gd name="T5" fmla="*/ 28 h 63"/>
                <a:gd name="T6" fmla="*/ 68 w 134"/>
                <a:gd name="T7" fmla="*/ 42 h 63"/>
                <a:gd name="T8" fmla="*/ 29 w 134"/>
                <a:gd name="T9" fmla="*/ 33 h 63"/>
                <a:gd name="T10" fmla="*/ 1 w 134"/>
                <a:gd name="T11" fmla="*/ 47 h 63"/>
                <a:gd name="T12" fmla="*/ 24 w 134"/>
                <a:gd name="T13" fmla="*/ 45 h 63"/>
                <a:gd name="T14" fmla="*/ 51 w 134"/>
                <a:gd name="T15" fmla="*/ 58 h 63"/>
                <a:gd name="T16" fmla="*/ 80 w 134"/>
                <a:gd name="T17" fmla="*/ 58 h 63"/>
                <a:gd name="T18" fmla="*/ 134 w 134"/>
                <a:gd name="T19" fmla="*/ 36 h 63"/>
                <a:gd name="T20" fmla="*/ 134 w 134"/>
                <a:gd name="T21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4" h="63">
                  <a:moveTo>
                    <a:pt x="134" y="31"/>
                  </a:moveTo>
                  <a:cubicBezTo>
                    <a:pt x="134" y="20"/>
                    <a:pt x="134" y="10"/>
                    <a:pt x="134" y="0"/>
                  </a:cubicBezTo>
                  <a:cubicBezTo>
                    <a:pt x="125" y="10"/>
                    <a:pt x="116" y="20"/>
                    <a:pt x="105" y="28"/>
                  </a:cubicBezTo>
                  <a:cubicBezTo>
                    <a:pt x="95" y="37"/>
                    <a:pt x="74" y="42"/>
                    <a:pt x="68" y="42"/>
                  </a:cubicBezTo>
                  <a:cubicBezTo>
                    <a:pt x="61" y="41"/>
                    <a:pt x="38" y="31"/>
                    <a:pt x="29" y="33"/>
                  </a:cubicBezTo>
                  <a:cubicBezTo>
                    <a:pt x="7" y="40"/>
                    <a:pt x="0" y="44"/>
                    <a:pt x="1" y="47"/>
                  </a:cubicBezTo>
                  <a:cubicBezTo>
                    <a:pt x="4" y="52"/>
                    <a:pt x="14" y="47"/>
                    <a:pt x="24" y="45"/>
                  </a:cubicBezTo>
                  <a:cubicBezTo>
                    <a:pt x="33" y="43"/>
                    <a:pt x="38" y="51"/>
                    <a:pt x="51" y="58"/>
                  </a:cubicBezTo>
                  <a:cubicBezTo>
                    <a:pt x="60" y="63"/>
                    <a:pt x="74" y="59"/>
                    <a:pt x="80" y="58"/>
                  </a:cubicBezTo>
                  <a:cubicBezTo>
                    <a:pt x="93" y="54"/>
                    <a:pt x="109" y="51"/>
                    <a:pt x="134" y="36"/>
                  </a:cubicBezTo>
                  <a:cubicBezTo>
                    <a:pt x="134" y="34"/>
                    <a:pt x="134" y="32"/>
                    <a:pt x="134" y="31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7" name="Freeform 725"/>
            <p:cNvSpPr/>
            <p:nvPr/>
          </p:nvSpPr>
          <p:spPr bwMode="auto">
            <a:xfrm>
              <a:off x="17138969" y="3785766"/>
              <a:ext cx="3074156" cy="5898089"/>
            </a:xfrm>
            <a:custGeom>
              <a:avLst/>
              <a:gdLst>
                <a:gd name="T0" fmla="*/ 241 w 258"/>
                <a:gd name="T1" fmla="*/ 441 h 495"/>
                <a:gd name="T2" fmla="*/ 209 w 258"/>
                <a:gd name="T3" fmla="*/ 385 h 495"/>
                <a:gd name="T4" fmla="*/ 200 w 258"/>
                <a:gd name="T5" fmla="*/ 340 h 495"/>
                <a:gd name="T6" fmla="*/ 183 w 258"/>
                <a:gd name="T7" fmla="*/ 302 h 495"/>
                <a:gd name="T8" fmla="*/ 183 w 258"/>
                <a:gd name="T9" fmla="*/ 278 h 495"/>
                <a:gd name="T10" fmla="*/ 177 w 258"/>
                <a:gd name="T11" fmla="*/ 275 h 495"/>
                <a:gd name="T12" fmla="*/ 145 w 258"/>
                <a:gd name="T13" fmla="*/ 247 h 495"/>
                <a:gd name="T14" fmla="*/ 138 w 258"/>
                <a:gd name="T15" fmla="*/ 240 h 495"/>
                <a:gd name="T16" fmla="*/ 132 w 258"/>
                <a:gd name="T17" fmla="*/ 215 h 495"/>
                <a:gd name="T18" fmla="*/ 151 w 258"/>
                <a:gd name="T19" fmla="*/ 201 h 495"/>
                <a:gd name="T20" fmla="*/ 149 w 258"/>
                <a:gd name="T21" fmla="*/ 188 h 495"/>
                <a:gd name="T22" fmla="*/ 200 w 258"/>
                <a:gd name="T23" fmla="*/ 100 h 495"/>
                <a:gd name="T24" fmla="*/ 100 w 258"/>
                <a:gd name="T25" fmla="*/ 0 h 495"/>
                <a:gd name="T26" fmla="*/ 0 w 258"/>
                <a:gd name="T27" fmla="*/ 100 h 495"/>
                <a:gd name="T28" fmla="*/ 92 w 258"/>
                <a:gd name="T29" fmla="*/ 200 h 495"/>
                <a:gd name="T30" fmla="*/ 113 w 258"/>
                <a:gd name="T31" fmla="*/ 224 h 495"/>
                <a:gd name="T32" fmla="*/ 121 w 258"/>
                <a:gd name="T33" fmla="*/ 345 h 495"/>
                <a:gd name="T34" fmla="*/ 168 w 258"/>
                <a:gd name="T35" fmla="*/ 417 h 495"/>
                <a:gd name="T36" fmla="*/ 205 w 258"/>
                <a:gd name="T37" fmla="*/ 444 h 495"/>
                <a:gd name="T38" fmla="*/ 178 w 258"/>
                <a:gd name="T39" fmla="*/ 487 h 495"/>
                <a:gd name="T40" fmla="*/ 201 w 258"/>
                <a:gd name="T41" fmla="*/ 493 h 495"/>
                <a:gd name="T42" fmla="*/ 239 w 258"/>
                <a:gd name="T43" fmla="*/ 472 h 495"/>
                <a:gd name="T44" fmla="*/ 241 w 258"/>
                <a:gd name="T45" fmla="*/ 441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8" h="495">
                  <a:moveTo>
                    <a:pt x="241" y="441"/>
                  </a:moveTo>
                  <a:cubicBezTo>
                    <a:pt x="230" y="434"/>
                    <a:pt x="223" y="408"/>
                    <a:pt x="209" y="385"/>
                  </a:cubicBezTo>
                  <a:cubicBezTo>
                    <a:pt x="199" y="369"/>
                    <a:pt x="208" y="358"/>
                    <a:pt x="200" y="340"/>
                  </a:cubicBezTo>
                  <a:cubicBezTo>
                    <a:pt x="196" y="329"/>
                    <a:pt x="182" y="326"/>
                    <a:pt x="183" y="302"/>
                  </a:cubicBezTo>
                  <a:cubicBezTo>
                    <a:pt x="183" y="293"/>
                    <a:pt x="183" y="285"/>
                    <a:pt x="183" y="278"/>
                  </a:cubicBezTo>
                  <a:cubicBezTo>
                    <a:pt x="181" y="277"/>
                    <a:pt x="179" y="276"/>
                    <a:pt x="177" y="275"/>
                  </a:cubicBezTo>
                  <a:cubicBezTo>
                    <a:pt x="164" y="266"/>
                    <a:pt x="155" y="258"/>
                    <a:pt x="145" y="247"/>
                  </a:cubicBezTo>
                  <a:cubicBezTo>
                    <a:pt x="142" y="244"/>
                    <a:pt x="140" y="242"/>
                    <a:pt x="138" y="240"/>
                  </a:cubicBezTo>
                  <a:cubicBezTo>
                    <a:pt x="131" y="232"/>
                    <a:pt x="128" y="223"/>
                    <a:pt x="132" y="215"/>
                  </a:cubicBezTo>
                  <a:cubicBezTo>
                    <a:pt x="135" y="207"/>
                    <a:pt x="143" y="202"/>
                    <a:pt x="151" y="201"/>
                  </a:cubicBezTo>
                  <a:cubicBezTo>
                    <a:pt x="149" y="198"/>
                    <a:pt x="149" y="193"/>
                    <a:pt x="149" y="188"/>
                  </a:cubicBezTo>
                  <a:cubicBezTo>
                    <a:pt x="180" y="170"/>
                    <a:pt x="200" y="138"/>
                    <a:pt x="200" y="100"/>
                  </a:cubicBezTo>
                  <a:cubicBezTo>
                    <a:pt x="200" y="45"/>
                    <a:pt x="155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53"/>
                    <a:pt x="41" y="196"/>
                    <a:pt x="92" y="200"/>
                  </a:cubicBezTo>
                  <a:cubicBezTo>
                    <a:pt x="103" y="209"/>
                    <a:pt x="112" y="218"/>
                    <a:pt x="113" y="224"/>
                  </a:cubicBezTo>
                  <a:cubicBezTo>
                    <a:pt x="117" y="258"/>
                    <a:pt x="111" y="296"/>
                    <a:pt x="121" y="345"/>
                  </a:cubicBezTo>
                  <a:cubicBezTo>
                    <a:pt x="124" y="358"/>
                    <a:pt x="145" y="397"/>
                    <a:pt x="168" y="417"/>
                  </a:cubicBezTo>
                  <a:cubicBezTo>
                    <a:pt x="185" y="431"/>
                    <a:pt x="189" y="429"/>
                    <a:pt x="205" y="444"/>
                  </a:cubicBezTo>
                  <a:cubicBezTo>
                    <a:pt x="227" y="463"/>
                    <a:pt x="179" y="473"/>
                    <a:pt x="178" y="487"/>
                  </a:cubicBezTo>
                  <a:cubicBezTo>
                    <a:pt x="177" y="495"/>
                    <a:pt x="187" y="493"/>
                    <a:pt x="201" y="493"/>
                  </a:cubicBezTo>
                  <a:cubicBezTo>
                    <a:pt x="219" y="493"/>
                    <a:pt x="226" y="486"/>
                    <a:pt x="239" y="472"/>
                  </a:cubicBezTo>
                  <a:cubicBezTo>
                    <a:pt x="249" y="461"/>
                    <a:pt x="258" y="450"/>
                    <a:pt x="241" y="441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8" name="Freeform 726"/>
            <p:cNvSpPr/>
            <p:nvPr/>
          </p:nvSpPr>
          <p:spPr bwMode="auto">
            <a:xfrm>
              <a:off x="18664132" y="6204578"/>
              <a:ext cx="2025606" cy="1501332"/>
            </a:xfrm>
            <a:custGeom>
              <a:avLst/>
              <a:gdLst>
                <a:gd name="T0" fmla="*/ 145 w 170"/>
                <a:gd name="T1" fmla="*/ 104 h 126"/>
                <a:gd name="T2" fmla="*/ 168 w 170"/>
                <a:gd name="T3" fmla="*/ 109 h 126"/>
                <a:gd name="T4" fmla="*/ 142 w 170"/>
                <a:gd name="T5" fmla="*/ 92 h 126"/>
                <a:gd name="T6" fmla="*/ 104 w 170"/>
                <a:gd name="T7" fmla="*/ 93 h 126"/>
                <a:gd name="T8" fmla="*/ 81 w 170"/>
                <a:gd name="T9" fmla="*/ 58 h 126"/>
                <a:gd name="T10" fmla="*/ 29 w 170"/>
                <a:gd name="T11" fmla="*/ 5 h 126"/>
                <a:gd name="T12" fmla="*/ 14 w 170"/>
                <a:gd name="T13" fmla="*/ 32 h 126"/>
                <a:gd name="T14" fmla="*/ 52 w 170"/>
                <a:gd name="T15" fmla="*/ 66 h 126"/>
                <a:gd name="T16" fmla="*/ 95 w 170"/>
                <a:gd name="T17" fmla="*/ 110 h 126"/>
                <a:gd name="T18" fmla="*/ 135 w 170"/>
                <a:gd name="T19" fmla="*/ 119 h 126"/>
                <a:gd name="T20" fmla="*/ 118 w 170"/>
                <a:gd name="T21" fmla="*/ 110 h 126"/>
                <a:gd name="T22" fmla="*/ 145 w 170"/>
                <a:gd name="T23" fmla="*/ 10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" h="126">
                  <a:moveTo>
                    <a:pt x="145" y="104"/>
                  </a:moveTo>
                  <a:cubicBezTo>
                    <a:pt x="155" y="108"/>
                    <a:pt x="165" y="114"/>
                    <a:pt x="168" y="109"/>
                  </a:cubicBezTo>
                  <a:cubicBezTo>
                    <a:pt x="170" y="106"/>
                    <a:pt x="162" y="101"/>
                    <a:pt x="142" y="92"/>
                  </a:cubicBezTo>
                  <a:cubicBezTo>
                    <a:pt x="133" y="88"/>
                    <a:pt x="110" y="93"/>
                    <a:pt x="104" y="93"/>
                  </a:cubicBezTo>
                  <a:cubicBezTo>
                    <a:pt x="97" y="92"/>
                    <a:pt x="90" y="67"/>
                    <a:pt x="81" y="58"/>
                  </a:cubicBezTo>
                  <a:cubicBezTo>
                    <a:pt x="62" y="37"/>
                    <a:pt x="49" y="12"/>
                    <a:pt x="29" y="5"/>
                  </a:cubicBezTo>
                  <a:cubicBezTo>
                    <a:pt x="15" y="0"/>
                    <a:pt x="0" y="18"/>
                    <a:pt x="14" y="32"/>
                  </a:cubicBezTo>
                  <a:cubicBezTo>
                    <a:pt x="28" y="46"/>
                    <a:pt x="37" y="57"/>
                    <a:pt x="52" y="66"/>
                  </a:cubicBezTo>
                  <a:cubicBezTo>
                    <a:pt x="82" y="84"/>
                    <a:pt x="84" y="103"/>
                    <a:pt x="95" y="110"/>
                  </a:cubicBezTo>
                  <a:cubicBezTo>
                    <a:pt x="107" y="117"/>
                    <a:pt x="130" y="126"/>
                    <a:pt x="135" y="119"/>
                  </a:cubicBezTo>
                  <a:cubicBezTo>
                    <a:pt x="137" y="115"/>
                    <a:pt x="115" y="112"/>
                    <a:pt x="118" y="110"/>
                  </a:cubicBezTo>
                  <a:cubicBezTo>
                    <a:pt x="129" y="103"/>
                    <a:pt x="138" y="101"/>
                    <a:pt x="145" y="104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9" name="Freeform 727"/>
            <p:cNvSpPr/>
            <p:nvPr/>
          </p:nvSpPr>
          <p:spPr bwMode="auto">
            <a:xfrm>
              <a:off x="18139857" y="7765487"/>
              <a:ext cx="1084295" cy="1894538"/>
            </a:xfrm>
            <a:custGeom>
              <a:avLst/>
              <a:gdLst>
                <a:gd name="T0" fmla="*/ 75 w 91"/>
                <a:gd name="T1" fmla="*/ 83 h 159"/>
                <a:gd name="T2" fmla="*/ 31 w 91"/>
                <a:gd name="T3" fmla="*/ 12 h 159"/>
                <a:gd name="T4" fmla="*/ 29 w 91"/>
                <a:gd name="T5" fmla="*/ 0 h 159"/>
                <a:gd name="T6" fmla="*/ 21 w 91"/>
                <a:gd name="T7" fmla="*/ 54 h 159"/>
                <a:gd name="T8" fmla="*/ 44 w 91"/>
                <a:gd name="T9" fmla="*/ 128 h 159"/>
                <a:gd name="T10" fmla="*/ 0 w 91"/>
                <a:gd name="T11" fmla="*/ 150 h 159"/>
                <a:gd name="T12" fmla="*/ 34 w 91"/>
                <a:gd name="T13" fmla="*/ 159 h 159"/>
                <a:gd name="T14" fmla="*/ 71 w 91"/>
                <a:gd name="T15" fmla="*/ 159 h 159"/>
                <a:gd name="T16" fmla="*/ 77 w 91"/>
                <a:gd name="T17" fmla="*/ 126 h 159"/>
                <a:gd name="T18" fmla="*/ 75 w 91"/>
                <a:gd name="T19" fmla="*/ 8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159">
                  <a:moveTo>
                    <a:pt x="75" y="83"/>
                  </a:moveTo>
                  <a:cubicBezTo>
                    <a:pt x="53" y="61"/>
                    <a:pt x="34" y="25"/>
                    <a:pt x="31" y="12"/>
                  </a:cubicBezTo>
                  <a:cubicBezTo>
                    <a:pt x="30" y="8"/>
                    <a:pt x="29" y="4"/>
                    <a:pt x="29" y="0"/>
                  </a:cubicBezTo>
                  <a:cubicBezTo>
                    <a:pt x="25" y="14"/>
                    <a:pt x="22" y="32"/>
                    <a:pt x="21" y="54"/>
                  </a:cubicBezTo>
                  <a:cubicBezTo>
                    <a:pt x="20" y="83"/>
                    <a:pt x="60" y="121"/>
                    <a:pt x="44" y="128"/>
                  </a:cubicBezTo>
                  <a:cubicBezTo>
                    <a:pt x="19" y="140"/>
                    <a:pt x="0" y="138"/>
                    <a:pt x="0" y="150"/>
                  </a:cubicBezTo>
                  <a:cubicBezTo>
                    <a:pt x="0" y="158"/>
                    <a:pt x="16" y="159"/>
                    <a:pt x="34" y="159"/>
                  </a:cubicBezTo>
                  <a:cubicBezTo>
                    <a:pt x="51" y="159"/>
                    <a:pt x="57" y="159"/>
                    <a:pt x="71" y="159"/>
                  </a:cubicBezTo>
                  <a:cubicBezTo>
                    <a:pt x="85" y="159"/>
                    <a:pt x="91" y="149"/>
                    <a:pt x="77" y="126"/>
                  </a:cubicBezTo>
                  <a:cubicBezTo>
                    <a:pt x="72" y="118"/>
                    <a:pt x="76" y="106"/>
                    <a:pt x="75" y="83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40" name="Овал 79"/>
            <p:cNvSpPr/>
            <p:nvPr/>
          </p:nvSpPr>
          <p:spPr>
            <a:xfrm rot="10800000">
              <a:off x="5130795" y="3474418"/>
              <a:ext cx="2233452" cy="2030412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41" name="Овал 80"/>
            <p:cNvSpPr/>
            <p:nvPr/>
          </p:nvSpPr>
          <p:spPr>
            <a:xfrm rot="10800000">
              <a:off x="17184512" y="3664210"/>
              <a:ext cx="2233452" cy="2030412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5122859" y="921291"/>
            <a:ext cx="1947553" cy="19475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b="1" dirty="0" smtClean="0"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7200" b="1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575560" y="3083277"/>
            <a:ext cx="7040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zh-CN" altLang="en-US" sz="6000" b="1" dirty="0">
                <a:cs typeface="+mn-ea"/>
                <a:sym typeface="+mn-lt"/>
              </a:rPr>
              <a:t>为什么要拥有责任心</a:t>
            </a:r>
            <a:endParaRPr lang="zh-CN" altLang="en-US" sz="6000" b="1" dirty="0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247265" y="4217035"/>
            <a:ext cx="781748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buNone/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责任心，也可称为责任感，即个体对责任的感知和感受。它 是社会个体从责任赋予者那里接受责任之后，内化于本人内心世界的一种心理状态，这种心理状态是个体履行责任行为的精神内驱力。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" y="2260149"/>
            <a:ext cx="1480456" cy="1946007"/>
            <a:chOff x="1" y="2260149"/>
            <a:chExt cx="1950356" cy="2563674"/>
          </a:xfrm>
        </p:grpSpPr>
        <p:sp>
          <p:nvSpPr>
            <p:cNvPr id="15" name="等腰三角形 14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flipH="1">
            <a:off x="10711544" y="2260149"/>
            <a:ext cx="1480456" cy="1946007"/>
            <a:chOff x="1" y="2260149"/>
            <a:chExt cx="1950356" cy="2563674"/>
          </a:xfrm>
        </p:grpSpPr>
        <p:sp>
          <p:nvSpPr>
            <p:cNvPr id="19" name="等腰三角形 18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98915" y="396583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600" b="1" dirty="0">
                <a:cs typeface="+mn-ea"/>
                <a:sym typeface="+mn-lt"/>
              </a:rPr>
              <a:t>为什么要拥有责任心</a:t>
            </a:r>
            <a:endParaRPr lang="zh-CN" altLang="en-US" sz="3600" b="1" dirty="0">
              <a:cs typeface="+mn-ea"/>
              <a:sym typeface="+mn-lt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206017" y="2529114"/>
            <a:ext cx="4191000" cy="2191854"/>
          </a:xfrm>
          <a:prstGeom prst="rect">
            <a:avLst/>
          </a:prstGeom>
        </p:spPr>
        <p:txBody>
          <a:bodyPr vert="horz" lIns="163275" tIns="81638" rIns="163275" bIns="81638" rtlCol="0">
            <a:noAutofit/>
          </a:bodyPr>
          <a:lstStyle>
            <a:lvl1pPr marL="0" indent="0" algn="l" defTabSz="1088390" rtl="0" eaLnBrk="1" latinLnBrk="0" hangingPunct="1">
              <a:lnSpc>
                <a:spcPct val="120000"/>
              </a:lnSpc>
              <a:spcBef>
                <a:spcPts val="800"/>
              </a:spcBef>
              <a:buFont typeface="Arial" panose="020B0604020202020204" pitchFamily="34" charset="0"/>
              <a:buNone/>
              <a:defRPr kumimoji="1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884555" indent="-340360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33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805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500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195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39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585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78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61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defRPr/>
            </a:pP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16305" y="2499360"/>
            <a:ext cx="5818505" cy="7150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ctr" eaLnBrk="0" hangingPunct="0">
              <a:spcBef>
                <a:spcPct val="0"/>
              </a:spcBef>
            </a:pPr>
            <a:r>
              <a:rPr lang="zh-CN" altLang="en-US" sz="2800" b="1" dirty="0" smtClean="0">
                <a:solidFill>
                  <a:schemeClr val="bg1"/>
                </a:solidFill>
                <a:cs typeface="+mn-ea"/>
                <a:sym typeface="+mn-lt"/>
              </a:rPr>
              <a:t>拥有责任心会不断提高我们的收入</a:t>
            </a: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70585" y="3068955"/>
            <a:ext cx="5864225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200000"/>
              </a:lnSpc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责任心是干好工作的前提，拥有责任心才会拥有细心、耐心、爱心、自动自发。工作成果的改善，最大的受益者是我们自己。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902269" y="2499111"/>
            <a:ext cx="4731657" cy="2740546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396583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600" b="1" dirty="0">
                <a:cs typeface="+mn-ea"/>
                <a:sym typeface="+mn-lt"/>
              </a:rPr>
              <a:t>为什么要拥有责任心</a:t>
            </a:r>
            <a:endParaRPr lang="zh-CN" altLang="en-US" sz="3600" b="1" dirty="0">
              <a:cs typeface="+mn-ea"/>
              <a:sym typeface="+mn-lt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532130" y="2968625"/>
            <a:ext cx="1746885" cy="146240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mtClean="0">
                <a:solidFill>
                  <a:schemeClr val="bg1"/>
                </a:solidFill>
                <a:cs typeface="+mn-ea"/>
                <a:sym typeface="+mn-lt"/>
              </a:rPr>
              <a:t>收入</a:t>
            </a:r>
            <a:endParaRPr lang="zh-CN" altLang="en-US" sz="40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2756535" y="3013710"/>
            <a:ext cx="1487805" cy="14173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zh-CN" altLang="en-US" sz="4000" b="1" smtClean="0">
                <a:solidFill>
                  <a:schemeClr val="bg1"/>
                </a:solidFill>
                <a:cs typeface="+mn-ea"/>
                <a:sym typeface="+mn-lt"/>
              </a:rPr>
              <a:t>绩效</a:t>
            </a:r>
            <a:endParaRPr lang="zh-CN" altLang="en-US" sz="4000" b="1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4967605" y="1959610"/>
            <a:ext cx="1520190" cy="15906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cs typeface="+mn-ea"/>
                <a:sym typeface="+mn-lt"/>
              </a:rPr>
              <a:t>态度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878955" y="1959610"/>
            <a:ext cx="1456055" cy="159067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cs typeface="+mn-ea"/>
                <a:sym typeface="+mn-lt"/>
              </a:rPr>
              <a:t>能力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4966970" y="3977005"/>
            <a:ext cx="1522095" cy="156400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zh-CN" altLang="en-US" sz="3200" b="1" dirty="0" smtClean="0">
                <a:solidFill>
                  <a:schemeClr val="bg1"/>
                </a:solidFill>
                <a:cs typeface="+mn-ea"/>
                <a:sym typeface="+mn-lt"/>
              </a:rPr>
              <a:t>工作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buClrTx/>
              <a:buSzTx/>
              <a:buFontTx/>
            </a:pPr>
            <a:r>
              <a:rPr lang="zh-CN" altLang="en-US" sz="3200" b="1" dirty="0" smtClean="0">
                <a:solidFill>
                  <a:schemeClr val="bg1"/>
                </a:solidFill>
                <a:cs typeface="+mn-ea"/>
                <a:sym typeface="+mn-lt"/>
              </a:rPr>
              <a:t>技能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6866255" y="3978910"/>
            <a:ext cx="1468755" cy="15621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cs typeface="+mn-ea"/>
                <a:sym typeface="+mn-lt"/>
              </a:rPr>
              <a:t>责任心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4373880" y="1959610"/>
            <a:ext cx="464185" cy="3580130"/>
          </a:xfrm>
          <a:prstGeom prst="leftBrac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右箭头 4"/>
          <p:cNvSpPr/>
          <p:nvPr/>
        </p:nvSpPr>
        <p:spPr>
          <a:xfrm>
            <a:off x="2366514" y="3589450"/>
            <a:ext cx="302149" cy="31931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右箭头 27"/>
          <p:cNvSpPr/>
          <p:nvPr/>
        </p:nvSpPr>
        <p:spPr>
          <a:xfrm>
            <a:off x="9129264" y="3590539"/>
            <a:ext cx="302149" cy="31931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左大括号 28"/>
          <p:cNvSpPr/>
          <p:nvPr/>
        </p:nvSpPr>
        <p:spPr>
          <a:xfrm flipH="1">
            <a:off x="8431530" y="1959610"/>
            <a:ext cx="467995" cy="3580765"/>
          </a:xfrm>
          <a:prstGeom prst="leftBrac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9547283" y="3119460"/>
            <a:ext cx="2309437" cy="12046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米卢先生讲 </a:t>
            </a:r>
            <a:endParaRPr lang="en-US" altLang="zh-CN" sz="20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“态度决定一切”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373723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600" b="1" dirty="0">
                <a:cs typeface="+mn-ea"/>
                <a:sym typeface="+mn-lt"/>
              </a:rPr>
              <a:t>为什么要拥有责任心</a:t>
            </a:r>
            <a:endParaRPr lang="zh-CN" altLang="en-US" sz="3600" b="1" dirty="0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13404" y="1365543"/>
            <a:ext cx="4493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工作目的：收入提高、能力提升</a:t>
            </a:r>
            <a:endParaRPr lang="zh-CN" altLang="en-US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03615" y="3111077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 smtClean="0">
                <a:cs typeface="+mn-ea"/>
                <a:sym typeface="+mn-lt"/>
              </a:rPr>
              <a:t>你</a:t>
            </a:r>
            <a:r>
              <a:rPr lang="zh-CN" altLang="en-US" sz="2400" b="1" dirty="0">
                <a:cs typeface="+mn-ea"/>
                <a:sym typeface="+mn-lt"/>
              </a:rPr>
              <a:t>干多少事，我给你多少钱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03615" y="4989129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 smtClean="0">
                <a:cs typeface="+mn-ea"/>
                <a:sym typeface="+mn-lt"/>
              </a:rPr>
              <a:t>你</a:t>
            </a:r>
            <a:r>
              <a:rPr lang="zh-CN" altLang="en-US" sz="2400" b="1" dirty="0">
                <a:cs typeface="+mn-ea"/>
                <a:sym typeface="+mn-lt"/>
              </a:rPr>
              <a:t>给我多少钱，我干多少事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1337796" y="2357741"/>
            <a:ext cx="3843804" cy="78236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smtClean="0">
                <a:cs typeface="+mn-ea"/>
                <a:sym typeface="+mn-lt"/>
              </a:rPr>
              <a:t>从老板角度：</a:t>
            </a:r>
            <a:endParaRPr lang="zh-CN" altLang="en-US" sz="2400"/>
          </a:p>
        </p:txBody>
      </p:sp>
      <p:sp>
        <p:nvSpPr>
          <p:cNvPr id="36" name="五边形 35"/>
          <p:cNvSpPr/>
          <p:nvPr/>
        </p:nvSpPr>
        <p:spPr>
          <a:xfrm>
            <a:off x="1337796" y="4235793"/>
            <a:ext cx="3843804" cy="782364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smtClean="0">
                <a:cs typeface="+mn-ea"/>
                <a:sym typeface="+mn-lt"/>
              </a:rPr>
              <a:t>从个人角度：</a:t>
            </a:r>
            <a:endParaRPr lang="zh-CN" altLang="en-US" sz="2400"/>
          </a:p>
        </p:txBody>
      </p:sp>
      <p:sp>
        <p:nvSpPr>
          <p:cNvPr id="37" name="矩形 36"/>
          <p:cNvSpPr/>
          <p:nvPr/>
        </p:nvSpPr>
        <p:spPr>
          <a:xfrm>
            <a:off x="5686409" y="2357741"/>
            <a:ext cx="5441066" cy="3151432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六边形 4"/>
          <p:cNvSpPr/>
          <p:nvPr/>
        </p:nvSpPr>
        <p:spPr>
          <a:xfrm>
            <a:off x="3482287" y="4172082"/>
            <a:ext cx="5355772" cy="674821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chemeClr val="bg1"/>
                </a:solidFill>
                <a:cs typeface="+mn-ea"/>
                <a:sym typeface="+mn-lt"/>
              </a:rPr>
              <a:t>干好份内事，多干份外事</a:t>
            </a:r>
            <a:endParaRPr lang="zh-CN" altLang="en-US" sz="28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4321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为什么要拥有责任心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46480" y="4846955"/>
            <a:ext cx="1036891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zh-CN" altLang="en-US" dirty="0" smtClean="0">
                <a:cs typeface="+mn-ea"/>
                <a:sym typeface="+mn-lt"/>
              </a:rPr>
              <a:t>  </a:t>
            </a:r>
            <a:r>
              <a:rPr lang="zh-CN" altLang="en-US" sz="2400" dirty="0" smtClean="0">
                <a:cs typeface="+mn-ea"/>
                <a:sym typeface="+mn-lt"/>
              </a:rPr>
              <a:t>     </a:t>
            </a:r>
            <a:r>
              <a:rPr lang="en-US" altLang="zh-CN" sz="2400" dirty="0" smtClean="0">
                <a:cs typeface="+mn-ea"/>
                <a:sym typeface="+mn-lt"/>
              </a:rPr>
              <a:t> </a:t>
            </a:r>
            <a:r>
              <a:rPr lang="zh-CN" altLang="en-US" sz="2400" dirty="0" smtClean="0">
                <a:cs typeface="+mn-ea"/>
                <a:sym typeface="+mn-lt"/>
              </a:rPr>
              <a:t>人的能力和素质是通过不断的做事锻炼出来，又是通过获得的报酬体现出来</a:t>
            </a:r>
            <a:r>
              <a:rPr lang="en-US" altLang="zh-CN" sz="2400" dirty="0" smtClean="0">
                <a:cs typeface="+mn-ea"/>
                <a:sym typeface="+mn-lt"/>
              </a:rPr>
              <a:t>,</a:t>
            </a:r>
            <a:r>
              <a:rPr lang="zh-CN" altLang="en-US" sz="2400" dirty="0" smtClean="0">
                <a:cs typeface="+mn-ea"/>
                <a:sym typeface="+mn-lt"/>
              </a:rPr>
              <a:t>做事的广度和深度决定了我们能力提升的速度。</a:t>
            </a:r>
            <a:endParaRPr lang="zh-CN" altLang="en-US" sz="2400" dirty="0" smtClean="0"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237897" y="1273873"/>
            <a:ext cx="10337165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u"/>
              <a:defRPr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一般情况下的普通人，工资收入在使用价值线上下波动</a:t>
            </a:r>
            <a:endParaRPr lang="zh-CN" altLang="en-US" sz="32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237496" y="2640745"/>
            <a:ext cx="9930765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u"/>
              <a:defRPr/>
            </a:pPr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一般情况下，工资收入会随着使用价值的增长而增长</a:t>
            </a:r>
            <a:endParaRPr lang="zh-CN" altLang="en-US" sz="32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247900" y="2103755"/>
            <a:ext cx="846518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kern="1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几乎不太可能出现使用价值不增加工资收入不断增加的情况</a:t>
            </a:r>
            <a:endParaRPr lang="zh-CN" altLang="en-US" sz="2400" kern="1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247900" y="3321050"/>
            <a:ext cx="870521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400" kern="1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几乎不太可能出现使用价值不断增加工资收入却不增加的情况 </a:t>
            </a:r>
            <a:endParaRPr lang="zh-CN" altLang="en-US" sz="2400" kern="1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396583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600" b="1" dirty="0">
                <a:cs typeface="+mn-ea"/>
                <a:sym typeface="+mn-lt"/>
              </a:rPr>
              <a:t>为什么要拥有责任心</a:t>
            </a:r>
            <a:endParaRPr lang="zh-CN" altLang="en-US" sz="3600" b="1" dirty="0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37455" y="2124075"/>
            <a:ext cx="4490720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钱不是万能的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没有钱是万万不能的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37455" y="4038600"/>
            <a:ext cx="647890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责任心提高工作绩效，进而提高收入让我们从容面对未来生活的不安全因素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660" y="1082040"/>
            <a:ext cx="3652520" cy="532955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037455" y="3507740"/>
            <a:ext cx="3325495" cy="76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flipV="1">
            <a:off x="5037455" y="5353685"/>
            <a:ext cx="5789295" cy="76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5122859" y="953676"/>
            <a:ext cx="1947553" cy="19475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b="1" dirty="0" smtClean="0"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7200" b="1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771398" y="3113757"/>
            <a:ext cx="7040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6000" b="1" dirty="0">
                <a:cs typeface="+mn-ea"/>
                <a:sym typeface="+mn-lt"/>
              </a:rPr>
              <a:t>为成功坚定几个信念</a:t>
            </a:r>
            <a:endParaRPr lang="zh-CN" altLang="en-US" sz="6000" b="1" dirty="0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933065" y="4217035"/>
            <a:ext cx="6721475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None/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责任心，也可称为责任感，即个体对责任的感知和感受。它 是社会个体从责任赋予者那里接受责任之后，内化于本人内心世界的一种心理状态，这种心理状态是个体履行责任行为的精神内驱力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。 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" y="2260149"/>
            <a:ext cx="1480456" cy="1946007"/>
            <a:chOff x="1" y="2260149"/>
            <a:chExt cx="1950356" cy="2563674"/>
          </a:xfrm>
        </p:grpSpPr>
        <p:sp>
          <p:nvSpPr>
            <p:cNvPr id="15" name="等腰三角形 14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flipH="1">
            <a:off x="10711544" y="2260149"/>
            <a:ext cx="1480456" cy="1946007"/>
            <a:chOff x="1" y="2260149"/>
            <a:chExt cx="1950356" cy="2563674"/>
          </a:xfrm>
        </p:grpSpPr>
        <p:sp>
          <p:nvSpPr>
            <p:cNvPr id="19" name="等腰三角形 18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396583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600" b="1" dirty="0">
                <a:cs typeface="+mn-ea"/>
                <a:sym typeface="+mn-lt"/>
              </a:rPr>
              <a:t>为成功坚定几个信念</a:t>
            </a:r>
            <a:endParaRPr lang="zh-CN" altLang="en-US" sz="3600" b="1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4449" y="1998147"/>
            <a:ext cx="1145447" cy="3831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22684" y="2360106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647" y="3359817"/>
            <a:ext cx="738664" cy="193899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cs typeface="+mn-ea"/>
                <a:sym typeface="+mn-lt"/>
              </a:rPr>
              <a:t>遵守规则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88345" y="1998147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2888345" y="5298809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888345" y="4473642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888345" y="3648477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2888345" y="2823312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788229" y="2066886"/>
            <a:ext cx="37388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遵守公司的规则和标准</a:t>
            </a:r>
            <a:endParaRPr lang="zh-CN" altLang="en-US" sz="2400" b="1" kern="1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88229" y="2835910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履行工作职责</a:t>
            </a:r>
            <a:endParaRPr lang="zh-CN" altLang="en-US" sz="2800" b="1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88229" y="3641642"/>
            <a:ext cx="4094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在规定的期限内完成任务</a:t>
            </a:r>
            <a:endParaRPr lang="zh-CN" altLang="en-US" sz="2400" b="1" kern="1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788229" y="4492589"/>
            <a:ext cx="37388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遵循公司的制度和方针</a:t>
            </a:r>
            <a:endParaRPr lang="zh-CN" altLang="en-US" sz="2800" b="1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816441" y="5316879"/>
            <a:ext cx="464820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接受上级指示, 遵守作业标准</a:t>
            </a:r>
            <a:endParaRPr lang="zh-CN" altLang="en-US" sz="2400" b="1" kern="1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2487906" y="3540061"/>
            <a:ext cx="287944" cy="664825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Группа 65"/>
          <p:cNvGrpSpPr/>
          <p:nvPr/>
        </p:nvGrpSpPr>
        <p:grpSpPr>
          <a:xfrm>
            <a:off x="7979640" y="2251844"/>
            <a:ext cx="3441204" cy="3204338"/>
            <a:chOff x="2899417" y="4964497"/>
            <a:chExt cx="4972897" cy="4630601"/>
          </a:xfrm>
        </p:grpSpPr>
        <p:grpSp>
          <p:nvGrpSpPr>
            <p:cNvPr id="40" name="Группа 66"/>
            <p:cNvGrpSpPr/>
            <p:nvPr/>
          </p:nvGrpSpPr>
          <p:grpSpPr>
            <a:xfrm>
              <a:off x="2899417" y="5063636"/>
              <a:ext cx="4972897" cy="4531462"/>
              <a:chOff x="671514" y="11611322"/>
              <a:chExt cx="1752600" cy="1597025"/>
            </a:xfrm>
          </p:grpSpPr>
          <p:sp>
            <p:nvSpPr>
              <p:cNvPr id="43" name="Freeform 709"/>
              <p:cNvSpPr/>
              <p:nvPr/>
            </p:nvSpPr>
            <p:spPr bwMode="auto">
              <a:xfrm>
                <a:off x="1382714" y="12887672"/>
                <a:ext cx="368300" cy="123825"/>
              </a:xfrm>
              <a:custGeom>
                <a:avLst/>
                <a:gdLst>
                  <a:gd name="T0" fmla="*/ 0 w 116"/>
                  <a:gd name="T1" fmla="*/ 21 h 39"/>
                  <a:gd name="T2" fmla="*/ 9 w 116"/>
                  <a:gd name="T3" fmla="*/ 39 h 39"/>
                  <a:gd name="T4" fmla="*/ 15 w 116"/>
                  <a:gd name="T5" fmla="*/ 38 h 39"/>
                  <a:gd name="T6" fmla="*/ 34 w 116"/>
                  <a:gd name="T7" fmla="*/ 27 h 39"/>
                  <a:gd name="T8" fmla="*/ 71 w 116"/>
                  <a:gd name="T9" fmla="*/ 11 h 39"/>
                  <a:gd name="T10" fmla="*/ 76 w 116"/>
                  <a:gd name="T11" fmla="*/ 10 h 39"/>
                  <a:gd name="T12" fmla="*/ 110 w 116"/>
                  <a:gd name="T13" fmla="*/ 25 h 39"/>
                  <a:gd name="T14" fmla="*/ 115 w 116"/>
                  <a:gd name="T15" fmla="*/ 29 h 39"/>
                  <a:gd name="T16" fmla="*/ 116 w 116"/>
                  <a:gd name="T17" fmla="*/ 22 h 39"/>
                  <a:gd name="T18" fmla="*/ 71 w 116"/>
                  <a:gd name="T19" fmla="*/ 0 h 39"/>
                  <a:gd name="T20" fmla="*/ 28 w 116"/>
                  <a:gd name="T21" fmla="*/ 23 h 39"/>
                  <a:gd name="T22" fmla="*/ 12 w 116"/>
                  <a:gd name="T23" fmla="*/ 16 h 39"/>
                  <a:gd name="T24" fmla="*/ 6 w 116"/>
                  <a:gd name="T25" fmla="*/ 3 h 39"/>
                  <a:gd name="T26" fmla="*/ 0 w 116"/>
                  <a:gd name="T27" fmla="*/ 17 h 39"/>
                  <a:gd name="T28" fmla="*/ 0 w 116"/>
                  <a:gd name="T29" fmla="*/ 2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6" h="39">
                    <a:moveTo>
                      <a:pt x="0" y="21"/>
                    </a:moveTo>
                    <a:cubicBezTo>
                      <a:pt x="3" y="36"/>
                      <a:pt x="5" y="39"/>
                      <a:pt x="9" y="39"/>
                    </a:cubicBezTo>
                    <a:cubicBezTo>
                      <a:pt x="11" y="39"/>
                      <a:pt x="13" y="38"/>
                      <a:pt x="15" y="38"/>
                    </a:cubicBezTo>
                    <a:cubicBezTo>
                      <a:pt x="23" y="35"/>
                      <a:pt x="28" y="31"/>
                      <a:pt x="34" y="27"/>
                    </a:cubicBezTo>
                    <a:cubicBezTo>
                      <a:pt x="43" y="21"/>
                      <a:pt x="53" y="14"/>
                      <a:pt x="71" y="11"/>
                    </a:cubicBezTo>
                    <a:cubicBezTo>
                      <a:pt x="73" y="10"/>
                      <a:pt x="75" y="10"/>
                      <a:pt x="76" y="10"/>
                    </a:cubicBezTo>
                    <a:cubicBezTo>
                      <a:pt x="89" y="10"/>
                      <a:pt x="101" y="19"/>
                      <a:pt x="110" y="25"/>
                    </a:cubicBezTo>
                    <a:cubicBezTo>
                      <a:pt x="111" y="26"/>
                      <a:pt x="113" y="28"/>
                      <a:pt x="115" y="29"/>
                    </a:cubicBezTo>
                    <a:cubicBezTo>
                      <a:pt x="115" y="27"/>
                      <a:pt x="116" y="25"/>
                      <a:pt x="116" y="22"/>
                    </a:cubicBezTo>
                    <a:cubicBezTo>
                      <a:pt x="99" y="10"/>
                      <a:pt x="80" y="0"/>
                      <a:pt x="71" y="0"/>
                    </a:cubicBezTo>
                    <a:cubicBezTo>
                      <a:pt x="51" y="0"/>
                      <a:pt x="43" y="8"/>
                      <a:pt x="28" y="23"/>
                    </a:cubicBezTo>
                    <a:cubicBezTo>
                      <a:pt x="16" y="36"/>
                      <a:pt x="15" y="33"/>
                      <a:pt x="12" y="16"/>
                    </a:cubicBezTo>
                    <a:cubicBezTo>
                      <a:pt x="11" y="11"/>
                      <a:pt x="9" y="7"/>
                      <a:pt x="6" y="3"/>
                    </a:cubicBezTo>
                    <a:cubicBezTo>
                      <a:pt x="4" y="8"/>
                      <a:pt x="2" y="13"/>
                      <a:pt x="0" y="17"/>
                    </a:cubicBezTo>
                    <a:cubicBezTo>
                      <a:pt x="0" y="18"/>
                      <a:pt x="0" y="19"/>
                      <a:pt x="0" y="21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4" name="Freeform 710"/>
              <p:cNvSpPr/>
              <p:nvPr/>
            </p:nvSpPr>
            <p:spPr bwMode="auto">
              <a:xfrm>
                <a:off x="1246189" y="12055822"/>
                <a:ext cx="1177925" cy="1152525"/>
              </a:xfrm>
              <a:custGeom>
                <a:avLst/>
                <a:gdLst>
                  <a:gd name="T0" fmla="*/ 352 w 371"/>
                  <a:gd name="T1" fmla="*/ 340 h 363"/>
                  <a:gd name="T2" fmla="*/ 312 w 371"/>
                  <a:gd name="T3" fmla="*/ 329 h 363"/>
                  <a:gd name="T4" fmla="*/ 296 w 371"/>
                  <a:gd name="T5" fmla="*/ 263 h 363"/>
                  <a:gd name="T6" fmla="*/ 261 w 371"/>
                  <a:gd name="T7" fmla="*/ 210 h 363"/>
                  <a:gd name="T8" fmla="*/ 265 w 371"/>
                  <a:gd name="T9" fmla="*/ 200 h 363"/>
                  <a:gd name="T10" fmla="*/ 271 w 371"/>
                  <a:gd name="T11" fmla="*/ 200 h 363"/>
                  <a:gd name="T12" fmla="*/ 371 w 371"/>
                  <a:gd name="T13" fmla="*/ 100 h 363"/>
                  <a:gd name="T14" fmla="*/ 271 w 371"/>
                  <a:gd name="T15" fmla="*/ 0 h 363"/>
                  <a:gd name="T16" fmla="*/ 171 w 371"/>
                  <a:gd name="T17" fmla="*/ 100 h 363"/>
                  <a:gd name="T18" fmla="*/ 217 w 371"/>
                  <a:gd name="T19" fmla="*/ 184 h 363"/>
                  <a:gd name="T20" fmla="*/ 212 w 371"/>
                  <a:gd name="T21" fmla="*/ 194 h 363"/>
                  <a:gd name="T22" fmla="*/ 155 w 371"/>
                  <a:gd name="T23" fmla="*/ 196 h 363"/>
                  <a:gd name="T24" fmla="*/ 108 w 371"/>
                  <a:gd name="T25" fmla="*/ 178 h 363"/>
                  <a:gd name="T26" fmla="*/ 112 w 371"/>
                  <a:gd name="T27" fmla="*/ 170 h 363"/>
                  <a:gd name="T28" fmla="*/ 122 w 371"/>
                  <a:gd name="T29" fmla="*/ 147 h 363"/>
                  <a:gd name="T30" fmla="*/ 121 w 371"/>
                  <a:gd name="T31" fmla="*/ 123 h 363"/>
                  <a:gd name="T32" fmla="*/ 113 w 371"/>
                  <a:gd name="T33" fmla="*/ 124 h 363"/>
                  <a:gd name="T34" fmla="*/ 114 w 371"/>
                  <a:gd name="T35" fmla="*/ 127 h 363"/>
                  <a:gd name="T36" fmla="*/ 113 w 371"/>
                  <a:gd name="T37" fmla="*/ 134 h 363"/>
                  <a:gd name="T38" fmla="*/ 114 w 371"/>
                  <a:gd name="T39" fmla="*/ 137 h 363"/>
                  <a:gd name="T40" fmla="*/ 109 w 371"/>
                  <a:gd name="T41" fmla="*/ 149 h 363"/>
                  <a:gd name="T42" fmla="*/ 102 w 371"/>
                  <a:gd name="T43" fmla="*/ 152 h 363"/>
                  <a:gd name="T44" fmla="*/ 93 w 371"/>
                  <a:gd name="T45" fmla="*/ 158 h 363"/>
                  <a:gd name="T46" fmla="*/ 84 w 371"/>
                  <a:gd name="T47" fmla="*/ 163 h 363"/>
                  <a:gd name="T48" fmla="*/ 71 w 371"/>
                  <a:gd name="T49" fmla="*/ 167 h 363"/>
                  <a:gd name="T50" fmla="*/ 81 w 371"/>
                  <a:gd name="T51" fmla="*/ 187 h 363"/>
                  <a:gd name="T52" fmla="*/ 82 w 371"/>
                  <a:gd name="T53" fmla="*/ 188 h 363"/>
                  <a:gd name="T54" fmla="*/ 131 w 371"/>
                  <a:gd name="T55" fmla="*/ 225 h 363"/>
                  <a:gd name="T56" fmla="*/ 179 w 371"/>
                  <a:gd name="T57" fmla="*/ 233 h 363"/>
                  <a:gd name="T58" fmla="*/ 163 w 371"/>
                  <a:gd name="T59" fmla="*/ 296 h 363"/>
                  <a:gd name="T60" fmla="*/ 115 w 371"/>
                  <a:gd name="T61" fmla="*/ 278 h 363"/>
                  <a:gd name="T62" fmla="*/ 60 w 371"/>
                  <a:gd name="T63" fmla="*/ 305 h 363"/>
                  <a:gd name="T64" fmla="*/ 37 w 371"/>
                  <a:gd name="T65" fmla="*/ 284 h 363"/>
                  <a:gd name="T66" fmla="*/ 8 w 371"/>
                  <a:gd name="T67" fmla="*/ 263 h 363"/>
                  <a:gd name="T68" fmla="*/ 7 w 371"/>
                  <a:gd name="T69" fmla="*/ 291 h 363"/>
                  <a:gd name="T70" fmla="*/ 16 w 371"/>
                  <a:gd name="T71" fmla="*/ 327 h 363"/>
                  <a:gd name="T72" fmla="*/ 38 w 371"/>
                  <a:gd name="T73" fmla="*/ 353 h 363"/>
                  <a:gd name="T74" fmla="*/ 56 w 371"/>
                  <a:gd name="T75" fmla="*/ 342 h 363"/>
                  <a:gd name="T76" fmla="*/ 109 w 371"/>
                  <a:gd name="T77" fmla="*/ 337 h 363"/>
                  <a:gd name="T78" fmla="*/ 188 w 371"/>
                  <a:gd name="T79" fmla="*/ 354 h 363"/>
                  <a:gd name="T80" fmla="*/ 256 w 371"/>
                  <a:gd name="T81" fmla="*/ 265 h 363"/>
                  <a:gd name="T82" fmla="*/ 276 w 371"/>
                  <a:gd name="T83" fmla="*/ 297 h 363"/>
                  <a:gd name="T84" fmla="*/ 296 w 371"/>
                  <a:gd name="T85" fmla="*/ 344 h 363"/>
                  <a:gd name="T86" fmla="*/ 312 w 371"/>
                  <a:gd name="T87" fmla="*/ 358 h 363"/>
                  <a:gd name="T88" fmla="*/ 341 w 371"/>
                  <a:gd name="T89" fmla="*/ 357 h 363"/>
                  <a:gd name="T90" fmla="*/ 324 w 371"/>
                  <a:gd name="T91" fmla="*/ 351 h 363"/>
                  <a:gd name="T92" fmla="*/ 350 w 371"/>
                  <a:gd name="T93" fmla="*/ 349 h 363"/>
                  <a:gd name="T94" fmla="*/ 370 w 371"/>
                  <a:gd name="T95" fmla="*/ 350 h 363"/>
                  <a:gd name="T96" fmla="*/ 352 w 371"/>
                  <a:gd name="T97" fmla="*/ 34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71" h="363">
                    <a:moveTo>
                      <a:pt x="352" y="340"/>
                    </a:moveTo>
                    <a:cubicBezTo>
                      <a:pt x="337" y="338"/>
                      <a:pt x="316" y="341"/>
                      <a:pt x="312" y="329"/>
                    </a:cubicBezTo>
                    <a:cubicBezTo>
                      <a:pt x="304" y="310"/>
                      <a:pt x="298" y="288"/>
                      <a:pt x="296" y="263"/>
                    </a:cubicBezTo>
                    <a:cubicBezTo>
                      <a:pt x="294" y="219"/>
                      <a:pt x="265" y="214"/>
                      <a:pt x="261" y="210"/>
                    </a:cubicBezTo>
                    <a:cubicBezTo>
                      <a:pt x="258" y="207"/>
                      <a:pt x="260" y="204"/>
                      <a:pt x="265" y="200"/>
                    </a:cubicBezTo>
                    <a:cubicBezTo>
                      <a:pt x="267" y="200"/>
                      <a:pt x="269" y="200"/>
                      <a:pt x="271" y="200"/>
                    </a:cubicBezTo>
                    <a:cubicBezTo>
                      <a:pt x="326" y="200"/>
                      <a:pt x="371" y="155"/>
                      <a:pt x="371" y="100"/>
                    </a:cubicBezTo>
                    <a:cubicBezTo>
                      <a:pt x="371" y="45"/>
                      <a:pt x="326" y="0"/>
                      <a:pt x="271" y="0"/>
                    </a:cubicBezTo>
                    <a:cubicBezTo>
                      <a:pt x="216" y="0"/>
                      <a:pt x="171" y="45"/>
                      <a:pt x="171" y="100"/>
                    </a:cubicBezTo>
                    <a:cubicBezTo>
                      <a:pt x="171" y="136"/>
                      <a:pt x="189" y="167"/>
                      <a:pt x="217" y="184"/>
                    </a:cubicBezTo>
                    <a:cubicBezTo>
                      <a:pt x="217" y="190"/>
                      <a:pt x="216" y="195"/>
                      <a:pt x="212" y="194"/>
                    </a:cubicBezTo>
                    <a:cubicBezTo>
                      <a:pt x="188" y="190"/>
                      <a:pt x="179" y="193"/>
                      <a:pt x="155" y="196"/>
                    </a:cubicBezTo>
                    <a:cubicBezTo>
                      <a:pt x="139" y="199"/>
                      <a:pt x="119" y="195"/>
                      <a:pt x="108" y="178"/>
                    </a:cubicBezTo>
                    <a:cubicBezTo>
                      <a:pt x="110" y="175"/>
                      <a:pt x="111" y="172"/>
                      <a:pt x="112" y="170"/>
                    </a:cubicBezTo>
                    <a:cubicBezTo>
                      <a:pt x="116" y="163"/>
                      <a:pt x="122" y="155"/>
                      <a:pt x="122" y="147"/>
                    </a:cubicBezTo>
                    <a:cubicBezTo>
                      <a:pt x="123" y="140"/>
                      <a:pt x="123" y="128"/>
                      <a:pt x="121" y="123"/>
                    </a:cubicBezTo>
                    <a:cubicBezTo>
                      <a:pt x="120" y="118"/>
                      <a:pt x="114" y="120"/>
                      <a:pt x="113" y="124"/>
                    </a:cubicBezTo>
                    <a:cubicBezTo>
                      <a:pt x="113" y="125"/>
                      <a:pt x="113" y="126"/>
                      <a:pt x="114" y="127"/>
                    </a:cubicBezTo>
                    <a:cubicBezTo>
                      <a:pt x="114" y="129"/>
                      <a:pt x="114" y="132"/>
                      <a:pt x="113" y="134"/>
                    </a:cubicBezTo>
                    <a:cubicBezTo>
                      <a:pt x="113" y="135"/>
                      <a:pt x="114" y="136"/>
                      <a:pt x="114" y="137"/>
                    </a:cubicBezTo>
                    <a:cubicBezTo>
                      <a:pt x="115" y="142"/>
                      <a:pt x="113" y="146"/>
                      <a:pt x="109" y="14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9" y="154"/>
                      <a:pt x="96" y="156"/>
                      <a:pt x="93" y="158"/>
                    </a:cubicBezTo>
                    <a:cubicBezTo>
                      <a:pt x="90" y="160"/>
                      <a:pt x="87" y="162"/>
                      <a:pt x="84" y="163"/>
                    </a:cubicBezTo>
                    <a:cubicBezTo>
                      <a:pt x="81" y="165"/>
                      <a:pt x="76" y="166"/>
                      <a:pt x="71" y="167"/>
                    </a:cubicBezTo>
                    <a:cubicBezTo>
                      <a:pt x="73" y="171"/>
                      <a:pt x="78" y="181"/>
                      <a:pt x="81" y="187"/>
                    </a:cubicBezTo>
                    <a:cubicBezTo>
                      <a:pt x="81" y="187"/>
                      <a:pt x="81" y="188"/>
                      <a:pt x="82" y="188"/>
                    </a:cubicBezTo>
                    <a:cubicBezTo>
                      <a:pt x="96" y="209"/>
                      <a:pt x="120" y="223"/>
                      <a:pt x="131" y="225"/>
                    </a:cubicBezTo>
                    <a:cubicBezTo>
                      <a:pt x="143" y="227"/>
                      <a:pt x="184" y="223"/>
                      <a:pt x="179" y="233"/>
                    </a:cubicBezTo>
                    <a:cubicBezTo>
                      <a:pt x="171" y="251"/>
                      <a:pt x="167" y="273"/>
                      <a:pt x="163" y="296"/>
                    </a:cubicBezTo>
                    <a:cubicBezTo>
                      <a:pt x="161" y="308"/>
                      <a:pt x="137" y="274"/>
                      <a:pt x="115" y="278"/>
                    </a:cubicBezTo>
                    <a:cubicBezTo>
                      <a:pt x="87" y="284"/>
                      <a:pt x="80" y="298"/>
                      <a:pt x="60" y="305"/>
                    </a:cubicBezTo>
                    <a:cubicBezTo>
                      <a:pt x="43" y="311"/>
                      <a:pt x="40" y="301"/>
                      <a:pt x="37" y="284"/>
                    </a:cubicBezTo>
                    <a:cubicBezTo>
                      <a:pt x="34" y="267"/>
                      <a:pt x="20" y="261"/>
                      <a:pt x="8" y="263"/>
                    </a:cubicBezTo>
                    <a:cubicBezTo>
                      <a:pt x="0" y="265"/>
                      <a:pt x="4" y="274"/>
                      <a:pt x="7" y="291"/>
                    </a:cubicBezTo>
                    <a:cubicBezTo>
                      <a:pt x="11" y="308"/>
                      <a:pt x="13" y="313"/>
                      <a:pt x="16" y="327"/>
                    </a:cubicBezTo>
                    <a:cubicBezTo>
                      <a:pt x="19" y="340"/>
                      <a:pt x="22" y="357"/>
                      <a:pt x="38" y="353"/>
                    </a:cubicBezTo>
                    <a:cubicBezTo>
                      <a:pt x="49" y="351"/>
                      <a:pt x="47" y="347"/>
                      <a:pt x="56" y="342"/>
                    </a:cubicBezTo>
                    <a:cubicBezTo>
                      <a:pt x="66" y="337"/>
                      <a:pt x="77" y="346"/>
                      <a:pt x="109" y="337"/>
                    </a:cubicBezTo>
                    <a:cubicBezTo>
                      <a:pt x="122" y="333"/>
                      <a:pt x="160" y="355"/>
                      <a:pt x="188" y="354"/>
                    </a:cubicBezTo>
                    <a:cubicBezTo>
                      <a:pt x="215" y="353"/>
                      <a:pt x="244" y="284"/>
                      <a:pt x="256" y="265"/>
                    </a:cubicBezTo>
                    <a:cubicBezTo>
                      <a:pt x="262" y="256"/>
                      <a:pt x="269" y="277"/>
                      <a:pt x="276" y="297"/>
                    </a:cubicBezTo>
                    <a:cubicBezTo>
                      <a:pt x="282" y="317"/>
                      <a:pt x="293" y="331"/>
                      <a:pt x="296" y="344"/>
                    </a:cubicBezTo>
                    <a:cubicBezTo>
                      <a:pt x="297" y="350"/>
                      <a:pt x="304" y="355"/>
                      <a:pt x="312" y="358"/>
                    </a:cubicBezTo>
                    <a:cubicBezTo>
                      <a:pt x="327" y="363"/>
                      <a:pt x="341" y="363"/>
                      <a:pt x="341" y="357"/>
                    </a:cubicBezTo>
                    <a:cubicBezTo>
                      <a:pt x="342" y="352"/>
                      <a:pt x="321" y="352"/>
                      <a:pt x="324" y="351"/>
                    </a:cubicBezTo>
                    <a:cubicBezTo>
                      <a:pt x="332" y="348"/>
                      <a:pt x="342" y="349"/>
                      <a:pt x="350" y="349"/>
                    </a:cubicBezTo>
                    <a:cubicBezTo>
                      <a:pt x="363" y="349"/>
                      <a:pt x="368" y="355"/>
                      <a:pt x="370" y="350"/>
                    </a:cubicBezTo>
                    <a:cubicBezTo>
                      <a:pt x="371" y="345"/>
                      <a:pt x="363" y="341"/>
                      <a:pt x="352" y="3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5" name="Freeform 711"/>
              <p:cNvSpPr/>
              <p:nvPr/>
            </p:nvSpPr>
            <p:spPr bwMode="auto">
              <a:xfrm>
                <a:off x="1506539" y="12379672"/>
                <a:ext cx="44450" cy="57150"/>
              </a:xfrm>
              <a:custGeom>
                <a:avLst/>
                <a:gdLst>
                  <a:gd name="T0" fmla="*/ 11 w 14"/>
                  <a:gd name="T1" fmla="*/ 9 h 18"/>
                  <a:gd name="T2" fmla="*/ 10 w 14"/>
                  <a:gd name="T3" fmla="*/ 5 h 18"/>
                  <a:gd name="T4" fmla="*/ 2 w 14"/>
                  <a:gd name="T5" fmla="*/ 9 h 18"/>
                  <a:gd name="T6" fmla="*/ 4 w 14"/>
                  <a:gd name="T7" fmla="*/ 12 h 18"/>
                  <a:gd name="T8" fmla="*/ 11 w 14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">
                    <a:moveTo>
                      <a:pt x="11" y="9"/>
                    </a:moveTo>
                    <a:cubicBezTo>
                      <a:pt x="10" y="5"/>
                      <a:pt x="10" y="5"/>
                      <a:pt x="10" y="5"/>
                    </a:cubicBezTo>
                    <a:cubicBezTo>
                      <a:pt x="7" y="0"/>
                      <a:pt x="0" y="3"/>
                      <a:pt x="2" y="9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7" y="18"/>
                      <a:pt x="14" y="14"/>
                      <a:pt x="11" y="9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6" name="Freeform 712"/>
              <p:cNvSpPr/>
              <p:nvPr/>
            </p:nvSpPr>
            <p:spPr bwMode="auto">
              <a:xfrm>
                <a:off x="1452564" y="12408247"/>
                <a:ext cx="44450" cy="57150"/>
              </a:xfrm>
              <a:custGeom>
                <a:avLst/>
                <a:gdLst>
                  <a:gd name="T0" fmla="*/ 11 w 14"/>
                  <a:gd name="T1" fmla="*/ 9 h 18"/>
                  <a:gd name="T2" fmla="*/ 9 w 14"/>
                  <a:gd name="T3" fmla="*/ 6 h 18"/>
                  <a:gd name="T4" fmla="*/ 2 w 14"/>
                  <a:gd name="T5" fmla="*/ 9 h 18"/>
                  <a:gd name="T6" fmla="*/ 4 w 14"/>
                  <a:gd name="T7" fmla="*/ 13 h 18"/>
                  <a:gd name="T8" fmla="*/ 11 w 14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">
                    <a:moveTo>
                      <a:pt x="11" y="9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7" y="0"/>
                      <a:pt x="0" y="4"/>
                      <a:pt x="2" y="9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18"/>
                      <a:pt x="14" y="15"/>
                      <a:pt x="11" y="9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7" name="Freeform 713"/>
              <p:cNvSpPr/>
              <p:nvPr/>
            </p:nvSpPr>
            <p:spPr bwMode="auto">
              <a:xfrm>
                <a:off x="1477964" y="12392372"/>
                <a:ext cx="44450" cy="57150"/>
              </a:xfrm>
              <a:custGeom>
                <a:avLst/>
                <a:gdLst>
                  <a:gd name="T0" fmla="*/ 12 w 14"/>
                  <a:gd name="T1" fmla="*/ 9 h 18"/>
                  <a:gd name="T2" fmla="*/ 10 w 14"/>
                  <a:gd name="T3" fmla="*/ 6 h 18"/>
                  <a:gd name="T4" fmla="*/ 3 w 14"/>
                  <a:gd name="T5" fmla="*/ 9 h 18"/>
                  <a:gd name="T6" fmla="*/ 4 w 14"/>
                  <a:gd name="T7" fmla="*/ 13 h 18"/>
                  <a:gd name="T8" fmla="*/ 12 w 14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">
                    <a:moveTo>
                      <a:pt x="12" y="9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7" y="0"/>
                      <a:pt x="0" y="4"/>
                      <a:pt x="3" y="9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7" y="18"/>
                      <a:pt x="14" y="15"/>
                      <a:pt x="12" y="9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8" name="Freeform 757"/>
              <p:cNvSpPr/>
              <p:nvPr/>
            </p:nvSpPr>
            <p:spPr bwMode="auto">
              <a:xfrm>
                <a:off x="1055689" y="12252672"/>
                <a:ext cx="542925" cy="352425"/>
              </a:xfrm>
              <a:custGeom>
                <a:avLst/>
                <a:gdLst>
                  <a:gd name="T0" fmla="*/ 162 w 171"/>
                  <a:gd name="T1" fmla="*/ 74 h 111"/>
                  <a:gd name="T2" fmla="*/ 157 w 171"/>
                  <a:gd name="T3" fmla="*/ 77 h 111"/>
                  <a:gd name="T4" fmla="*/ 156 w 171"/>
                  <a:gd name="T5" fmla="*/ 76 h 111"/>
                  <a:gd name="T6" fmla="*/ 165 w 171"/>
                  <a:gd name="T7" fmla="*/ 71 h 111"/>
                  <a:gd name="T8" fmla="*/ 162 w 171"/>
                  <a:gd name="T9" fmla="*/ 64 h 111"/>
                  <a:gd name="T10" fmla="*/ 152 w 171"/>
                  <a:gd name="T11" fmla="*/ 69 h 111"/>
                  <a:gd name="T12" fmla="*/ 151 w 171"/>
                  <a:gd name="T13" fmla="*/ 67 h 111"/>
                  <a:gd name="T14" fmla="*/ 163 w 171"/>
                  <a:gd name="T15" fmla="*/ 61 h 111"/>
                  <a:gd name="T16" fmla="*/ 159 w 171"/>
                  <a:gd name="T17" fmla="*/ 54 h 111"/>
                  <a:gd name="T18" fmla="*/ 158 w 171"/>
                  <a:gd name="T19" fmla="*/ 56 h 111"/>
                  <a:gd name="T20" fmla="*/ 150 w 171"/>
                  <a:gd name="T21" fmla="*/ 61 h 111"/>
                  <a:gd name="T22" fmla="*/ 149 w 171"/>
                  <a:gd name="T23" fmla="*/ 61 h 111"/>
                  <a:gd name="T24" fmla="*/ 141 w 171"/>
                  <a:gd name="T25" fmla="*/ 65 h 111"/>
                  <a:gd name="T26" fmla="*/ 141 w 171"/>
                  <a:gd name="T27" fmla="*/ 65 h 111"/>
                  <a:gd name="T28" fmla="*/ 141 w 171"/>
                  <a:gd name="T29" fmla="*/ 66 h 111"/>
                  <a:gd name="T30" fmla="*/ 133 w 171"/>
                  <a:gd name="T31" fmla="*/ 70 h 111"/>
                  <a:gd name="T32" fmla="*/ 133 w 171"/>
                  <a:gd name="T33" fmla="*/ 70 h 111"/>
                  <a:gd name="T34" fmla="*/ 123 w 171"/>
                  <a:gd name="T35" fmla="*/ 64 h 111"/>
                  <a:gd name="T36" fmla="*/ 122 w 171"/>
                  <a:gd name="T37" fmla="*/ 61 h 111"/>
                  <a:gd name="T38" fmla="*/ 122 w 171"/>
                  <a:gd name="T39" fmla="*/ 51 h 111"/>
                  <a:gd name="T40" fmla="*/ 130 w 171"/>
                  <a:gd name="T41" fmla="*/ 46 h 111"/>
                  <a:gd name="T42" fmla="*/ 131 w 171"/>
                  <a:gd name="T43" fmla="*/ 46 h 111"/>
                  <a:gd name="T44" fmla="*/ 131 w 171"/>
                  <a:gd name="T45" fmla="*/ 46 h 111"/>
                  <a:gd name="T46" fmla="*/ 135 w 171"/>
                  <a:gd name="T47" fmla="*/ 42 h 111"/>
                  <a:gd name="T48" fmla="*/ 130 w 171"/>
                  <a:gd name="T49" fmla="*/ 36 h 111"/>
                  <a:gd name="T50" fmla="*/ 114 w 171"/>
                  <a:gd name="T51" fmla="*/ 49 h 111"/>
                  <a:gd name="T52" fmla="*/ 101 w 171"/>
                  <a:gd name="T53" fmla="*/ 76 h 111"/>
                  <a:gd name="T54" fmla="*/ 72 w 171"/>
                  <a:gd name="T55" fmla="*/ 76 h 111"/>
                  <a:gd name="T56" fmla="*/ 52 w 171"/>
                  <a:gd name="T57" fmla="*/ 18 h 111"/>
                  <a:gd name="T58" fmla="*/ 17 w 171"/>
                  <a:gd name="T59" fmla="*/ 45 h 111"/>
                  <a:gd name="T60" fmla="*/ 47 w 171"/>
                  <a:gd name="T61" fmla="*/ 93 h 111"/>
                  <a:gd name="T62" fmla="*/ 113 w 171"/>
                  <a:gd name="T63" fmla="*/ 102 h 111"/>
                  <a:gd name="T64" fmla="*/ 141 w 171"/>
                  <a:gd name="T65" fmla="*/ 96 h 111"/>
                  <a:gd name="T66" fmla="*/ 159 w 171"/>
                  <a:gd name="T67" fmla="*/ 85 h 111"/>
                  <a:gd name="T68" fmla="*/ 166 w 171"/>
                  <a:gd name="T69" fmla="*/ 81 h 111"/>
                  <a:gd name="T70" fmla="*/ 162 w 171"/>
                  <a:gd name="T71" fmla="*/ 7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1" h="111">
                    <a:moveTo>
                      <a:pt x="162" y="74"/>
                    </a:moveTo>
                    <a:cubicBezTo>
                      <a:pt x="162" y="74"/>
                      <a:pt x="158" y="77"/>
                      <a:pt x="157" y="77"/>
                    </a:cubicBezTo>
                    <a:cubicBezTo>
                      <a:pt x="155" y="78"/>
                      <a:pt x="155" y="77"/>
                      <a:pt x="156" y="76"/>
                    </a:cubicBezTo>
                    <a:cubicBezTo>
                      <a:pt x="157" y="75"/>
                      <a:pt x="165" y="71"/>
                      <a:pt x="165" y="71"/>
                    </a:cubicBezTo>
                    <a:cubicBezTo>
                      <a:pt x="171" y="68"/>
                      <a:pt x="167" y="61"/>
                      <a:pt x="162" y="64"/>
                    </a:cubicBezTo>
                    <a:cubicBezTo>
                      <a:pt x="162" y="64"/>
                      <a:pt x="154" y="68"/>
                      <a:pt x="152" y="69"/>
                    </a:cubicBezTo>
                    <a:cubicBezTo>
                      <a:pt x="151" y="70"/>
                      <a:pt x="150" y="68"/>
                      <a:pt x="151" y="67"/>
                    </a:cubicBezTo>
                    <a:cubicBezTo>
                      <a:pt x="153" y="67"/>
                      <a:pt x="163" y="61"/>
                      <a:pt x="163" y="61"/>
                    </a:cubicBezTo>
                    <a:cubicBezTo>
                      <a:pt x="168" y="58"/>
                      <a:pt x="165" y="51"/>
                      <a:pt x="159" y="54"/>
                    </a:cubicBezTo>
                    <a:cubicBezTo>
                      <a:pt x="159" y="55"/>
                      <a:pt x="159" y="56"/>
                      <a:pt x="158" y="56"/>
                    </a:cubicBezTo>
                    <a:cubicBezTo>
                      <a:pt x="156" y="59"/>
                      <a:pt x="153" y="61"/>
                      <a:pt x="150" y="61"/>
                    </a:cubicBezTo>
                    <a:cubicBezTo>
                      <a:pt x="150" y="61"/>
                      <a:pt x="150" y="61"/>
                      <a:pt x="149" y="61"/>
                    </a:cubicBezTo>
                    <a:cubicBezTo>
                      <a:pt x="148" y="64"/>
                      <a:pt x="145" y="65"/>
                      <a:pt x="141" y="65"/>
                    </a:cubicBezTo>
                    <a:cubicBezTo>
                      <a:pt x="141" y="65"/>
                      <a:pt x="141" y="65"/>
                      <a:pt x="141" y="65"/>
                    </a:cubicBezTo>
                    <a:cubicBezTo>
                      <a:pt x="141" y="66"/>
                      <a:pt x="141" y="66"/>
                      <a:pt x="141" y="66"/>
                    </a:cubicBezTo>
                    <a:cubicBezTo>
                      <a:pt x="139" y="69"/>
                      <a:pt x="136" y="70"/>
                      <a:pt x="133" y="70"/>
                    </a:cubicBezTo>
                    <a:cubicBezTo>
                      <a:pt x="133" y="70"/>
                      <a:pt x="133" y="70"/>
                      <a:pt x="133" y="70"/>
                    </a:cubicBezTo>
                    <a:cubicBezTo>
                      <a:pt x="129" y="70"/>
                      <a:pt x="125" y="68"/>
                      <a:pt x="123" y="64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0" y="57"/>
                      <a:pt x="120" y="54"/>
                      <a:pt x="122" y="51"/>
                    </a:cubicBezTo>
                    <a:cubicBezTo>
                      <a:pt x="124" y="48"/>
                      <a:pt x="127" y="46"/>
                      <a:pt x="130" y="46"/>
                    </a:cubicBezTo>
                    <a:cubicBezTo>
                      <a:pt x="130" y="46"/>
                      <a:pt x="131" y="46"/>
                      <a:pt x="131" y="46"/>
                    </a:cubicBezTo>
                    <a:cubicBezTo>
                      <a:pt x="131" y="46"/>
                      <a:pt x="131" y="46"/>
                      <a:pt x="131" y="46"/>
                    </a:cubicBezTo>
                    <a:cubicBezTo>
                      <a:pt x="132" y="44"/>
                      <a:pt x="133" y="43"/>
                      <a:pt x="135" y="42"/>
                    </a:cubicBezTo>
                    <a:cubicBezTo>
                      <a:pt x="138" y="38"/>
                      <a:pt x="135" y="31"/>
                      <a:pt x="130" y="36"/>
                    </a:cubicBezTo>
                    <a:cubicBezTo>
                      <a:pt x="124" y="40"/>
                      <a:pt x="118" y="45"/>
                      <a:pt x="114" y="49"/>
                    </a:cubicBezTo>
                    <a:cubicBezTo>
                      <a:pt x="107" y="54"/>
                      <a:pt x="104" y="68"/>
                      <a:pt x="101" y="76"/>
                    </a:cubicBezTo>
                    <a:cubicBezTo>
                      <a:pt x="100" y="79"/>
                      <a:pt x="83" y="80"/>
                      <a:pt x="72" y="76"/>
                    </a:cubicBezTo>
                    <a:cubicBezTo>
                      <a:pt x="61" y="71"/>
                      <a:pt x="61" y="35"/>
                      <a:pt x="52" y="18"/>
                    </a:cubicBezTo>
                    <a:cubicBezTo>
                      <a:pt x="42" y="0"/>
                      <a:pt x="0" y="8"/>
                      <a:pt x="17" y="45"/>
                    </a:cubicBezTo>
                    <a:cubicBezTo>
                      <a:pt x="25" y="64"/>
                      <a:pt x="37" y="79"/>
                      <a:pt x="47" y="93"/>
                    </a:cubicBezTo>
                    <a:cubicBezTo>
                      <a:pt x="60" y="111"/>
                      <a:pt x="66" y="109"/>
                      <a:pt x="113" y="102"/>
                    </a:cubicBezTo>
                    <a:cubicBezTo>
                      <a:pt x="123" y="100"/>
                      <a:pt x="135" y="99"/>
                      <a:pt x="141" y="96"/>
                    </a:cubicBezTo>
                    <a:cubicBezTo>
                      <a:pt x="146" y="93"/>
                      <a:pt x="153" y="88"/>
                      <a:pt x="159" y="85"/>
                    </a:cubicBezTo>
                    <a:cubicBezTo>
                      <a:pt x="161" y="84"/>
                      <a:pt x="166" y="81"/>
                      <a:pt x="166" y="81"/>
                    </a:cubicBezTo>
                    <a:cubicBezTo>
                      <a:pt x="171" y="79"/>
                      <a:pt x="167" y="72"/>
                      <a:pt x="162" y="74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9" name="Freeform 758"/>
              <p:cNvSpPr/>
              <p:nvPr/>
            </p:nvSpPr>
            <p:spPr bwMode="auto">
              <a:xfrm>
                <a:off x="931864" y="12332047"/>
                <a:ext cx="107950" cy="323850"/>
              </a:xfrm>
              <a:custGeom>
                <a:avLst/>
                <a:gdLst>
                  <a:gd name="T0" fmla="*/ 26 w 34"/>
                  <a:gd name="T1" fmla="*/ 82 h 102"/>
                  <a:gd name="T2" fmla="*/ 34 w 34"/>
                  <a:gd name="T3" fmla="*/ 0 h 102"/>
                  <a:gd name="T4" fmla="*/ 10 w 34"/>
                  <a:gd name="T5" fmla="*/ 23 h 102"/>
                  <a:gd name="T6" fmla="*/ 23 w 34"/>
                  <a:gd name="T7" fmla="*/ 102 h 102"/>
                  <a:gd name="T8" fmla="*/ 26 w 34"/>
                  <a:gd name="T9" fmla="*/ 8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02">
                    <a:moveTo>
                      <a:pt x="26" y="82"/>
                    </a:moveTo>
                    <a:cubicBezTo>
                      <a:pt x="24" y="41"/>
                      <a:pt x="27" y="16"/>
                      <a:pt x="34" y="0"/>
                    </a:cubicBezTo>
                    <a:cubicBezTo>
                      <a:pt x="24" y="7"/>
                      <a:pt x="14" y="15"/>
                      <a:pt x="10" y="23"/>
                    </a:cubicBezTo>
                    <a:cubicBezTo>
                      <a:pt x="0" y="40"/>
                      <a:pt x="14" y="79"/>
                      <a:pt x="23" y="102"/>
                    </a:cubicBezTo>
                    <a:cubicBezTo>
                      <a:pt x="26" y="98"/>
                      <a:pt x="27" y="93"/>
                      <a:pt x="26" y="82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0" name="Freeform 759"/>
              <p:cNvSpPr/>
              <p:nvPr/>
            </p:nvSpPr>
            <p:spPr bwMode="auto">
              <a:xfrm>
                <a:off x="1189039" y="12665422"/>
                <a:ext cx="206375" cy="517525"/>
              </a:xfrm>
              <a:custGeom>
                <a:avLst/>
                <a:gdLst>
                  <a:gd name="T0" fmla="*/ 28 w 65"/>
                  <a:gd name="T1" fmla="*/ 137 h 163"/>
                  <a:gd name="T2" fmla="*/ 20 w 65"/>
                  <a:gd name="T3" fmla="*/ 100 h 163"/>
                  <a:gd name="T4" fmla="*/ 18 w 65"/>
                  <a:gd name="T5" fmla="*/ 93 h 163"/>
                  <a:gd name="T6" fmla="*/ 17 w 65"/>
                  <a:gd name="T7" fmla="*/ 71 h 163"/>
                  <a:gd name="T8" fmla="*/ 24 w 65"/>
                  <a:gd name="T9" fmla="*/ 66 h 163"/>
                  <a:gd name="T10" fmla="*/ 32 w 65"/>
                  <a:gd name="T11" fmla="*/ 65 h 163"/>
                  <a:gd name="T12" fmla="*/ 58 w 65"/>
                  <a:gd name="T13" fmla="*/ 80 h 163"/>
                  <a:gd name="T14" fmla="*/ 64 w 65"/>
                  <a:gd name="T15" fmla="*/ 52 h 163"/>
                  <a:gd name="T16" fmla="*/ 25 w 65"/>
                  <a:gd name="T17" fmla="*/ 0 h 163"/>
                  <a:gd name="T18" fmla="*/ 20 w 65"/>
                  <a:gd name="T19" fmla="*/ 17 h 163"/>
                  <a:gd name="T20" fmla="*/ 0 w 65"/>
                  <a:gd name="T21" fmla="*/ 56 h 163"/>
                  <a:gd name="T22" fmla="*/ 4 w 65"/>
                  <a:gd name="T23" fmla="*/ 72 h 163"/>
                  <a:gd name="T24" fmla="*/ 7 w 65"/>
                  <a:gd name="T25" fmla="*/ 126 h 163"/>
                  <a:gd name="T26" fmla="*/ 1 w 65"/>
                  <a:gd name="T27" fmla="*/ 146 h 163"/>
                  <a:gd name="T28" fmla="*/ 32 w 65"/>
                  <a:gd name="T29" fmla="*/ 162 h 163"/>
                  <a:gd name="T30" fmla="*/ 38 w 65"/>
                  <a:gd name="T31" fmla="*/ 162 h 163"/>
                  <a:gd name="T32" fmla="*/ 28 w 65"/>
                  <a:gd name="T33" fmla="*/ 137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5" h="163">
                    <a:moveTo>
                      <a:pt x="28" y="137"/>
                    </a:moveTo>
                    <a:cubicBezTo>
                      <a:pt x="20" y="100"/>
                      <a:pt x="20" y="100"/>
                      <a:pt x="20" y="100"/>
                    </a:cubicBezTo>
                    <a:cubicBezTo>
                      <a:pt x="19" y="97"/>
                      <a:pt x="18" y="95"/>
                      <a:pt x="18" y="93"/>
                    </a:cubicBezTo>
                    <a:cubicBezTo>
                      <a:pt x="15" y="83"/>
                      <a:pt x="14" y="76"/>
                      <a:pt x="17" y="71"/>
                    </a:cubicBezTo>
                    <a:cubicBezTo>
                      <a:pt x="19" y="68"/>
                      <a:pt x="21" y="66"/>
                      <a:pt x="24" y="66"/>
                    </a:cubicBezTo>
                    <a:cubicBezTo>
                      <a:pt x="27" y="65"/>
                      <a:pt x="29" y="65"/>
                      <a:pt x="32" y="65"/>
                    </a:cubicBezTo>
                    <a:cubicBezTo>
                      <a:pt x="41" y="65"/>
                      <a:pt x="52" y="70"/>
                      <a:pt x="58" y="80"/>
                    </a:cubicBezTo>
                    <a:cubicBezTo>
                      <a:pt x="62" y="72"/>
                      <a:pt x="65" y="63"/>
                      <a:pt x="64" y="52"/>
                    </a:cubicBezTo>
                    <a:cubicBezTo>
                      <a:pt x="63" y="36"/>
                      <a:pt x="38" y="20"/>
                      <a:pt x="25" y="0"/>
                    </a:cubicBezTo>
                    <a:cubicBezTo>
                      <a:pt x="24" y="5"/>
                      <a:pt x="22" y="11"/>
                      <a:pt x="20" y="17"/>
                    </a:cubicBezTo>
                    <a:cubicBezTo>
                      <a:pt x="18" y="24"/>
                      <a:pt x="11" y="39"/>
                      <a:pt x="0" y="56"/>
                    </a:cubicBezTo>
                    <a:cubicBezTo>
                      <a:pt x="5" y="60"/>
                      <a:pt x="5" y="64"/>
                      <a:pt x="4" y="72"/>
                    </a:cubicBezTo>
                    <a:cubicBezTo>
                      <a:pt x="2" y="105"/>
                      <a:pt x="10" y="115"/>
                      <a:pt x="7" y="126"/>
                    </a:cubicBezTo>
                    <a:cubicBezTo>
                      <a:pt x="5" y="136"/>
                      <a:pt x="1" y="135"/>
                      <a:pt x="1" y="146"/>
                    </a:cubicBezTo>
                    <a:cubicBezTo>
                      <a:pt x="1" y="163"/>
                      <a:pt x="18" y="162"/>
                      <a:pt x="32" y="162"/>
                    </a:cubicBezTo>
                    <a:cubicBezTo>
                      <a:pt x="34" y="162"/>
                      <a:pt x="36" y="162"/>
                      <a:pt x="38" y="162"/>
                    </a:cubicBezTo>
                    <a:cubicBezTo>
                      <a:pt x="32" y="156"/>
                      <a:pt x="30" y="145"/>
                      <a:pt x="28" y="137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1" name="Freeform 760"/>
              <p:cNvSpPr/>
              <p:nvPr/>
            </p:nvSpPr>
            <p:spPr bwMode="auto">
              <a:xfrm>
                <a:off x="1408114" y="13154372"/>
                <a:ext cx="82550" cy="28575"/>
              </a:xfrm>
              <a:custGeom>
                <a:avLst/>
                <a:gdLst>
                  <a:gd name="T0" fmla="*/ 19 w 26"/>
                  <a:gd name="T1" fmla="*/ 1 h 9"/>
                  <a:gd name="T2" fmla="*/ 13 w 26"/>
                  <a:gd name="T3" fmla="*/ 0 h 9"/>
                  <a:gd name="T4" fmla="*/ 8 w 26"/>
                  <a:gd name="T5" fmla="*/ 2 h 9"/>
                  <a:gd name="T6" fmla="*/ 2 w 26"/>
                  <a:gd name="T7" fmla="*/ 6 h 9"/>
                  <a:gd name="T8" fmla="*/ 0 w 26"/>
                  <a:gd name="T9" fmla="*/ 8 h 9"/>
                  <a:gd name="T10" fmla="*/ 0 w 26"/>
                  <a:gd name="T11" fmla="*/ 8 h 9"/>
                  <a:gd name="T12" fmla="*/ 26 w 26"/>
                  <a:gd name="T13" fmla="*/ 2 h 9"/>
                  <a:gd name="T14" fmla="*/ 26 w 26"/>
                  <a:gd name="T15" fmla="*/ 1 h 9"/>
                  <a:gd name="T16" fmla="*/ 19 w 26"/>
                  <a:gd name="T1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9">
                    <a:moveTo>
                      <a:pt x="19" y="1"/>
                    </a:moveTo>
                    <a:cubicBezTo>
                      <a:pt x="17" y="1"/>
                      <a:pt x="15" y="0"/>
                      <a:pt x="13" y="0"/>
                    </a:cubicBezTo>
                    <a:cubicBezTo>
                      <a:pt x="11" y="0"/>
                      <a:pt x="9" y="1"/>
                      <a:pt x="8" y="2"/>
                    </a:cubicBezTo>
                    <a:cubicBezTo>
                      <a:pt x="5" y="3"/>
                      <a:pt x="3" y="4"/>
                      <a:pt x="2" y="6"/>
                    </a:cubicBezTo>
                    <a:cubicBezTo>
                      <a:pt x="1" y="7"/>
                      <a:pt x="0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" y="8"/>
                      <a:pt x="26" y="9"/>
                      <a:pt x="26" y="2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3" y="1"/>
                      <a:pt x="21" y="1"/>
                      <a:pt x="19" y="1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2" name="Freeform 761"/>
              <p:cNvSpPr/>
              <p:nvPr/>
            </p:nvSpPr>
            <p:spPr bwMode="auto">
              <a:xfrm>
                <a:off x="671514" y="11611322"/>
                <a:ext cx="958850" cy="1574800"/>
              </a:xfrm>
              <a:custGeom>
                <a:avLst/>
                <a:gdLst>
                  <a:gd name="T0" fmla="*/ 302 w 302"/>
                  <a:gd name="T1" fmla="*/ 100 h 496"/>
                  <a:gd name="T2" fmla="*/ 202 w 302"/>
                  <a:gd name="T3" fmla="*/ 0 h 496"/>
                  <a:gd name="T4" fmla="*/ 102 w 302"/>
                  <a:gd name="T5" fmla="*/ 100 h 496"/>
                  <a:gd name="T6" fmla="*/ 152 w 302"/>
                  <a:gd name="T7" fmla="*/ 187 h 496"/>
                  <a:gd name="T8" fmla="*/ 149 w 302"/>
                  <a:gd name="T9" fmla="*/ 199 h 496"/>
                  <a:gd name="T10" fmla="*/ 114 w 302"/>
                  <a:gd name="T11" fmla="*/ 308 h 496"/>
                  <a:gd name="T12" fmla="*/ 103 w 302"/>
                  <a:gd name="T13" fmla="*/ 344 h 496"/>
                  <a:gd name="T14" fmla="*/ 85 w 302"/>
                  <a:gd name="T15" fmla="*/ 377 h 496"/>
                  <a:gd name="T16" fmla="*/ 37 w 302"/>
                  <a:gd name="T17" fmla="*/ 429 h 496"/>
                  <a:gd name="T18" fmla="*/ 11 w 302"/>
                  <a:gd name="T19" fmla="*/ 441 h 496"/>
                  <a:gd name="T20" fmla="*/ 22 w 302"/>
                  <a:gd name="T21" fmla="*/ 474 h 496"/>
                  <a:gd name="T22" fmla="*/ 60 w 302"/>
                  <a:gd name="T23" fmla="*/ 494 h 496"/>
                  <a:gd name="T24" fmla="*/ 84 w 302"/>
                  <a:gd name="T25" fmla="*/ 488 h 496"/>
                  <a:gd name="T26" fmla="*/ 58 w 302"/>
                  <a:gd name="T27" fmla="*/ 465 h 496"/>
                  <a:gd name="T28" fmla="*/ 63 w 302"/>
                  <a:gd name="T29" fmla="*/ 449 h 496"/>
                  <a:gd name="T30" fmla="*/ 117 w 302"/>
                  <a:gd name="T31" fmla="*/ 426 h 496"/>
                  <a:gd name="T32" fmla="*/ 177 w 302"/>
                  <a:gd name="T33" fmla="*/ 347 h 496"/>
                  <a:gd name="T34" fmla="*/ 187 w 302"/>
                  <a:gd name="T35" fmla="*/ 315 h 496"/>
                  <a:gd name="T36" fmla="*/ 163 w 302"/>
                  <a:gd name="T37" fmla="*/ 299 h 496"/>
                  <a:gd name="T38" fmla="*/ 160 w 302"/>
                  <a:gd name="T39" fmla="*/ 294 h 496"/>
                  <a:gd name="T40" fmla="*/ 133 w 302"/>
                  <a:gd name="T41" fmla="*/ 250 h 496"/>
                  <a:gd name="T42" fmla="*/ 132 w 302"/>
                  <a:gd name="T43" fmla="*/ 217 h 496"/>
                  <a:gd name="T44" fmla="*/ 155 w 302"/>
                  <a:gd name="T45" fmla="*/ 205 h 496"/>
                  <a:gd name="T46" fmla="*/ 178 w 302"/>
                  <a:gd name="T47" fmla="*/ 217 h 496"/>
                  <a:gd name="T48" fmla="*/ 187 w 302"/>
                  <a:gd name="T49" fmla="*/ 247 h 496"/>
                  <a:gd name="T50" fmla="*/ 195 w 302"/>
                  <a:gd name="T51" fmla="*/ 271 h 496"/>
                  <a:gd name="T52" fmla="*/ 192 w 302"/>
                  <a:gd name="T53" fmla="*/ 219 h 496"/>
                  <a:gd name="T54" fmla="*/ 204 w 302"/>
                  <a:gd name="T55" fmla="*/ 200 h 496"/>
                  <a:gd name="T56" fmla="*/ 302 w 302"/>
                  <a:gd name="T57" fmla="*/ 100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2" h="496">
                    <a:moveTo>
                      <a:pt x="302" y="100"/>
                    </a:moveTo>
                    <a:cubicBezTo>
                      <a:pt x="302" y="45"/>
                      <a:pt x="258" y="0"/>
                      <a:pt x="202" y="0"/>
                    </a:cubicBezTo>
                    <a:cubicBezTo>
                      <a:pt x="147" y="0"/>
                      <a:pt x="102" y="45"/>
                      <a:pt x="102" y="100"/>
                    </a:cubicBezTo>
                    <a:cubicBezTo>
                      <a:pt x="102" y="137"/>
                      <a:pt x="122" y="170"/>
                      <a:pt x="152" y="187"/>
                    </a:cubicBezTo>
                    <a:cubicBezTo>
                      <a:pt x="152" y="192"/>
                      <a:pt x="152" y="196"/>
                      <a:pt x="149" y="199"/>
                    </a:cubicBezTo>
                    <a:cubicBezTo>
                      <a:pt x="139" y="208"/>
                      <a:pt x="108" y="211"/>
                      <a:pt x="114" y="308"/>
                    </a:cubicBezTo>
                    <a:cubicBezTo>
                      <a:pt x="116" y="332"/>
                      <a:pt x="107" y="333"/>
                      <a:pt x="103" y="344"/>
                    </a:cubicBezTo>
                    <a:cubicBezTo>
                      <a:pt x="95" y="363"/>
                      <a:pt x="97" y="371"/>
                      <a:pt x="85" y="377"/>
                    </a:cubicBezTo>
                    <a:cubicBezTo>
                      <a:pt x="51" y="391"/>
                      <a:pt x="46" y="422"/>
                      <a:pt x="37" y="429"/>
                    </a:cubicBezTo>
                    <a:cubicBezTo>
                      <a:pt x="30" y="435"/>
                      <a:pt x="19" y="433"/>
                      <a:pt x="11" y="441"/>
                    </a:cubicBezTo>
                    <a:cubicBezTo>
                      <a:pt x="0" y="452"/>
                      <a:pt x="12" y="464"/>
                      <a:pt x="22" y="474"/>
                    </a:cubicBezTo>
                    <a:cubicBezTo>
                      <a:pt x="31" y="484"/>
                      <a:pt x="41" y="494"/>
                      <a:pt x="60" y="494"/>
                    </a:cubicBezTo>
                    <a:cubicBezTo>
                      <a:pt x="73" y="494"/>
                      <a:pt x="85" y="496"/>
                      <a:pt x="84" y="488"/>
                    </a:cubicBezTo>
                    <a:cubicBezTo>
                      <a:pt x="82" y="471"/>
                      <a:pt x="70" y="464"/>
                      <a:pt x="58" y="465"/>
                    </a:cubicBezTo>
                    <a:cubicBezTo>
                      <a:pt x="50" y="465"/>
                      <a:pt x="47" y="457"/>
                      <a:pt x="63" y="449"/>
                    </a:cubicBezTo>
                    <a:cubicBezTo>
                      <a:pt x="82" y="439"/>
                      <a:pt x="98" y="436"/>
                      <a:pt x="117" y="426"/>
                    </a:cubicBezTo>
                    <a:cubicBezTo>
                      <a:pt x="151" y="408"/>
                      <a:pt x="173" y="360"/>
                      <a:pt x="177" y="347"/>
                    </a:cubicBezTo>
                    <a:cubicBezTo>
                      <a:pt x="181" y="336"/>
                      <a:pt x="184" y="325"/>
                      <a:pt x="187" y="315"/>
                    </a:cubicBezTo>
                    <a:cubicBezTo>
                      <a:pt x="176" y="313"/>
                      <a:pt x="170" y="308"/>
                      <a:pt x="163" y="299"/>
                    </a:cubicBezTo>
                    <a:cubicBezTo>
                      <a:pt x="162" y="297"/>
                      <a:pt x="161" y="296"/>
                      <a:pt x="160" y="294"/>
                    </a:cubicBezTo>
                    <a:cubicBezTo>
                      <a:pt x="151" y="281"/>
                      <a:pt x="140" y="267"/>
                      <a:pt x="133" y="250"/>
                    </a:cubicBezTo>
                    <a:cubicBezTo>
                      <a:pt x="125" y="233"/>
                      <a:pt x="128" y="223"/>
                      <a:pt x="132" y="217"/>
                    </a:cubicBezTo>
                    <a:cubicBezTo>
                      <a:pt x="137" y="209"/>
                      <a:pt x="146" y="205"/>
                      <a:pt x="155" y="205"/>
                    </a:cubicBezTo>
                    <a:cubicBezTo>
                      <a:pt x="165" y="205"/>
                      <a:pt x="174" y="210"/>
                      <a:pt x="178" y="217"/>
                    </a:cubicBezTo>
                    <a:cubicBezTo>
                      <a:pt x="182" y="225"/>
                      <a:pt x="185" y="236"/>
                      <a:pt x="187" y="247"/>
                    </a:cubicBezTo>
                    <a:cubicBezTo>
                      <a:pt x="189" y="255"/>
                      <a:pt x="191" y="268"/>
                      <a:pt x="195" y="271"/>
                    </a:cubicBezTo>
                    <a:cubicBezTo>
                      <a:pt x="197" y="247"/>
                      <a:pt x="196" y="229"/>
                      <a:pt x="192" y="219"/>
                    </a:cubicBezTo>
                    <a:cubicBezTo>
                      <a:pt x="190" y="214"/>
                      <a:pt x="196" y="208"/>
                      <a:pt x="204" y="200"/>
                    </a:cubicBezTo>
                    <a:cubicBezTo>
                      <a:pt x="258" y="200"/>
                      <a:pt x="302" y="155"/>
                      <a:pt x="302" y="100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</p:grpSp>
        <p:sp>
          <p:nvSpPr>
            <p:cNvPr id="41" name="Овал 67"/>
            <p:cNvSpPr/>
            <p:nvPr/>
          </p:nvSpPr>
          <p:spPr>
            <a:xfrm rot="10800000">
              <a:off x="3684179" y="4964497"/>
              <a:ext cx="1845828" cy="1678026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42" name="Овал 68"/>
            <p:cNvSpPr/>
            <p:nvPr/>
          </p:nvSpPr>
          <p:spPr>
            <a:xfrm rot="10800000">
              <a:off x="5928098" y="6205387"/>
              <a:ext cx="1845828" cy="1678026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345148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600" b="1" dirty="0">
                <a:cs typeface="+mn-ea"/>
                <a:sym typeface="+mn-lt"/>
              </a:rPr>
              <a:t>为成功坚定几个信念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4449" y="1998147"/>
            <a:ext cx="1145447" cy="3831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22684" y="2360106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647" y="3128985"/>
            <a:ext cx="738664" cy="2400657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cs typeface="+mn-ea"/>
                <a:sym typeface="+mn-lt"/>
              </a:rPr>
              <a:t>诚实地工作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88345" y="2289621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888345" y="4914341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888345" y="4080286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2888345" y="3185271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788229" y="2293590"/>
            <a:ext cx="51612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凭良心工作，不欺骗公司和自己</a:t>
            </a:r>
            <a:endParaRPr lang="zh-CN" altLang="en-US" sz="2800" b="1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88229" y="3197869"/>
            <a:ext cx="33832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确认要点，检查结果</a:t>
            </a:r>
            <a:endParaRPr lang="zh-CN" altLang="en-US" sz="2800" b="1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87594" y="4067101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经常反省自己</a:t>
            </a:r>
            <a:endParaRPr lang="zh-CN" altLang="en-US" sz="2800" b="1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788229" y="4914238"/>
            <a:ext cx="19608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不弄虚作假</a:t>
            </a:r>
            <a:endParaRPr lang="zh-CN" altLang="en-US" sz="2800" b="1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2487906" y="3540061"/>
            <a:ext cx="287944" cy="664825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Группа 54"/>
          <p:cNvGrpSpPr/>
          <p:nvPr/>
        </p:nvGrpSpPr>
        <p:grpSpPr>
          <a:xfrm>
            <a:off x="7571891" y="2777070"/>
            <a:ext cx="3694482" cy="3173843"/>
            <a:chOff x="875105" y="3904345"/>
            <a:chExt cx="9066067" cy="7788447"/>
          </a:xfrm>
        </p:grpSpPr>
        <p:grpSp>
          <p:nvGrpSpPr>
            <p:cNvPr id="32" name="Группа 55"/>
            <p:cNvGrpSpPr/>
            <p:nvPr/>
          </p:nvGrpSpPr>
          <p:grpSpPr>
            <a:xfrm>
              <a:off x="875105" y="3904345"/>
              <a:ext cx="9066067" cy="7788447"/>
              <a:chOff x="239466" y="9091042"/>
              <a:chExt cx="2579688" cy="2216150"/>
            </a:xfrm>
          </p:grpSpPr>
          <p:sp>
            <p:nvSpPr>
              <p:cNvPr id="35" name="Freeform 468"/>
              <p:cNvSpPr/>
              <p:nvPr/>
            </p:nvSpPr>
            <p:spPr bwMode="auto">
              <a:xfrm>
                <a:off x="591891" y="10583292"/>
                <a:ext cx="333375" cy="463550"/>
              </a:xfrm>
              <a:custGeom>
                <a:avLst/>
                <a:gdLst>
                  <a:gd name="T0" fmla="*/ 75 w 105"/>
                  <a:gd name="T1" fmla="*/ 109 h 146"/>
                  <a:gd name="T2" fmla="*/ 55 w 105"/>
                  <a:gd name="T3" fmla="*/ 88 h 146"/>
                  <a:gd name="T4" fmla="*/ 105 w 105"/>
                  <a:gd name="T5" fmla="*/ 29 h 146"/>
                  <a:gd name="T6" fmla="*/ 52 w 105"/>
                  <a:gd name="T7" fmla="*/ 0 h 146"/>
                  <a:gd name="T8" fmla="*/ 42 w 105"/>
                  <a:gd name="T9" fmla="*/ 35 h 146"/>
                  <a:gd name="T10" fmla="*/ 19 w 105"/>
                  <a:gd name="T11" fmla="*/ 74 h 146"/>
                  <a:gd name="T12" fmla="*/ 12 w 105"/>
                  <a:gd name="T13" fmla="*/ 106 h 146"/>
                  <a:gd name="T14" fmla="*/ 73 w 105"/>
                  <a:gd name="T15" fmla="*/ 144 h 146"/>
                  <a:gd name="T16" fmla="*/ 96 w 105"/>
                  <a:gd name="T17" fmla="*/ 135 h 146"/>
                  <a:gd name="T18" fmla="*/ 75 w 105"/>
                  <a:gd name="T19" fmla="*/ 109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5" h="146">
                    <a:moveTo>
                      <a:pt x="75" y="109"/>
                    </a:moveTo>
                    <a:cubicBezTo>
                      <a:pt x="62" y="108"/>
                      <a:pt x="55" y="92"/>
                      <a:pt x="55" y="88"/>
                    </a:cubicBezTo>
                    <a:cubicBezTo>
                      <a:pt x="52" y="75"/>
                      <a:pt x="84" y="69"/>
                      <a:pt x="105" y="29"/>
                    </a:cubicBezTo>
                    <a:cubicBezTo>
                      <a:pt x="87" y="24"/>
                      <a:pt x="63" y="16"/>
                      <a:pt x="52" y="0"/>
                    </a:cubicBezTo>
                    <a:cubicBezTo>
                      <a:pt x="53" y="20"/>
                      <a:pt x="44" y="23"/>
                      <a:pt x="42" y="35"/>
                    </a:cubicBezTo>
                    <a:cubicBezTo>
                      <a:pt x="38" y="60"/>
                      <a:pt x="29" y="68"/>
                      <a:pt x="19" y="74"/>
                    </a:cubicBezTo>
                    <a:cubicBezTo>
                      <a:pt x="11" y="78"/>
                      <a:pt x="0" y="95"/>
                      <a:pt x="12" y="106"/>
                    </a:cubicBezTo>
                    <a:cubicBezTo>
                      <a:pt x="39" y="130"/>
                      <a:pt x="48" y="146"/>
                      <a:pt x="73" y="144"/>
                    </a:cubicBezTo>
                    <a:cubicBezTo>
                      <a:pt x="87" y="143"/>
                      <a:pt x="95" y="142"/>
                      <a:pt x="96" y="135"/>
                    </a:cubicBezTo>
                    <a:cubicBezTo>
                      <a:pt x="96" y="122"/>
                      <a:pt x="87" y="110"/>
                      <a:pt x="75" y="10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6" name="Freeform 469"/>
              <p:cNvSpPr/>
              <p:nvPr/>
            </p:nvSpPr>
            <p:spPr bwMode="auto">
              <a:xfrm>
                <a:off x="318841" y="9351392"/>
                <a:ext cx="1050925" cy="1562100"/>
              </a:xfrm>
              <a:custGeom>
                <a:avLst/>
                <a:gdLst>
                  <a:gd name="T0" fmla="*/ 323 w 331"/>
                  <a:gd name="T1" fmla="*/ 431 h 492"/>
                  <a:gd name="T2" fmla="*/ 277 w 331"/>
                  <a:gd name="T3" fmla="*/ 438 h 492"/>
                  <a:gd name="T4" fmla="*/ 245 w 331"/>
                  <a:gd name="T5" fmla="*/ 374 h 492"/>
                  <a:gd name="T6" fmla="*/ 210 w 331"/>
                  <a:gd name="T7" fmla="*/ 351 h 492"/>
                  <a:gd name="T8" fmla="*/ 196 w 331"/>
                  <a:gd name="T9" fmla="*/ 236 h 492"/>
                  <a:gd name="T10" fmla="*/ 167 w 331"/>
                  <a:gd name="T11" fmla="*/ 197 h 492"/>
                  <a:gd name="T12" fmla="*/ 168 w 331"/>
                  <a:gd name="T13" fmla="*/ 185 h 492"/>
                  <a:gd name="T14" fmla="*/ 206 w 331"/>
                  <a:gd name="T15" fmla="*/ 93 h 492"/>
                  <a:gd name="T16" fmla="*/ 94 w 331"/>
                  <a:gd name="T17" fmla="*/ 7 h 492"/>
                  <a:gd name="T18" fmla="*/ 8 w 331"/>
                  <a:gd name="T19" fmla="*/ 119 h 492"/>
                  <a:gd name="T20" fmla="*/ 120 w 331"/>
                  <a:gd name="T21" fmla="*/ 205 h 492"/>
                  <a:gd name="T22" fmla="*/ 122 w 331"/>
                  <a:gd name="T23" fmla="*/ 205 h 492"/>
                  <a:gd name="T24" fmla="*/ 124 w 331"/>
                  <a:gd name="T25" fmla="*/ 209 h 492"/>
                  <a:gd name="T26" fmla="*/ 123 w 331"/>
                  <a:gd name="T27" fmla="*/ 233 h 492"/>
                  <a:gd name="T28" fmla="*/ 127 w 331"/>
                  <a:gd name="T29" fmla="*/ 227 h 492"/>
                  <a:gd name="T30" fmla="*/ 153 w 331"/>
                  <a:gd name="T31" fmla="*/ 212 h 492"/>
                  <a:gd name="T32" fmla="*/ 178 w 331"/>
                  <a:gd name="T33" fmla="*/ 234 h 492"/>
                  <a:gd name="T34" fmla="*/ 145 w 331"/>
                  <a:gd name="T35" fmla="*/ 280 h 492"/>
                  <a:gd name="T36" fmla="*/ 128 w 331"/>
                  <a:gd name="T37" fmla="*/ 295 h 492"/>
                  <a:gd name="T38" fmla="*/ 127 w 331"/>
                  <a:gd name="T39" fmla="*/ 298 h 492"/>
                  <a:gd name="T40" fmla="*/ 133 w 331"/>
                  <a:gd name="T41" fmla="*/ 319 h 492"/>
                  <a:gd name="T42" fmla="*/ 141 w 331"/>
                  <a:gd name="T43" fmla="*/ 379 h 492"/>
                  <a:gd name="T44" fmla="*/ 214 w 331"/>
                  <a:gd name="T45" fmla="*/ 418 h 492"/>
                  <a:gd name="T46" fmla="*/ 238 w 331"/>
                  <a:gd name="T47" fmla="*/ 448 h 492"/>
                  <a:gd name="T48" fmla="*/ 250 w 331"/>
                  <a:gd name="T49" fmla="*/ 481 h 492"/>
                  <a:gd name="T50" fmla="*/ 293 w 331"/>
                  <a:gd name="T51" fmla="*/ 464 h 492"/>
                  <a:gd name="T52" fmla="*/ 323 w 331"/>
                  <a:gd name="T53" fmla="*/ 431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31" h="492">
                    <a:moveTo>
                      <a:pt x="323" y="431"/>
                    </a:moveTo>
                    <a:cubicBezTo>
                      <a:pt x="305" y="413"/>
                      <a:pt x="284" y="429"/>
                      <a:pt x="277" y="438"/>
                    </a:cubicBezTo>
                    <a:cubicBezTo>
                      <a:pt x="269" y="448"/>
                      <a:pt x="265" y="396"/>
                      <a:pt x="245" y="374"/>
                    </a:cubicBezTo>
                    <a:cubicBezTo>
                      <a:pt x="232" y="360"/>
                      <a:pt x="210" y="357"/>
                      <a:pt x="210" y="351"/>
                    </a:cubicBezTo>
                    <a:cubicBezTo>
                      <a:pt x="210" y="330"/>
                      <a:pt x="208" y="264"/>
                      <a:pt x="196" y="236"/>
                    </a:cubicBezTo>
                    <a:cubicBezTo>
                      <a:pt x="184" y="207"/>
                      <a:pt x="170" y="210"/>
                      <a:pt x="167" y="197"/>
                    </a:cubicBezTo>
                    <a:cubicBezTo>
                      <a:pt x="166" y="194"/>
                      <a:pt x="167" y="190"/>
                      <a:pt x="168" y="185"/>
                    </a:cubicBezTo>
                    <a:cubicBezTo>
                      <a:pt x="195" y="164"/>
                      <a:pt x="211" y="129"/>
                      <a:pt x="206" y="93"/>
                    </a:cubicBezTo>
                    <a:cubicBezTo>
                      <a:pt x="199" y="38"/>
                      <a:pt x="149" y="0"/>
                      <a:pt x="94" y="7"/>
                    </a:cubicBezTo>
                    <a:cubicBezTo>
                      <a:pt x="39" y="14"/>
                      <a:pt x="0" y="64"/>
                      <a:pt x="8" y="119"/>
                    </a:cubicBezTo>
                    <a:cubicBezTo>
                      <a:pt x="15" y="174"/>
                      <a:pt x="65" y="212"/>
                      <a:pt x="120" y="205"/>
                    </a:cubicBezTo>
                    <a:cubicBezTo>
                      <a:pt x="120" y="205"/>
                      <a:pt x="121" y="205"/>
                      <a:pt x="122" y="205"/>
                    </a:cubicBezTo>
                    <a:cubicBezTo>
                      <a:pt x="122" y="206"/>
                      <a:pt x="123" y="207"/>
                      <a:pt x="124" y="209"/>
                    </a:cubicBezTo>
                    <a:cubicBezTo>
                      <a:pt x="127" y="214"/>
                      <a:pt x="125" y="222"/>
                      <a:pt x="123" y="233"/>
                    </a:cubicBezTo>
                    <a:cubicBezTo>
                      <a:pt x="125" y="231"/>
                      <a:pt x="126" y="229"/>
                      <a:pt x="127" y="227"/>
                    </a:cubicBezTo>
                    <a:cubicBezTo>
                      <a:pt x="133" y="218"/>
                      <a:pt x="143" y="212"/>
                      <a:pt x="153" y="212"/>
                    </a:cubicBezTo>
                    <a:cubicBezTo>
                      <a:pt x="166" y="212"/>
                      <a:pt x="176" y="220"/>
                      <a:pt x="178" y="234"/>
                    </a:cubicBezTo>
                    <a:cubicBezTo>
                      <a:pt x="180" y="251"/>
                      <a:pt x="161" y="266"/>
                      <a:pt x="145" y="280"/>
                    </a:cubicBezTo>
                    <a:cubicBezTo>
                      <a:pt x="138" y="286"/>
                      <a:pt x="131" y="291"/>
                      <a:pt x="128" y="295"/>
                    </a:cubicBezTo>
                    <a:cubicBezTo>
                      <a:pt x="128" y="296"/>
                      <a:pt x="127" y="297"/>
                      <a:pt x="127" y="298"/>
                    </a:cubicBezTo>
                    <a:cubicBezTo>
                      <a:pt x="128" y="305"/>
                      <a:pt x="130" y="312"/>
                      <a:pt x="133" y="319"/>
                    </a:cubicBezTo>
                    <a:cubicBezTo>
                      <a:pt x="139" y="337"/>
                      <a:pt x="130" y="353"/>
                      <a:pt x="141" y="379"/>
                    </a:cubicBezTo>
                    <a:cubicBezTo>
                      <a:pt x="151" y="407"/>
                      <a:pt x="203" y="411"/>
                      <a:pt x="214" y="418"/>
                    </a:cubicBezTo>
                    <a:cubicBezTo>
                      <a:pt x="226" y="425"/>
                      <a:pt x="227" y="437"/>
                      <a:pt x="238" y="448"/>
                    </a:cubicBezTo>
                    <a:cubicBezTo>
                      <a:pt x="248" y="461"/>
                      <a:pt x="241" y="468"/>
                      <a:pt x="250" y="481"/>
                    </a:cubicBezTo>
                    <a:cubicBezTo>
                      <a:pt x="257" y="492"/>
                      <a:pt x="272" y="478"/>
                      <a:pt x="293" y="464"/>
                    </a:cubicBezTo>
                    <a:cubicBezTo>
                      <a:pt x="311" y="450"/>
                      <a:pt x="331" y="439"/>
                      <a:pt x="323" y="4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7" name="Freeform 470"/>
              <p:cNvSpPr/>
              <p:nvPr/>
            </p:nvSpPr>
            <p:spPr bwMode="auto">
              <a:xfrm>
                <a:off x="553791" y="10027667"/>
                <a:ext cx="320675" cy="644525"/>
              </a:xfrm>
              <a:custGeom>
                <a:avLst/>
                <a:gdLst>
                  <a:gd name="T0" fmla="*/ 45 w 101"/>
                  <a:gd name="T1" fmla="*/ 130 h 203"/>
                  <a:gd name="T2" fmla="*/ 49 w 101"/>
                  <a:gd name="T3" fmla="*/ 79 h 203"/>
                  <a:gd name="T4" fmla="*/ 98 w 101"/>
                  <a:gd name="T5" fmla="*/ 21 h 203"/>
                  <a:gd name="T6" fmla="*/ 58 w 101"/>
                  <a:gd name="T7" fmla="*/ 17 h 203"/>
                  <a:gd name="T8" fmla="*/ 13 w 101"/>
                  <a:gd name="T9" fmla="*/ 85 h 203"/>
                  <a:gd name="T10" fmla="*/ 13 w 101"/>
                  <a:gd name="T11" fmla="*/ 123 h 203"/>
                  <a:gd name="T12" fmla="*/ 8 w 101"/>
                  <a:gd name="T13" fmla="*/ 144 h 203"/>
                  <a:gd name="T14" fmla="*/ 4 w 101"/>
                  <a:gd name="T15" fmla="*/ 167 h 203"/>
                  <a:gd name="T16" fmla="*/ 2 w 101"/>
                  <a:gd name="T17" fmla="*/ 183 h 203"/>
                  <a:gd name="T18" fmla="*/ 10 w 101"/>
                  <a:gd name="T19" fmla="*/ 185 h 203"/>
                  <a:gd name="T20" fmla="*/ 12 w 101"/>
                  <a:gd name="T21" fmla="*/ 169 h 203"/>
                  <a:gd name="T22" fmla="*/ 14 w 101"/>
                  <a:gd name="T23" fmla="*/ 169 h 203"/>
                  <a:gd name="T24" fmla="*/ 12 w 101"/>
                  <a:gd name="T25" fmla="*/ 193 h 203"/>
                  <a:gd name="T26" fmla="*/ 19 w 101"/>
                  <a:gd name="T27" fmla="*/ 194 h 203"/>
                  <a:gd name="T28" fmla="*/ 22 w 101"/>
                  <a:gd name="T29" fmla="*/ 169 h 203"/>
                  <a:gd name="T30" fmla="*/ 24 w 101"/>
                  <a:gd name="T31" fmla="*/ 169 h 203"/>
                  <a:gd name="T32" fmla="*/ 23 w 101"/>
                  <a:gd name="T33" fmla="*/ 196 h 203"/>
                  <a:gd name="T34" fmla="*/ 31 w 101"/>
                  <a:gd name="T35" fmla="*/ 197 h 203"/>
                  <a:gd name="T36" fmla="*/ 32 w 101"/>
                  <a:gd name="T37" fmla="*/ 170 h 203"/>
                  <a:gd name="T38" fmla="*/ 33 w 101"/>
                  <a:gd name="T39" fmla="*/ 170 h 203"/>
                  <a:gd name="T40" fmla="*/ 34 w 101"/>
                  <a:gd name="T41" fmla="*/ 195 h 203"/>
                  <a:gd name="T42" fmla="*/ 42 w 101"/>
                  <a:gd name="T43" fmla="*/ 194 h 203"/>
                  <a:gd name="T44" fmla="*/ 41 w 101"/>
                  <a:gd name="T45" fmla="*/ 168 h 203"/>
                  <a:gd name="T46" fmla="*/ 42 w 101"/>
                  <a:gd name="T47" fmla="*/ 153 h 203"/>
                  <a:gd name="T48" fmla="*/ 43 w 101"/>
                  <a:gd name="T49" fmla="*/ 153 h 203"/>
                  <a:gd name="T50" fmla="*/ 43 w 101"/>
                  <a:gd name="T51" fmla="*/ 167 h 203"/>
                  <a:gd name="T52" fmla="*/ 51 w 101"/>
                  <a:gd name="T53" fmla="*/ 170 h 203"/>
                  <a:gd name="T54" fmla="*/ 52 w 101"/>
                  <a:gd name="T55" fmla="*/ 146 h 203"/>
                  <a:gd name="T56" fmla="*/ 45 w 101"/>
                  <a:gd name="T57" fmla="*/ 13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1" h="203">
                    <a:moveTo>
                      <a:pt x="45" y="130"/>
                    </a:moveTo>
                    <a:cubicBezTo>
                      <a:pt x="42" y="124"/>
                      <a:pt x="37" y="98"/>
                      <a:pt x="49" y="79"/>
                    </a:cubicBezTo>
                    <a:cubicBezTo>
                      <a:pt x="58" y="66"/>
                      <a:pt x="101" y="43"/>
                      <a:pt x="98" y="21"/>
                    </a:cubicBezTo>
                    <a:cubicBezTo>
                      <a:pt x="95" y="0"/>
                      <a:pt x="68" y="1"/>
                      <a:pt x="58" y="17"/>
                    </a:cubicBezTo>
                    <a:cubicBezTo>
                      <a:pt x="49" y="32"/>
                      <a:pt x="17" y="72"/>
                      <a:pt x="13" y="85"/>
                    </a:cubicBezTo>
                    <a:cubicBezTo>
                      <a:pt x="10" y="97"/>
                      <a:pt x="14" y="118"/>
                      <a:pt x="13" y="123"/>
                    </a:cubicBezTo>
                    <a:cubicBezTo>
                      <a:pt x="11" y="128"/>
                      <a:pt x="9" y="138"/>
                      <a:pt x="8" y="144"/>
                    </a:cubicBezTo>
                    <a:cubicBezTo>
                      <a:pt x="6" y="151"/>
                      <a:pt x="5" y="160"/>
                      <a:pt x="4" y="167"/>
                    </a:cubicBezTo>
                    <a:cubicBezTo>
                      <a:pt x="4" y="168"/>
                      <a:pt x="2" y="183"/>
                      <a:pt x="2" y="183"/>
                    </a:cubicBezTo>
                    <a:cubicBezTo>
                      <a:pt x="0" y="189"/>
                      <a:pt x="8" y="191"/>
                      <a:pt x="10" y="185"/>
                    </a:cubicBezTo>
                    <a:cubicBezTo>
                      <a:pt x="10" y="185"/>
                      <a:pt x="12" y="170"/>
                      <a:pt x="12" y="169"/>
                    </a:cubicBezTo>
                    <a:cubicBezTo>
                      <a:pt x="12" y="167"/>
                      <a:pt x="14" y="167"/>
                      <a:pt x="14" y="169"/>
                    </a:cubicBezTo>
                    <a:cubicBezTo>
                      <a:pt x="14" y="170"/>
                      <a:pt x="12" y="193"/>
                      <a:pt x="12" y="193"/>
                    </a:cubicBezTo>
                    <a:cubicBezTo>
                      <a:pt x="11" y="199"/>
                      <a:pt x="19" y="200"/>
                      <a:pt x="19" y="194"/>
                    </a:cubicBezTo>
                    <a:cubicBezTo>
                      <a:pt x="19" y="194"/>
                      <a:pt x="22" y="171"/>
                      <a:pt x="22" y="169"/>
                    </a:cubicBezTo>
                    <a:cubicBezTo>
                      <a:pt x="22" y="168"/>
                      <a:pt x="24" y="168"/>
                      <a:pt x="24" y="169"/>
                    </a:cubicBezTo>
                    <a:cubicBezTo>
                      <a:pt x="23" y="171"/>
                      <a:pt x="23" y="196"/>
                      <a:pt x="23" y="196"/>
                    </a:cubicBezTo>
                    <a:cubicBezTo>
                      <a:pt x="22" y="202"/>
                      <a:pt x="30" y="203"/>
                      <a:pt x="31" y="197"/>
                    </a:cubicBezTo>
                    <a:cubicBezTo>
                      <a:pt x="31" y="197"/>
                      <a:pt x="31" y="172"/>
                      <a:pt x="32" y="170"/>
                    </a:cubicBezTo>
                    <a:cubicBezTo>
                      <a:pt x="32" y="168"/>
                      <a:pt x="33" y="168"/>
                      <a:pt x="33" y="170"/>
                    </a:cubicBezTo>
                    <a:cubicBezTo>
                      <a:pt x="33" y="172"/>
                      <a:pt x="34" y="195"/>
                      <a:pt x="34" y="195"/>
                    </a:cubicBezTo>
                    <a:cubicBezTo>
                      <a:pt x="35" y="201"/>
                      <a:pt x="43" y="200"/>
                      <a:pt x="42" y="194"/>
                    </a:cubicBezTo>
                    <a:cubicBezTo>
                      <a:pt x="42" y="194"/>
                      <a:pt x="41" y="171"/>
                      <a:pt x="41" y="168"/>
                    </a:cubicBezTo>
                    <a:cubicBezTo>
                      <a:pt x="42" y="164"/>
                      <a:pt x="41" y="165"/>
                      <a:pt x="42" y="153"/>
                    </a:cubicBezTo>
                    <a:cubicBezTo>
                      <a:pt x="42" y="152"/>
                      <a:pt x="42" y="149"/>
                      <a:pt x="43" y="153"/>
                    </a:cubicBezTo>
                    <a:cubicBezTo>
                      <a:pt x="45" y="157"/>
                      <a:pt x="45" y="161"/>
                      <a:pt x="43" y="167"/>
                    </a:cubicBezTo>
                    <a:cubicBezTo>
                      <a:pt x="42" y="172"/>
                      <a:pt x="50" y="177"/>
                      <a:pt x="51" y="170"/>
                    </a:cubicBezTo>
                    <a:cubicBezTo>
                      <a:pt x="53" y="163"/>
                      <a:pt x="54" y="157"/>
                      <a:pt x="52" y="146"/>
                    </a:cubicBezTo>
                    <a:cubicBezTo>
                      <a:pt x="51" y="142"/>
                      <a:pt x="49" y="135"/>
                      <a:pt x="45" y="1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8" name="Freeform 471"/>
              <p:cNvSpPr/>
              <p:nvPr/>
            </p:nvSpPr>
            <p:spPr bwMode="auto">
              <a:xfrm>
                <a:off x="1147516" y="10253092"/>
                <a:ext cx="66675" cy="50800"/>
              </a:xfrm>
              <a:custGeom>
                <a:avLst/>
                <a:gdLst>
                  <a:gd name="T0" fmla="*/ 6 w 21"/>
                  <a:gd name="T1" fmla="*/ 6 h 16"/>
                  <a:gd name="T2" fmla="*/ 12 w 21"/>
                  <a:gd name="T3" fmla="*/ 3 h 16"/>
                  <a:gd name="T4" fmla="*/ 16 w 21"/>
                  <a:gd name="T5" fmla="*/ 10 h 16"/>
                  <a:gd name="T6" fmla="*/ 9 w 21"/>
                  <a:gd name="T7" fmla="*/ 13 h 16"/>
                  <a:gd name="T8" fmla="*/ 6 w 21"/>
                  <a:gd name="T9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6" y="6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7" y="0"/>
                      <a:pt x="21" y="7"/>
                      <a:pt x="16" y="10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4" y="16"/>
                      <a:pt x="0" y="8"/>
                      <a:pt x="6" y="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9" name="Freeform 472"/>
              <p:cNvSpPr/>
              <p:nvPr/>
            </p:nvSpPr>
            <p:spPr bwMode="auto">
              <a:xfrm>
                <a:off x="991941" y="10116567"/>
                <a:ext cx="171450" cy="222250"/>
              </a:xfrm>
              <a:custGeom>
                <a:avLst/>
                <a:gdLst>
                  <a:gd name="T0" fmla="*/ 47 w 54"/>
                  <a:gd name="T1" fmla="*/ 57 h 70"/>
                  <a:gd name="T2" fmla="*/ 46 w 54"/>
                  <a:gd name="T3" fmla="*/ 54 h 70"/>
                  <a:gd name="T4" fmla="*/ 41 w 54"/>
                  <a:gd name="T5" fmla="*/ 49 h 70"/>
                  <a:gd name="T6" fmla="*/ 40 w 54"/>
                  <a:gd name="T7" fmla="*/ 44 h 70"/>
                  <a:gd name="T8" fmla="*/ 37 w 54"/>
                  <a:gd name="T9" fmla="*/ 40 h 70"/>
                  <a:gd name="T10" fmla="*/ 36 w 54"/>
                  <a:gd name="T11" fmla="*/ 34 h 70"/>
                  <a:gd name="T12" fmla="*/ 34 w 54"/>
                  <a:gd name="T13" fmla="*/ 31 h 70"/>
                  <a:gd name="T14" fmla="*/ 39 w 54"/>
                  <a:gd name="T15" fmla="*/ 17 h 70"/>
                  <a:gd name="T16" fmla="*/ 46 w 54"/>
                  <a:gd name="T17" fmla="*/ 14 h 70"/>
                  <a:gd name="T18" fmla="*/ 49 w 54"/>
                  <a:gd name="T19" fmla="*/ 13 h 70"/>
                  <a:gd name="T20" fmla="*/ 50 w 54"/>
                  <a:gd name="T21" fmla="*/ 13 h 70"/>
                  <a:gd name="T22" fmla="*/ 46 w 54"/>
                  <a:gd name="T23" fmla="*/ 3 h 70"/>
                  <a:gd name="T24" fmla="*/ 27 w 54"/>
                  <a:gd name="T25" fmla="*/ 19 h 70"/>
                  <a:gd name="T26" fmla="*/ 23 w 54"/>
                  <a:gd name="T27" fmla="*/ 34 h 70"/>
                  <a:gd name="T28" fmla="*/ 0 w 54"/>
                  <a:gd name="T29" fmla="*/ 39 h 70"/>
                  <a:gd name="T30" fmla="*/ 2 w 54"/>
                  <a:gd name="T31" fmla="*/ 70 h 70"/>
                  <a:gd name="T32" fmla="*/ 35 w 54"/>
                  <a:gd name="T33" fmla="*/ 58 h 70"/>
                  <a:gd name="T34" fmla="*/ 49 w 54"/>
                  <a:gd name="T35" fmla="*/ 60 h 70"/>
                  <a:gd name="T36" fmla="*/ 47 w 54"/>
                  <a:gd name="T37" fmla="*/ 5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70">
                    <a:moveTo>
                      <a:pt x="47" y="57"/>
                    </a:moveTo>
                    <a:cubicBezTo>
                      <a:pt x="46" y="56"/>
                      <a:pt x="46" y="55"/>
                      <a:pt x="46" y="54"/>
                    </a:cubicBezTo>
                    <a:cubicBezTo>
                      <a:pt x="44" y="53"/>
                      <a:pt x="42" y="51"/>
                      <a:pt x="41" y="49"/>
                    </a:cubicBezTo>
                    <a:cubicBezTo>
                      <a:pt x="40" y="47"/>
                      <a:pt x="40" y="46"/>
                      <a:pt x="40" y="44"/>
                    </a:cubicBezTo>
                    <a:cubicBezTo>
                      <a:pt x="39" y="43"/>
                      <a:pt x="38" y="42"/>
                      <a:pt x="37" y="40"/>
                    </a:cubicBezTo>
                    <a:cubicBezTo>
                      <a:pt x="36" y="38"/>
                      <a:pt x="36" y="36"/>
                      <a:pt x="36" y="34"/>
                    </a:cubicBezTo>
                    <a:cubicBezTo>
                      <a:pt x="35" y="33"/>
                      <a:pt x="35" y="32"/>
                      <a:pt x="34" y="31"/>
                    </a:cubicBezTo>
                    <a:cubicBezTo>
                      <a:pt x="32" y="26"/>
                      <a:pt x="34" y="20"/>
                      <a:pt x="39" y="17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7" y="14"/>
                      <a:pt x="48" y="13"/>
                      <a:pt x="49" y="13"/>
                    </a:cubicBezTo>
                    <a:cubicBezTo>
                      <a:pt x="49" y="13"/>
                      <a:pt x="50" y="13"/>
                      <a:pt x="50" y="13"/>
                    </a:cubicBezTo>
                    <a:cubicBezTo>
                      <a:pt x="54" y="9"/>
                      <a:pt x="51" y="0"/>
                      <a:pt x="46" y="3"/>
                    </a:cubicBezTo>
                    <a:cubicBezTo>
                      <a:pt x="46" y="3"/>
                      <a:pt x="33" y="13"/>
                      <a:pt x="27" y="19"/>
                    </a:cubicBezTo>
                    <a:cubicBezTo>
                      <a:pt x="24" y="23"/>
                      <a:pt x="22" y="28"/>
                      <a:pt x="23" y="34"/>
                    </a:cubicBezTo>
                    <a:cubicBezTo>
                      <a:pt x="16" y="36"/>
                      <a:pt x="8" y="38"/>
                      <a:pt x="0" y="39"/>
                    </a:cubicBezTo>
                    <a:cubicBezTo>
                      <a:pt x="1" y="50"/>
                      <a:pt x="2" y="61"/>
                      <a:pt x="2" y="70"/>
                    </a:cubicBezTo>
                    <a:cubicBezTo>
                      <a:pt x="11" y="68"/>
                      <a:pt x="23" y="63"/>
                      <a:pt x="35" y="58"/>
                    </a:cubicBezTo>
                    <a:cubicBezTo>
                      <a:pt x="39" y="61"/>
                      <a:pt x="44" y="61"/>
                      <a:pt x="49" y="60"/>
                    </a:cubicBezTo>
                    <a:cubicBezTo>
                      <a:pt x="48" y="59"/>
                      <a:pt x="47" y="58"/>
                      <a:pt x="47" y="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0" name="Freeform 473"/>
              <p:cNvSpPr/>
              <p:nvPr/>
            </p:nvSpPr>
            <p:spPr bwMode="auto">
              <a:xfrm>
                <a:off x="1115766" y="10195942"/>
                <a:ext cx="76200" cy="53975"/>
              </a:xfrm>
              <a:custGeom>
                <a:avLst/>
                <a:gdLst>
                  <a:gd name="T0" fmla="*/ 6 w 24"/>
                  <a:gd name="T1" fmla="*/ 7 h 17"/>
                  <a:gd name="T2" fmla="*/ 15 w 24"/>
                  <a:gd name="T3" fmla="*/ 3 h 17"/>
                  <a:gd name="T4" fmla="*/ 19 w 24"/>
                  <a:gd name="T5" fmla="*/ 10 h 17"/>
                  <a:gd name="T6" fmla="*/ 9 w 24"/>
                  <a:gd name="T7" fmla="*/ 14 h 17"/>
                  <a:gd name="T8" fmla="*/ 6 w 24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7">
                    <a:moveTo>
                      <a:pt x="6" y="7"/>
                    </a:moveTo>
                    <a:cubicBezTo>
                      <a:pt x="15" y="3"/>
                      <a:pt x="15" y="3"/>
                      <a:pt x="15" y="3"/>
                    </a:cubicBezTo>
                    <a:cubicBezTo>
                      <a:pt x="21" y="0"/>
                      <a:pt x="24" y="7"/>
                      <a:pt x="19" y="10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4" y="17"/>
                      <a:pt x="0" y="10"/>
                      <a:pt x="6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1" name="Freeform 474"/>
              <p:cNvSpPr/>
              <p:nvPr/>
            </p:nvSpPr>
            <p:spPr bwMode="auto">
              <a:xfrm>
                <a:off x="1131641" y="10224517"/>
                <a:ext cx="73025" cy="53975"/>
              </a:xfrm>
              <a:custGeom>
                <a:avLst/>
                <a:gdLst>
                  <a:gd name="T0" fmla="*/ 5 w 23"/>
                  <a:gd name="T1" fmla="*/ 7 h 17"/>
                  <a:gd name="T2" fmla="*/ 14 w 23"/>
                  <a:gd name="T3" fmla="*/ 2 h 17"/>
                  <a:gd name="T4" fmla="*/ 18 w 23"/>
                  <a:gd name="T5" fmla="*/ 9 h 17"/>
                  <a:gd name="T6" fmla="*/ 8 w 23"/>
                  <a:gd name="T7" fmla="*/ 14 h 17"/>
                  <a:gd name="T8" fmla="*/ 5 w 23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5" y="7"/>
                    </a:moveTo>
                    <a:cubicBezTo>
                      <a:pt x="14" y="2"/>
                      <a:pt x="14" y="2"/>
                      <a:pt x="14" y="2"/>
                    </a:cubicBezTo>
                    <a:cubicBezTo>
                      <a:pt x="20" y="0"/>
                      <a:pt x="23" y="7"/>
                      <a:pt x="18" y="9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3" y="17"/>
                      <a:pt x="0" y="9"/>
                      <a:pt x="5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2" name="Freeform 475"/>
              <p:cNvSpPr/>
              <p:nvPr/>
            </p:nvSpPr>
            <p:spPr bwMode="auto">
              <a:xfrm>
                <a:off x="1109416" y="10170542"/>
                <a:ext cx="63500" cy="50800"/>
              </a:xfrm>
              <a:custGeom>
                <a:avLst/>
                <a:gdLst>
                  <a:gd name="T0" fmla="*/ 15 w 20"/>
                  <a:gd name="T1" fmla="*/ 10 h 16"/>
                  <a:gd name="T2" fmla="*/ 8 w 20"/>
                  <a:gd name="T3" fmla="*/ 13 h 16"/>
                  <a:gd name="T4" fmla="*/ 5 w 20"/>
                  <a:gd name="T5" fmla="*/ 6 h 16"/>
                  <a:gd name="T6" fmla="*/ 11 w 20"/>
                  <a:gd name="T7" fmla="*/ 3 h 16"/>
                  <a:gd name="T8" fmla="*/ 15 w 20"/>
                  <a:gd name="T9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15" y="10"/>
                    </a:moveTo>
                    <a:cubicBezTo>
                      <a:pt x="8" y="13"/>
                      <a:pt x="8" y="13"/>
                      <a:pt x="8" y="13"/>
                    </a:cubicBezTo>
                    <a:cubicBezTo>
                      <a:pt x="3" y="16"/>
                      <a:pt x="0" y="8"/>
                      <a:pt x="5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7" y="0"/>
                      <a:pt x="20" y="7"/>
                      <a:pt x="1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3" name="Freeform 533"/>
              <p:cNvSpPr/>
              <p:nvPr/>
            </p:nvSpPr>
            <p:spPr bwMode="auto">
              <a:xfrm>
                <a:off x="239466" y="9091042"/>
                <a:ext cx="1933575" cy="2209800"/>
              </a:xfrm>
              <a:custGeom>
                <a:avLst/>
                <a:gdLst>
                  <a:gd name="T0" fmla="*/ 517 w 609"/>
                  <a:gd name="T1" fmla="*/ 354 h 696"/>
                  <a:gd name="T2" fmla="*/ 519 w 609"/>
                  <a:gd name="T3" fmla="*/ 348 h 696"/>
                  <a:gd name="T4" fmla="*/ 536 w 609"/>
                  <a:gd name="T5" fmla="*/ 322 h 696"/>
                  <a:gd name="T6" fmla="*/ 540 w 609"/>
                  <a:gd name="T7" fmla="*/ 323 h 696"/>
                  <a:gd name="T8" fmla="*/ 543 w 609"/>
                  <a:gd name="T9" fmla="*/ 324 h 696"/>
                  <a:gd name="T10" fmla="*/ 544 w 609"/>
                  <a:gd name="T11" fmla="*/ 317 h 696"/>
                  <a:gd name="T12" fmla="*/ 554 w 609"/>
                  <a:gd name="T13" fmla="*/ 299 h 696"/>
                  <a:gd name="T14" fmla="*/ 582 w 609"/>
                  <a:gd name="T15" fmla="*/ 166 h 696"/>
                  <a:gd name="T16" fmla="*/ 583 w 609"/>
                  <a:gd name="T17" fmla="*/ 157 h 696"/>
                  <a:gd name="T18" fmla="*/ 595 w 609"/>
                  <a:gd name="T19" fmla="*/ 145 h 696"/>
                  <a:gd name="T20" fmla="*/ 599 w 609"/>
                  <a:gd name="T21" fmla="*/ 145 h 696"/>
                  <a:gd name="T22" fmla="*/ 607 w 609"/>
                  <a:gd name="T23" fmla="*/ 133 h 696"/>
                  <a:gd name="T24" fmla="*/ 591 w 609"/>
                  <a:gd name="T25" fmla="*/ 81 h 696"/>
                  <a:gd name="T26" fmla="*/ 583 w 609"/>
                  <a:gd name="T27" fmla="*/ 58 h 696"/>
                  <a:gd name="T28" fmla="*/ 567 w 609"/>
                  <a:gd name="T29" fmla="*/ 6 h 696"/>
                  <a:gd name="T30" fmla="*/ 560 w 609"/>
                  <a:gd name="T31" fmla="*/ 6 h 696"/>
                  <a:gd name="T32" fmla="*/ 543 w 609"/>
                  <a:gd name="T33" fmla="*/ 58 h 696"/>
                  <a:gd name="T34" fmla="*/ 536 w 609"/>
                  <a:gd name="T35" fmla="*/ 81 h 696"/>
                  <a:gd name="T36" fmla="*/ 520 w 609"/>
                  <a:gd name="T37" fmla="*/ 133 h 696"/>
                  <a:gd name="T38" fmla="*/ 528 w 609"/>
                  <a:gd name="T39" fmla="*/ 145 h 696"/>
                  <a:gd name="T40" fmla="*/ 531 w 609"/>
                  <a:gd name="T41" fmla="*/ 145 h 696"/>
                  <a:gd name="T42" fmla="*/ 542 w 609"/>
                  <a:gd name="T43" fmla="*/ 157 h 696"/>
                  <a:gd name="T44" fmla="*/ 541 w 609"/>
                  <a:gd name="T45" fmla="*/ 167 h 696"/>
                  <a:gd name="T46" fmla="*/ 385 w 609"/>
                  <a:gd name="T47" fmla="*/ 496 h 696"/>
                  <a:gd name="T48" fmla="*/ 31 w 609"/>
                  <a:gd name="T49" fmla="*/ 655 h 696"/>
                  <a:gd name="T50" fmla="*/ 12 w 609"/>
                  <a:gd name="T51" fmla="*/ 656 h 696"/>
                  <a:gd name="T52" fmla="*/ 0 w 609"/>
                  <a:gd name="T53" fmla="*/ 668 h 696"/>
                  <a:gd name="T54" fmla="*/ 0 w 609"/>
                  <a:gd name="T55" fmla="*/ 684 h 696"/>
                  <a:gd name="T56" fmla="*/ 12 w 609"/>
                  <a:gd name="T57" fmla="*/ 696 h 696"/>
                  <a:gd name="T58" fmla="*/ 31 w 609"/>
                  <a:gd name="T59" fmla="*/ 695 h 696"/>
                  <a:gd name="T60" fmla="*/ 413 w 609"/>
                  <a:gd name="T61" fmla="*/ 525 h 696"/>
                  <a:gd name="T62" fmla="*/ 521 w 609"/>
                  <a:gd name="T63" fmla="*/ 377 h 696"/>
                  <a:gd name="T64" fmla="*/ 517 w 609"/>
                  <a:gd name="T65" fmla="*/ 354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09" h="696">
                    <a:moveTo>
                      <a:pt x="517" y="354"/>
                    </a:moveTo>
                    <a:cubicBezTo>
                      <a:pt x="518" y="352"/>
                      <a:pt x="518" y="350"/>
                      <a:pt x="519" y="348"/>
                    </a:cubicBezTo>
                    <a:cubicBezTo>
                      <a:pt x="523" y="335"/>
                      <a:pt x="527" y="322"/>
                      <a:pt x="536" y="322"/>
                    </a:cubicBezTo>
                    <a:cubicBezTo>
                      <a:pt x="538" y="322"/>
                      <a:pt x="539" y="322"/>
                      <a:pt x="540" y="323"/>
                    </a:cubicBezTo>
                    <a:cubicBezTo>
                      <a:pt x="541" y="323"/>
                      <a:pt x="542" y="324"/>
                      <a:pt x="543" y="324"/>
                    </a:cubicBezTo>
                    <a:cubicBezTo>
                      <a:pt x="543" y="322"/>
                      <a:pt x="544" y="320"/>
                      <a:pt x="544" y="317"/>
                    </a:cubicBezTo>
                    <a:cubicBezTo>
                      <a:pt x="546" y="310"/>
                      <a:pt x="548" y="302"/>
                      <a:pt x="554" y="299"/>
                    </a:cubicBezTo>
                    <a:cubicBezTo>
                      <a:pt x="568" y="256"/>
                      <a:pt x="578" y="211"/>
                      <a:pt x="582" y="166"/>
                    </a:cubicBezTo>
                    <a:cubicBezTo>
                      <a:pt x="582" y="159"/>
                      <a:pt x="583" y="157"/>
                      <a:pt x="583" y="157"/>
                    </a:cubicBezTo>
                    <a:cubicBezTo>
                      <a:pt x="583" y="150"/>
                      <a:pt x="589" y="145"/>
                      <a:pt x="595" y="145"/>
                    </a:cubicBezTo>
                    <a:cubicBezTo>
                      <a:pt x="599" y="145"/>
                      <a:pt x="599" y="145"/>
                      <a:pt x="599" y="145"/>
                    </a:cubicBezTo>
                    <a:cubicBezTo>
                      <a:pt x="605" y="145"/>
                      <a:pt x="609" y="139"/>
                      <a:pt x="607" y="133"/>
                    </a:cubicBezTo>
                    <a:cubicBezTo>
                      <a:pt x="591" y="81"/>
                      <a:pt x="591" y="81"/>
                      <a:pt x="591" y="81"/>
                    </a:cubicBezTo>
                    <a:cubicBezTo>
                      <a:pt x="589" y="75"/>
                      <a:pt x="585" y="64"/>
                      <a:pt x="583" y="58"/>
                    </a:cubicBezTo>
                    <a:cubicBezTo>
                      <a:pt x="567" y="6"/>
                      <a:pt x="567" y="6"/>
                      <a:pt x="567" y="6"/>
                    </a:cubicBezTo>
                    <a:cubicBezTo>
                      <a:pt x="565" y="0"/>
                      <a:pt x="562" y="0"/>
                      <a:pt x="560" y="6"/>
                    </a:cubicBezTo>
                    <a:cubicBezTo>
                      <a:pt x="543" y="58"/>
                      <a:pt x="543" y="58"/>
                      <a:pt x="543" y="58"/>
                    </a:cubicBezTo>
                    <a:cubicBezTo>
                      <a:pt x="541" y="64"/>
                      <a:pt x="538" y="75"/>
                      <a:pt x="536" y="81"/>
                    </a:cubicBezTo>
                    <a:cubicBezTo>
                      <a:pt x="520" y="133"/>
                      <a:pt x="520" y="133"/>
                      <a:pt x="520" y="133"/>
                    </a:cubicBezTo>
                    <a:cubicBezTo>
                      <a:pt x="518" y="139"/>
                      <a:pt x="521" y="145"/>
                      <a:pt x="528" y="145"/>
                    </a:cubicBezTo>
                    <a:cubicBezTo>
                      <a:pt x="531" y="145"/>
                      <a:pt x="531" y="145"/>
                      <a:pt x="531" y="145"/>
                    </a:cubicBezTo>
                    <a:cubicBezTo>
                      <a:pt x="538" y="145"/>
                      <a:pt x="543" y="150"/>
                      <a:pt x="542" y="157"/>
                    </a:cubicBezTo>
                    <a:cubicBezTo>
                      <a:pt x="542" y="157"/>
                      <a:pt x="542" y="160"/>
                      <a:pt x="541" y="167"/>
                    </a:cubicBezTo>
                    <a:cubicBezTo>
                      <a:pt x="529" y="292"/>
                      <a:pt x="474" y="407"/>
                      <a:pt x="385" y="496"/>
                    </a:cubicBezTo>
                    <a:cubicBezTo>
                      <a:pt x="289" y="592"/>
                      <a:pt x="165" y="648"/>
                      <a:pt x="31" y="655"/>
                    </a:cubicBezTo>
                    <a:cubicBezTo>
                      <a:pt x="20" y="656"/>
                      <a:pt x="12" y="656"/>
                      <a:pt x="12" y="656"/>
                    </a:cubicBezTo>
                    <a:cubicBezTo>
                      <a:pt x="5" y="656"/>
                      <a:pt x="0" y="661"/>
                      <a:pt x="0" y="668"/>
                    </a:cubicBezTo>
                    <a:cubicBezTo>
                      <a:pt x="0" y="684"/>
                      <a:pt x="0" y="684"/>
                      <a:pt x="0" y="684"/>
                    </a:cubicBezTo>
                    <a:cubicBezTo>
                      <a:pt x="0" y="691"/>
                      <a:pt x="5" y="696"/>
                      <a:pt x="12" y="696"/>
                    </a:cubicBezTo>
                    <a:cubicBezTo>
                      <a:pt x="12" y="696"/>
                      <a:pt x="20" y="696"/>
                      <a:pt x="31" y="695"/>
                    </a:cubicBezTo>
                    <a:cubicBezTo>
                      <a:pt x="175" y="688"/>
                      <a:pt x="310" y="628"/>
                      <a:pt x="413" y="525"/>
                    </a:cubicBezTo>
                    <a:cubicBezTo>
                      <a:pt x="457" y="481"/>
                      <a:pt x="493" y="431"/>
                      <a:pt x="521" y="377"/>
                    </a:cubicBezTo>
                    <a:cubicBezTo>
                      <a:pt x="517" y="368"/>
                      <a:pt x="515" y="361"/>
                      <a:pt x="517" y="3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4" name="Freeform 534"/>
              <p:cNvSpPr/>
              <p:nvPr/>
            </p:nvSpPr>
            <p:spPr bwMode="auto">
              <a:xfrm>
                <a:off x="2122241" y="9760967"/>
                <a:ext cx="696913" cy="1546225"/>
              </a:xfrm>
              <a:custGeom>
                <a:avLst/>
                <a:gdLst>
                  <a:gd name="T0" fmla="*/ 97 w 219"/>
                  <a:gd name="T1" fmla="*/ 205 h 487"/>
                  <a:gd name="T2" fmla="*/ 126 w 219"/>
                  <a:gd name="T3" fmla="*/ 205 h 487"/>
                  <a:gd name="T4" fmla="*/ 212 w 219"/>
                  <a:gd name="T5" fmla="*/ 93 h 487"/>
                  <a:gd name="T6" fmla="*/ 100 w 219"/>
                  <a:gd name="T7" fmla="*/ 7 h 487"/>
                  <a:gd name="T8" fmla="*/ 14 w 219"/>
                  <a:gd name="T9" fmla="*/ 119 h 487"/>
                  <a:gd name="T10" fmla="*/ 49 w 219"/>
                  <a:gd name="T11" fmla="*/ 183 h 487"/>
                  <a:gd name="T12" fmla="*/ 44 w 219"/>
                  <a:gd name="T13" fmla="*/ 202 h 487"/>
                  <a:gd name="T14" fmla="*/ 34 w 219"/>
                  <a:gd name="T15" fmla="*/ 209 h 487"/>
                  <a:gd name="T16" fmla="*/ 74 w 219"/>
                  <a:gd name="T17" fmla="*/ 225 h 487"/>
                  <a:gd name="T18" fmla="*/ 78 w 219"/>
                  <a:gd name="T19" fmla="*/ 258 h 487"/>
                  <a:gd name="T20" fmla="*/ 51 w 219"/>
                  <a:gd name="T21" fmla="*/ 272 h 487"/>
                  <a:gd name="T22" fmla="*/ 47 w 219"/>
                  <a:gd name="T23" fmla="*/ 272 h 487"/>
                  <a:gd name="T24" fmla="*/ 5 w 219"/>
                  <a:gd name="T25" fmla="*/ 260 h 487"/>
                  <a:gd name="T26" fmla="*/ 10 w 219"/>
                  <a:gd name="T27" fmla="*/ 339 h 487"/>
                  <a:gd name="T28" fmla="*/ 70 w 219"/>
                  <a:gd name="T29" fmla="*/ 417 h 487"/>
                  <a:gd name="T30" fmla="*/ 124 w 219"/>
                  <a:gd name="T31" fmla="*/ 440 h 487"/>
                  <a:gd name="T32" fmla="*/ 129 w 219"/>
                  <a:gd name="T33" fmla="*/ 456 h 487"/>
                  <a:gd name="T34" fmla="*/ 103 w 219"/>
                  <a:gd name="T35" fmla="*/ 479 h 487"/>
                  <a:gd name="T36" fmla="*/ 127 w 219"/>
                  <a:gd name="T37" fmla="*/ 485 h 487"/>
                  <a:gd name="T38" fmla="*/ 165 w 219"/>
                  <a:gd name="T39" fmla="*/ 466 h 487"/>
                  <a:gd name="T40" fmla="*/ 176 w 219"/>
                  <a:gd name="T41" fmla="*/ 432 h 487"/>
                  <a:gd name="T42" fmla="*/ 150 w 219"/>
                  <a:gd name="T43" fmla="*/ 421 h 487"/>
                  <a:gd name="T44" fmla="*/ 102 w 219"/>
                  <a:gd name="T45" fmla="*/ 368 h 487"/>
                  <a:gd name="T46" fmla="*/ 84 w 219"/>
                  <a:gd name="T47" fmla="*/ 335 h 487"/>
                  <a:gd name="T48" fmla="*/ 73 w 219"/>
                  <a:gd name="T49" fmla="*/ 300 h 487"/>
                  <a:gd name="T50" fmla="*/ 90 w 219"/>
                  <a:gd name="T51" fmla="*/ 217 h 487"/>
                  <a:gd name="T52" fmla="*/ 97 w 219"/>
                  <a:gd name="T53" fmla="*/ 205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9" h="487">
                    <a:moveTo>
                      <a:pt x="97" y="205"/>
                    </a:moveTo>
                    <a:cubicBezTo>
                      <a:pt x="106" y="206"/>
                      <a:pt x="116" y="206"/>
                      <a:pt x="126" y="205"/>
                    </a:cubicBezTo>
                    <a:cubicBezTo>
                      <a:pt x="180" y="198"/>
                      <a:pt x="219" y="148"/>
                      <a:pt x="212" y="93"/>
                    </a:cubicBezTo>
                    <a:cubicBezTo>
                      <a:pt x="205" y="38"/>
                      <a:pt x="154" y="0"/>
                      <a:pt x="100" y="7"/>
                    </a:cubicBezTo>
                    <a:cubicBezTo>
                      <a:pt x="45" y="14"/>
                      <a:pt x="6" y="64"/>
                      <a:pt x="14" y="119"/>
                    </a:cubicBezTo>
                    <a:cubicBezTo>
                      <a:pt x="17" y="145"/>
                      <a:pt x="30" y="167"/>
                      <a:pt x="49" y="183"/>
                    </a:cubicBezTo>
                    <a:cubicBezTo>
                      <a:pt x="49" y="192"/>
                      <a:pt x="49" y="200"/>
                      <a:pt x="44" y="202"/>
                    </a:cubicBezTo>
                    <a:cubicBezTo>
                      <a:pt x="41" y="204"/>
                      <a:pt x="37" y="206"/>
                      <a:pt x="34" y="209"/>
                    </a:cubicBezTo>
                    <a:cubicBezTo>
                      <a:pt x="50" y="212"/>
                      <a:pt x="67" y="215"/>
                      <a:pt x="74" y="225"/>
                    </a:cubicBezTo>
                    <a:cubicBezTo>
                      <a:pt x="81" y="236"/>
                      <a:pt x="83" y="249"/>
                      <a:pt x="78" y="258"/>
                    </a:cubicBezTo>
                    <a:cubicBezTo>
                      <a:pt x="73" y="267"/>
                      <a:pt x="64" y="272"/>
                      <a:pt x="51" y="272"/>
                    </a:cubicBezTo>
                    <a:cubicBezTo>
                      <a:pt x="50" y="272"/>
                      <a:pt x="49" y="272"/>
                      <a:pt x="47" y="272"/>
                    </a:cubicBezTo>
                    <a:cubicBezTo>
                      <a:pt x="36" y="271"/>
                      <a:pt x="21" y="267"/>
                      <a:pt x="5" y="260"/>
                    </a:cubicBezTo>
                    <a:cubicBezTo>
                      <a:pt x="0" y="283"/>
                      <a:pt x="1" y="311"/>
                      <a:pt x="10" y="339"/>
                    </a:cubicBezTo>
                    <a:cubicBezTo>
                      <a:pt x="14" y="351"/>
                      <a:pt x="36" y="399"/>
                      <a:pt x="70" y="417"/>
                    </a:cubicBezTo>
                    <a:cubicBezTo>
                      <a:pt x="89" y="428"/>
                      <a:pt x="105" y="430"/>
                      <a:pt x="124" y="440"/>
                    </a:cubicBezTo>
                    <a:cubicBezTo>
                      <a:pt x="140" y="448"/>
                      <a:pt x="137" y="456"/>
                      <a:pt x="129" y="456"/>
                    </a:cubicBezTo>
                    <a:cubicBezTo>
                      <a:pt x="117" y="456"/>
                      <a:pt x="105" y="462"/>
                      <a:pt x="103" y="479"/>
                    </a:cubicBezTo>
                    <a:cubicBezTo>
                      <a:pt x="102" y="487"/>
                      <a:pt x="114" y="485"/>
                      <a:pt x="127" y="485"/>
                    </a:cubicBezTo>
                    <a:cubicBezTo>
                      <a:pt x="146" y="485"/>
                      <a:pt x="156" y="475"/>
                      <a:pt x="165" y="466"/>
                    </a:cubicBezTo>
                    <a:cubicBezTo>
                      <a:pt x="175" y="456"/>
                      <a:pt x="187" y="444"/>
                      <a:pt x="176" y="432"/>
                    </a:cubicBezTo>
                    <a:cubicBezTo>
                      <a:pt x="168" y="425"/>
                      <a:pt x="157" y="426"/>
                      <a:pt x="150" y="421"/>
                    </a:cubicBezTo>
                    <a:cubicBezTo>
                      <a:pt x="141" y="413"/>
                      <a:pt x="136" y="383"/>
                      <a:pt x="102" y="368"/>
                    </a:cubicBezTo>
                    <a:cubicBezTo>
                      <a:pt x="90" y="363"/>
                      <a:pt x="92" y="354"/>
                      <a:pt x="84" y="335"/>
                    </a:cubicBezTo>
                    <a:cubicBezTo>
                      <a:pt x="80" y="324"/>
                      <a:pt x="72" y="324"/>
                      <a:pt x="73" y="300"/>
                    </a:cubicBezTo>
                    <a:cubicBezTo>
                      <a:pt x="73" y="269"/>
                      <a:pt x="92" y="274"/>
                      <a:pt x="90" y="217"/>
                    </a:cubicBezTo>
                    <a:cubicBezTo>
                      <a:pt x="89" y="213"/>
                      <a:pt x="93" y="209"/>
                      <a:pt x="97" y="205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5" name="Freeform 535"/>
              <p:cNvSpPr/>
              <p:nvPr/>
            </p:nvSpPr>
            <p:spPr bwMode="auto">
              <a:xfrm>
                <a:off x="1890466" y="10049892"/>
                <a:ext cx="488950" cy="561975"/>
              </a:xfrm>
              <a:custGeom>
                <a:avLst/>
                <a:gdLst>
                  <a:gd name="T0" fmla="*/ 18 w 154"/>
                  <a:gd name="T1" fmla="*/ 26 h 177"/>
                  <a:gd name="T2" fmla="*/ 17 w 154"/>
                  <a:gd name="T3" fmla="*/ 42 h 177"/>
                  <a:gd name="T4" fmla="*/ 28 w 154"/>
                  <a:gd name="T5" fmla="*/ 24 h 177"/>
                  <a:gd name="T6" fmla="*/ 39 w 154"/>
                  <a:gd name="T7" fmla="*/ 1 h 177"/>
                  <a:gd name="T8" fmla="*/ 33 w 154"/>
                  <a:gd name="T9" fmla="*/ 44 h 177"/>
                  <a:gd name="T10" fmla="*/ 26 w 154"/>
                  <a:gd name="T11" fmla="*/ 73 h 177"/>
                  <a:gd name="T12" fmla="*/ 67 w 154"/>
                  <a:gd name="T13" fmla="*/ 115 h 177"/>
                  <a:gd name="T14" fmla="*/ 142 w 154"/>
                  <a:gd name="T15" fmla="*/ 138 h 177"/>
                  <a:gd name="T16" fmla="*/ 121 w 154"/>
                  <a:gd name="T17" fmla="*/ 175 h 177"/>
                  <a:gd name="T18" fmla="*/ 42 w 154"/>
                  <a:gd name="T19" fmla="*/ 141 h 177"/>
                  <a:gd name="T20" fmla="*/ 14 w 154"/>
                  <a:gd name="T21" fmla="*/ 90 h 177"/>
                  <a:gd name="T22" fmla="*/ 3 w 154"/>
                  <a:gd name="T23" fmla="*/ 54 h 177"/>
                  <a:gd name="T24" fmla="*/ 18 w 154"/>
                  <a:gd name="T25" fmla="*/ 26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4" h="177">
                    <a:moveTo>
                      <a:pt x="18" y="26"/>
                    </a:moveTo>
                    <a:cubicBezTo>
                      <a:pt x="23" y="28"/>
                      <a:pt x="18" y="38"/>
                      <a:pt x="17" y="42"/>
                    </a:cubicBezTo>
                    <a:cubicBezTo>
                      <a:pt x="15" y="49"/>
                      <a:pt x="24" y="36"/>
                      <a:pt x="28" y="24"/>
                    </a:cubicBezTo>
                    <a:cubicBezTo>
                      <a:pt x="31" y="15"/>
                      <a:pt x="33" y="0"/>
                      <a:pt x="39" y="1"/>
                    </a:cubicBezTo>
                    <a:cubicBezTo>
                      <a:pt x="47" y="3"/>
                      <a:pt x="42" y="22"/>
                      <a:pt x="33" y="44"/>
                    </a:cubicBezTo>
                    <a:cubicBezTo>
                      <a:pt x="29" y="55"/>
                      <a:pt x="22" y="68"/>
                      <a:pt x="26" y="73"/>
                    </a:cubicBezTo>
                    <a:cubicBezTo>
                      <a:pt x="30" y="79"/>
                      <a:pt x="60" y="108"/>
                      <a:pt x="67" y="115"/>
                    </a:cubicBezTo>
                    <a:cubicBezTo>
                      <a:pt x="77" y="124"/>
                      <a:pt x="130" y="121"/>
                      <a:pt x="142" y="138"/>
                    </a:cubicBezTo>
                    <a:cubicBezTo>
                      <a:pt x="154" y="155"/>
                      <a:pt x="148" y="177"/>
                      <a:pt x="121" y="175"/>
                    </a:cubicBezTo>
                    <a:cubicBezTo>
                      <a:pt x="94" y="173"/>
                      <a:pt x="52" y="152"/>
                      <a:pt x="42" y="141"/>
                    </a:cubicBezTo>
                    <a:cubicBezTo>
                      <a:pt x="32" y="129"/>
                      <a:pt x="19" y="99"/>
                      <a:pt x="14" y="90"/>
                    </a:cubicBezTo>
                    <a:cubicBezTo>
                      <a:pt x="7" y="75"/>
                      <a:pt x="0" y="62"/>
                      <a:pt x="3" y="54"/>
                    </a:cubicBezTo>
                    <a:cubicBezTo>
                      <a:pt x="7" y="41"/>
                      <a:pt x="11" y="23"/>
                      <a:pt x="18" y="26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6" name="Freeform 536"/>
              <p:cNvSpPr/>
              <p:nvPr/>
            </p:nvSpPr>
            <p:spPr bwMode="auto">
              <a:xfrm>
                <a:off x="2020641" y="9983217"/>
                <a:ext cx="47625" cy="88900"/>
              </a:xfrm>
              <a:custGeom>
                <a:avLst/>
                <a:gdLst>
                  <a:gd name="T0" fmla="*/ 6 w 15"/>
                  <a:gd name="T1" fmla="*/ 21 h 28"/>
                  <a:gd name="T2" fmla="*/ 8 w 15"/>
                  <a:gd name="T3" fmla="*/ 28 h 28"/>
                  <a:gd name="T4" fmla="*/ 10 w 15"/>
                  <a:gd name="T5" fmla="*/ 1 h 28"/>
                  <a:gd name="T6" fmla="*/ 0 w 15"/>
                  <a:gd name="T7" fmla="*/ 17 h 28"/>
                  <a:gd name="T8" fmla="*/ 6 w 15"/>
                  <a:gd name="T9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8">
                    <a:moveTo>
                      <a:pt x="6" y="21"/>
                    </a:moveTo>
                    <a:cubicBezTo>
                      <a:pt x="7" y="23"/>
                      <a:pt x="8" y="25"/>
                      <a:pt x="8" y="28"/>
                    </a:cubicBezTo>
                    <a:cubicBezTo>
                      <a:pt x="13" y="14"/>
                      <a:pt x="15" y="3"/>
                      <a:pt x="10" y="1"/>
                    </a:cubicBezTo>
                    <a:cubicBezTo>
                      <a:pt x="5" y="0"/>
                      <a:pt x="2" y="8"/>
                      <a:pt x="0" y="17"/>
                    </a:cubicBezTo>
                    <a:cubicBezTo>
                      <a:pt x="3" y="17"/>
                      <a:pt x="5" y="19"/>
                      <a:pt x="6" y="21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7" name="Freeform 537"/>
              <p:cNvSpPr/>
              <p:nvPr/>
            </p:nvSpPr>
            <p:spPr bwMode="auto">
              <a:xfrm>
                <a:off x="1896816" y="10773792"/>
                <a:ext cx="301625" cy="533400"/>
              </a:xfrm>
              <a:custGeom>
                <a:avLst/>
                <a:gdLst>
                  <a:gd name="T0" fmla="*/ 91 w 95"/>
                  <a:gd name="T1" fmla="*/ 76 h 168"/>
                  <a:gd name="T2" fmla="*/ 95 w 95"/>
                  <a:gd name="T3" fmla="*/ 60 h 168"/>
                  <a:gd name="T4" fmla="*/ 75 w 95"/>
                  <a:gd name="T5" fmla="*/ 21 h 168"/>
                  <a:gd name="T6" fmla="*/ 70 w 95"/>
                  <a:gd name="T7" fmla="*/ 0 h 168"/>
                  <a:gd name="T8" fmla="*/ 31 w 95"/>
                  <a:gd name="T9" fmla="*/ 56 h 168"/>
                  <a:gd name="T10" fmla="*/ 53 w 95"/>
                  <a:gd name="T11" fmla="*/ 118 h 168"/>
                  <a:gd name="T12" fmla="*/ 27 w 95"/>
                  <a:gd name="T13" fmla="*/ 136 h 168"/>
                  <a:gd name="T14" fmla="*/ 0 w 95"/>
                  <a:gd name="T15" fmla="*/ 160 h 168"/>
                  <a:gd name="T16" fmla="*/ 27 w 95"/>
                  <a:gd name="T17" fmla="*/ 166 h 168"/>
                  <a:gd name="T18" fmla="*/ 63 w 95"/>
                  <a:gd name="T19" fmla="*/ 166 h 168"/>
                  <a:gd name="T20" fmla="*/ 94 w 95"/>
                  <a:gd name="T21" fmla="*/ 151 h 168"/>
                  <a:gd name="T22" fmla="*/ 88 w 95"/>
                  <a:gd name="T23" fmla="*/ 131 h 168"/>
                  <a:gd name="T24" fmla="*/ 91 w 95"/>
                  <a:gd name="T25" fmla="*/ 7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5" h="168">
                    <a:moveTo>
                      <a:pt x="91" y="76"/>
                    </a:moveTo>
                    <a:cubicBezTo>
                      <a:pt x="90" y="69"/>
                      <a:pt x="90" y="64"/>
                      <a:pt x="95" y="60"/>
                    </a:cubicBezTo>
                    <a:cubicBezTo>
                      <a:pt x="84" y="44"/>
                      <a:pt x="78" y="29"/>
                      <a:pt x="75" y="21"/>
                    </a:cubicBezTo>
                    <a:cubicBezTo>
                      <a:pt x="73" y="14"/>
                      <a:pt x="71" y="7"/>
                      <a:pt x="70" y="0"/>
                    </a:cubicBezTo>
                    <a:cubicBezTo>
                      <a:pt x="51" y="19"/>
                      <a:pt x="32" y="40"/>
                      <a:pt x="31" y="56"/>
                    </a:cubicBezTo>
                    <a:cubicBezTo>
                      <a:pt x="30" y="85"/>
                      <a:pt x="50" y="97"/>
                      <a:pt x="53" y="118"/>
                    </a:cubicBezTo>
                    <a:cubicBezTo>
                      <a:pt x="55" y="136"/>
                      <a:pt x="44" y="137"/>
                      <a:pt x="27" y="136"/>
                    </a:cubicBezTo>
                    <a:cubicBezTo>
                      <a:pt x="9" y="135"/>
                      <a:pt x="0" y="148"/>
                      <a:pt x="0" y="160"/>
                    </a:cubicBezTo>
                    <a:cubicBezTo>
                      <a:pt x="0" y="168"/>
                      <a:pt x="9" y="166"/>
                      <a:pt x="27" y="166"/>
                    </a:cubicBezTo>
                    <a:cubicBezTo>
                      <a:pt x="44" y="166"/>
                      <a:pt x="50" y="166"/>
                      <a:pt x="63" y="166"/>
                    </a:cubicBezTo>
                    <a:cubicBezTo>
                      <a:pt x="77" y="166"/>
                      <a:pt x="94" y="167"/>
                      <a:pt x="94" y="151"/>
                    </a:cubicBezTo>
                    <a:cubicBezTo>
                      <a:pt x="94" y="139"/>
                      <a:pt x="90" y="141"/>
                      <a:pt x="88" y="131"/>
                    </a:cubicBezTo>
                    <a:cubicBezTo>
                      <a:pt x="85" y="119"/>
                      <a:pt x="93" y="110"/>
                      <a:pt x="91" y="76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8" name="Freeform 538"/>
              <p:cNvSpPr/>
              <p:nvPr/>
            </p:nvSpPr>
            <p:spPr bwMode="auto">
              <a:xfrm>
                <a:off x="1985716" y="10221342"/>
                <a:ext cx="263525" cy="200025"/>
              </a:xfrm>
              <a:custGeom>
                <a:avLst/>
                <a:gdLst>
                  <a:gd name="T0" fmla="*/ 66 w 83"/>
                  <a:gd name="T1" fmla="*/ 62 h 63"/>
                  <a:gd name="T2" fmla="*/ 69 w 83"/>
                  <a:gd name="T3" fmla="*/ 63 h 63"/>
                  <a:gd name="T4" fmla="*/ 83 w 83"/>
                  <a:gd name="T5" fmla="*/ 52 h 63"/>
                  <a:gd name="T6" fmla="*/ 43 w 83"/>
                  <a:gd name="T7" fmla="*/ 41 h 63"/>
                  <a:gd name="T8" fmla="*/ 5 w 83"/>
                  <a:gd name="T9" fmla="*/ 0 h 63"/>
                  <a:gd name="T10" fmla="*/ 1 w 83"/>
                  <a:gd name="T11" fmla="*/ 16 h 63"/>
                  <a:gd name="T12" fmla="*/ 41 w 83"/>
                  <a:gd name="T13" fmla="*/ 57 h 63"/>
                  <a:gd name="T14" fmla="*/ 66 w 83"/>
                  <a:gd name="T15" fmla="*/ 6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63">
                    <a:moveTo>
                      <a:pt x="66" y="62"/>
                    </a:moveTo>
                    <a:cubicBezTo>
                      <a:pt x="67" y="62"/>
                      <a:pt x="68" y="63"/>
                      <a:pt x="69" y="63"/>
                    </a:cubicBezTo>
                    <a:cubicBezTo>
                      <a:pt x="74" y="59"/>
                      <a:pt x="78" y="55"/>
                      <a:pt x="83" y="52"/>
                    </a:cubicBezTo>
                    <a:cubicBezTo>
                      <a:pt x="66" y="49"/>
                      <a:pt x="48" y="46"/>
                      <a:pt x="43" y="41"/>
                    </a:cubicBezTo>
                    <a:cubicBezTo>
                      <a:pt x="37" y="35"/>
                      <a:pt x="12" y="9"/>
                      <a:pt x="5" y="0"/>
                    </a:cubicBezTo>
                    <a:cubicBezTo>
                      <a:pt x="3" y="6"/>
                      <a:pt x="0" y="14"/>
                      <a:pt x="1" y="16"/>
                    </a:cubicBezTo>
                    <a:cubicBezTo>
                      <a:pt x="4" y="21"/>
                      <a:pt x="32" y="48"/>
                      <a:pt x="41" y="57"/>
                    </a:cubicBezTo>
                    <a:cubicBezTo>
                      <a:pt x="44" y="59"/>
                      <a:pt x="56" y="61"/>
                      <a:pt x="66" y="62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</p:grpSp>
        <p:sp>
          <p:nvSpPr>
            <p:cNvPr id="33" name="Овал 56"/>
            <p:cNvSpPr/>
            <p:nvPr/>
          </p:nvSpPr>
          <p:spPr>
            <a:xfrm rot="10800000">
              <a:off x="1175570" y="4770562"/>
              <a:ext cx="2032014" cy="20320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34" name="Овал 57"/>
            <p:cNvSpPr/>
            <p:nvPr/>
          </p:nvSpPr>
          <p:spPr>
            <a:xfrm rot="10800000">
              <a:off x="7856524" y="6282730"/>
              <a:ext cx="2032014" cy="20320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372453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600" b="1" dirty="0">
                <a:cs typeface="+mn-ea"/>
                <a:sym typeface="+mn-lt"/>
              </a:rPr>
              <a:t>为成功坚定几个信念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4449" y="1998147"/>
            <a:ext cx="1145447" cy="3831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22684" y="2360106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647" y="3359817"/>
            <a:ext cx="738664" cy="193899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cs typeface="+mn-ea"/>
                <a:sym typeface="+mn-lt"/>
              </a:rPr>
              <a:t>遵守规则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88345" y="1998147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2888345" y="5298809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888345" y="4473642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888345" y="3648477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2888345" y="2823312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832352" y="1992591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1088390" fontAlgn="base">
              <a:spcBef>
                <a:spcPts val="80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树立工作计划</a:t>
            </a:r>
            <a:endParaRPr lang="zh-CN" altLang="en-US" sz="2800" b="1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32392" y="2837815"/>
            <a:ext cx="4450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1088390" fontAlgn="base">
              <a:spcBef>
                <a:spcPts val="80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准确把握指示与业务的内容</a:t>
            </a:r>
            <a:endParaRPr kumimoji="1" lang="zh-CN" altLang="en-US" sz="2400" b="1" kern="100" dirty="0"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27055" y="3635292"/>
            <a:ext cx="19608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1088390" fontAlgn="base">
              <a:spcBef>
                <a:spcPts val="80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不忽略小事</a:t>
            </a:r>
            <a:endParaRPr kumimoji="1" lang="zh-CN" altLang="en-US" sz="2400" b="1" kern="100" dirty="0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832194" y="4476079"/>
            <a:ext cx="51612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1088390" fontAlgn="base">
              <a:spcBef>
                <a:spcPts val="80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出现问题或事情变更时立刻报告</a:t>
            </a:r>
            <a:endParaRPr kumimoji="1" lang="zh-CN" altLang="en-US" sz="2400" b="1" kern="100" dirty="0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832352" y="5290844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1088390" fontAlgn="base">
              <a:spcBef>
                <a:spcPts val="80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不要半途而废</a:t>
            </a:r>
            <a:endParaRPr kumimoji="1" lang="zh-CN" altLang="en-US" sz="2400" b="1" kern="100" dirty="0">
              <a:cs typeface="+mn-ea"/>
              <a:sym typeface="+mn-lt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2487906" y="3540061"/>
            <a:ext cx="287944" cy="664825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Группа 39"/>
          <p:cNvGrpSpPr/>
          <p:nvPr/>
        </p:nvGrpSpPr>
        <p:grpSpPr>
          <a:xfrm>
            <a:off x="8937625" y="1895475"/>
            <a:ext cx="2924810" cy="3981450"/>
            <a:chOff x="959546" y="3186386"/>
            <a:chExt cx="7272808" cy="9184958"/>
          </a:xfrm>
        </p:grpSpPr>
        <p:grpSp>
          <p:nvGrpSpPr>
            <p:cNvPr id="45" name="Группа 40"/>
            <p:cNvGrpSpPr/>
            <p:nvPr/>
          </p:nvGrpSpPr>
          <p:grpSpPr>
            <a:xfrm>
              <a:off x="959546" y="3354457"/>
              <a:ext cx="7272808" cy="9016887"/>
              <a:chOff x="15574342" y="2754338"/>
              <a:chExt cx="1323975" cy="1641475"/>
            </a:xfrm>
          </p:grpSpPr>
          <p:sp>
            <p:nvSpPr>
              <p:cNvPr id="47" name="Freeform 1242"/>
              <p:cNvSpPr/>
              <p:nvPr/>
            </p:nvSpPr>
            <p:spPr bwMode="auto">
              <a:xfrm>
                <a:off x="15748967" y="3913213"/>
                <a:ext cx="57150" cy="66675"/>
              </a:xfrm>
              <a:custGeom>
                <a:avLst/>
                <a:gdLst>
                  <a:gd name="T0" fmla="*/ 9 w 18"/>
                  <a:gd name="T1" fmla="*/ 0 h 21"/>
                  <a:gd name="T2" fmla="*/ 6 w 18"/>
                  <a:gd name="T3" fmla="*/ 2 h 21"/>
                  <a:gd name="T4" fmla="*/ 3 w 18"/>
                  <a:gd name="T5" fmla="*/ 15 h 21"/>
                  <a:gd name="T6" fmla="*/ 15 w 18"/>
                  <a:gd name="T7" fmla="*/ 18 h 21"/>
                  <a:gd name="T8" fmla="*/ 18 w 18"/>
                  <a:gd name="T9" fmla="*/ 16 h 21"/>
                  <a:gd name="T10" fmla="*/ 9 w 18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1">
                    <a:moveTo>
                      <a:pt x="9" y="0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2" y="5"/>
                      <a:pt x="0" y="10"/>
                      <a:pt x="3" y="15"/>
                    </a:cubicBezTo>
                    <a:cubicBezTo>
                      <a:pt x="5" y="19"/>
                      <a:pt x="11" y="21"/>
                      <a:pt x="15" y="18"/>
                    </a:cubicBezTo>
                    <a:cubicBezTo>
                      <a:pt x="18" y="16"/>
                      <a:pt x="18" y="16"/>
                      <a:pt x="18" y="16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8" name="Freeform 1243"/>
              <p:cNvSpPr/>
              <p:nvPr/>
            </p:nvSpPr>
            <p:spPr bwMode="auto">
              <a:xfrm>
                <a:off x="15787067" y="3875113"/>
                <a:ext cx="73025" cy="95250"/>
              </a:xfrm>
              <a:custGeom>
                <a:avLst/>
                <a:gdLst>
                  <a:gd name="T0" fmla="*/ 16 w 23"/>
                  <a:gd name="T1" fmla="*/ 29 h 30"/>
                  <a:gd name="T2" fmla="*/ 14 w 23"/>
                  <a:gd name="T3" fmla="*/ 28 h 30"/>
                  <a:gd name="T4" fmla="*/ 1 w 23"/>
                  <a:gd name="T5" fmla="*/ 6 h 30"/>
                  <a:gd name="T6" fmla="*/ 1 w 23"/>
                  <a:gd name="T7" fmla="*/ 3 h 30"/>
                  <a:gd name="T8" fmla="*/ 7 w 23"/>
                  <a:gd name="T9" fmla="*/ 0 h 30"/>
                  <a:gd name="T10" fmla="*/ 9 w 23"/>
                  <a:gd name="T11" fmla="*/ 1 h 30"/>
                  <a:gd name="T12" fmla="*/ 22 w 23"/>
                  <a:gd name="T13" fmla="*/ 23 h 30"/>
                  <a:gd name="T14" fmla="*/ 22 w 23"/>
                  <a:gd name="T15" fmla="*/ 26 h 30"/>
                  <a:gd name="T16" fmla="*/ 16 w 23"/>
                  <a:gd name="T17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0">
                    <a:moveTo>
                      <a:pt x="16" y="29"/>
                    </a:moveTo>
                    <a:cubicBezTo>
                      <a:pt x="15" y="30"/>
                      <a:pt x="14" y="29"/>
                      <a:pt x="14" y="28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5"/>
                      <a:pt x="0" y="4"/>
                      <a:pt x="1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9" y="0"/>
                      <a:pt x="9" y="1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3" y="24"/>
                      <a:pt x="22" y="26"/>
                      <a:pt x="22" y="26"/>
                    </a:cubicBezTo>
                    <a:lnTo>
                      <a:pt x="16" y="2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9" name="Freeform 1316"/>
              <p:cNvSpPr/>
              <p:nvPr/>
            </p:nvSpPr>
            <p:spPr bwMode="auto">
              <a:xfrm>
                <a:off x="16361742" y="3402038"/>
                <a:ext cx="149225" cy="57150"/>
              </a:xfrm>
              <a:custGeom>
                <a:avLst/>
                <a:gdLst>
                  <a:gd name="T0" fmla="*/ 26 w 47"/>
                  <a:gd name="T1" fmla="*/ 11 h 18"/>
                  <a:gd name="T2" fmla="*/ 45 w 47"/>
                  <a:gd name="T3" fmla="*/ 18 h 18"/>
                  <a:gd name="T4" fmla="*/ 46 w 47"/>
                  <a:gd name="T5" fmla="*/ 12 h 18"/>
                  <a:gd name="T6" fmla="*/ 47 w 47"/>
                  <a:gd name="T7" fmla="*/ 10 h 18"/>
                  <a:gd name="T8" fmla="*/ 27 w 47"/>
                  <a:gd name="T9" fmla="*/ 3 h 18"/>
                  <a:gd name="T10" fmla="*/ 2 w 47"/>
                  <a:gd name="T11" fmla="*/ 5 h 18"/>
                  <a:gd name="T12" fmla="*/ 2 w 47"/>
                  <a:gd name="T13" fmla="*/ 13 h 18"/>
                  <a:gd name="T14" fmla="*/ 26 w 47"/>
                  <a:gd name="T15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18">
                    <a:moveTo>
                      <a:pt x="26" y="11"/>
                    </a:moveTo>
                    <a:cubicBezTo>
                      <a:pt x="34" y="13"/>
                      <a:pt x="41" y="16"/>
                      <a:pt x="45" y="18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6" y="11"/>
                      <a:pt x="47" y="10"/>
                      <a:pt x="47" y="10"/>
                    </a:cubicBezTo>
                    <a:cubicBezTo>
                      <a:pt x="43" y="8"/>
                      <a:pt x="37" y="5"/>
                      <a:pt x="27" y="3"/>
                    </a:cubicBezTo>
                    <a:cubicBezTo>
                      <a:pt x="15" y="0"/>
                      <a:pt x="4" y="4"/>
                      <a:pt x="2" y="5"/>
                    </a:cubicBezTo>
                    <a:cubicBezTo>
                      <a:pt x="0" y="7"/>
                      <a:pt x="0" y="11"/>
                      <a:pt x="2" y="13"/>
                    </a:cubicBezTo>
                    <a:cubicBezTo>
                      <a:pt x="5" y="14"/>
                      <a:pt x="15" y="9"/>
                      <a:pt x="26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0" name="Freeform 1317"/>
              <p:cNvSpPr/>
              <p:nvPr/>
            </p:nvSpPr>
            <p:spPr bwMode="auto">
              <a:xfrm>
                <a:off x="16520492" y="3436963"/>
                <a:ext cx="28575" cy="38100"/>
              </a:xfrm>
              <a:custGeom>
                <a:avLst/>
                <a:gdLst>
                  <a:gd name="T0" fmla="*/ 2 w 9"/>
                  <a:gd name="T1" fmla="*/ 12 h 12"/>
                  <a:gd name="T2" fmla="*/ 4 w 9"/>
                  <a:gd name="T3" fmla="*/ 12 h 12"/>
                  <a:gd name="T4" fmla="*/ 7 w 9"/>
                  <a:gd name="T5" fmla="*/ 11 h 12"/>
                  <a:gd name="T6" fmla="*/ 8 w 9"/>
                  <a:gd name="T7" fmla="*/ 3 h 12"/>
                  <a:gd name="T8" fmla="*/ 7 w 9"/>
                  <a:gd name="T9" fmla="*/ 1 h 12"/>
                  <a:gd name="T10" fmla="*/ 5 w 9"/>
                  <a:gd name="T11" fmla="*/ 0 h 12"/>
                  <a:gd name="T12" fmla="*/ 2 w 9"/>
                  <a:gd name="T13" fmla="*/ 2 h 12"/>
                  <a:gd name="T14" fmla="*/ 0 w 9"/>
                  <a:gd name="T15" fmla="*/ 9 h 12"/>
                  <a:gd name="T16" fmla="*/ 2 w 9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2">
                    <a:moveTo>
                      <a:pt x="2" y="12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5" y="12"/>
                      <a:pt x="6" y="12"/>
                      <a:pt x="7" y="11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2"/>
                      <a:pt x="8" y="1"/>
                      <a:pt x="7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0"/>
                      <a:pt x="1" y="11"/>
                      <a:pt x="2" y="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1" name="Freeform 1318"/>
              <p:cNvSpPr/>
              <p:nvPr/>
            </p:nvSpPr>
            <p:spPr bwMode="auto">
              <a:xfrm>
                <a:off x="16285542" y="3487763"/>
                <a:ext cx="298450" cy="276225"/>
              </a:xfrm>
              <a:custGeom>
                <a:avLst/>
                <a:gdLst>
                  <a:gd name="T0" fmla="*/ 84 w 94"/>
                  <a:gd name="T1" fmla="*/ 0 h 87"/>
                  <a:gd name="T2" fmla="*/ 80 w 94"/>
                  <a:gd name="T3" fmla="*/ 2 h 87"/>
                  <a:gd name="T4" fmla="*/ 81 w 94"/>
                  <a:gd name="T5" fmla="*/ 36 h 87"/>
                  <a:gd name="T6" fmla="*/ 11 w 94"/>
                  <a:gd name="T7" fmla="*/ 64 h 87"/>
                  <a:gd name="T8" fmla="*/ 1 w 94"/>
                  <a:gd name="T9" fmla="*/ 80 h 87"/>
                  <a:gd name="T10" fmla="*/ 18 w 94"/>
                  <a:gd name="T11" fmla="*/ 87 h 87"/>
                  <a:gd name="T12" fmla="*/ 92 w 94"/>
                  <a:gd name="T13" fmla="*/ 35 h 87"/>
                  <a:gd name="T14" fmla="*/ 84 w 94"/>
                  <a:gd name="T1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4" h="87">
                    <a:moveTo>
                      <a:pt x="84" y="0"/>
                    </a:moveTo>
                    <a:cubicBezTo>
                      <a:pt x="83" y="1"/>
                      <a:pt x="81" y="2"/>
                      <a:pt x="80" y="2"/>
                    </a:cubicBezTo>
                    <a:cubicBezTo>
                      <a:pt x="85" y="11"/>
                      <a:pt x="91" y="23"/>
                      <a:pt x="81" y="36"/>
                    </a:cubicBezTo>
                    <a:cubicBezTo>
                      <a:pt x="58" y="66"/>
                      <a:pt x="18" y="61"/>
                      <a:pt x="11" y="64"/>
                    </a:cubicBezTo>
                    <a:cubicBezTo>
                      <a:pt x="8" y="65"/>
                      <a:pt x="0" y="78"/>
                      <a:pt x="1" y="80"/>
                    </a:cubicBezTo>
                    <a:cubicBezTo>
                      <a:pt x="2" y="82"/>
                      <a:pt x="14" y="87"/>
                      <a:pt x="18" y="87"/>
                    </a:cubicBezTo>
                    <a:cubicBezTo>
                      <a:pt x="26" y="87"/>
                      <a:pt x="89" y="78"/>
                      <a:pt x="92" y="35"/>
                    </a:cubicBezTo>
                    <a:cubicBezTo>
                      <a:pt x="94" y="19"/>
                      <a:pt x="88" y="7"/>
                      <a:pt x="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2" name="Freeform 1319"/>
              <p:cNvSpPr/>
              <p:nvPr/>
            </p:nvSpPr>
            <p:spPr bwMode="auto">
              <a:xfrm>
                <a:off x="16596692" y="3433788"/>
                <a:ext cx="200025" cy="231775"/>
              </a:xfrm>
              <a:custGeom>
                <a:avLst/>
                <a:gdLst>
                  <a:gd name="T0" fmla="*/ 0 w 63"/>
                  <a:gd name="T1" fmla="*/ 44 h 73"/>
                  <a:gd name="T2" fmla="*/ 5 w 63"/>
                  <a:gd name="T3" fmla="*/ 57 h 73"/>
                  <a:gd name="T4" fmla="*/ 8 w 63"/>
                  <a:gd name="T5" fmla="*/ 73 h 73"/>
                  <a:gd name="T6" fmla="*/ 39 w 63"/>
                  <a:gd name="T7" fmla="*/ 60 h 73"/>
                  <a:gd name="T8" fmla="*/ 61 w 63"/>
                  <a:gd name="T9" fmla="*/ 52 h 73"/>
                  <a:gd name="T10" fmla="*/ 59 w 63"/>
                  <a:gd name="T11" fmla="*/ 50 h 73"/>
                  <a:gd name="T12" fmla="*/ 57 w 63"/>
                  <a:gd name="T13" fmla="*/ 46 h 73"/>
                  <a:gd name="T14" fmla="*/ 54 w 63"/>
                  <a:gd name="T15" fmla="*/ 43 h 73"/>
                  <a:gd name="T16" fmla="*/ 53 w 63"/>
                  <a:gd name="T17" fmla="*/ 40 h 73"/>
                  <a:gd name="T18" fmla="*/ 50 w 63"/>
                  <a:gd name="T19" fmla="*/ 37 h 73"/>
                  <a:gd name="T20" fmla="*/ 48 w 63"/>
                  <a:gd name="T21" fmla="*/ 30 h 73"/>
                  <a:gd name="T22" fmla="*/ 48 w 63"/>
                  <a:gd name="T23" fmla="*/ 29 h 73"/>
                  <a:gd name="T24" fmla="*/ 50 w 63"/>
                  <a:gd name="T25" fmla="*/ 15 h 73"/>
                  <a:gd name="T26" fmla="*/ 57 w 63"/>
                  <a:gd name="T27" fmla="*/ 11 h 73"/>
                  <a:gd name="T28" fmla="*/ 60 w 63"/>
                  <a:gd name="T29" fmla="*/ 9 h 73"/>
                  <a:gd name="T30" fmla="*/ 61 w 63"/>
                  <a:gd name="T31" fmla="*/ 3 h 73"/>
                  <a:gd name="T32" fmla="*/ 41 w 63"/>
                  <a:gd name="T33" fmla="*/ 8 h 73"/>
                  <a:gd name="T34" fmla="*/ 24 w 63"/>
                  <a:gd name="T35" fmla="*/ 35 h 73"/>
                  <a:gd name="T36" fmla="*/ 0 w 63"/>
                  <a:gd name="T37" fmla="*/ 4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3" h="73">
                    <a:moveTo>
                      <a:pt x="0" y="44"/>
                    </a:moveTo>
                    <a:cubicBezTo>
                      <a:pt x="2" y="49"/>
                      <a:pt x="3" y="53"/>
                      <a:pt x="5" y="57"/>
                    </a:cubicBezTo>
                    <a:cubicBezTo>
                      <a:pt x="6" y="62"/>
                      <a:pt x="7" y="67"/>
                      <a:pt x="8" y="73"/>
                    </a:cubicBezTo>
                    <a:cubicBezTo>
                      <a:pt x="21" y="67"/>
                      <a:pt x="35" y="61"/>
                      <a:pt x="39" y="60"/>
                    </a:cubicBezTo>
                    <a:cubicBezTo>
                      <a:pt x="43" y="58"/>
                      <a:pt x="53" y="55"/>
                      <a:pt x="61" y="52"/>
                    </a:cubicBezTo>
                    <a:cubicBezTo>
                      <a:pt x="60" y="51"/>
                      <a:pt x="59" y="50"/>
                      <a:pt x="59" y="50"/>
                    </a:cubicBezTo>
                    <a:cubicBezTo>
                      <a:pt x="58" y="48"/>
                      <a:pt x="58" y="47"/>
                      <a:pt x="57" y="46"/>
                    </a:cubicBezTo>
                    <a:cubicBezTo>
                      <a:pt x="56" y="45"/>
                      <a:pt x="55" y="44"/>
                      <a:pt x="54" y="43"/>
                    </a:cubicBezTo>
                    <a:cubicBezTo>
                      <a:pt x="54" y="42"/>
                      <a:pt x="53" y="41"/>
                      <a:pt x="53" y="40"/>
                    </a:cubicBezTo>
                    <a:cubicBezTo>
                      <a:pt x="52" y="39"/>
                      <a:pt x="51" y="38"/>
                      <a:pt x="50" y="37"/>
                    </a:cubicBezTo>
                    <a:cubicBezTo>
                      <a:pt x="48" y="35"/>
                      <a:pt x="48" y="32"/>
                      <a:pt x="48" y="30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5" y="24"/>
                      <a:pt x="46" y="18"/>
                      <a:pt x="50" y="15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8" y="10"/>
                      <a:pt x="59" y="10"/>
                      <a:pt x="60" y="9"/>
                    </a:cubicBezTo>
                    <a:cubicBezTo>
                      <a:pt x="62" y="7"/>
                      <a:pt x="63" y="5"/>
                      <a:pt x="61" y="3"/>
                    </a:cubicBezTo>
                    <a:cubicBezTo>
                      <a:pt x="59" y="0"/>
                      <a:pt x="48" y="3"/>
                      <a:pt x="41" y="8"/>
                    </a:cubicBezTo>
                    <a:cubicBezTo>
                      <a:pt x="34" y="14"/>
                      <a:pt x="32" y="28"/>
                      <a:pt x="24" y="35"/>
                    </a:cubicBezTo>
                    <a:cubicBezTo>
                      <a:pt x="21" y="38"/>
                      <a:pt x="9" y="42"/>
                      <a:pt x="0" y="44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3" name="Freeform 1320"/>
              <p:cNvSpPr/>
              <p:nvPr/>
            </p:nvSpPr>
            <p:spPr bwMode="auto">
              <a:xfrm>
                <a:off x="16758617" y="3478238"/>
                <a:ext cx="92075" cy="107950"/>
              </a:xfrm>
              <a:custGeom>
                <a:avLst/>
                <a:gdLst>
                  <a:gd name="T0" fmla="*/ 3 w 29"/>
                  <a:gd name="T1" fmla="*/ 6 h 34"/>
                  <a:gd name="T2" fmla="*/ 2 w 29"/>
                  <a:gd name="T3" fmla="*/ 12 h 34"/>
                  <a:gd name="T4" fmla="*/ 7 w 29"/>
                  <a:gd name="T5" fmla="*/ 13 h 34"/>
                  <a:gd name="T6" fmla="*/ 5 w 29"/>
                  <a:gd name="T7" fmla="*/ 14 h 34"/>
                  <a:gd name="T8" fmla="*/ 4 w 29"/>
                  <a:gd name="T9" fmla="*/ 20 h 34"/>
                  <a:gd name="T10" fmla="*/ 9 w 29"/>
                  <a:gd name="T11" fmla="*/ 21 h 34"/>
                  <a:gd name="T12" fmla="*/ 9 w 29"/>
                  <a:gd name="T13" fmla="*/ 20 h 34"/>
                  <a:gd name="T14" fmla="*/ 8 w 29"/>
                  <a:gd name="T15" fmla="*/ 26 h 34"/>
                  <a:gd name="T16" fmla="*/ 13 w 29"/>
                  <a:gd name="T17" fmla="*/ 27 h 34"/>
                  <a:gd name="T18" fmla="*/ 13 w 29"/>
                  <a:gd name="T19" fmla="*/ 32 h 34"/>
                  <a:gd name="T20" fmla="*/ 18 w 29"/>
                  <a:gd name="T21" fmla="*/ 33 h 34"/>
                  <a:gd name="T22" fmla="*/ 27 w 29"/>
                  <a:gd name="T23" fmla="*/ 28 h 34"/>
                  <a:gd name="T24" fmla="*/ 28 w 29"/>
                  <a:gd name="T25" fmla="*/ 22 h 34"/>
                  <a:gd name="T26" fmla="*/ 23 w 29"/>
                  <a:gd name="T27" fmla="*/ 21 h 34"/>
                  <a:gd name="T28" fmla="*/ 24 w 29"/>
                  <a:gd name="T29" fmla="*/ 16 h 34"/>
                  <a:gd name="T30" fmla="*/ 18 w 29"/>
                  <a:gd name="T31" fmla="*/ 15 h 34"/>
                  <a:gd name="T32" fmla="*/ 19 w 29"/>
                  <a:gd name="T33" fmla="*/ 9 h 34"/>
                  <a:gd name="T34" fmla="*/ 14 w 29"/>
                  <a:gd name="T35" fmla="*/ 8 h 34"/>
                  <a:gd name="T36" fmla="*/ 15 w 29"/>
                  <a:gd name="T37" fmla="*/ 3 h 34"/>
                  <a:gd name="T38" fmla="*/ 9 w 29"/>
                  <a:gd name="T39" fmla="*/ 2 h 34"/>
                  <a:gd name="T40" fmla="*/ 3 w 29"/>
                  <a:gd name="T41" fmla="*/ 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34">
                    <a:moveTo>
                      <a:pt x="3" y="6"/>
                    </a:moveTo>
                    <a:cubicBezTo>
                      <a:pt x="1" y="7"/>
                      <a:pt x="0" y="10"/>
                      <a:pt x="2" y="12"/>
                    </a:cubicBezTo>
                    <a:cubicBezTo>
                      <a:pt x="3" y="13"/>
                      <a:pt x="5" y="14"/>
                      <a:pt x="7" y="13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3" y="15"/>
                      <a:pt x="2" y="18"/>
                      <a:pt x="4" y="20"/>
                    </a:cubicBezTo>
                    <a:cubicBezTo>
                      <a:pt x="5" y="21"/>
                      <a:pt x="7" y="22"/>
                      <a:pt x="9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2"/>
                      <a:pt x="7" y="24"/>
                      <a:pt x="8" y="26"/>
                    </a:cubicBezTo>
                    <a:cubicBezTo>
                      <a:pt x="9" y="27"/>
                      <a:pt x="12" y="28"/>
                      <a:pt x="13" y="27"/>
                    </a:cubicBezTo>
                    <a:cubicBezTo>
                      <a:pt x="12" y="28"/>
                      <a:pt x="12" y="30"/>
                      <a:pt x="13" y="32"/>
                    </a:cubicBezTo>
                    <a:cubicBezTo>
                      <a:pt x="14" y="34"/>
                      <a:pt x="17" y="34"/>
                      <a:pt x="18" y="33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9" y="26"/>
                      <a:pt x="29" y="24"/>
                      <a:pt x="28" y="22"/>
                    </a:cubicBezTo>
                    <a:cubicBezTo>
                      <a:pt x="27" y="20"/>
                      <a:pt x="25" y="20"/>
                      <a:pt x="23" y="21"/>
                    </a:cubicBezTo>
                    <a:cubicBezTo>
                      <a:pt x="24" y="19"/>
                      <a:pt x="25" y="17"/>
                      <a:pt x="24" y="16"/>
                    </a:cubicBezTo>
                    <a:cubicBezTo>
                      <a:pt x="22" y="14"/>
                      <a:pt x="20" y="13"/>
                      <a:pt x="18" y="15"/>
                    </a:cubicBezTo>
                    <a:cubicBezTo>
                      <a:pt x="20" y="13"/>
                      <a:pt x="20" y="11"/>
                      <a:pt x="19" y="9"/>
                    </a:cubicBezTo>
                    <a:cubicBezTo>
                      <a:pt x="18" y="7"/>
                      <a:pt x="16" y="7"/>
                      <a:pt x="14" y="8"/>
                    </a:cubicBezTo>
                    <a:cubicBezTo>
                      <a:pt x="16" y="7"/>
                      <a:pt x="16" y="5"/>
                      <a:pt x="15" y="3"/>
                    </a:cubicBezTo>
                    <a:cubicBezTo>
                      <a:pt x="14" y="1"/>
                      <a:pt x="11" y="0"/>
                      <a:pt x="9" y="2"/>
                    </a:cubicBez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4" name="Freeform 1321"/>
              <p:cNvSpPr/>
              <p:nvPr/>
            </p:nvSpPr>
            <p:spPr bwMode="auto">
              <a:xfrm>
                <a:off x="16018842" y="3487763"/>
                <a:ext cx="492125" cy="428625"/>
              </a:xfrm>
              <a:custGeom>
                <a:avLst/>
                <a:gdLst>
                  <a:gd name="T0" fmla="*/ 31 w 155"/>
                  <a:gd name="T1" fmla="*/ 108 h 135"/>
                  <a:gd name="T2" fmla="*/ 26 w 155"/>
                  <a:gd name="T3" fmla="*/ 126 h 135"/>
                  <a:gd name="T4" fmla="*/ 46 w 155"/>
                  <a:gd name="T5" fmla="*/ 105 h 135"/>
                  <a:gd name="T6" fmla="*/ 62 w 155"/>
                  <a:gd name="T7" fmla="*/ 67 h 135"/>
                  <a:gd name="T8" fmla="*/ 129 w 155"/>
                  <a:gd name="T9" fmla="*/ 38 h 135"/>
                  <a:gd name="T10" fmla="*/ 131 w 155"/>
                  <a:gd name="T11" fmla="*/ 1 h 135"/>
                  <a:gd name="T12" fmla="*/ 69 w 155"/>
                  <a:gd name="T13" fmla="*/ 25 h 135"/>
                  <a:gd name="T14" fmla="*/ 26 w 155"/>
                  <a:gd name="T15" fmla="*/ 58 h 135"/>
                  <a:gd name="T16" fmla="*/ 0 w 155"/>
                  <a:gd name="T17" fmla="*/ 83 h 135"/>
                  <a:gd name="T18" fmla="*/ 11 w 155"/>
                  <a:gd name="T19" fmla="*/ 106 h 135"/>
                  <a:gd name="T20" fmla="*/ 31 w 155"/>
                  <a:gd name="T21" fmla="*/ 10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5" h="135">
                    <a:moveTo>
                      <a:pt x="31" y="108"/>
                    </a:moveTo>
                    <a:cubicBezTo>
                      <a:pt x="38" y="116"/>
                      <a:pt x="22" y="122"/>
                      <a:pt x="26" y="126"/>
                    </a:cubicBezTo>
                    <a:cubicBezTo>
                      <a:pt x="34" y="135"/>
                      <a:pt x="43" y="123"/>
                      <a:pt x="46" y="105"/>
                    </a:cubicBezTo>
                    <a:cubicBezTo>
                      <a:pt x="49" y="92"/>
                      <a:pt x="44" y="77"/>
                      <a:pt x="62" y="67"/>
                    </a:cubicBezTo>
                    <a:cubicBezTo>
                      <a:pt x="77" y="59"/>
                      <a:pt x="102" y="41"/>
                      <a:pt x="129" y="38"/>
                    </a:cubicBezTo>
                    <a:cubicBezTo>
                      <a:pt x="155" y="36"/>
                      <a:pt x="148" y="2"/>
                      <a:pt x="131" y="1"/>
                    </a:cubicBezTo>
                    <a:cubicBezTo>
                      <a:pt x="114" y="0"/>
                      <a:pt x="79" y="15"/>
                      <a:pt x="69" y="25"/>
                    </a:cubicBezTo>
                    <a:cubicBezTo>
                      <a:pt x="56" y="37"/>
                      <a:pt x="38" y="51"/>
                      <a:pt x="26" y="58"/>
                    </a:cubicBezTo>
                    <a:cubicBezTo>
                      <a:pt x="16" y="65"/>
                      <a:pt x="1" y="73"/>
                      <a:pt x="0" y="83"/>
                    </a:cubicBezTo>
                    <a:cubicBezTo>
                      <a:pt x="0" y="91"/>
                      <a:pt x="6" y="101"/>
                      <a:pt x="11" y="106"/>
                    </a:cubicBezTo>
                    <a:cubicBezTo>
                      <a:pt x="16" y="112"/>
                      <a:pt x="23" y="100"/>
                      <a:pt x="31" y="108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5" name="Freeform 1322"/>
              <p:cNvSpPr/>
              <p:nvPr/>
            </p:nvSpPr>
            <p:spPr bwMode="auto">
              <a:xfrm>
                <a:off x="16574467" y="3865588"/>
                <a:ext cx="323850" cy="466725"/>
              </a:xfrm>
              <a:custGeom>
                <a:avLst/>
                <a:gdLst>
                  <a:gd name="T0" fmla="*/ 97 w 102"/>
                  <a:gd name="T1" fmla="*/ 116 h 147"/>
                  <a:gd name="T2" fmla="*/ 53 w 102"/>
                  <a:gd name="T3" fmla="*/ 103 h 147"/>
                  <a:gd name="T4" fmla="*/ 62 w 102"/>
                  <a:gd name="T5" fmla="*/ 47 h 147"/>
                  <a:gd name="T6" fmla="*/ 16 w 102"/>
                  <a:gd name="T7" fmla="*/ 0 h 147"/>
                  <a:gd name="T8" fmla="*/ 4 w 102"/>
                  <a:gd name="T9" fmla="*/ 52 h 147"/>
                  <a:gd name="T10" fmla="*/ 14 w 102"/>
                  <a:gd name="T11" fmla="*/ 54 h 147"/>
                  <a:gd name="T12" fmla="*/ 15 w 102"/>
                  <a:gd name="T13" fmla="*/ 91 h 147"/>
                  <a:gd name="T14" fmla="*/ 11 w 102"/>
                  <a:gd name="T15" fmla="*/ 136 h 147"/>
                  <a:gd name="T16" fmla="*/ 57 w 102"/>
                  <a:gd name="T17" fmla="*/ 135 h 147"/>
                  <a:gd name="T18" fmla="*/ 97 w 102"/>
                  <a:gd name="T19" fmla="*/ 116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147">
                    <a:moveTo>
                      <a:pt x="97" y="116"/>
                    </a:moveTo>
                    <a:cubicBezTo>
                      <a:pt x="85" y="90"/>
                      <a:pt x="63" y="97"/>
                      <a:pt x="53" y="103"/>
                    </a:cubicBezTo>
                    <a:cubicBezTo>
                      <a:pt x="42" y="110"/>
                      <a:pt x="68" y="76"/>
                      <a:pt x="62" y="47"/>
                    </a:cubicBezTo>
                    <a:cubicBezTo>
                      <a:pt x="57" y="24"/>
                      <a:pt x="36" y="5"/>
                      <a:pt x="16" y="0"/>
                    </a:cubicBezTo>
                    <a:cubicBezTo>
                      <a:pt x="14" y="18"/>
                      <a:pt x="10" y="36"/>
                      <a:pt x="4" y="52"/>
                    </a:cubicBezTo>
                    <a:cubicBezTo>
                      <a:pt x="9" y="52"/>
                      <a:pt x="14" y="52"/>
                      <a:pt x="14" y="54"/>
                    </a:cubicBezTo>
                    <a:cubicBezTo>
                      <a:pt x="12" y="67"/>
                      <a:pt x="13" y="76"/>
                      <a:pt x="15" y="91"/>
                    </a:cubicBezTo>
                    <a:cubicBezTo>
                      <a:pt x="17" y="108"/>
                      <a:pt x="0" y="116"/>
                      <a:pt x="11" y="136"/>
                    </a:cubicBezTo>
                    <a:cubicBezTo>
                      <a:pt x="17" y="147"/>
                      <a:pt x="33" y="142"/>
                      <a:pt x="57" y="135"/>
                    </a:cubicBezTo>
                    <a:cubicBezTo>
                      <a:pt x="79" y="130"/>
                      <a:pt x="102" y="126"/>
                      <a:pt x="97" y="116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6" name="Freeform 1323"/>
              <p:cNvSpPr/>
              <p:nvPr/>
            </p:nvSpPr>
            <p:spPr bwMode="auto">
              <a:xfrm>
                <a:off x="15952167" y="3627463"/>
                <a:ext cx="679450" cy="768350"/>
              </a:xfrm>
              <a:custGeom>
                <a:avLst/>
                <a:gdLst>
                  <a:gd name="T0" fmla="*/ 202 w 214"/>
                  <a:gd name="T1" fmla="*/ 0 h 242"/>
                  <a:gd name="T2" fmla="*/ 135 w 214"/>
                  <a:gd name="T3" fmla="*/ 47 h 242"/>
                  <a:gd name="T4" fmla="*/ 137 w 214"/>
                  <a:gd name="T5" fmla="*/ 52 h 242"/>
                  <a:gd name="T6" fmla="*/ 129 w 214"/>
                  <a:gd name="T7" fmla="*/ 112 h 242"/>
                  <a:gd name="T8" fmla="*/ 67 w 214"/>
                  <a:gd name="T9" fmla="*/ 152 h 242"/>
                  <a:gd name="T10" fmla="*/ 34 w 214"/>
                  <a:gd name="T11" fmla="*/ 156 h 242"/>
                  <a:gd name="T12" fmla="*/ 16 w 214"/>
                  <a:gd name="T13" fmla="*/ 237 h 242"/>
                  <a:gd name="T14" fmla="*/ 48 w 214"/>
                  <a:gd name="T15" fmla="*/ 221 h 242"/>
                  <a:gd name="T16" fmla="*/ 62 w 214"/>
                  <a:gd name="T17" fmla="*/ 196 h 242"/>
                  <a:gd name="T18" fmla="*/ 187 w 214"/>
                  <a:gd name="T19" fmla="*/ 141 h 242"/>
                  <a:gd name="T20" fmla="*/ 202 w 214"/>
                  <a:gd name="T21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4" h="242">
                    <a:moveTo>
                      <a:pt x="202" y="0"/>
                    </a:moveTo>
                    <a:cubicBezTo>
                      <a:pt x="194" y="31"/>
                      <a:pt x="156" y="44"/>
                      <a:pt x="135" y="47"/>
                    </a:cubicBezTo>
                    <a:cubicBezTo>
                      <a:pt x="135" y="49"/>
                      <a:pt x="136" y="51"/>
                      <a:pt x="137" y="52"/>
                    </a:cubicBezTo>
                    <a:cubicBezTo>
                      <a:pt x="144" y="69"/>
                      <a:pt x="129" y="83"/>
                      <a:pt x="129" y="112"/>
                    </a:cubicBezTo>
                    <a:cubicBezTo>
                      <a:pt x="129" y="139"/>
                      <a:pt x="77" y="159"/>
                      <a:pt x="67" y="152"/>
                    </a:cubicBezTo>
                    <a:cubicBezTo>
                      <a:pt x="59" y="147"/>
                      <a:pt x="38" y="140"/>
                      <a:pt x="34" y="156"/>
                    </a:cubicBezTo>
                    <a:cubicBezTo>
                      <a:pt x="28" y="180"/>
                      <a:pt x="0" y="232"/>
                      <a:pt x="16" y="237"/>
                    </a:cubicBezTo>
                    <a:cubicBezTo>
                      <a:pt x="28" y="242"/>
                      <a:pt x="44" y="233"/>
                      <a:pt x="48" y="221"/>
                    </a:cubicBezTo>
                    <a:cubicBezTo>
                      <a:pt x="52" y="210"/>
                      <a:pt x="50" y="203"/>
                      <a:pt x="62" y="196"/>
                    </a:cubicBezTo>
                    <a:cubicBezTo>
                      <a:pt x="74" y="189"/>
                      <a:pt x="152" y="208"/>
                      <a:pt x="187" y="141"/>
                    </a:cubicBezTo>
                    <a:cubicBezTo>
                      <a:pt x="206" y="105"/>
                      <a:pt x="214" y="44"/>
                      <a:pt x="202" y="0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7" name="Freeform 1324"/>
              <p:cNvSpPr/>
              <p:nvPr/>
            </p:nvSpPr>
            <p:spPr bwMode="auto">
              <a:xfrm>
                <a:off x="16085517" y="2754338"/>
                <a:ext cx="635000" cy="663575"/>
              </a:xfrm>
              <a:custGeom>
                <a:avLst/>
                <a:gdLst>
                  <a:gd name="T0" fmla="*/ 93 w 200"/>
                  <a:gd name="T1" fmla="*/ 199 h 209"/>
                  <a:gd name="T2" fmla="*/ 93 w 200"/>
                  <a:gd name="T3" fmla="*/ 201 h 209"/>
                  <a:gd name="T4" fmla="*/ 105 w 200"/>
                  <a:gd name="T5" fmla="*/ 200 h 209"/>
                  <a:gd name="T6" fmla="*/ 115 w 200"/>
                  <a:gd name="T7" fmla="*/ 201 h 209"/>
                  <a:gd name="T8" fmla="*/ 138 w 200"/>
                  <a:gd name="T9" fmla="*/ 209 h 209"/>
                  <a:gd name="T10" fmla="*/ 145 w 200"/>
                  <a:gd name="T11" fmla="*/ 189 h 209"/>
                  <a:gd name="T12" fmla="*/ 200 w 200"/>
                  <a:gd name="T13" fmla="*/ 100 h 209"/>
                  <a:gd name="T14" fmla="*/ 100 w 200"/>
                  <a:gd name="T15" fmla="*/ 0 h 209"/>
                  <a:gd name="T16" fmla="*/ 0 w 200"/>
                  <a:gd name="T17" fmla="*/ 100 h 209"/>
                  <a:gd name="T18" fmla="*/ 93 w 200"/>
                  <a:gd name="T19" fmla="*/ 19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209">
                    <a:moveTo>
                      <a:pt x="93" y="199"/>
                    </a:moveTo>
                    <a:cubicBezTo>
                      <a:pt x="93" y="200"/>
                      <a:pt x="93" y="201"/>
                      <a:pt x="93" y="201"/>
                    </a:cubicBezTo>
                    <a:cubicBezTo>
                      <a:pt x="97" y="200"/>
                      <a:pt x="101" y="200"/>
                      <a:pt x="105" y="200"/>
                    </a:cubicBezTo>
                    <a:cubicBezTo>
                      <a:pt x="109" y="200"/>
                      <a:pt x="112" y="200"/>
                      <a:pt x="115" y="201"/>
                    </a:cubicBezTo>
                    <a:cubicBezTo>
                      <a:pt x="121" y="202"/>
                      <a:pt x="131" y="205"/>
                      <a:pt x="138" y="209"/>
                    </a:cubicBezTo>
                    <a:cubicBezTo>
                      <a:pt x="139" y="203"/>
                      <a:pt x="142" y="196"/>
                      <a:pt x="145" y="189"/>
                    </a:cubicBezTo>
                    <a:cubicBezTo>
                      <a:pt x="177" y="173"/>
                      <a:pt x="200" y="139"/>
                      <a:pt x="200" y="100"/>
                    </a:cubicBezTo>
                    <a:cubicBezTo>
                      <a:pt x="200" y="44"/>
                      <a:pt x="155" y="0"/>
                      <a:pt x="100" y="0"/>
                    </a:cubicBezTo>
                    <a:cubicBezTo>
                      <a:pt x="45" y="0"/>
                      <a:pt x="0" y="44"/>
                      <a:pt x="0" y="100"/>
                    </a:cubicBezTo>
                    <a:cubicBezTo>
                      <a:pt x="0" y="152"/>
                      <a:pt x="41" y="196"/>
                      <a:pt x="93" y="199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8" name="Freeform 1325"/>
              <p:cNvSpPr/>
              <p:nvPr/>
            </p:nvSpPr>
            <p:spPr bwMode="auto">
              <a:xfrm>
                <a:off x="16342692" y="3456013"/>
                <a:ext cx="209550" cy="212725"/>
              </a:xfrm>
              <a:custGeom>
                <a:avLst/>
                <a:gdLst>
                  <a:gd name="T0" fmla="*/ 54 w 66"/>
                  <a:gd name="T1" fmla="*/ 10 h 67"/>
                  <a:gd name="T2" fmla="*/ 51 w 66"/>
                  <a:gd name="T3" fmla="*/ 7 h 67"/>
                  <a:gd name="T4" fmla="*/ 47 w 66"/>
                  <a:gd name="T5" fmla="*/ 5 h 67"/>
                  <a:gd name="T6" fmla="*/ 31 w 66"/>
                  <a:gd name="T7" fmla="*/ 0 h 67"/>
                  <a:gd name="T8" fmla="*/ 27 w 66"/>
                  <a:gd name="T9" fmla="*/ 0 h 67"/>
                  <a:gd name="T10" fmla="*/ 16 w 66"/>
                  <a:gd name="T11" fmla="*/ 1 h 67"/>
                  <a:gd name="T12" fmla="*/ 10 w 66"/>
                  <a:gd name="T13" fmla="*/ 2 h 67"/>
                  <a:gd name="T14" fmla="*/ 7 w 66"/>
                  <a:gd name="T15" fmla="*/ 1 h 67"/>
                  <a:gd name="T16" fmla="*/ 4 w 66"/>
                  <a:gd name="T17" fmla="*/ 10 h 67"/>
                  <a:gd name="T18" fmla="*/ 27 w 66"/>
                  <a:gd name="T19" fmla="*/ 5 h 67"/>
                  <a:gd name="T20" fmla="*/ 29 w 66"/>
                  <a:gd name="T21" fmla="*/ 5 h 67"/>
                  <a:gd name="T22" fmla="*/ 50 w 66"/>
                  <a:gd name="T23" fmla="*/ 30 h 67"/>
                  <a:gd name="T24" fmla="*/ 27 w 66"/>
                  <a:gd name="T25" fmla="*/ 54 h 67"/>
                  <a:gd name="T26" fmla="*/ 0 w 66"/>
                  <a:gd name="T27" fmla="*/ 62 h 67"/>
                  <a:gd name="T28" fmla="*/ 1 w 66"/>
                  <a:gd name="T29" fmla="*/ 67 h 67"/>
                  <a:gd name="T30" fmla="*/ 1 w 66"/>
                  <a:gd name="T31" fmla="*/ 67 h 67"/>
                  <a:gd name="T32" fmla="*/ 58 w 66"/>
                  <a:gd name="T33" fmla="*/ 43 h 67"/>
                  <a:gd name="T34" fmla="*/ 56 w 66"/>
                  <a:gd name="T35" fmla="*/ 14 h 67"/>
                  <a:gd name="T36" fmla="*/ 54 w 66"/>
                  <a:gd name="T37" fmla="*/ 1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67">
                    <a:moveTo>
                      <a:pt x="54" y="10"/>
                    </a:moveTo>
                    <a:cubicBezTo>
                      <a:pt x="53" y="10"/>
                      <a:pt x="52" y="8"/>
                      <a:pt x="51" y="7"/>
                    </a:cubicBezTo>
                    <a:cubicBezTo>
                      <a:pt x="50" y="7"/>
                      <a:pt x="49" y="6"/>
                      <a:pt x="47" y="5"/>
                    </a:cubicBezTo>
                    <a:cubicBezTo>
                      <a:pt x="43" y="4"/>
                      <a:pt x="38" y="1"/>
                      <a:pt x="31" y="0"/>
                    </a:cubicBezTo>
                    <a:cubicBezTo>
                      <a:pt x="30" y="0"/>
                      <a:pt x="29" y="0"/>
                      <a:pt x="27" y="0"/>
                    </a:cubicBezTo>
                    <a:cubicBezTo>
                      <a:pt x="23" y="0"/>
                      <a:pt x="19" y="1"/>
                      <a:pt x="16" y="1"/>
                    </a:cubicBezTo>
                    <a:cubicBezTo>
                      <a:pt x="14" y="2"/>
                      <a:pt x="12" y="2"/>
                      <a:pt x="10" y="2"/>
                    </a:cubicBezTo>
                    <a:cubicBezTo>
                      <a:pt x="9" y="2"/>
                      <a:pt x="8" y="2"/>
                      <a:pt x="7" y="1"/>
                    </a:cubicBezTo>
                    <a:cubicBezTo>
                      <a:pt x="6" y="4"/>
                      <a:pt x="5" y="7"/>
                      <a:pt x="4" y="10"/>
                    </a:cubicBezTo>
                    <a:cubicBezTo>
                      <a:pt x="12" y="7"/>
                      <a:pt x="21" y="5"/>
                      <a:pt x="27" y="5"/>
                    </a:cubicBezTo>
                    <a:cubicBezTo>
                      <a:pt x="28" y="5"/>
                      <a:pt x="29" y="5"/>
                      <a:pt x="29" y="5"/>
                    </a:cubicBezTo>
                    <a:cubicBezTo>
                      <a:pt x="39" y="6"/>
                      <a:pt x="50" y="15"/>
                      <a:pt x="50" y="30"/>
                    </a:cubicBezTo>
                    <a:cubicBezTo>
                      <a:pt x="50" y="40"/>
                      <a:pt x="44" y="53"/>
                      <a:pt x="27" y="54"/>
                    </a:cubicBezTo>
                    <a:cubicBezTo>
                      <a:pt x="18" y="55"/>
                      <a:pt x="9" y="58"/>
                      <a:pt x="0" y="62"/>
                    </a:cubicBezTo>
                    <a:cubicBezTo>
                      <a:pt x="0" y="64"/>
                      <a:pt x="0" y="65"/>
                      <a:pt x="1" y="67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15" y="66"/>
                      <a:pt x="42" y="64"/>
                      <a:pt x="58" y="43"/>
                    </a:cubicBezTo>
                    <a:cubicBezTo>
                      <a:pt x="66" y="33"/>
                      <a:pt x="62" y="25"/>
                      <a:pt x="56" y="14"/>
                    </a:cubicBezTo>
                    <a:cubicBezTo>
                      <a:pt x="56" y="13"/>
                      <a:pt x="55" y="12"/>
                      <a:pt x="54" y="10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9" name="Freeform 1326"/>
              <p:cNvSpPr/>
              <p:nvPr/>
            </p:nvSpPr>
            <p:spPr bwMode="auto">
              <a:xfrm>
                <a:off x="16050592" y="3840188"/>
                <a:ext cx="47625" cy="44450"/>
              </a:xfrm>
              <a:custGeom>
                <a:avLst/>
                <a:gdLst>
                  <a:gd name="T0" fmla="*/ 8 w 15"/>
                  <a:gd name="T1" fmla="*/ 12 h 14"/>
                  <a:gd name="T2" fmla="*/ 10 w 15"/>
                  <a:gd name="T3" fmla="*/ 10 h 14"/>
                  <a:gd name="T4" fmla="*/ 14 w 15"/>
                  <a:gd name="T5" fmla="*/ 5 h 14"/>
                  <a:gd name="T6" fmla="*/ 15 w 15"/>
                  <a:gd name="T7" fmla="*/ 4 h 14"/>
                  <a:gd name="T8" fmla="*/ 15 w 15"/>
                  <a:gd name="T9" fmla="*/ 1 h 14"/>
                  <a:gd name="T10" fmla="*/ 14 w 15"/>
                  <a:gd name="T11" fmla="*/ 0 h 14"/>
                  <a:gd name="T12" fmla="*/ 11 w 15"/>
                  <a:gd name="T13" fmla="*/ 1 h 14"/>
                  <a:gd name="T14" fmla="*/ 7 w 15"/>
                  <a:gd name="T15" fmla="*/ 2 h 14"/>
                  <a:gd name="T16" fmla="*/ 4 w 15"/>
                  <a:gd name="T17" fmla="*/ 5 h 14"/>
                  <a:gd name="T18" fmla="*/ 0 w 15"/>
                  <a:gd name="T19" fmla="*/ 7 h 14"/>
                  <a:gd name="T20" fmla="*/ 4 w 15"/>
                  <a:gd name="T21" fmla="*/ 14 h 14"/>
                  <a:gd name="T22" fmla="*/ 8 w 15"/>
                  <a:gd name="T23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4">
                    <a:moveTo>
                      <a:pt x="8" y="12"/>
                    </a:moveTo>
                    <a:cubicBezTo>
                      <a:pt x="9" y="12"/>
                      <a:pt x="9" y="11"/>
                      <a:pt x="10" y="10"/>
                    </a:cubicBezTo>
                    <a:cubicBezTo>
                      <a:pt x="11" y="8"/>
                      <a:pt x="13" y="6"/>
                      <a:pt x="14" y="5"/>
                    </a:cubicBezTo>
                    <a:cubicBezTo>
                      <a:pt x="14" y="4"/>
                      <a:pt x="14" y="4"/>
                      <a:pt x="15" y="4"/>
                    </a:cubicBezTo>
                    <a:cubicBezTo>
                      <a:pt x="15" y="3"/>
                      <a:pt x="15" y="2"/>
                      <a:pt x="15" y="1"/>
                    </a:cubicBezTo>
                    <a:cubicBezTo>
                      <a:pt x="15" y="0"/>
                      <a:pt x="15" y="0"/>
                      <a:pt x="14" y="0"/>
                    </a:cubicBezTo>
                    <a:cubicBezTo>
                      <a:pt x="14" y="0"/>
                      <a:pt x="12" y="0"/>
                      <a:pt x="11" y="1"/>
                    </a:cubicBezTo>
                    <a:cubicBezTo>
                      <a:pt x="10" y="2"/>
                      <a:pt x="8" y="2"/>
                      <a:pt x="7" y="2"/>
                    </a:cubicBezTo>
                    <a:cubicBezTo>
                      <a:pt x="6" y="4"/>
                      <a:pt x="5" y="5"/>
                      <a:pt x="4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14"/>
                      <a:pt x="4" y="14"/>
                      <a:pt x="4" y="14"/>
                    </a:cubicBezTo>
                    <a:lnTo>
                      <a:pt x="8" y="1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60" name="Freeform 1327"/>
              <p:cNvSpPr/>
              <p:nvPr/>
            </p:nvSpPr>
            <p:spPr bwMode="auto">
              <a:xfrm>
                <a:off x="15574342" y="3703663"/>
                <a:ext cx="371475" cy="504825"/>
              </a:xfrm>
              <a:custGeom>
                <a:avLst/>
                <a:gdLst>
                  <a:gd name="T0" fmla="*/ 109 w 117"/>
                  <a:gd name="T1" fmla="*/ 132 h 159"/>
                  <a:gd name="T2" fmla="*/ 85 w 117"/>
                  <a:gd name="T3" fmla="*/ 89 h 159"/>
                  <a:gd name="T4" fmla="*/ 82 w 117"/>
                  <a:gd name="T5" fmla="*/ 89 h 159"/>
                  <a:gd name="T6" fmla="*/ 77 w 117"/>
                  <a:gd name="T7" fmla="*/ 87 h 159"/>
                  <a:gd name="T8" fmla="*/ 73 w 117"/>
                  <a:gd name="T9" fmla="*/ 89 h 159"/>
                  <a:gd name="T10" fmla="*/ 65 w 117"/>
                  <a:gd name="T11" fmla="*/ 91 h 159"/>
                  <a:gd name="T12" fmla="*/ 65 w 117"/>
                  <a:gd name="T13" fmla="*/ 91 h 159"/>
                  <a:gd name="T14" fmla="*/ 52 w 117"/>
                  <a:gd name="T15" fmla="*/ 84 h 159"/>
                  <a:gd name="T16" fmla="*/ 51 w 117"/>
                  <a:gd name="T17" fmla="*/ 72 h 159"/>
                  <a:gd name="T18" fmla="*/ 58 w 117"/>
                  <a:gd name="T19" fmla="*/ 63 h 159"/>
                  <a:gd name="T20" fmla="*/ 62 w 117"/>
                  <a:gd name="T21" fmla="*/ 61 h 159"/>
                  <a:gd name="T22" fmla="*/ 62 w 117"/>
                  <a:gd name="T23" fmla="*/ 57 h 159"/>
                  <a:gd name="T24" fmla="*/ 64 w 117"/>
                  <a:gd name="T25" fmla="*/ 53 h 159"/>
                  <a:gd name="T26" fmla="*/ 39 w 117"/>
                  <a:gd name="T27" fmla="*/ 10 h 159"/>
                  <a:gd name="T28" fmla="*/ 37 w 117"/>
                  <a:gd name="T29" fmla="*/ 0 h 159"/>
                  <a:gd name="T30" fmla="*/ 7 w 117"/>
                  <a:gd name="T31" fmla="*/ 18 h 159"/>
                  <a:gd name="T32" fmla="*/ 3 w 117"/>
                  <a:gd name="T33" fmla="*/ 31 h 159"/>
                  <a:gd name="T34" fmla="*/ 73 w 117"/>
                  <a:gd name="T35" fmla="*/ 153 h 159"/>
                  <a:gd name="T36" fmla="*/ 87 w 117"/>
                  <a:gd name="T37" fmla="*/ 156 h 159"/>
                  <a:gd name="T38" fmla="*/ 117 w 117"/>
                  <a:gd name="T39" fmla="*/ 139 h 159"/>
                  <a:gd name="T40" fmla="*/ 109 w 117"/>
                  <a:gd name="T41" fmla="*/ 132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7" h="159">
                    <a:moveTo>
                      <a:pt x="109" y="132"/>
                    </a:moveTo>
                    <a:cubicBezTo>
                      <a:pt x="85" y="89"/>
                      <a:pt x="85" y="89"/>
                      <a:pt x="85" y="89"/>
                    </a:cubicBezTo>
                    <a:cubicBezTo>
                      <a:pt x="84" y="89"/>
                      <a:pt x="83" y="89"/>
                      <a:pt x="82" y="89"/>
                    </a:cubicBezTo>
                    <a:cubicBezTo>
                      <a:pt x="80" y="89"/>
                      <a:pt x="78" y="89"/>
                      <a:pt x="77" y="87"/>
                    </a:cubicBezTo>
                    <a:cubicBezTo>
                      <a:pt x="73" y="89"/>
                      <a:pt x="73" y="89"/>
                      <a:pt x="73" y="89"/>
                    </a:cubicBezTo>
                    <a:cubicBezTo>
                      <a:pt x="71" y="91"/>
                      <a:pt x="68" y="91"/>
                      <a:pt x="65" y="91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0" y="91"/>
                      <a:pt x="55" y="88"/>
                      <a:pt x="52" y="84"/>
                    </a:cubicBezTo>
                    <a:cubicBezTo>
                      <a:pt x="50" y="80"/>
                      <a:pt x="50" y="76"/>
                      <a:pt x="51" y="72"/>
                    </a:cubicBezTo>
                    <a:cubicBezTo>
                      <a:pt x="52" y="68"/>
                      <a:pt x="54" y="65"/>
                      <a:pt x="58" y="63"/>
                    </a:cubicBezTo>
                    <a:cubicBezTo>
                      <a:pt x="62" y="61"/>
                      <a:pt x="62" y="61"/>
                      <a:pt x="62" y="61"/>
                    </a:cubicBezTo>
                    <a:cubicBezTo>
                      <a:pt x="61" y="60"/>
                      <a:pt x="61" y="58"/>
                      <a:pt x="62" y="57"/>
                    </a:cubicBezTo>
                    <a:cubicBezTo>
                      <a:pt x="62" y="55"/>
                      <a:pt x="63" y="54"/>
                      <a:pt x="64" y="53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7"/>
                      <a:pt x="37" y="3"/>
                      <a:pt x="37" y="0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2" y="21"/>
                      <a:pt x="0" y="27"/>
                      <a:pt x="3" y="31"/>
                    </a:cubicBezTo>
                    <a:cubicBezTo>
                      <a:pt x="73" y="153"/>
                      <a:pt x="73" y="153"/>
                      <a:pt x="73" y="153"/>
                    </a:cubicBezTo>
                    <a:cubicBezTo>
                      <a:pt x="76" y="157"/>
                      <a:pt x="82" y="159"/>
                      <a:pt x="87" y="156"/>
                    </a:cubicBezTo>
                    <a:cubicBezTo>
                      <a:pt x="117" y="139"/>
                      <a:pt x="117" y="139"/>
                      <a:pt x="117" y="139"/>
                    </a:cubicBezTo>
                    <a:cubicBezTo>
                      <a:pt x="114" y="137"/>
                      <a:pt x="111" y="135"/>
                      <a:pt x="109" y="1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61" name="Freeform 1328"/>
              <p:cNvSpPr/>
              <p:nvPr/>
            </p:nvSpPr>
            <p:spPr bwMode="auto">
              <a:xfrm>
                <a:off x="15974392" y="3719538"/>
                <a:ext cx="38100" cy="34925"/>
              </a:xfrm>
              <a:custGeom>
                <a:avLst/>
                <a:gdLst>
                  <a:gd name="T0" fmla="*/ 8 w 12"/>
                  <a:gd name="T1" fmla="*/ 9 h 11"/>
                  <a:gd name="T2" fmla="*/ 9 w 12"/>
                  <a:gd name="T3" fmla="*/ 8 h 11"/>
                  <a:gd name="T4" fmla="*/ 12 w 12"/>
                  <a:gd name="T5" fmla="*/ 0 h 11"/>
                  <a:gd name="T6" fmla="*/ 4 w 12"/>
                  <a:gd name="T7" fmla="*/ 2 h 11"/>
                  <a:gd name="T8" fmla="*/ 0 w 12"/>
                  <a:gd name="T9" fmla="*/ 4 h 11"/>
                  <a:gd name="T10" fmla="*/ 4 w 12"/>
                  <a:gd name="T11" fmla="*/ 11 h 11"/>
                  <a:gd name="T12" fmla="*/ 8 w 12"/>
                  <a:gd name="T13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1">
                    <a:moveTo>
                      <a:pt x="8" y="9"/>
                    </a:moveTo>
                    <a:cubicBezTo>
                      <a:pt x="8" y="9"/>
                      <a:pt x="8" y="8"/>
                      <a:pt x="9" y="8"/>
                    </a:cubicBezTo>
                    <a:cubicBezTo>
                      <a:pt x="9" y="5"/>
                      <a:pt x="10" y="2"/>
                      <a:pt x="12" y="0"/>
                    </a:cubicBezTo>
                    <a:cubicBezTo>
                      <a:pt x="9" y="0"/>
                      <a:pt x="6" y="0"/>
                      <a:pt x="4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11"/>
                      <a:pt x="4" y="11"/>
                      <a:pt x="4" y="11"/>
                    </a:cubicBezTo>
                    <a:lnTo>
                      <a:pt x="8" y="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62" name="Freeform 1329"/>
              <p:cNvSpPr/>
              <p:nvPr/>
            </p:nvSpPr>
            <p:spPr bwMode="auto">
              <a:xfrm>
                <a:off x="15707692" y="3605238"/>
                <a:ext cx="415925" cy="527050"/>
              </a:xfrm>
              <a:custGeom>
                <a:avLst/>
                <a:gdLst>
                  <a:gd name="T0" fmla="*/ 128 w 131"/>
                  <a:gd name="T1" fmla="*/ 128 h 166"/>
                  <a:gd name="T2" fmla="*/ 58 w 131"/>
                  <a:gd name="T3" fmla="*/ 6 h 166"/>
                  <a:gd name="T4" fmla="*/ 44 w 131"/>
                  <a:gd name="T5" fmla="*/ 3 h 166"/>
                  <a:gd name="T6" fmla="*/ 6 w 131"/>
                  <a:gd name="T7" fmla="*/ 25 h 166"/>
                  <a:gd name="T8" fmla="*/ 3 w 131"/>
                  <a:gd name="T9" fmla="*/ 38 h 166"/>
                  <a:gd name="T10" fmla="*/ 27 w 131"/>
                  <a:gd name="T11" fmla="*/ 81 h 166"/>
                  <a:gd name="T12" fmla="*/ 29 w 131"/>
                  <a:gd name="T13" fmla="*/ 80 h 166"/>
                  <a:gd name="T14" fmla="*/ 33 w 131"/>
                  <a:gd name="T15" fmla="*/ 79 h 166"/>
                  <a:gd name="T16" fmla="*/ 39 w 131"/>
                  <a:gd name="T17" fmla="*/ 83 h 166"/>
                  <a:gd name="T18" fmla="*/ 52 w 131"/>
                  <a:gd name="T19" fmla="*/ 105 h 166"/>
                  <a:gd name="T20" fmla="*/ 50 w 131"/>
                  <a:gd name="T21" fmla="*/ 116 h 166"/>
                  <a:gd name="T22" fmla="*/ 48 w 131"/>
                  <a:gd name="T23" fmla="*/ 117 h 166"/>
                  <a:gd name="T24" fmla="*/ 73 w 131"/>
                  <a:gd name="T25" fmla="*/ 160 h 166"/>
                  <a:gd name="T26" fmla="*/ 86 w 131"/>
                  <a:gd name="T27" fmla="*/ 163 h 166"/>
                  <a:gd name="T28" fmla="*/ 124 w 131"/>
                  <a:gd name="T29" fmla="*/ 141 h 166"/>
                  <a:gd name="T30" fmla="*/ 128 w 131"/>
                  <a:gd name="T31" fmla="*/ 128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1" h="166">
                    <a:moveTo>
                      <a:pt x="128" y="128"/>
                    </a:moveTo>
                    <a:cubicBezTo>
                      <a:pt x="58" y="6"/>
                      <a:pt x="58" y="6"/>
                      <a:pt x="58" y="6"/>
                    </a:cubicBezTo>
                    <a:cubicBezTo>
                      <a:pt x="55" y="2"/>
                      <a:pt x="49" y="0"/>
                      <a:pt x="44" y="3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1" y="28"/>
                      <a:pt x="0" y="34"/>
                      <a:pt x="3" y="38"/>
                    </a:cubicBezTo>
                    <a:cubicBezTo>
                      <a:pt x="27" y="81"/>
                      <a:pt x="27" y="81"/>
                      <a:pt x="27" y="81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30" y="79"/>
                      <a:pt x="31" y="79"/>
                      <a:pt x="33" y="79"/>
                    </a:cubicBezTo>
                    <a:cubicBezTo>
                      <a:pt x="35" y="79"/>
                      <a:pt x="38" y="81"/>
                      <a:pt x="39" y="83"/>
                    </a:cubicBezTo>
                    <a:cubicBezTo>
                      <a:pt x="52" y="105"/>
                      <a:pt x="52" y="105"/>
                      <a:pt x="52" y="105"/>
                    </a:cubicBezTo>
                    <a:cubicBezTo>
                      <a:pt x="55" y="109"/>
                      <a:pt x="53" y="114"/>
                      <a:pt x="50" y="116"/>
                    </a:cubicBezTo>
                    <a:cubicBezTo>
                      <a:pt x="48" y="117"/>
                      <a:pt x="48" y="117"/>
                      <a:pt x="48" y="117"/>
                    </a:cubicBezTo>
                    <a:cubicBezTo>
                      <a:pt x="73" y="160"/>
                      <a:pt x="73" y="160"/>
                      <a:pt x="73" y="160"/>
                    </a:cubicBezTo>
                    <a:cubicBezTo>
                      <a:pt x="75" y="164"/>
                      <a:pt x="81" y="166"/>
                      <a:pt x="86" y="163"/>
                    </a:cubicBezTo>
                    <a:cubicBezTo>
                      <a:pt x="124" y="141"/>
                      <a:pt x="124" y="141"/>
                      <a:pt x="124" y="141"/>
                    </a:cubicBezTo>
                    <a:cubicBezTo>
                      <a:pt x="129" y="139"/>
                      <a:pt x="131" y="132"/>
                      <a:pt x="128" y="1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</p:grpSp>
        <p:sp>
          <p:nvSpPr>
            <p:cNvPr id="46" name="Овал 41"/>
            <p:cNvSpPr/>
            <p:nvPr/>
          </p:nvSpPr>
          <p:spPr>
            <a:xfrm rot="10800000">
              <a:off x="3574616" y="3186386"/>
              <a:ext cx="3189680" cy="3189680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396583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600" b="1" dirty="0">
                <a:cs typeface="+mn-ea"/>
                <a:sym typeface="+mn-lt"/>
              </a:rPr>
              <a:t>为成功坚定几个信念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4449" y="1998147"/>
            <a:ext cx="1145447" cy="3831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22684" y="2360106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647" y="3128985"/>
            <a:ext cx="738664" cy="2400657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cs typeface="+mn-ea"/>
                <a:sym typeface="+mn-lt"/>
              </a:rPr>
              <a:t>自觉地工作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88345" y="2360106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888345" y="4835601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888345" y="4010436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2888345" y="3185271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788541" y="2345660"/>
            <a:ext cx="2672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1088390" fontAlgn="base">
              <a:spcBef>
                <a:spcPts val="80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协助上司与同事</a:t>
            </a:r>
            <a:endParaRPr lang="zh-CN" altLang="en-US" sz="2800" b="1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37759" y="3178184"/>
            <a:ext cx="30276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主动、自觉的工作</a:t>
            </a:r>
            <a:endParaRPr lang="zh-CN" altLang="en-US" sz="2800" b="1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37759" y="3980741"/>
            <a:ext cx="16052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抢先一步</a:t>
            </a:r>
            <a:endParaRPr lang="zh-CN" altLang="en-US" sz="2800" b="1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837759" y="4820893"/>
            <a:ext cx="312674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持积极的业务态度 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2487906" y="3540061"/>
            <a:ext cx="287944" cy="664825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Группа 116"/>
          <p:cNvGrpSpPr/>
          <p:nvPr/>
        </p:nvGrpSpPr>
        <p:grpSpPr>
          <a:xfrm>
            <a:off x="7441565" y="1762760"/>
            <a:ext cx="3329305" cy="4046855"/>
            <a:chOff x="3116545" y="3983239"/>
            <a:chExt cx="4724750" cy="5649789"/>
          </a:xfrm>
        </p:grpSpPr>
        <p:grpSp>
          <p:nvGrpSpPr>
            <p:cNvPr id="31" name="Группа 117"/>
            <p:cNvGrpSpPr/>
            <p:nvPr/>
          </p:nvGrpSpPr>
          <p:grpSpPr>
            <a:xfrm>
              <a:off x="3116545" y="4120820"/>
              <a:ext cx="4724750" cy="5512208"/>
              <a:chOff x="21950464" y="5346626"/>
              <a:chExt cx="1447800" cy="1689100"/>
            </a:xfrm>
          </p:grpSpPr>
          <p:sp>
            <p:nvSpPr>
              <p:cNvPr id="34" name="Freeform 1241"/>
              <p:cNvSpPr>
                <a:spLocks noEditPoints="1"/>
              </p:cNvSpPr>
              <p:nvPr/>
            </p:nvSpPr>
            <p:spPr bwMode="auto">
              <a:xfrm>
                <a:off x="22604514" y="6372151"/>
                <a:ext cx="114300" cy="127000"/>
              </a:xfrm>
              <a:custGeom>
                <a:avLst/>
                <a:gdLst>
                  <a:gd name="T0" fmla="*/ 26 w 36"/>
                  <a:gd name="T1" fmla="*/ 28 h 40"/>
                  <a:gd name="T2" fmla="*/ 23 w 36"/>
                  <a:gd name="T3" fmla="*/ 30 h 40"/>
                  <a:gd name="T4" fmla="*/ 28 w 36"/>
                  <a:gd name="T5" fmla="*/ 36 h 40"/>
                  <a:gd name="T6" fmla="*/ 31 w 36"/>
                  <a:gd name="T7" fmla="*/ 34 h 40"/>
                  <a:gd name="T8" fmla="*/ 26 w 36"/>
                  <a:gd name="T9" fmla="*/ 28 h 40"/>
                  <a:gd name="T10" fmla="*/ 23 w 36"/>
                  <a:gd name="T11" fmla="*/ 16 h 40"/>
                  <a:gd name="T12" fmla="*/ 17 w 36"/>
                  <a:gd name="T13" fmla="*/ 10 h 40"/>
                  <a:gd name="T14" fmla="*/ 9 w 36"/>
                  <a:gd name="T15" fmla="*/ 17 h 40"/>
                  <a:gd name="T16" fmla="*/ 15 w 36"/>
                  <a:gd name="T17" fmla="*/ 23 h 40"/>
                  <a:gd name="T18" fmla="*/ 23 w 36"/>
                  <a:gd name="T19" fmla="*/ 16 h 40"/>
                  <a:gd name="T20" fmla="*/ 24 w 36"/>
                  <a:gd name="T21" fmla="*/ 17 h 40"/>
                  <a:gd name="T22" fmla="*/ 16 w 36"/>
                  <a:gd name="T23" fmla="*/ 24 h 40"/>
                  <a:gd name="T24" fmla="*/ 21 w 36"/>
                  <a:gd name="T25" fmla="*/ 30 h 40"/>
                  <a:gd name="T26" fmla="*/ 29 w 36"/>
                  <a:gd name="T27" fmla="*/ 23 h 40"/>
                  <a:gd name="T28" fmla="*/ 24 w 36"/>
                  <a:gd name="T29" fmla="*/ 17 h 40"/>
                  <a:gd name="T30" fmla="*/ 15 w 36"/>
                  <a:gd name="T31" fmla="*/ 10 h 40"/>
                  <a:gd name="T32" fmla="*/ 10 w 36"/>
                  <a:gd name="T33" fmla="*/ 4 h 40"/>
                  <a:gd name="T34" fmla="*/ 4 w 36"/>
                  <a:gd name="T35" fmla="*/ 8 h 40"/>
                  <a:gd name="T36" fmla="*/ 10 w 36"/>
                  <a:gd name="T37" fmla="*/ 14 h 40"/>
                  <a:gd name="T38" fmla="*/ 15 w 36"/>
                  <a:gd name="T39" fmla="*/ 1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40">
                    <a:moveTo>
                      <a:pt x="26" y="28"/>
                    </a:moveTo>
                    <a:cubicBezTo>
                      <a:pt x="23" y="30"/>
                      <a:pt x="23" y="30"/>
                      <a:pt x="23" y="30"/>
                    </a:cubicBezTo>
                    <a:cubicBezTo>
                      <a:pt x="18" y="34"/>
                      <a:pt x="23" y="40"/>
                      <a:pt x="28" y="36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6" y="30"/>
                      <a:pt x="30" y="24"/>
                      <a:pt x="26" y="28"/>
                    </a:cubicBezTo>
                    <a:close/>
                    <a:moveTo>
                      <a:pt x="23" y="16"/>
                    </a:moveTo>
                    <a:cubicBezTo>
                      <a:pt x="27" y="12"/>
                      <a:pt x="22" y="6"/>
                      <a:pt x="17" y="10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5" y="20"/>
                      <a:pt x="10" y="27"/>
                      <a:pt x="15" y="23"/>
                    </a:cubicBezTo>
                    <a:lnTo>
                      <a:pt x="23" y="16"/>
                    </a:lnTo>
                    <a:close/>
                    <a:moveTo>
                      <a:pt x="24" y="17"/>
                    </a:move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8"/>
                      <a:pt x="16" y="34"/>
                      <a:pt x="21" y="3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3" y="19"/>
                      <a:pt x="28" y="13"/>
                      <a:pt x="24" y="17"/>
                    </a:cubicBezTo>
                    <a:close/>
                    <a:moveTo>
                      <a:pt x="15" y="10"/>
                    </a:moveTo>
                    <a:cubicBezTo>
                      <a:pt x="20" y="6"/>
                      <a:pt x="15" y="0"/>
                      <a:pt x="10" y="4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0" y="12"/>
                      <a:pt x="5" y="18"/>
                      <a:pt x="10" y="14"/>
                    </a:cubicBez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5" name="Freeform 1244"/>
              <p:cNvSpPr/>
              <p:nvPr/>
            </p:nvSpPr>
            <p:spPr bwMode="auto">
              <a:xfrm>
                <a:off x="23096639" y="6835701"/>
                <a:ext cx="57150" cy="41275"/>
              </a:xfrm>
              <a:custGeom>
                <a:avLst/>
                <a:gdLst>
                  <a:gd name="T0" fmla="*/ 0 w 18"/>
                  <a:gd name="T1" fmla="*/ 4 h 13"/>
                  <a:gd name="T2" fmla="*/ 9 w 18"/>
                  <a:gd name="T3" fmla="*/ 13 h 13"/>
                  <a:gd name="T4" fmla="*/ 18 w 18"/>
                  <a:gd name="T5" fmla="*/ 4 h 13"/>
                  <a:gd name="T6" fmla="*/ 18 w 18"/>
                  <a:gd name="T7" fmla="*/ 0 h 13"/>
                  <a:gd name="T8" fmla="*/ 0 w 18"/>
                  <a:gd name="T9" fmla="*/ 0 h 13"/>
                  <a:gd name="T10" fmla="*/ 0 w 18"/>
                  <a:gd name="T1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3">
                    <a:moveTo>
                      <a:pt x="0" y="4"/>
                    </a:moveTo>
                    <a:cubicBezTo>
                      <a:pt x="0" y="9"/>
                      <a:pt x="4" y="13"/>
                      <a:pt x="9" y="13"/>
                    </a:cubicBezTo>
                    <a:cubicBezTo>
                      <a:pt x="14" y="13"/>
                      <a:pt x="18" y="9"/>
                      <a:pt x="18" y="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6" name="Freeform 1245"/>
              <p:cNvSpPr/>
              <p:nvPr/>
            </p:nvSpPr>
            <p:spPr bwMode="auto">
              <a:xfrm>
                <a:off x="23077589" y="6784901"/>
                <a:ext cx="95250" cy="31750"/>
              </a:xfrm>
              <a:custGeom>
                <a:avLst/>
                <a:gdLst>
                  <a:gd name="T0" fmla="*/ 28 w 30"/>
                  <a:gd name="T1" fmla="*/ 0 h 10"/>
                  <a:gd name="T2" fmla="*/ 2 w 30"/>
                  <a:gd name="T3" fmla="*/ 0 h 10"/>
                  <a:gd name="T4" fmla="*/ 0 w 30"/>
                  <a:gd name="T5" fmla="*/ 2 h 10"/>
                  <a:gd name="T6" fmla="*/ 0 w 30"/>
                  <a:gd name="T7" fmla="*/ 8 h 10"/>
                  <a:gd name="T8" fmla="*/ 2 w 30"/>
                  <a:gd name="T9" fmla="*/ 10 h 10"/>
                  <a:gd name="T10" fmla="*/ 28 w 30"/>
                  <a:gd name="T11" fmla="*/ 10 h 10"/>
                  <a:gd name="T12" fmla="*/ 30 w 30"/>
                  <a:gd name="T13" fmla="*/ 8 h 10"/>
                  <a:gd name="T14" fmla="*/ 30 w 30"/>
                  <a:gd name="T15" fmla="*/ 2 h 10"/>
                  <a:gd name="T16" fmla="*/ 28 w 30"/>
                  <a:gd name="T1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10">
                    <a:moveTo>
                      <a:pt x="2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1" y="10"/>
                      <a:pt x="2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9" y="10"/>
                      <a:pt x="30" y="9"/>
                      <a:pt x="30" y="8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7" name="Freeform 1250"/>
              <p:cNvSpPr/>
              <p:nvPr/>
            </p:nvSpPr>
            <p:spPr bwMode="auto">
              <a:xfrm>
                <a:off x="22979164" y="6041951"/>
                <a:ext cx="28575" cy="38100"/>
              </a:xfrm>
              <a:custGeom>
                <a:avLst/>
                <a:gdLst>
                  <a:gd name="T0" fmla="*/ 6 w 9"/>
                  <a:gd name="T1" fmla="*/ 0 h 12"/>
                  <a:gd name="T2" fmla="*/ 4 w 9"/>
                  <a:gd name="T3" fmla="*/ 1 h 12"/>
                  <a:gd name="T4" fmla="*/ 1 w 9"/>
                  <a:gd name="T5" fmla="*/ 8 h 12"/>
                  <a:gd name="T6" fmla="*/ 2 w 9"/>
                  <a:gd name="T7" fmla="*/ 11 h 12"/>
                  <a:gd name="T8" fmla="*/ 5 w 9"/>
                  <a:gd name="T9" fmla="*/ 12 h 12"/>
                  <a:gd name="T10" fmla="*/ 9 w 9"/>
                  <a:gd name="T11" fmla="*/ 3 h 12"/>
                  <a:gd name="T12" fmla="*/ 9 w 9"/>
                  <a:gd name="T13" fmla="*/ 2 h 12"/>
                  <a:gd name="T14" fmla="*/ 6 w 9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2">
                    <a:moveTo>
                      <a:pt x="6" y="0"/>
                    </a:moveTo>
                    <a:cubicBezTo>
                      <a:pt x="5" y="0"/>
                      <a:pt x="4" y="0"/>
                      <a:pt x="4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9"/>
                      <a:pt x="1" y="10"/>
                      <a:pt x="2" y="11"/>
                    </a:cubicBezTo>
                    <a:cubicBezTo>
                      <a:pt x="2" y="11"/>
                      <a:pt x="5" y="12"/>
                      <a:pt x="5" y="12"/>
                    </a:cubicBezTo>
                    <a:cubicBezTo>
                      <a:pt x="6" y="9"/>
                      <a:pt x="7" y="6"/>
                      <a:pt x="9" y="3"/>
                    </a:cubicBezTo>
                    <a:cubicBezTo>
                      <a:pt x="9" y="3"/>
                      <a:pt x="9" y="2"/>
                      <a:pt x="9" y="2"/>
                    </a:cubicBezTo>
                    <a:cubicBezTo>
                      <a:pt x="9" y="1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8" name="Freeform 1251"/>
              <p:cNvSpPr/>
              <p:nvPr/>
            </p:nvSpPr>
            <p:spPr bwMode="auto">
              <a:xfrm>
                <a:off x="22928364" y="6086401"/>
                <a:ext cx="63500" cy="403225"/>
              </a:xfrm>
              <a:custGeom>
                <a:avLst/>
                <a:gdLst>
                  <a:gd name="T0" fmla="*/ 17 w 20"/>
                  <a:gd name="T1" fmla="*/ 0 h 127"/>
                  <a:gd name="T2" fmla="*/ 3 w 20"/>
                  <a:gd name="T3" fmla="*/ 116 h 127"/>
                  <a:gd name="T4" fmla="*/ 7 w 20"/>
                  <a:gd name="T5" fmla="*/ 127 h 127"/>
                  <a:gd name="T6" fmla="*/ 10 w 20"/>
                  <a:gd name="T7" fmla="*/ 120 h 127"/>
                  <a:gd name="T8" fmla="*/ 7 w 20"/>
                  <a:gd name="T9" fmla="*/ 79 h 127"/>
                  <a:gd name="T10" fmla="*/ 20 w 20"/>
                  <a:gd name="T11" fmla="*/ 1 h 127"/>
                  <a:gd name="T12" fmla="*/ 17 w 20"/>
                  <a:gd name="T13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27">
                    <a:moveTo>
                      <a:pt x="17" y="0"/>
                    </a:moveTo>
                    <a:cubicBezTo>
                      <a:pt x="1" y="31"/>
                      <a:pt x="0" y="102"/>
                      <a:pt x="3" y="116"/>
                    </a:cubicBezTo>
                    <a:cubicBezTo>
                      <a:pt x="4" y="120"/>
                      <a:pt x="6" y="127"/>
                      <a:pt x="7" y="127"/>
                    </a:cubicBezTo>
                    <a:cubicBezTo>
                      <a:pt x="7" y="127"/>
                      <a:pt x="9" y="123"/>
                      <a:pt x="10" y="120"/>
                    </a:cubicBezTo>
                    <a:cubicBezTo>
                      <a:pt x="8" y="110"/>
                      <a:pt x="7" y="97"/>
                      <a:pt x="7" y="79"/>
                    </a:cubicBezTo>
                    <a:cubicBezTo>
                      <a:pt x="6" y="50"/>
                      <a:pt x="11" y="24"/>
                      <a:pt x="20" y="1"/>
                    </a:cubicBezTo>
                    <a:cubicBezTo>
                      <a:pt x="20" y="0"/>
                      <a:pt x="18" y="0"/>
                      <a:pt x="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9" name="Freeform 1252"/>
              <p:cNvSpPr/>
              <p:nvPr/>
            </p:nvSpPr>
            <p:spPr bwMode="auto">
              <a:xfrm>
                <a:off x="23026789" y="5997501"/>
                <a:ext cx="142875" cy="57150"/>
              </a:xfrm>
              <a:custGeom>
                <a:avLst/>
                <a:gdLst>
                  <a:gd name="T0" fmla="*/ 43 w 45"/>
                  <a:gd name="T1" fmla="*/ 3 h 18"/>
                  <a:gd name="T2" fmla="*/ 20 w 45"/>
                  <a:gd name="T3" fmla="*/ 3 h 18"/>
                  <a:gd name="T4" fmla="*/ 1 w 45"/>
                  <a:gd name="T5" fmla="*/ 12 h 18"/>
                  <a:gd name="T6" fmla="*/ 2 w 45"/>
                  <a:gd name="T7" fmla="*/ 18 h 18"/>
                  <a:gd name="T8" fmla="*/ 21 w 45"/>
                  <a:gd name="T9" fmla="*/ 11 h 18"/>
                  <a:gd name="T10" fmla="*/ 43 w 45"/>
                  <a:gd name="T11" fmla="*/ 10 h 18"/>
                  <a:gd name="T12" fmla="*/ 43 w 45"/>
                  <a:gd name="T13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8">
                    <a:moveTo>
                      <a:pt x="43" y="3"/>
                    </a:moveTo>
                    <a:cubicBezTo>
                      <a:pt x="41" y="1"/>
                      <a:pt x="32" y="0"/>
                      <a:pt x="20" y="3"/>
                    </a:cubicBezTo>
                    <a:cubicBezTo>
                      <a:pt x="7" y="6"/>
                      <a:pt x="2" y="9"/>
                      <a:pt x="1" y="12"/>
                    </a:cubicBezTo>
                    <a:cubicBezTo>
                      <a:pt x="0" y="14"/>
                      <a:pt x="0" y="18"/>
                      <a:pt x="2" y="18"/>
                    </a:cubicBezTo>
                    <a:cubicBezTo>
                      <a:pt x="5" y="18"/>
                      <a:pt x="10" y="14"/>
                      <a:pt x="21" y="11"/>
                    </a:cubicBezTo>
                    <a:cubicBezTo>
                      <a:pt x="32" y="9"/>
                      <a:pt x="41" y="12"/>
                      <a:pt x="43" y="10"/>
                    </a:cubicBezTo>
                    <a:cubicBezTo>
                      <a:pt x="45" y="8"/>
                      <a:pt x="45" y="5"/>
                      <a:pt x="43" y="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0" name="Freeform 1384"/>
              <p:cNvSpPr/>
              <p:nvPr/>
            </p:nvSpPr>
            <p:spPr bwMode="auto">
              <a:xfrm>
                <a:off x="22388614" y="6673776"/>
                <a:ext cx="69850" cy="247650"/>
              </a:xfrm>
              <a:custGeom>
                <a:avLst/>
                <a:gdLst>
                  <a:gd name="T0" fmla="*/ 18 w 22"/>
                  <a:gd name="T1" fmla="*/ 0 h 78"/>
                  <a:gd name="T2" fmla="*/ 11 w 22"/>
                  <a:gd name="T3" fmla="*/ 38 h 78"/>
                  <a:gd name="T4" fmla="*/ 6 w 22"/>
                  <a:gd name="T5" fmla="*/ 54 h 78"/>
                  <a:gd name="T6" fmla="*/ 2 w 22"/>
                  <a:gd name="T7" fmla="*/ 68 h 78"/>
                  <a:gd name="T8" fmla="*/ 1 w 22"/>
                  <a:gd name="T9" fmla="*/ 77 h 78"/>
                  <a:gd name="T10" fmla="*/ 9 w 22"/>
                  <a:gd name="T11" fmla="*/ 78 h 78"/>
                  <a:gd name="T12" fmla="*/ 16 w 22"/>
                  <a:gd name="T13" fmla="*/ 78 h 78"/>
                  <a:gd name="T14" fmla="*/ 19 w 22"/>
                  <a:gd name="T15" fmla="*/ 77 h 78"/>
                  <a:gd name="T16" fmla="*/ 22 w 22"/>
                  <a:gd name="T17" fmla="*/ 78 h 78"/>
                  <a:gd name="T18" fmla="*/ 22 w 22"/>
                  <a:gd name="T19" fmla="*/ 7 h 78"/>
                  <a:gd name="T20" fmla="*/ 18 w 22"/>
                  <a:gd name="T2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78">
                    <a:moveTo>
                      <a:pt x="18" y="0"/>
                    </a:moveTo>
                    <a:cubicBezTo>
                      <a:pt x="17" y="10"/>
                      <a:pt x="15" y="23"/>
                      <a:pt x="11" y="38"/>
                    </a:cubicBezTo>
                    <a:cubicBezTo>
                      <a:pt x="7" y="49"/>
                      <a:pt x="7" y="51"/>
                      <a:pt x="6" y="54"/>
                    </a:cubicBezTo>
                    <a:cubicBezTo>
                      <a:pt x="5" y="56"/>
                      <a:pt x="4" y="59"/>
                      <a:pt x="2" y="68"/>
                    </a:cubicBezTo>
                    <a:cubicBezTo>
                      <a:pt x="0" y="75"/>
                      <a:pt x="1" y="77"/>
                      <a:pt x="1" y="77"/>
                    </a:cubicBezTo>
                    <a:cubicBezTo>
                      <a:pt x="1" y="77"/>
                      <a:pt x="2" y="78"/>
                      <a:pt x="9" y="78"/>
                    </a:cubicBezTo>
                    <a:cubicBezTo>
                      <a:pt x="11" y="78"/>
                      <a:pt x="14" y="78"/>
                      <a:pt x="16" y="78"/>
                    </a:cubicBezTo>
                    <a:cubicBezTo>
                      <a:pt x="17" y="77"/>
                      <a:pt x="18" y="77"/>
                      <a:pt x="19" y="77"/>
                    </a:cubicBezTo>
                    <a:cubicBezTo>
                      <a:pt x="20" y="77"/>
                      <a:pt x="21" y="78"/>
                      <a:pt x="22" y="7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4"/>
                      <a:pt x="21" y="2"/>
                      <a:pt x="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1" name="Freeform 1385"/>
              <p:cNvSpPr/>
              <p:nvPr/>
            </p:nvSpPr>
            <p:spPr bwMode="auto">
              <a:xfrm>
                <a:off x="21950464" y="6664251"/>
                <a:ext cx="279400" cy="355600"/>
              </a:xfrm>
              <a:custGeom>
                <a:avLst/>
                <a:gdLst>
                  <a:gd name="T0" fmla="*/ 86 w 88"/>
                  <a:gd name="T1" fmla="*/ 0 h 112"/>
                  <a:gd name="T2" fmla="*/ 10 w 88"/>
                  <a:gd name="T3" fmla="*/ 0 h 112"/>
                  <a:gd name="T4" fmla="*/ 0 w 88"/>
                  <a:gd name="T5" fmla="*/ 10 h 112"/>
                  <a:gd name="T6" fmla="*/ 0 w 88"/>
                  <a:gd name="T7" fmla="*/ 102 h 112"/>
                  <a:gd name="T8" fmla="*/ 10 w 88"/>
                  <a:gd name="T9" fmla="*/ 112 h 112"/>
                  <a:gd name="T10" fmla="*/ 85 w 88"/>
                  <a:gd name="T11" fmla="*/ 112 h 112"/>
                  <a:gd name="T12" fmla="*/ 81 w 88"/>
                  <a:gd name="T13" fmla="*/ 100 h 112"/>
                  <a:gd name="T14" fmla="*/ 86 w 88"/>
                  <a:gd name="T15" fmla="*/ 84 h 112"/>
                  <a:gd name="T16" fmla="*/ 88 w 88"/>
                  <a:gd name="T17" fmla="*/ 79 h 112"/>
                  <a:gd name="T18" fmla="*/ 85 w 88"/>
                  <a:gd name="T19" fmla="*/ 66 h 112"/>
                  <a:gd name="T20" fmla="*/ 86 w 88"/>
                  <a:gd name="T21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112">
                    <a:moveTo>
                      <a:pt x="86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08"/>
                      <a:pt x="4" y="112"/>
                      <a:pt x="10" y="112"/>
                    </a:cubicBezTo>
                    <a:cubicBezTo>
                      <a:pt x="85" y="112"/>
                      <a:pt x="85" y="112"/>
                      <a:pt x="85" y="112"/>
                    </a:cubicBezTo>
                    <a:cubicBezTo>
                      <a:pt x="82" y="109"/>
                      <a:pt x="81" y="105"/>
                      <a:pt x="81" y="100"/>
                    </a:cubicBezTo>
                    <a:cubicBezTo>
                      <a:pt x="81" y="92"/>
                      <a:pt x="84" y="87"/>
                      <a:pt x="86" y="84"/>
                    </a:cubicBezTo>
                    <a:cubicBezTo>
                      <a:pt x="87" y="82"/>
                      <a:pt x="88" y="81"/>
                      <a:pt x="88" y="79"/>
                    </a:cubicBezTo>
                    <a:cubicBezTo>
                      <a:pt x="88" y="77"/>
                      <a:pt x="87" y="72"/>
                      <a:pt x="85" y="66"/>
                    </a:cubicBezTo>
                    <a:cubicBezTo>
                      <a:pt x="82" y="50"/>
                      <a:pt x="76" y="26"/>
                      <a:pt x="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2" name="Freeform 1386"/>
              <p:cNvSpPr/>
              <p:nvPr/>
            </p:nvSpPr>
            <p:spPr bwMode="auto">
              <a:xfrm>
                <a:off x="22115564" y="6581701"/>
                <a:ext cx="95250" cy="63500"/>
              </a:xfrm>
              <a:custGeom>
                <a:avLst/>
                <a:gdLst>
                  <a:gd name="T0" fmla="*/ 8 w 30"/>
                  <a:gd name="T1" fmla="*/ 16 h 20"/>
                  <a:gd name="T2" fmla="*/ 16 w 30"/>
                  <a:gd name="T3" fmla="*/ 8 h 20"/>
                  <a:gd name="T4" fmla="*/ 30 w 30"/>
                  <a:gd name="T5" fmla="*/ 8 h 20"/>
                  <a:gd name="T6" fmla="*/ 29 w 30"/>
                  <a:gd name="T7" fmla="*/ 0 h 20"/>
                  <a:gd name="T8" fmla="*/ 16 w 30"/>
                  <a:gd name="T9" fmla="*/ 0 h 20"/>
                  <a:gd name="T10" fmla="*/ 0 w 30"/>
                  <a:gd name="T11" fmla="*/ 16 h 20"/>
                  <a:gd name="T12" fmla="*/ 0 w 30"/>
                  <a:gd name="T13" fmla="*/ 20 h 20"/>
                  <a:gd name="T14" fmla="*/ 8 w 30"/>
                  <a:gd name="T15" fmla="*/ 20 h 20"/>
                  <a:gd name="T16" fmla="*/ 8 w 30"/>
                  <a:gd name="T17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0">
                    <a:moveTo>
                      <a:pt x="8" y="16"/>
                    </a:moveTo>
                    <a:cubicBezTo>
                      <a:pt x="8" y="12"/>
                      <a:pt x="12" y="8"/>
                      <a:pt x="16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6"/>
                      <a:pt x="29" y="3"/>
                      <a:pt x="2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8" y="20"/>
                      <a:pt x="8" y="20"/>
                      <a:pt x="8" y="20"/>
                    </a:cubicBezTo>
                    <a:lnTo>
                      <a:pt x="8" y="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3" name="Freeform 1387"/>
              <p:cNvSpPr/>
              <p:nvPr/>
            </p:nvSpPr>
            <p:spPr bwMode="auto">
              <a:xfrm>
                <a:off x="22420364" y="6041951"/>
                <a:ext cx="28575" cy="38100"/>
              </a:xfrm>
              <a:custGeom>
                <a:avLst/>
                <a:gdLst>
                  <a:gd name="T0" fmla="*/ 8 w 9"/>
                  <a:gd name="T1" fmla="*/ 8 h 12"/>
                  <a:gd name="T2" fmla="*/ 5 w 9"/>
                  <a:gd name="T3" fmla="*/ 1 h 12"/>
                  <a:gd name="T4" fmla="*/ 3 w 9"/>
                  <a:gd name="T5" fmla="*/ 0 h 12"/>
                  <a:gd name="T6" fmla="*/ 0 w 9"/>
                  <a:gd name="T7" fmla="*/ 2 h 12"/>
                  <a:gd name="T8" fmla="*/ 1 w 9"/>
                  <a:gd name="T9" fmla="*/ 3 h 12"/>
                  <a:gd name="T10" fmla="*/ 4 w 9"/>
                  <a:gd name="T11" fmla="*/ 12 h 12"/>
                  <a:gd name="T12" fmla="*/ 7 w 9"/>
                  <a:gd name="T13" fmla="*/ 11 h 12"/>
                  <a:gd name="T14" fmla="*/ 8 w 9"/>
                  <a:gd name="T15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2">
                    <a:moveTo>
                      <a:pt x="8" y="8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2" y="6"/>
                      <a:pt x="3" y="9"/>
                      <a:pt x="4" y="12"/>
                    </a:cubicBezTo>
                    <a:cubicBezTo>
                      <a:pt x="4" y="12"/>
                      <a:pt x="7" y="11"/>
                      <a:pt x="7" y="11"/>
                    </a:cubicBezTo>
                    <a:cubicBezTo>
                      <a:pt x="8" y="10"/>
                      <a:pt x="9" y="9"/>
                      <a:pt x="8" y="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4" name="Freeform 1388"/>
              <p:cNvSpPr/>
              <p:nvPr/>
            </p:nvSpPr>
            <p:spPr bwMode="auto">
              <a:xfrm>
                <a:off x="22258439" y="5997501"/>
                <a:ext cx="142875" cy="57150"/>
              </a:xfrm>
              <a:custGeom>
                <a:avLst/>
                <a:gdLst>
                  <a:gd name="T0" fmla="*/ 25 w 45"/>
                  <a:gd name="T1" fmla="*/ 3 h 18"/>
                  <a:gd name="T2" fmla="*/ 2 w 45"/>
                  <a:gd name="T3" fmla="*/ 3 h 18"/>
                  <a:gd name="T4" fmla="*/ 2 w 45"/>
                  <a:gd name="T5" fmla="*/ 10 h 18"/>
                  <a:gd name="T6" fmla="*/ 23 w 45"/>
                  <a:gd name="T7" fmla="*/ 11 h 18"/>
                  <a:gd name="T8" fmla="*/ 42 w 45"/>
                  <a:gd name="T9" fmla="*/ 18 h 18"/>
                  <a:gd name="T10" fmla="*/ 44 w 45"/>
                  <a:gd name="T11" fmla="*/ 12 h 18"/>
                  <a:gd name="T12" fmla="*/ 25 w 45"/>
                  <a:gd name="T13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8">
                    <a:moveTo>
                      <a:pt x="25" y="3"/>
                    </a:moveTo>
                    <a:cubicBezTo>
                      <a:pt x="12" y="0"/>
                      <a:pt x="4" y="1"/>
                      <a:pt x="2" y="3"/>
                    </a:cubicBezTo>
                    <a:cubicBezTo>
                      <a:pt x="0" y="5"/>
                      <a:pt x="0" y="8"/>
                      <a:pt x="2" y="10"/>
                    </a:cubicBezTo>
                    <a:cubicBezTo>
                      <a:pt x="4" y="12"/>
                      <a:pt x="12" y="9"/>
                      <a:pt x="23" y="11"/>
                    </a:cubicBezTo>
                    <a:cubicBezTo>
                      <a:pt x="35" y="14"/>
                      <a:pt x="40" y="18"/>
                      <a:pt x="42" y="18"/>
                    </a:cubicBezTo>
                    <a:cubicBezTo>
                      <a:pt x="45" y="18"/>
                      <a:pt x="45" y="14"/>
                      <a:pt x="44" y="12"/>
                    </a:cubicBezTo>
                    <a:cubicBezTo>
                      <a:pt x="43" y="9"/>
                      <a:pt x="38" y="6"/>
                      <a:pt x="25" y="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5" name="Freeform 1389"/>
              <p:cNvSpPr/>
              <p:nvPr/>
            </p:nvSpPr>
            <p:spPr bwMode="auto">
              <a:xfrm>
                <a:off x="22471164" y="6365801"/>
                <a:ext cx="22225" cy="123825"/>
              </a:xfrm>
              <a:custGeom>
                <a:avLst/>
                <a:gdLst>
                  <a:gd name="T0" fmla="*/ 7 w 7"/>
                  <a:gd name="T1" fmla="*/ 1 h 39"/>
                  <a:gd name="T2" fmla="*/ 2 w 7"/>
                  <a:gd name="T3" fmla="*/ 0 h 39"/>
                  <a:gd name="T4" fmla="*/ 0 w 7"/>
                  <a:gd name="T5" fmla="*/ 32 h 39"/>
                  <a:gd name="T6" fmla="*/ 2 w 7"/>
                  <a:gd name="T7" fmla="*/ 39 h 39"/>
                  <a:gd name="T8" fmla="*/ 6 w 7"/>
                  <a:gd name="T9" fmla="*/ 28 h 39"/>
                  <a:gd name="T10" fmla="*/ 7 w 7"/>
                  <a:gd name="T11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9">
                    <a:moveTo>
                      <a:pt x="7" y="1"/>
                    </a:moveTo>
                    <a:cubicBezTo>
                      <a:pt x="5" y="1"/>
                      <a:pt x="4" y="0"/>
                      <a:pt x="2" y="0"/>
                    </a:cubicBezTo>
                    <a:cubicBezTo>
                      <a:pt x="1" y="14"/>
                      <a:pt x="1" y="24"/>
                      <a:pt x="0" y="32"/>
                    </a:cubicBezTo>
                    <a:cubicBezTo>
                      <a:pt x="0" y="35"/>
                      <a:pt x="2" y="39"/>
                      <a:pt x="2" y="39"/>
                    </a:cubicBezTo>
                    <a:cubicBezTo>
                      <a:pt x="3" y="39"/>
                      <a:pt x="5" y="32"/>
                      <a:pt x="6" y="28"/>
                    </a:cubicBezTo>
                    <a:cubicBezTo>
                      <a:pt x="7" y="24"/>
                      <a:pt x="7" y="14"/>
                      <a:pt x="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6" name="Freeform 1390"/>
              <p:cNvSpPr/>
              <p:nvPr/>
            </p:nvSpPr>
            <p:spPr bwMode="auto">
              <a:xfrm>
                <a:off x="22436239" y="6086401"/>
                <a:ext cx="44450" cy="120650"/>
              </a:xfrm>
              <a:custGeom>
                <a:avLst/>
                <a:gdLst>
                  <a:gd name="T0" fmla="*/ 3 w 14"/>
                  <a:gd name="T1" fmla="*/ 0 h 38"/>
                  <a:gd name="T2" fmla="*/ 0 w 14"/>
                  <a:gd name="T3" fmla="*/ 1 h 38"/>
                  <a:gd name="T4" fmla="*/ 9 w 14"/>
                  <a:gd name="T5" fmla="*/ 32 h 38"/>
                  <a:gd name="T6" fmla="*/ 14 w 14"/>
                  <a:gd name="T7" fmla="*/ 38 h 38"/>
                  <a:gd name="T8" fmla="*/ 3 w 1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8">
                    <a:moveTo>
                      <a:pt x="3" y="0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4" y="10"/>
                      <a:pt x="7" y="21"/>
                      <a:pt x="9" y="32"/>
                    </a:cubicBezTo>
                    <a:cubicBezTo>
                      <a:pt x="11" y="34"/>
                      <a:pt x="12" y="36"/>
                      <a:pt x="14" y="38"/>
                    </a:cubicBezTo>
                    <a:cubicBezTo>
                      <a:pt x="11" y="23"/>
                      <a:pt x="8" y="10"/>
                      <a:pt x="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7" name="Freeform 1391"/>
              <p:cNvSpPr/>
              <p:nvPr/>
            </p:nvSpPr>
            <p:spPr bwMode="auto">
              <a:xfrm>
                <a:off x="22026664" y="5346626"/>
                <a:ext cx="635000" cy="663575"/>
              </a:xfrm>
              <a:custGeom>
                <a:avLst/>
                <a:gdLst>
                  <a:gd name="T0" fmla="*/ 76 w 200"/>
                  <a:gd name="T1" fmla="*/ 201 h 209"/>
                  <a:gd name="T2" fmla="*/ 78 w 200"/>
                  <a:gd name="T3" fmla="*/ 201 h 209"/>
                  <a:gd name="T4" fmla="*/ 99 w 200"/>
                  <a:gd name="T5" fmla="*/ 202 h 209"/>
                  <a:gd name="T6" fmla="*/ 118 w 200"/>
                  <a:gd name="T7" fmla="*/ 209 h 209"/>
                  <a:gd name="T8" fmla="*/ 122 w 200"/>
                  <a:gd name="T9" fmla="*/ 198 h 209"/>
                  <a:gd name="T10" fmla="*/ 200 w 200"/>
                  <a:gd name="T11" fmla="*/ 100 h 209"/>
                  <a:gd name="T12" fmla="*/ 100 w 200"/>
                  <a:gd name="T13" fmla="*/ 0 h 209"/>
                  <a:gd name="T14" fmla="*/ 0 w 200"/>
                  <a:gd name="T15" fmla="*/ 100 h 209"/>
                  <a:gd name="T16" fmla="*/ 75 w 200"/>
                  <a:gd name="T17" fmla="*/ 197 h 209"/>
                  <a:gd name="T18" fmla="*/ 76 w 200"/>
                  <a:gd name="T19" fmla="*/ 201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209">
                    <a:moveTo>
                      <a:pt x="76" y="201"/>
                    </a:moveTo>
                    <a:cubicBezTo>
                      <a:pt x="77" y="201"/>
                      <a:pt x="77" y="201"/>
                      <a:pt x="78" y="201"/>
                    </a:cubicBezTo>
                    <a:cubicBezTo>
                      <a:pt x="83" y="200"/>
                      <a:pt x="91" y="200"/>
                      <a:pt x="99" y="202"/>
                    </a:cubicBezTo>
                    <a:cubicBezTo>
                      <a:pt x="109" y="205"/>
                      <a:pt x="115" y="207"/>
                      <a:pt x="118" y="209"/>
                    </a:cubicBezTo>
                    <a:cubicBezTo>
                      <a:pt x="119" y="205"/>
                      <a:pt x="121" y="201"/>
                      <a:pt x="122" y="198"/>
                    </a:cubicBezTo>
                    <a:cubicBezTo>
                      <a:pt x="167" y="188"/>
                      <a:pt x="200" y="148"/>
                      <a:pt x="200" y="100"/>
                    </a:cubicBezTo>
                    <a:cubicBezTo>
                      <a:pt x="200" y="45"/>
                      <a:pt x="155" y="0"/>
                      <a:pt x="100" y="0"/>
                    </a:cubicBezTo>
                    <a:cubicBezTo>
                      <a:pt x="45" y="0"/>
                      <a:pt x="0" y="45"/>
                      <a:pt x="0" y="100"/>
                    </a:cubicBezTo>
                    <a:cubicBezTo>
                      <a:pt x="0" y="147"/>
                      <a:pt x="32" y="186"/>
                      <a:pt x="75" y="197"/>
                    </a:cubicBezTo>
                    <a:cubicBezTo>
                      <a:pt x="75" y="198"/>
                      <a:pt x="76" y="200"/>
                      <a:pt x="76" y="201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8" name="Freeform 1392"/>
              <p:cNvSpPr/>
              <p:nvPr/>
            </p:nvSpPr>
            <p:spPr bwMode="auto">
              <a:xfrm>
                <a:off x="22394964" y="6070526"/>
                <a:ext cx="34925" cy="57150"/>
              </a:xfrm>
              <a:custGeom>
                <a:avLst/>
                <a:gdLst>
                  <a:gd name="T0" fmla="*/ 1 w 11"/>
                  <a:gd name="T1" fmla="*/ 1 h 18"/>
                  <a:gd name="T2" fmla="*/ 0 w 11"/>
                  <a:gd name="T3" fmla="*/ 1 h 18"/>
                  <a:gd name="T4" fmla="*/ 11 w 11"/>
                  <a:gd name="T5" fmla="*/ 18 h 18"/>
                  <a:gd name="T6" fmla="*/ 4 w 11"/>
                  <a:gd name="T7" fmla="*/ 0 h 18"/>
                  <a:gd name="T8" fmla="*/ 1 w 11"/>
                  <a:gd name="T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8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4" y="6"/>
                      <a:pt x="7" y="12"/>
                      <a:pt x="11" y="18"/>
                    </a:cubicBezTo>
                    <a:cubicBezTo>
                      <a:pt x="9" y="11"/>
                      <a:pt x="6" y="5"/>
                      <a:pt x="4" y="0"/>
                    </a:cubicBezTo>
                    <a:cubicBezTo>
                      <a:pt x="3" y="0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9" name="Freeform 1393"/>
              <p:cNvSpPr/>
              <p:nvPr/>
            </p:nvSpPr>
            <p:spPr bwMode="auto">
              <a:xfrm>
                <a:off x="22188589" y="6041951"/>
                <a:ext cx="336550" cy="993775"/>
              </a:xfrm>
              <a:custGeom>
                <a:avLst/>
                <a:gdLst>
                  <a:gd name="T0" fmla="*/ 80 w 106"/>
                  <a:gd name="T1" fmla="*/ 283 h 313"/>
                  <a:gd name="T2" fmla="*/ 59 w 106"/>
                  <a:gd name="T3" fmla="*/ 266 h 313"/>
                  <a:gd name="T4" fmla="*/ 68 w 106"/>
                  <a:gd name="T5" fmla="*/ 235 h 313"/>
                  <a:gd name="T6" fmla="*/ 78 w 106"/>
                  <a:gd name="T7" fmla="*/ 161 h 313"/>
                  <a:gd name="T8" fmla="*/ 84 w 106"/>
                  <a:gd name="T9" fmla="*/ 100 h 313"/>
                  <a:gd name="T10" fmla="*/ 63 w 106"/>
                  <a:gd name="T11" fmla="*/ 92 h 313"/>
                  <a:gd name="T12" fmla="*/ 34 w 106"/>
                  <a:gd name="T13" fmla="*/ 61 h 313"/>
                  <a:gd name="T14" fmla="*/ 25 w 106"/>
                  <a:gd name="T15" fmla="*/ 49 h 313"/>
                  <a:gd name="T16" fmla="*/ 18 w 106"/>
                  <a:gd name="T17" fmla="*/ 15 h 313"/>
                  <a:gd name="T18" fmla="*/ 31 w 106"/>
                  <a:gd name="T19" fmla="*/ 3 h 313"/>
                  <a:gd name="T20" fmla="*/ 20 w 106"/>
                  <a:gd name="T21" fmla="*/ 1 h 313"/>
                  <a:gd name="T22" fmla="*/ 20 w 106"/>
                  <a:gd name="T23" fmla="*/ 0 h 313"/>
                  <a:gd name="T24" fmla="*/ 7 w 106"/>
                  <a:gd name="T25" fmla="*/ 74 h 313"/>
                  <a:gd name="T26" fmla="*/ 10 w 106"/>
                  <a:gd name="T27" fmla="*/ 138 h 313"/>
                  <a:gd name="T28" fmla="*/ 17 w 106"/>
                  <a:gd name="T29" fmla="*/ 198 h 313"/>
                  <a:gd name="T30" fmla="*/ 19 w 106"/>
                  <a:gd name="T31" fmla="*/ 276 h 313"/>
                  <a:gd name="T32" fmla="*/ 12 w 106"/>
                  <a:gd name="T33" fmla="*/ 296 h 313"/>
                  <a:gd name="T34" fmla="*/ 43 w 106"/>
                  <a:gd name="T35" fmla="*/ 311 h 313"/>
                  <a:gd name="T36" fmla="*/ 80 w 106"/>
                  <a:gd name="T37" fmla="*/ 311 h 313"/>
                  <a:gd name="T38" fmla="*/ 106 w 106"/>
                  <a:gd name="T39" fmla="*/ 305 h 313"/>
                  <a:gd name="T40" fmla="*/ 80 w 106"/>
                  <a:gd name="T41" fmla="*/ 28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6" h="313">
                    <a:moveTo>
                      <a:pt x="80" y="283"/>
                    </a:moveTo>
                    <a:cubicBezTo>
                      <a:pt x="63" y="283"/>
                      <a:pt x="54" y="283"/>
                      <a:pt x="59" y="266"/>
                    </a:cubicBezTo>
                    <a:cubicBezTo>
                      <a:pt x="65" y="245"/>
                      <a:pt x="62" y="256"/>
                      <a:pt x="68" y="235"/>
                    </a:cubicBezTo>
                    <a:cubicBezTo>
                      <a:pt x="79" y="198"/>
                      <a:pt x="76" y="174"/>
                      <a:pt x="78" y="161"/>
                    </a:cubicBezTo>
                    <a:cubicBezTo>
                      <a:pt x="79" y="148"/>
                      <a:pt x="83" y="136"/>
                      <a:pt x="84" y="100"/>
                    </a:cubicBezTo>
                    <a:cubicBezTo>
                      <a:pt x="76" y="97"/>
                      <a:pt x="68" y="95"/>
                      <a:pt x="63" y="92"/>
                    </a:cubicBezTo>
                    <a:cubicBezTo>
                      <a:pt x="50" y="85"/>
                      <a:pt x="42" y="73"/>
                      <a:pt x="34" y="61"/>
                    </a:cubicBezTo>
                    <a:cubicBezTo>
                      <a:pt x="31" y="57"/>
                      <a:pt x="28" y="53"/>
                      <a:pt x="25" y="49"/>
                    </a:cubicBezTo>
                    <a:cubicBezTo>
                      <a:pt x="13" y="33"/>
                      <a:pt x="15" y="20"/>
                      <a:pt x="18" y="15"/>
                    </a:cubicBezTo>
                    <a:cubicBezTo>
                      <a:pt x="21" y="9"/>
                      <a:pt x="25" y="5"/>
                      <a:pt x="31" y="3"/>
                    </a:cubicBezTo>
                    <a:cubicBezTo>
                      <a:pt x="26" y="3"/>
                      <a:pt x="23" y="3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0" y="10"/>
                      <a:pt x="0" y="28"/>
                      <a:pt x="7" y="74"/>
                    </a:cubicBezTo>
                    <a:cubicBezTo>
                      <a:pt x="12" y="106"/>
                      <a:pt x="14" y="115"/>
                      <a:pt x="10" y="138"/>
                    </a:cubicBezTo>
                    <a:cubicBezTo>
                      <a:pt x="6" y="162"/>
                      <a:pt x="19" y="192"/>
                      <a:pt x="17" y="198"/>
                    </a:cubicBezTo>
                    <a:cubicBezTo>
                      <a:pt x="3" y="232"/>
                      <a:pt x="19" y="264"/>
                      <a:pt x="19" y="276"/>
                    </a:cubicBezTo>
                    <a:cubicBezTo>
                      <a:pt x="18" y="284"/>
                      <a:pt x="12" y="284"/>
                      <a:pt x="12" y="296"/>
                    </a:cubicBezTo>
                    <a:cubicBezTo>
                      <a:pt x="12" y="312"/>
                      <a:pt x="29" y="311"/>
                      <a:pt x="43" y="311"/>
                    </a:cubicBezTo>
                    <a:cubicBezTo>
                      <a:pt x="57" y="311"/>
                      <a:pt x="62" y="311"/>
                      <a:pt x="80" y="311"/>
                    </a:cubicBezTo>
                    <a:cubicBezTo>
                      <a:pt x="97" y="311"/>
                      <a:pt x="106" y="313"/>
                      <a:pt x="106" y="305"/>
                    </a:cubicBezTo>
                    <a:cubicBezTo>
                      <a:pt x="106" y="292"/>
                      <a:pt x="97" y="282"/>
                      <a:pt x="80" y="283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0" name="Freeform 1394"/>
              <p:cNvSpPr/>
              <p:nvPr/>
            </p:nvSpPr>
            <p:spPr bwMode="auto">
              <a:xfrm>
                <a:off x="22204464" y="6029251"/>
                <a:ext cx="476250" cy="355600"/>
              </a:xfrm>
              <a:custGeom>
                <a:avLst/>
                <a:gdLst>
                  <a:gd name="T0" fmla="*/ 150 w 150"/>
                  <a:gd name="T1" fmla="*/ 82 h 112"/>
                  <a:gd name="T2" fmla="*/ 149 w 150"/>
                  <a:gd name="T3" fmla="*/ 82 h 112"/>
                  <a:gd name="T4" fmla="*/ 127 w 150"/>
                  <a:gd name="T5" fmla="*/ 80 h 112"/>
                  <a:gd name="T6" fmla="*/ 88 w 150"/>
                  <a:gd name="T7" fmla="*/ 64 h 112"/>
                  <a:gd name="T8" fmla="*/ 53 w 150"/>
                  <a:gd name="T9" fmla="*/ 15 h 112"/>
                  <a:gd name="T10" fmla="*/ 25 w 150"/>
                  <a:gd name="T11" fmla="*/ 49 h 112"/>
                  <a:gd name="T12" fmla="*/ 61 w 150"/>
                  <a:gd name="T13" fmla="*/ 90 h 112"/>
                  <a:gd name="T14" fmla="*/ 126 w 150"/>
                  <a:gd name="T15" fmla="*/ 112 h 112"/>
                  <a:gd name="T16" fmla="*/ 126 w 150"/>
                  <a:gd name="T17" fmla="*/ 112 h 112"/>
                  <a:gd name="T18" fmla="*/ 127 w 150"/>
                  <a:gd name="T19" fmla="*/ 112 h 112"/>
                  <a:gd name="T20" fmla="*/ 132 w 150"/>
                  <a:gd name="T21" fmla="*/ 107 h 112"/>
                  <a:gd name="T22" fmla="*/ 139 w 150"/>
                  <a:gd name="T23" fmla="*/ 104 h 112"/>
                  <a:gd name="T24" fmla="*/ 140 w 150"/>
                  <a:gd name="T25" fmla="*/ 104 h 112"/>
                  <a:gd name="T26" fmla="*/ 140 w 150"/>
                  <a:gd name="T27" fmla="*/ 95 h 112"/>
                  <a:gd name="T28" fmla="*/ 149 w 150"/>
                  <a:gd name="T29" fmla="*/ 83 h 112"/>
                  <a:gd name="T30" fmla="*/ 150 w 150"/>
                  <a:gd name="T31" fmla="*/ 8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0" h="112">
                    <a:moveTo>
                      <a:pt x="150" y="82"/>
                    </a:moveTo>
                    <a:cubicBezTo>
                      <a:pt x="150" y="82"/>
                      <a:pt x="150" y="82"/>
                      <a:pt x="149" y="82"/>
                    </a:cubicBezTo>
                    <a:cubicBezTo>
                      <a:pt x="146" y="82"/>
                      <a:pt x="138" y="83"/>
                      <a:pt x="127" y="80"/>
                    </a:cubicBezTo>
                    <a:cubicBezTo>
                      <a:pt x="116" y="77"/>
                      <a:pt x="102" y="71"/>
                      <a:pt x="88" y="64"/>
                    </a:cubicBezTo>
                    <a:cubicBezTo>
                      <a:pt x="76" y="59"/>
                      <a:pt x="65" y="29"/>
                      <a:pt x="53" y="15"/>
                    </a:cubicBezTo>
                    <a:cubicBezTo>
                      <a:pt x="39" y="0"/>
                      <a:pt x="0" y="17"/>
                      <a:pt x="25" y="49"/>
                    </a:cubicBezTo>
                    <a:cubicBezTo>
                      <a:pt x="37" y="65"/>
                      <a:pt x="46" y="82"/>
                      <a:pt x="61" y="90"/>
                    </a:cubicBezTo>
                    <a:cubicBezTo>
                      <a:pt x="75" y="98"/>
                      <a:pt x="116" y="107"/>
                      <a:pt x="126" y="112"/>
                    </a:cubicBezTo>
                    <a:cubicBezTo>
                      <a:pt x="126" y="112"/>
                      <a:pt x="126" y="112"/>
                      <a:pt x="126" y="112"/>
                    </a:cubicBezTo>
                    <a:cubicBezTo>
                      <a:pt x="126" y="112"/>
                      <a:pt x="126" y="112"/>
                      <a:pt x="127" y="112"/>
                    </a:cubicBezTo>
                    <a:cubicBezTo>
                      <a:pt x="132" y="107"/>
                      <a:pt x="132" y="107"/>
                      <a:pt x="132" y="107"/>
                    </a:cubicBezTo>
                    <a:cubicBezTo>
                      <a:pt x="134" y="105"/>
                      <a:pt x="137" y="104"/>
                      <a:pt x="139" y="104"/>
                    </a:cubicBezTo>
                    <a:cubicBezTo>
                      <a:pt x="139" y="104"/>
                      <a:pt x="139" y="104"/>
                      <a:pt x="140" y="104"/>
                    </a:cubicBezTo>
                    <a:cubicBezTo>
                      <a:pt x="138" y="101"/>
                      <a:pt x="139" y="98"/>
                      <a:pt x="140" y="95"/>
                    </a:cubicBezTo>
                    <a:cubicBezTo>
                      <a:pt x="143" y="91"/>
                      <a:pt x="146" y="85"/>
                      <a:pt x="149" y="83"/>
                    </a:cubicBezTo>
                    <a:cubicBezTo>
                      <a:pt x="149" y="82"/>
                      <a:pt x="149" y="82"/>
                      <a:pt x="150" y="82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1" name="Freeform 1395"/>
              <p:cNvSpPr/>
              <p:nvPr/>
            </p:nvSpPr>
            <p:spPr bwMode="auto">
              <a:xfrm>
                <a:off x="22674364" y="6340401"/>
                <a:ext cx="149225" cy="158750"/>
              </a:xfrm>
              <a:custGeom>
                <a:avLst/>
                <a:gdLst>
                  <a:gd name="T0" fmla="*/ 46 w 47"/>
                  <a:gd name="T1" fmla="*/ 24 h 50"/>
                  <a:gd name="T2" fmla="*/ 23 w 47"/>
                  <a:gd name="T3" fmla="*/ 7 h 50"/>
                  <a:gd name="T4" fmla="*/ 15 w 47"/>
                  <a:gd name="T5" fmla="*/ 0 h 50"/>
                  <a:gd name="T6" fmla="*/ 14 w 47"/>
                  <a:gd name="T7" fmla="*/ 1 h 50"/>
                  <a:gd name="T8" fmla="*/ 10 w 47"/>
                  <a:gd name="T9" fmla="*/ 7 h 50"/>
                  <a:gd name="T10" fmla="*/ 1 w 47"/>
                  <a:gd name="T11" fmla="*/ 12 h 50"/>
                  <a:gd name="T12" fmla="*/ 0 w 47"/>
                  <a:gd name="T13" fmla="*/ 12 h 50"/>
                  <a:gd name="T14" fmla="*/ 0 w 47"/>
                  <a:gd name="T15" fmla="*/ 13 h 50"/>
                  <a:gd name="T16" fmla="*/ 8 w 47"/>
                  <a:gd name="T17" fmla="*/ 19 h 50"/>
                  <a:gd name="T18" fmla="*/ 8 w 47"/>
                  <a:gd name="T19" fmla="*/ 21 h 50"/>
                  <a:gd name="T20" fmla="*/ 14 w 47"/>
                  <a:gd name="T21" fmla="*/ 27 h 50"/>
                  <a:gd name="T22" fmla="*/ 14 w 47"/>
                  <a:gd name="T23" fmla="*/ 33 h 50"/>
                  <a:gd name="T24" fmla="*/ 16 w 47"/>
                  <a:gd name="T25" fmla="*/ 37 h 50"/>
                  <a:gd name="T26" fmla="*/ 16 w 47"/>
                  <a:gd name="T27" fmla="*/ 45 h 50"/>
                  <a:gd name="T28" fmla="*/ 17 w 47"/>
                  <a:gd name="T29" fmla="*/ 46 h 50"/>
                  <a:gd name="T30" fmla="*/ 22 w 47"/>
                  <a:gd name="T31" fmla="*/ 40 h 50"/>
                  <a:gd name="T32" fmla="*/ 18 w 47"/>
                  <a:gd name="T33" fmla="*/ 36 h 50"/>
                  <a:gd name="T34" fmla="*/ 19 w 47"/>
                  <a:gd name="T35" fmla="*/ 35 h 50"/>
                  <a:gd name="T36" fmla="*/ 27 w 47"/>
                  <a:gd name="T37" fmla="*/ 42 h 50"/>
                  <a:gd name="T38" fmla="*/ 32 w 47"/>
                  <a:gd name="T39" fmla="*/ 36 h 50"/>
                  <a:gd name="T40" fmla="*/ 24 w 47"/>
                  <a:gd name="T41" fmla="*/ 29 h 50"/>
                  <a:gd name="T42" fmla="*/ 25 w 47"/>
                  <a:gd name="T43" fmla="*/ 27 h 50"/>
                  <a:gd name="T44" fmla="*/ 35 w 47"/>
                  <a:gd name="T45" fmla="*/ 36 h 50"/>
                  <a:gd name="T46" fmla="*/ 40 w 47"/>
                  <a:gd name="T47" fmla="*/ 30 h 50"/>
                  <a:gd name="T48" fmla="*/ 30 w 47"/>
                  <a:gd name="T49" fmla="*/ 21 h 50"/>
                  <a:gd name="T50" fmla="*/ 31 w 47"/>
                  <a:gd name="T51" fmla="*/ 20 h 50"/>
                  <a:gd name="T52" fmla="*/ 39 w 47"/>
                  <a:gd name="T53" fmla="*/ 27 h 50"/>
                  <a:gd name="T54" fmla="*/ 46 w 47"/>
                  <a:gd name="T55" fmla="*/ 2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50">
                    <a:moveTo>
                      <a:pt x="46" y="24"/>
                    </a:moveTo>
                    <a:cubicBezTo>
                      <a:pt x="43" y="24"/>
                      <a:pt x="39" y="21"/>
                      <a:pt x="23" y="7"/>
                    </a:cubicBezTo>
                    <a:cubicBezTo>
                      <a:pt x="20" y="4"/>
                      <a:pt x="17" y="2"/>
                      <a:pt x="15" y="0"/>
                    </a:cubicBezTo>
                    <a:cubicBezTo>
                      <a:pt x="15" y="0"/>
                      <a:pt x="14" y="1"/>
                      <a:pt x="14" y="1"/>
                    </a:cubicBezTo>
                    <a:cubicBezTo>
                      <a:pt x="13" y="2"/>
                      <a:pt x="11" y="5"/>
                      <a:pt x="10" y="7"/>
                    </a:cubicBezTo>
                    <a:cubicBezTo>
                      <a:pt x="8" y="10"/>
                      <a:pt x="4" y="12"/>
                      <a:pt x="1" y="12"/>
                    </a:cubicBezTo>
                    <a:cubicBezTo>
                      <a:pt x="1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14"/>
                      <a:pt x="7" y="16"/>
                      <a:pt x="8" y="19"/>
                    </a:cubicBezTo>
                    <a:cubicBezTo>
                      <a:pt x="8" y="20"/>
                      <a:pt x="8" y="20"/>
                      <a:pt x="8" y="21"/>
                    </a:cubicBezTo>
                    <a:cubicBezTo>
                      <a:pt x="11" y="22"/>
                      <a:pt x="13" y="24"/>
                      <a:pt x="14" y="27"/>
                    </a:cubicBezTo>
                    <a:cubicBezTo>
                      <a:pt x="15" y="29"/>
                      <a:pt x="15" y="31"/>
                      <a:pt x="14" y="33"/>
                    </a:cubicBezTo>
                    <a:cubicBezTo>
                      <a:pt x="15" y="34"/>
                      <a:pt x="16" y="36"/>
                      <a:pt x="16" y="37"/>
                    </a:cubicBezTo>
                    <a:cubicBezTo>
                      <a:pt x="17" y="40"/>
                      <a:pt x="17" y="42"/>
                      <a:pt x="16" y="45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22" y="50"/>
                      <a:pt x="27" y="44"/>
                      <a:pt x="22" y="40"/>
                    </a:cubicBezTo>
                    <a:cubicBezTo>
                      <a:pt x="22" y="40"/>
                      <a:pt x="19" y="37"/>
                      <a:pt x="18" y="36"/>
                    </a:cubicBezTo>
                    <a:cubicBezTo>
                      <a:pt x="16" y="35"/>
                      <a:pt x="18" y="34"/>
                      <a:pt x="19" y="35"/>
                    </a:cubicBezTo>
                    <a:cubicBezTo>
                      <a:pt x="20" y="36"/>
                      <a:pt x="27" y="42"/>
                      <a:pt x="27" y="42"/>
                    </a:cubicBezTo>
                    <a:cubicBezTo>
                      <a:pt x="31" y="45"/>
                      <a:pt x="37" y="39"/>
                      <a:pt x="32" y="36"/>
                    </a:cubicBezTo>
                    <a:cubicBezTo>
                      <a:pt x="32" y="36"/>
                      <a:pt x="25" y="30"/>
                      <a:pt x="24" y="29"/>
                    </a:cubicBezTo>
                    <a:cubicBezTo>
                      <a:pt x="23" y="28"/>
                      <a:pt x="24" y="26"/>
                      <a:pt x="25" y="27"/>
                    </a:cubicBezTo>
                    <a:cubicBezTo>
                      <a:pt x="26" y="28"/>
                      <a:pt x="35" y="36"/>
                      <a:pt x="35" y="36"/>
                    </a:cubicBezTo>
                    <a:cubicBezTo>
                      <a:pt x="39" y="40"/>
                      <a:pt x="45" y="34"/>
                      <a:pt x="40" y="30"/>
                    </a:cubicBezTo>
                    <a:cubicBezTo>
                      <a:pt x="40" y="30"/>
                      <a:pt x="32" y="23"/>
                      <a:pt x="30" y="21"/>
                    </a:cubicBezTo>
                    <a:cubicBezTo>
                      <a:pt x="29" y="20"/>
                      <a:pt x="30" y="19"/>
                      <a:pt x="31" y="20"/>
                    </a:cubicBezTo>
                    <a:cubicBezTo>
                      <a:pt x="32" y="21"/>
                      <a:pt x="39" y="27"/>
                      <a:pt x="39" y="27"/>
                    </a:cubicBezTo>
                    <a:cubicBezTo>
                      <a:pt x="43" y="30"/>
                      <a:pt x="47" y="27"/>
                      <a:pt x="46" y="24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2" name="Freeform 1396"/>
              <p:cNvSpPr/>
              <p:nvPr/>
            </p:nvSpPr>
            <p:spPr bwMode="auto">
              <a:xfrm>
                <a:off x="22658489" y="6216576"/>
                <a:ext cx="269875" cy="180975"/>
              </a:xfrm>
              <a:custGeom>
                <a:avLst/>
                <a:gdLst>
                  <a:gd name="T0" fmla="*/ 85 w 85"/>
                  <a:gd name="T1" fmla="*/ 0 h 57"/>
                  <a:gd name="T2" fmla="*/ 55 w 85"/>
                  <a:gd name="T3" fmla="*/ 17 h 57"/>
                  <a:gd name="T4" fmla="*/ 42 w 85"/>
                  <a:gd name="T5" fmla="*/ 17 h 57"/>
                  <a:gd name="T6" fmla="*/ 21 w 85"/>
                  <a:gd name="T7" fmla="*/ 20 h 57"/>
                  <a:gd name="T8" fmla="*/ 9 w 85"/>
                  <a:gd name="T9" fmla="*/ 28 h 57"/>
                  <a:gd name="T10" fmla="*/ 3 w 85"/>
                  <a:gd name="T11" fmla="*/ 39 h 57"/>
                  <a:gd name="T12" fmla="*/ 10 w 85"/>
                  <a:gd name="T13" fmla="*/ 43 h 57"/>
                  <a:gd name="T14" fmla="*/ 15 w 85"/>
                  <a:gd name="T15" fmla="*/ 36 h 57"/>
                  <a:gd name="T16" fmla="*/ 21 w 85"/>
                  <a:gd name="T17" fmla="*/ 32 h 57"/>
                  <a:gd name="T18" fmla="*/ 52 w 85"/>
                  <a:gd name="T19" fmla="*/ 57 h 57"/>
                  <a:gd name="T20" fmla="*/ 69 w 85"/>
                  <a:gd name="T21" fmla="*/ 40 h 57"/>
                  <a:gd name="T22" fmla="*/ 81 w 85"/>
                  <a:gd name="T23" fmla="*/ 34 h 57"/>
                  <a:gd name="T24" fmla="*/ 85 w 85"/>
                  <a:gd name="T2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57">
                    <a:moveTo>
                      <a:pt x="85" y="0"/>
                    </a:moveTo>
                    <a:cubicBezTo>
                      <a:pt x="71" y="9"/>
                      <a:pt x="59" y="16"/>
                      <a:pt x="55" y="17"/>
                    </a:cubicBezTo>
                    <a:cubicBezTo>
                      <a:pt x="50" y="18"/>
                      <a:pt x="45" y="17"/>
                      <a:pt x="42" y="17"/>
                    </a:cubicBezTo>
                    <a:cubicBezTo>
                      <a:pt x="34" y="16"/>
                      <a:pt x="29" y="16"/>
                      <a:pt x="21" y="20"/>
                    </a:cubicBezTo>
                    <a:cubicBezTo>
                      <a:pt x="16" y="23"/>
                      <a:pt x="12" y="26"/>
                      <a:pt x="9" y="28"/>
                    </a:cubicBezTo>
                    <a:cubicBezTo>
                      <a:pt x="8" y="30"/>
                      <a:pt x="3" y="39"/>
                      <a:pt x="3" y="39"/>
                    </a:cubicBezTo>
                    <a:cubicBezTo>
                      <a:pt x="0" y="44"/>
                      <a:pt x="7" y="48"/>
                      <a:pt x="10" y="43"/>
                    </a:cubicBezTo>
                    <a:cubicBezTo>
                      <a:pt x="10" y="43"/>
                      <a:pt x="13" y="37"/>
                      <a:pt x="15" y="36"/>
                    </a:cubicBezTo>
                    <a:cubicBezTo>
                      <a:pt x="16" y="35"/>
                      <a:pt x="19" y="32"/>
                      <a:pt x="21" y="32"/>
                    </a:cubicBezTo>
                    <a:cubicBezTo>
                      <a:pt x="22" y="32"/>
                      <a:pt x="49" y="57"/>
                      <a:pt x="52" y="57"/>
                    </a:cubicBezTo>
                    <a:cubicBezTo>
                      <a:pt x="54" y="57"/>
                      <a:pt x="63" y="46"/>
                      <a:pt x="69" y="40"/>
                    </a:cubicBezTo>
                    <a:cubicBezTo>
                      <a:pt x="70" y="39"/>
                      <a:pt x="75" y="37"/>
                      <a:pt x="81" y="34"/>
                    </a:cubicBezTo>
                    <a:cubicBezTo>
                      <a:pt x="82" y="23"/>
                      <a:pt x="83" y="11"/>
                      <a:pt x="85" y="0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3" name="Freeform 1397"/>
              <p:cNvSpPr/>
              <p:nvPr/>
            </p:nvSpPr>
            <p:spPr bwMode="auto">
              <a:xfrm>
                <a:off x="22763264" y="5346626"/>
                <a:ext cx="635000" cy="663575"/>
              </a:xfrm>
              <a:custGeom>
                <a:avLst/>
                <a:gdLst>
                  <a:gd name="T0" fmla="*/ 100 w 200"/>
                  <a:gd name="T1" fmla="*/ 0 h 209"/>
                  <a:gd name="T2" fmla="*/ 0 w 200"/>
                  <a:gd name="T3" fmla="*/ 100 h 209"/>
                  <a:gd name="T4" fmla="*/ 78 w 200"/>
                  <a:gd name="T5" fmla="*/ 198 h 209"/>
                  <a:gd name="T6" fmla="*/ 83 w 200"/>
                  <a:gd name="T7" fmla="*/ 209 h 209"/>
                  <a:gd name="T8" fmla="*/ 102 w 200"/>
                  <a:gd name="T9" fmla="*/ 202 h 209"/>
                  <a:gd name="T10" fmla="*/ 123 w 200"/>
                  <a:gd name="T11" fmla="*/ 201 h 209"/>
                  <a:gd name="T12" fmla="*/ 124 w 200"/>
                  <a:gd name="T13" fmla="*/ 201 h 209"/>
                  <a:gd name="T14" fmla="*/ 125 w 200"/>
                  <a:gd name="T15" fmla="*/ 197 h 209"/>
                  <a:gd name="T16" fmla="*/ 200 w 200"/>
                  <a:gd name="T17" fmla="*/ 100 h 209"/>
                  <a:gd name="T18" fmla="*/ 100 w 200"/>
                  <a:gd name="T1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209">
                    <a:moveTo>
                      <a:pt x="100" y="0"/>
                    </a:moveTo>
                    <a:cubicBezTo>
                      <a:pt x="45" y="0"/>
                      <a:pt x="0" y="45"/>
                      <a:pt x="0" y="100"/>
                    </a:cubicBezTo>
                    <a:cubicBezTo>
                      <a:pt x="0" y="148"/>
                      <a:pt x="34" y="188"/>
                      <a:pt x="78" y="198"/>
                    </a:cubicBezTo>
                    <a:cubicBezTo>
                      <a:pt x="80" y="201"/>
                      <a:pt x="81" y="205"/>
                      <a:pt x="83" y="209"/>
                    </a:cubicBezTo>
                    <a:cubicBezTo>
                      <a:pt x="86" y="207"/>
                      <a:pt x="91" y="205"/>
                      <a:pt x="102" y="202"/>
                    </a:cubicBezTo>
                    <a:cubicBezTo>
                      <a:pt x="110" y="200"/>
                      <a:pt x="118" y="200"/>
                      <a:pt x="123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5" y="200"/>
                      <a:pt x="125" y="198"/>
                      <a:pt x="125" y="197"/>
                    </a:cubicBezTo>
                    <a:cubicBezTo>
                      <a:pt x="168" y="186"/>
                      <a:pt x="200" y="147"/>
                      <a:pt x="200" y="100"/>
                    </a:cubicBezTo>
                    <a:cubicBezTo>
                      <a:pt x="200" y="45"/>
                      <a:pt x="155" y="0"/>
                      <a:pt x="100" y="0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4" name="Freeform 1398"/>
              <p:cNvSpPr/>
              <p:nvPr/>
            </p:nvSpPr>
            <p:spPr bwMode="auto">
              <a:xfrm>
                <a:off x="22966464" y="6067351"/>
                <a:ext cx="92075" cy="454025"/>
              </a:xfrm>
              <a:custGeom>
                <a:avLst/>
                <a:gdLst>
                  <a:gd name="T0" fmla="*/ 19 w 29"/>
                  <a:gd name="T1" fmla="*/ 2 h 143"/>
                  <a:gd name="T2" fmla="*/ 19 w 29"/>
                  <a:gd name="T3" fmla="*/ 2 h 143"/>
                  <a:gd name="T4" fmla="*/ 18 w 29"/>
                  <a:gd name="T5" fmla="*/ 2 h 143"/>
                  <a:gd name="T6" fmla="*/ 18 w 29"/>
                  <a:gd name="T7" fmla="*/ 1 h 143"/>
                  <a:gd name="T8" fmla="*/ 16 w 29"/>
                  <a:gd name="T9" fmla="*/ 0 h 143"/>
                  <a:gd name="T10" fmla="*/ 16 w 29"/>
                  <a:gd name="T11" fmla="*/ 0 h 143"/>
                  <a:gd name="T12" fmla="*/ 1 w 29"/>
                  <a:gd name="T13" fmla="*/ 85 h 143"/>
                  <a:gd name="T14" fmla="*/ 6 w 29"/>
                  <a:gd name="T15" fmla="*/ 143 h 143"/>
                  <a:gd name="T16" fmla="*/ 14 w 29"/>
                  <a:gd name="T17" fmla="*/ 128 h 143"/>
                  <a:gd name="T18" fmla="*/ 29 w 29"/>
                  <a:gd name="T19" fmla="*/ 85 h 143"/>
                  <a:gd name="T20" fmla="*/ 20 w 29"/>
                  <a:gd name="T21" fmla="*/ 41 h 143"/>
                  <a:gd name="T22" fmla="*/ 18 w 29"/>
                  <a:gd name="T23" fmla="*/ 4 h 143"/>
                  <a:gd name="T24" fmla="*/ 19 w 29"/>
                  <a:gd name="T25" fmla="*/ 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" h="143">
                    <a:moveTo>
                      <a:pt x="19" y="2"/>
                    </a:move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8" y="2"/>
                      <a:pt x="18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8" y="19"/>
                      <a:pt x="0" y="47"/>
                      <a:pt x="1" y="85"/>
                    </a:cubicBezTo>
                    <a:cubicBezTo>
                      <a:pt x="1" y="117"/>
                      <a:pt x="4" y="132"/>
                      <a:pt x="6" y="143"/>
                    </a:cubicBezTo>
                    <a:cubicBezTo>
                      <a:pt x="8" y="138"/>
                      <a:pt x="10" y="133"/>
                      <a:pt x="14" y="128"/>
                    </a:cubicBezTo>
                    <a:cubicBezTo>
                      <a:pt x="18" y="123"/>
                      <a:pt x="29" y="97"/>
                      <a:pt x="29" y="85"/>
                    </a:cubicBezTo>
                    <a:cubicBezTo>
                      <a:pt x="29" y="74"/>
                      <a:pt x="27" y="53"/>
                      <a:pt x="20" y="41"/>
                    </a:cubicBezTo>
                    <a:cubicBezTo>
                      <a:pt x="13" y="29"/>
                      <a:pt x="12" y="14"/>
                      <a:pt x="18" y="4"/>
                    </a:cubicBezTo>
                    <a:cubicBezTo>
                      <a:pt x="18" y="3"/>
                      <a:pt x="19" y="3"/>
                      <a:pt x="19" y="2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5" name="Freeform 1399"/>
              <p:cNvSpPr/>
              <p:nvPr/>
            </p:nvSpPr>
            <p:spPr bwMode="auto">
              <a:xfrm>
                <a:off x="22991864" y="6054651"/>
                <a:ext cx="190500" cy="511175"/>
              </a:xfrm>
              <a:custGeom>
                <a:avLst/>
                <a:gdLst>
                  <a:gd name="T0" fmla="*/ 55 w 60"/>
                  <a:gd name="T1" fmla="*/ 39 h 161"/>
                  <a:gd name="T2" fmla="*/ 30 w 60"/>
                  <a:gd name="T3" fmla="*/ 1 h 161"/>
                  <a:gd name="T4" fmla="*/ 17 w 60"/>
                  <a:gd name="T5" fmla="*/ 42 h 161"/>
                  <a:gd name="T6" fmla="*/ 27 w 60"/>
                  <a:gd name="T7" fmla="*/ 89 h 161"/>
                  <a:gd name="T8" fmla="*/ 11 w 60"/>
                  <a:gd name="T9" fmla="*/ 135 h 161"/>
                  <a:gd name="T10" fmla="*/ 9 w 60"/>
                  <a:gd name="T11" fmla="*/ 161 h 161"/>
                  <a:gd name="T12" fmla="*/ 18 w 60"/>
                  <a:gd name="T13" fmla="*/ 147 h 161"/>
                  <a:gd name="T14" fmla="*/ 30 w 60"/>
                  <a:gd name="T15" fmla="*/ 158 h 161"/>
                  <a:gd name="T16" fmla="*/ 54 w 60"/>
                  <a:gd name="T17" fmla="*/ 151 h 161"/>
                  <a:gd name="T18" fmla="*/ 50 w 60"/>
                  <a:gd name="T19" fmla="*/ 124 h 161"/>
                  <a:gd name="T20" fmla="*/ 57 w 60"/>
                  <a:gd name="T21" fmla="*/ 84 h 161"/>
                  <a:gd name="T22" fmla="*/ 55 w 60"/>
                  <a:gd name="T23" fmla="*/ 39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0" h="161">
                    <a:moveTo>
                      <a:pt x="55" y="39"/>
                    </a:moveTo>
                    <a:cubicBezTo>
                      <a:pt x="53" y="21"/>
                      <a:pt x="53" y="0"/>
                      <a:pt x="30" y="1"/>
                    </a:cubicBezTo>
                    <a:cubicBezTo>
                      <a:pt x="12" y="2"/>
                      <a:pt x="8" y="26"/>
                      <a:pt x="17" y="42"/>
                    </a:cubicBezTo>
                    <a:cubicBezTo>
                      <a:pt x="24" y="55"/>
                      <a:pt x="27" y="77"/>
                      <a:pt x="27" y="89"/>
                    </a:cubicBezTo>
                    <a:cubicBezTo>
                      <a:pt x="27" y="103"/>
                      <a:pt x="15" y="130"/>
                      <a:pt x="11" y="135"/>
                    </a:cubicBezTo>
                    <a:cubicBezTo>
                      <a:pt x="2" y="148"/>
                      <a:pt x="0" y="161"/>
                      <a:pt x="9" y="161"/>
                    </a:cubicBezTo>
                    <a:cubicBezTo>
                      <a:pt x="15" y="161"/>
                      <a:pt x="9" y="146"/>
                      <a:pt x="18" y="147"/>
                    </a:cubicBezTo>
                    <a:cubicBezTo>
                      <a:pt x="28" y="148"/>
                      <a:pt x="23" y="158"/>
                      <a:pt x="30" y="158"/>
                    </a:cubicBezTo>
                    <a:cubicBezTo>
                      <a:pt x="36" y="158"/>
                      <a:pt x="49" y="156"/>
                      <a:pt x="54" y="151"/>
                    </a:cubicBezTo>
                    <a:cubicBezTo>
                      <a:pt x="60" y="145"/>
                      <a:pt x="52" y="134"/>
                      <a:pt x="50" y="124"/>
                    </a:cubicBezTo>
                    <a:cubicBezTo>
                      <a:pt x="47" y="114"/>
                      <a:pt x="54" y="102"/>
                      <a:pt x="57" y="84"/>
                    </a:cubicBezTo>
                    <a:cubicBezTo>
                      <a:pt x="59" y="67"/>
                      <a:pt x="58" y="62"/>
                      <a:pt x="55" y="39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6" name="Freeform 1400"/>
              <p:cNvSpPr/>
              <p:nvPr/>
            </p:nvSpPr>
            <p:spPr bwMode="auto">
              <a:xfrm>
                <a:off x="22899789" y="6969051"/>
                <a:ext cx="298450" cy="66675"/>
              </a:xfrm>
              <a:custGeom>
                <a:avLst/>
                <a:gdLst>
                  <a:gd name="T0" fmla="*/ 4 w 94"/>
                  <a:gd name="T1" fmla="*/ 0 h 21"/>
                  <a:gd name="T2" fmla="*/ 0 w 94"/>
                  <a:gd name="T3" fmla="*/ 13 h 21"/>
                  <a:gd name="T4" fmla="*/ 26 w 94"/>
                  <a:gd name="T5" fmla="*/ 19 h 21"/>
                  <a:gd name="T6" fmla="*/ 63 w 94"/>
                  <a:gd name="T7" fmla="*/ 19 h 21"/>
                  <a:gd name="T8" fmla="*/ 94 w 94"/>
                  <a:gd name="T9" fmla="*/ 4 h 21"/>
                  <a:gd name="T10" fmla="*/ 94 w 94"/>
                  <a:gd name="T11" fmla="*/ 0 h 21"/>
                  <a:gd name="T12" fmla="*/ 4 w 94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1">
                    <a:moveTo>
                      <a:pt x="4" y="0"/>
                    </a:moveTo>
                    <a:cubicBezTo>
                      <a:pt x="2" y="3"/>
                      <a:pt x="0" y="8"/>
                      <a:pt x="0" y="13"/>
                    </a:cubicBezTo>
                    <a:cubicBezTo>
                      <a:pt x="0" y="21"/>
                      <a:pt x="9" y="19"/>
                      <a:pt x="26" y="19"/>
                    </a:cubicBezTo>
                    <a:cubicBezTo>
                      <a:pt x="44" y="19"/>
                      <a:pt x="50" y="19"/>
                      <a:pt x="63" y="19"/>
                    </a:cubicBezTo>
                    <a:cubicBezTo>
                      <a:pt x="77" y="19"/>
                      <a:pt x="94" y="20"/>
                      <a:pt x="94" y="4"/>
                    </a:cubicBezTo>
                    <a:cubicBezTo>
                      <a:pt x="94" y="2"/>
                      <a:pt x="94" y="1"/>
                      <a:pt x="94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7" name="Freeform 1401"/>
              <p:cNvSpPr/>
              <p:nvPr/>
            </p:nvSpPr>
            <p:spPr bwMode="auto">
              <a:xfrm>
                <a:off x="23137914" y="6041951"/>
                <a:ext cx="98425" cy="466725"/>
              </a:xfrm>
              <a:custGeom>
                <a:avLst/>
                <a:gdLst>
                  <a:gd name="T0" fmla="*/ 12 w 31"/>
                  <a:gd name="T1" fmla="*/ 1 h 147"/>
                  <a:gd name="T2" fmla="*/ 5 w 31"/>
                  <a:gd name="T3" fmla="*/ 3 h 147"/>
                  <a:gd name="T4" fmla="*/ 4 w 31"/>
                  <a:gd name="T5" fmla="*/ 3 h 147"/>
                  <a:gd name="T6" fmla="*/ 2 w 31"/>
                  <a:gd name="T7" fmla="*/ 3 h 147"/>
                  <a:gd name="T8" fmla="*/ 1 w 31"/>
                  <a:gd name="T9" fmla="*/ 3 h 147"/>
                  <a:gd name="T10" fmla="*/ 0 w 31"/>
                  <a:gd name="T11" fmla="*/ 3 h 147"/>
                  <a:gd name="T12" fmla="*/ 15 w 31"/>
                  <a:gd name="T13" fmla="*/ 37 h 147"/>
                  <a:gd name="T14" fmla="*/ 15 w 31"/>
                  <a:gd name="T15" fmla="*/ 42 h 147"/>
                  <a:gd name="T16" fmla="*/ 16 w 31"/>
                  <a:gd name="T17" fmla="*/ 47 h 147"/>
                  <a:gd name="T18" fmla="*/ 17 w 31"/>
                  <a:gd name="T19" fmla="*/ 88 h 147"/>
                  <a:gd name="T20" fmla="*/ 12 w 31"/>
                  <a:gd name="T21" fmla="*/ 109 h 147"/>
                  <a:gd name="T22" fmla="*/ 10 w 31"/>
                  <a:gd name="T23" fmla="*/ 126 h 147"/>
                  <a:gd name="T24" fmla="*/ 12 w 31"/>
                  <a:gd name="T25" fmla="*/ 134 h 147"/>
                  <a:gd name="T26" fmla="*/ 15 w 31"/>
                  <a:gd name="T27" fmla="*/ 142 h 147"/>
                  <a:gd name="T28" fmla="*/ 19 w 31"/>
                  <a:gd name="T29" fmla="*/ 145 h 147"/>
                  <a:gd name="T30" fmla="*/ 22 w 31"/>
                  <a:gd name="T31" fmla="*/ 147 h 147"/>
                  <a:gd name="T32" fmla="*/ 21 w 31"/>
                  <a:gd name="T33" fmla="*/ 138 h 147"/>
                  <a:gd name="T34" fmla="*/ 24 w 31"/>
                  <a:gd name="T35" fmla="*/ 74 h 147"/>
                  <a:gd name="T36" fmla="*/ 12 w 31"/>
                  <a:gd name="T37" fmla="*/ 0 h 147"/>
                  <a:gd name="T38" fmla="*/ 12 w 31"/>
                  <a:gd name="T39" fmla="*/ 1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" h="147">
                    <a:moveTo>
                      <a:pt x="12" y="1"/>
                    </a:moveTo>
                    <a:cubicBezTo>
                      <a:pt x="10" y="2"/>
                      <a:pt x="8" y="3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2" y="9"/>
                      <a:pt x="13" y="25"/>
                      <a:pt x="15" y="37"/>
                    </a:cubicBezTo>
                    <a:cubicBezTo>
                      <a:pt x="15" y="39"/>
                      <a:pt x="15" y="40"/>
                      <a:pt x="15" y="42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8" y="66"/>
                      <a:pt x="19" y="72"/>
                      <a:pt x="17" y="88"/>
                    </a:cubicBezTo>
                    <a:cubicBezTo>
                      <a:pt x="16" y="97"/>
                      <a:pt x="14" y="103"/>
                      <a:pt x="12" y="109"/>
                    </a:cubicBezTo>
                    <a:cubicBezTo>
                      <a:pt x="10" y="116"/>
                      <a:pt x="8" y="122"/>
                      <a:pt x="10" y="126"/>
                    </a:cubicBezTo>
                    <a:cubicBezTo>
                      <a:pt x="10" y="129"/>
                      <a:pt x="11" y="132"/>
                      <a:pt x="12" y="134"/>
                    </a:cubicBezTo>
                    <a:cubicBezTo>
                      <a:pt x="13" y="137"/>
                      <a:pt x="14" y="140"/>
                      <a:pt x="15" y="142"/>
                    </a:cubicBezTo>
                    <a:cubicBezTo>
                      <a:pt x="19" y="145"/>
                      <a:pt x="19" y="145"/>
                      <a:pt x="19" y="145"/>
                    </a:cubicBezTo>
                    <a:cubicBezTo>
                      <a:pt x="20" y="145"/>
                      <a:pt x="21" y="146"/>
                      <a:pt x="22" y="147"/>
                    </a:cubicBezTo>
                    <a:cubicBezTo>
                      <a:pt x="22" y="144"/>
                      <a:pt x="22" y="141"/>
                      <a:pt x="21" y="138"/>
                    </a:cubicBezTo>
                    <a:cubicBezTo>
                      <a:pt x="17" y="115"/>
                      <a:pt x="19" y="106"/>
                      <a:pt x="24" y="74"/>
                    </a:cubicBezTo>
                    <a:cubicBezTo>
                      <a:pt x="31" y="29"/>
                      <a:pt x="21" y="10"/>
                      <a:pt x="12" y="0"/>
                    </a:cubicBezTo>
                    <a:cubicBezTo>
                      <a:pt x="12" y="0"/>
                      <a:pt x="12" y="1"/>
                      <a:pt x="12" y="1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8" name="Freeform 1402"/>
              <p:cNvSpPr/>
              <p:nvPr/>
            </p:nvSpPr>
            <p:spPr bwMode="auto">
              <a:xfrm>
                <a:off x="23109339" y="6556301"/>
                <a:ext cx="60325" cy="19050"/>
              </a:xfrm>
              <a:custGeom>
                <a:avLst/>
                <a:gdLst>
                  <a:gd name="T0" fmla="*/ 0 w 19"/>
                  <a:gd name="T1" fmla="*/ 6 h 6"/>
                  <a:gd name="T2" fmla="*/ 19 w 19"/>
                  <a:gd name="T3" fmla="*/ 6 h 6"/>
                  <a:gd name="T4" fmla="*/ 19 w 19"/>
                  <a:gd name="T5" fmla="*/ 2 h 6"/>
                  <a:gd name="T6" fmla="*/ 18 w 19"/>
                  <a:gd name="T7" fmla="*/ 0 h 6"/>
                  <a:gd name="T8" fmla="*/ 18 w 19"/>
                  <a:gd name="T9" fmla="*/ 0 h 6"/>
                  <a:gd name="T10" fmla="*/ 0 w 19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6">
                    <a:moveTo>
                      <a:pt x="0" y="6"/>
                    </a:moveTo>
                    <a:cubicBezTo>
                      <a:pt x="19" y="6"/>
                      <a:pt x="19" y="6"/>
                      <a:pt x="19" y="6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3" y="3"/>
                      <a:pt x="6" y="5"/>
                      <a:pt x="0" y="6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9" name="Freeform 1403"/>
              <p:cNvSpPr/>
              <p:nvPr/>
            </p:nvSpPr>
            <p:spPr bwMode="auto">
              <a:xfrm>
                <a:off x="22871214" y="6803951"/>
                <a:ext cx="508000" cy="146050"/>
              </a:xfrm>
              <a:custGeom>
                <a:avLst/>
                <a:gdLst>
                  <a:gd name="T0" fmla="*/ 101 w 160"/>
                  <a:gd name="T1" fmla="*/ 4 h 46"/>
                  <a:gd name="T2" fmla="*/ 95 w 160"/>
                  <a:gd name="T3" fmla="*/ 10 h 46"/>
                  <a:gd name="T4" fmla="*/ 95 w 160"/>
                  <a:gd name="T5" fmla="*/ 14 h 46"/>
                  <a:gd name="T6" fmla="*/ 80 w 160"/>
                  <a:gd name="T7" fmla="*/ 29 h 46"/>
                  <a:gd name="T8" fmla="*/ 65 w 160"/>
                  <a:gd name="T9" fmla="*/ 14 h 46"/>
                  <a:gd name="T10" fmla="*/ 65 w 160"/>
                  <a:gd name="T11" fmla="*/ 10 h 46"/>
                  <a:gd name="T12" fmla="*/ 59 w 160"/>
                  <a:gd name="T13" fmla="*/ 4 h 46"/>
                  <a:gd name="T14" fmla="*/ 10 w 160"/>
                  <a:gd name="T15" fmla="*/ 4 h 46"/>
                  <a:gd name="T16" fmla="*/ 0 w 160"/>
                  <a:gd name="T17" fmla="*/ 0 h 46"/>
                  <a:gd name="T18" fmla="*/ 0 w 160"/>
                  <a:gd name="T19" fmla="*/ 36 h 46"/>
                  <a:gd name="T20" fmla="*/ 10 w 160"/>
                  <a:gd name="T21" fmla="*/ 46 h 46"/>
                  <a:gd name="T22" fmla="*/ 150 w 160"/>
                  <a:gd name="T23" fmla="*/ 46 h 46"/>
                  <a:gd name="T24" fmla="*/ 160 w 160"/>
                  <a:gd name="T25" fmla="*/ 36 h 46"/>
                  <a:gd name="T26" fmla="*/ 160 w 160"/>
                  <a:gd name="T27" fmla="*/ 0 h 46"/>
                  <a:gd name="T28" fmla="*/ 150 w 160"/>
                  <a:gd name="T29" fmla="*/ 4 h 46"/>
                  <a:gd name="T30" fmla="*/ 101 w 160"/>
                  <a:gd name="T31" fmla="*/ 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0" h="46">
                    <a:moveTo>
                      <a:pt x="101" y="4"/>
                    </a:moveTo>
                    <a:cubicBezTo>
                      <a:pt x="100" y="7"/>
                      <a:pt x="98" y="9"/>
                      <a:pt x="95" y="10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5" y="22"/>
                      <a:pt x="88" y="29"/>
                      <a:pt x="80" y="29"/>
                    </a:cubicBezTo>
                    <a:cubicBezTo>
                      <a:pt x="72" y="29"/>
                      <a:pt x="65" y="22"/>
                      <a:pt x="65" y="14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2" y="9"/>
                      <a:pt x="60" y="7"/>
                      <a:pt x="59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6" y="4"/>
                      <a:pt x="3" y="2"/>
                      <a:pt x="0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1"/>
                      <a:pt x="4" y="46"/>
                      <a:pt x="10" y="46"/>
                    </a:cubicBezTo>
                    <a:cubicBezTo>
                      <a:pt x="150" y="46"/>
                      <a:pt x="150" y="46"/>
                      <a:pt x="150" y="46"/>
                    </a:cubicBezTo>
                    <a:cubicBezTo>
                      <a:pt x="155" y="46"/>
                      <a:pt x="160" y="41"/>
                      <a:pt x="160" y="3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157" y="2"/>
                      <a:pt x="154" y="4"/>
                      <a:pt x="150" y="4"/>
                    </a:cubicBezTo>
                    <a:lnTo>
                      <a:pt x="101" y="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60" name="Freeform 1404"/>
              <p:cNvSpPr/>
              <p:nvPr/>
            </p:nvSpPr>
            <p:spPr bwMode="auto">
              <a:xfrm>
                <a:off x="23042664" y="6540426"/>
                <a:ext cx="19050" cy="34925"/>
              </a:xfrm>
              <a:custGeom>
                <a:avLst/>
                <a:gdLst>
                  <a:gd name="T0" fmla="*/ 6 w 6"/>
                  <a:gd name="T1" fmla="*/ 7 h 11"/>
                  <a:gd name="T2" fmla="*/ 4 w 6"/>
                  <a:gd name="T3" fmla="*/ 2 h 11"/>
                  <a:gd name="T4" fmla="*/ 3 w 6"/>
                  <a:gd name="T5" fmla="*/ 0 h 11"/>
                  <a:gd name="T6" fmla="*/ 3 w 6"/>
                  <a:gd name="T7" fmla="*/ 0 h 11"/>
                  <a:gd name="T8" fmla="*/ 2 w 6"/>
                  <a:gd name="T9" fmla="*/ 3 h 11"/>
                  <a:gd name="T10" fmla="*/ 0 w 6"/>
                  <a:gd name="T11" fmla="*/ 11 h 11"/>
                  <a:gd name="T12" fmla="*/ 6 w 6"/>
                  <a:gd name="T13" fmla="*/ 11 h 11"/>
                  <a:gd name="T14" fmla="*/ 6 w 6"/>
                  <a:gd name="T15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1">
                    <a:moveTo>
                      <a:pt x="6" y="7"/>
                    </a:moveTo>
                    <a:cubicBezTo>
                      <a:pt x="5" y="5"/>
                      <a:pt x="4" y="3"/>
                      <a:pt x="4" y="2"/>
                    </a:cubicBezTo>
                    <a:cubicBezTo>
                      <a:pt x="3" y="2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2"/>
                      <a:pt x="2" y="3"/>
                    </a:cubicBezTo>
                    <a:cubicBezTo>
                      <a:pt x="2" y="4"/>
                      <a:pt x="2" y="8"/>
                      <a:pt x="0" y="11"/>
                    </a:cubicBezTo>
                    <a:cubicBezTo>
                      <a:pt x="6" y="11"/>
                      <a:pt x="6" y="11"/>
                      <a:pt x="6" y="11"/>
                    </a:cubicBezTo>
                    <a:lnTo>
                      <a:pt x="6" y="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61" name="Freeform 1405"/>
              <p:cNvSpPr/>
              <p:nvPr/>
            </p:nvSpPr>
            <p:spPr bwMode="auto">
              <a:xfrm>
                <a:off x="23179189" y="6518201"/>
                <a:ext cx="34925" cy="57150"/>
              </a:xfrm>
              <a:custGeom>
                <a:avLst/>
                <a:gdLst>
                  <a:gd name="T0" fmla="*/ 3 w 11"/>
                  <a:gd name="T1" fmla="*/ 18 h 18"/>
                  <a:gd name="T2" fmla="*/ 11 w 11"/>
                  <a:gd name="T3" fmla="*/ 18 h 18"/>
                  <a:gd name="T4" fmla="*/ 11 w 11"/>
                  <a:gd name="T5" fmla="*/ 14 h 18"/>
                  <a:gd name="T6" fmla="*/ 3 w 11"/>
                  <a:gd name="T7" fmla="*/ 0 h 18"/>
                  <a:gd name="T8" fmla="*/ 0 w 11"/>
                  <a:gd name="T9" fmla="*/ 8 h 18"/>
                  <a:gd name="T10" fmla="*/ 3 w 11"/>
                  <a:gd name="T11" fmla="*/ 14 h 18"/>
                  <a:gd name="T12" fmla="*/ 3 w 11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8">
                    <a:moveTo>
                      <a:pt x="3" y="18"/>
                    </a:move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8"/>
                      <a:pt x="8" y="3"/>
                      <a:pt x="3" y="0"/>
                    </a:cubicBezTo>
                    <a:cubicBezTo>
                      <a:pt x="3" y="3"/>
                      <a:pt x="2" y="5"/>
                      <a:pt x="0" y="8"/>
                    </a:cubicBezTo>
                    <a:cubicBezTo>
                      <a:pt x="2" y="9"/>
                      <a:pt x="3" y="11"/>
                      <a:pt x="3" y="1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62" name="Freeform 1406"/>
              <p:cNvSpPr/>
              <p:nvPr/>
            </p:nvSpPr>
            <p:spPr bwMode="auto">
              <a:xfrm>
                <a:off x="22871214" y="6594401"/>
                <a:ext cx="508000" cy="203200"/>
              </a:xfrm>
              <a:custGeom>
                <a:avLst/>
                <a:gdLst>
                  <a:gd name="T0" fmla="*/ 150 w 160"/>
                  <a:gd name="T1" fmla="*/ 0 h 64"/>
                  <a:gd name="T2" fmla="*/ 10 w 160"/>
                  <a:gd name="T3" fmla="*/ 0 h 64"/>
                  <a:gd name="T4" fmla="*/ 0 w 160"/>
                  <a:gd name="T5" fmla="*/ 10 h 64"/>
                  <a:gd name="T6" fmla="*/ 0 w 160"/>
                  <a:gd name="T7" fmla="*/ 54 h 64"/>
                  <a:gd name="T8" fmla="*/ 10 w 160"/>
                  <a:gd name="T9" fmla="*/ 64 h 64"/>
                  <a:gd name="T10" fmla="*/ 59 w 160"/>
                  <a:gd name="T11" fmla="*/ 64 h 64"/>
                  <a:gd name="T12" fmla="*/ 59 w 160"/>
                  <a:gd name="T13" fmla="*/ 62 h 64"/>
                  <a:gd name="T14" fmla="*/ 67 w 160"/>
                  <a:gd name="T15" fmla="*/ 54 h 64"/>
                  <a:gd name="T16" fmla="*/ 93 w 160"/>
                  <a:gd name="T17" fmla="*/ 54 h 64"/>
                  <a:gd name="T18" fmla="*/ 101 w 160"/>
                  <a:gd name="T19" fmla="*/ 62 h 64"/>
                  <a:gd name="T20" fmla="*/ 101 w 160"/>
                  <a:gd name="T21" fmla="*/ 64 h 64"/>
                  <a:gd name="T22" fmla="*/ 150 w 160"/>
                  <a:gd name="T23" fmla="*/ 64 h 64"/>
                  <a:gd name="T24" fmla="*/ 160 w 160"/>
                  <a:gd name="T25" fmla="*/ 54 h 64"/>
                  <a:gd name="T26" fmla="*/ 160 w 160"/>
                  <a:gd name="T27" fmla="*/ 10 h 64"/>
                  <a:gd name="T28" fmla="*/ 150 w 160"/>
                  <a:gd name="T2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0" h="64">
                    <a:moveTo>
                      <a:pt x="15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9"/>
                      <a:pt x="4" y="64"/>
                      <a:pt x="10" y="64"/>
                    </a:cubicBezTo>
                    <a:cubicBezTo>
                      <a:pt x="59" y="64"/>
                      <a:pt x="59" y="64"/>
                      <a:pt x="59" y="64"/>
                    </a:cubicBezTo>
                    <a:cubicBezTo>
                      <a:pt x="59" y="62"/>
                      <a:pt x="59" y="62"/>
                      <a:pt x="59" y="62"/>
                    </a:cubicBezTo>
                    <a:cubicBezTo>
                      <a:pt x="59" y="58"/>
                      <a:pt x="62" y="54"/>
                      <a:pt x="67" y="54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7" y="54"/>
                      <a:pt x="101" y="58"/>
                      <a:pt x="101" y="62"/>
                    </a:cubicBezTo>
                    <a:cubicBezTo>
                      <a:pt x="101" y="64"/>
                      <a:pt x="101" y="64"/>
                      <a:pt x="101" y="64"/>
                    </a:cubicBezTo>
                    <a:cubicBezTo>
                      <a:pt x="150" y="64"/>
                      <a:pt x="150" y="64"/>
                      <a:pt x="150" y="64"/>
                    </a:cubicBezTo>
                    <a:cubicBezTo>
                      <a:pt x="155" y="64"/>
                      <a:pt x="160" y="59"/>
                      <a:pt x="160" y="54"/>
                    </a:cubicBezTo>
                    <a:cubicBezTo>
                      <a:pt x="160" y="10"/>
                      <a:pt x="160" y="10"/>
                      <a:pt x="160" y="10"/>
                    </a:cubicBezTo>
                    <a:cubicBezTo>
                      <a:pt x="160" y="4"/>
                      <a:pt x="155" y="0"/>
                      <a:pt x="1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</p:grpSp>
        <p:sp>
          <p:nvSpPr>
            <p:cNvPr id="32" name="Овал 118"/>
            <p:cNvSpPr/>
            <p:nvPr/>
          </p:nvSpPr>
          <p:spPr>
            <a:xfrm rot="10800000">
              <a:off x="5733926" y="3983239"/>
              <a:ext cx="1941517" cy="1765015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33" name="Овал 119"/>
            <p:cNvSpPr/>
            <p:nvPr/>
          </p:nvSpPr>
          <p:spPr>
            <a:xfrm rot="10800000">
              <a:off x="3335811" y="4050482"/>
              <a:ext cx="1941517" cy="1765015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372453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600" b="1" dirty="0">
                <a:cs typeface="+mn-ea"/>
                <a:sym typeface="+mn-lt"/>
              </a:rPr>
              <a:t>为成功坚定几个信念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4449" y="1998147"/>
            <a:ext cx="1145447" cy="3831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22684" y="2360106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32933" y="3057181"/>
            <a:ext cx="615553" cy="260584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lvl="0">
              <a:defRPr/>
            </a:pPr>
            <a:r>
              <a:rPr lang="zh-CN" altLang="en-US" sz="2800" b="1" kern="0" dirty="0">
                <a:solidFill>
                  <a:schemeClr val="bg1"/>
                </a:solidFill>
                <a:cs typeface="+mn-ea"/>
                <a:sym typeface="+mn-lt"/>
              </a:rPr>
              <a:t>不断改善和创新</a:t>
            </a:r>
            <a:endParaRPr lang="zh-CN" altLang="en-US" sz="2800" b="1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88345" y="2360106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888345" y="4835601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888345" y="4010436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2888345" y="3185271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799659" y="2377410"/>
            <a:ext cx="51612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8390" fontAlgn="base">
              <a:spcBef>
                <a:spcPts val="80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注意状况变化，并采取相应措施</a:t>
            </a:r>
            <a:endParaRPr lang="zh-CN" altLang="en-US" sz="2800" b="1" dirty="0" smtClean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88229" y="3165484"/>
            <a:ext cx="350139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8390" fontAlgn="base">
              <a:spcBef>
                <a:spcPts val="80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做事机智，有灵活</a:t>
            </a:r>
            <a:r>
              <a:rPr kumimoji="1" lang="zh-CN" altLang="en-US" sz="2400" b="1" kern="100" dirty="0" smtClean="0">
                <a:cs typeface="+mn-ea"/>
                <a:sym typeface="+mn-lt"/>
              </a:rPr>
              <a:t>性  </a:t>
            </a:r>
            <a:endParaRPr kumimoji="1" lang="zh-CN" altLang="en-US" sz="2400" b="1" kern="100" dirty="0" smtClean="0"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88229" y="4003601"/>
            <a:ext cx="48056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不满足于现状，具有改善意识</a:t>
            </a:r>
            <a:endParaRPr lang="zh-CN" altLang="en-US" sz="2400" b="1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788229" y="4854548"/>
            <a:ext cx="346773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8390" fontAlgn="base">
              <a:spcBef>
                <a:spcPts val="80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不断提高自己的实力</a:t>
            </a:r>
            <a:r>
              <a:rPr kumimoji="1" lang="zh-CN" altLang="en-US" sz="2400" b="1" kern="100" dirty="0" smtClean="0">
                <a:cs typeface="+mn-ea"/>
                <a:sym typeface="+mn-lt"/>
              </a:rPr>
              <a:t> </a:t>
            </a:r>
            <a:endParaRPr kumimoji="1" lang="zh-CN" altLang="en-US" sz="2400" b="1" kern="100" dirty="0">
              <a:cs typeface="+mn-ea"/>
              <a:sym typeface="+mn-lt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2487906" y="3540061"/>
            <a:ext cx="287944" cy="664825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Группа 143"/>
          <p:cNvGrpSpPr/>
          <p:nvPr/>
        </p:nvGrpSpPr>
        <p:grpSpPr>
          <a:xfrm>
            <a:off x="8972550" y="2179320"/>
            <a:ext cx="2840355" cy="3507740"/>
            <a:chOff x="1450567" y="2992377"/>
            <a:chExt cx="7458224" cy="9291389"/>
          </a:xfrm>
        </p:grpSpPr>
        <p:sp>
          <p:nvSpPr>
            <p:cNvPr id="27" name="Freeform 1524"/>
            <p:cNvSpPr/>
            <p:nvPr/>
          </p:nvSpPr>
          <p:spPr bwMode="auto">
            <a:xfrm>
              <a:off x="2693604" y="5018126"/>
              <a:ext cx="367659" cy="70030"/>
            </a:xfrm>
            <a:custGeom>
              <a:avLst/>
              <a:gdLst>
                <a:gd name="T0" fmla="*/ 2 w 21"/>
                <a:gd name="T1" fmla="*/ 2 h 4"/>
                <a:gd name="T2" fmla="*/ 6 w 21"/>
                <a:gd name="T3" fmla="*/ 4 h 4"/>
                <a:gd name="T4" fmla="*/ 17 w 21"/>
                <a:gd name="T5" fmla="*/ 4 h 4"/>
                <a:gd name="T6" fmla="*/ 21 w 21"/>
                <a:gd name="T7" fmla="*/ 0 h 4"/>
                <a:gd name="T8" fmla="*/ 0 w 21"/>
                <a:gd name="T9" fmla="*/ 0 h 4"/>
                <a:gd name="T10" fmla="*/ 2 w 21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">
                  <a:moveTo>
                    <a:pt x="2" y="2"/>
                  </a:moveTo>
                  <a:cubicBezTo>
                    <a:pt x="3" y="3"/>
                    <a:pt x="4" y="4"/>
                    <a:pt x="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20" y="2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28" name="Freeform 1525"/>
            <p:cNvSpPr/>
            <p:nvPr/>
          </p:nvSpPr>
          <p:spPr bwMode="auto">
            <a:xfrm>
              <a:off x="2571051" y="5175694"/>
              <a:ext cx="945409" cy="787841"/>
            </a:xfrm>
            <a:custGeom>
              <a:avLst/>
              <a:gdLst>
                <a:gd name="T0" fmla="*/ 50 w 54"/>
                <a:gd name="T1" fmla="*/ 6 h 45"/>
                <a:gd name="T2" fmla="*/ 50 w 54"/>
                <a:gd name="T3" fmla="*/ 41 h 45"/>
                <a:gd name="T4" fmla="*/ 4 w 54"/>
                <a:gd name="T5" fmla="*/ 41 h 45"/>
                <a:gd name="T6" fmla="*/ 4 w 54"/>
                <a:gd name="T7" fmla="*/ 34 h 45"/>
                <a:gd name="T8" fmla="*/ 0 w 54"/>
                <a:gd name="T9" fmla="*/ 30 h 45"/>
                <a:gd name="T10" fmla="*/ 0 w 54"/>
                <a:gd name="T11" fmla="*/ 45 h 45"/>
                <a:gd name="T12" fmla="*/ 54 w 54"/>
                <a:gd name="T13" fmla="*/ 45 h 45"/>
                <a:gd name="T14" fmla="*/ 54 w 54"/>
                <a:gd name="T15" fmla="*/ 0 h 45"/>
                <a:gd name="T16" fmla="*/ 50 w 54"/>
                <a:gd name="T17" fmla="*/ 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45">
                  <a:moveTo>
                    <a:pt x="50" y="6"/>
                  </a:moveTo>
                  <a:cubicBezTo>
                    <a:pt x="50" y="41"/>
                    <a:pt x="50" y="41"/>
                    <a:pt x="50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2" y="32"/>
                    <a:pt x="1" y="31"/>
                    <a:pt x="0" y="3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2" y="2"/>
                    <a:pt x="51" y="4"/>
                    <a:pt x="50" y="6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29" name="Freeform 1526"/>
            <p:cNvSpPr/>
            <p:nvPr/>
          </p:nvSpPr>
          <p:spPr bwMode="auto">
            <a:xfrm>
              <a:off x="1450567" y="4597944"/>
              <a:ext cx="2398537" cy="1243037"/>
            </a:xfrm>
            <a:custGeom>
              <a:avLst/>
              <a:gdLst>
                <a:gd name="T0" fmla="*/ 130 w 137"/>
                <a:gd name="T1" fmla="*/ 8 h 71"/>
                <a:gd name="T2" fmla="*/ 108 w 137"/>
                <a:gd name="T3" fmla="*/ 37 h 71"/>
                <a:gd name="T4" fmla="*/ 85 w 137"/>
                <a:gd name="T5" fmla="*/ 68 h 71"/>
                <a:gd name="T6" fmla="*/ 45 w 137"/>
                <a:gd name="T7" fmla="*/ 36 h 71"/>
                <a:gd name="T8" fmla="*/ 4 w 137"/>
                <a:gd name="T9" fmla="*/ 3 h 71"/>
                <a:gd name="T10" fmla="*/ 40 w 137"/>
                <a:gd name="T11" fmla="*/ 12 h 71"/>
                <a:gd name="T12" fmla="*/ 84 w 137"/>
                <a:gd name="T13" fmla="*/ 40 h 71"/>
                <a:gd name="T14" fmla="*/ 102 w 137"/>
                <a:gd name="T15" fmla="*/ 23 h 71"/>
                <a:gd name="T16" fmla="*/ 130 w 137"/>
                <a:gd name="T17" fmla="*/ 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71">
                  <a:moveTo>
                    <a:pt x="130" y="8"/>
                  </a:moveTo>
                  <a:cubicBezTo>
                    <a:pt x="137" y="7"/>
                    <a:pt x="118" y="20"/>
                    <a:pt x="108" y="37"/>
                  </a:cubicBezTo>
                  <a:cubicBezTo>
                    <a:pt x="99" y="51"/>
                    <a:pt x="94" y="65"/>
                    <a:pt x="85" y="68"/>
                  </a:cubicBezTo>
                  <a:cubicBezTo>
                    <a:pt x="75" y="71"/>
                    <a:pt x="59" y="48"/>
                    <a:pt x="45" y="36"/>
                  </a:cubicBezTo>
                  <a:cubicBezTo>
                    <a:pt x="8" y="2"/>
                    <a:pt x="0" y="7"/>
                    <a:pt x="4" y="3"/>
                  </a:cubicBezTo>
                  <a:cubicBezTo>
                    <a:pt x="6" y="0"/>
                    <a:pt x="28" y="7"/>
                    <a:pt x="40" y="12"/>
                  </a:cubicBezTo>
                  <a:cubicBezTo>
                    <a:pt x="58" y="21"/>
                    <a:pt x="81" y="40"/>
                    <a:pt x="84" y="40"/>
                  </a:cubicBezTo>
                  <a:cubicBezTo>
                    <a:pt x="88" y="39"/>
                    <a:pt x="93" y="30"/>
                    <a:pt x="102" y="23"/>
                  </a:cubicBezTo>
                  <a:cubicBezTo>
                    <a:pt x="111" y="16"/>
                    <a:pt x="119" y="10"/>
                    <a:pt x="130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0" name="Freeform 1530"/>
            <p:cNvSpPr/>
            <p:nvPr/>
          </p:nvSpPr>
          <p:spPr bwMode="auto">
            <a:xfrm>
              <a:off x="2693604" y="3775088"/>
              <a:ext cx="367659" cy="70030"/>
            </a:xfrm>
            <a:custGeom>
              <a:avLst/>
              <a:gdLst>
                <a:gd name="T0" fmla="*/ 2 w 21"/>
                <a:gd name="T1" fmla="*/ 2 h 4"/>
                <a:gd name="T2" fmla="*/ 6 w 21"/>
                <a:gd name="T3" fmla="*/ 4 h 4"/>
                <a:gd name="T4" fmla="*/ 17 w 21"/>
                <a:gd name="T5" fmla="*/ 4 h 4"/>
                <a:gd name="T6" fmla="*/ 21 w 21"/>
                <a:gd name="T7" fmla="*/ 0 h 4"/>
                <a:gd name="T8" fmla="*/ 0 w 21"/>
                <a:gd name="T9" fmla="*/ 0 h 4"/>
                <a:gd name="T10" fmla="*/ 2 w 21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">
                  <a:moveTo>
                    <a:pt x="2" y="2"/>
                  </a:moveTo>
                  <a:cubicBezTo>
                    <a:pt x="3" y="2"/>
                    <a:pt x="4" y="3"/>
                    <a:pt x="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20" y="1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1" name="Freeform 1531"/>
            <p:cNvSpPr/>
            <p:nvPr/>
          </p:nvSpPr>
          <p:spPr bwMode="auto">
            <a:xfrm>
              <a:off x="2571051" y="3932656"/>
              <a:ext cx="945409" cy="787841"/>
            </a:xfrm>
            <a:custGeom>
              <a:avLst/>
              <a:gdLst>
                <a:gd name="T0" fmla="*/ 50 w 54"/>
                <a:gd name="T1" fmla="*/ 5 h 45"/>
                <a:gd name="T2" fmla="*/ 50 w 54"/>
                <a:gd name="T3" fmla="*/ 41 h 45"/>
                <a:gd name="T4" fmla="*/ 4 w 54"/>
                <a:gd name="T5" fmla="*/ 41 h 45"/>
                <a:gd name="T6" fmla="*/ 4 w 54"/>
                <a:gd name="T7" fmla="*/ 33 h 45"/>
                <a:gd name="T8" fmla="*/ 0 w 54"/>
                <a:gd name="T9" fmla="*/ 30 h 45"/>
                <a:gd name="T10" fmla="*/ 0 w 54"/>
                <a:gd name="T11" fmla="*/ 45 h 45"/>
                <a:gd name="T12" fmla="*/ 54 w 54"/>
                <a:gd name="T13" fmla="*/ 45 h 45"/>
                <a:gd name="T14" fmla="*/ 54 w 54"/>
                <a:gd name="T15" fmla="*/ 0 h 45"/>
                <a:gd name="T16" fmla="*/ 50 w 54"/>
                <a:gd name="T1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45">
                  <a:moveTo>
                    <a:pt x="50" y="5"/>
                  </a:moveTo>
                  <a:cubicBezTo>
                    <a:pt x="50" y="41"/>
                    <a:pt x="50" y="41"/>
                    <a:pt x="50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2"/>
                    <a:pt x="1" y="31"/>
                    <a:pt x="0" y="3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2" y="2"/>
                    <a:pt x="51" y="3"/>
                    <a:pt x="50" y="5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2" name="Freeform 1532"/>
            <p:cNvSpPr/>
            <p:nvPr/>
          </p:nvSpPr>
          <p:spPr bwMode="auto">
            <a:xfrm>
              <a:off x="1450567" y="3354907"/>
              <a:ext cx="2398537" cy="1225530"/>
            </a:xfrm>
            <a:custGeom>
              <a:avLst/>
              <a:gdLst>
                <a:gd name="T0" fmla="*/ 130 w 137"/>
                <a:gd name="T1" fmla="*/ 8 h 70"/>
                <a:gd name="T2" fmla="*/ 108 w 137"/>
                <a:gd name="T3" fmla="*/ 36 h 70"/>
                <a:gd name="T4" fmla="*/ 85 w 137"/>
                <a:gd name="T5" fmla="*/ 67 h 70"/>
                <a:gd name="T6" fmla="*/ 45 w 137"/>
                <a:gd name="T7" fmla="*/ 36 h 70"/>
                <a:gd name="T8" fmla="*/ 4 w 137"/>
                <a:gd name="T9" fmla="*/ 3 h 70"/>
                <a:gd name="T10" fmla="*/ 40 w 137"/>
                <a:gd name="T11" fmla="*/ 12 h 70"/>
                <a:gd name="T12" fmla="*/ 84 w 137"/>
                <a:gd name="T13" fmla="*/ 40 h 70"/>
                <a:gd name="T14" fmla="*/ 102 w 137"/>
                <a:gd name="T15" fmla="*/ 23 h 70"/>
                <a:gd name="T16" fmla="*/ 130 w 137"/>
                <a:gd name="T17" fmla="*/ 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70">
                  <a:moveTo>
                    <a:pt x="130" y="8"/>
                  </a:moveTo>
                  <a:cubicBezTo>
                    <a:pt x="137" y="6"/>
                    <a:pt x="118" y="20"/>
                    <a:pt x="108" y="36"/>
                  </a:cubicBezTo>
                  <a:cubicBezTo>
                    <a:pt x="99" y="51"/>
                    <a:pt x="94" y="64"/>
                    <a:pt x="85" y="67"/>
                  </a:cubicBezTo>
                  <a:cubicBezTo>
                    <a:pt x="75" y="70"/>
                    <a:pt x="59" y="48"/>
                    <a:pt x="45" y="36"/>
                  </a:cubicBezTo>
                  <a:cubicBezTo>
                    <a:pt x="8" y="2"/>
                    <a:pt x="0" y="6"/>
                    <a:pt x="4" y="3"/>
                  </a:cubicBezTo>
                  <a:cubicBezTo>
                    <a:pt x="6" y="0"/>
                    <a:pt x="28" y="6"/>
                    <a:pt x="40" y="12"/>
                  </a:cubicBezTo>
                  <a:cubicBezTo>
                    <a:pt x="58" y="20"/>
                    <a:pt x="81" y="40"/>
                    <a:pt x="84" y="40"/>
                  </a:cubicBezTo>
                  <a:cubicBezTo>
                    <a:pt x="88" y="39"/>
                    <a:pt x="93" y="30"/>
                    <a:pt x="102" y="23"/>
                  </a:cubicBezTo>
                  <a:cubicBezTo>
                    <a:pt x="111" y="16"/>
                    <a:pt x="119" y="9"/>
                    <a:pt x="130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3" name="Freeform 1533"/>
            <p:cNvSpPr>
              <a:spLocks noEditPoints="1"/>
            </p:cNvSpPr>
            <p:nvPr/>
          </p:nvSpPr>
          <p:spPr bwMode="auto">
            <a:xfrm>
              <a:off x="2571051" y="6278671"/>
              <a:ext cx="945409" cy="945409"/>
            </a:xfrm>
            <a:custGeom>
              <a:avLst/>
              <a:gdLst>
                <a:gd name="T0" fmla="*/ 108 w 108"/>
                <a:gd name="T1" fmla="*/ 108 h 108"/>
                <a:gd name="T2" fmla="*/ 0 w 108"/>
                <a:gd name="T3" fmla="*/ 108 h 108"/>
                <a:gd name="T4" fmla="*/ 0 w 108"/>
                <a:gd name="T5" fmla="*/ 0 h 108"/>
                <a:gd name="T6" fmla="*/ 108 w 108"/>
                <a:gd name="T7" fmla="*/ 0 h 108"/>
                <a:gd name="T8" fmla="*/ 108 w 108"/>
                <a:gd name="T9" fmla="*/ 108 h 108"/>
                <a:gd name="T10" fmla="*/ 8 w 108"/>
                <a:gd name="T11" fmla="*/ 100 h 108"/>
                <a:gd name="T12" fmla="*/ 100 w 108"/>
                <a:gd name="T13" fmla="*/ 100 h 108"/>
                <a:gd name="T14" fmla="*/ 100 w 108"/>
                <a:gd name="T15" fmla="*/ 8 h 108"/>
                <a:gd name="T16" fmla="*/ 8 w 108"/>
                <a:gd name="T17" fmla="*/ 8 h 108"/>
                <a:gd name="T18" fmla="*/ 8 w 108"/>
                <a:gd name="T19" fmla="*/ 10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8">
                  <a:moveTo>
                    <a:pt x="108" y="108"/>
                  </a:moveTo>
                  <a:lnTo>
                    <a:pt x="0" y="108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08"/>
                  </a:lnTo>
                  <a:close/>
                  <a:moveTo>
                    <a:pt x="8" y="100"/>
                  </a:moveTo>
                  <a:lnTo>
                    <a:pt x="100" y="100"/>
                  </a:lnTo>
                  <a:lnTo>
                    <a:pt x="100" y="8"/>
                  </a:lnTo>
                  <a:lnTo>
                    <a:pt x="8" y="8"/>
                  </a:lnTo>
                  <a:lnTo>
                    <a:pt x="8" y="100"/>
                  </a:ln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4" name="Freeform 1534"/>
            <p:cNvSpPr>
              <a:spLocks noEditPoints="1"/>
            </p:cNvSpPr>
            <p:nvPr/>
          </p:nvSpPr>
          <p:spPr bwMode="auto">
            <a:xfrm>
              <a:off x="2571051" y="7521708"/>
              <a:ext cx="945409" cy="945409"/>
            </a:xfrm>
            <a:custGeom>
              <a:avLst/>
              <a:gdLst>
                <a:gd name="T0" fmla="*/ 108 w 108"/>
                <a:gd name="T1" fmla="*/ 108 h 108"/>
                <a:gd name="T2" fmla="*/ 0 w 108"/>
                <a:gd name="T3" fmla="*/ 108 h 108"/>
                <a:gd name="T4" fmla="*/ 0 w 108"/>
                <a:gd name="T5" fmla="*/ 0 h 108"/>
                <a:gd name="T6" fmla="*/ 108 w 108"/>
                <a:gd name="T7" fmla="*/ 0 h 108"/>
                <a:gd name="T8" fmla="*/ 108 w 108"/>
                <a:gd name="T9" fmla="*/ 108 h 108"/>
                <a:gd name="T10" fmla="*/ 8 w 108"/>
                <a:gd name="T11" fmla="*/ 100 h 108"/>
                <a:gd name="T12" fmla="*/ 100 w 108"/>
                <a:gd name="T13" fmla="*/ 100 h 108"/>
                <a:gd name="T14" fmla="*/ 100 w 108"/>
                <a:gd name="T15" fmla="*/ 8 h 108"/>
                <a:gd name="T16" fmla="*/ 8 w 108"/>
                <a:gd name="T17" fmla="*/ 8 h 108"/>
                <a:gd name="T18" fmla="*/ 8 w 108"/>
                <a:gd name="T19" fmla="*/ 10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8">
                  <a:moveTo>
                    <a:pt x="108" y="108"/>
                  </a:moveTo>
                  <a:lnTo>
                    <a:pt x="0" y="108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08"/>
                  </a:lnTo>
                  <a:close/>
                  <a:moveTo>
                    <a:pt x="8" y="100"/>
                  </a:moveTo>
                  <a:lnTo>
                    <a:pt x="100" y="100"/>
                  </a:lnTo>
                  <a:lnTo>
                    <a:pt x="100" y="8"/>
                  </a:lnTo>
                  <a:lnTo>
                    <a:pt x="8" y="8"/>
                  </a:lnTo>
                  <a:lnTo>
                    <a:pt x="8" y="100"/>
                  </a:ln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5" name="Freeform 1535"/>
            <p:cNvSpPr>
              <a:spLocks noEditPoints="1"/>
            </p:cNvSpPr>
            <p:nvPr/>
          </p:nvSpPr>
          <p:spPr bwMode="auto">
            <a:xfrm>
              <a:off x="2571051" y="8764745"/>
              <a:ext cx="945409" cy="945409"/>
            </a:xfrm>
            <a:custGeom>
              <a:avLst/>
              <a:gdLst>
                <a:gd name="T0" fmla="*/ 108 w 108"/>
                <a:gd name="T1" fmla="*/ 108 h 108"/>
                <a:gd name="T2" fmla="*/ 0 w 108"/>
                <a:gd name="T3" fmla="*/ 108 h 108"/>
                <a:gd name="T4" fmla="*/ 0 w 108"/>
                <a:gd name="T5" fmla="*/ 0 h 108"/>
                <a:gd name="T6" fmla="*/ 108 w 108"/>
                <a:gd name="T7" fmla="*/ 0 h 108"/>
                <a:gd name="T8" fmla="*/ 108 w 108"/>
                <a:gd name="T9" fmla="*/ 108 h 108"/>
                <a:gd name="T10" fmla="*/ 8 w 108"/>
                <a:gd name="T11" fmla="*/ 100 h 108"/>
                <a:gd name="T12" fmla="*/ 100 w 108"/>
                <a:gd name="T13" fmla="*/ 100 h 108"/>
                <a:gd name="T14" fmla="*/ 100 w 108"/>
                <a:gd name="T15" fmla="*/ 8 h 108"/>
                <a:gd name="T16" fmla="*/ 8 w 108"/>
                <a:gd name="T17" fmla="*/ 8 h 108"/>
                <a:gd name="T18" fmla="*/ 8 w 108"/>
                <a:gd name="T19" fmla="*/ 10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8">
                  <a:moveTo>
                    <a:pt x="108" y="108"/>
                  </a:moveTo>
                  <a:lnTo>
                    <a:pt x="0" y="108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08"/>
                  </a:lnTo>
                  <a:close/>
                  <a:moveTo>
                    <a:pt x="8" y="100"/>
                  </a:moveTo>
                  <a:lnTo>
                    <a:pt x="100" y="100"/>
                  </a:lnTo>
                  <a:lnTo>
                    <a:pt x="100" y="8"/>
                  </a:lnTo>
                  <a:lnTo>
                    <a:pt x="8" y="8"/>
                  </a:lnTo>
                  <a:lnTo>
                    <a:pt x="8" y="100"/>
                  </a:ln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6" name="Freeform 1548"/>
            <p:cNvSpPr>
              <a:spLocks noEditPoints="1"/>
            </p:cNvSpPr>
            <p:nvPr/>
          </p:nvSpPr>
          <p:spPr bwMode="auto">
            <a:xfrm>
              <a:off x="3796581" y="5595875"/>
              <a:ext cx="472704" cy="525227"/>
            </a:xfrm>
            <a:custGeom>
              <a:avLst/>
              <a:gdLst>
                <a:gd name="T0" fmla="*/ 10 w 27"/>
                <a:gd name="T1" fmla="*/ 12 h 30"/>
                <a:gd name="T2" fmla="*/ 3 w 27"/>
                <a:gd name="T3" fmla="*/ 16 h 30"/>
                <a:gd name="T4" fmla="*/ 8 w 27"/>
                <a:gd name="T5" fmla="*/ 25 h 30"/>
                <a:gd name="T6" fmla="*/ 15 w 27"/>
                <a:gd name="T7" fmla="*/ 21 h 30"/>
                <a:gd name="T8" fmla="*/ 10 w 27"/>
                <a:gd name="T9" fmla="*/ 12 h 30"/>
                <a:gd name="T10" fmla="*/ 24 w 27"/>
                <a:gd name="T11" fmla="*/ 16 h 30"/>
                <a:gd name="T12" fmla="*/ 17 w 27"/>
                <a:gd name="T13" fmla="*/ 6 h 30"/>
                <a:gd name="T14" fmla="*/ 11 w 27"/>
                <a:gd name="T15" fmla="*/ 10 h 30"/>
                <a:gd name="T16" fmla="*/ 17 w 27"/>
                <a:gd name="T17" fmla="*/ 20 h 30"/>
                <a:gd name="T18" fmla="*/ 24 w 27"/>
                <a:gd name="T19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30">
                  <a:moveTo>
                    <a:pt x="10" y="12"/>
                  </a:moveTo>
                  <a:cubicBezTo>
                    <a:pt x="7" y="7"/>
                    <a:pt x="0" y="11"/>
                    <a:pt x="3" y="16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1" y="30"/>
                    <a:pt x="18" y="26"/>
                    <a:pt x="15" y="21"/>
                  </a:cubicBezTo>
                  <a:lnTo>
                    <a:pt x="10" y="12"/>
                  </a:lnTo>
                  <a:close/>
                  <a:moveTo>
                    <a:pt x="24" y="1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4" y="0"/>
                    <a:pt x="7" y="5"/>
                    <a:pt x="11" y="1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20" y="25"/>
                    <a:pt x="27" y="21"/>
                    <a:pt x="24" y="16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7" name="Freeform 1549"/>
            <p:cNvSpPr/>
            <p:nvPr/>
          </p:nvSpPr>
          <p:spPr bwMode="auto">
            <a:xfrm>
              <a:off x="4181748" y="3057278"/>
              <a:ext cx="4727043" cy="9226488"/>
            </a:xfrm>
            <a:custGeom>
              <a:avLst/>
              <a:gdLst>
                <a:gd name="T0" fmla="*/ 253 w 270"/>
                <a:gd name="T1" fmla="*/ 328 h 527"/>
                <a:gd name="T2" fmla="*/ 248 w 270"/>
                <a:gd name="T3" fmla="*/ 261 h 527"/>
                <a:gd name="T4" fmla="*/ 195 w 270"/>
                <a:gd name="T5" fmla="*/ 210 h 527"/>
                <a:gd name="T6" fmla="*/ 196 w 270"/>
                <a:gd name="T7" fmla="*/ 197 h 527"/>
                <a:gd name="T8" fmla="*/ 270 w 270"/>
                <a:gd name="T9" fmla="*/ 100 h 527"/>
                <a:gd name="T10" fmla="*/ 170 w 270"/>
                <a:gd name="T11" fmla="*/ 0 h 527"/>
                <a:gd name="T12" fmla="*/ 70 w 270"/>
                <a:gd name="T13" fmla="*/ 100 h 527"/>
                <a:gd name="T14" fmla="*/ 143 w 270"/>
                <a:gd name="T15" fmla="*/ 196 h 527"/>
                <a:gd name="T16" fmla="*/ 143 w 270"/>
                <a:gd name="T17" fmla="*/ 210 h 527"/>
                <a:gd name="T18" fmla="*/ 94 w 270"/>
                <a:gd name="T19" fmla="*/ 203 h 527"/>
                <a:gd name="T20" fmla="*/ 57 w 270"/>
                <a:gd name="T21" fmla="*/ 189 h 527"/>
                <a:gd name="T22" fmla="*/ 25 w 270"/>
                <a:gd name="T23" fmla="*/ 146 h 527"/>
                <a:gd name="T24" fmla="*/ 1 w 270"/>
                <a:gd name="T25" fmla="*/ 145 h 527"/>
                <a:gd name="T26" fmla="*/ 11 w 270"/>
                <a:gd name="T27" fmla="*/ 151 h 527"/>
                <a:gd name="T28" fmla="*/ 20 w 270"/>
                <a:gd name="T29" fmla="*/ 157 h 527"/>
                <a:gd name="T30" fmla="*/ 4 w 270"/>
                <a:gd name="T31" fmla="*/ 153 h 527"/>
                <a:gd name="T32" fmla="*/ 7 w 270"/>
                <a:gd name="T33" fmla="*/ 158 h 527"/>
                <a:gd name="T34" fmla="*/ 7 w 270"/>
                <a:gd name="T35" fmla="*/ 169 h 527"/>
                <a:gd name="T36" fmla="*/ 1 w 270"/>
                <a:gd name="T37" fmla="*/ 173 h 527"/>
                <a:gd name="T38" fmla="*/ 43 w 270"/>
                <a:gd name="T39" fmla="*/ 216 h 527"/>
                <a:gd name="T40" fmla="*/ 82 w 270"/>
                <a:gd name="T41" fmla="*/ 239 h 527"/>
                <a:gd name="T42" fmla="*/ 116 w 270"/>
                <a:gd name="T43" fmla="*/ 305 h 527"/>
                <a:gd name="T44" fmla="*/ 112 w 270"/>
                <a:gd name="T45" fmla="*/ 365 h 527"/>
                <a:gd name="T46" fmla="*/ 117 w 270"/>
                <a:gd name="T47" fmla="*/ 443 h 527"/>
                <a:gd name="T48" fmla="*/ 130 w 270"/>
                <a:gd name="T49" fmla="*/ 494 h 527"/>
                <a:gd name="T50" fmla="*/ 96 w 270"/>
                <a:gd name="T51" fmla="*/ 502 h 527"/>
                <a:gd name="T52" fmla="*/ 91 w 270"/>
                <a:gd name="T53" fmla="*/ 519 h 527"/>
                <a:gd name="T54" fmla="*/ 143 w 270"/>
                <a:gd name="T55" fmla="*/ 526 h 527"/>
                <a:gd name="T56" fmla="*/ 167 w 270"/>
                <a:gd name="T57" fmla="*/ 516 h 527"/>
                <a:gd name="T58" fmla="*/ 160 w 270"/>
                <a:gd name="T59" fmla="*/ 485 h 527"/>
                <a:gd name="T60" fmla="*/ 166 w 270"/>
                <a:gd name="T61" fmla="*/ 441 h 527"/>
                <a:gd name="T62" fmla="*/ 167 w 270"/>
                <a:gd name="T63" fmla="*/ 389 h 527"/>
                <a:gd name="T64" fmla="*/ 173 w 270"/>
                <a:gd name="T65" fmla="*/ 447 h 527"/>
                <a:gd name="T66" fmla="*/ 180 w 270"/>
                <a:gd name="T67" fmla="*/ 494 h 527"/>
                <a:gd name="T68" fmla="*/ 174 w 270"/>
                <a:gd name="T69" fmla="*/ 519 h 527"/>
                <a:gd name="T70" fmla="*/ 196 w 270"/>
                <a:gd name="T71" fmla="*/ 526 h 527"/>
                <a:gd name="T72" fmla="*/ 225 w 270"/>
                <a:gd name="T73" fmla="*/ 519 h 527"/>
                <a:gd name="T74" fmla="*/ 216 w 270"/>
                <a:gd name="T75" fmla="*/ 502 h 527"/>
                <a:gd name="T76" fmla="*/ 222 w 270"/>
                <a:gd name="T77" fmla="*/ 443 h 527"/>
                <a:gd name="T78" fmla="*/ 227 w 270"/>
                <a:gd name="T79" fmla="*/ 365 h 527"/>
                <a:gd name="T80" fmla="*/ 220 w 270"/>
                <a:gd name="T81" fmla="*/ 303 h 527"/>
                <a:gd name="T82" fmla="*/ 222 w 270"/>
                <a:gd name="T83" fmla="*/ 274 h 527"/>
                <a:gd name="T84" fmla="*/ 229 w 270"/>
                <a:gd name="T85" fmla="*/ 321 h 527"/>
                <a:gd name="T86" fmla="*/ 232 w 270"/>
                <a:gd name="T87" fmla="*/ 351 h 527"/>
                <a:gd name="T88" fmla="*/ 235 w 270"/>
                <a:gd name="T89" fmla="*/ 384 h 527"/>
                <a:gd name="T90" fmla="*/ 240 w 270"/>
                <a:gd name="T91" fmla="*/ 371 h 527"/>
                <a:gd name="T92" fmla="*/ 240 w 270"/>
                <a:gd name="T93" fmla="*/ 392 h 527"/>
                <a:gd name="T94" fmla="*/ 236 w 270"/>
                <a:gd name="T95" fmla="*/ 418 h 527"/>
                <a:gd name="T96" fmla="*/ 254 w 270"/>
                <a:gd name="T97" fmla="*/ 376 h 527"/>
                <a:gd name="T98" fmla="*/ 253 w 270"/>
                <a:gd name="T99" fmla="*/ 328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0" h="527">
                  <a:moveTo>
                    <a:pt x="253" y="328"/>
                  </a:moveTo>
                  <a:cubicBezTo>
                    <a:pt x="254" y="311"/>
                    <a:pt x="252" y="283"/>
                    <a:pt x="248" y="261"/>
                  </a:cubicBezTo>
                  <a:cubicBezTo>
                    <a:pt x="242" y="231"/>
                    <a:pt x="232" y="214"/>
                    <a:pt x="195" y="210"/>
                  </a:cubicBezTo>
                  <a:cubicBezTo>
                    <a:pt x="190" y="210"/>
                    <a:pt x="193" y="203"/>
                    <a:pt x="196" y="197"/>
                  </a:cubicBezTo>
                  <a:cubicBezTo>
                    <a:pt x="238" y="185"/>
                    <a:pt x="270" y="146"/>
                    <a:pt x="270" y="100"/>
                  </a:cubicBezTo>
                  <a:cubicBezTo>
                    <a:pt x="270" y="45"/>
                    <a:pt x="225" y="0"/>
                    <a:pt x="170" y="0"/>
                  </a:cubicBezTo>
                  <a:cubicBezTo>
                    <a:pt x="115" y="0"/>
                    <a:pt x="70" y="45"/>
                    <a:pt x="70" y="100"/>
                  </a:cubicBezTo>
                  <a:cubicBezTo>
                    <a:pt x="70" y="146"/>
                    <a:pt x="101" y="185"/>
                    <a:pt x="143" y="196"/>
                  </a:cubicBezTo>
                  <a:cubicBezTo>
                    <a:pt x="146" y="202"/>
                    <a:pt x="147" y="208"/>
                    <a:pt x="143" y="210"/>
                  </a:cubicBezTo>
                  <a:cubicBezTo>
                    <a:pt x="136" y="212"/>
                    <a:pt x="108" y="206"/>
                    <a:pt x="94" y="203"/>
                  </a:cubicBezTo>
                  <a:cubicBezTo>
                    <a:pt x="80" y="200"/>
                    <a:pt x="66" y="194"/>
                    <a:pt x="57" y="189"/>
                  </a:cubicBezTo>
                  <a:cubicBezTo>
                    <a:pt x="38" y="179"/>
                    <a:pt x="37" y="155"/>
                    <a:pt x="25" y="146"/>
                  </a:cubicBezTo>
                  <a:cubicBezTo>
                    <a:pt x="22" y="144"/>
                    <a:pt x="2" y="138"/>
                    <a:pt x="1" y="145"/>
                  </a:cubicBezTo>
                  <a:cubicBezTo>
                    <a:pt x="0" y="150"/>
                    <a:pt x="5" y="150"/>
                    <a:pt x="11" y="151"/>
                  </a:cubicBezTo>
                  <a:cubicBezTo>
                    <a:pt x="20" y="152"/>
                    <a:pt x="22" y="158"/>
                    <a:pt x="20" y="157"/>
                  </a:cubicBezTo>
                  <a:cubicBezTo>
                    <a:pt x="18" y="156"/>
                    <a:pt x="9" y="153"/>
                    <a:pt x="4" y="153"/>
                  </a:cubicBezTo>
                  <a:cubicBezTo>
                    <a:pt x="7" y="158"/>
                    <a:pt x="7" y="158"/>
                    <a:pt x="7" y="158"/>
                  </a:cubicBezTo>
                  <a:cubicBezTo>
                    <a:pt x="9" y="161"/>
                    <a:pt x="9" y="165"/>
                    <a:pt x="7" y="169"/>
                  </a:cubicBezTo>
                  <a:cubicBezTo>
                    <a:pt x="6" y="171"/>
                    <a:pt x="4" y="172"/>
                    <a:pt x="1" y="173"/>
                  </a:cubicBezTo>
                  <a:cubicBezTo>
                    <a:pt x="9" y="186"/>
                    <a:pt x="31" y="206"/>
                    <a:pt x="43" y="216"/>
                  </a:cubicBezTo>
                  <a:cubicBezTo>
                    <a:pt x="51" y="224"/>
                    <a:pt x="63" y="228"/>
                    <a:pt x="82" y="239"/>
                  </a:cubicBezTo>
                  <a:cubicBezTo>
                    <a:pt x="102" y="250"/>
                    <a:pt x="115" y="258"/>
                    <a:pt x="116" y="305"/>
                  </a:cubicBezTo>
                  <a:cubicBezTo>
                    <a:pt x="117" y="331"/>
                    <a:pt x="112" y="349"/>
                    <a:pt x="112" y="365"/>
                  </a:cubicBezTo>
                  <a:cubicBezTo>
                    <a:pt x="110" y="377"/>
                    <a:pt x="110" y="419"/>
                    <a:pt x="117" y="443"/>
                  </a:cubicBezTo>
                  <a:cubicBezTo>
                    <a:pt x="126" y="476"/>
                    <a:pt x="135" y="487"/>
                    <a:pt x="130" y="494"/>
                  </a:cubicBezTo>
                  <a:cubicBezTo>
                    <a:pt x="123" y="504"/>
                    <a:pt x="109" y="489"/>
                    <a:pt x="96" y="502"/>
                  </a:cubicBezTo>
                  <a:cubicBezTo>
                    <a:pt x="94" y="505"/>
                    <a:pt x="88" y="512"/>
                    <a:pt x="91" y="519"/>
                  </a:cubicBezTo>
                  <a:cubicBezTo>
                    <a:pt x="95" y="527"/>
                    <a:pt x="128" y="526"/>
                    <a:pt x="143" y="526"/>
                  </a:cubicBezTo>
                  <a:cubicBezTo>
                    <a:pt x="157" y="526"/>
                    <a:pt x="166" y="524"/>
                    <a:pt x="167" y="516"/>
                  </a:cubicBezTo>
                  <a:cubicBezTo>
                    <a:pt x="169" y="503"/>
                    <a:pt x="161" y="502"/>
                    <a:pt x="160" y="485"/>
                  </a:cubicBezTo>
                  <a:cubicBezTo>
                    <a:pt x="160" y="481"/>
                    <a:pt x="164" y="463"/>
                    <a:pt x="166" y="441"/>
                  </a:cubicBezTo>
                  <a:cubicBezTo>
                    <a:pt x="169" y="419"/>
                    <a:pt x="165" y="389"/>
                    <a:pt x="167" y="389"/>
                  </a:cubicBezTo>
                  <a:cubicBezTo>
                    <a:pt x="170" y="389"/>
                    <a:pt x="171" y="425"/>
                    <a:pt x="173" y="447"/>
                  </a:cubicBezTo>
                  <a:cubicBezTo>
                    <a:pt x="175" y="469"/>
                    <a:pt x="180" y="490"/>
                    <a:pt x="180" y="494"/>
                  </a:cubicBezTo>
                  <a:cubicBezTo>
                    <a:pt x="180" y="505"/>
                    <a:pt x="174" y="509"/>
                    <a:pt x="174" y="519"/>
                  </a:cubicBezTo>
                  <a:cubicBezTo>
                    <a:pt x="174" y="527"/>
                    <a:pt x="182" y="526"/>
                    <a:pt x="196" y="526"/>
                  </a:cubicBezTo>
                  <a:cubicBezTo>
                    <a:pt x="211" y="526"/>
                    <a:pt x="225" y="527"/>
                    <a:pt x="225" y="519"/>
                  </a:cubicBezTo>
                  <a:cubicBezTo>
                    <a:pt x="225" y="511"/>
                    <a:pt x="218" y="506"/>
                    <a:pt x="216" y="502"/>
                  </a:cubicBezTo>
                  <a:cubicBezTo>
                    <a:pt x="211" y="495"/>
                    <a:pt x="214" y="476"/>
                    <a:pt x="222" y="443"/>
                  </a:cubicBezTo>
                  <a:cubicBezTo>
                    <a:pt x="229" y="419"/>
                    <a:pt x="229" y="377"/>
                    <a:pt x="227" y="365"/>
                  </a:cubicBezTo>
                  <a:cubicBezTo>
                    <a:pt x="227" y="349"/>
                    <a:pt x="221" y="329"/>
                    <a:pt x="220" y="303"/>
                  </a:cubicBezTo>
                  <a:cubicBezTo>
                    <a:pt x="220" y="294"/>
                    <a:pt x="221" y="276"/>
                    <a:pt x="222" y="274"/>
                  </a:cubicBezTo>
                  <a:cubicBezTo>
                    <a:pt x="223" y="271"/>
                    <a:pt x="225" y="298"/>
                    <a:pt x="229" y="321"/>
                  </a:cubicBezTo>
                  <a:cubicBezTo>
                    <a:pt x="233" y="344"/>
                    <a:pt x="233" y="345"/>
                    <a:pt x="232" y="351"/>
                  </a:cubicBezTo>
                  <a:cubicBezTo>
                    <a:pt x="231" y="365"/>
                    <a:pt x="227" y="384"/>
                    <a:pt x="235" y="384"/>
                  </a:cubicBezTo>
                  <a:cubicBezTo>
                    <a:pt x="240" y="384"/>
                    <a:pt x="239" y="376"/>
                    <a:pt x="240" y="371"/>
                  </a:cubicBezTo>
                  <a:cubicBezTo>
                    <a:pt x="241" y="365"/>
                    <a:pt x="241" y="380"/>
                    <a:pt x="240" y="392"/>
                  </a:cubicBezTo>
                  <a:cubicBezTo>
                    <a:pt x="239" y="402"/>
                    <a:pt x="228" y="416"/>
                    <a:pt x="236" y="418"/>
                  </a:cubicBezTo>
                  <a:cubicBezTo>
                    <a:pt x="243" y="420"/>
                    <a:pt x="253" y="399"/>
                    <a:pt x="254" y="376"/>
                  </a:cubicBezTo>
                  <a:cubicBezTo>
                    <a:pt x="254" y="364"/>
                    <a:pt x="252" y="345"/>
                    <a:pt x="253" y="3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8" name="Freeform 1550"/>
            <p:cNvSpPr/>
            <p:nvPr/>
          </p:nvSpPr>
          <p:spPr bwMode="auto">
            <a:xfrm>
              <a:off x="4076702" y="5000618"/>
              <a:ext cx="385166" cy="455197"/>
            </a:xfrm>
            <a:custGeom>
              <a:avLst/>
              <a:gdLst>
                <a:gd name="T0" fmla="*/ 13 w 22"/>
                <a:gd name="T1" fmla="*/ 25 h 26"/>
                <a:gd name="T2" fmla="*/ 22 w 22"/>
                <a:gd name="T3" fmla="*/ 26 h 26"/>
                <a:gd name="T4" fmla="*/ 16 w 22"/>
                <a:gd name="T5" fmla="*/ 16 h 26"/>
                <a:gd name="T6" fmla="*/ 9 w 22"/>
                <a:gd name="T7" fmla="*/ 5 h 26"/>
                <a:gd name="T8" fmla="*/ 3 w 22"/>
                <a:gd name="T9" fmla="*/ 9 h 26"/>
                <a:gd name="T10" fmla="*/ 12 w 22"/>
                <a:gd name="T11" fmla="*/ 25 h 26"/>
                <a:gd name="T12" fmla="*/ 13 w 22"/>
                <a:gd name="T13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6">
                  <a:moveTo>
                    <a:pt x="13" y="25"/>
                  </a:moveTo>
                  <a:cubicBezTo>
                    <a:pt x="16" y="25"/>
                    <a:pt x="19" y="25"/>
                    <a:pt x="22" y="26"/>
                  </a:cubicBezTo>
                  <a:cubicBezTo>
                    <a:pt x="18" y="19"/>
                    <a:pt x="18" y="20"/>
                    <a:pt x="16" y="16"/>
                  </a:cubicBezTo>
                  <a:cubicBezTo>
                    <a:pt x="15" y="14"/>
                    <a:pt x="9" y="5"/>
                    <a:pt x="9" y="5"/>
                  </a:cubicBezTo>
                  <a:cubicBezTo>
                    <a:pt x="6" y="0"/>
                    <a:pt x="0" y="4"/>
                    <a:pt x="3" y="9"/>
                  </a:cubicBezTo>
                  <a:cubicBezTo>
                    <a:pt x="3" y="9"/>
                    <a:pt x="8" y="18"/>
                    <a:pt x="12" y="25"/>
                  </a:cubicBezTo>
                  <a:cubicBezTo>
                    <a:pt x="12" y="25"/>
                    <a:pt x="13" y="25"/>
                    <a:pt x="13" y="25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9" name="Freeform 1551"/>
            <p:cNvSpPr/>
            <p:nvPr/>
          </p:nvSpPr>
          <p:spPr bwMode="auto">
            <a:xfrm>
              <a:off x="3726551" y="4755512"/>
              <a:ext cx="87538" cy="87538"/>
            </a:xfrm>
            <a:custGeom>
              <a:avLst/>
              <a:gdLst>
                <a:gd name="T0" fmla="*/ 2 w 5"/>
                <a:gd name="T1" fmla="*/ 1 h 5"/>
                <a:gd name="T2" fmla="*/ 0 w 5"/>
                <a:gd name="T3" fmla="*/ 2 h 5"/>
                <a:gd name="T4" fmla="*/ 0 w 5"/>
                <a:gd name="T5" fmla="*/ 5 h 5"/>
                <a:gd name="T6" fmla="*/ 5 w 5"/>
                <a:gd name="T7" fmla="*/ 2 h 5"/>
                <a:gd name="T8" fmla="*/ 2 w 5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2" y="1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5" y="2"/>
                    <a:pt x="5" y="2"/>
                    <a:pt x="5" y="2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40" name="Freeform 1552"/>
            <p:cNvSpPr/>
            <p:nvPr/>
          </p:nvSpPr>
          <p:spPr bwMode="auto">
            <a:xfrm>
              <a:off x="3726551" y="4808035"/>
              <a:ext cx="227598" cy="210091"/>
            </a:xfrm>
            <a:custGeom>
              <a:avLst/>
              <a:gdLst>
                <a:gd name="T0" fmla="*/ 12 w 13"/>
                <a:gd name="T1" fmla="*/ 3 h 12"/>
                <a:gd name="T2" fmla="*/ 6 w 13"/>
                <a:gd name="T3" fmla="*/ 0 h 12"/>
                <a:gd name="T4" fmla="*/ 0 w 13"/>
                <a:gd name="T5" fmla="*/ 3 h 12"/>
                <a:gd name="T6" fmla="*/ 0 w 13"/>
                <a:gd name="T7" fmla="*/ 11 h 12"/>
                <a:gd name="T8" fmla="*/ 2 w 13"/>
                <a:gd name="T9" fmla="*/ 12 h 12"/>
                <a:gd name="T10" fmla="*/ 12 w 13"/>
                <a:gd name="T11" fmla="*/ 5 h 12"/>
                <a:gd name="T12" fmla="*/ 12 w 13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12" y="3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1" y="12"/>
                    <a:pt x="2" y="1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4"/>
                    <a:pt x="12" y="3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41" name="Freeform 1553"/>
            <p:cNvSpPr/>
            <p:nvPr/>
          </p:nvSpPr>
          <p:spPr bwMode="auto">
            <a:xfrm>
              <a:off x="3744058" y="4913080"/>
              <a:ext cx="437689" cy="647780"/>
            </a:xfrm>
            <a:custGeom>
              <a:avLst/>
              <a:gdLst>
                <a:gd name="T0" fmla="*/ 16 w 25"/>
                <a:gd name="T1" fmla="*/ 17 h 37"/>
                <a:gd name="T2" fmla="*/ 16 w 25"/>
                <a:gd name="T3" fmla="*/ 7 h 37"/>
                <a:gd name="T4" fmla="*/ 17 w 25"/>
                <a:gd name="T5" fmla="*/ 5 h 37"/>
                <a:gd name="T6" fmla="*/ 14 w 25"/>
                <a:gd name="T7" fmla="*/ 1 h 37"/>
                <a:gd name="T8" fmla="*/ 12 w 25"/>
                <a:gd name="T9" fmla="*/ 0 h 37"/>
                <a:gd name="T10" fmla="*/ 1 w 25"/>
                <a:gd name="T11" fmla="*/ 6 h 37"/>
                <a:gd name="T12" fmla="*/ 1 w 25"/>
                <a:gd name="T13" fmla="*/ 9 h 37"/>
                <a:gd name="T14" fmla="*/ 17 w 25"/>
                <a:gd name="T15" fmla="*/ 36 h 37"/>
                <a:gd name="T16" fmla="*/ 20 w 25"/>
                <a:gd name="T17" fmla="*/ 37 h 37"/>
                <a:gd name="T18" fmla="*/ 25 w 25"/>
                <a:gd name="T19" fmla="*/ 31 h 37"/>
                <a:gd name="T20" fmla="*/ 16 w 25"/>
                <a:gd name="T21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37">
                  <a:moveTo>
                    <a:pt x="16" y="17"/>
                  </a:moveTo>
                  <a:cubicBezTo>
                    <a:pt x="14" y="14"/>
                    <a:pt x="14" y="10"/>
                    <a:pt x="16" y="7"/>
                  </a:cubicBezTo>
                  <a:cubicBezTo>
                    <a:pt x="16" y="6"/>
                    <a:pt x="17" y="6"/>
                    <a:pt x="17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0" y="8"/>
                    <a:pt x="1" y="9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8" y="36"/>
                    <a:pt x="19" y="37"/>
                    <a:pt x="20" y="37"/>
                  </a:cubicBezTo>
                  <a:cubicBezTo>
                    <a:pt x="21" y="35"/>
                    <a:pt x="22" y="33"/>
                    <a:pt x="25" y="31"/>
                  </a:cubicBezTo>
                  <a:lnTo>
                    <a:pt x="16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42" name="Овал 159"/>
            <p:cNvSpPr/>
            <p:nvPr/>
          </p:nvSpPr>
          <p:spPr>
            <a:xfrm rot="10800000">
              <a:off x="5732672" y="2992377"/>
              <a:ext cx="3176119" cy="3176119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5122224" y="1005111"/>
            <a:ext cx="1947553" cy="19475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b="1" dirty="0" smtClean="0"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7200" b="1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337560" y="3102327"/>
            <a:ext cx="5516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zh-CN" altLang="en-US" sz="6000" b="1" dirty="0">
                <a:cs typeface="+mn-ea"/>
                <a:sym typeface="+mn-lt"/>
              </a:rPr>
              <a:t>如何提升责任心</a:t>
            </a:r>
            <a:endParaRPr lang="zh-CN" altLang="en-US" sz="6000" b="1" dirty="0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80715" y="4206240"/>
            <a:ext cx="5961380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None/>
              <a:defRPr/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责任心，也可称为责任感，即个体对责任的感知和感受。它 是社会个体从责任赋予者那里接受责任之后，内化于本人内心世界的一种心理状态，这种心理状态是个体履行责任行为的精神内驱力。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" y="2260149"/>
            <a:ext cx="1480456" cy="1946007"/>
            <a:chOff x="1" y="2260149"/>
            <a:chExt cx="1950356" cy="2563674"/>
          </a:xfrm>
        </p:grpSpPr>
        <p:sp>
          <p:nvSpPr>
            <p:cNvPr id="15" name="等腰三角形 14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flipH="1">
            <a:off x="10711544" y="2260149"/>
            <a:ext cx="1480456" cy="1946007"/>
            <a:chOff x="1" y="2260149"/>
            <a:chExt cx="1950356" cy="2563674"/>
          </a:xfrm>
        </p:grpSpPr>
        <p:sp>
          <p:nvSpPr>
            <p:cNvPr id="19" name="等腰三角形 18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387058"/>
            <a:ext cx="3383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600" b="1" dirty="0">
                <a:cs typeface="+mn-ea"/>
                <a:sym typeface="+mn-lt"/>
              </a:rPr>
              <a:t>如何提升责任心</a:t>
            </a:r>
            <a:endParaRPr lang="zh-CN" altLang="en-US" sz="3600" b="1" dirty="0">
              <a:cs typeface="+mn-ea"/>
              <a:sym typeface="+mn-lt"/>
            </a:endParaRPr>
          </a:p>
        </p:txBody>
      </p:sp>
      <p:sp>
        <p:nvSpPr>
          <p:cNvPr id="23" name="TextBox 12"/>
          <p:cNvSpPr txBox="1"/>
          <p:nvPr/>
        </p:nvSpPr>
        <p:spPr>
          <a:xfrm>
            <a:off x="2456062" y="3599540"/>
            <a:ext cx="7400203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fontAlgn="base">
              <a:lnSpc>
                <a:spcPct val="130000"/>
              </a:lnSpc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事物的变化一开始常常毫不起眼，而达到一定的量之后，即使每次依然变化一点点，其速度将快的惊人。每次一点点的放大，最终可能会带来一场“翻天覆地”的变化。</a:t>
            </a:r>
            <a:endParaRPr lang="zh-CN" altLang="en-US" sz="14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163963" y="3213908"/>
            <a:ext cx="2089033" cy="41549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28575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accent1"/>
                </a:solidFill>
                <a:cs typeface="+mn-ea"/>
                <a:sym typeface="+mn-lt"/>
              </a:rPr>
              <a:t>每天进步一点点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TextBox 12"/>
          <p:cNvSpPr txBox="1"/>
          <p:nvPr/>
        </p:nvSpPr>
        <p:spPr>
          <a:xfrm>
            <a:off x="2456062" y="4550225"/>
            <a:ext cx="9004063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fontAlgn="base">
              <a:lnSpc>
                <a:spcPct val="130000"/>
              </a:lnSpc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许多人都斤斤计较，不愿做份外事，于是他们常常也就得不到“份外”的锻炼、“份外”的机会，以及“份外”的回报。因此，他们一辈子也只能做他那一份小得可怜的“份内事”，以及得到那一份被自己一直抱怨“小的可怜”</a:t>
            </a:r>
            <a:r>
              <a:rPr lang="zh-CN" altLang="en-US" sz="14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的份内回报。</a:t>
            </a:r>
            <a:endParaRPr lang="zh-CN" altLang="en-US" sz="14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163963" y="4211575"/>
            <a:ext cx="3012363" cy="41549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28575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accent1"/>
                </a:solidFill>
                <a:cs typeface="+mn-ea"/>
                <a:sym typeface="+mn-lt"/>
              </a:rPr>
              <a:t>干好份内事，多干份外事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TextBox 12"/>
          <p:cNvSpPr txBox="1"/>
          <p:nvPr/>
        </p:nvSpPr>
        <p:spPr>
          <a:xfrm>
            <a:off x="2456062" y="1483159"/>
            <a:ext cx="6910187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成功的规律表明：有什么样的内心期望，你就会选择什么样的信念，接着就会有什么样的处事态度以及什么样的行为，因此，也就有了什么样的结果。</a:t>
            </a:r>
            <a:endParaRPr lang="zh-CN" altLang="en-US" sz="14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2163963" y="1067555"/>
            <a:ext cx="2089033" cy="41549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>
            <a:defPPr>
              <a:defRPr lang="zh-CN"/>
            </a:defPPr>
            <a:lvl1pPr lvl="0"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E92B0"/>
                </a:solidFill>
                <a:latin typeface="Century Gothic" panose="020B0502020202020204" pitchFamily="34" charset="0"/>
                <a:ea typeface="微软雅黑" panose="020B0503020204020204" charset="-122"/>
                <a:cs typeface="华文黑体" pitchFamily="2" charset="-122"/>
              </a:defRPr>
            </a:lvl1pPr>
          </a:lstStyle>
          <a:p>
            <a:pPr marL="285750" indent="-285750" algn="l">
              <a:buFont typeface="Wingdings" panose="05000000000000000000" pitchFamily="2" charset="2"/>
              <a:buChar char="u"/>
            </a:pPr>
            <a:r>
              <a:rPr lang="zh-CN" altLang="en-US" sz="18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成功取决于期望</a:t>
            </a:r>
            <a:endParaRPr lang="zh-CN" altLang="en-US" sz="18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Box 12"/>
          <p:cNvSpPr txBox="1"/>
          <p:nvPr/>
        </p:nvSpPr>
        <p:spPr>
          <a:xfrm>
            <a:off x="2456063" y="5872118"/>
            <a:ext cx="7845623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30000"/>
              </a:lnSpc>
              <a:buClrTx/>
              <a:buSzTx/>
              <a:buFontTx/>
              <a:buNone/>
            </a:pPr>
            <a:r>
              <a:rPr kumimoji="0" lang="zh-CN" altLang="en-US" sz="1400" b="0" i="0" u="none" strike="noStrike" kern="1200" cap="none" spc="0" normalizeH="0" baseline="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看你的行动计划是否合理可行，先行检验一下，比如：告诉上级领导自己的目标，寻求他的辅导和支持，制定策略。</a:t>
            </a:r>
            <a:endParaRPr kumimoji="0" lang="zh-CN" altLang="en-US" sz="1400" b="0" i="0" u="none" strike="noStrike" kern="1200" cap="none" spc="0" normalizeH="0" baseline="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2163963" y="5456633"/>
            <a:ext cx="2319866" cy="41549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28575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accent1"/>
                </a:solidFill>
                <a:cs typeface="+mn-ea"/>
                <a:sym typeface="+mn-lt"/>
              </a:rPr>
              <a:t>做人做事注重细节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TextBox 12"/>
          <p:cNvSpPr txBox="1"/>
          <p:nvPr/>
        </p:nvSpPr>
        <p:spPr>
          <a:xfrm>
            <a:off x="2456063" y="2541636"/>
            <a:ext cx="862212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fontAlgn="base">
              <a:lnSpc>
                <a:spcPct val="130000"/>
              </a:lnSpc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积极思维者对事物永远都能找到积极的解释，然后寻求积极的解决办法，最终得到积极的后果。接下来，积极的结果又会正向强化他积极的情绪，从而又使他成为更加积极的思维者。</a:t>
            </a:r>
            <a:endParaRPr lang="zh-CN" altLang="en-US" sz="14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2163963" y="2133389"/>
            <a:ext cx="1396536" cy="41549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28575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accent1"/>
                </a:solidFill>
                <a:cs typeface="+mn-ea"/>
                <a:sym typeface="+mn-lt"/>
              </a:rPr>
              <a:t>积极心态</a:t>
            </a:r>
            <a:endParaRPr lang="zh-CN" altLang="en-US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67130" y="1331595"/>
            <a:ext cx="660400" cy="49339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solidFill>
                  <a:schemeClr val="bg1"/>
                </a:solidFill>
                <a:cs typeface="+mn-ea"/>
                <a:sym typeface="+mn-lt"/>
              </a:rPr>
              <a:t>过</a:t>
            </a:r>
            <a:r>
              <a:rPr lang="en-US" altLang="zh-CN" sz="2400" b="1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zh-CN" altLang="en-US" sz="2400" b="1" smtClean="0">
                <a:solidFill>
                  <a:schemeClr val="bg1"/>
                </a:solidFill>
                <a:cs typeface="+mn-ea"/>
                <a:sym typeface="+mn-lt"/>
              </a:rPr>
              <a:t>去</a:t>
            </a:r>
            <a:r>
              <a:rPr lang="en-US" altLang="zh-CN" sz="2400" b="1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zh-CN" altLang="en-US" sz="2400" b="1" smtClean="0">
                <a:solidFill>
                  <a:schemeClr val="bg1"/>
                </a:solidFill>
                <a:cs typeface="+mn-ea"/>
                <a:sym typeface="+mn-lt"/>
              </a:rPr>
              <a:t>不</a:t>
            </a:r>
            <a:r>
              <a:rPr lang="en-US" altLang="zh-CN" sz="2400" b="1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zh-CN" altLang="en-US" sz="2400" b="1" smtClean="0">
                <a:solidFill>
                  <a:schemeClr val="bg1"/>
                </a:solidFill>
                <a:cs typeface="+mn-ea"/>
                <a:sym typeface="+mn-lt"/>
              </a:rPr>
              <a:t>等</a:t>
            </a:r>
            <a:r>
              <a:rPr lang="en-US" altLang="zh-CN" sz="2400" b="1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zh-CN" altLang="en-US" sz="2400" b="1" smtClean="0">
                <a:solidFill>
                  <a:schemeClr val="bg1"/>
                </a:solidFill>
                <a:cs typeface="+mn-ea"/>
                <a:sym typeface="+mn-lt"/>
              </a:rPr>
              <a:t>于</a:t>
            </a:r>
            <a:r>
              <a:rPr lang="en-US" altLang="zh-CN" sz="2400" b="1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zh-CN" altLang="en-US" sz="2400" b="1" smtClean="0">
                <a:solidFill>
                  <a:schemeClr val="bg1"/>
                </a:solidFill>
                <a:cs typeface="+mn-ea"/>
                <a:sym typeface="+mn-lt"/>
              </a:rPr>
              <a:t>未</a:t>
            </a:r>
            <a:r>
              <a:rPr lang="en-US" altLang="zh-CN" sz="2400" b="1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zh-CN" altLang="en-US" sz="2400" b="1" smtClean="0">
                <a:solidFill>
                  <a:schemeClr val="bg1"/>
                </a:solidFill>
                <a:cs typeface="+mn-ea"/>
                <a:sym typeface="+mn-lt"/>
              </a:rPr>
              <a:t>来</a:t>
            </a:r>
            <a:r>
              <a:rPr lang="en-US" altLang="zh-CN" sz="2400" b="1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zh-CN" altLang="en-US" sz="2400" b="1" smtClean="0">
                <a:solidFill>
                  <a:schemeClr val="bg1"/>
                </a:solidFill>
                <a:cs typeface="+mn-ea"/>
                <a:sym typeface="+mn-lt"/>
              </a:rPr>
              <a:t>？</a:t>
            </a:r>
            <a:endParaRPr lang="zh-CN" altLang="en-US" sz="24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4667885" y="1482090"/>
            <a:ext cx="3369310" cy="506095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solidFill>
                  <a:schemeClr val="bg1"/>
                </a:solidFill>
                <a:cs typeface="+mn-ea"/>
                <a:sym typeface="+mn-lt"/>
              </a:rPr>
              <a:t>成功就是坚持到底</a:t>
            </a:r>
            <a:endParaRPr lang="zh-CN" altLang="en-US" sz="24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五边形 23"/>
          <p:cNvSpPr/>
          <p:nvPr/>
        </p:nvSpPr>
        <p:spPr>
          <a:xfrm>
            <a:off x="4661535" y="3089275"/>
            <a:ext cx="3455670" cy="50165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solidFill>
                  <a:schemeClr val="bg1"/>
                </a:solidFill>
                <a:cs typeface="+mn-ea"/>
                <a:sym typeface="+mn-lt"/>
              </a:rPr>
              <a:t>成功是因为习惯</a:t>
            </a:r>
            <a:endParaRPr lang="zh-CN" altLang="en-US" sz="24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五边形 24"/>
          <p:cNvSpPr/>
          <p:nvPr/>
        </p:nvSpPr>
        <p:spPr>
          <a:xfrm>
            <a:off x="4667885" y="4739005"/>
            <a:ext cx="3473450" cy="474345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solidFill>
                  <a:schemeClr val="bg1"/>
                </a:solidFill>
                <a:cs typeface="+mn-ea"/>
                <a:sym typeface="+mn-lt"/>
              </a:rPr>
              <a:t>成功人士好习惯推荐</a:t>
            </a:r>
            <a:endParaRPr lang="zh-CN" altLang="en-US" sz="24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396583"/>
            <a:ext cx="3383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600" b="1" dirty="0">
                <a:cs typeface="+mn-ea"/>
                <a:sym typeface="+mn-lt"/>
              </a:rPr>
              <a:t>如何提升责任心</a:t>
            </a:r>
            <a:endParaRPr lang="zh-CN" altLang="en-US" sz="3600" b="1" dirty="0">
              <a:cs typeface="+mn-ea"/>
              <a:sym typeface="+mn-lt"/>
            </a:endParaRPr>
          </a:p>
        </p:txBody>
      </p:sp>
      <p:sp>
        <p:nvSpPr>
          <p:cNvPr id="4" name="Rectangle 30"/>
          <p:cNvSpPr/>
          <p:nvPr/>
        </p:nvSpPr>
        <p:spPr>
          <a:xfrm>
            <a:off x="4667885" y="2025015"/>
            <a:ext cx="6519545" cy="1315720"/>
          </a:xfrm>
          <a:prstGeom prst="rect">
            <a:avLst/>
          </a:prstGeom>
        </p:spPr>
        <p:txBody>
          <a:bodyPr wrap="square" lIns="0" tIns="0" rIns="0" bIns="0" anchor="t" anchorCtr="1">
            <a:no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cs typeface="+mn-ea"/>
                <a:sym typeface="+mn-lt"/>
              </a:rPr>
              <a:t>什么是不简单？将简单的事情千万次地做好就是不简单。</a:t>
            </a:r>
            <a:endParaRPr lang="en-US" altLang="zh-CN" sz="1600" dirty="0">
              <a:solidFill>
                <a:srgbClr val="000000"/>
              </a:solidFill>
              <a:cs typeface="+mn-ea"/>
              <a:sym typeface="+mn-lt"/>
            </a:endParaRP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000000"/>
                </a:solidFill>
                <a:cs typeface="+mn-ea"/>
                <a:sym typeface="+mn-lt"/>
              </a:rPr>
              <a:t>                                   </a:t>
            </a:r>
            <a:r>
              <a:rPr lang="en-US" altLang="zh-CN" sz="1600" dirty="0" smtClean="0">
                <a:solidFill>
                  <a:srgbClr val="000000"/>
                </a:solidFill>
                <a:cs typeface="+mn-ea"/>
                <a:sym typeface="+mn-lt"/>
              </a:rPr>
              <a:t>                                                           </a:t>
            </a:r>
            <a:r>
              <a:rPr lang="en-US" altLang="zh-CN" sz="1600" dirty="0">
                <a:solidFill>
                  <a:srgbClr val="000000"/>
                </a:solidFill>
                <a:cs typeface="+mn-ea"/>
                <a:sym typeface="+mn-lt"/>
              </a:rPr>
              <a:t>——</a:t>
            </a:r>
            <a:r>
              <a:rPr lang="zh-CN" altLang="en-US" sz="1600" dirty="0">
                <a:solidFill>
                  <a:srgbClr val="000000"/>
                </a:solidFill>
                <a:cs typeface="+mn-ea"/>
                <a:sym typeface="+mn-lt"/>
              </a:rPr>
              <a:t>张瑞敏</a:t>
            </a:r>
            <a:endParaRPr lang="en-US" altLang="zh-CN" sz="1600" dirty="0">
              <a:solidFill>
                <a:srgbClr val="000000"/>
              </a:solidFill>
              <a:cs typeface="+mn-ea"/>
              <a:sym typeface="+mn-lt"/>
            </a:endParaRP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000000"/>
              </a:solidFill>
              <a:cs typeface="+mn-ea"/>
              <a:sym typeface="+mn-lt"/>
            </a:endParaRPr>
          </a:p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cs typeface="+mn-ea"/>
                <a:sym typeface="+mn-lt"/>
              </a:rPr>
              <a:t>你如果没有足够的耐心去等待成功，你就必须用一生的耐心去面对失败。</a:t>
            </a:r>
            <a:endParaRPr lang="zh-CN" altLang="en-US" sz="1600" dirty="0">
              <a:solidFill>
                <a:srgbClr val="000000"/>
              </a:solidFill>
              <a:cs typeface="+mn-ea"/>
              <a:sym typeface="+mn-lt"/>
            </a:endParaRPr>
          </a:p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cs typeface="+mn-ea"/>
                <a:sym typeface="+mn-lt"/>
              </a:rPr>
              <a:t>                                                                                          </a:t>
            </a:r>
            <a:endParaRPr lang="zh-CN" altLang="en-US" sz="14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" name="Rectangle 33"/>
          <p:cNvSpPr/>
          <p:nvPr/>
        </p:nvSpPr>
        <p:spPr>
          <a:xfrm>
            <a:off x="4667612" y="3659414"/>
            <a:ext cx="5833020" cy="946189"/>
          </a:xfrm>
          <a:prstGeom prst="rect">
            <a:avLst/>
          </a:prstGeom>
        </p:spPr>
        <p:txBody>
          <a:bodyPr wrap="square" lIns="0" tIns="0" rIns="0" bIns="0" anchor="t" anchorCtr="1">
            <a:no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cs typeface="+mn-ea"/>
                <a:sym typeface="+mn-lt"/>
              </a:rPr>
              <a:t>一切的想法，一切的做法，最终都必须归结为一种习惯</a:t>
            </a:r>
            <a:r>
              <a:rPr lang="en-US" altLang="zh-CN" sz="1600" dirty="0">
                <a:solidFill>
                  <a:srgbClr val="000000"/>
                </a:solidFill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rgbClr val="000000"/>
                </a:solidFill>
                <a:cs typeface="+mn-ea"/>
                <a:sym typeface="+mn-lt"/>
              </a:rPr>
              <a:t>这样，才会对人的成功产生持续的力量。所以</a:t>
            </a:r>
            <a:r>
              <a:rPr lang="en-US" altLang="zh-CN" sz="1600" dirty="0">
                <a:solidFill>
                  <a:srgbClr val="000000"/>
                </a:solidFill>
                <a:cs typeface="+mn-ea"/>
                <a:sym typeface="+mn-lt"/>
              </a:rPr>
              <a:t>,</a:t>
            </a:r>
            <a:r>
              <a:rPr lang="zh-CN" altLang="en-US" sz="1600" dirty="0">
                <a:solidFill>
                  <a:srgbClr val="000000"/>
                </a:solidFill>
                <a:cs typeface="+mn-ea"/>
                <a:sym typeface="+mn-lt"/>
              </a:rPr>
              <a:t>一旦你养成了成功者身上的好习惯，你会发现自己“不成功都很难”</a:t>
            </a:r>
            <a:r>
              <a:rPr lang="zh-CN" altLang="en-US" sz="1600" dirty="0" smtClean="0">
                <a:solidFill>
                  <a:srgbClr val="000000"/>
                </a:solidFill>
                <a:cs typeface="+mn-ea"/>
                <a:sym typeface="+mn-lt"/>
              </a:rPr>
              <a:t>。</a:t>
            </a:r>
            <a:endParaRPr lang="zh-CN" altLang="en-US" sz="1600" dirty="0" smtClea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" name="Rectangle 39"/>
          <p:cNvSpPr/>
          <p:nvPr/>
        </p:nvSpPr>
        <p:spPr>
          <a:xfrm>
            <a:off x="4667885" y="5332730"/>
            <a:ext cx="6914515" cy="913130"/>
          </a:xfrm>
          <a:prstGeom prst="rect">
            <a:avLst/>
          </a:prstGeom>
        </p:spPr>
        <p:txBody>
          <a:bodyPr wrap="square" lIns="0" tIns="0" rIns="0" bIns="0" anchor="t" anchorCtr="1">
            <a:no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cs typeface="+mn-ea"/>
                <a:sym typeface="+mn-lt"/>
              </a:rPr>
              <a:t>不说“不可能”三个字；凡事第一反应：找方法，而不是找借口</a:t>
            </a:r>
            <a:r>
              <a:rPr lang="zh-CN" altLang="en-US" sz="1600" dirty="0" smtClean="0">
                <a:solidFill>
                  <a:srgbClr val="000000"/>
                </a:solidFill>
                <a:cs typeface="+mn-ea"/>
                <a:sym typeface="+mn-lt"/>
              </a:rPr>
              <a:t>；遇到</a:t>
            </a:r>
            <a:r>
              <a:rPr lang="zh-CN" altLang="en-US" sz="1600" dirty="0">
                <a:solidFill>
                  <a:srgbClr val="000000"/>
                </a:solidFill>
                <a:cs typeface="+mn-ea"/>
                <a:sym typeface="+mn-lt"/>
              </a:rPr>
              <a:t>挫折对自己大声说：“太棒了”；凡是预先作计划，尽量将目标视觉化；</a:t>
            </a:r>
            <a:r>
              <a:rPr lang="zh-CN" altLang="en-US" sz="1600" dirty="0" smtClean="0">
                <a:solidFill>
                  <a:srgbClr val="000000"/>
                </a:solidFill>
                <a:cs typeface="+mn-ea"/>
                <a:sym typeface="+mn-lt"/>
              </a:rPr>
              <a:t>守时</a:t>
            </a:r>
            <a:endParaRPr lang="zh-CN" altLang="en-US" sz="1600" dirty="0" smtClean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10" name="Группа 79"/>
          <p:cNvGrpSpPr/>
          <p:nvPr/>
        </p:nvGrpSpPr>
        <p:grpSpPr>
          <a:xfrm>
            <a:off x="1046210" y="2042301"/>
            <a:ext cx="2996901" cy="3490180"/>
            <a:chOff x="9669264" y="3834457"/>
            <a:chExt cx="5022013" cy="5848615"/>
          </a:xfrm>
        </p:grpSpPr>
        <p:grpSp>
          <p:nvGrpSpPr>
            <p:cNvPr id="11" name="Группа 80"/>
            <p:cNvGrpSpPr/>
            <p:nvPr/>
          </p:nvGrpSpPr>
          <p:grpSpPr>
            <a:xfrm>
              <a:off x="9669264" y="4125238"/>
              <a:ext cx="5022013" cy="5557834"/>
              <a:chOff x="16808652" y="7362850"/>
              <a:chExt cx="1517650" cy="1679575"/>
            </a:xfrm>
          </p:grpSpPr>
          <p:sp>
            <p:nvSpPr>
              <p:cNvPr id="14" name="Freeform 796"/>
              <p:cNvSpPr/>
              <p:nvPr/>
            </p:nvSpPr>
            <p:spPr bwMode="auto">
              <a:xfrm>
                <a:off x="16808652" y="7362850"/>
                <a:ext cx="635000" cy="1679575"/>
              </a:xfrm>
              <a:custGeom>
                <a:avLst/>
                <a:gdLst>
                  <a:gd name="T0" fmla="*/ 84 w 200"/>
                  <a:gd name="T1" fmla="*/ 224 h 529"/>
                  <a:gd name="T2" fmla="*/ 121 w 200"/>
                  <a:gd name="T3" fmla="*/ 215 h 529"/>
                  <a:gd name="T4" fmla="*/ 126 w 200"/>
                  <a:gd name="T5" fmla="*/ 197 h 529"/>
                  <a:gd name="T6" fmla="*/ 200 w 200"/>
                  <a:gd name="T7" fmla="*/ 100 h 529"/>
                  <a:gd name="T8" fmla="*/ 100 w 200"/>
                  <a:gd name="T9" fmla="*/ 0 h 529"/>
                  <a:gd name="T10" fmla="*/ 0 w 200"/>
                  <a:gd name="T11" fmla="*/ 100 h 529"/>
                  <a:gd name="T12" fmla="*/ 80 w 200"/>
                  <a:gd name="T13" fmla="*/ 198 h 529"/>
                  <a:gd name="T14" fmla="*/ 78 w 200"/>
                  <a:gd name="T15" fmla="*/ 214 h 529"/>
                  <a:gd name="T16" fmla="*/ 62 w 200"/>
                  <a:gd name="T17" fmla="*/ 290 h 529"/>
                  <a:gd name="T18" fmla="*/ 65 w 200"/>
                  <a:gd name="T19" fmla="*/ 355 h 529"/>
                  <a:gd name="T20" fmla="*/ 72 w 200"/>
                  <a:gd name="T21" fmla="*/ 414 h 529"/>
                  <a:gd name="T22" fmla="*/ 74 w 200"/>
                  <a:gd name="T23" fmla="*/ 492 h 529"/>
                  <a:gd name="T24" fmla="*/ 67 w 200"/>
                  <a:gd name="T25" fmla="*/ 512 h 529"/>
                  <a:gd name="T26" fmla="*/ 98 w 200"/>
                  <a:gd name="T27" fmla="*/ 528 h 529"/>
                  <a:gd name="T28" fmla="*/ 135 w 200"/>
                  <a:gd name="T29" fmla="*/ 528 h 529"/>
                  <a:gd name="T30" fmla="*/ 161 w 200"/>
                  <a:gd name="T31" fmla="*/ 521 h 529"/>
                  <a:gd name="T32" fmla="*/ 135 w 200"/>
                  <a:gd name="T33" fmla="*/ 499 h 529"/>
                  <a:gd name="T34" fmla="*/ 114 w 200"/>
                  <a:gd name="T35" fmla="*/ 482 h 529"/>
                  <a:gd name="T36" fmla="*/ 123 w 200"/>
                  <a:gd name="T37" fmla="*/ 452 h 529"/>
                  <a:gd name="T38" fmla="*/ 133 w 200"/>
                  <a:gd name="T39" fmla="*/ 377 h 529"/>
                  <a:gd name="T40" fmla="*/ 140 w 200"/>
                  <a:gd name="T41" fmla="*/ 310 h 529"/>
                  <a:gd name="T42" fmla="*/ 136 w 200"/>
                  <a:gd name="T43" fmla="*/ 265 h 529"/>
                  <a:gd name="T44" fmla="*/ 100 w 200"/>
                  <a:gd name="T45" fmla="*/ 272 h 529"/>
                  <a:gd name="T46" fmla="*/ 96 w 200"/>
                  <a:gd name="T47" fmla="*/ 272 h 529"/>
                  <a:gd name="T48" fmla="*/ 74 w 200"/>
                  <a:gd name="T49" fmla="*/ 252 h 529"/>
                  <a:gd name="T50" fmla="*/ 84 w 200"/>
                  <a:gd name="T51" fmla="*/ 224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0" h="529">
                    <a:moveTo>
                      <a:pt x="84" y="224"/>
                    </a:moveTo>
                    <a:cubicBezTo>
                      <a:pt x="93" y="218"/>
                      <a:pt x="106" y="216"/>
                      <a:pt x="121" y="215"/>
                    </a:cubicBezTo>
                    <a:cubicBezTo>
                      <a:pt x="121" y="208"/>
                      <a:pt x="124" y="202"/>
                      <a:pt x="126" y="197"/>
                    </a:cubicBezTo>
                    <a:cubicBezTo>
                      <a:pt x="168" y="185"/>
                      <a:pt x="200" y="146"/>
                      <a:pt x="200" y="100"/>
                    </a:cubicBezTo>
                    <a:cubicBezTo>
                      <a:pt x="200" y="45"/>
                      <a:pt x="155" y="0"/>
                      <a:pt x="100" y="0"/>
                    </a:cubicBezTo>
                    <a:cubicBezTo>
                      <a:pt x="45" y="0"/>
                      <a:pt x="0" y="45"/>
                      <a:pt x="0" y="100"/>
                    </a:cubicBezTo>
                    <a:cubicBezTo>
                      <a:pt x="0" y="148"/>
                      <a:pt x="34" y="189"/>
                      <a:pt x="80" y="198"/>
                    </a:cubicBezTo>
                    <a:cubicBezTo>
                      <a:pt x="81" y="204"/>
                      <a:pt x="83" y="210"/>
                      <a:pt x="78" y="214"/>
                    </a:cubicBezTo>
                    <a:cubicBezTo>
                      <a:pt x="68" y="222"/>
                      <a:pt x="55" y="239"/>
                      <a:pt x="62" y="290"/>
                    </a:cubicBezTo>
                    <a:cubicBezTo>
                      <a:pt x="67" y="323"/>
                      <a:pt x="69" y="331"/>
                      <a:pt x="65" y="355"/>
                    </a:cubicBezTo>
                    <a:cubicBezTo>
                      <a:pt x="61" y="379"/>
                      <a:pt x="74" y="409"/>
                      <a:pt x="72" y="414"/>
                    </a:cubicBezTo>
                    <a:cubicBezTo>
                      <a:pt x="58" y="448"/>
                      <a:pt x="75" y="481"/>
                      <a:pt x="74" y="492"/>
                    </a:cubicBezTo>
                    <a:cubicBezTo>
                      <a:pt x="73" y="501"/>
                      <a:pt x="67" y="501"/>
                      <a:pt x="67" y="512"/>
                    </a:cubicBezTo>
                    <a:cubicBezTo>
                      <a:pt x="67" y="529"/>
                      <a:pt x="84" y="528"/>
                      <a:pt x="98" y="528"/>
                    </a:cubicBezTo>
                    <a:cubicBezTo>
                      <a:pt x="112" y="528"/>
                      <a:pt x="118" y="528"/>
                      <a:pt x="135" y="528"/>
                    </a:cubicBezTo>
                    <a:cubicBezTo>
                      <a:pt x="152" y="528"/>
                      <a:pt x="161" y="529"/>
                      <a:pt x="161" y="521"/>
                    </a:cubicBezTo>
                    <a:cubicBezTo>
                      <a:pt x="161" y="509"/>
                      <a:pt x="152" y="498"/>
                      <a:pt x="135" y="499"/>
                    </a:cubicBezTo>
                    <a:cubicBezTo>
                      <a:pt x="118" y="500"/>
                      <a:pt x="109" y="500"/>
                      <a:pt x="114" y="482"/>
                    </a:cubicBezTo>
                    <a:cubicBezTo>
                      <a:pt x="120" y="462"/>
                      <a:pt x="117" y="473"/>
                      <a:pt x="123" y="452"/>
                    </a:cubicBezTo>
                    <a:cubicBezTo>
                      <a:pt x="134" y="415"/>
                      <a:pt x="131" y="391"/>
                      <a:pt x="133" y="377"/>
                    </a:cubicBezTo>
                    <a:cubicBezTo>
                      <a:pt x="134" y="364"/>
                      <a:pt x="139" y="352"/>
                      <a:pt x="140" y="310"/>
                    </a:cubicBezTo>
                    <a:cubicBezTo>
                      <a:pt x="140" y="293"/>
                      <a:pt x="138" y="278"/>
                      <a:pt x="136" y="265"/>
                    </a:cubicBezTo>
                    <a:cubicBezTo>
                      <a:pt x="124" y="269"/>
                      <a:pt x="112" y="272"/>
                      <a:pt x="100" y="272"/>
                    </a:cubicBezTo>
                    <a:cubicBezTo>
                      <a:pt x="99" y="272"/>
                      <a:pt x="98" y="272"/>
                      <a:pt x="96" y="272"/>
                    </a:cubicBezTo>
                    <a:cubicBezTo>
                      <a:pt x="85" y="271"/>
                      <a:pt x="77" y="264"/>
                      <a:pt x="74" y="252"/>
                    </a:cubicBezTo>
                    <a:cubicBezTo>
                      <a:pt x="71" y="241"/>
                      <a:pt x="75" y="229"/>
                      <a:pt x="84" y="224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15" name="Freeform 797"/>
              <p:cNvSpPr/>
              <p:nvPr/>
            </p:nvSpPr>
            <p:spPr bwMode="auto">
              <a:xfrm>
                <a:off x="17043602" y="7708925"/>
                <a:ext cx="523875" cy="501650"/>
              </a:xfrm>
              <a:custGeom>
                <a:avLst/>
                <a:gdLst>
                  <a:gd name="T0" fmla="*/ 157 w 165"/>
                  <a:gd name="T1" fmla="*/ 34 h 158"/>
                  <a:gd name="T2" fmla="*/ 151 w 165"/>
                  <a:gd name="T3" fmla="*/ 49 h 158"/>
                  <a:gd name="T4" fmla="*/ 149 w 165"/>
                  <a:gd name="T5" fmla="*/ 28 h 158"/>
                  <a:gd name="T6" fmla="*/ 149 w 165"/>
                  <a:gd name="T7" fmla="*/ 2 h 158"/>
                  <a:gd name="T8" fmla="*/ 136 w 165"/>
                  <a:gd name="T9" fmla="*/ 43 h 158"/>
                  <a:gd name="T10" fmla="*/ 131 w 165"/>
                  <a:gd name="T11" fmla="*/ 74 h 158"/>
                  <a:gd name="T12" fmla="*/ 92 w 165"/>
                  <a:gd name="T13" fmla="*/ 102 h 158"/>
                  <a:gd name="T14" fmla="*/ 13 w 165"/>
                  <a:gd name="T15" fmla="*/ 120 h 158"/>
                  <a:gd name="T16" fmla="*/ 23 w 165"/>
                  <a:gd name="T17" fmla="*/ 157 h 158"/>
                  <a:gd name="T18" fmla="*/ 79 w 165"/>
                  <a:gd name="T19" fmla="*/ 144 h 158"/>
                  <a:gd name="T20" fmla="*/ 132 w 165"/>
                  <a:gd name="T21" fmla="*/ 104 h 158"/>
                  <a:gd name="T22" fmla="*/ 158 w 165"/>
                  <a:gd name="T23" fmla="*/ 66 h 158"/>
                  <a:gd name="T24" fmla="*/ 157 w 165"/>
                  <a:gd name="T25" fmla="*/ 3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5" h="158">
                    <a:moveTo>
                      <a:pt x="157" y="34"/>
                    </a:moveTo>
                    <a:cubicBezTo>
                      <a:pt x="152" y="34"/>
                      <a:pt x="152" y="44"/>
                      <a:pt x="151" y="49"/>
                    </a:cubicBezTo>
                    <a:cubicBezTo>
                      <a:pt x="150" y="55"/>
                      <a:pt x="147" y="40"/>
                      <a:pt x="149" y="28"/>
                    </a:cubicBezTo>
                    <a:cubicBezTo>
                      <a:pt x="150" y="18"/>
                      <a:pt x="155" y="4"/>
                      <a:pt x="149" y="2"/>
                    </a:cubicBezTo>
                    <a:cubicBezTo>
                      <a:pt x="142" y="0"/>
                      <a:pt x="138" y="20"/>
                      <a:pt x="136" y="43"/>
                    </a:cubicBezTo>
                    <a:cubicBezTo>
                      <a:pt x="135" y="55"/>
                      <a:pt x="137" y="71"/>
                      <a:pt x="131" y="74"/>
                    </a:cubicBezTo>
                    <a:cubicBezTo>
                      <a:pt x="126" y="77"/>
                      <a:pt x="101" y="98"/>
                      <a:pt x="92" y="102"/>
                    </a:cubicBezTo>
                    <a:cubicBezTo>
                      <a:pt x="66" y="113"/>
                      <a:pt x="30" y="110"/>
                      <a:pt x="13" y="120"/>
                    </a:cubicBezTo>
                    <a:cubicBezTo>
                      <a:pt x="0" y="128"/>
                      <a:pt x="3" y="155"/>
                      <a:pt x="23" y="157"/>
                    </a:cubicBezTo>
                    <a:cubicBezTo>
                      <a:pt x="40" y="158"/>
                      <a:pt x="61" y="150"/>
                      <a:pt x="79" y="144"/>
                    </a:cubicBezTo>
                    <a:cubicBezTo>
                      <a:pt x="111" y="133"/>
                      <a:pt x="123" y="116"/>
                      <a:pt x="132" y="104"/>
                    </a:cubicBezTo>
                    <a:cubicBezTo>
                      <a:pt x="143" y="91"/>
                      <a:pt x="157" y="74"/>
                      <a:pt x="158" y="66"/>
                    </a:cubicBezTo>
                    <a:cubicBezTo>
                      <a:pt x="160" y="52"/>
                      <a:pt x="165" y="35"/>
                      <a:pt x="157" y="34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16" name="Freeform 841"/>
              <p:cNvSpPr/>
              <p:nvPr/>
            </p:nvSpPr>
            <p:spPr bwMode="auto">
              <a:xfrm>
                <a:off x="17567477" y="7708925"/>
                <a:ext cx="520700" cy="501650"/>
              </a:xfrm>
              <a:custGeom>
                <a:avLst/>
                <a:gdLst>
                  <a:gd name="T0" fmla="*/ 7 w 164"/>
                  <a:gd name="T1" fmla="*/ 34 h 158"/>
                  <a:gd name="T2" fmla="*/ 13 w 164"/>
                  <a:gd name="T3" fmla="*/ 49 h 158"/>
                  <a:gd name="T4" fmla="*/ 16 w 164"/>
                  <a:gd name="T5" fmla="*/ 28 h 158"/>
                  <a:gd name="T6" fmla="*/ 16 w 164"/>
                  <a:gd name="T7" fmla="*/ 2 h 158"/>
                  <a:gd name="T8" fmla="*/ 29 w 164"/>
                  <a:gd name="T9" fmla="*/ 43 h 158"/>
                  <a:gd name="T10" fmla="*/ 33 w 164"/>
                  <a:gd name="T11" fmla="*/ 74 h 158"/>
                  <a:gd name="T12" fmla="*/ 72 w 164"/>
                  <a:gd name="T13" fmla="*/ 102 h 158"/>
                  <a:gd name="T14" fmla="*/ 152 w 164"/>
                  <a:gd name="T15" fmla="*/ 120 h 158"/>
                  <a:gd name="T16" fmla="*/ 142 w 164"/>
                  <a:gd name="T17" fmla="*/ 157 h 158"/>
                  <a:gd name="T18" fmla="*/ 86 w 164"/>
                  <a:gd name="T19" fmla="*/ 144 h 158"/>
                  <a:gd name="T20" fmla="*/ 32 w 164"/>
                  <a:gd name="T21" fmla="*/ 104 h 158"/>
                  <a:gd name="T22" fmla="*/ 6 w 164"/>
                  <a:gd name="T23" fmla="*/ 66 h 158"/>
                  <a:gd name="T24" fmla="*/ 7 w 164"/>
                  <a:gd name="T25" fmla="*/ 3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4" h="158">
                    <a:moveTo>
                      <a:pt x="7" y="34"/>
                    </a:moveTo>
                    <a:cubicBezTo>
                      <a:pt x="13" y="34"/>
                      <a:pt x="12" y="44"/>
                      <a:pt x="13" y="49"/>
                    </a:cubicBezTo>
                    <a:cubicBezTo>
                      <a:pt x="15" y="55"/>
                      <a:pt x="17" y="40"/>
                      <a:pt x="16" y="28"/>
                    </a:cubicBezTo>
                    <a:cubicBezTo>
                      <a:pt x="14" y="18"/>
                      <a:pt x="9" y="4"/>
                      <a:pt x="16" y="2"/>
                    </a:cubicBezTo>
                    <a:cubicBezTo>
                      <a:pt x="23" y="0"/>
                      <a:pt x="27" y="20"/>
                      <a:pt x="29" y="43"/>
                    </a:cubicBezTo>
                    <a:cubicBezTo>
                      <a:pt x="30" y="55"/>
                      <a:pt x="27" y="71"/>
                      <a:pt x="33" y="74"/>
                    </a:cubicBezTo>
                    <a:cubicBezTo>
                      <a:pt x="39" y="77"/>
                      <a:pt x="63" y="98"/>
                      <a:pt x="72" y="102"/>
                    </a:cubicBezTo>
                    <a:cubicBezTo>
                      <a:pt x="98" y="113"/>
                      <a:pt x="134" y="110"/>
                      <a:pt x="152" y="120"/>
                    </a:cubicBezTo>
                    <a:cubicBezTo>
                      <a:pt x="164" y="128"/>
                      <a:pt x="162" y="155"/>
                      <a:pt x="142" y="157"/>
                    </a:cubicBezTo>
                    <a:cubicBezTo>
                      <a:pt x="124" y="158"/>
                      <a:pt x="103" y="150"/>
                      <a:pt x="86" y="144"/>
                    </a:cubicBezTo>
                    <a:cubicBezTo>
                      <a:pt x="53" y="133"/>
                      <a:pt x="42" y="116"/>
                      <a:pt x="32" y="104"/>
                    </a:cubicBezTo>
                    <a:cubicBezTo>
                      <a:pt x="21" y="91"/>
                      <a:pt x="7" y="74"/>
                      <a:pt x="6" y="66"/>
                    </a:cubicBezTo>
                    <a:cubicBezTo>
                      <a:pt x="4" y="52"/>
                      <a:pt x="0" y="35"/>
                      <a:pt x="7" y="34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18" name="Freeform 842"/>
              <p:cNvSpPr/>
              <p:nvPr/>
            </p:nvSpPr>
            <p:spPr bwMode="auto">
              <a:xfrm>
                <a:off x="17691302" y="7362850"/>
                <a:ext cx="635000" cy="1679575"/>
              </a:xfrm>
              <a:custGeom>
                <a:avLst/>
                <a:gdLst>
                  <a:gd name="T0" fmla="*/ 200 w 200"/>
                  <a:gd name="T1" fmla="*/ 100 h 529"/>
                  <a:gd name="T2" fmla="*/ 100 w 200"/>
                  <a:gd name="T3" fmla="*/ 0 h 529"/>
                  <a:gd name="T4" fmla="*/ 0 w 200"/>
                  <a:gd name="T5" fmla="*/ 100 h 529"/>
                  <a:gd name="T6" fmla="*/ 74 w 200"/>
                  <a:gd name="T7" fmla="*/ 197 h 529"/>
                  <a:gd name="T8" fmla="*/ 79 w 200"/>
                  <a:gd name="T9" fmla="*/ 215 h 529"/>
                  <a:gd name="T10" fmla="*/ 116 w 200"/>
                  <a:gd name="T11" fmla="*/ 224 h 529"/>
                  <a:gd name="T12" fmla="*/ 125 w 200"/>
                  <a:gd name="T13" fmla="*/ 252 h 529"/>
                  <a:gd name="T14" fmla="*/ 103 w 200"/>
                  <a:gd name="T15" fmla="*/ 272 h 529"/>
                  <a:gd name="T16" fmla="*/ 99 w 200"/>
                  <a:gd name="T17" fmla="*/ 272 h 529"/>
                  <a:gd name="T18" fmla="*/ 63 w 200"/>
                  <a:gd name="T19" fmla="*/ 265 h 529"/>
                  <a:gd name="T20" fmla="*/ 60 w 200"/>
                  <a:gd name="T21" fmla="*/ 310 h 529"/>
                  <a:gd name="T22" fmla="*/ 67 w 200"/>
                  <a:gd name="T23" fmla="*/ 377 h 529"/>
                  <a:gd name="T24" fmla="*/ 76 w 200"/>
                  <a:gd name="T25" fmla="*/ 452 h 529"/>
                  <a:gd name="T26" fmla="*/ 85 w 200"/>
                  <a:gd name="T27" fmla="*/ 482 h 529"/>
                  <a:gd name="T28" fmla="*/ 65 w 200"/>
                  <a:gd name="T29" fmla="*/ 499 h 529"/>
                  <a:gd name="T30" fmla="*/ 38 w 200"/>
                  <a:gd name="T31" fmla="*/ 521 h 529"/>
                  <a:gd name="T32" fmla="*/ 65 w 200"/>
                  <a:gd name="T33" fmla="*/ 528 h 529"/>
                  <a:gd name="T34" fmla="*/ 101 w 200"/>
                  <a:gd name="T35" fmla="*/ 528 h 529"/>
                  <a:gd name="T36" fmla="*/ 132 w 200"/>
                  <a:gd name="T37" fmla="*/ 512 h 529"/>
                  <a:gd name="T38" fmla="*/ 126 w 200"/>
                  <a:gd name="T39" fmla="*/ 492 h 529"/>
                  <a:gd name="T40" fmla="*/ 127 w 200"/>
                  <a:gd name="T41" fmla="*/ 414 h 529"/>
                  <a:gd name="T42" fmla="*/ 134 w 200"/>
                  <a:gd name="T43" fmla="*/ 355 h 529"/>
                  <a:gd name="T44" fmla="*/ 137 w 200"/>
                  <a:gd name="T45" fmla="*/ 290 h 529"/>
                  <a:gd name="T46" fmla="*/ 121 w 200"/>
                  <a:gd name="T47" fmla="*/ 214 h 529"/>
                  <a:gd name="T48" fmla="*/ 119 w 200"/>
                  <a:gd name="T49" fmla="*/ 198 h 529"/>
                  <a:gd name="T50" fmla="*/ 200 w 200"/>
                  <a:gd name="T51" fmla="*/ 100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0" h="529">
                    <a:moveTo>
                      <a:pt x="200" y="100"/>
                    </a:moveTo>
                    <a:cubicBezTo>
                      <a:pt x="200" y="45"/>
                      <a:pt x="155" y="0"/>
                      <a:pt x="100" y="0"/>
                    </a:cubicBezTo>
                    <a:cubicBezTo>
                      <a:pt x="44" y="0"/>
                      <a:pt x="0" y="45"/>
                      <a:pt x="0" y="100"/>
                    </a:cubicBezTo>
                    <a:cubicBezTo>
                      <a:pt x="0" y="146"/>
                      <a:pt x="31" y="185"/>
                      <a:pt x="74" y="197"/>
                    </a:cubicBezTo>
                    <a:cubicBezTo>
                      <a:pt x="76" y="202"/>
                      <a:pt x="79" y="208"/>
                      <a:pt x="79" y="215"/>
                    </a:cubicBezTo>
                    <a:cubicBezTo>
                      <a:pt x="93" y="216"/>
                      <a:pt x="106" y="218"/>
                      <a:pt x="116" y="224"/>
                    </a:cubicBezTo>
                    <a:cubicBezTo>
                      <a:pt x="124" y="229"/>
                      <a:pt x="128" y="241"/>
                      <a:pt x="125" y="252"/>
                    </a:cubicBezTo>
                    <a:cubicBezTo>
                      <a:pt x="123" y="264"/>
                      <a:pt x="114" y="271"/>
                      <a:pt x="103" y="272"/>
                    </a:cubicBezTo>
                    <a:cubicBezTo>
                      <a:pt x="102" y="272"/>
                      <a:pt x="100" y="272"/>
                      <a:pt x="99" y="272"/>
                    </a:cubicBezTo>
                    <a:cubicBezTo>
                      <a:pt x="88" y="272"/>
                      <a:pt x="75" y="269"/>
                      <a:pt x="63" y="265"/>
                    </a:cubicBezTo>
                    <a:cubicBezTo>
                      <a:pt x="61" y="278"/>
                      <a:pt x="59" y="293"/>
                      <a:pt x="60" y="310"/>
                    </a:cubicBezTo>
                    <a:cubicBezTo>
                      <a:pt x="60" y="352"/>
                      <a:pt x="65" y="364"/>
                      <a:pt x="67" y="377"/>
                    </a:cubicBezTo>
                    <a:cubicBezTo>
                      <a:pt x="68" y="391"/>
                      <a:pt x="66" y="415"/>
                      <a:pt x="76" y="452"/>
                    </a:cubicBezTo>
                    <a:cubicBezTo>
                      <a:pt x="82" y="473"/>
                      <a:pt x="79" y="462"/>
                      <a:pt x="85" y="482"/>
                    </a:cubicBezTo>
                    <a:cubicBezTo>
                      <a:pt x="90" y="500"/>
                      <a:pt x="82" y="500"/>
                      <a:pt x="65" y="499"/>
                    </a:cubicBezTo>
                    <a:cubicBezTo>
                      <a:pt x="47" y="498"/>
                      <a:pt x="38" y="509"/>
                      <a:pt x="38" y="521"/>
                    </a:cubicBezTo>
                    <a:cubicBezTo>
                      <a:pt x="38" y="529"/>
                      <a:pt x="47" y="528"/>
                      <a:pt x="65" y="528"/>
                    </a:cubicBezTo>
                    <a:cubicBezTo>
                      <a:pt x="82" y="528"/>
                      <a:pt x="88" y="528"/>
                      <a:pt x="101" y="528"/>
                    </a:cubicBezTo>
                    <a:cubicBezTo>
                      <a:pt x="115" y="528"/>
                      <a:pt x="132" y="529"/>
                      <a:pt x="132" y="512"/>
                    </a:cubicBezTo>
                    <a:cubicBezTo>
                      <a:pt x="132" y="501"/>
                      <a:pt x="126" y="501"/>
                      <a:pt x="126" y="492"/>
                    </a:cubicBezTo>
                    <a:cubicBezTo>
                      <a:pt x="125" y="481"/>
                      <a:pt x="141" y="448"/>
                      <a:pt x="127" y="414"/>
                    </a:cubicBezTo>
                    <a:cubicBezTo>
                      <a:pt x="125" y="409"/>
                      <a:pt x="138" y="379"/>
                      <a:pt x="134" y="355"/>
                    </a:cubicBezTo>
                    <a:cubicBezTo>
                      <a:pt x="130" y="331"/>
                      <a:pt x="132" y="323"/>
                      <a:pt x="137" y="290"/>
                    </a:cubicBezTo>
                    <a:cubicBezTo>
                      <a:pt x="145" y="239"/>
                      <a:pt x="131" y="222"/>
                      <a:pt x="121" y="214"/>
                    </a:cubicBezTo>
                    <a:cubicBezTo>
                      <a:pt x="116" y="210"/>
                      <a:pt x="118" y="204"/>
                      <a:pt x="119" y="198"/>
                    </a:cubicBezTo>
                    <a:cubicBezTo>
                      <a:pt x="165" y="189"/>
                      <a:pt x="200" y="148"/>
                      <a:pt x="200" y="100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19" name="Freeform 843"/>
              <p:cNvSpPr/>
              <p:nvPr/>
            </p:nvSpPr>
            <p:spPr bwMode="auto">
              <a:xfrm>
                <a:off x="17773852" y="7943875"/>
                <a:ext cx="104775" cy="88900"/>
              </a:xfrm>
              <a:custGeom>
                <a:avLst/>
                <a:gdLst>
                  <a:gd name="T0" fmla="*/ 10 w 33"/>
                  <a:gd name="T1" fmla="*/ 22 h 28"/>
                  <a:gd name="T2" fmla="*/ 29 w 33"/>
                  <a:gd name="T3" fmla="*/ 28 h 28"/>
                  <a:gd name="T4" fmla="*/ 33 w 33"/>
                  <a:gd name="T5" fmla="*/ 15 h 28"/>
                  <a:gd name="T6" fmla="*/ 8 w 33"/>
                  <a:gd name="T7" fmla="*/ 0 h 28"/>
                  <a:gd name="T8" fmla="*/ 0 w 33"/>
                  <a:gd name="T9" fmla="*/ 16 h 28"/>
                  <a:gd name="T10" fmla="*/ 10 w 33"/>
                  <a:gd name="T11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8">
                    <a:moveTo>
                      <a:pt x="10" y="22"/>
                    </a:moveTo>
                    <a:cubicBezTo>
                      <a:pt x="16" y="25"/>
                      <a:pt x="22" y="27"/>
                      <a:pt x="29" y="28"/>
                    </a:cubicBezTo>
                    <a:cubicBezTo>
                      <a:pt x="30" y="24"/>
                      <a:pt x="32" y="19"/>
                      <a:pt x="33" y="15"/>
                    </a:cubicBezTo>
                    <a:cubicBezTo>
                      <a:pt x="24" y="11"/>
                      <a:pt x="15" y="6"/>
                      <a:pt x="8" y="0"/>
                    </a:cubicBezTo>
                    <a:cubicBezTo>
                      <a:pt x="5" y="6"/>
                      <a:pt x="3" y="12"/>
                      <a:pt x="0" y="16"/>
                    </a:cubicBezTo>
                    <a:cubicBezTo>
                      <a:pt x="4" y="19"/>
                      <a:pt x="8" y="21"/>
                      <a:pt x="1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21" name="Freeform 844"/>
              <p:cNvSpPr/>
              <p:nvPr/>
            </p:nvSpPr>
            <p:spPr bwMode="auto">
              <a:xfrm>
                <a:off x="17259502" y="7940700"/>
                <a:ext cx="111125" cy="88900"/>
              </a:xfrm>
              <a:custGeom>
                <a:avLst/>
                <a:gdLst>
                  <a:gd name="T0" fmla="*/ 21 w 35"/>
                  <a:gd name="T1" fmla="*/ 23 h 28"/>
                  <a:gd name="T2" fmla="*/ 35 w 35"/>
                  <a:gd name="T3" fmla="*/ 14 h 28"/>
                  <a:gd name="T4" fmla="*/ 25 w 35"/>
                  <a:gd name="T5" fmla="*/ 0 h 28"/>
                  <a:gd name="T6" fmla="*/ 0 w 35"/>
                  <a:gd name="T7" fmla="*/ 15 h 28"/>
                  <a:gd name="T8" fmla="*/ 6 w 35"/>
                  <a:gd name="T9" fmla="*/ 28 h 28"/>
                  <a:gd name="T10" fmla="*/ 21 w 35"/>
                  <a:gd name="T11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8">
                    <a:moveTo>
                      <a:pt x="21" y="23"/>
                    </a:moveTo>
                    <a:cubicBezTo>
                      <a:pt x="24" y="22"/>
                      <a:pt x="30" y="18"/>
                      <a:pt x="35" y="14"/>
                    </a:cubicBezTo>
                    <a:cubicBezTo>
                      <a:pt x="31" y="10"/>
                      <a:pt x="28" y="5"/>
                      <a:pt x="25" y="0"/>
                    </a:cubicBezTo>
                    <a:cubicBezTo>
                      <a:pt x="17" y="6"/>
                      <a:pt x="9" y="11"/>
                      <a:pt x="0" y="15"/>
                    </a:cubicBezTo>
                    <a:cubicBezTo>
                      <a:pt x="1" y="20"/>
                      <a:pt x="4" y="24"/>
                      <a:pt x="6" y="28"/>
                    </a:cubicBezTo>
                    <a:cubicBezTo>
                      <a:pt x="12" y="27"/>
                      <a:pt x="17" y="25"/>
                      <a:pt x="21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22" name="Freeform 845"/>
              <p:cNvSpPr/>
              <p:nvPr/>
            </p:nvSpPr>
            <p:spPr bwMode="auto">
              <a:xfrm>
                <a:off x="17361102" y="7362850"/>
                <a:ext cx="412750" cy="593725"/>
              </a:xfrm>
              <a:custGeom>
                <a:avLst/>
                <a:gdLst>
                  <a:gd name="T0" fmla="*/ 16 w 130"/>
                  <a:gd name="T1" fmla="*/ 187 h 187"/>
                  <a:gd name="T2" fmla="*/ 28 w 130"/>
                  <a:gd name="T3" fmla="*/ 178 h 187"/>
                  <a:gd name="T4" fmla="*/ 29 w 130"/>
                  <a:gd name="T5" fmla="*/ 163 h 187"/>
                  <a:gd name="T6" fmla="*/ 30 w 130"/>
                  <a:gd name="T7" fmla="*/ 152 h 187"/>
                  <a:gd name="T8" fmla="*/ 48 w 130"/>
                  <a:gd name="T9" fmla="*/ 105 h 187"/>
                  <a:gd name="T10" fmla="*/ 50 w 130"/>
                  <a:gd name="T11" fmla="*/ 105 h 187"/>
                  <a:gd name="T12" fmla="*/ 56 w 130"/>
                  <a:gd name="T13" fmla="*/ 130 h 187"/>
                  <a:gd name="T14" fmla="*/ 55 w 130"/>
                  <a:gd name="T15" fmla="*/ 137 h 187"/>
                  <a:gd name="T16" fmla="*/ 57 w 130"/>
                  <a:gd name="T17" fmla="*/ 137 h 187"/>
                  <a:gd name="T18" fmla="*/ 57 w 130"/>
                  <a:gd name="T19" fmla="*/ 137 h 187"/>
                  <a:gd name="T20" fmla="*/ 65 w 130"/>
                  <a:gd name="T21" fmla="*/ 141 h 187"/>
                  <a:gd name="T22" fmla="*/ 65 w 130"/>
                  <a:gd name="T23" fmla="*/ 141 h 187"/>
                  <a:gd name="T24" fmla="*/ 65 w 130"/>
                  <a:gd name="T25" fmla="*/ 141 h 187"/>
                  <a:gd name="T26" fmla="*/ 72 w 130"/>
                  <a:gd name="T27" fmla="*/ 137 h 187"/>
                  <a:gd name="T28" fmla="*/ 73 w 130"/>
                  <a:gd name="T29" fmla="*/ 137 h 187"/>
                  <a:gd name="T30" fmla="*/ 75 w 130"/>
                  <a:gd name="T31" fmla="*/ 137 h 187"/>
                  <a:gd name="T32" fmla="*/ 73 w 130"/>
                  <a:gd name="T33" fmla="*/ 130 h 187"/>
                  <a:gd name="T34" fmla="*/ 79 w 130"/>
                  <a:gd name="T35" fmla="*/ 105 h 187"/>
                  <a:gd name="T36" fmla="*/ 82 w 130"/>
                  <a:gd name="T37" fmla="*/ 105 h 187"/>
                  <a:gd name="T38" fmla="*/ 100 w 130"/>
                  <a:gd name="T39" fmla="*/ 152 h 187"/>
                  <a:gd name="T40" fmla="*/ 100 w 130"/>
                  <a:gd name="T41" fmla="*/ 163 h 187"/>
                  <a:gd name="T42" fmla="*/ 101 w 130"/>
                  <a:gd name="T43" fmla="*/ 178 h 187"/>
                  <a:gd name="T44" fmla="*/ 114 w 130"/>
                  <a:gd name="T45" fmla="*/ 187 h 187"/>
                  <a:gd name="T46" fmla="*/ 130 w 130"/>
                  <a:gd name="T47" fmla="*/ 176 h 187"/>
                  <a:gd name="T48" fmla="*/ 98 w 130"/>
                  <a:gd name="T49" fmla="*/ 100 h 187"/>
                  <a:gd name="T50" fmla="*/ 130 w 130"/>
                  <a:gd name="T51" fmla="*/ 24 h 187"/>
                  <a:gd name="T52" fmla="*/ 65 w 130"/>
                  <a:gd name="T53" fmla="*/ 0 h 187"/>
                  <a:gd name="T54" fmla="*/ 0 w 130"/>
                  <a:gd name="T55" fmla="*/ 24 h 187"/>
                  <a:gd name="T56" fmla="*/ 32 w 130"/>
                  <a:gd name="T57" fmla="*/ 100 h 187"/>
                  <a:gd name="T58" fmla="*/ 0 w 130"/>
                  <a:gd name="T59" fmla="*/ 176 h 187"/>
                  <a:gd name="T60" fmla="*/ 16 w 130"/>
                  <a:gd name="T61" fmla="*/ 187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0" h="187">
                    <a:moveTo>
                      <a:pt x="16" y="187"/>
                    </a:moveTo>
                    <a:cubicBezTo>
                      <a:pt x="22" y="182"/>
                      <a:pt x="26" y="179"/>
                      <a:pt x="28" y="178"/>
                    </a:cubicBezTo>
                    <a:cubicBezTo>
                      <a:pt x="29" y="176"/>
                      <a:pt x="29" y="168"/>
                      <a:pt x="29" y="163"/>
                    </a:cubicBezTo>
                    <a:cubicBezTo>
                      <a:pt x="30" y="159"/>
                      <a:pt x="30" y="155"/>
                      <a:pt x="30" y="152"/>
                    </a:cubicBezTo>
                    <a:cubicBezTo>
                      <a:pt x="32" y="119"/>
                      <a:pt x="38" y="105"/>
                      <a:pt x="48" y="105"/>
                    </a:cubicBezTo>
                    <a:cubicBezTo>
                      <a:pt x="49" y="105"/>
                      <a:pt x="49" y="105"/>
                      <a:pt x="50" y="105"/>
                    </a:cubicBezTo>
                    <a:cubicBezTo>
                      <a:pt x="60" y="108"/>
                      <a:pt x="58" y="120"/>
                      <a:pt x="56" y="130"/>
                    </a:cubicBezTo>
                    <a:cubicBezTo>
                      <a:pt x="55" y="133"/>
                      <a:pt x="55" y="135"/>
                      <a:pt x="55" y="137"/>
                    </a:cubicBezTo>
                    <a:cubicBezTo>
                      <a:pt x="55" y="137"/>
                      <a:pt x="56" y="137"/>
                      <a:pt x="57" y="137"/>
                    </a:cubicBezTo>
                    <a:cubicBezTo>
                      <a:pt x="57" y="137"/>
                      <a:pt x="57" y="137"/>
                      <a:pt x="57" y="137"/>
                    </a:cubicBezTo>
                    <a:cubicBezTo>
                      <a:pt x="60" y="137"/>
                      <a:pt x="63" y="139"/>
                      <a:pt x="65" y="141"/>
                    </a:cubicBezTo>
                    <a:cubicBezTo>
                      <a:pt x="65" y="141"/>
                      <a:pt x="65" y="141"/>
                      <a:pt x="65" y="141"/>
                    </a:cubicBezTo>
                    <a:cubicBezTo>
                      <a:pt x="65" y="141"/>
                      <a:pt x="65" y="141"/>
                      <a:pt x="65" y="141"/>
                    </a:cubicBezTo>
                    <a:cubicBezTo>
                      <a:pt x="67" y="139"/>
                      <a:pt x="69" y="137"/>
                      <a:pt x="72" y="137"/>
                    </a:cubicBezTo>
                    <a:cubicBezTo>
                      <a:pt x="72" y="137"/>
                      <a:pt x="73" y="137"/>
                      <a:pt x="73" y="137"/>
                    </a:cubicBezTo>
                    <a:cubicBezTo>
                      <a:pt x="73" y="137"/>
                      <a:pt x="74" y="137"/>
                      <a:pt x="75" y="137"/>
                    </a:cubicBezTo>
                    <a:cubicBezTo>
                      <a:pt x="74" y="135"/>
                      <a:pt x="74" y="133"/>
                      <a:pt x="73" y="130"/>
                    </a:cubicBezTo>
                    <a:cubicBezTo>
                      <a:pt x="71" y="120"/>
                      <a:pt x="69" y="108"/>
                      <a:pt x="79" y="105"/>
                    </a:cubicBezTo>
                    <a:cubicBezTo>
                      <a:pt x="80" y="105"/>
                      <a:pt x="81" y="105"/>
                      <a:pt x="82" y="105"/>
                    </a:cubicBezTo>
                    <a:cubicBezTo>
                      <a:pt x="92" y="105"/>
                      <a:pt x="97" y="119"/>
                      <a:pt x="100" y="152"/>
                    </a:cubicBezTo>
                    <a:cubicBezTo>
                      <a:pt x="100" y="155"/>
                      <a:pt x="100" y="159"/>
                      <a:pt x="100" y="163"/>
                    </a:cubicBezTo>
                    <a:cubicBezTo>
                      <a:pt x="100" y="168"/>
                      <a:pt x="100" y="176"/>
                      <a:pt x="101" y="178"/>
                    </a:cubicBezTo>
                    <a:cubicBezTo>
                      <a:pt x="104" y="179"/>
                      <a:pt x="108" y="182"/>
                      <a:pt x="114" y="187"/>
                    </a:cubicBezTo>
                    <a:cubicBezTo>
                      <a:pt x="120" y="184"/>
                      <a:pt x="125" y="180"/>
                      <a:pt x="130" y="176"/>
                    </a:cubicBezTo>
                    <a:cubicBezTo>
                      <a:pt x="110" y="157"/>
                      <a:pt x="98" y="130"/>
                      <a:pt x="98" y="100"/>
                    </a:cubicBezTo>
                    <a:cubicBezTo>
                      <a:pt x="98" y="70"/>
                      <a:pt x="110" y="43"/>
                      <a:pt x="130" y="24"/>
                    </a:cubicBezTo>
                    <a:cubicBezTo>
                      <a:pt x="112" y="9"/>
                      <a:pt x="90" y="0"/>
                      <a:pt x="65" y="0"/>
                    </a:cubicBezTo>
                    <a:cubicBezTo>
                      <a:pt x="40" y="0"/>
                      <a:pt x="17" y="9"/>
                      <a:pt x="0" y="24"/>
                    </a:cubicBezTo>
                    <a:cubicBezTo>
                      <a:pt x="20" y="43"/>
                      <a:pt x="32" y="70"/>
                      <a:pt x="32" y="100"/>
                    </a:cubicBezTo>
                    <a:cubicBezTo>
                      <a:pt x="32" y="130"/>
                      <a:pt x="20" y="157"/>
                      <a:pt x="0" y="176"/>
                    </a:cubicBezTo>
                    <a:cubicBezTo>
                      <a:pt x="5" y="180"/>
                      <a:pt x="10" y="184"/>
                      <a:pt x="16" y="18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23" name="Freeform 846"/>
              <p:cNvSpPr/>
              <p:nvPr/>
            </p:nvSpPr>
            <p:spPr bwMode="auto">
              <a:xfrm>
                <a:off x="17364277" y="7915300"/>
                <a:ext cx="415925" cy="1127125"/>
              </a:xfrm>
              <a:custGeom>
                <a:avLst/>
                <a:gdLst>
                  <a:gd name="T0" fmla="*/ 121 w 131"/>
                  <a:gd name="T1" fmla="*/ 193 h 355"/>
                  <a:gd name="T2" fmla="*/ 117 w 131"/>
                  <a:gd name="T3" fmla="*/ 133 h 355"/>
                  <a:gd name="T4" fmla="*/ 117 w 131"/>
                  <a:gd name="T5" fmla="*/ 94 h 355"/>
                  <a:gd name="T6" fmla="*/ 131 w 131"/>
                  <a:gd name="T7" fmla="*/ 78 h 355"/>
                  <a:gd name="T8" fmla="*/ 94 w 131"/>
                  <a:gd name="T9" fmla="*/ 46 h 355"/>
                  <a:gd name="T10" fmla="*/ 91 w 131"/>
                  <a:gd name="T11" fmla="*/ 43 h 355"/>
                  <a:gd name="T12" fmla="*/ 64 w 131"/>
                  <a:gd name="T13" fmla="*/ 2 h 355"/>
                  <a:gd name="T14" fmla="*/ 64 w 131"/>
                  <a:gd name="T15" fmla="*/ 0 h 355"/>
                  <a:gd name="T16" fmla="*/ 63 w 131"/>
                  <a:gd name="T17" fmla="*/ 2 h 355"/>
                  <a:gd name="T18" fmla="*/ 36 w 131"/>
                  <a:gd name="T19" fmla="*/ 43 h 355"/>
                  <a:gd name="T20" fmla="*/ 34 w 131"/>
                  <a:gd name="T21" fmla="*/ 46 h 355"/>
                  <a:gd name="T22" fmla="*/ 0 w 131"/>
                  <a:gd name="T23" fmla="*/ 76 h 355"/>
                  <a:gd name="T24" fmla="*/ 10 w 131"/>
                  <a:gd name="T25" fmla="*/ 101 h 355"/>
                  <a:gd name="T26" fmla="*/ 12 w 131"/>
                  <a:gd name="T27" fmla="*/ 131 h 355"/>
                  <a:gd name="T28" fmla="*/ 6 w 131"/>
                  <a:gd name="T29" fmla="*/ 193 h 355"/>
                  <a:gd name="T30" fmla="*/ 10 w 131"/>
                  <a:gd name="T31" fmla="*/ 271 h 355"/>
                  <a:gd name="T32" fmla="*/ 17 w 131"/>
                  <a:gd name="T33" fmla="*/ 329 h 355"/>
                  <a:gd name="T34" fmla="*/ 8 w 131"/>
                  <a:gd name="T35" fmla="*/ 347 h 355"/>
                  <a:gd name="T36" fmla="*/ 37 w 131"/>
                  <a:gd name="T37" fmla="*/ 354 h 355"/>
                  <a:gd name="T38" fmla="*/ 59 w 131"/>
                  <a:gd name="T39" fmla="*/ 347 h 355"/>
                  <a:gd name="T40" fmla="*/ 53 w 131"/>
                  <a:gd name="T41" fmla="*/ 322 h 355"/>
                  <a:gd name="T42" fmla="*/ 60 w 131"/>
                  <a:gd name="T43" fmla="*/ 274 h 355"/>
                  <a:gd name="T44" fmla="*/ 63 w 131"/>
                  <a:gd name="T45" fmla="*/ 226 h 355"/>
                  <a:gd name="T46" fmla="*/ 67 w 131"/>
                  <a:gd name="T47" fmla="*/ 274 h 355"/>
                  <a:gd name="T48" fmla="*/ 74 w 131"/>
                  <a:gd name="T49" fmla="*/ 322 h 355"/>
                  <a:gd name="T50" fmla="*/ 68 w 131"/>
                  <a:gd name="T51" fmla="*/ 347 h 355"/>
                  <a:gd name="T52" fmla="*/ 90 w 131"/>
                  <a:gd name="T53" fmla="*/ 354 h 355"/>
                  <a:gd name="T54" fmla="*/ 118 w 131"/>
                  <a:gd name="T55" fmla="*/ 347 h 355"/>
                  <a:gd name="T56" fmla="*/ 110 w 131"/>
                  <a:gd name="T57" fmla="*/ 329 h 355"/>
                  <a:gd name="T58" fmla="*/ 116 w 131"/>
                  <a:gd name="T59" fmla="*/ 271 h 355"/>
                  <a:gd name="T60" fmla="*/ 121 w 131"/>
                  <a:gd name="T61" fmla="*/ 193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1" h="355">
                    <a:moveTo>
                      <a:pt x="121" y="193"/>
                    </a:moveTo>
                    <a:cubicBezTo>
                      <a:pt x="121" y="176"/>
                      <a:pt x="117" y="158"/>
                      <a:pt x="117" y="133"/>
                    </a:cubicBezTo>
                    <a:cubicBezTo>
                      <a:pt x="116" y="123"/>
                      <a:pt x="116" y="96"/>
                      <a:pt x="117" y="94"/>
                    </a:cubicBezTo>
                    <a:cubicBezTo>
                      <a:pt x="117" y="93"/>
                      <a:pt x="123" y="86"/>
                      <a:pt x="131" y="78"/>
                    </a:cubicBezTo>
                    <a:cubicBezTo>
                      <a:pt x="111" y="68"/>
                      <a:pt x="101" y="56"/>
                      <a:pt x="94" y="46"/>
                    </a:cubicBezTo>
                    <a:cubicBezTo>
                      <a:pt x="93" y="45"/>
                      <a:pt x="92" y="44"/>
                      <a:pt x="91" y="43"/>
                    </a:cubicBezTo>
                    <a:cubicBezTo>
                      <a:pt x="77" y="26"/>
                      <a:pt x="65" y="11"/>
                      <a:pt x="64" y="2"/>
                    </a:cubicBezTo>
                    <a:cubicBezTo>
                      <a:pt x="64" y="1"/>
                      <a:pt x="64" y="0"/>
                      <a:pt x="64" y="0"/>
                    </a:cubicBezTo>
                    <a:cubicBezTo>
                      <a:pt x="64" y="0"/>
                      <a:pt x="64" y="1"/>
                      <a:pt x="63" y="2"/>
                    </a:cubicBezTo>
                    <a:cubicBezTo>
                      <a:pt x="62" y="11"/>
                      <a:pt x="50" y="26"/>
                      <a:pt x="36" y="43"/>
                    </a:cubicBezTo>
                    <a:cubicBezTo>
                      <a:pt x="35" y="44"/>
                      <a:pt x="34" y="45"/>
                      <a:pt x="34" y="46"/>
                    </a:cubicBezTo>
                    <a:cubicBezTo>
                      <a:pt x="26" y="55"/>
                      <a:pt x="17" y="66"/>
                      <a:pt x="0" y="76"/>
                    </a:cubicBezTo>
                    <a:cubicBezTo>
                      <a:pt x="6" y="87"/>
                      <a:pt x="10" y="98"/>
                      <a:pt x="10" y="101"/>
                    </a:cubicBezTo>
                    <a:cubicBezTo>
                      <a:pt x="11" y="104"/>
                      <a:pt x="13" y="121"/>
                      <a:pt x="12" y="131"/>
                    </a:cubicBezTo>
                    <a:cubicBezTo>
                      <a:pt x="12" y="156"/>
                      <a:pt x="5" y="176"/>
                      <a:pt x="6" y="193"/>
                    </a:cubicBezTo>
                    <a:cubicBezTo>
                      <a:pt x="4" y="205"/>
                      <a:pt x="4" y="247"/>
                      <a:pt x="10" y="271"/>
                    </a:cubicBezTo>
                    <a:cubicBezTo>
                      <a:pt x="19" y="304"/>
                      <a:pt x="21" y="323"/>
                      <a:pt x="17" y="329"/>
                    </a:cubicBezTo>
                    <a:cubicBezTo>
                      <a:pt x="14" y="333"/>
                      <a:pt x="8" y="338"/>
                      <a:pt x="8" y="347"/>
                    </a:cubicBezTo>
                    <a:cubicBezTo>
                      <a:pt x="8" y="355"/>
                      <a:pt x="22" y="354"/>
                      <a:pt x="37" y="354"/>
                    </a:cubicBezTo>
                    <a:cubicBezTo>
                      <a:pt x="51" y="354"/>
                      <a:pt x="59" y="355"/>
                      <a:pt x="59" y="347"/>
                    </a:cubicBezTo>
                    <a:cubicBezTo>
                      <a:pt x="59" y="337"/>
                      <a:pt x="53" y="333"/>
                      <a:pt x="53" y="322"/>
                    </a:cubicBezTo>
                    <a:cubicBezTo>
                      <a:pt x="53" y="317"/>
                      <a:pt x="57" y="297"/>
                      <a:pt x="60" y="274"/>
                    </a:cubicBezTo>
                    <a:cubicBezTo>
                      <a:pt x="62" y="252"/>
                      <a:pt x="61" y="226"/>
                      <a:pt x="63" y="226"/>
                    </a:cubicBezTo>
                    <a:cubicBezTo>
                      <a:pt x="65" y="226"/>
                      <a:pt x="64" y="252"/>
                      <a:pt x="67" y="274"/>
                    </a:cubicBezTo>
                    <a:cubicBezTo>
                      <a:pt x="69" y="297"/>
                      <a:pt x="74" y="317"/>
                      <a:pt x="74" y="322"/>
                    </a:cubicBezTo>
                    <a:cubicBezTo>
                      <a:pt x="74" y="333"/>
                      <a:pt x="68" y="337"/>
                      <a:pt x="68" y="347"/>
                    </a:cubicBezTo>
                    <a:cubicBezTo>
                      <a:pt x="68" y="355"/>
                      <a:pt x="75" y="354"/>
                      <a:pt x="90" y="354"/>
                    </a:cubicBezTo>
                    <a:cubicBezTo>
                      <a:pt x="104" y="354"/>
                      <a:pt x="118" y="355"/>
                      <a:pt x="118" y="347"/>
                    </a:cubicBezTo>
                    <a:cubicBezTo>
                      <a:pt x="118" y="338"/>
                      <a:pt x="112" y="333"/>
                      <a:pt x="110" y="329"/>
                    </a:cubicBezTo>
                    <a:cubicBezTo>
                      <a:pt x="105" y="323"/>
                      <a:pt x="107" y="304"/>
                      <a:pt x="116" y="271"/>
                    </a:cubicBezTo>
                    <a:cubicBezTo>
                      <a:pt x="122" y="247"/>
                      <a:pt x="123" y="205"/>
                      <a:pt x="121" y="1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</p:grpSp>
        <p:sp>
          <p:nvSpPr>
            <p:cNvPr id="12" name="Овал 81"/>
            <p:cNvSpPr/>
            <p:nvPr/>
          </p:nvSpPr>
          <p:spPr>
            <a:xfrm rot="10800000">
              <a:off x="9749132" y="3834457"/>
              <a:ext cx="1941517" cy="1919553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13" name="Овал 82"/>
            <p:cNvSpPr/>
            <p:nvPr/>
          </p:nvSpPr>
          <p:spPr>
            <a:xfrm rot="10800000">
              <a:off x="12623616" y="4015217"/>
              <a:ext cx="1980541" cy="1475425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00000"/>
      </a:accent1>
      <a:accent2>
        <a:srgbClr val="323F4F"/>
      </a:accent2>
      <a:accent3>
        <a:srgbClr val="C00000"/>
      </a:accent3>
      <a:accent4>
        <a:srgbClr val="323F4F"/>
      </a:accent4>
      <a:accent5>
        <a:srgbClr val="C00000"/>
      </a:accent5>
      <a:accent6>
        <a:srgbClr val="323F4F"/>
      </a:accent6>
      <a:hlink>
        <a:srgbClr val="3A3838"/>
      </a:hlink>
      <a:folHlink>
        <a:srgbClr val="869FB7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2816</Words>
  <Application>WPS 演示</Application>
  <PresentationFormat>宽屏</PresentationFormat>
  <Paragraphs>359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Impact</vt:lpstr>
      <vt:lpstr>方正兰亭黑_GBK</vt:lpstr>
      <vt:lpstr>Calibri</vt:lpstr>
      <vt:lpstr>Arial Unicode MS</vt:lpstr>
      <vt:lpstr>Century Gothic</vt:lpstr>
      <vt:lpstr>华文黑体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HL81829782</dc:creator>
  <cp:lastModifiedBy>陈Sir</cp:lastModifiedBy>
  <cp:revision>35</cp:revision>
  <dcterms:created xsi:type="dcterms:W3CDTF">2021-03-12T06:18:00Z</dcterms:created>
  <dcterms:modified xsi:type="dcterms:W3CDTF">2021-08-29T02:02:01Z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KSOTemplateUUID">
    <vt:lpwstr>v1.0_mb_yPCmn33e4K7pmKnDkyo9fA==</vt:lpwstr>
  </property>
  <property fmtid="{D5CDD505-2E9C-101B-9397-08002B2CF9AE}" pid="4" name="ICV">
    <vt:lpwstr>D070CAA41893417981C857896C3ED046</vt:lpwstr>
  </property>
</Properties>
</file>