
<file path=[Content_Types].xml><?xml version="1.0" encoding="utf-8"?>
<Types xmlns="http://schemas.openxmlformats.org/package/2006/content-types">
  <Default Extension="jpeg" ContentType="image/jpeg"/>
  <Default Extension="JPG" ContentType="image/.jp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376" r:id="rId3"/>
    <p:sldId id="378" r:id="rId4"/>
    <p:sldId id="379" r:id="rId6"/>
    <p:sldId id="334" r:id="rId7"/>
    <p:sldId id="384" r:id="rId8"/>
    <p:sldId id="335" r:id="rId9"/>
    <p:sldId id="338" r:id="rId10"/>
    <p:sldId id="337" r:id="rId11"/>
    <p:sldId id="380" r:id="rId12"/>
    <p:sldId id="339" r:id="rId13"/>
    <p:sldId id="342" r:id="rId14"/>
    <p:sldId id="381" r:id="rId15"/>
    <p:sldId id="343" r:id="rId16"/>
    <p:sldId id="346" r:id="rId17"/>
    <p:sldId id="382" r:id="rId18"/>
    <p:sldId id="348" r:id="rId19"/>
    <p:sldId id="349" r:id="rId20"/>
    <p:sldId id="351" r:id="rId21"/>
    <p:sldId id="353" r:id="rId22"/>
    <p:sldId id="354" r:id="rId23"/>
    <p:sldId id="355" r:id="rId24"/>
    <p:sldId id="356" r:id="rId25"/>
    <p:sldId id="357" r:id="rId26"/>
    <p:sldId id="359" r:id="rId27"/>
    <p:sldId id="362" r:id="rId28"/>
    <p:sldId id="360" r:id="rId29"/>
    <p:sldId id="361" r:id="rId30"/>
    <p:sldId id="365" r:id="rId31"/>
    <p:sldId id="367" r:id="rId32"/>
    <p:sldId id="363" r:id="rId33"/>
    <p:sldId id="383" r:id="rId34"/>
    <p:sldId id="364" r:id="rId35"/>
    <p:sldId id="371" r:id="rId36"/>
    <p:sldId id="373" r:id="rId37"/>
  </p:sldIdLst>
  <p:sldSz cx="12192000" cy="6858000"/>
  <p:notesSz cx="7103745" cy="10234295"/>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3735"/>
    <a:srgbClr val="093759"/>
    <a:srgbClr val="1271B7"/>
    <a:srgbClr val="0D12B7"/>
    <a:srgbClr val="0D4E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3" d="100"/>
          <a:sy n="83" d="100"/>
        </p:scale>
        <p:origin x="120" y="1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1" Type="http://schemas.openxmlformats.org/officeDocument/2006/relationships/tags" Target="tags/tag30.xml"/><Relationship Id="rId40" Type="http://schemas.openxmlformats.org/officeDocument/2006/relationships/tableStyles" Target="tableStyles.xml"/><Relationship Id="rId4" Type="http://schemas.openxmlformats.org/officeDocument/2006/relationships/slide" Target="slides/slide2.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167998" y="0"/>
            <a:ext cx="3188595" cy="574719"/>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42770" y="1431824"/>
            <a:ext cx="6872756" cy="38659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35830" y="5512523"/>
            <a:ext cx="5886637" cy="4510246"/>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10879875"/>
            <a:ext cx="3188595" cy="574718"/>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167998" y="10879875"/>
            <a:ext cx="3188595" cy="574718"/>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367DAC-B7C4-4562-991F-2B4481CA1F1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flipV="1">
            <a:off x="10754095" y="5488796"/>
            <a:ext cx="1423885" cy="1387561"/>
          </a:xfrm>
          <a:prstGeom prst="rect">
            <a:avLst/>
          </a:prstGeom>
        </p:spPr>
      </p:pic>
      <p:sp>
        <p:nvSpPr>
          <p:cNvPr id="8" name="矩形 7"/>
          <p:cNvSpPr/>
          <p:nvPr userDrawn="1"/>
        </p:nvSpPr>
        <p:spPr>
          <a:xfrm>
            <a:off x="686051" y="818191"/>
            <a:ext cx="11251575" cy="4646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9" name="图片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0966" y="281931"/>
            <a:ext cx="1012257" cy="5784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2" name="任意多边形 11"/>
          <p:cNvSpPr>
            <a:spLocks noGrp="1"/>
          </p:cNvSpPr>
          <p:nvPr>
            <p:ph type="pic" sz="quarter" idx="10"/>
          </p:nvPr>
        </p:nvSpPr>
        <p:spPr>
          <a:xfrm>
            <a:off x="1927031" y="2688794"/>
            <a:ext cx="1498342" cy="1337946"/>
          </a:xfrm>
          <a:custGeom>
            <a:avLst/>
            <a:gdLst>
              <a:gd name="connsiteX0" fmla="*/ 334487 w 1498342"/>
              <a:gd name="connsiteY0" fmla="*/ 0 h 1337946"/>
              <a:gd name="connsiteX1" fmla="*/ 1163856 w 1498342"/>
              <a:gd name="connsiteY1" fmla="*/ 0 h 1337946"/>
              <a:gd name="connsiteX2" fmla="*/ 1498342 w 1498342"/>
              <a:gd name="connsiteY2" fmla="*/ 668973 h 1337946"/>
              <a:gd name="connsiteX3" fmla="*/ 1163856 w 1498342"/>
              <a:gd name="connsiteY3" fmla="*/ 1337946 h 1337946"/>
              <a:gd name="connsiteX4" fmla="*/ 334487 w 1498342"/>
              <a:gd name="connsiteY4" fmla="*/ 1337946 h 1337946"/>
              <a:gd name="connsiteX5" fmla="*/ 0 w 1498342"/>
              <a:gd name="connsiteY5" fmla="*/ 668973 h 1337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8342" h="1337946">
                <a:moveTo>
                  <a:pt x="334487" y="0"/>
                </a:moveTo>
                <a:lnTo>
                  <a:pt x="1163856" y="0"/>
                </a:lnTo>
                <a:lnTo>
                  <a:pt x="1498342" y="668973"/>
                </a:lnTo>
                <a:lnTo>
                  <a:pt x="1163856" y="1337946"/>
                </a:lnTo>
                <a:lnTo>
                  <a:pt x="334487" y="1337946"/>
                </a:lnTo>
                <a:lnTo>
                  <a:pt x="0" y="668973"/>
                </a:lnTo>
                <a:close/>
              </a:path>
            </a:pathLst>
          </a:custGeom>
          <a:solidFill>
            <a:schemeClr val="accent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zh-CN" altLang="en-US" sz="2400" b="0" i="1" u="none" strike="noStrike" cap="none" spc="0" normalizeH="0" baseline="0">
                <a:ln>
                  <a:noFill/>
                </a:ln>
                <a:solidFill>
                  <a:schemeClr val="bg1"/>
                </a:solidFill>
                <a:effectLst/>
                <a:uLnTx/>
                <a:uFillTx/>
                <a:latin typeface="Century Gothic" panose="020B0502020202020204" pitchFamily="34" charset="0"/>
                <a:ea typeface="微软雅黑" panose="020B0503020204020204" charset="-122"/>
              </a:defRPr>
            </a:lvl1pPr>
          </a:lstStyle>
          <a:p>
            <a:pPr marL="0" marR="0" lvl="0" indent="0" algn="ctr" fontAlgn="auto">
              <a:lnSpc>
                <a:spcPct val="100000"/>
              </a:lnSpc>
              <a:spcBef>
                <a:spcPts val="0"/>
              </a:spcBef>
              <a:spcAft>
                <a:spcPts val="0"/>
              </a:spcAft>
              <a:buClrTx/>
              <a:buSzTx/>
              <a:buFontTx/>
              <a:buNone/>
            </a:pPr>
            <a:endParaRPr lang="zh-CN" altLang="en-US"/>
          </a:p>
        </p:txBody>
      </p:sp>
      <p:sp>
        <p:nvSpPr>
          <p:cNvPr id="13" name="任意多边形 12"/>
          <p:cNvSpPr>
            <a:spLocks noGrp="1"/>
          </p:cNvSpPr>
          <p:nvPr>
            <p:ph type="pic" sz="quarter" idx="11"/>
          </p:nvPr>
        </p:nvSpPr>
        <p:spPr>
          <a:xfrm>
            <a:off x="4211735" y="1631564"/>
            <a:ext cx="1498342" cy="1337946"/>
          </a:xfrm>
          <a:custGeom>
            <a:avLst/>
            <a:gdLst>
              <a:gd name="connsiteX0" fmla="*/ 334487 w 1498342"/>
              <a:gd name="connsiteY0" fmla="*/ 0 h 1337946"/>
              <a:gd name="connsiteX1" fmla="*/ 1163856 w 1498342"/>
              <a:gd name="connsiteY1" fmla="*/ 0 h 1337946"/>
              <a:gd name="connsiteX2" fmla="*/ 1498342 w 1498342"/>
              <a:gd name="connsiteY2" fmla="*/ 668973 h 1337946"/>
              <a:gd name="connsiteX3" fmla="*/ 1163856 w 1498342"/>
              <a:gd name="connsiteY3" fmla="*/ 1337946 h 1337946"/>
              <a:gd name="connsiteX4" fmla="*/ 334487 w 1498342"/>
              <a:gd name="connsiteY4" fmla="*/ 1337946 h 1337946"/>
              <a:gd name="connsiteX5" fmla="*/ 0 w 1498342"/>
              <a:gd name="connsiteY5" fmla="*/ 668973 h 1337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8342" h="1337946">
                <a:moveTo>
                  <a:pt x="334487" y="0"/>
                </a:moveTo>
                <a:lnTo>
                  <a:pt x="1163856" y="0"/>
                </a:lnTo>
                <a:lnTo>
                  <a:pt x="1498342" y="668973"/>
                </a:lnTo>
                <a:lnTo>
                  <a:pt x="1163856" y="1337946"/>
                </a:lnTo>
                <a:lnTo>
                  <a:pt x="334487" y="1337946"/>
                </a:lnTo>
                <a:lnTo>
                  <a:pt x="0" y="668973"/>
                </a:lnTo>
                <a:close/>
              </a:path>
            </a:pathLst>
          </a:custGeom>
          <a:solidFill>
            <a:schemeClr val="accent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zh-CN" altLang="en-US" sz="2400" b="0" i="1" u="none" strike="noStrike" cap="none" spc="0" normalizeH="0" baseline="0">
                <a:ln>
                  <a:noFill/>
                </a:ln>
                <a:solidFill>
                  <a:schemeClr val="bg1"/>
                </a:solidFill>
                <a:effectLst/>
                <a:uLnTx/>
                <a:uFillTx/>
                <a:latin typeface="Century Gothic" panose="020B0502020202020204" pitchFamily="34" charset="0"/>
                <a:ea typeface="微软雅黑" panose="020B0503020204020204" charset="-122"/>
              </a:defRPr>
            </a:lvl1pPr>
          </a:lstStyle>
          <a:p>
            <a:pPr marL="0" marR="0" lvl="0" indent="0" algn="ctr" fontAlgn="auto">
              <a:lnSpc>
                <a:spcPct val="100000"/>
              </a:lnSpc>
              <a:spcBef>
                <a:spcPts val="0"/>
              </a:spcBef>
              <a:spcAft>
                <a:spcPts val="0"/>
              </a:spcAft>
              <a:buClrTx/>
              <a:buSzTx/>
              <a:buFontTx/>
              <a:buNone/>
            </a:pPr>
            <a:endParaRPr lang="zh-CN" altLang="en-US"/>
          </a:p>
        </p:txBody>
      </p:sp>
      <p:sp>
        <p:nvSpPr>
          <p:cNvPr id="14" name="任意多边形 13"/>
          <p:cNvSpPr>
            <a:spLocks noGrp="1"/>
          </p:cNvSpPr>
          <p:nvPr>
            <p:ph type="pic" sz="quarter" idx="12"/>
          </p:nvPr>
        </p:nvSpPr>
        <p:spPr>
          <a:xfrm>
            <a:off x="6496439" y="2688794"/>
            <a:ext cx="1498342" cy="1337946"/>
          </a:xfrm>
          <a:custGeom>
            <a:avLst/>
            <a:gdLst>
              <a:gd name="connsiteX0" fmla="*/ 334487 w 1498342"/>
              <a:gd name="connsiteY0" fmla="*/ 0 h 1337946"/>
              <a:gd name="connsiteX1" fmla="*/ 1163856 w 1498342"/>
              <a:gd name="connsiteY1" fmla="*/ 0 h 1337946"/>
              <a:gd name="connsiteX2" fmla="*/ 1498342 w 1498342"/>
              <a:gd name="connsiteY2" fmla="*/ 668973 h 1337946"/>
              <a:gd name="connsiteX3" fmla="*/ 1163856 w 1498342"/>
              <a:gd name="connsiteY3" fmla="*/ 1337946 h 1337946"/>
              <a:gd name="connsiteX4" fmla="*/ 334487 w 1498342"/>
              <a:gd name="connsiteY4" fmla="*/ 1337946 h 1337946"/>
              <a:gd name="connsiteX5" fmla="*/ 0 w 1498342"/>
              <a:gd name="connsiteY5" fmla="*/ 668973 h 1337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8342" h="1337946">
                <a:moveTo>
                  <a:pt x="334487" y="0"/>
                </a:moveTo>
                <a:lnTo>
                  <a:pt x="1163856" y="0"/>
                </a:lnTo>
                <a:lnTo>
                  <a:pt x="1498342" y="668973"/>
                </a:lnTo>
                <a:lnTo>
                  <a:pt x="1163856" y="1337946"/>
                </a:lnTo>
                <a:lnTo>
                  <a:pt x="334487" y="1337946"/>
                </a:lnTo>
                <a:lnTo>
                  <a:pt x="0" y="668973"/>
                </a:lnTo>
                <a:close/>
              </a:path>
            </a:pathLst>
          </a:custGeom>
          <a:solidFill>
            <a:schemeClr val="accent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zh-CN" altLang="en-US" sz="2400" b="0" i="1" u="none" strike="noStrike" cap="none" spc="0" normalizeH="0" baseline="0">
                <a:ln>
                  <a:noFill/>
                </a:ln>
                <a:solidFill>
                  <a:schemeClr val="bg1"/>
                </a:solidFill>
                <a:effectLst/>
                <a:uLnTx/>
                <a:uFillTx/>
                <a:latin typeface="Century Gothic" panose="020B0502020202020204" pitchFamily="34" charset="0"/>
                <a:ea typeface="微软雅黑" panose="020B0503020204020204" charset="-122"/>
              </a:defRPr>
            </a:lvl1pPr>
          </a:lstStyle>
          <a:p>
            <a:pPr marL="0" marR="0" lvl="0" indent="0" algn="ctr" fontAlgn="auto">
              <a:lnSpc>
                <a:spcPct val="100000"/>
              </a:lnSpc>
              <a:spcBef>
                <a:spcPts val="0"/>
              </a:spcBef>
              <a:spcAft>
                <a:spcPts val="0"/>
              </a:spcAft>
              <a:buClrTx/>
              <a:buSzTx/>
              <a:buFontTx/>
              <a:buNone/>
            </a:pPr>
            <a:endParaRPr lang="zh-CN" altLang="en-US"/>
          </a:p>
        </p:txBody>
      </p:sp>
      <p:sp>
        <p:nvSpPr>
          <p:cNvPr id="15" name="任意多边形 14"/>
          <p:cNvSpPr>
            <a:spLocks noGrp="1"/>
          </p:cNvSpPr>
          <p:nvPr>
            <p:ph type="pic" sz="quarter" idx="13"/>
          </p:nvPr>
        </p:nvSpPr>
        <p:spPr>
          <a:xfrm>
            <a:off x="8781143" y="1631564"/>
            <a:ext cx="1498342" cy="1337946"/>
          </a:xfrm>
          <a:custGeom>
            <a:avLst/>
            <a:gdLst>
              <a:gd name="connsiteX0" fmla="*/ 334487 w 1498342"/>
              <a:gd name="connsiteY0" fmla="*/ 0 h 1337946"/>
              <a:gd name="connsiteX1" fmla="*/ 1163856 w 1498342"/>
              <a:gd name="connsiteY1" fmla="*/ 0 h 1337946"/>
              <a:gd name="connsiteX2" fmla="*/ 1498342 w 1498342"/>
              <a:gd name="connsiteY2" fmla="*/ 668973 h 1337946"/>
              <a:gd name="connsiteX3" fmla="*/ 1163856 w 1498342"/>
              <a:gd name="connsiteY3" fmla="*/ 1337946 h 1337946"/>
              <a:gd name="connsiteX4" fmla="*/ 334487 w 1498342"/>
              <a:gd name="connsiteY4" fmla="*/ 1337946 h 1337946"/>
              <a:gd name="connsiteX5" fmla="*/ 0 w 1498342"/>
              <a:gd name="connsiteY5" fmla="*/ 668973 h 1337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8342" h="1337946">
                <a:moveTo>
                  <a:pt x="334487" y="0"/>
                </a:moveTo>
                <a:lnTo>
                  <a:pt x="1163856" y="0"/>
                </a:lnTo>
                <a:lnTo>
                  <a:pt x="1498342" y="668973"/>
                </a:lnTo>
                <a:lnTo>
                  <a:pt x="1163856" y="1337946"/>
                </a:lnTo>
                <a:lnTo>
                  <a:pt x="334487" y="1337946"/>
                </a:lnTo>
                <a:lnTo>
                  <a:pt x="0" y="668973"/>
                </a:lnTo>
                <a:close/>
              </a:path>
            </a:pathLst>
          </a:custGeom>
          <a:solidFill>
            <a:schemeClr val="accent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zh-CN" altLang="en-US" sz="2400" b="0" i="1" u="none" strike="noStrike" cap="none" spc="0" normalizeH="0" baseline="0">
                <a:ln>
                  <a:noFill/>
                </a:ln>
                <a:solidFill>
                  <a:schemeClr val="bg1"/>
                </a:solidFill>
                <a:effectLst/>
                <a:uLnTx/>
                <a:uFillTx/>
                <a:latin typeface="Century Gothic" panose="020B0502020202020204" pitchFamily="34" charset="0"/>
                <a:ea typeface="微软雅黑" panose="020B0503020204020204" charset="-122"/>
              </a:defRPr>
            </a:lvl1pPr>
          </a:lstStyle>
          <a:p>
            <a:pPr marL="0" marR="0" lvl="0" indent="0" algn="ctr" fontAlgn="auto">
              <a:lnSpc>
                <a:spcPct val="100000"/>
              </a:lnSpc>
              <a:spcBef>
                <a:spcPts val="0"/>
              </a:spcBef>
              <a:spcAft>
                <a:spcPts val="0"/>
              </a:spcAft>
              <a:buClrTx/>
              <a:buSzTx/>
              <a:buFontTx/>
              <a:buNone/>
            </a:pP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0" name="任意多边形 9"/>
          <p:cNvSpPr>
            <a:spLocks noGrp="1"/>
          </p:cNvSpPr>
          <p:nvPr>
            <p:ph type="pic" sz="quarter" idx="10"/>
          </p:nvPr>
        </p:nvSpPr>
        <p:spPr>
          <a:xfrm>
            <a:off x="4514849" y="2219125"/>
            <a:ext cx="1688342" cy="1688342"/>
          </a:xfrm>
          <a:custGeom>
            <a:avLst/>
            <a:gdLst>
              <a:gd name="connsiteX0" fmla="*/ 844171 w 1688342"/>
              <a:gd name="connsiteY0" fmla="*/ 0 h 1688342"/>
              <a:gd name="connsiteX1" fmla="*/ 1688342 w 1688342"/>
              <a:gd name="connsiteY1" fmla="*/ 844171 h 1688342"/>
              <a:gd name="connsiteX2" fmla="*/ 844171 w 1688342"/>
              <a:gd name="connsiteY2" fmla="*/ 1688342 h 1688342"/>
              <a:gd name="connsiteX3" fmla="*/ 0 w 1688342"/>
              <a:gd name="connsiteY3" fmla="*/ 844171 h 1688342"/>
              <a:gd name="connsiteX4" fmla="*/ 844171 w 1688342"/>
              <a:gd name="connsiteY4" fmla="*/ 0 h 16883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8342" h="1688342">
                <a:moveTo>
                  <a:pt x="844171" y="0"/>
                </a:moveTo>
                <a:cubicBezTo>
                  <a:pt x="1310394" y="0"/>
                  <a:pt x="1688342" y="377948"/>
                  <a:pt x="1688342" y="844171"/>
                </a:cubicBezTo>
                <a:cubicBezTo>
                  <a:pt x="1688342" y="1310394"/>
                  <a:pt x="1310394" y="1688342"/>
                  <a:pt x="844171" y="1688342"/>
                </a:cubicBezTo>
                <a:cubicBezTo>
                  <a:pt x="377948" y="1688342"/>
                  <a:pt x="0" y="1310394"/>
                  <a:pt x="0" y="844171"/>
                </a:cubicBezTo>
                <a:cubicBezTo>
                  <a:pt x="0" y="377948"/>
                  <a:pt x="377948" y="0"/>
                  <a:pt x="844171" y="0"/>
                </a:cubicBezTo>
                <a:close/>
              </a:path>
            </a:pathLst>
          </a:custGeom>
          <a:solidFill>
            <a:schemeClr val="accent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zh-CN" altLang="en-US" sz="2400" b="0" i="1" u="none" strike="noStrike" cap="none" spc="0" normalizeH="0" baseline="0">
                <a:ln>
                  <a:noFill/>
                </a:ln>
                <a:solidFill>
                  <a:schemeClr val="bg1"/>
                </a:solidFill>
                <a:effectLst/>
                <a:uLnTx/>
                <a:uFillTx/>
                <a:latin typeface="Century Gothic" panose="020B0502020202020204" pitchFamily="34" charset="0"/>
                <a:ea typeface="微软雅黑" panose="020B0503020204020204" charset="-122"/>
              </a:defRPr>
            </a:lvl1pPr>
          </a:lstStyle>
          <a:p>
            <a:pPr marL="0" marR="0" lvl="0" indent="0" algn="ctr" fontAlgn="auto">
              <a:lnSpc>
                <a:spcPct val="100000"/>
              </a:lnSpc>
              <a:spcBef>
                <a:spcPts val="0"/>
              </a:spcBef>
              <a:spcAft>
                <a:spcPts val="0"/>
              </a:spcAft>
              <a:buClrTx/>
              <a:buSzTx/>
              <a:buFontTx/>
              <a:buNone/>
            </a:pPr>
            <a:endParaRPr lang="zh-CN" altLang="en-US"/>
          </a:p>
        </p:txBody>
      </p:sp>
      <p:sp>
        <p:nvSpPr>
          <p:cNvPr id="11" name="任意多边形 10"/>
          <p:cNvSpPr>
            <a:spLocks noGrp="1"/>
          </p:cNvSpPr>
          <p:nvPr>
            <p:ph type="pic" sz="quarter" idx="11"/>
          </p:nvPr>
        </p:nvSpPr>
        <p:spPr>
          <a:xfrm>
            <a:off x="6804404" y="2219125"/>
            <a:ext cx="1688342" cy="1688342"/>
          </a:xfrm>
          <a:custGeom>
            <a:avLst/>
            <a:gdLst>
              <a:gd name="connsiteX0" fmla="*/ 844171 w 1688342"/>
              <a:gd name="connsiteY0" fmla="*/ 0 h 1688342"/>
              <a:gd name="connsiteX1" fmla="*/ 1688342 w 1688342"/>
              <a:gd name="connsiteY1" fmla="*/ 844171 h 1688342"/>
              <a:gd name="connsiteX2" fmla="*/ 844171 w 1688342"/>
              <a:gd name="connsiteY2" fmla="*/ 1688342 h 1688342"/>
              <a:gd name="connsiteX3" fmla="*/ 0 w 1688342"/>
              <a:gd name="connsiteY3" fmla="*/ 844171 h 1688342"/>
              <a:gd name="connsiteX4" fmla="*/ 844171 w 1688342"/>
              <a:gd name="connsiteY4" fmla="*/ 0 h 16883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8342" h="1688342">
                <a:moveTo>
                  <a:pt x="844171" y="0"/>
                </a:moveTo>
                <a:cubicBezTo>
                  <a:pt x="1310394" y="0"/>
                  <a:pt x="1688342" y="377948"/>
                  <a:pt x="1688342" y="844171"/>
                </a:cubicBezTo>
                <a:cubicBezTo>
                  <a:pt x="1688342" y="1310394"/>
                  <a:pt x="1310394" y="1688342"/>
                  <a:pt x="844171" y="1688342"/>
                </a:cubicBezTo>
                <a:cubicBezTo>
                  <a:pt x="377948" y="1688342"/>
                  <a:pt x="0" y="1310394"/>
                  <a:pt x="0" y="844171"/>
                </a:cubicBezTo>
                <a:cubicBezTo>
                  <a:pt x="0" y="377948"/>
                  <a:pt x="377948" y="0"/>
                  <a:pt x="844171" y="0"/>
                </a:cubicBezTo>
                <a:close/>
              </a:path>
            </a:pathLst>
          </a:custGeom>
          <a:solidFill>
            <a:schemeClr val="accent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zh-CN" altLang="en-US" sz="2400" b="0" i="1" u="none" strike="noStrike" cap="none" spc="0" normalizeH="0" baseline="0">
                <a:ln>
                  <a:noFill/>
                </a:ln>
                <a:solidFill>
                  <a:schemeClr val="bg1"/>
                </a:solidFill>
                <a:effectLst/>
                <a:uLnTx/>
                <a:uFillTx/>
                <a:latin typeface="Century Gothic" panose="020B0502020202020204" pitchFamily="34" charset="0"/>
                <a:ea typeface="微软雅黑" panose="020B0503020204020204" charset="-122"/>
              </a:defRPr>
            </a:lvl1pPr>
          </a:lstStyle>
          <a:p>
            <a:pPr marL="0" marR="0" lvl="0" indent="0" algn="ctr" fontAlgn="auto">
              <a:lnSpc>
                <a:spcPct val="100000"/>
              </a:lnSpc>
              <a:spcBef>
                <a:spcPts val="0"/>
              </a:spcBef>
              <a:spcAft>
                <a:spcPts val="0"/>
              </a:spcAft>
              <a:buClrTx/>
              <a:buSzTx/>
              <a:buFontTx/>
              <a:buNone/>
            </a:pPr>
            <a:endParaRPr lang="zh-CN" altLang="en-US"/>
          </a:p>
        </p:txBody>
      </p:sp>
      <p:sp>
        <p:nvSpPr>
          <p:cNvPr id="12" name="任意多边形 11"/>
          <p:cNvSpPr>
            <a:spLocks noGrp="1"/>
          </p:cNvSpPr>
          <p:nvPr>
            <p:ph type="pic" sz="quarter" idx="12"/>
          </p:nvPr>
        </p:nvSpPr>
        <p:spPr>
          <a:xfrm>
            <a:off x="9093959" y="2219125"/>
            <a:ext cx="1688342" cy="1688342"/>
          </a:xfrm>
          <a:custGeom>
            <a:avLst/>
            <a:gdLst>
              <a:gd name="connsiteX0" fmla="*/ 844171 w 1688342"/>
              <a:gd name="connsiteY0" fmla="*/ 0 h 1688342"/>
              <a:gd name="connsiteX1" fmla="*/ 1688342 w 1688342"/>
              <a:gd name="connsiteY1" fmla="*/ 844171 h 1688342"/>
              <a:gd name="connsiteX2" fmla="*/ 844171 w 1688342"/>
              <a:gd name="connsiteY2" fmla="*/ 1688342 h 1688342"/>
              <a:gd name="connsiteX3" fmla="*/ 0 w 1688342"/>
              <a:gd name="connsiteY3" fmla="*/ 844171 h 1688342"/>
              <a:gd name="connsiteX4" fmla="*/ 844171 w 1688342"/>
              <a:gd name="connsiteY4" fmla="*/ 0 h 16883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8342" h="1688342">
                <a:moveTo>
                  <a:pt x="844171" y="0"/>
                </a:moveTo>
                <a:cubicBezTo>
                  <a:pt x="1310394" y="0"/>
                  <a:pt x="1688342" y="377948"/>
                  <a:pt x="1688342" y="844171"/>
                </a:cubicBezTo>
                <a:cubicBezTo>
                  <a:pt x="1688342" y="1310394"/>
                  <a:pt x="1310394" y="1688342"/>
                  <a:pt x="844171" y="1688342"/>
                </a:cubicBezTo>
                <a:cubicBezTo>
                  <a:pt x="377948" y="1688342"/>
                  <a:pt x="0" y="1310394"/>
                  <a:pt x="0" y="844171"/>
                </a:cubicBezTo>
                <a:cubicBezTo>
                  <a:pt x="0" y="377948"/>
                  <a:pt x="377948" y="0"/>
                  <a:pt x="844171" y="0"/>
                </a:cubicBezTo>
                <a:close/>
              </a:path>
            </a:pathLst>
          </a:custGeom>
          <a:solidFill>
            <a:schemeClr val="accent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zh-CN" altLang="en-US" sz="2400" b="0" i="1" u="none" strike="noStrike" cap="none" spc="0" normalizeH="0" baseline="0">
                <a:ln>
                  <a:noFill/>
                </a:ln>
                <a:solidFill>
                  <a:schemeClr val="bg1"/>
                </a:solidFill>
                <a:effectLst/>
                <a:uLnTx/>
                <a:uFillTx/>
                <a:latin typeface="Century Gothic" panose="020B0502020202020204" pitchFamily="34" charset="0"/>
                <a:ea typeface="微软雅黑" panose="020B0503020204020204" charset="-122"/>
              </a:defRPr>
            </a:lvl1pPr>
          </a:lstStyle>
          <a:p>
            <a:pPr marL="0" marR="0" lvl="0" indent="0" algn="ctr" fontAlgn="auto">
              <a:lnSpc>
                <a:spcPct val="100000"/>
              </a:lnSpc>
              <a:spcBef>
                <a:spcPts val="0"/>
              </a:spcBef>
              <a:spcAft>
                <a:spcPts val="0"/>
              </a:spcAft>
              <a:buClrTx/>
              <a:buSzTx/>
              <a:buFontTx/>
              <a:buNone/>
            </a:pPr>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0" name="任意多边形 9"/>
          <p:cNvSpPr>
            <a:spLocks noGrp="1"/>
          </p:cNvSpPr>
          <p:nvPr>
            <p:ph type="pic" sz="quarter" idx="10"/>
          </p:nvPr>
        </p:nvSpPr>
        <p:spPr>
          <a:xfrm>
            <a:off x="1409699" y="2219125"/>
            <a:ext cx="1688342" cy="1688342"/>
          </a:xfrm>
          <a:custGeom>
            <a:avLst/>
            <a:gdLst>
              <a:gd name="connsiteX0" fmla="*/ 844171 w 1688342"/>
              <a:gd name="connsiteY0" fmla="*/ 0 h 1688342"/>
              <a:gd name="connsiteX1" fmla="*/ 1688342 w 1688342"/>
              <a:gd name="connsiteY1" fmla="*/ 844171 h 1688342"/>
              <a:gd name="connsiteX2" fmla="*/ 844171 w 1688342"/>
              <a:gd name="connsiteY2" fmla="*/ 1688342 h 1688342"/>
              <a:gd name="connsiteX3" fmla="*/ 0 w 1688342"/>
              <a:gd name="connsiteY3" fmla="*/ 844171 h 1688342"/>
              <a:gd name="connsiteX4" fmla="*/ 844171 w 1688342"/>
              <a:gd name="connsiteY4" fmla="*/ 0 h 16883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8342" h="1688342">
                <a:moveTo>
                  <a:pt x="844171" y="0"/>
                </a:moveTo>
                <a:cubicBezTo>
                  <a:pt x="1310394" y="0"/>
                  <a:pt x="1688342" y="377948"/>
                  <a:pt x="1688342" y="844171"/>
                </a:cubicBezTo>
                <a:cubicBezTo>
                  <a:pt x="1688342" y="1310394"/>
                  <a:pt x="1310394" y="1688342"/>
                  <a:pt x="844171" y="1688342"/>
                </a:cubicBezTo>
                <a:cubicBezTo>
                  <a:pt x="377948" y="1688342"/>
                  <a:pt x="0" y="1310394"/>
                  <a:pt x="0" y="844171"/>
                </a:cubicBezTo>
                <a:cubicBezTo>
                  <a:pt x="0" y="377948"/>
                  <a:pt x="377948" y="0"/>
                  <a:pt x="844171" y="0"/>
                </a:cubicBezTo>
                <a:close/>
              </a:path>
            </a:pathLst>
          </a:custGeom>
          <a:solidFill>
            <a:schemeClr val="accent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zh-CN" altLang="en-US" sz="2400" b="0" i="1" u="none" strike="noStrike" cap="none" spc="0" normalizeH="0" baseline="0">
                <a:ln>
                  <a:noFill/>
                </a:ln>
                <a:solidFill>
                  <a:schemeClr val="bg1"/>
                </a:solidFill>
                <a:effectLst/>
                <a:uLnTx/>
                <a:uFillTx/>
                <a:latin typeface="Century Gothic" panose="020B0502020202020204" pitchFamily="34" charset="0"/>
                <a:ea typeface="微软雅黑" panose="020B0503020204020204" charset="-122"/>
              </a:defRPr>
            </a:lvl1pPr>
          </a:lstStyle>
          <a:p>
            <a:pPr marL="0" marR="0" lvl="0" indent="0" algn="ctr" fontAlgn="auto">
              <a:lnSpc>
                <a:spcPct val="100000"/>
              </a:lnSpc>
              <a:spcBef>
                <a:spcPts val="0"/>
              </a:spcBef>
              <a:spcAft>
                <a:spcPts val="0"/>
              </a:spcAft>
              <a:buClrTx/>
              <a:buSzTx/>
              <a:buFontTx/>
              <a:buNone/>
            </a:pPr>
            <a:endParaRPr lang="zh-CN" altLang="en-US"/>
          </a:p>
        </p:txBody>
      </p:sp>
      <p:sp>
        <p:nvSpPr>
          <p:cNvPr id="11" name="任意多边形 10"/>
          <p:cNvSpPr>
            <a:spLocks noGrp="1"/>
          </p:cNvSpPr>
          <p:nvPr>
            <p:ph type="pic" sz="quarter" idx="11"/>
          </p:nvPr>
        </p:nvSpPr>
        <p:spPr>
          <a:xfrm>
            <a:off x="3699254" y="2219125"/>
            <a:ext cx="1688342" cy="1688342"/>
          </a:xfrm>
          <a:custGeom>
            <a:avLst/>
            <a:gdLst>
              <a:gd name="connsiteX0" fmla="*/ 844171 w 1688342"/>
              <a:gd name="connsiteY0" fmla="*/ 0 h 1688342"/>
              <a:gd name="connsiteX1" fmla="*/ 1688342 w 1688342"/>
              <a:gd name="connsiteY1" fmla="*/ 844171 h 1688342"/>
              <a:gd name="connsiteX2" fmla="*/ 844171 w 1688342"/>
              <a:gd name="connsiteY2" fmla="*/ 1688342 h 1688342"/>
              <a:gd name="connsiteX3" fmla="*/ 0 w 1688342"/>
              <a:gd name="connsiteY3" fmla="*/ 844171 h 1688342"/>
              <a:gd name="connsiteX4" fmla="*/ 844171 w 1688342"/>
              <a:gd name="connsiteY4" fmla="*/ 0 h 16883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8342" h="1688342">
                <a:moveTo>
                  <a:pt x="844171" y="0"/>
                </a:moveTo>
                <a:cubicBezTo>
                  <a:pt x="1310394" y="0"/>
                  <a:pt x="1688342" y="377948"/>
                  <a:pt x="1688342" y="844171"/>
                </a:cubicBezTo>
                <a:cubicBezTo>
                  <a:pt x="1688342" y="1310394"/>
                  <a:pt x="1310394" y="1688342"/>
                  <a:pt x="844171" y="1688342"/>
                </a:cubicBezTo>
                <a:cubicBezTo>
                  <a:pt x="377948" y="1688342"/>
                  <a:pt x="0" y="1310394"/>
                  <a:pt x="0" y="844171"/>
                </a:cubicBezTo>
                <a:cubicBezTo>
                  <a:pt x="0" y="377948"/>
                  <a:pt x="377948" y="0"/>
                  <a:pt x="844171" y="0"/>
                </a:cubicBezTo>
                <a:close/>
              </a:path>
            </a:pathLst>
          </a:custGeom>
          <a:solidFill>
            <a:schemeClr val="accent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zh-CN" altLang="en-US" sz="2400" b="0" i="1" u="none" strike="noStrike" cap="none" spc="0" normalizeH="0" baseline="0">
                <a:ln>
                  <a:noFill/>
                </a:ln>
                <a:solidFill>
                  <a:schemeClr val="bg1"/>
                </a:solidFill>
                <a:effectLst/>
                <a:uLnTx/>
                <a:uFillTx/>
                <a:latin typeface="Century Gothic" panose="020B0502020202020204" pitchFamily="34" charset="0"/>
                <a:ea typeface="微软雅黑" panose="020B0503020204020204" charset="-122"/>
              </a:defRPr>
            </a:lvl1pPr>
          </a:lstStyle>
          <a:p>
            <a:pPr marL="0" marR="0" lvl="0" indent="0" algn="ctr" fontAlgn="auto">
              <a:lnSpc>
                <a:spcPct val="100000"/>
              </a:lnSpc>
              <a:spcBef>
                <a:spcPts val="0"/>
              </a:spcBef>
              <a:spcAft>
                <a:spcPts val="0"/>
              </a:spcAft>
              <a:buClrTx/>
              <a:buSzTx/>
              <a:buFontTx/>
              <a:buNone/>
            </a:pPr>
            <a:endParaRPr lang="zh-CN" altLang="en-US"/>
          </a:p>
        </p:txBody>
      </p:sp>
      <p:sp>
        <p:nvSpPr>
          <p:cNvPr id="12" name="任意多边形 11"/>
          <p:cNvSpPr>
            <a:spLocks noGrp="1"/>
          </p:cNvSpPr>
          <p:nvPr>
            <p:ph type="pic" sz="quarter" idx="12"/>
          </p:nvPr>
        </p:nvSpPr>
        <p:spPr>
          <a:xfrm>
            <a:off x="5988810" y="2219125"/>
            <a:ext cx="1688342" cy="1688342"/>
          </a:xfrm>
          <a:custGeom>
            <a:avLst/>
            <a:gdLst>
              <a:gd name="connsiteX0" fmla="*/ 844171 w 1688342"/>
              <a:gd name="connsiteY0" fmla="*/ 0 h 1688342"/>
              <a:gd name="connsiteX1" fmla="*/ 1688342 w 1688342"/>
              <a:gd name="connsiteY1" fmla="*/ 844171 h 1688342"/>
              <a:gd name="connsiteX2" fmla="*/ 844171 w 1688342"/>
              <a:gd name="connsiteY2" fmla="*/ 1688342 h 1688342"/>
              <a:gd name="connsiteX3" fmla="*/ 0 w 1688342"/>
              <a:gd name="connsiteY3" fmla="*/ 844171 h 1688342"/>
              <a:gd name="connsiteX4" fmla="*/ 844171 w 1688342"/>
              <a:gd name="connsiteY4" fmla="*/ 0 h 16883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8342" h="1688342">
                <a:moveTo>
                  <a:pt x="844171" y="0"/>
                </a:moveTo>
                <a:cubicBezTo>
                  <a:pt x="1310394" y="0"/>
                  <a:pt x="1688342" y="377948"/>
                  <a:pt x="1688342" y="844171"/>
                </a:cubicBezTo>
                <a:cubicBezTo>
                  <a:pt x="1688342" y="1310394"/>
                  <a:pt x="1310394" y="1688342"/>
                  <a:pt x="844171" y="1688342"/>
                </a:cubicBezTo>
                <a:cubicBezTo>
                  <a:pt x="377948" y="1688342"/>
                  <a:pt x="0" y="1310394"/>
                  <a:pt x="0" y="844171"/>
                </a:cubicBezTo>
                <a:cubicBezTo>
                  <a:pt x="0" y="377948"/>
                  <a:pt x="377948" y="0"/>
                  <a:pt x="844171" y="0"/>
                </a:cubicBezTo>
                <a:close/>
              </a:path>
            </a:pathLst>
          </a:custGeom>
          <a:solidFill>
            <a:schemeClr val="accent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zh-CN" altLang="en-US" sz="2400" b="0" i="1" u="none" strike="noStrike" cap="none" spc="0" normalizeH="0" baseline="0">
                <a:ln>
                  <a:noFill/>
                </a:ln>
                <a:solidFill>
                  <a:schemeClr val="bg1"/>
                </a:solidFill>
                <a:effectLst/>
                <a:uLnTx/>
                <a:uFillTx/>
                <a:latin typeface="Century Gothic" panose="020B0502020202020204" pitchFamily="34" charset="0"/>
                <a:ea typeface="微软雅黑" panose="020B0503020204020204" charset="-122"/>
              </a:defRPr>
            </a:lvl1pPr>
          </a:lstStyle>
          <a:p>
            <a:pPr marL="0" marR="0" lvl="0" indent="0" algn="ctr" fontAlgn="auto">
              <a:lnSpc>
                <a:spcPct val="100000"/>
              </a:lnSpc>
              <a:spcBef>
                <a:spcPts val="0"/>
              </a:spcBef>
              <a:spcAft>
                <a:spcPts val="0"/>
              </a:spcAft>
              <a:buClrTx/>
              <a:buSzTx/>
              <a:buFontTx/>
              <a:buNone/>
            </a:pP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2" name="任意多边形 11"/>
          <p:cNvSpPr>
            <a:spLocks noGrp="1"/>
          </p:cNvSpPr>
          <p:nvPr>
            <p:ph type="pic" sz="quarter" idx="10"/>
          </p:nvPr>
        </p:nvSpPr>
        <p:spPr>
          <a:xfrm>
            <a:off x="1593969" y="1946873"/>
            <a:ext cx="2008580" cy="2008580"/>
          </a:xfrm>
          <a:custGeom>
            <a:avLst/>
            <a:gdLst>
              <a:gd name="connsiteX0" fmla="*/ 1004290 w 2008580"/>
              <a:gd name="connsiteY0" fmla="*/ 0 h 2008580"/>
              <a:gd name="connsiteX1" fmla="*/ 2008580 w 2008580"/>
              <a:gd name="connsiteY1" fmla="*/ 1004290 h 2008580"/>
              <a:gd name="connsiteX2" fmla="*/ 1004290 w 2008580"/>
              <a:gd name="connsiteY2" fmla="*/ 2008580 h 2008580"/>
              <a:gd name="connsiteX3" fmla="*/ 0 w 2008580"/>
              <a:gd name="connsiteY3" fmla="*/ 1004290 h 2008580"/>
              <a:gd name="connsiteX4" fmla="*/ 1004290 w 2008580"/>
              <a:gd name="connsiteY4" fmla="*/ 0 h 2008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580" h="2008580">
                <a:moveTo>
                  <a:pt x="1004290" y="0"/>
                </a:moveTo>
                <a:cubicBezTo>
                  <a:pt x="1558944" y="0"/>
                  <a:pt x="2008580" y="449636"/>
                  <a:pt x="2008580" y="1004290"/>
                </a:cubicBezTo>
                <a:cubicBezTo>
                  <a:pt x="2008580" y="1558944"/>
                  <a:pt x="1558944" y="2008580"/>
                  <a:pt x="1004290" y="2008580"/>
                </a:cubicBezTo>
                <a:cubicBezTo>
                  <a:pt x="449636" y="2008580"/>
                  <a:pt x="0" y="1558944"/>
                  <a:pt x="0" y="1004290"/>
                </a:cubicBezTo>
                <a:cubicBezTo>
                  <a:pt x="0" y="449636"/>
                  <a:pt x="449636" y="0"/>
                  <a:pt x="1004290" y="0"/>
                </a:cubicBezTo>
                <a:close/>
              </a:path>
            </a:pathLst>
          </a:custGeom>
          <a:solidFill>
            <a:schemeClr val="tx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zh-CN" altLang="en-US" sz="2400" b="0" i="1" u="none" strike="noStrike" cap="none" spc="0" normalizeH="0" baseline="0">
                <a:ln>
                  <a:noFill/>
                </a:ln>
                <a:solidFill>
                  <a:schemeClr val="bg1"/>
                </a:solidFill>
                <a:effectLst/>
                <a:uLnTx/>
                <a:uFillTx/>
                <a:latin typeface="Century Gothic" panose="020B0502020202020204" pitchFamily="34" charset="0"/>
                <a:ea typeface="微软雅黑" panose="020B0503020204020204" charset="-122"/>
              </a:defRPr>
            </a:lvl1pPr>
          </a:lstStyle>
          <a:p>
            <a:pPr marL="0" marR="0" lvl="0" indent="0" algn="ctr" fontAlgn="auto">
              <a:lnSpc>
                <a:spcPct val="100000"/>
              </a:lnSpc>
              <a:spcBef>
                <a:spcPts val="0"/>
              </a:spcBef>
              <a:spcAft>
                <a:spcPts val="0"/>
              </a:spcAft>
              <a:buClrTx/>
              <a:buSzTx/>
              <a:buFontTx/>
              <a:buNone/>
            </a:pPr>
            <a:endParaRPr lang="zh-CN" altLang="en-US"/>
          </a:p>
        </p:txBody>
      </p:sp>
      <p:sp>
        <p:nvSpPr>
          <p:cNvPr id="14" name="任意多边形 13"/>
          <p:cNvSpPr>
            <a:spLocks noGrp="1"/>
          </p:cNvSpPr>
          <p:nvPr>
            <p:ph type="pic" sz="quarter" idx="11"/>
          </p:nvPr>
        </p:nvSpPr>
        <p:spPr>
          <a:xfrm>
            <a:off x="3932846" y="3623273"/>
            <a:ext cx="2008580" cy="2008580"/>
          </a:xfrm>
          <a:custGeom>
            <a:avLst/>
            <a:gdLst>
              <a:gd name="connsiteX0" fmla="*/ 1004290 w 2008580"/>
              <a:gd name="connsiteY0" fmla="*/ 0 h 2008580"/>
              <a:gd name="connsiteX1" fmla="*/ 2008580 w 2008580"/>
              <a:gd name="connsiteY1" fmla="*/ 1004290 h 2008580"/>
              <a:gd name="connsiteX2" fmla="*/ 1004290 w 2008580"/>
              <a:gd name="connsiteY2" fmla="*/ 2008580 h 2008580"/>
              <a:gd name="connsiteX3" fmla="*/ 0 w 2008580"/>
              <a:gd name="connsiteY3" fmla="*/ 1004290 h 2008580"/>
              <a:gd name="connsiteX4" fmla="*/ 1004290 w 2008580"/>
              <a:gd name="connsiteY4" fmla="*/ 0 h 2008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580" h="2008580">
                <a:moveTo>
                  <a:pt x="1004290" y="0"/>
                </a:moveTo>
                <a:cubicBezTo>
                  <a:pt x="1558944" y="0"/>
                  <a:pt x="2008580" y="449636"/>
                  <a:pt x="2008580" y="1004290"/>
                </a:cubicBezTo>
                <a:cubicBezTo>
                  <a:pt x="2008580" y="1558944"/>
                  <a:pt x="1558944" y="2008580"/>
                  <a:pt x="1004290" y="2008580"/>
                </a:cubicBezTo>
                <a:cubicBezTo>
                  <a:pt x="449636" y="2008580"/>
                  <a:pt x="0" y="1558944"/>
                  <a:pt x="0" y="1004290"/>
                </a:cubicBezTo>
                <a:cubicBezTo>
                  <a:pt x="0" y="449636"/>
                  <a:pt x="449636" y="0"/>
                  <a:pt x="1004290" y="0"/>
                </a:cubicBezTo>
                <a:close/>
              </a:path>
            </a:pathLst>
          </a:custGeom>
          <a:solidFill>
            <a:schemeClr val="tx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zh-CN" altLang="en-US" sz="2400" b="0" i="1" u="none" strike="noStrike" cap="none" spc="0" normalizeH="0" baseline="0">
                <a:ln>
                  <a:noFill/>
                </a:ln>
                <a:solidFill>
                  <a:schemeClr val="bg1"/>
                </a:solidFill>
                <a:effectLst/>
                <a:uLnTx/>
                <a:uFillTx/>
                <a:latin typeface="Century Gothic" panose="020B0502020202020204" pitchFamily="34" charset="0"/>
                <a:ea typeface="微软雅黑" panose="020B0503020204020204" charset="-122"/>
              </a:defRPr>
            </a:lvl1pPr>
          </a:lstStyle>
          <a:p>
            <a:pPr marL="0" marR="0" lvl="0" indent="0" algn="ctr" fontAlgn="auto">
              <a:lnSpc>
                <a:spcPct val="100000"/>
              </a:lnSpc>
              <a:spcBef>
                <a:spcPts val="0"/>
              </a:spcBef>
              <a:spcAft>
                <a:spcPts val="0"/>
              </a:spcAft>
              <a:buClrTx/>
              <a:buSzTx/>
              <a:buFontTx/>
              <a:buNone/>
            </a:pPr>
            <a:endParaRPr lang="zh-CN" altLang="en-US"/>
          </a:p>
        </p:txBody>
      </p:sp>
      <p:sp>
        <p:nvSpPr>
          <p:cNvPr id="13" name="任意多边形 12"/>
          <p:cNvSpPr>
            <a:spLocks noGrp="1"/>
          </p:cNvSpPr>
          <p:nvPr>
            <p:ph type="pic" sz="quarter" idx="12"/>
          </p:nvPr>
        </p:nvSpPr>
        <p:spPr>
          <a:xfrm>
            <a:off x="6271723" y="1946873"/>
            <a:ext cx="2008580" cy="2008580"/>
          </a:xfrm>
          <a:custGeom>
            <a:avLst/>
            <a:gdLst>
              <a:gd name="connsiteX0" fmla="*/ 1004290 w 2008580"/>
              <a:gd name="connsiteY0" fmla="*/ 0 h 2008580"/>
              <a:gd name="connsiteX1" fmla="*/ 2008580 w 2008580"/>
              <a:gd name="connsiteY1" fmla="*/ 1004290 h 2008580"/>
              <a:gd name="connsiteX2" fmla="*/ 1004290 w 2008580"/>
              <a:gd name="connsiteY2" fmla="*/ 2008580 h 2008580"/>
              <a:gd name="connsiteX3" fmla="*/ 0 w 2008580"/>
              <a:gd name="connsiteY3" fmla="*/ 1004290 h 2008580"/>
              <a:gd name="connsiteX4" fmla="*/ 1004290 w 2008580"/>
              <a:gd name="connsiteY4" fmla="*/ 0 h 2008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580" h="2008580">
                <a:moveTo>
                  <a:pt x="1004290" y="0"/>
                </a:moveTo>
                <a:cubicBezTo>
                  <a:pt x="1558944" y="0"/>
                  <a:pt x="2008580" y="449636"/>
                  <a:pt x="2008580" y="1004290"/>
                </a:cubicBezTo>
                <a:cubicBezTo>
                  <a:pt x="2008580" y="1558944"/>
                  <a:pt x="1558944" y="2008580"/>
                  <a:pt x="1004290" y="2008580"/>
                </a:cubicBezTo>
                <a:cubicBezTo>
                  <a:pt x="449636" y="2008580"/>
                  <a:pt x="0" y="1558944"/>
                  <a:pt x="0" y="1004290"/>
                </a:cubicBezTo>
                <a:cubicBezTo>
                  <a:pt x="0" y="449636"/>
                  <a:pt x="449636" y="0"/>
                  <a:pt x="1004290" y="0"/>
                </a:cubicBezTo>
                <a:close/>
              </a:path>
            </a:pathLst>
          </a:custGeom>
          <a:solidFill>
            <a:schemeClr val="tx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zh-CN" altLang="en-US" sz="2400" b="0" i="1" u="none" strike="noStrike" cap="none" spc="0" normalizeH="0" baseline="0">
                <a:ln>
                  <a:noFill/>
                </a:ln>
                <a:solidFill>
                  <a:schemeClr val="bg1"/>
                </a:solidFill>
                <a:effectLst/>
                <a:uLnTx/>
                <a:uFillTx/>
                <a:latin typeface="Century Gothic" panose="020B0502020202020204" pitchFamily="34" charset="0"/>
                <a:ea typeface="微软雅黑" panose="020B0503020204020204" charset="-122"/>
              </a:defRPr>
            </a:lvl1pPr>
          </a:lstStyle>
          <a:p>
            <a:pPr marL="0" marR="0" lvl="0" indent="0" algn="ctr" fontAlgn="auto">
              <a:lnSpc>
                <a:spcPct val="100000"/>
              </a:lnSpc>
              <a:spcBef>
                <a:spcPts val="0"/>
              </a:spcBef>
              <a:spcAft>
                <a:spcPts val="0"/>
              </a:spcAft>
              <a:buClrTx/>
              <a:buSzTx/>
              <a:buFontTx/>
              <a:buNone/>
            </a:pPr>
            <a:endParaRPr lang="zh-CN" altLang="en-US"/>
          </a:p>
        </p:txBody>
      </p:sp>
      <p:sp>
        <p:nvSpPr>
          <p:cNvPr id="15" name="任意多边形 14"/>
          <p:cNvSpPr>
            <a:spLocks noGrp="1"/>
          </p:cNvSpPr>
          <p:nvPr>
            <p:ph type="pic" sz="quarter" idx="13"/>
          </p:nvPr>
        </p:nvSpPr>
        <p:spPr>
          <a:xfrm>
            <a:off x="8610600" y="3623273"/>
            <a:ext cx="2008580" cy="2008580"/>
          </a:xfrm>
          <a:custGeom>
            <a:avLst/>
            <a:gdLst>
              <a:gd name="connsiteX0" fmla="*/ 1004290 w 2008580"/>
              <a:gd name="connsiteY0" fmla="*/ 0 h 2008580"/>
              <a:gd name="connsiteX1" fmla="*/ 2008580 w 2008580"/>
              <a:gd name="connsiteY1" fmla="*/ 1004290 h 2008580"/>
              <a:gd name="connsiteX2" fmla="*/ 1004290 w 2008580"/>
              <a:gd name="connsiteY2" fmla="*/ 2008580 h 2008580"/>
              <a:gd name="connsiteX3" fmla="*/ 0 w 2008580"/>
              <a:gd name="connsiteY3" fmla="*/ 1004290 h 2008580"/>
              <a:gd name="connsiteX4" fmla="*/ 1004290 w 2008580"/>
              <a:gd name="connsiteY4" fmla="*/ 0 h 2008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580" h="2008580">
                <a:moveTo>
                  <a:pt x="1004290" y="0"/>
                </a:moveTo>
                <a:cubicBezTo>
                  <a:pt x="1558944" y="0"/>
                  <a:pt x="2008580" y="449636"/>
                  <a:pt x="2008580" y="1004290"/>
                </a:cubicBezTo>
                <a:cubicBezTo>
                  <a:pt x="2008580" y="1558944"/>
                  <a:pt x="1558944" y="2008580"/>
                  <a:pt x="1004290" y="2008580"/>
                </a:cubicBezTo>
                <a:cubicBezTo>
                  <a:pt x="449636" y="2008580"/>
                  <a:pt x="0" y="1558944"/>
                  <a:pt x="0" y="1004290"/>
                </a:cubicBezTo>
                <a:cubicBezTo>
                  <a:pt x="0" y="449636"/>
                  <a:pt x="449636" y="0"/>
                  <a:pt x="1004290" y="0"/>
                </a:cubicBezTo>
                <a:close/>
              </a:path>
            </a:pathLst>
          </a:custGeom>
          <a:solidFill>
            <a:schemeClr val="tx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zh-CN" altLang="en-US" sz="2400" b="0" i="1" u="none" strike="noStrike" cap="none" spc="0" normalizeH="0" baseline="0">
                <a:ln>
                  <a:noFill/>
                </a:ln>
                <a:solidFill>
                  <a:schemeClr val="bg1"/>
                </a:solidFill>
                <a:effectLst/>
                <a:uLnTx/>
                <a:uFillTx/>
                <a:latin typeface="Century Gothic" panose="020B0502020202020204" pitchFamily="34" charset="0"/>
                <a:ea typeface="微软雅黑" panose="020B0503020204020204" charset="-122"/>
              </a:defRPr>
            </a:lvl1pPr>
          </a:lstStyle>
          <a:p>
            <a:pPr marL="0" marR="0" lvl="0" indent="0" algn="ctr" fontAlgn="auto">
              <a:lnSpc>
                <a:spcPct val="100000"/>
              </a:lnSpc>
              <a:spcBef>
                <a:spcPts val="0"/>
              </a:spcBef>
              <a:spcAft>
                <a:spcPts val="0"/>
              </a:spcAft>
              <a:buClrTx/>
              <a:buSzTx/>
              <a:buFontTx/>
              <a:buNone/>
            </a:pPr>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pic>
        <p:nvPicPr>
          <p:cNvPr id="4" name="图片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6663" y="0"/>
            <a:ext cx="12192000" cy="1035603"/>
          </a:xfrm>
          <a:prstGeom prst="rect">
            <a:avLst/>
          </a:prstGeom>
        </p:spPr>
      </p:pic>
      <p:pic>
        <p:nvPicPr>
          <p:cNvPr id="5" name="图片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734550" y="-45002"/>
            <a:ext cx="2457450" cy="2517738"/>
          </a:xfrm>
          <a:prstGeom prst="rect">
            <a:avLst/>
          </a:prstGeom>
        </p:spPr>
      </p:pic>
      <p:pic>
        <p:nvPicPr>
          <p:cNvPr id="7" name="图片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H="1">
            <a:off x="0" y="-45002"/>
            <a:ext cx="2457450" cy="2517738"/>
          </a:xfrm>
          <a:prstGeom prst="rect">
            <a:avLst/>
          </a:prstGeom>
        </p:spPr>
      </p:pic>
      <p:pic>
        <p:nvPicPr>
          <p:cNvPr id="8" name="图片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106150" y="5775104"/>
            <a:ext cx="1085850" cy="1082899"/>
          </a:xfrm>
          <a:prstGeom prst="rect">
            <a:avLst/>
          </a:prstGeom>
        </p:spPr>
      </p:pic>
      <p:pic>
        <p:nvPicPr>
          <p:cNvPr id="9" name="图片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flipH="1">
            <a:off x="0" y="5775104"/>
            <a:ext cx="1085850" cy="108289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2000" fill="hold"/>
                                        <p:tgtEl>
                                          <p:spTgt spid="3"/>
                                        </p:tgtEl>
                                      </p:cBhvr>
                                      <p:by x="110000" y="110000"/>
                                    </p:animScale>
                                  </p:childTnLst>
                                </p:cTn>
                              </p:par>
                              <p:par>
                                <p:cTn id="7" presetID="47"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anim calcmode="lin" valueType="num">
                                      <p:cBhvr>
                                        <p:cTn id="10" dur="1000" fill="hold"/>
                                        <p:tgtEl>
                                          <p:spTgt spid="5"/>
                                        </p:tgtEl>
                                        <p:attrNameLst>
                                          <p:attrName>ppt_x</p:attrName>
                                        </p:attrNameLst>
                                      </p:cBhvr>
                                      <p:tavLst>
                                        <p:tav tm="0">
                                          <p:val>
                                            <p:strVal val="#ppt_x"/>
                                          </p:val>
                                        </p:tav>
                                        <p:tav tm="100000">
                                          <p:val>
                                            <p:strVal val="#ppt_x"/>
                                          </p:val>
                                        </p:tav>
                                      </p:tavLst>
                                    </p:anim>
                                    <p:anim calcmode="lin" valueType="num">
                                      <p:cBhvr>
                                        <p:cTn id="11" dur="1000" fill="hold"/>
                                        <p:tgtEl>
                                          <p:spTgt spid="5"/>
                                        </p:tgtEl>
                                        <p:attrNameLst>
                                          <p:attrName>ppt_y</p:attrName>
                                        </p:attrNameLst>
                                      </p:cBhvr>
                                      <p:tavLst>
                                        <p:tav tm="0">
                                          <p:val>
                                            <p:strVal val="#ppt_y-.1"/>
                                          </p:val>
                                        </p:tav>
                                        <p:tav tm="100000">
                                          <p:val>
                                            <p:strVal val="#ppt_y"/>
                                          </p:val>
                                        </p:tav>
                                      </p:tavLst>
                                    </p:anim>
                                  </p:childTnLst>
                                </p:cTn>
                              </p:par>
                              <p:par>
                                <p:cTn id="12" presetID="47" presetClass="entr" presetSubtype="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6" name="任意多边形 5"/>
          <p:cNvSpPr>
            <a:spLocks noGrp="1"/>
          </p:cNvSpPr>
          <p:nvPr>
            <p:ph type="pic" sz="quarter" idx="10"/>
          </p:nvPr>
        </p:nvSpPr>
        <p:spPr>
          <a:xfrm>
            <a:off x="1" y="560441"/>
            <a:ext cx="2868559" cy="5737121"/>
          </a:xfrm>
          <a:custGeom>
            <a:avLst/>
            <a:gdLst>
              <a:gd name="connsiteX0" fmla="*/ 0 w 2868559"/>
              <a:gd name="connsiteY0" fmla="*/ 0 h 5737121"/>
              <a:gd name="connsiteX1" fmla="*/ 2868559 w 2868559"/>
              <a:gd name="connsiteY1" fmla="*/ 2868561 h 5737121"/>
              <a:gd name="connsiteX2" fmla="*/ 0 w 2868559"/>
              <a:gd name="connsiteY2" fmla="*/ 5737121 h 5737121"/>
            </a:gdLst>
            <a:ahLst/>
            <a:cxnLst>
              <a:cxn ang="0">
                <a:pos x="connsiteX0" y="connsiteY0"/>
              </a:cxn>
              <a:cxn ang="0">
                <a:pos x="connsiteX1" y="connsiteY1"/>
              </a:cxn>
              <a:cxn ang="0">
                <a:pos x="connsiteX2" y="connsiteY2"/>
              </a:cxn>
            </a:cxnLst>
            <a:rect l="l" t="t" r="r" b="b"/>
            <a:pathLst>
              <a:path w="2868559" h="5737121">
                <a:moveTo>
                  <a:pt x="0" y="0"/>
                </a:moveTo>
                <a:lnTo>
                  <a:pt x="2868559" y="2868561"/>
                </a:lnTo>
                <a:lnTo>
                  <a:pt x="0" y="5737121"/>
                </a:lnTo>
                <a:close/>
              </a:path>
            </a:pathLst>
          </a:custGeom>
        </p:spPr>
        <p:txBody>
          <a:bodyPr wrap="square">
            <a:noAutofit/>
          </a:bodyPr>
          <a:lstStyle/>
          <a:p>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
        <p:nvSpPr>
          <p:cNvPr id="7" name="矩形 6"/>
          <p:cNvSpPr/>
          <p:nvPr userDrawn="1"/>
        </p:nvSpPr>
        <p:spPr>
          <a:xfrm>
            <a:off x="2836985" y="365125"/>
            <a:ext cx="8305800" cy="5586145"/>
          </a:xfrm>
          <a:prstGeom prst="rect">
            <a:avLst/>
          </a:prstGeom>
        </p:spPr>
        <p:txBody>
          <a:bodyPr wrap="square">
            <a:spAutoFit/>
          </a:bodyPr>
          <a:lstStyle/>
          <a:p>
            <a:pPr algn="ctr">
              <a:lnSpc>
                <a:spcPct val="150000"/>
              </a:lnSpc>
            </a:pPr>
            <a:r>
              <a:rPr lang="zh-CN" altLang="en-US" sz="4000" b="1" dirty="0">
                <a:solidFill>
                  <a:schemeClr val="bg1"/>
                </a:solidFill>
                <a:cs typeface="+mn-ea"/>
                <a:sym typeface="+mn-lt"/>
              </a:rPr>
              <a:t>版权声明</a:t>
            </a:r>
            <a:endParaRPr lang="zh-CN" altLang="en-US" sz="4000" b="1" dirty="0">
              <a:solidFill>
                <a:schemeClr val="bg1"/>
              </a:solidFill>
              <a:cs typeface="+mn-ea"/>
              <a:sym typeface="+mn-lt"/>
            </a:endParaRPr>
          </a:p>
          <a:p>
            <a:pPr algn="just">
              <a:lnSpc>
                <a:spcPct val="150000"/>
              </a:lnSpc>
            </a:pPr>
            <a:endParaRPr lang="zh-CN" altLang="en-US" sz="1800" dirty="0">
              <a:solidFill>
                <a:schemeClr val="bg1"/>
              </a:solidFill>
              <a:cs typeface="+mn-ea"/>
              <a:sym typeface="+mn-lt"/>
            </a:endParaRPr>
          </a:p>
          <a:p>
            <a:pPr algn="just">
              <a:lnSpc>
                <a:spcPct val="150000"/>
              </a:lnSpc>
            </a:pPr>
            <a:r>
              <a:rPr lang="zh-CN" altLang="en-US" sz="1800" dirty="0">
                <a:solidFill>
                  <a:schemeClr val="bg1"/>
                </a:solidFill>
                <a:cs typeface="+mn-ea"/>
                <a:sym typeface="+mn-lt"/>
              </a:rPr>
              <a:t>感谢您下载觅知网平台上提供的</a:t>
            </a:r>
            <a:r>
              <a:rPr lang="en-US" altLang="zh-CN" sz="1800" dirty="0">
                <a:solidFill>
                  <a:schemeClr val="bg1"/>
                </a:solidFill>
                <a:cs typeface="+mn-ea"/>
                <a:sym typeface="+mn-lt"/>
              </a:rPr>
              <a:t>PPT</a:t>
            </a:r>
            <a:r>
              <a:rPr lang="zh-CN" altLang="en-US" sz="1800" dirty="0">
                <a:solidFill>
                  <a:schemeClr val="bg1"/>
                </a:solidFill>
                <a:cs typeface="+mn-ea"/>
                <a:sym typeface="+mn-lt"/>
              </a:rPr>
              <a:t>作品，为了您和觅知网以及原创作者的利益，请勿复制、传播、销售，否则将承担法律责任！觅知网将对作品进行维权，按照传播下载次数进行十倍的索取赔偿！</a:t>
            </a:r>
            <a:endParaRPr lang="en-US" altLang="zh-CN" sz="1800" dirty="0">
              <a:solidFill>
                <a:schemeClr val="bg1"/>
              </a:solidFill>
              <a:cs typeface="+mn-ea"/>
              <a:sym typeface="+mn-lt"/>
            </a:endParaRPr>
          </a:p>
          <a:p>
            <a:pPr algn="just">
              <a:lnSpc>
                <a:spcPct val="150000"/>
              </a:lnSpc>
            </a:pPr>
            <a:endParaRPr lang="zh-CN" altLang="en-US" sz="1800" dirty="0">
              <a:solidFill>
                <a:schemeClr val="bg1"/>
              </a:solidFill>
              <a:cs typeface="+mn-ea"/>
              <a:sym typeface="+mn-lt"/>
            </a:endParaRPr>
          </a:p>
          <a:p>
            <a:pPr algn="just">
              <a:lnSpc>
                <a:spcPct val="150000"/>
              </a:lnSpc>
            </a:pPr>
            <a:r>
              <a:rPr lang="en-US" altLang="zh-CN" sz="1800" dirty="0">
                <a:solidFill>
                  <a:schemeClr val="bg1"/>
                </a:solidFill>
                <a:cs typeface="+mn-ea"/>
                <a:sym typeface="+mn-lt"/>
              </a:rPr>
              <a:t>1.</a:t>
            </a:r>
            <a:r>
              <a:rPr lang="zh-CN" altLang="en-US" sz="1800" dirty="0">
                <a:solidFill>
                  <a:schemeClr val="bg1"/>
                </a:solidFill>
                <a:cs typeface="+mn-ea"/>
                <a:sym typeface="+mn-lt"/>
              </a:rPr>
              <a:t>在觅知网出售的</a:t>
            </a:r>
            <a:r>
              <a:rPr lang="en-US" altLang="zh-CN" sz="1800" dirty="0">
                <a:solidFill>
                  <a:schemeClr val="bg1"/>
                </a:solidFill>
                <a:cs typeface="+mn-ea"/>
                <a:sym typeface="+mn-lt"/>
              </a:rPr>
              <a:t>PPT</a:t>
            </a:r>
            <a:r>
              <a:rPr lang="zh-CN" altLang="en-US" sz="1800" dirty="0">
                <a:solidFill>
                  <a:schemeClr val="bg1"/>
                </a:solidFill>
                <a:cs typeface="+mn-ea"/>
                <a:sym typeface="+mn-lt"/>
              </a:rPr>
              <a:t>模板是免版税类（</a:t>
            </a:r>
            <a:r>
              <a:rPr lang="en-US" altLang="zh-CN" sz="1800" dirty="0">
                <a:solidFill>
                  <a:schemeClr val="bg1"/>
                </a:solidFill>
                <a:cs typeface="+mn-ea"/>
                <a:sym typeface="+mn-lt"/>
              </a:rPr>
              <a:t>RF</a:t>
            </a:r>
            <a:r>
              <a:rPr lang="zh-CN" altLang="en-US" sz="1800" dirty="0">
                <a:solidFill>
                  <a:schemeClr val="bg1"/>
                </a:solidFill>
                <a:cs typeface="+mn-ea"/>
                <a:sym typeface="+mn-lt"/>
              </a:rPr>
              <a:t>：</a:t>
            </a:r>
            <a:r>
              <a:rPr lang="en-US" altLang="zh-CN" sz="1800" dirty="0">
                <a:solidFill>
                  <a:schemeClr val="bg1"/>
                </a:solidFill>
                <a:cs typeface="+mn-ea"/>
                <a:sym typeface="+mn-lt"/>
              </a:rPr>
              <a:t>Royalty-Free</a:t>
            </a:r>
            <a:r>
              <a:rPr lang="zh-CN" altLang="en-US" sz="1800" dirty="0">
                <a:solidFill>
                  <a:schemeClr val="bg1"/>
                </a:solidFill>
                <a:cs typeface="+mn-ea"/>
                <a:sym typeface="+mn-lt"/>
              </a:rPr>
              <a:t>）正版受</a:t>
            </a:r>
            <a:r>
              <a:rPr lang="en-US" altLang="zh-CN" sz="1800" dirty="0">
                <a:solidFill>
                  <a:schemeClr val="bg1"/>
                </a:solidFill>
                <a:cs typeface="+mn-ea"/>
                <a:sym typeface="+mn-lt"/>
              </a:rPr>
              <a:t>《</a:t>
            </a:r>
            <a:r>
              <a:rPr lang="zh-CN" altLang="en-US" sz="1800" dirty="0">
                <a:solidFill>
                  <a:schemeClr val="bg1"/>
                </a:solidFill>
                <a:cs typeface="+mn-ea"/>
                <a:sym typeface="+mn-lt"/>
              </a:rPr>
              <a:t>中国人民共和国著作法</a:t>
            </a:r>
            <a:r>
              <a:rPr lang="en-US" altLang="zh-CN" sz="1800" dirty="0">
                <a:solidFill>
                  <a:schemeClr val="bg1"/>
                </a:solidFill>
                <a:cs typeface="+mn-ea"/>
                <a:sym typeface="+mn-lt"/>
              </a:rPr>
              <a:t>》</a:t>
            </a:r>
            <a:r>
              <a:rPr lang="zh-CN" altLang="en-US" sz="1800" dirty="0">
                <a:solidFill>
                  <a:schemeClr val="bg1"/>
                </a:solidFill>
                <a:cs typeface="+mn-ea"/>
                <a:sym typeface="+mn-lt"/>
              </a:rPr>
              <a:t>和</a:t>
            </a:r>
            <a:r>
              <a:rPr lang="en-US" altLang="zh-CN" sz="1800" dirty="0">
                <a:solidFill>
                  <a:schemeClr val="bg1"/>
                </a:solidFill>
                <a:cs typeface="+mn-ea"/>
                <a:sym typeface="+mn-lt"/>
              </a:rPr>
              <a:t>《</a:t>
            </a:r>
            <a:r>
              <a:rPr lang="zh-CN" altLang="en-US" sz="1800" dirty="0">
                <a:solidFill>
                  <a:schemeClr val="bg1"/>
                </a:solidFill>
                <a:cs typeface="+mn-ea"/>
                <a:sym typeface="+mn-lt"/>
              </a:rPr>
              <a:t>世界版权公约</a:t>
            </a:r>
            <a:r>
              <a:rPr lang="en-US" altLang="zh-CN" sz="1800" dirty="0">
                <a:solidFill>
                  <a:schemeClr val="bg1"/>
                </a:solidFill>
                <a:cs typeface="+mn-ea"/>
                <a:sym typeface="+mn-lt"/>
              </a:rPr>
              <a:t>》</a:t>
            </a:r>
            <a:r>
              <a:rPr lang="zh-CN" altLang="en-US" sz="1800" dirty="0">
                <a:solidFill>
                  <a:schemeClr val="bg1"/>
                </a:solidFill>
                <a:cs typeface="+mn-ea"/>
                <a:sym typeface="+mn-lt"/>
              </a:rPr>
              <a:t>的保护，作品的所有权、版权和著作权归觅知网所有，您下载的是</a:t>
            </a:r>
            <a:r>
              <a:rPr lang="en-US" altLang="zh-CN" sz="1800" dirty="0">
                <a:solidFill>
                  <a:schemeClr val="bg1"/>
                </a:solidFill>
                <a:cs typeface="+mn-ea"/>
                <a:sym typeface="+mn-lt"/>
              </a:rPr>
              <a:t>PPT</a:t>
            </a:r>
            <a:r>
              <a:rPr lang="zh-CN" altLang="en-US" sz="1800" dirty="0">
                <a:solidFill>
                  <a:schemeClr val="bg1"/>
                </a:solidFill>
                <a:cs typeface="+mn-ea"/>
                <a:sym typeface="+mn-lt"/>
              </a:rPr>
              <a:t>模板素材的使用权。</a:t>
            </a:r>
            <a:endParaRPr lang="zh-CN" altLang="en-US" sz="1800" dirty="0">
              <a:solidFill>
                <a:schemeClr val="bg1"/>
              </a:solidFill>
              <a:cs typeface="+mn-ea"/>
              <a:sym typeface="+mn-lt"/>
            </a:endParaRPr>
          </a:p>
          <a:p>
            <a:pPr algn="just">
              <a:lnSpc>
                <a:spcPct val="150000"/>
              </a:lnSpc>
            </a:pPr>
            <a:r>
              <a:rPr lang="en-US" altLang="zh-CN" sz="1800" dirty="0">
                <a:solidFill>
                  <a:schemeClr val="bg1"/>
                </a:solidFill>
                <a:cs typeface="+mn-ea"/>
                <a:sym typeface="+mn-lt"/>
              </a:rPr>
              <a:t>2.</a:t>
            </a:r>
            <a:r>
              <a:rPr lang="zh-CN" altLang="en-US" sz="1800" dirty="0">
                <a:solidFill>
                  <a:schemeClr val="bg1"/>
                </a:solidFill>
                <a:cs typeface="+mn-ea"/>
                <a:sym typeface="+mn-lt"/>
              </a:rPr>
              <a:t>不得将觅知网的</a:t>
            </a:r>
            <a:r>
              <a:rPr lang="en-US" altLang="zh-CN" sz="1800" dirty="0">
                <a:solidFill>
                  <a:schemeClr val="bg1"/>
                </a:solidFill>
                <a:cs typeface="+mn-ea"/>
                <a:sym typeface="+mn-lt"/>
              </a:rPr>
              <a:t>PPT</a:t>
            </a:r>
            <a:r>
              <a:rPr lang="zh-CN" altLang="en-US" sz="1800" dirty="0">
                <a:solidFill>
                  <a:schemeClr val="bg1"/>
                </a:solidFill>
                <a:cs typeface="+mn-ea"/>
                <a:sym typeface="+mn-lt"/>
              </a:rPr>
              <a:t>模板、</a:t>
            </a:r>
            <a:r>
              <a:rPr lang="en-US" altLang="zh-CN" sz="1800" dirty="0">
                <a:solidFill>
                  <a:schemeClr val="bg1"/>
                </a:solidFill>
                <a:cs typeface="+mn-ea"/>
                <a:sym typeface="+mn-lt"/>
              </a:rPr>
              <a:t>PPT</a:t>
            </a:r>
            <a:r>
              <a:rPr lang="zh-CN" altLang="en-US" sz="1800" dirty="0">
                <a:solidFill>
                  <a:schemeClr val="bg1"/>
                </a:solidFill>
                <a:cs typeface="+mn-ea"/>
                <a:sym typeface="+mn-lt"/>
              </a:rPr>
              <a:t>素材，本身用于再出售，或者出租、出借、转让、分销、发布或者作为礼物供他人使用，不得转授权、出卖、转让本协议或者本协议中的权利。</a:t>
            </a:r>
            <a:endParaRPr lang="zh-CN" altLang="en-US" sz="1800" dirty="0">
              <a:solidFill>
                <a:schemeClr val="bg1"/>
              </a:solidFill>
              <a:cs typeface="+mn-ea"/>
              <a:sym typeface="+mn-lt"/>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6.xml"/><Relationship Id="rId7" Type="http://schemas.openxmlformats.org/officeDocument/2006/relationships/image" Target="../media/image10.png"/><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image" Target="../media/image1.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6.xml"/><Relationship Id="rId2" Type="http://schemas.openxmlformats.org/officeDocument/2006/relationships/image" Target="../media/image1.png"/><Relationship Id="rId1" Type="http://schemas.openxmlformats.org/officeDocument/2006/relationships/image" Target="../media/image11.pn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6.xml"/><Relationship Id="rId4" Type="http://schemas.openxmlformats.org/officeDocument/2006/relationships/tags" Target="../tags/tag1.xml"/><Relationship Id="rId3"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image" Target="../media/image9.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image" Target="../media/image13.jpe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7.xml"/><Relationship Id="rId6" Type="http://schemas.openxmlformats.org/officeDocument/2006/relationships/tags" Target="../tags/tag3.xml"/><Relationship Id="rId5" Type="http://schemas.openxmlformats.org/officeDocument/2006/relationships/image" Target="../media/image18.jpeg"/><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tags" Target="../tags/tag4.xml"/><Relationship Id="rId1"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tags" Target="../tags/tag6.xml"/><Relationship Id="rId1" Type="http://schemas.openxmlformats.org/officeDocument/2006/relationships/image" Target="../media/image20.jpe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6.xml"/><Relationship Id="rId4" Type="http://schemas.openxmlformats.org/officeDocument/2006/relationships/tags" Target="../tags/tag7.xml"/><Relationship Id="rId3"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tags" Target="../tags/tag9.xml"/><Relationship Id="rId1" Type="http://schemas.openxmlformats.org/officeDocument/2006/relationships/image" Target="../media/image21.jpe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6.xml"/><Relationship Id="rId4" Type="http://schemas.openxmlformats.org/officeDocument/2006/relationships/tags" Target="../tags/tag10.xml"/><Relationship Id="rId3"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image" Target="../media/image9.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7.xml"/><Relationship Id="rId4" Type="http://schemas.openxmlformats.org/officeDocument/2006/relationships/image" Target="../media/image24.jpeg"/><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6.xml"/><Relationship Id="rId4" Type="http://schemas.openxmlformats.org/officeDocument/2006/relationships/tags" Target="../tags/tag13.xml"/><Relationship Id="rId3"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0.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7.xml"/><Relationship Id="rId2" Type="http://schemas.openxmlformats.org/officeDocument/2006/relationships/tags" Target="../tags/tag21.xml"/><Relationship Id="rId1"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22.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7.xml"/><Relationship Id="rId2" Type="http://schemas.openxmlformats.org/officeDocument/2006/relationships/tags" Target="../tags/tag23.xml"/><Relationship Id="rId1"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2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7.xml"/><Relationship Id="rId2" Type="http://schemas.openxmlformats.org/officeDocument/2006/relationships/tags" Target="../tags/tag25.xml"/><Relationship Id="rId1" Type="http://schemas.openxmlformats.org/officeDocument/2006/relationships/image" Target="../media/image27.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7.xml"/><Relationship Id="rId2" Type="http://schemas.openxmlformats.org/officeDocument/2006/relationships/tags" Target="../tags/tag26.xml"/><Relationship Id="rId1" Type="http://schemas.openxmlformats.org/officeDocument/2006/relationships/image" Target="../media/image28.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7.xml"/><Relationship Id="rId2" Type="http://schemas.openxmlformats.org/officeDocument/2006/relationships/image" Target="file:///C:\Documents%20and%20Settings\beisen031\My%20Documents\HAPPY\&#32844;&#19994;&#29983;&#28079;\&#32844;&#19994;&#29983;&#28079;\&#32844;&#19994;&#29983;&#28079;&#35268;&#21010;&#19982;&#31649;&#29702;&#23454;&#25805;&#65288;&#20013;&#65289;.files\jmh-zsk-21524-1.gif" TargetMode="External"/><Relationship Id="rId1" Type="http://schemas.openxmlformats.org/officeDocument/2006/relationships/image" Target="../media/image29.png"/></Relationships>
</file>

<file path=ppt/slides/_rels/slide31.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slideLayout" Target="../slideLayouts/slideLayout6.xml"/><Relationship Id="rId4" Type="http://schemas.openxmlformats.org/officeDocument/2006/relationships/tags" Target="../tags/tag27.xml"/><Relationship Id="rId3"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image" Target="../media/image9.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7.xml"/><Relationship Id="rId2" Type="http://schemas.openxmlformats.org/officeDocument/2006/relationships/tags" Target="../tags/tag28.xml"/><Relationship Id="rId1" Type="http://schemas.openxmlformats.org/officeDocument/2006/relationships/image" Target="../media/image30.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6" Type="http://schemas.openxmlformats.org/officeDocument/2006/relationships/notesSlide" Target="../notesSlides/notesSlide33.xml"/><Relationship Id="rId5" Type="http://schemas.openxmlformats.org/officeDocument/2006/relationships/slideLayout" Target="../slideLayouts/slideLayout7.xml"/><Relationship Id="rId4" Type="http://schemas.openxmlformats.org/officeDocument/2006/relationships/tags" Target="../tags/tag29.xml"/><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包含 天空, 建筑物&#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03211" y="1132939"/>
            <a:ext cx="4239205" cy="4330512"/>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649" y="800325"/>
            <a:ext cx="4800086" cy="4995741"/>
          </a:xfrm>
          <a:prstGeom prst="rect">
            <a:avLst/>
          </a:prstGeom>
        </p:spPr>
      </p:pic>
      <p:sp>
        <p:nvSpPr>
          <p:cNvPr id="7" name="文本框 6"/>
          <p:cNvSpPr txBox="1"/>
          <p:nvPr/>
        </p:nvSpPr>
        <p:spPr>
          <a:xfrm>
            <a:off x="5065286" y="3869426"/>
            <a:ext cx="6484795" cy="1015663"/>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6000" b="1" dirty="0">
                <a:solidFill>
                  <a:srgbClr val="FF0000"/>
                </a:solidFill>
                <a:cs typeface="+mn-ea"/>
                <a:sym typeface="+mn-lt"/>
              </a:rPr>
              <a:t>员工职业生涯规划</a:t>
            </a:r>
            <a:endParaRPr kumimoji="0" lang="zh-CN" altLang="en-US" sz="6000" b="1" i="0" u="none" strike="noStrike" kern="1200" cap="none" spc="0" normalizeH="0" baseline="0" noProof="0" dirty="0">
              <a:ln>
                <a:noFill/>
              </a:ln>
              <a:solidFill>
                <a:srgbClr val="FF0000"/>
              </a:solidFill>
              <a:effectLst/>
              <a:uLnTx/>
              <a:uFillTx/>
              <a:cs typeface="+mn-ea"/>
              <a:sym typeface="+mn-lt"/>
            </a:endParaRPr>
          </a:p>
        </p:txBody>
      </p:sp>
      <p:sp>
        <p:nvSpPr>
          <p:cNvPr id="8" name="文本框 7"/>
          <p:cNvSpPr txBox="1"/>
          <p:nvPr/>
        </p:nvSpPr>
        <p:spPr>
          <a:xfrm>
            <a:off x="3156134" y="1719495"/>
            <a:ext cx="1694695" cy="1138773"/>
          </a:xfrm>
          <a:prstGeom prst="rect">
            <a:avLst/>
          </a:prstGeom>
          <a:noFill/>
        </p:spPr>
        <p:txBody>
          <a:bodyPr wrap="none" rtlCol="0">
            <a:spAutoFit/>
            <a:scene3d>
              <a:camera prst="orthographicFront"/>
              <a:lightRig rig="threePt" dir="t"/>
            </a:scene3d>
            <a:sp3d contourW="12700"/>
          </a:bodyPr>
          <a:lstStyle/>
          <a:p>
            <a:r>
              <a:rPr lang="en-US" altLang="zh-CN" sz="4000" b="1" dirty="0">
                <a:solidFill>
                  <a:srgbClr val="FF0000"/>
                </a:solidFill>
                <a:cs typeface="+mn-ea"/>
                <a:sym typeface="+mn-lt"/>
              </a:rPr>
              <a:t>LOGO</a:t>
            </a:r>
            <a:endParaRPr lang="en-US" altLang="zh-CN" sz="4000" b="1" dirty="0">
              <a:solidFill>
                <a:srgbClr val="FF0000"/>
              </a:solidFill>
              <a:cs typeface="+mn-ea"/>
              <a:sym typeface="+mn-lt"/>
            </a:endParaRPr>
          </a:p>
          <a:p>
            <a:r>
              <a:rPr lang="zh-CN" altLang="en-US" sz="2800" b="1" i="1" dirty="0">
                <a:solidFill>
                  <a:schemeClr val="tx1">
                    <a:lumMod val="95000"/>
                    <a:lumOff val="5000"/>
                  </a:schemeClr>
                </a:solidFill>
                <a:cs typeface="+mn-ea"/>
                <a:sym typeface="+mn-lt"/>
              </a:rPr>
              <a:t>企业名称</a:t>
            </a:r>
            <a:endParaRPr lang="zh-CN" altLang="en-US" sz="2800" b="1" i="1" dirty="0">
              <a:solidFill>
                <a:schemeClr val="tx1">
                  <a:lumMod val="95000"/>
                  <a:lumOff val="5000"/>
                </a:schemeClr>
              </a:solidFill>
              <a:cs typeface="+mn-ea"/>
              <a:sym typeface="+mn-lt"/>
            </a:endParaRPr>
          </a:p>
        </p:txBody>
      </p:sp>
      <p:sp>
        <p:nvSpPr>
          <p:cNvPr id="9" name="文本框 8"/>
          <p:cNvSpPr txBox="1"/>
          <p:nvPr/>
        </p:nvSpPr>
        <p:spPr>
          <a:xfrm>
            <a:off x="5140735" y="2745601"/>
            <a:ext cx="6484795" cy="70788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srgbClr val="000000"/>
                </a:solidFill>
                <a:effectLst/>
                <a:uLnTx/>
                <a:uFillTx/>
                <a:cs typeface="+mn-ea"/>
                <a:sym typeface="+mn-lt"/>
              </a:rPr>
              <a:t>企业管理培训篇之</a:t>
            </a:r>
            <a:r>
              <a:rPr kumimoji="0" lang="en-US" altLang="zh-CN" sz="4000" b="1" i="0" u="none" strike="noStrike" kern="1200" cap="none" spc="0" normalizeH="0" baseline="0" noProof="0" dirty="0">
                <a:ln>
                  <a:noFill/>
                </a:ln>
                <a:solidFill>
                  <a:srgbClr val="000000"/>
                </a:solidFill>
                <a:effectLst/>
                <a:uLnTx/>
                <a:uFillTx/>
                <a:cs typeface="+mn-ea"/>
                <a:sym typeface="+mn-lt"/>
              </a:rPr>
              <a:t>——</a:t>
            </a:r>
            <a:endParaRPr kumimoji="0" lang="zh-CN" altLang="en-US" sz="4000" b="1" i="0" u="none" strike="noStrike" kern="1200" cap="none" spc="0" normalizeH="0" baseline="0" noProof="0" dirty="0">
              <a:ln>
                <a:noFill/>
              </a:ln>
              <a:solidFill>
                <a:srgbClr val="000000"/>
              </a:solidFill>
              <a:effectLst/>
              <a:uLnTx/>
              <a:uFillTx/>
              <a:cs typeface="+mn-ea"/>
              <a:sym typeface="+mn-lt"/>
            </a:endParaRP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9061" y="0"/>
            <a:ext cx="1132939" cy="1132939"/>
          </a:xfrm>
          <a:prstGeom prst="rect">
            <a:avLst/>
          </a:prstGeom>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flipV="1">
            <a:off x="10561412" y="5301028"/>
            <a:ext cx="1616569" cy="1575330"/>
          </a:xfrm>
          <a:prstGeom prst="rect">
            <a:avLst/>
          </a:prstGeom>
        </p:spPr>
      </p:pic>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0"/>
            <a:ext cx="1237685" cy="1132939"/>
          </a:xfrm>
          <a:prstGeom prst="rect">
            <a:avLst/>
          </a:prstGeom>
        </p:spPr>
      </p:pic>
      <p:sp>
        <p:nvSpPr>
          <p:cNvPr id="17" name="文本框 16"/>
          <p:cNvSpPr txBox="1"/>
          <p:nvPr/>
        </p:nvSpPr>
        <p:spPr>
          <a:xfrm>
            <a:off x="5918100" y="5793869"/>
            <a:ext cx="4902036" cy="3124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200" b="0" i="1" u="none" strike="noStrike" kern="1200" cap="none" spc="0" normalizeH="0" baseline="0" noProof="0" dirty="0">
                <a:ln>
                  <a:noFill/>
                </a:ln>
                <a:effectLst/>
                <a:uLnTx/>
                <a:uFillTx/>
                <a:cs typeface="+mn-ea"/>
                <a:sym typeface="+mn-lt"/>
              </a:rPr>
              <a:t>演讲人：</a:t>
            </a:r>
            <a:r>
              <a:rPr kumimoji="0" lang="en-US" altLang="zh-CN" sz="1200" b="0" i="1" u="none" strike="noStrike" kern="1200" cap="none" spc="0" normalizeH="0" baseline="0" noProof="0" dirty="0">
                <a:ln>
                  <a:noFill/>
                </a:ln>
                <a:effectLst/>
                <a:uLnTx/>
                <a:uFillTx/>
                <a:cs typeface="+mn-ea"/>
                <a:sym typeface="+mn-lt"/>
              </a:rPr>
              <a:t>xxx</a:t>
            </a:r>
            <a:r>
              <a:rPr kumimoji="0" lang="zh-CN" altLang="en-US" sz="1200" b="0" i="1" u="none" strike="noStrike" kern="1200" cap="none" spc="0" normalizeH="0" baseline="0" noProof="0" dirty="0">
                <a:ln>
                  <a:noFill/>
                </a:ln>
                <a:effectLst/>
                <a:uLnTx/>
                <a:uFillTx/>
                <a:cs typeface="+mn-ea"/>
                <a:sym typeface="+mn-lt"/>
              </a:rPr>
              <a:t>     日期： </a:t>
            </a:r>
            <a:r>
              <a:rPr kumimoji="0" lang="en-US" altLang="zh-CN" sz="1200" b="0" i="1" u="none" strike="noStrike" kern="1200" cap="none" spc="0" normalizeH="0" baseline="0" noProof="0" dirty="0">
                <a:ln>
                  <a:noFill/>
                </a:ln>
                <a:effectLst/>
                <a:uLnTx/>
                <a:uFillTx/>
                <a:cs typeface="+mn-ea"/>
                <a:sym typeface="+mn-lt"/>
              </a:rPr>
              <a:t>202X</a:t>
            </a:r>
            <a:r>
              <a:rPr kumimoji="0" lang="zh-CN" altLang="en-US" sz="1200" b="0" i="1" u="none" strike="noStrike" kern="1200" cap="none" spc="0" normalizeH="0" baseline="0" noProof="0" dirty="0">
                <a:ln>
                  <a:noFill/>
                </a:ln>
                <a:effectLst/>
                <a:uLnTx/>
                <a:uFillTx/>
                <a:cs typeface="+mn-ea"/>
                <a:sym typeface="+mn-lt"/>
              </a:rPr>
              <a:t>年 </a:t>
            </a:r>
            <a:r>
              <a:rPr kumimoji="0" lang="en-US" altLang="zh-CN" sz="1200" b="0" i="1" u="none" strike="noStrike" kern="1200" cap="none" spc="0" normalizeH="0" baseline="0" noProof="0" dirty="0">
                <a:ln>
                  <a:noFill/>
                </a:ln>
                <a:effectLst/>
                <a:uLnTx/>
                <a:uFillTx/>
                <a:cs typeface="+mn-ea"/>
                <a:sym typeface="+mn-lt"/>
              </a:rPr>
              <a:t>6</a:t>
            </a:r>
            <a:r>
              <a:rPr kumimoji="0" lang="zh-CN" altLang="en-US" sz="1200" b="0" i="1" u="none" strike="noStrike" kern="1200" cap="none" spc="0" normalizeH="0" baseline="0" noProof="0" dirty="0">
                <a:ln>
                  <a:noFill/>
                </a:ln>
                <a:effectLst/>
                <a:uLnTx/>
                <a:uFillTx/>
                <a:cs typeface="+mn-ea"/>
                <a:sym typeface="+mn-lt"/>
              </a:rPr>
              <a:t>月 </a:t>
            </a:r>
            <a:r>
              <a:rPr kumimoji="0" lang="en-US" altLang="zh-CN" sz="1200" b="0" i="1" u="none" strike="noStrike" kern="1200" cap="none" spc="0" normalizeH="0" baseline="0" noProof="0" dirty="0">
                <a:ln>
                  <a:noFill/>
                </a:ln>
                <a:effectLst/>
                <a:uLnTx/>
                <a:uFillTx/>
                <a:cs typeface="+mn-ea"/>
                <a:sym typeface="+mn-lt"/>
              </a:rPr>
              <a:t>30</a:t>
            </a:r>
            <a:r>
              <a:rPr kumimoji="0" lang="zh-CN" altLang="en-US" sz="1200" b="0" i="1" u="none" strike="noStrike" kern="1200" cap="none" spc="0" normalizeH="0" baseline="0" noProof="0" dirty="0">
                <a:ln>
                  <a:noFill/>
                </a:ln>
                <a:effectLst/>
                <a:uLnTx/>
                <a:uFillTx/>
                <a:cs typeface="+mn-ea"/>
                <a:sym typeface="+mn-lt"/>
              </a:rPr>
              <a:t>日</a:t>
            </a:r>
            <a:endParaRPr kumimoji="0" lang="en-US" altLang="zh-CN" sz="1200" b="0" i="1" u="none" strike="noStrike" kern="1200" cap="none" spc="0" normalizeH="0" baseline="0" noProof="0" dirty="0">
              <a:ln>
                <a:noFill/>
              </a:ln>
              <a:effectLst/>
              <a:uLnTx/>
              <a:uFillTx/>
              <a:cs typeface="+mn-ea"/>
              <a:sym typeface="+mn-lt"/>
            </a:endParaRPr>
          </a:p>
        </p:txBody>
      </p:sp>
      <p:pic>
        <p:nvPicPr>
          <p:cNvPr id="18" name="Rita Calypso - Paper Mache">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420914" y="-748354"/>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childTnLst>
                          </p:cTn>
                        </p:par>
                        <p:par>
                          <p:cTn id="7" fill="hold">
                            <p:stCondLst>
                              <p:cond delay="0"/>
                            </p:stCondLst>
                            <p:childTnLst>
                              <p:par>
                                <p:cTn id="8" presetID="14" presetClass="entr" presetSubtype="10"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randombar(horizontal)">
                                      <p:cBhvr>
                                        <p:cTn id="10" dur="500"/>
                                        <p:tgtEl>
                                          <p:spTgt spid="15"/>
                                        </p:tgtEl>
                                      </p:cBhvr>
                                    </p:animEffect>
                                  </p:childTnLst>
                                </p:cTn>
                              </p:par>
                              <p:par>
                                <p:cTn id="11" presetID="14" presetClass="entr" presetSubtype="1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childTnLst>
                          </p:cTn>
                        </p:par>
                        <p:par>
                          <p:cTn id="14" fill="hold">
                            <p:stCondLst>
                              <p:cond delay="500"/>
                            </p:stCondLst>
                            <p:childTnLst>
                              <p:par>
                                <p:cTn id="15" presetID="14" presetClass="entr" presetSubtype="1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childTnLst>
                          </p:cTn>
                        </p:par>
                        <p:par>
                          <p:cTn id="18" fill="hold">
                            <p:stCondLst>
                              <p:cond delay="1000"/>
                            </p:stCondLst>
                            <p:childTnLst>
                              <p:par>
                                <p:cTn id="19" presetID="6" presetClass="entr" presetSubtype="16"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circle(in)">
                                      <p:cBhvr>
                                        <p:cTn id="21" dur="1750"/>
                                        <p:tgtEl>
                                          <p:spTgt spid="6"/>
                                        </p:tgtEl>
                                      </p:cBhvr>
                                    </p:animEffect>
                                  </p:childTnLst>
                                </p:cTn>
                              </p:par>
                            </p:childTnLst>
                          </p:cTn>
                        </p:par>
                        <p:par>
                          <p:cTn id="22" fill="hold">
                            <p:stCondLst>
                              <p:cond delay="3000"/>
                            </p:stCondLst>
                            <p:childTnLst>
                              <p:par>
                                <p:cTn id="23" presetID="21" presetClass="entr" presetSubtype="1"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heel(1)">
                                      <p:cBhvr>
                                        <p:cTn id="25" dur="2000"/>
                                        <p:tgtEl>
                                          <p:spTgt spid="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5000"/>
                            </p:stCondLst>
                            <p:childTnLst>
                              <p:par>
                                <p:cTn id="32" presetID="16" presetClass="entr" presetSubtype="21"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arn(inVertical)">
                                      <p:cBhvr>
                                        <p:cTn id="34" dur="500"/>
                                        <p:tgtEl>
                                          <p:spTgt spid="9"/>
                                        </p:tgtEl>
                                      </p:cBhvr>
                                    </p:animEffect>
                                  </p:childTnLst>
                                </p:cTn>
                              </p:par>
                            </p:childTnLst>
                          </p:cTn>
                        </p:par>
                        <p:par>
                          <p:cTn id="35" fill="hold">
                            <p:stCondLst>
                              <p:cond delay="5500"/>
                            </p:stCondLst>
                            <p:childTnLst>
                              <p:par>
                                <p:cTn id="36" presetID="16" presetClass="entr" presetSubtype="21"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barn(inVertical)">
                                      <p:cBhvr>
                                        <p:cTn id="38" dur="1000"/>
                                        <p:tgtEl>
                                          <p:spTgt spid="7"/>
                                        </p:tgtEl>
                                      </p:cBhvr>
                                    </p:animEffect>
                                  </p:childTnLst>
                                </p:cTn>
                              </p:par>
                            </p:childTnLst>
                          </p:cTn>
                        </p:par>
                        <p:par>
                          <p:cTn id="39" fill="hold">
                            <p:stCondLst>
                              <p:cond delay="6500"/>
                            </p:stCondLst>
                            <p:childTnLst>
                              <p:par>
                                <p:cTn id="40" presetID="16" presetClass="entr" presetSubtype="21"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arn(inVertical)">
                                      <p:cBhvr>
                                        <p:cTn id="42"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3" repeatCount="indefinite" fill="hold" display="0">
                  <p:stCondLst>
                    <p:cond delay="indefinite"/>
                  </p:stCondLst>
                  <p:endCondLst>
                    <p:cond evt="onStopAudio" delay="0">
                      <p:tgtEl>
                        <p:sldTgt/>
                      </p:tgtEl>
                    </p:cond>
                  </p:endCondLst>
                </p:cTn>
                <p:tgtEl>
                  <p:spTgt spid="18"/>
                </p:tgtEl>
              </p:cMediaNode>
            </p:audio>
          </p:childTnLst>
        </p:cTn>
      </p:par>
    </p:tnLst>
    <p:bldLst>
      <p:bldP spid="7" grpId="0"/>
      <p:bldP spid="8" grpId="0"/>
      <p:bldP spid="9"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任意多边形 9"/>
          <p:cNvSpPr/>
          <p:nvPr/>
        </p:nvSpPr>
        <p:spPr>
          <a:xfrm>
            <a:off x="0" y="0"/>
            <a:ext cx="3428999" cy="6858001"/>
          </a:xfrm>
          <a:custGeom>
            <a:avLst/>
            <a:gdLst>
              <a:gd name="connsiteX0" fmla="*/ 0 w 3428999"/>
              <a:gd name="connsiteY0" fmla="*/ 0 h 6858001"/>
              <a:gd name="connsiteX1" fmla="*/ 3428999 w 3428999"/>
              <a:gd name="connsiteY1" fmla="*/ 3429001 h 6858001"/>
              <a:gd name="connsiteX2" fmla="*/ 0 w 3428999"/>
              <a:gd name="connsiteY2" fmla="*/ 6858001 h 6858001"/>
            </a:gdLst>
            <a:ahLst/>
            <a:cxnLst>
              <a:cxn ang="0">
                <a:pos x="connsiteX0" y="connsiteY0"/>
              </a:cxn>
              <a:cxn ang="0">
                <a:pos x="connsiteX1" y="connsiteY1"/>
              </a:cxn>
              <a:cxn ang="0">
                <a:pos x="connsiteX2" y="connsiteY2"/>
              </a:cxn>
            </a:cxnLst>
            <a:rect l="l" t="t" r="r" b="b"/>
            <a:pathLst>
              <a:path w="3428999" h="6858001">
                <a:moveTo>
                  <a:pt x="0" y="0"/>
                </a:moveTo>
                <a:lnTo>
                  <a:pt x="3428999" y="3429001"/>
                </a:lnTo>
                <a:lnTo>
                  <a:pt x="0" y="6858001"/>
                </a:lnTo>
                <a:close/>
              </a:path>
            </a:pathLst>
          </a:custGeom>
          <a:solidFill>
            <a:srgbClr val="BF18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9366856" y="0"/>
            <a:ext cx="2811124" cy="3046772"/>
            <a:chOff x="10776112" y="-72233"/>
            <a:chExt cx="2811124" cy="3046772"/>
          </a:xfrm>
        </p:grpSpPr>
        <p:sp>
          <p:nvSpPr>
            <p:cNvPr id="14" name="任意多边形 13"/>
            <p:cNvSpPr/>
            <p:nvPr/>
          </p:nvSpPr>
          <p:spPr>
            <a:xfrm>
              <a:off x="11699442" y="-72233"/>
              <a:ext cx="1887794" cy="3046772"/>
            </a:xfrm>
            <a:custGeom>
              <a:avLst/>
              <a:gdLst>
                <a:gd name="connsiteX0" fmla="*/ 1158976 w 1887794"/>
                <a:gd name="connsiteY0" fmla="*/ 0 h 3046772"/>
                <a:gd name="connsiteX1" fmla="*/ 1887794 w 1887794"/>
                <a:gd name="connsiteY1" fmla="*/ 0 h 3046772"/>
                <a:gd name="connsiteX2" fmla="*/ 1887794 w 1887794"/>
                <a:gd name="connsiteY2" fmla="*/ 3046772 h 3046772"/>
                <a:gd name="connsiteX3" fmla="*/ 0 w 1887794"/>
                <a:gd name="connsiteY3" fmla="*/ 1158977 h 3046772"/>
              </a:gdLst>
              <a:ahLst/>
              <a:cxnLst>
                <a:cxn ang="0">
                  <a:pos x="connsiteX0" y="connsiteY0"/>
                </a:cxn>
                <a:cxn ang="0">
                  <a:pos x="connsiteX1" y="connsiteY1"/>
                </a:cxn>
                <a:cxn ang="0">
                  <a:pos x="connsiteX2" y="connsiteY2"/>
                </a:cxn>
                <a:cxn ang="0">
                  <a:pos x="connsiteX3" y="connsiteY3"/>
                </a:cxn>
              </a:cxnLst>
              <a:rect l="l" t="t" r="r" b="b"/>
              <a:pathLst>
                <a:path w="1887794" h="3046772">
                  <a:moveTo>
                    <a:pt x="1158976" y="0"/>
                  </a:moveTo>
                  <a:lnTo>
                    <a:pt x="1887794" y="0"/>
                  </a:lnTo>
                  <a:lnTo>
                    <a:pt x="1887794" y="3046772"/>
                  </a:lnTo>
                  <a:lnTo>
                    <a:pt x="0" y="1158977"/>
                  </a:lnTo>
                  <a:close/>
                </a:path>
              </a:pathLst>
            </a:custGeom>
            <a:solidFill>
              <a:srgbClr val="BF18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10776112" y="1053972"/>
              <a:ext cx="423952" cy="990710"/>
            </a:xfrm>
            <a:custGeom>
              <a:avLst/>
              <a:gdLst>
                <a:gd name="connsiteX0" fmla="*/ 383577 w 423952"/>
                <a:gd name="connsiteY0" fmla="*/ 960489 h 990710"/>
                <a:gd name="connsiteX1" fmla="*/ 413798 w 423952"/>
                <a:gd name="connsiteY1" fmla="*/ 964577 h 990710"/>
                <a:gd name="connsiteX2" fmla="*/ 413798 w 423952"/>
                <a:gd name="connsiteY2" fmla="*/ 990710 h 990710"/>
                <a:gd name="connsiteX3" fmla="*/ 185496 w 423952"/>
                <a:gd name="connsiteY3" fmla="*/ 436778 h 990710"/>
                <a:gd name="connsiteX4" fmla="*/ 348216 w 423952"/>
                <a:gd name="connsiteY4" fmla="*/ 498244 h 990710"/>
                <a:gd name="connsiteX5" fmla="*/ 423952 w 423952"/>
                <a:gd name="connsiteY5" fmla="*/ 673587 h 990710"/>
                <a:gd name="connsiteX6" fmla="*/ 370444 w 423952"/>
                <a:gd name="connsiteY6" fmla="*/ 810788 h 990710"/>
                <a:gd name="connsiteX7" fmla="*/ 309731 w 423952"/>
                <a:gd name="connsiteY7" fmla="*/ 851330 h 990710"/>
                <a:gd name="connsiteX8" fmla="*/ 279803 w 423952"/>
                <a:gd name="connsiteY8" fmla="*/ 856715 h 990710"/>
                <a:gd name="connsiteX9" fmla="*/ 207238 w 423952"/>
                <a:gd name="connsiteY9" fmla="*/ 784150 h 990710"/>
                <a:gd name="connsiteX10" fmla="*/ 230772 w 423952"/>
                <a:gd name="connsiteY10" fmla="*/ 788561 h 990710"/>
                <a:gd name="connsiteX11" fmla="*/ 319130 w 423952"/>
                <a:gd name="connsiteY11" fmla="*/ 756045 h 990710"/>
                <a:gd name="connsiteX12" fmla="*/ 352332 w 423952"/>
                <a:gd name="connsiteY12" fmla="*/ 670843 h 990710"/>
                <a:gd name="connsiteX13" fmla="*/ 331340 w 423952"/>
                <a:gd name="connsiteY13" fmla="*/ 591678 h 990710"/>
                <a:gd name="connsiteX14" fmla="*/ 270972 w 423952"/>
                <a:gd name="connsiteY14" fmla="*/ 533916 h 990710"/>
                <a:gd name="connsiteX15" fmla="*/ 189612 w 423952"/>
                <a:gd name="connsiteY15" fmla="*/ 511964 h 990710"/>
                <a:gd name="connsiteX16" fmla="*/ 105370 w 423952"/>
                <a:gd name="connsiteY16" fmla="*/ 542423 h 990710"/>
                <a:gd name="connsiteX17" fmla="*/ 70796 w 423952"/>
                <a:gd name="connsiteY17" fmla="*/ 629957 h 990710"/>
                <a:gd name="connsiteX18" fmla="*/ 74979 w 423952"/>
                <a:gd name="connsiteY18" fmla="*/ 651890 h 990710"/>
                <a:gd name="connsiteX19" fmla="*/ 6918 w 423952"/>
                <a:gd name="connsiteY19" fmla="*/ 583830 h 990710"/>
                <a:gd name="connsiteX20" fmla="*/ 12760 w 423952"/>
                <a:gd name="connsiteY20" fmla="*/ 548356 h 990710"/>
                <a:gd name="connsiteX21" fmla="*/ 51040 w 423952"/>
                <a:gd name="connsiteY21" fmla="*/ 488228 h 990710"/>
                <a:gd name="connsiteX22" fmla="*/ 185496 w 423952"/>
                <a:gd name="connsiteY22" fmla="*/ 436778 h 990710"/>
                <a:gd name="connsiteX23" fmla="*/ 196472 w 423952"/>
                <a:gd name="connsiteY23" fmla="*/ 0 h 990710"/>
                <a:gd name="connsiteX24" fmla="*/ 308566 w 423952"/>
                <a:gd name="connsiteY24" fmla="*/ 31968 h 990710"/>
                <a:gd name="connsiteX25" fmla="*/ 393082 w 423952"/>
                <a:gd name="connsiteY25" fmla="*/ 118542 h 990710"/>
                <a:gd name="connsiteX26" fmla="*/ 423952 w 423952"/>
                <a:gd name="connsiteY26" fmla="*/ 237632 h 990710"/>
                <a:gd name="connsiteX27" fmla="*/ 361534 w 423952"/>
                <a:gd name="connsiteY27" fmla="*/ 394316 h 990710"/>
                <a:gd name="connsiteX28" fmla="*/ 310392 w 423952"/>
                <a:gd name="connsiteY28" fmla="*/ 339161 h 990710"/>
                <a:gd name="connsiteX29" fmla="*/ 342054 w 423952"/>
                <a:gd name="connsiteY29" fmla="*/ 295531 h 990710"/>
                <a:gd name="connsiteX30" fmla="*/ 353156 w 423952"/>
                <a:gd name="connsiteY30" fmla="*/ 239553 h 990710"/>
                <a:gd name="connsiteX31" fmla="*/ 331500 w 423952"/>
                <a:gd name="connsiteY31" fmla="*/ 158604 h 990710"/>
                <a:gd name="connsiteX32" fmla="*/ 274206 w 423952"/>
                <a:gd name="connsiteY32" fmla="*/ 98373 h 990710"/>
                <a:gd name="connsiteX33" fmla="*/ 198268 w 423952"/>
                <a:gd name="connsiteY33" fmla="*/ 76833 h 990710"/>
                <a:gd name="connsiteX34" fmla="*/ 107120 w 423952"/>
                <a:gd name="connsiteY34" fmla="*/ 114700 h 990710"/>
                <a:gd name="connsiteX35" fmla="*/ 70796 w 423952"/>
                <a:gd name="connsiteY35" fmla="*/ 211838 h 990710"/>
                <a:gd name="connsiteX36" fmla="*/ 107566 w 423952"/>
                <a:gd name="connsiteY36" fmla="*/ 321599 h 990710"/>
                <a:gd name="connsiteX37" fmla="*/ 48570 w 423952"/>
                <a:gd name="connsiteY37" fmla="*/ 366327 h 990710"/>
                <a:gd name="connsiteX38" fmla="*/ 0 w 423952"/>
                <a:gd name="connsiteY38" fmla="*/ 206899 h 990710"/>
                <a:gd name="connsiteX39" fmla="*/ 24148 w 423952"/>
                <a:gd name="connsiteY39" fmla="*/ 98648 h 990710"/>
                <a:gd name="connsiteX40" fmla="*/ 95080 w 423952"/>
                <a:gd name="connsiteY40" fmla="*/ 27029 h 990710"/>
                <a:gd name="connsiteX41" fmla="*/ 196472 w 423952"/>
                <a:gd name="connsiteY41" fmla="*/ 0 h 990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23952" h="990710">
                  <a:moveTo>
                    <a:pt x="383577" y="960489"/>
                  </a:moveTo>
                  <a:lnTo>
                    <a:pt x="413798" y="964577"/>
                  </a:lnTo>
                  <a:lnTo>
                    <a:pt x="413798" y="990710"/>
                  </a:lnTo>
                  <a:close/>
                  <a:moveTo>
                    <a:pt x="185496" y="436778"/>
                  </a:moveTo>
                  <a:cubicBezTo>
                    <a:pt x="248608" y="436778"/>
                    <a:pt x="302848" y="457267"/>
                    <a:pt x="348216" y="498244"/>
                  </a:cubicBezTo>
                  <a:cubicBezTo>
                    <a:pt x="398706" y="543978"/>
                    <a:pt x="423952" y="602425"/>
                    <a:pt x="423952" y="673587"/>
                  </a:cubicBezTo>
                  <a:cubicBezTo>
                    <a:pt x="423952" y="729016"/>
                    <a:pt x="406116" y="774750"/>
                    <a:pt x="370444" y="810788"/>
                  </a:cubicBezTo>
                  <a:cubicBezTo>
                    <a:pt x="352607" y="828807"/>
                    <a:pt x="332370" y="842321"/>
                    <a:pt x="309731" y="851330"/>
                  </a:cubicBezTo>
                  <a:lnTo>
                    <a:pt x="279803" y="856715"/>
                  </a:lnTo>
                  <a:lnTo>
                    <a:pt x="207238" y="784150"/>
                  </a:lnTo>
                  <a:lnTo>
                    <a:pt x="230772" y="788561"/>
                  </a:lnTo>
                  <a:cubicBezTo>
                    <a:pt x="267542" y="788561"/>
                    <a:pt x="296994" y="777722"/>
                    <a:pt x="319130" y="756045"/>
                  </a:cubicBezTo>
                  <a:cubicBezTo>
                    <a:pt x="341266" y="734367"/>
                    <a:pt x="352332" y="705966"/>
                    <a:pt x="352332" y="670843"/>
                  </a:cubicBezTo>
                  <a:cubicBezTo>
                    <a:pt x="352332" y="641939"/>
                    <a:pt x="345336" y="615551"/>
                    <a:pt x="331340" y="591678"/>
                  </a:cubicBezTo>
                  <a:cubicBezTo>
                    <a:pt x="317346" y="567805"/>
                    <a:pt x="297224" y="548551"/>
                    <a:pt x="270972" y="533916"/>
                  </a:cubicBezTo>
                  <a:cubicBezTo>
                    <a:pt x="244722" y="519282"/>
                    <a:pt x="217602" y="511964"/>
                    <a:pt x="189612" y="511964"/>
                  </a:cubicBezTo>
                  <a:cubicBezTo>
                    <a:pt x="156502" y="511964"/>
                    <a:pt x="128420" y="522117"/>
                    <a:pt x="105370" y="542423"/>
                  </a:cubicBezTo>
                  <a:cubicBezTo>
                    <a:pt x="82322" y="562729"/>
                    <a:pt x="70796" y="591907"/>
                    <a:pt x="70796" y="629957"/>
                  </a:cubicBezTo>
                  <a:lnTo>
                    <a:pt x="74979" y="651890"/>
                  </a:lnTo>
                  <a:lnTo>
                    <a:pt x="6918" y="583830"/>
                  </a:lnTo>
                  <a:lnTo>
                    <a:pt x="12760" y="548356"/>
                  </a:lnTo>
                  <a:cubicBezTo>
                    <a:pt x="21267" y="525421"/>
                    <a:pt x="34027" y="505378"/>
                    <a:pt x="51040" y="488228"/>
                  </a:cubicBezTo>
                  <a:cubicBezTo>
                    <a:pt x="85066" y="453928"/>
                    <a:pt x="129884" y="436778"/>
                    <a:pt x="185496" y="436778"/>
                  </a:cubicBezTo>
                  <a:close/>
                  <a:moveTo>
                    <a:pt x="196472" y="0"/>
                  </a:moveTo>
                  <a:cubicBezTo>
                    <a:pt x="235438" y="0"/>
                    <a:pt x="272802" y="10656"/>
                    <a:pt x="308566" y="31968"/>
                  </a:cubicBezTo>
                  <a:cubicBezTo>
                    <a:pt x="344330" y="53280"/>
                    <a:pt x="372502" y="82138"/>
                    <a:pt x="393082" y="118542"/>
                  </a:cubicBezTo>
                  <a:cubicBezTo>
                    <a:pt x="413662" y="154946"/>
                    <a:pt x="423952" y="194642"/>
                    <a:pt x="423952" y="237632"/>
                  </a:cubicBezTo>
                  <a:cubicBezTo>
                    <a:pt x="423952" y="298001"/>
                    <a:pt x="403146" y="350228"/>
                    <a:pt x="361534" y="394316"/>
                  </a:cubicBezTo>
                  <a:lnTo>
                    <a:pt x="310392" y="339161"/>
                  </a:lnTo>
                  <a:cubicBezTo>
                    <a:pt x="324098" y="327270"/>
                    <a:pt x="334652" y="312727"/>
                    <a:pt x="342054" y="295531"/>
                  </a:cubicBezTo>
                  <a:cubicBezTo>
                    <a:pt x="349456" y="278335"/>
                    <a:pt x="353156" y="259676"/>
                    <a:pt x="353156" y="239553"/>
                  </a:cubicBezTo>
                  <a:cubicBezTo>
                    <a:pt x="353156" y="211381"/>
                    <a:pt x="345938" y="184398"/>
                    <a:pt x="331500" y="158604"/>
                  </a:cubicBezTo>
                  <a:cubicBezTo>
                    <a:pt x="317062" y="132811"/>
                    <a:pt x="297964" y="112733"/>
                    <a:pt x="274206" y="98373"/>
                  </a:cubicBezTo>
                  <a:cubicBezTo>
                    <a:pt x="250446" y="84013"/>
                    <a:pt x="225134" y="76833"/>
                    <a:pt x="198268" y="76833"/>
                  </a:cubicBezTo>
                  <a:cubicBezTo>
                    <a:pt x="161720" y="76833"/>
                    <a:pt x="131336" y="89455"/>
                    <a:pt x="107120" y="114700"/>
                  </a:cubicBezTo>
                  <a:cubicBezTo>
                    <a:pt x="82904" y="139945"/>
                    <a:pt x="70796" y="172324"/>
                    <a:pt x="70796" y="211838"/>
                  </a:cubicBezTo>
                  <a:cubicBezTo>
                    <a:pt x="70796" y="254096"/>
                    <a:pt x="83052" y="290683"/>
                    <a:pt x="107566" y="321599"/>
                  </a:cubicBezTo>
                  <a:lnTo>
                    <a:pt x="48570" y="366327"/>
                  </a:lnTo>
                  <a:cubicBezTo>
                    <a:pt x="16190" y="320410"/>
                    <a:pt x="0" y="267267"/>
                    <a:pt x="0" y="206899"/>
                  </a:cubicBezTo>
                  <a:cubicBezTo>
                    <a:pt x="0" y="164458"/>
                    <a:pt x="8050" y="128374"/>
                    <a:pt x="24148" y="98648"/>
                  </a:cubicBezTo>
                  <a:cubicBezTo>
                    <a:pt x="40246" y="68921"/>
                    <a:pt x="63890" y="45048"/>
                    <a:pt x="95080" y="27029"/>
                  </a:cubicBezTo>
                  <a:cubicBezTo>
                    <a:pt x="126272" y="9010"/>
                    <a:pt x="160068" y="0"/>
                    <a:pt x="19647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9" name="图片占位符 18"/>
          <p:cNvPicPr>
            <a:picLocks noGrp="1" noChangeAspect="1"/>
          </p:cNvPicPr>
          <p:nvPr>
            <p:ph type="pic" sz="quarter" idx="10"/>
          </p:nvPr>
        </p:nvPicPr>
        <p:blipFill>
          <a:blip r:embed="rId1">
            <a:extLst>
              <a:ext uri="{28A0092B-C50C-407E-A947-70E740481C1C}">
                <a14:useLocalDpi xmlns:a14="http://schemas.microsoft.com/office/drawing/2010/main" val="0"/>
              </a:ext>
            </a:extLst>
          </a:blip>
          <a:srcRect l="31250" r="31250"/>
          <a:stretch>
            <a:fillRect/>
          </a:stretch>
        </p:blipFill>
        <p:spPr/>
      </p:pic>
      <p:grpSp>
        <p:nvGrpSpPr>
          <p:cNvPr id="30" name="组合 29"/>
          <p:cNvGrpSpPr/>
          <p:nvPr/>
        </p:nvGrpSpPr>
        <p:grpSpPr>
          <a:xfrm>
            <a:off x="5190578" y="1222722"/>
            <a:ext cx="4743394" cy="646989"/>
            <a:chOff x="5651362" y="1604422"/>
            <a:chExt cx="4743394" cy="646989"/>
          </a:xfrm>
        </p:grpSpPr>
        <p:sp>
          <p:nvSpPr>
            <p:cNvPr id="31" name="任意多边形 64"/>
            <p:cNvSpPr/>
            <p:nvPr/>
          </p:nvSpPr>
          <p:spPr>
            <a:xfrm rot="2700000">
              <a:off x="5652638" y="1603146"/>
              <a:ext cx="639854" cy="642405"/>
            </a:xfrm>
            <a:custGeom>
              <a:avLst/>
              <a:gdLst>
                <a:gd name="connsiteX0" fmla="*/ 490015 w 639854"/>
                <a:gd name="connsiteY0" fmla="*/ 139923 h 642405"/>
                <a:gd name="connsiteX1" fmla="*/ 497027 w 639854"/>
                <a:gd name="connsiteY1" fmla="*/ 142827 h 642405"/>
                <a:gd name="connsiteX2" fmla="*/ 499931 w 639854"/>
                <a:gd name="connsiteY2" fmla="*/ 149839 h 642405"/>
                <a:gd name="connsiteX3" fmla="*/ 499931 w 639854"/>
                <a:gd name="connsiteY3" fmla="*/ 139923 h 642405"/>
                <a:gd name="connsiteX4" fmla="*/ 0 w 639854"/>
                <a:gd name="connsiteY4" fmla="*/ 269028 h 642405"/>
                <a:gd name="connsiteX5" fmla="*/ 126280 w 639854"/>
                <a:gd name="connsiteY5" fmla="*/ 142749 h 642405"/>
                <a:gd name="connsiteX6" fmla="*/ 126280 w 639854"/>
                <a:gd name="connsiteY6" fmla="*/ 142749 h 642405"/>
                <a:gd name="connsiteX7" fmla="*/ 129106 w 639854"/>
                <a:gd name="connsiteY7" fmla="*/ 139923 h 642405"/>
                <a:gd name="connsiteX8" fmla="*/ 129106 w 639854"/>
                <a:gd name="connsiteY8" fmla="*/ 139923 h 642405"/>
                <a:gd name="connsiteX9" fmla="*/ 255385 w 639854"/>
                <a:gd name="connsiteY9" fmla="*/ 13643 h 642405"/>
                <a:gd name="connsiteX10" fmla="*/ 255386 w 639854"/>
                <a:gd name="connsiteY10" fmla="*/ 13643 h 642405"/>
                <a:gd name="connsiteX11" fmla="*/ 269029 w 639854"/>
                <a:gd name="connsiteY11" fmla="*/ 0 h 642405"/>
                <a:gd name="connsiteX12" fmla="*/ 593006 w 639854"/>
                <a:gd name="connsiteY12" fmla="*/ 0 h 642405"/>
                <a:gd name="connsiteX13" fmla="*/ 639854 w 639854"/>
                <a:gd name="connsiteY13" fmla="*/ 46848 h 642405"/>
                <a:gd name="connsiteX14" fmla="*/ 639854 w 639854"/>
                <a:gd name="connsiteY14" fmla="*/ 373376 h 642405"/>
                <a:gd name="connsiteX15" fmla="*/ 513574 w 639854"/>
                <a:gd name="connsiteY15" fmla="*/ 499656 h 642405"/>
                <a:gd name="connsiteX16" fmla="*/ 513575 w 639854"/>
                <a:gd name="connsiteY16" fmla="*/ 499655 h 642405"/>
                <a:gd name="connsiteX17" fmla="*/ 510748 w 639854"/>
                <a:gd name="connsiteY17" fmla="*/ 502482 h 642405"/>
                <a:gd name="connsiteX18" fmla="*/ 510748 w 639854"/>
                <a:gd name="connsiteY18" fmla="*/ 502482 h 642405"/>
                <a:gd name="connsiteX19" fmla="*/ 384469 w 639854"/>
                <a:gd name="connsiteY19" fmla="*/ 628762 h 642405"/>
                <a:gd name="connsiteX20" fmla="*/ 384469 w 639854"/>
                <a:gd name="connsiteY20" fmla="*/ 628761 h 642405"/>
                <a:gd name="connsiteX21" fmla="*/ 370825 w 639854"/>
                <a:gd name="connsiteY21" fmla="*/ 642405 h 642405"/>
                <a:gd name="connsiteX22" fmla="*/ 370825 w 639854"/>
                <a:gd name="connsiteY22" fmla="*/ 269028 h 642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9854" h="642405">
                  <a:moveTo>
                    <a:pt x="490015" y="139923"/>
                  </a:moveTo>
                  <a:lnTo>
                    <a:pt x="497027" y="142827"/>
                  </a:lnTo>
                  <a:lnTo>
                    <a:pt x="499931" y="149839"/>
                  </a:lnTo>
                  <a:lnTo>
                    <a:pt x="499931" y="139923"/>
                  </a:lnTo>
                  <a:close/>
                  <a:moveTo>
                    <a:pt x="0" y="269028"/>
                  </a:moveTo>
                  <a:lnTo>
                    <a:pt x="126280" y="142749"/>
                  </a:lnTo>
                  <a:lnTo>
                    <a:pt x="126280" y="142749"/>
                  </a:lnTo>
                  <a:lnTo>
                    <a:pt x="129106" y="139923"/>
                  </a:lnTo>
                  <a:lnTo>
                    <a:pt x="129106" y="139923"/>
                  </a:lnTo>
                  <a:lnTo>
                    <a:pt x="255385" y="13643"/>
                  </a:lnTo>
                  <a:lnTo>
                    <a:pt x="255386" y="13643"/>
                  </a:lnTo>
                  <a:lnTo>
                    <a:pt x="269029" y="0"/>
                  </a:lnTo>
                  <a:lnTo>
                    <a:pt x="593006" y="0"/>
                  </a:lnTo>
                  <a:cubicBezTo>
                    <a:pt x="618879" y="0"/>
                    <a:pt x="639854" y="20975"/>
                    <a:pt x="639854" y="46848"/>
                  </a:cubicBezTo>
                  <a:lnTo>
                    <a:pt x="639854" y="373376"/>
                  </a:lnTo>
                  <a:lnTo>
                    <a:pt x="513574" y="499656"/>
                  </a:lnTo>
                  <a:lnTo>
                    <a:pt x="513575" y="499655"/>
                  </a:lnTo>
                  <a:lnTo>
                    <a:pt x="510748" y="502482"/>
                  </a:lnTo>
                  <a:lnTo>
                    <a:pt x="510748" y="502482"/>
                  </a:lnTo>
                  <a:lnTo>
                    <a:pt x="384469" y="628762"/>
                  </a:lnTo>
                  <a:lnTo>
                    <a:pt x="384469" y="628761"/>
                  </a:lnTo>
                  <a:lnTo>
                    <a:pt x="370825" y="642405"/>
                  </a:lnTo>
                  <a:lnTo>
                    <a:pt x="370825" y="269028"/>
                  </a:lnTo>
                  <a:close/>
                </a:path>
              </a:pathLst>
            </a:custGeom>
            <a:solidFill>
              <a:srgbClr val="FF0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3" name="文本框 32"/>
            <p:cNvSpPr txBox="1"/>
            <p:nvPr/>
          </p:nvSpPr>
          <p:spPr>
            <a:xfrm>
              <a:off x="6433149" y="1615090"/>
              <a:ext cx="387798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95000"/>
                      <a:lumOff val="5000"/>
                    </a:schemeClr>
                  </a:solidFill>
                  <a:effectLst>
                    <a:outerShdw blurRad="38100" dist="38100" dir="2700000" algn="tl">
                      <a:srgbClr val="C0C0C0"/>
                    </a:outerShdw>
                  </a:effectLst>
                  <a:cs typeface="+mn-ea"/>
                  <a:sym typeface="+mn-lt"/>
                </a:rPr>
                <a:t>为什么要进行职业生涯规划</a:t>
              </a:r>
              <a:endParaRPr lang="zh-CN" altLang="en-US" sz="2400" b="1" dirty="0">
                <a:solidFill>
                  <a:schemeClr val="tx1">
                    <a:lumMod val="95000"/>
                    <a:lumOff val="5000"/>
                  </a:schemeClr>
                </a:solidFill>
                <a:cs typeface="+mn-ea"/>
                <a:sym typeface="+mn-lt"/>
              </a:endParaRPr>
            </a:p>
          </p:txBody>
        </p:sp>
        <p:sp>
          <p:nvSpPr>
            <p:cNvPr id="34" name="文本框 33"/>
            <p:cNvSpPr txBox="1"/>
            <p:nvPr/>
          </p:nvSpPr>
          <p:spPr>
            <a:xfrm>
              <a:off x="6433149" y="2005190"/>
              <a:ext cx="3961607" cy="246221"/>
            </a:xfrm>
            <a:prstGeom prst="rect">
              <a:avLst/>
            </a:prstGeom>
            <a:noFill/>
          </p:spPr>
          <p:txBody>
            <a:bodyPr wrap="square" rtlCol="0">
              <a:spAutoFit/>
              <a:scene3d>
                <a:camera prst="orthographicFront"/>
                <a:lightRig rig="threePt" dir="t"/>
              </a:scene3d>
              <a:sp3d contourW="12700"/>
            </a:bodyPr>
            <a:lstStyle/>
            <a:p>
              <a:pPr algn="just"/>
              <a:r>
                <a:rPr lang="en-US" altLang="zh-CN" sz="1000" dirty="0">
                  <a:solidFill>
                    <a:schemeClr val="bg1">
                      <a:lumMod val="65000"/>
                    </a:schemeClr>
                  </a:solidFill>
                  <a:cs typeface="+mn-ea"/>
                  <a:sym typeface="+mn-lt"/>
                </a:rPr>
                <a:t>print the presentation and make it into a film a wider field</a:t>
              </a:r>
              <a:endParaRPr lang="en-US" altLang="zh-CN" sz="1000" dirty="0">
                <a:solidFill>
                  <a:schemeClr val="bg1">
                    <a:lumMod val="65000"/>
                  </a:schemeClr>
                </a:solidFill>
                <a:cs typeface="+mn-ea"/>
                <a:sym typeface="+mn-lt"/>
              </a:endParaRPr>
            </a:p>
          </p:txBody>
        </p:sp>
        <p:sp>
          <p:nvSpPr>
            <p:cNvPr id="35" name="文本框 34"/>
            <p:cNvSpPr txBox="1"/>
            <p:nvPr/>
          </p:nvSpPr>
          <p:spPr>
            <a:xfrm>
              <a:off x="5977209" y="1693626"/>
              <a:ext cx="357790" cy="461665"/>
            </a:xfrm>
            <a:prstGeom prst="rect">
              <a:avLst/>
            </a:prstGeom>
            <a:noFill/>
          </p:spPr>
          <p:txBody>
            <a:bodyPr wrap="none" rtlCol="0">
              <a:spAutoFit/>
              <a:scene3d>
                <a:camera prst="orthographicFront"/>
                <a:lightRig rig="threePt" dir="t"/>
              </a:scene3d>
              <a:sp3d contourW="12700"/>
            </a:bodyPr>
            <a:lstStyle/>
            <a:p>
              <a:pPr algn="ctr"/>
              <a:r>
                <a:rPr lang="en-US" altLang="zh-CN" sz="2400" b="1" i="1" dirty="0">
                  <a:solidFill>
                    <a:schemeClr val="bg1"/>
                  </a:solidFill>
                  <a:cs typeface="+mn-ea"/>
                  <a:sym typeface="+mn-lt"/>
                </a:rPr>
                <a:t>1</a:t>
              </a:r>
              <a:endParaRPr lang="zh-CN" altLang="en-US" sz="2400" b="1" i="1" dirty="0">
                <a:solidFill>
                  <a:schemeClr val="bg1"/>
                </a:solidFill>
                <a:cs typeface="+mn-ea"/>
                <a:sym typeface="+mn-lt"/>
              </a:endParaRPr>
            </a:p>
          </p:txBody>
        </p:sp>
      </p:grpSp>
      <p:grpSp>
        <p:nvGrpSpPr>
          <p:cNvPr id="36" name="组合 35"/>
          <p:cNvGrpSpPr/>
          <p:nvPr/>
        </p:nvGrpSpPr>
        <p:grpSpPr>
          <a:xfrm>
            <a:off x="5190579" y="2245266"/>
            <a:ext cx="4743393" cy="646988"/>
            <a:chOff x="5651363" y="2580744"/>
            <a:chExt cx="4743393" cy="646988"/>
          </a:xfrm>
        </p:grpSpPr>
        <p:sp>
          <p:nvSpPr>
            <p:cNvPr id="38" name="任意多边形 65"/>
            <p:cNvSpPr/>
            <p:nvPr/>
          </p:nvSpPr>
          <p:spPr>
            <a:xfrm rot="2700000">
              <a:off x="5652639" y="2579468"/>
              <a:ext cx="639854" cy="642405"/>
            </a:xfrm>
            <a:custGeom>
              <a:avLst/>
              <a:gdLst>
                <a:gd name="connsiteX0" fmla="*/ 490015 w 639854"/>
                <a:gd name="connsiteY0" fmla="*/ 139923 h 642405"/>
                <a:gd name="connsiteX1" fmla="*/ 497027 w 639854"/>
                <a:gd name="connsiteY1" fmla="*/ 142827 h 642405"/>
                <a:gd name="connsiteX2" fmla="*/ 499931 w 639854"/>
                <a:gd name="connsiteY2" fmla="*/ 149839 h 642405"/>
                <a:gd name="connsiteX3" fmla="*/ 499931 w 639854"/>
                <a:gd name="connsiteY3" fmla="*/ 139923 h 642405"/>
                <a:gd name="connsiteX4" fmla="*/ 0 w 639854"/>
                <a:gd name="connsiteY4" fmla="*/ 269028 h 642405"/>
                <a:gd name="connsiteX5" fmla="*/ 126280 w 639854"/>
                <a:gd name="connsiteY5" fmla="*/ 142749 h 642405"/>
                <a:gd name="connsiteX6" fmla="*/ 126280 w 639854"/>
                <a:gd name="connsiteY6" fmla="*/ 142749 h 642405"/>
                <a:gd name="connsiteX7" fmla="*/ 129106 w 639854"/>
                <a:gd name="connsiteY7" fmla="*/ 139923 h 642405"/>
                <a:gd name="connsiteX8" fmla="*/ 129106 w 639854"/>
                <a:gd name="connsiteY8" fmla="*/ 139923 h 642405"/>
                <a:gd name="connsiteX9" fmla="*/ 255385 w 639854"/>
                <a:gd name="connsiteY9" fmla="*/ 13643 h 642405"/>
                <a:gd name="connsiteX10" fmla="*/ 255386 w 639854"/>
                <a:gd name="connsiteY10" fmla="*/ 13643 h 642405"/>
                <a:gd name="connsiteX11" fmla="*/ 269029 w 639854"/>
                <a:gd name="connsiteY11" fmla="*/ 0 h 642405"/>
                <a:gd name="connsiteX12" fmla="*/ 593006 w 639854"/>
                <a:gd name="connsiteY12" fmla="*/ 0 h 642405"/>
                <a:gd name="connsiteX13" fmla="*/ 639854 w 639854"/>
                <a:gd name="connsiteY13" fmla="*/ 46848 h 642405"/>
                <a:gd name="connsiteX14" fmla="*/ 639854 w 639854"/>
                <a:gd name="connsiteY14" fmla="*/ 373376 h 642405"/>
                <a:gd name="connsiteX15" fmla="*/ 513574 w 639854"/>
                <a:gd name="connsiteY15" fmla="*/ 499656 h 642405"/>
                <a:gd name="connsiteX16" fmla="*/ 513575 w 639854"/>
                <a:gd name="connsiteY16" fmla="*/ 499655 h 642405"/>
                <a:gd name="connsiteX17" fmla="*/ 510748 w 639854"/>
                <a:gd name="connsiteY17" fmla="*/ 502482 h 642405"/>
                <a:gd name="connsiteX18" fmla="*/ 510748 w 639854"/>
                <a:gd name="connsiteY18" fmla="*/ 502482 h 642405"/>
                <a:gd name="connsiteX19" fmla="*/ 384469 w 639854"/>
                <a:gd name="connsiteY19" fmla="*/ 628762 h 642405"/>
                <a:gd name="connsiteX20" fmla="*/ 384469 w 639854"/>
                <a:gd name="connsiteY20" fmla="*/ 628761 h 642405"/>
                <a:gd name="connsiteX21" fmla="*/ 370825 w 639854"/>
                <a:gd name="connsiteY21" fmla="*/ 642405 h 642405"/>
                <a:gd name="connsiteX22" fmla="*/ 370825 w 639854"/>
                <a:gd name="connsiteY22" fmla="*/ 269028 h 642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9854" h="642405">
                  <a:moveTo>
                    <a:pt x="490015" y="139923"/>
                  </a:moveTo>
                  <a:lnTo>
                    <a:pt x="497027" y="142827"/>
                  </a:lnTo>
                  <a:lnTo>
                    <a:pt x="499931" y="149839"/>
                  </a:lnTo>
                  <a:lnTo>
                    <a:pt x="499931" y="139923"/>
                  </a:lnTo>
                  <a:close/>
                  <a:moveTo>
                    <a:pt x="0" y="269028"/>
                  </a:moveTo>
                  <a:lnTo>
                    <a:pt x="126280" y="142749"/>
                  </a:lnTo>
                  <a:lnTo>
                    <a:pt x="126280" y="142749"/>
                  </a:lnTo>
                  <a:lnTo>
                    <a:pt x="129106" y="139923"/>
                  </a:lnTo>
                  <a:lnTo>
                    <a:pt x="129106" y="139923"/>
                  </a:lnTo>
                  <a:lnTo>
                    <a:pt x="255385" y="13643"/>
                  </a:lnTo>
                  <a:lnTo>
                    <a:pt x="255386" y="13643"/>
                  </a:lnTo>
                  <a:lnTo>
                    <a:pt x="269029" y="0"/>
                  </a:lnTo>
                  <a:lnTo>
                    <a:pt x="593006" y="0"/>
                  </a:lnTo>
                  <a:cubicBezTo>
                    <a:pt x="618879" y="0"/>
                    <a:pt x="639854" y="20975"/>
                    <a:pt x="639854" y="46848"/>
                  </a:cubicBezTo>
                  <a:lnTo>
                    <a:pt x="639854" y="373376"/>
                  </a:lnTo>
                  <a:lnTo>
                    <a:pt x="513574" y="499656"/>
                  </a:lnTo>
                  <a:lnTo>
                    <a:pt x="513575" y="499655"/>
                  </a:lnTo>
                  <a:lnTo>
                    <a:pt x="510748" y="502482"/>
                  </a:lnTo>
                  <a:lnTo>
                    <a:pt x="510748" y="502482"/>
                  </a:lnTo>
                  <a:lnTo>
                    <a:pt x="384469" y="628762"/>
                  </a:lnTo>
                  <a:lnTo>
                    <a:pt x="384469" y="628761"/>
                  </a:lnTo>
                  <a:lnTo>
                    <a:pt x="370825" y="642405"/>
                  </a:lnTo>
                  <a:lnTo>
                    <a:pt x="370825" y="269028"/>
                  </a:lnTo>
                  <a:close/>
                </a:path>
              </a:pathLst>
            </a:custGeom>
            <a:solidFill>
              <a:srgbClr val="FF0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9" name="组合 38"/>
            <p:cNvGrpSpPr/>
            <p:nvPr/>
          </p:nvGrpSpPr>
          <p:grpSpPr>
            <a:xfrm>
              <a:off x="5977209" y="2591411"/>
              <a:ext cx="4417547" cy="636321"/>
              <a:chOff x="5977209" y="2591411"/>
              <a:chExt cx="4417547" cy="636321"/>
            </a:xfrm>
          </p:grpSpPr>
          <p:sp>
            <p:nvSpPr>
              <p:cNvPr id="40" name="文本框 39"/>
              <p:cNvSpPr txBox="1"/>
              <p:nvPr/>
            </p:nvSpPr>
            <p:spPr>
              <a:xfrm>
                <a:off x="6433149" y="2591411"/>
                <a:ext cx="295465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95000"/>
                        <a:lumOff val="5000"/>
                      </a:schemeClr>
                    </a:solidFill>
                    <a:effectLst>
                      <a:outerShdw blurRad="38100" dist="38100" dir="2700000" algn="tl">
                        <a:srgbClr val="C0C0C0"/>
                      </a:outerShdw>
                    </a:effectLst>
                    <a:cs typeface="+mn-ea"/>
                    <a:sym typeface="+mn-lt"/>
                  </a:rPr>
                  <a:t>职业生涯规划的概念</a:t>
                </a:r>
                <a:endParaRPr lang="zh-CN" altLang="en-US" sz="2400" b="1" dirty="0">
                  <a:solidFill>
                    <a:schemeClr val="tx1">
                      <a:lumMod val="95000"/>
                      <a:lumOff val="5000"/>
                    </a:schemeClr>
                  </a:solidFill>
                  <a:cs typeface="+mn-ea"/>
                  <a:sym typeface="+mn-lt"/>
                </a:endParaRPr>
              </a:p>
            </p:txBody>
          </p:sp>
          <p:sp>
            <p:nvSpPr>
              <p:cNvPr id="41" name="文本框 40"/>
              <p:cNvSpPr txBox="1"/>
              <p:nvPr/>
            </p:nvSpPr>
            <p:spPr>
              <a:xfrm>
                <a:off x="6433149" y="2981511"/>
                <a:ext cx="3961607" cy="246221"/>
              </a:xfrm>
              <a:prstGeom prst="rect">
                <a:avLst/>
              </a:prstGeom>
              <a:noFill/>
            </p:spPr>
            <p:txBody>
              <a:bodyPr wrap="square" rtlCol="0">
                <a:spAutoFit/>
                <a:scene3d>
                  <a:camera prst="orthographicFront"/>
                  <a:lightRig rig="threePt" dir="t"/>
                </a:scene3d>
                <a:sp3d contourW="12700"/>
              </a:bodyPr>
              <a:lstStyle/>
              <a:p>
                <a:pPr algn="just"/>
                <a:r>
                  <a:rPr lang="en-US" altLang="zh-CN" sz="1000" dirty="0">
                    <a:solidFill>
                      <a:schemeClr val="bg1">
                        <a:lumMod val="65000"/>
                      </a:schemeClr>
                    </a:solidFill>
                    <a:cs typeface="+mn-ea"/>
                    <a:sym typeface="+mn-lt"/>
                  </a:rPr>
                  <a:t>print the presentation and make it into a film a wider field</a:t>
                </a:r>
                <a:endParaRPr lang="en-US" altLang="zh-CN" sz="1000" dirty="0">
                  <a:solidFill>
                    <a:schemeClr val="bg1">
                      <a:lumMod val="65000"/>
                    </a:schemeClr>
                  </a:solidFill>
                  <a:cs typeface="+mn-ea"/>
                  <a:sym typeface="+mn-lt"/>
                </a:endParaRPr>
              </a:p>
            </p:txBody>
          </p:sp>
          <p:sp>
            <p:nvSpPr>
              <p:cNvPr id="42" name="文本框 41"/>
              <p:cNvSpPr txBox="1"/>
              <p:nvPr/>
            </p:nvSpPr>
            <p:spPr>
              <a:xfrm>
                <a:off x="5977209" y="2669947"/>
                <a:ext cx="357790" cy="461665"/>
              </a:xfrm>
              <a:prstGeom prst="rect">
                <a:avLst/>
              </a:prstGeom>
              <a:noFill/>
            </p:spPr>
            <p:txBody>
              <a:bodyPr wrap="none" rtlCol="0">
                <a:spAutoFit/>
                <a:scene3d>
                  <a:camera prst="orthographicFront"/>
                  <a:lightRig rig="threePt" dir="t"/>
                </a:scene3d>
                <a:sp3d contourW="12700"/>
              </a:bodyPr>
              <a:lstStyle/>
              <a:p>
                <a:pPr algn="ctr"/>
                <a:r>
                  <a:rPr lang="en-US" altLang="zh-CN" sz="2400" b="1" i="1" dirty="0">
                    <a:solidFill>
                      <a:schemeClr val="bg1"/>
                    </a:solidFill>
                    <a:cs typeface="+mn-ea"/>
                    <a:sym typeface="+mn-lt"/>
                  </a:rPr>
                  <a:t>2</a:t>
                </a:r>
                <a:endParaRPr lang="zh-CN" altLang="en-US" sz="2400" b="1" i="1" dirty="0">
                  <a:solidFill>
                    <a:schemeClr val="bg1"/>
                  </a:solidFill>
                  <a:cs typeface="+mn-ea"/>
                  <a:sym typeface="+mn-lt"/>
                </a:endParaRPr>
              </a:p>
            </p:txBody>
          </p:sp>
        </p:grpSp>
      </p:grpSp>
      <p:grpSp>
        <p:nvGrpSpPr>
          <p:cNvPr id="43" name="组合 42"/>
          <p:cNvGrpSpPr/>
          <p:nvPr/>
        </p:nvGrpSpPr>
        <p:grpSpPr>
          <a:xfrm>
            <a:off x="5190579" y="3267809"/>
            <a:ext cx="4743393" cy="646990"/>
            <a:chOff x="5651363" y="3557063"/>
            <a:chExt cx="4743393" cy="646990"/>
          </a:xfrm>
        </p:grpSpPr>
        <p:sp>
          <p:nvSpPr>
            <p:cNvPr id="44" name="任意多边形 66"/>
            <p:cNvSpPr/>
            <p:nvPr/>
          </p:nvSpPr>
          <p:spPr>
            <a:xfrm rot="2700000">
              <a:off x="5652639" y="3555787"/>
              <a:ext cx="639854" cy="642405"/>
            </a:xfrm>
            <a:custGeom>
              <a:avLst/>
              <a:gdLst>
                <a:gd name="connsiteX0" fmla="*/ 490015 w 639854"/>
                <a:gd name="connsiteY0" fmla="*/ 139923 h 642405"/>
                <a:gd name="connsiteX1" fmla="*/ 497027 w 639854"/>
                <a:gd name="connsiteY1" fmla="*/ 142827 h 642405"/>
                <a:gd name="connsiteX2" fmla="*/ 499931 w 639854"/>
                <a:gd name="connsiteY2" fmla="*/ 149839 h 642405"/>
                <a:gd name="connsiteX3" fmla="*/ 499931 w 639854"/>
                <a:gd name="connsiteY3" fmla="*/ 139923 h 642405"/>
                <a:gd name="connsiteX4" fmla="*/ 0 w 639854"/>
                <a:gd name="connsiteY4" fmla="*/ 269028 h 642405"/>
                <a:gd name="connsiteX5" fmla="*/ 126280 w 639854"/>
                <a:gd name="connsiteY5" fmla="*/ 142749 h 642405"/>
                <a:gd name="connsiteX6" fmla="*/ 126280 w 639854"/>
                <a:gd name="connsiteY6" fmla="*/ 142749 h 642405"/>
                <a:gd name="connsiteX7" fmla="*/ 129106 w 639854"/>
                <a:gd name="connsiteY7" fmla="*/ 139923 h 642405"/>
                <a:gd name="connsiteX8" fmla="*/ 129106 w 639854"/>
                <a:gd name="connsiteY8" fmla="*/ 139923 h 642405"/>
                <a:gd name="connsiteX9" fmla="*/ 255385 w 639854"/>
                <a:gd name="connsiteY9" fmla="*/ 13643 h 642405"/>
                <a:gd name="connsiteX10" fmla="*/ 255386 w 639854"/>
                <a:gd name="connsiteY10" fmla="*/ 13643 h 642405"/>
                <a:gd name="connsiteX11" fmla="*/ 269029 w 639854"/>
                <a:gd name="connsiteY11" fmla="*/ 0 h 642405"/>
                <a:gd name="connsiteX12" fmla="*/ 593006 w 639854"/>
                <a:gd name="connsiteY12" fmla="*/ 0 h 642405"/>
                <a:gd name="connsiteX13" fmla="*/ 639854 w 639854"/>
                <a:gd name="connsiteY13" fmla="*/ 46848 h 642405"/>
                <a:gd name="connsiteX14" fmla="*/ 639854 w 639854"/>
                <a:gd name="connsiteY14" fmla="*/ 373376 h 642405"/>
                <a:gd name="connsiteX15" fmla="*/ 513574 w 639854"/>
                <a:gd name="connsiteY15" fmla="*/ 499656 h 642405"/>
                <a:gd name="connsiteX16" fmla="*/ 513575 w 639854"/>
                <a:gd name="connsiteY16" fmla="*/ 499655 h 642405"/>
                <a:gd name="connsiteX17" fmla="*/ 510748 w 639854"/>
                <a:gd name="connsiteY17" fmla="*/ 502482 h 642405"/>
                <a:gd name="connsiteX18" fmla="*/ 510748 w 639854"/>
                <a:gd name="connsiteY18" fmla="*/ 502482 h 642405"/>
                <a:gd name="connsiteX19" fmla="*/ 384469 w 639854"/>
                <a:gd name="connsiteY19" fmla="*/ 628762 h 642405"/>
                <a:gd name="connsiteX20" fmla="*/ 384469 w 639854"/>
                <a:gd name="connsiteY20" fmla="*/ 628761 h 642405"/>
                <a:gd name="connsiteX21" fmla="*/ 370825 w 639854"/>
                <a:gd name="connsiteY21" fmla="*/ 642405 h 642405"/>
                <a:gd name="connsiteX22" fmla="*/ 370825 w 639854"/>
                <a:gd name="connsiteY22" fmla="*/ 269028 h 642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9854" h="642405">
                  <a:moveTo>
                    <a:pt x="490015" y="139923"/>
                  </a:moveTo>
                  <a:lnTo>
                    <a:pt x="497027" y="142827"/>
                  </a:lnTo>
                  <a:lnTo>
                    <a:pt x="499931" y="149839"/>
                  </a:lnTo>
                  <a:lnTo>
                    <a:pt x="499931" y="139923"/>
                  </a:lnTo>
                  <a:close/>
                  <a:moveTo>
                    <a:pt x="0" y="269028"/>
                  </a:moveTo>
                  <a:lnTo>
                    <a:pt x="126280" y="142749"/>
                  </a:lnTo>
                  <a:lnTo>
                    <a:pt x="126280" y="142749"/>
                  </a:lnTo>
                  <a:lnTo>
                    <a:pt x="129106" y="139923"/>
                  </a:lnTo>
                  <a:lnTo>
                    <a:pt x="129106" y="139923"/>
                  </a:lnTo>
                  <a:lnTo>
                    <a:pt x="255385" y="13643"/>
                  </a:lnTo>
                  <a:lnTo>
                    <a:pt x="255386" y="13643"/>
                  </a:lnTo>
                  <a:lnTo>
                    <a:pt x="269029" y="0"/>
                  </a:lnTo>
                  <a:lnTo>
                    <a:pt x="593006" y="0"/>
                  </a:lnTo>
                  <a:cubicBezTo>
                    <a:pt x="618879" y="0"/>
                    <a:pt x="639854" y="20975"/>
                    <a:pt x="639854" y="46848"/>
                  </a:cubicBezTo>
                  <a:lnTo>
                    <a:pt x="639854" y="373376"/>
                  </a:lnTo>
                  <a:lnTo>
                    <a:pt x="513574" y="499656"/>
                  </a:lnTo>
                  <a:lnTo>
                    <a:pt x="513575" y="499655"/>
                  </a:lnTo>
                  <a:lnTo>
                    <a:pt x="510748" y="502482"/>
                  </a:lnTo>
                  <a:lnTo>
                    <a:pt x="510748" y="502482"/>
                  </a:lnTo>
                  <a:lnTo>
                    <a:pt x="384469" y="628762"/>
                  </a:lnTo>
                  <a:lnTo>
                    <a:pt x="384469" y="628761"/>
                  </a:lnTo>
                  <a:lnTo>
                    <a:pt x="370825" y="642405"/>
                  </a:lnTo>
                  <a:lnTo>
                    <a:pt x="370825" y="269028"/>
                  </a:lnTo>
                  <a:close/>
                </a:path>
              </a:pathLst>
            </a:custGeom>
            <a:solidFill>
              <a:srgbClr val="FF0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文本框 44"/>
            <p:cNvSpPr txBox="1"/>
            <p:nvPr/>
          </p:nvSpPr>
          <p:spPr>
            <a:xfrm>
              <a:off x="6433149" y="3567732"/>
              <a:ext cx="2646878"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95000"/>
                      <a:lumOff val="5000"/>
                    </a:schemeClr>
                  </a:solidFill>
                  <a:effectLst>
                    <a:outerShdw blurRad="38100" dist="38100" dir="2700000" algn="tl">
                      <a:srgbClr val="C0C0C0"/>
                    </a:outerShdw>
                  </a:effectLst>
                  <a:cs typeface="+mn-ea"/>
                  <a:sym typeface="+mn-lt"/>
                </a:rPr>
                <a:t>职业生涯规划分类</a:t>
              </a:r>
              <a:endParaRPr lang="zh-CN" altLang="en-US" sz="2400" b="1" dirty="0">
                <a:solidFill>
                  <a:schemeClr val="accent3"/>
                </a:solidFill>
                <a:cs typeface="+mn-ea"/>
                <a:sym typeface="+mn-lt"/>
              </a:endParaRPr>
            </a:p>
          </p:txBody>
        </p:sp>
        <p:sp>
          <p:nvSpPr>
            <p:cNvPr id="46" name="文本框 45"/>
            <p:cNvSpPr txBox="1"/>
            <p:nvPr/>
          </p:nvSpPr>
          <p:spPr>
            <a:xfrm>
              <a:off x="6433149" y="3957832"/>
              <a:ext cx="3961607" cy="246221"/>
            </a:xfrm>
            <a:prstGeom prst="rect">
              <a:avLst/>
            </a:prstGeom>
            <a:noFill/>
          </p:spPr>
          <p:txBody>
            <a:bodyPr wrap="square" rtlCol="0">
              <a:spAutoFit/>
              <a:scene3d>
                <a:camera prst="orthographicFront"/>
                <a:lightRig rig="threePt" dir="t"/>
              </a:scene3d>
              <a:sp3d contourW="12700"/>
            </a:bodyPr>
            <a:lstStyle/>
            <a:p>
              <a:pPr algn="just"/>
              <a:r>
                <a:rPr lang="en-US" altLang="zh-CN" sz="1000" dirty="0">
                  <a:solidFill>
                    <a:schemeClr val="bg1">
                      <a:lumMod val="65000"/>
                    </a:schemeClr>
                  </a:solidFill>
                  <a:cs typeface="+mn-ea"/>
                  <a:sym typeface="+mn-lt"/>
                </a:rPr>
                <a:t>print the presentation and make it into a film a wider field</a:t>
              </a:r>
              <a:endParaRPr lang="en-US" altLang="zh-CN" sz="1000" dirty="0">
                <a:solidFill>
                  <a:schemeClr val="bg1">
                    <a:lumMod val="65000"/>
                  </a:schemeClr>
                </a:solidFill>
                <a:cs typeface="+mn-ea"/>
                <a:sym typeface="+mn-lt"/>
              </a:endParaRPr>
            </a:p>
          </p:txBody>
        </p:sp>
        <p:sp>
          <p:nvSpPr>
            <p:cNvPr id="47" name="文本框 46"/>
            <p:cNvSpPr txBox="1"/>
            <p:nvPr/>
          </p:nvSpPr>
          <p:spPr>
            <a:xfrm>
              <a:off x="5977209" y="3646268"/>
              <a:ext cx="357790" cy="461665"/>
            </a:xfrm>
            <a:prstGeom prst="rect">
              <a:avLst/>
            </a:prstGeom>
            <a:noFill/>
          </p:spPr>
          <p:txBody>
            <a:bodyPr wrap="none" rtlCol="0">
              <a:spAutoFit/>
              <a:scene3d>
                <a:camera prst="orthographicFront"/>
                <a:lightRig rig="threePt" dir="t"/>
              </a:scene3d>
              <a:sp3d contourW="12700"/>
            </a:bodyPr>
            <a:lstStyle/>
            <a:p>
              <a:pPr algn="ctr"/>
              <a:r>
                <a:rPr lang="en-US" altLang="zh-CN" sz="2400" b="1" i="1" dirty="0">
                  <a:solidFill>
                    <a:schemeClr val="bg1"/>
                  </a:solidFill>
                  <a:cs typeface="+mn-ea"/>
                  <a:sym typeface="+mn-lt"/>
                </a:rPr>
                <a:t>3</a:t>
              </a:r>
              <a:endParaRPr lang="zh-CN" altLang="en-US" sz="2400" b="1" i="1" dirty="0">
                <a:solidFill>
                  <a:schemeClr val="bg1"/>
                </a:solidFill>
                <a:cs typeface="+mn-ea"/>
                <a:sym typeface="+mn-lt"/>
              </a:endParaRPr>
            </a:p>
          </p:txBody>
        </p:sp>
      </p:grpSp>
      <p:grpSp>
        <p:nvGrpSpPr>
          <p:cNvPr id="48" name="组合 47"/>
          <p:cNvGrpSpPr/>
          <p:nvPr/>
        </p:nvGrpSpPr>
        <p:grpSpPr>
          <a:xfrm>
            <a:off x="5190579" y="4290353"/>
            <a:ext cx="4743393" cy="835677"/>
            <a:chOff x="5651363" y="4539374"/>
            <a:chExt cx="4743393" cy="835677"/>
          </a:xfrm>
        </p:grpSpPr>
        <p:sp>
          <p:nvSpPr>
            <p:cNvPr id="49" name="任意多边形 67"/>
            <p:cNvSpPr/>
            <p:nvPr/>
          </p:nvSpPr>
          <p:spPr>
            <a:xfrm rot="2700000">
              <a:off x="5652639" y="4538098"/>
              <a:ext cx="639854" cy="642405"/>
            </a:xfrm>
            <a:custGeom>
              <a:avLst/>
              <a:gdLst>
                <a:gd name="connsiteX0" fmla="*/ 490015 w 639854"/>
                <a:gd name="connsiteY0" fmla="*/ 139923 h 642405"/>
                <a:gd name="connsiteX1" fmla="*/ 497027 w 639854"/>
                <a:gd name="connsiteY1" fmla="*/ 142827 h 642405"/>
                <a:gd name="connsiteX2" fmla="*/ 499931 w 639854"/>
                <a:gd name="connsiteY2" fmla="*/ 149839 h 642405"/>
                <a:gd name="connsiteX3" fmla="*/ 499931 w 639854"/>
                <a:gd name="connsiteY3" fmla="*/ 139923 h 642405"/>
                <a:gd name="connsiteX4" fmla="*/ 0 w 639854"/>
                <a:gd name="connsiteY4" fmla="*/ 269028 h 642405"/>
                <a:gd name="connsiteX5" fmla="*/ 126280 w 639854"/>
                <a:gd name="connsiteY5" fmla="*/ 142749 h 642405"/>
                <a:gd name="connsiteX6" fmla="*/ 126280 w 639854"/>
                <a:gd name="connsiteY6" fmla="*/ 142749 h 642405"/>
                <a:gd name="connsiteX7" fmla="*/ 129106 w 639854"/>
                <a:gd name="connsiteY7" fmla="*/ 139923 h 642405"/>
                <a:gd name="connsiteX8" fmla="*/ 129106 w 639854"/>
                <a:gd name="connsiteY8" fmla="*/ 139923 h 642405"/>
                <a:gd name="connsiteX9" fmla="*/ 255385 w 639854"/>
                <a:gd name="connsiteY9" fmla="*/ 13643 h 642405"/>
                <a:gd name="connsiteX10" fmla="*/ 255386 w 639854"/>
                <a:gd name="connsiteY10" fmla="*/ 13643 h 642405"/>
                <a:gd name="connsiteX11" fmla="*/ 269029 w 639854"/>
                <a:gd name="connsiteY11" fmla="*/ 0 h 642405"/>
                <a:gd name="connsiteX12" fmla="*/ 593006 w 639854"/>
                <a:gd name="connsiteY12" fmla="*/ 0 h 642405"/>
                <a:gd name="connsiteX13" fmla="*/ 639854 w 639854"/>
                <a:gd name="connsiteY13" fmla="*/ 46848 h 642405"/>
                <a:gd name="connsiteX14" fmla="*/ 639854 w 639854"/>
                <a:gd name="connsiteY14" fmla="*/ 373376 h 642405"/>
                <a:gd name="connsiteX15" fmla="*/ 513574 w 639854"/>
                <a:gd name="connsiteY15" fmla="*/ 499656 h 642405"/>
                <a:gd name="connsiteX16" fmla="*/ 513575 w 639854"/>
                <a:gd name="connsiteY16" fmla="*/ 499655 h 642405"/>
                <a:gd name="connsiteX17" fmla="*/ 510748 w 639854"/>
                <a:gd name="connsiteY17" fmla="*/ 502482 h 642405"/>
                <a:gd name="connsiteX18" fmla="*/ 510748 w 639854"/>
                <a:gd name="connsiteY18" fmla="*/ 502482 h 642405"/>
                <a:gd name="connsiteX19" fmla="*/ 384469 w 639854"/>
                <a:gd name="connsiteY19" fmla="*/ 628762 h 642405"/>
                <a:gd name="connsiteX20" fmla="*/ 384469 w 639854"/>
                <a:gd name="connsiteY20" fmla="*/ 628761 h 642405"/>
                <a:gd name="connsiteX21" fmla="*/ 370825 w 639854"/>
                <a:gd name="connsiteY21" fmla="*/ 642405 h 642405"/>
                <a:gd name="connsiteX22" fmla="*/ 370825 w 639854"/>
                <a:gd name="connsiteY22" fmla="*/ 269028 h 642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9854" h="642405">
                  <a:moveTo>
                    <a:pt x="490015" y="139923"/>
                  </a:moveTo>
                  <a:lnTo>
                    <a:pt x="497027" y="142827"/>
                  </a:lnTo>
                  <a:lnTo>
                    <a:pt x="499931" y="149839"/>
                  </a:lnTo>
                  <a:lnTo>
                    <a:pt x="499931" y="139923"/>
                  </a:lnTo>
                  <a:close/>
                  <a:moveTo>
                    <a:pt x="0" y="269028"/>
                  </a:moveTo>
                  <a:lnTo>
                    <a:pt x="126280" y="142749"/>
                  </a:lnTo>
                  <a:lnTo>
                    <a:pt x="126280" y="142749"/>
                  </a:lnTo>
                  <a:lnTo>
                    <a:pt x="129106" y="139923"/>
                  </a:lnTo>
                  <a:lnTo>
                    <a:pt x="129106" y="139923"/>
                  </a:lnTo>
                  <a:lnTo>
                    <a:pt x="255385" y="13643"/>
                  </a:lnTo>
                  <a:lnTo>
                    <a:pt x="255386" y="13643"/>
                  </a:lnTo>
                  <a:lnTo>
                    <a:pt x="269029" y="0"/>
                  </a:lnTo>
                  <a:lnTo>
                    <a:pt x="593006" y="0"/>
                  </a:lnTo>
                  <a:cubicBezTo>
                    <a:pt x="618879" y="0"/>
                    <a:pt x="639854" y="20975"/>
                    <a:pt x="639854" y="46848"/>
                  </a:cubicBezTo>
                  <a:lnTo>
                    <a:pt x="639854" y="373376"/>
                  </a:lnTo>
                  <a:lnTo>
                    <a:pt x="513574" y="499656"/>
                  </a:lnTo>
                  <a:lnTo>
                    <a:pt x="513575" y="499655"/>
                  </a:lnTo>
                  <a:lnTo>
                    <a:pt x="510748" y="502482"/>
                  </a:lnTo>
                  <a:lnTo>
                    <a:pt x="510748" y="502482"/>
                  </a:lnTo>
                  <a:lnTo>
                    <a:pt x="384469" y="628762"/>
                  </a:lnTo>
                  <a:lnTo>
                    <a:pt x="384469" y="628761"/>
                  </a:lnTo>
                  <a:lnTo>
                    <a:pt x="370825" y="642405"/>
                  </a:lnTo>
                  <a:lnTo>
                    <a:pt x="370825" y="269028"/>
                  </a:lnTo>
                  <a:close/>
                </a:path>
              </a:pathLst>
            </a:custGeom>
            <a:solidFill>
              <a:srgbClr val="FF0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文本框 49"/>
            <p:cNvSpPr txBox="1"/>
            <p:nvPr/>
          </p:nvSpPr>
          <p:spPr>
            <a:xfrm>
              <a:off x="6433149" y="4544054"/>
              <a:ext cx="3877985" cy="830997"/>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95000"/>
                      <a:lumOff val="5000"/>
                    </a:schemeClr>
                  </a:solidFill>
                  <a:effectLst>
                    <a:outerShdw blurRad="38100" dist="38100" dir="2700000" algn="tl">
                      <a:srgbClr val="C0C0C0"/>
                    </a:outerShdw>
                  </a:effectLst>
                  <a:cs typeface="+mn-ea"/>
                  <a:sym typeface="+mn-lt"/>
                </a:rPr>
                <a:t>如何制定个人职业生涯规划</a:t>
              </a:r>
              <a:br>
                <a:rPr lang="zh-CN" altLang="en-US" sz="2400" b="1" dirty="0">
                  <a:solidFill>
                    <a:schemeClr val="tx1">
                      <a:lumMod val="95000"/>
                      <a:lumOff val="5000"/>
                    </a:schemeClr>
                  </a:solidFill>
                  <a:effectLst>
                    <a:outerShdw blurRad="38100" dist="38100" dir="2700000" algn="tl">
                      <a:srgbClr val="C0C0C0"/>
                    </a:outerShdw>
                  </a:effectLst>
                  <a:cs typeface="+mn-ea"/>
                  <a:sym typeface="+mn-lt"/>
                </a:rPr>
              </a:br>
              <a:endParaRPr lang="zh-CN" altLang="en-US" sz="2400" b="1" dirty="0">
                <a:solidFill>
                  <a:schemeClr val="accent3"/>
                </a:solidFill>
                <a:cs typeface="+mn-ea"/>
                <a:sym typeface="+mn-lt"/>
              </a:endParaRPr>
            </a:p>
          </p:txBody>
        </p:sp>
        <p:sp>
          <p:nvSpPr>
            <p:cNvPr id="51" name="文本框 50"/>
            <p:cNvSpPr txBox="1"/>
            <p:nvPr/>
          </p:nvSpPr>
          <p:spPr>
            <a:xfrm>
              <a:off x="6433149" y="4934154"/>
              <a:ext cx="3961607" cy="246221"/>
            </a:xfrm>
            <a:prstGeom prst="rect">
              <a:avLst/>
            </a:prstGeom>
            <a:noFill/>
          </p:spPr>
          <p:txBody>
            <a:bodyPr wrap="square" rtlCol="0">
              <a:spAutoFit/>
              <a:scene3d>
                <a:camera prst="orthographicFront"/>
                <a:lightRig rig="threePt" dir="t"/>
              </a:scene3d>
              <a:sp3d contourW="12700"/>
            </a:bodyPr>
            <a:lstStyle/>
            <a:p>
              <a:pPr algn="just"/>
              <a:r>
                <a:rPr lang="en-US" altLang="zh-CN" sz="1000" dirty="0">
                  <a:solidFill>
                    <a:schemeClr val="bg1">
                      <a:lumMod val="65000"/>
                    </a:schemeClr>
                  </a:solidFill>
                  <a:cs typeface="+mn-ea"/>
                  <a:sym typeface="+mn-lt"/>
                </a:rPr>
                <a:t>print the presentation and make it into a film a wider field</a:t>
              </a:r>
              <a:endParaRPr lang="en-US" altLang="zh-CN" sz="1000" dirty="0">
                <a:solidFill>
                  <a:schemeClr val="bg1">
                    <a:lumMod val="65000"/>
                  </a:schemeClr>
                </a:solidFill>
                <a:cs typeface="+mn-ea"/>
                <a:sym typeface="+mn-lt"/>
              </a:endParaRPr>
            </a:p>
          </p:txBody>
        </p:sp>
        <p:sp>
          <p:nvSpPr>
            <p:cNvPr id="52" name="文本框 51"/>
            <p:cNvSpPr txBox="1"/>
            <p:nvPr/>
          </p:nvSpPr>
          <p:spPr>
            <a:xfrm>
              <a:off x="5977209" y="4622590"/>
              <a:ext cx="357790" cy="461665"/>
            </a:xfrm>
            <a:prstGeom prst="rect">
              <a:avLst/>
            </a:prstGeom>
            <a:noFill/>
          </p:spPr>
          <p:txBody>
            <a:bodyPr wrap="none" rtlCol="0">
              <a:spAutoFit/>
              <a:scene3d>
                <a:camera prst="orthographicFront"/>
                <a:lightRig rig="threePt" dir="t"/>
              </a:scene3d>
              <a:sp3d contourW="12700"/>
            </a:bodyPr>
            <a:lstStyle/>
            <a:p>
              <a:pPr algn="ctr"/>
              <a:r>
                <a:rPr lang="en-US" altLang="zh-CN" sz="2400" b="1" i="1" dirty="0">
                  <a:solidFill>
                    <a:schemeClr val="bg1"/>
                  </a:solidFill>
                  <a:cs typeface="+mn-ea"/>
                  <a:sym typeface="+mn-lt"/>
                </a:rPr>
                <a:t>4</a:t>
              </a:r>
              <a:endParaRPr lang="zh-CN" altLang="en-US" sz="2400" b="1" i="1" dirty="0">
                <a:solidFill>
                  <a:schemeClr val="bg1"/>
                </a:solidFill>
                <a:cs typeface="+mn-ea"/>
                <a:sym typeface="+mn-lt"/>
              </a:endParaRPr>
            </a:p>
          </p:txBody>
        </p:sp>
      </p:grpSp>
      <p:grpSp>
        <p:nvGrpSpPr>
          <p:cNvPr id="53" name="组合 52"/>
          <p:cNvGrpSpPr/>
          <p:nvPr/>
        </p:nvGrpSpPr>
        <p:grpSpPr>
          <a:xfrm>
            <a:off x="5190578" y="5196905"/>
            <a:ext cx="4743393" cy="835677"/>
            <a:chOff x="5651363" y="4539374"/>
            <a:chExt cx="4743393" cy="835677"/>
          </a:xfrm>
        </p:grpSpPr>
        <p:sp>
          <p:nvSpPr>
            <p:cNvPr id="54" name="任意多边形 67"/>
            <p:cNvSpPr/>
            <p:nvPr/>
          </p:nvSpPr>
          <p:spPr>
            <a:xfrm rot="2700000">
              <a:off x="5652639" y="4538098"/>
              <a:ext cx="639854" cy="642405"/>
            </a:xfrm>
            <a:custGeom>
              <a:avLst/>
              <a:gdLst>
                <a:gd name="connsiteX0" fmla="*/ 490015 w 639854"/>
                <a:gd name="connsiteY0" fmla="*/ 139923 h 642405"/>
                <a:gd name="connsiteX1" fmla="*/ 497027 w 639854"/>
                <a:gd name="connsiteY1" fmla="*/ 142827 h 642405"/>
                <a:gd name="connsiteX2" fmla="*/ 499931 w 639854"/>
                <a:gd name="connsiteY2" fmla="*/ 149839 h 642405"/>
                <a:gd name="connsiteX3" fmla="*/ 499931 w 639854"/>
                <a:gd name="connsiteY3" fmla="*/ 139923 h 642405"/>
                <a:gd name="connsiteX4" fmla="*/ 0 w 639854"/>
                <a:gd name="connsiteY4" fmla="*/ 269028 h 642405"/>
                <a:gd name="connsiteX5" fmla="*/ 126280 w 639854"/>
                <a:gd name="connsiteY5" fmla="*/ 142749 h 642405"/>
                <a:gd name="connsiteX6" fmla="*/ 126280 w 639854"/>
                <a:gd name="connsiteY6" fmla="*/ 142749 h 642405"/>
                <a:gd name="connsiteX7" fmla="*/ 129106 w 639854"/>
                <a:gd name="connsiteY7" fmla="*/ 139923 h 642405"/>
                <a:gd name="connsiteX8" fmla="*/ 129106 w 639854"/>
                <a:gd name="connsiteY8" fmla="*/ 139923 h 642405"/>
                <a:gd name="connsiteX9" fmla="*/ 255385 w 639854"/>
                <a:gd name="connsiteY9" fmla="*/ 13643 h 642405"/>
                <a:gd name="connsiteX10" fmla="*/ 255386 w 639854"/>
                <a:gd name="connsiteY10" fmla="*/ 13643 h 642405"/>
                <a:gd name="connsiteX11" fmla="*/ 269029 w 639854"/>
                <a:gd name="connsiteY11" fmla="*/ 0 h 642405"/>
                <a:gd name="connsiteX12" fmla="*/ 593006 w 639854"/>
                <a:gd name="connsiteY12" fmla="*/ 0 h 642405"/>
                <a:gd name="connsiteX13" fmla="*/ 639854 w 639854"/>
                <a:gd name="connsiteY13" fmla="*/ 46848 h 642405"/>
                <a:gd name="connsiteX14" fmla="*/ 639854 w 639854"/>
                <a:gd name="connsiteY14" fmla="*/ 373376 h 642405"/>
                <a:gd name="connsiteX15" fmla="*/ 513574 w 639854"/>
                <a:gd name="connsiteY15" fmla="*/ 499656 h 642405"/>
                <a:gd name="connsiteX16" fmla="*/ 513575 w 639854"/>
                <a:gd name="connsiteY16" fmla="*/ 499655 h 642405"/>
                <a:gd name="connsiteX17" fmla="*/ 510748 w 639854"/>
                <a:gd name="connsiteY17" fmla="*/ 502482 h 642405"/>
                <a:gd name="connsiteX18" fmla="*/ 510748 w 639854"/>
                <a:gd name="connsiteY18" fmla="*/ 502482 h 642405"/>
                <a:gd name="connsiteX19" fmla="*/ 384469 w 639854"/>
                <a:gd name="connsiteY19" fmla="*/ 628762 h 642405"/>
                <a:gd name="connsiteX20" fmla="*/ 384469 w 639854"/>
                <a:gd name="connsiteY20" fmla="*/ 628761 h 642405"/>
                <a:gd name="connsiteX21" fmla="*/ 370825 w 639854"/>
                <a:gd name="connsiteY21" fmla="*/ 642405 h 642405"/>
                <a:gd name="connsiteX22" fmla="*/ 370825 w 639854"/>
                <a:gd name="connsiteY22" fmla="*/ 269028 h 642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9854" h="642405">
                  <a:moveTo>
                    <a:pt x="490015" y="139923"/>
                  </a:moveTo>
                  <a:lnTo>
                    <a:pt x="497027" y="142827"/>
                  </a:lnTo>
                  <a:lnTo>
                    <a:pt x="499931" y="149839"/>
                  </a:lnTo>
                  <a:lnTo>
                    <a:pt x="499931" y="139923"/>
                  </a:lnTo>
                  <a:close/>
                  <a:moveTo>
                    <a:pt x="0" y="269028"/>
                  </a:moveTo>
                  <a:lnTo>
                    <a:pt x="126280" y="142749"/>
                  </a:lnTo>
                  <a:lnTo>
                    <a:pt x="126280" y="142749"/>
                  </a:lnTo>
                  <a:lnTo>
                    <a:pt x="129106" y="139923"/>
                  </a:lnTo>
                  <a:lnTo>
                    <a:pt x="129106" y="139923"/>
                  </a:lnTo>
                  <a:lnTo>
                    <a:pt x="255385" y="13643"/>
                  </a:lnTo>
                  <a:lnTo>
                    <a:pt x="255386" y="13643"/>
                  </a:lnTo>
                  <a:lnTo>
                    <a:pt x="269029" y="0"/>
                  </a:lnTo>
                  <a:lnTo>
                    <a:pt x="593006" y="0"/>
                  </a:lnTo>
                  <a:cubicBezTo>
                    <a:pt x="618879" y="0"/>
                    <a:pt x="639854" y="20975"/>
                    <a:pt x="639854" y="46848"/>
                  </a:cubicBezTo>
                  <a:lnTo>
                    <a:pt x="639854" y="373376"/>
                  </a:lnTo>
                  <a:lnTo>
                    <a:pt x="513574" y="499656"/>
                  </a:lnTo>
                  <a:lnTo>
                    <a:pt x="513575" y="499655"/>
                  </a:lnTo>
                  <a:lnTo>
                    <a:pt x="510748" y="502482"/>
                  </a:lnTo>
                  <a:lnTo>
                    <a:pt x="510748" y="502482"/>
                  </a:lnTo>
                  <a:lnTo>
                    <a:pt x="384469" y="628762"/>
                  </a:lnTo>
                  <a:lnTo>
                    <a:pt x="384469" y="628761"/>
                  </a:lnTo>
                  <a:lnTo>
                    <a:pt x="370825" y="642405"/>
                  </a:lnTo>
                  <a:lnTo>
                    <a:pt x="370825" y="269028"/>
                  </a:lnTo>
                  <a:close/>
                </a:path>
              </a:pathLst>
            </a:custGeom>
            <a:solidFill>
              <a:srgbClr val="FF0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55" name="文本框 54"/>
            <p:cNvSpPr txBox="1"/>
            <p:nvPr/>
          </p:nvSpPr>
          <p:spPr>
            <a:xfrm>
              <a:off x="6433149" y="4544054"/>
              <a:ext cx="3262432" cy="830997"/>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95000"/>
                      <a:lumOff val="5000"/>
                    </a:schemeClr>
                  </a:solidFill>
                  <a:effectLst>
                    <a:outerShdw blurRad="38100" dist="38100" dir="2700000" algn="tl">
                      <a:srgbClr val="C0C0C0"/>
                    </a:outerShdw>
                  </a:effectLst>
                  <a:cs typeface="+mn-ea"/>
                  <a:sym typeface="+mn-lt"/>
                </a:rPr>
                <a:t>如何评价职业生涯成功</a:t>
              </a:r>
              <a:br>
                <a:rPr lang="zh-CN" altLang="en-US" sz="2400" b="1" dirty="0">
                  <a:solidFill>
                    <a:schemeClr val="tx1">
                      <a:lumMod val="95000"/>
                      <a:lumOff val="5000"/>
                    </a:schemeClr>
                  </a:solidFill>
                  <a:effectLst>
                    <a:outerShdw blurRad="38100" dist="38100" dir="2700000" algn="tl">
                      <a:srgbClr val="C0C0C0"/>
                    </a:outerShdw>
                  </a:effectLst>
                  <a:cs typeface="+mn-ea"/>
                  <a:sym typeface="+mn-lt"/>
                </a:rPr>
              </a:br>
              <a:endParaRPr lang="zh-CN" altLang="en-US" sz="2400" b="1" dirty="0">
                <a:solidFill>
                  <a:schemeClr val="accent3"/>
                </a:solidFill>
                <a:cs typeface="+mn-ea"/>
                <a:sym typeface="+mn-lt"/>
              </a:endParaRPr>
            </a:p>
          </p:txBody>
        </p:sp>
        <p:sp>
          <p:nvSpPr>
            <p:cNvPr id="56" name="文本框 55"/>
            <p:cNvSpPr txBox="1"/>
            <p:nvPr/>
          </p:nvSpPr>
          <p:spPr>
            <a:xfrm>
              <a:off x="6433149" y="4934154"/>
              <a:ext cx="3961607" cy="246221"/>
            </a:xfrm>
            <a:prstGeom prst="rect">
              <a:avLst/>
            </a:prstGeom>
            <a:noFill/>
          </p:spPr>
          <p:txBody>
            <a:bodyPr wrap="square" rtlCol="0">
              <a:spAutoFit/>
              <a:scene3d>
                <a:camera prst="orthographicFront"/>
                <a:lightRig rig="threePt" dir="t"/>
              </a:scene3d>
              <a:sp3d contourW="12700"/>
            </a:bodyPr>
            <a:lstStyle/>
            <a:p>
              <a:pPr algn="just"/>
              <a:r>
                <a:rPr lang="en-US" altLang="zh-CN" sz="1000" dirty="0">
                  <a:solidFill>
                    <a:schemeClr val="bg1">
                      <a:lumMod val="65000"/>
                    </a:schemeClr>
                  </a:solidFill>
                  <a:cs typeface="+mn-ea"/>
                  <a:sym typeface="+mn-lt"/>
                </a:rPr>
                <a:t>print the presentation and make it into a film a wider field</a:t>
              </a:r>
              <a:endParaRPr lang="en-US" altLang="zh-CN" sz="1000" dirty="0">
                <a:solidFill>
                  <a:schemeClr val="bg1">
                    <a:lumMod val="65000"/>
                  </a:schemeClr>
                </a:solidFill>
                <a:cs typeface="+mn-ea"/>
                <a:sym typeface="+mn-lt"/>
              </a:endParaRPr>
            </a:p>
          </p:txBody>
        </p:sp>
        <p:sp>
          <p:nvSpPr>
            <p:cNvPr id="57" name="文本框 56"/>
            <p:cNvSpPr txBox="1"/>
            <p:nvPr/>
          </p:nvSpPr>
          <p:spPr>
            <a:xfrm>
              <a:off x="5977209" y="4622590"/>
              <a:ext cx="357790" cy="461665"/>
            </a:xfrm>
            <a:prstGeom prst="rect">
              <a:avLst/>
            </a:prstGeom>
            <a:noFill/>
          </p:spPr>
          <p:txBody>
            <a:bodyPr wrap="none" rtlCol="0">
              <a:spAutoFit/>
              <a:scene3d>
                <a:camera prst="orthographicFront"/>
                <a:lightRig rig="threePt" dir="t"/>
              </a:scene3d>
              <a:sp3d contourW="12700"/>
            </a:bodyPr>
            <a:lstStyle/>
            <a:p>
              <a:pPr algn="ctr"/>
              <a:r>
                <a:rPr lang="en-US" altLang="zh-CN" sz="2400" b="1" i="1" dirty="0">
                  <a:solidFill>
                    <a:schemeClr val="bg1"/>
                  </a:solidFill>
                  <a:cs typeface="+mn-ea"/>
                  <a:sym typeface="+mn-lt"/>
                </a:rPr>
                <a:t>5</a:t>
              </a:r>
              <a:endParaRPr lang="zh-CN" altLang="en-US" sz="2400" b="1" i="1" dirty="0">
                <a:solidFill>
                  <a:schemeClr val="bg1"/>
                </a:solidFill>
                <a:cs typeface="+mn-ea"/>
                <a:sym typeface="+mn-lt"/>
              </a:endParaRPr>
            </a:p>
          </p:txBody>
        </p:sp>
      </p:grpSp>
      <p:pic>
        <p:nvPicPr>
          <p:cNvPr id="58" name="图片 5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flipV="1">
            <a:off x="10100929" y="4852293"/>
            <a:ext cx="2077051" cy="2024065"/>
          </a:xfrm>
          <a:prstGeom prst="rect">
            <a:avLst/>
          </a:prstGeom>
        </p:spPr>
      </p:pic>
      <p:sp>
        <p:nvSpPr>
          <p:cNvPr id="60" name="文本框 59"/>
          <p:cNvSpPr txBox="1"/>
          <p:nvPr/>
        </p:nvSpPr>
        <p:spPr>
          <a:xfrm>
            <a:off x="2609503" y="1311926"/>
            <a:ext cx="2441694" cy="1508105"/>
          </a:xfrm>
          <a:prstGeom prst="rect">
            <a:avLst/>
          </a:prstGeom>
          <a:noFill/>
        </p:spPr>
        <p:txBody>
          <a:bodyPr wrap="none" rtlCol="0">
            <a:spAutoFit/>
            <a:scene3d>
              <a:camera prst="orthographicFront"/>
              <a:lightRig rig="threePt" dir="t"/>
            </a:scene3d>
            <a:sp3d contourW="12700"/>
          </a:bodyPr>
          <a:lstStyle/>
          <a:p>
            <a:r>
              <a:rPr lang="zh-CN" altLang="en-US" sz="6000" b="1" dirty="0">
                <a:solidFill>
                  <a:schemeClr val="tx1">
                    <a:lumMod val="95000"/>
                    <a:lumOff val="5000"/>
                  </a:schemeClr>
                </a:solidFill>
                <a:cs typeface="+mn-ea"/>
                <a:sym typeface="+mn-lt"/>
              </a:rPr>
              <a:t>目  录</a:t>
            </a:r>
            <a:endParaRPr lang="en-US" altLang="zh-CN" sz="6000" b="1" dirty="0">
              <a:solidFill>
                <a:schemeClr val="tx1">
                  <a:lumMod val="95000"/>
                  <a:lumOff val="5000"/>
                </a:schemeClr>
              </a:solidFill>
              <a:cs typeface="+mn-ea"/>
              <a:sym typeface="+mn-lt"/>
            </a:endParaRPr>
          </a:p>
          <a:p>
            <a:r>
              <a:rPr lang="en-US" altLang="zh-CN" sz="3200" b="1" i="1" dirty="0">
                <a:solidFill>
                  <a:schemeClr val="tx1">
                    <a:lumMod val="95000"/>
                    <a:lumOff val="5000"/>
                  </a:schemeClr>
                </a:solidFill>
                <a:cs typeface="+mn-ea"/>
                <a:sym typeface="+mn-lt"/>
              </a:rPr>
              <a:t>CONTENTS</a:t>
            </a:r>
            <a:endParaRPr lang="zh-CN" altLang="en-US" sz="3200" b="1" i="1" dirty="0">
              <a:solidFill>
                <a:schemeClr val="tx1">
                  <a:lumMod val="95000"/>
                  <a:lumOff val="5000"/>
                </a:schemeClr>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Click="0" advTm="0">
        <p15:prstTrans prst="curtains"/>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par>
                                <p:cTn id="10" presetID="2" presetClass="entr" presetSubtype="8"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0-#ppt_w/2"/>
                                          </p:val>
                                        </p:tav>
                                        <p:tav tm="100000">
                                          <p:val>
                                            <p:strVal val="#ppt_x"/>
                                          </p:val>
                                        </p:tav>
                                      </p:tavLst>
                                    </p:anim>
                                    <p:anim calcmode="lin" valueType="num">
                                      <p:cBhvr additive="base">
                                        <p:cTn id="17" dur="500" fill="hold"/>
                                        <p:tgtEl>
                                          <p:spTgt spid="19"/>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1+#ppt_w/2"/>
                                          </p:val>
                                        </p:tav>
                                        <p:tav tm="100000">
                                          <p:val>
                                            <p:strVal val="#ppt_x"/>
                                          </p:val>
                                        </p:tav>
                                      </p:tavLst>
                                    </p:anim>
                                    <p:anim calcmode="lin" valueType="num">
                                      <p:cBhvr additive="base">
                                        <p:cTn id="21" dur="500" fill="hold"/>
                                        <p:tgtEl>
                                          <p:spTgt spid="20"/>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12" presetClass="entr" presetSubtype="8"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500"/>
                                        <p:tgtEl>
                                          <p:spTgt spid="30"/>
                                        </p:tgtEl>
                                        <p:attrNameLst>
                                          <p:attrName>ppt_x</p:attrName>
                                        </p:attrNameLst>
                                      </p:cBhvr>
                                      <p:tavLst>
                                        <p:tav tm="0">
                                          <p:val>
                                            <p:strVal val="#ppt_x-#ppt_w*1.125000"/>
                                          </p:val>
                                        </p:tav>
                                        <p:tav tm="100000">
                                          <p:val>
                                            <p:strVal val="#ppt_x"/>
                                          </p:val>
                                        </p:tav>
                                      </p:tavLst>
                                    </p:anim>
                                    <p:animEffect transition="in" filter="wipe(right)">
                                      <p:cBhvr>
                                        <p:cTn id="26" dur="500"/>
                                        <p:tgtEl>
                                          <p:spTgt spid="30"/>
                                        </p:tgtEl>
                                      </p:cBhvr>
                                    </p:animEffect>
                                  </p:childTnLst>
                                </p:cTn>
                              </p:par>
                            </p:childTnLst>
                          </p:cTn>
                        </p:par>
                        <p:par>
                          <p:cTn id="27" fill="hold">
                            <p:stCondLst>
                              <p:cond delay="1000"/>
                            </p:stCondLst>
                            <p:childTnLst>
                              <p:par>
                                <p:cTn id="28" presetID="12" presetClass="entr" presetSubtype="8" fill="hold" nodeType="after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500"/>
                                        <p:tgtEl>
                                          <p:spTgt spid="36"/>
                                        </p:tgtEl>
                                        <p:attrNameLst>
                                          <p:attrName>ppt_x</p:attrName>
                                        </p:attrNameLst>
                                      </p:cBhvr>
                                      <p:tavLst>
                                        <p:tav tm="0">
                                          <p:val>
                                            <p:strVal val="#ppt_x-#ppt_w*1.125000"/>
                                          </p:val>
                                        </p:tav>
                                        <p:tav tm="100000">
                                          <p:val>
                                            <p:strVal val="#ppt_x"/>
                                          </p:val>
                                        </p:tav>
                                      </p:tavLst>
                                    </p:anim>
                                    <p:animEffect transition="in" filter="wipe(right)">
                                      <p:cBhvr>
                                        <p:cTn id="31" dur="500"/>
                                        <p:tgtEl>
                                          <p:spTgt spid="36"/>
                                        </p:tgtEl>
                                      </p:cBhvr>
                                    </p:animEffect>
                                  </p:childTnLst>
                                </p:cTn>
                              </p:par>
                            </p:childTnLst>
                          </p:cTn>
                        </p:par>
                        <p:par>
                          <p:cTn id="32" fill="hold">
                            <p:stCondLst>
                              <p:cond delay="1500"/>
                            </p:stCondLst>
                            <p:childTnLst>
                              <p:par>
                                <p:cTn id="33" presetID="12" presetClass="entr" presetSubtype="8" fill="hold" nodeType="after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500"/>
                                        <p:tgtEl>
                                          <p:spTgt spid="43"/>
                                        </p:tgtEl>
                                        <p:attrNameLst>
                                          <p:attrName>ppt_x</p:attrName>
                                        </p:attrNameLst>
                                      </p:cBhvr>
                                      <p:tavLst>
                                        <p:tav tm="0">
                                          <p:val>
                                            <p:strVal val="#ppt_x-#ppt_w*1.125000"/>
                                          </p:val>
                                        </p:tav>
                                        <p:tav tm="100000">
                                          <p:val>
                                            <p:strVal val="#ppt_x"/>
                                          </p:val>
                                        </p:tav>
                                      </p:tavLst>
                                    </p:anim>
                                    <p:animEffect transition="in" filter="wipe(right)">
                                      <p:cBhvr>
                                        <p:cTn id="36" dur="500"/>
                                        <p:tgtEl>
                                          <p:spTgt spid="43"/>
                                        </p:tgtEl>
                                      </p:cBhvr>
                                    </p:animEffect>
                                  </p:childTnLst>
                                </p:cTn>
                              </p:par>
                            </p:childTnLst>
                          </p:cTn>
                        </p:par>
                        <p:par>
                          <p:cTn id="37" fill="hold">
                            <p:stCondLst>
                              <p:cond delay="2000"/>
                            </p:stCondLst>
                            <p:childTnLst>
                              <p:par>
                                <p:cTn id="38" presetID="12" presetClass="entr" presetSubtype="8" fill="hold" nodeType="afterEffect">
                                  <p:stCondLst>
                                    <p:cond delay="0"/>
                                  </p:stCondLst>
                                  <p:childTnLst>
                                    <p:set>
                                      <p:cBhvr>
                                        <p:cTn id="39" dur="1" fill="hold">
                                          <p:stCondLst>
                                            <p:cond delay="0"/>
                                          </p:stCondLst>
                                        </p:cTn>
                                        <p:tgtEl>
                                          <p:spTgt spid="48"/>
                                        </p:tgtEl>
                                        <p:attrNameLst>
                                          <p:attrName>style.visibility</p:attrName>
                                        </p:attrNameLst>
                                      </p:cBhvr>
                                      <p:to>
                                        <p:strVal val="visible"/>
                                      </p:to>
                                    </p:set>
                                    <p:anim calcmode="lin" valueType="num">
                                      <p:cBhvr additive="base">
                                        <p:cTn id="40" dur="500"/>
                                        <p:tgtEl>
                                          <p:spTgt spid="48"/>
                                        </p:tgtEl>
                                        <p:attrNameLst>
                                          <p:attrName>ppt_x</p:attrName>
                                        </p:attrNameLst>
                                      </p:cBhvr>
                                      <p:tavLst>
                                        <p:tav tm="0">
                                          <p:val>
                                            <p:strVal val="#ppt_x-#ppt_w*1.125000"/>
                                          </p:val>
                                        </p:tav>
                                        <p:tav tm="100000">
                                          <p:val>
                                            <p:strVal val="#ppt_x"/>
                                          </p:val>
                                        </p:tav>
                                      </p:tavLst>
                                    </p:anim>
                                    <p:animEffect transition="in" filter="wipe(right)">
                                      <p:cBhvr>
                                        <p:cTn id="41" dur="500"/>
                                        <p:tgtEl>
                                          <p:spTgt spid="48"/>
                                        </p:tgtEl>
                                      </p:cBhvr>
                                    </p:animEffect>
                                  </p:childTnLst>
                                </p:cTn>
                              </p:par>
                            </p:childTnLst>
                          </p:cTn>
                        </p:par>
                        <p:par>
                          <p:cTn id="42" fill="hold">
                            <p:stCondLst>
                              <p:cond delay="2500"/>
                            </p:stCondLst>
                            <p:childTnLst>
                              <p:par>
                                <p:cTn id="43" presetID="12" presetClass="entr" presetSubtype="8" fill="hold" nodeType="afterEffect">
                                  <p:stCondLst>
                                    <p:cond delay="0"/>
                                  </p:stCondLst>
                                  <p:childTnLst>
                                    <p:set>
                                      <p:cBhvr>
                                        <p:cTn id="44" dur="1" fill="hold">
                                          <p:stCondLst>
                                            <p:cond delay="0"/>
                                          </p:stCondLst>
                                        </p:cTn>
                                        <p:tgtEl>
                                          <p:spTgt spid="53"/>
                                        </p:tgtEl>
                                        <p:attrNameLst>
                                          <p:attrName>style.visibility</p:attrName>
                                        </p:attrNameLst>
                                      </p:cBhvr>
                                      <p:to>
                                        <p:strVal val="visible"/>
                                      </p:to>
                                    </p:set>
                                    <p:anim calcmode="lin" valueType="num">
                                      <p:cBhvr additive="base">
                                        <p:cTn id="45" dur="500"/>
                                        <p:tgtEl>
                                          <p:spTgt spid="53"/>
                                        </p:tgtEl>
                                        <p:attrNameLst>
                                          <p:attrName>ppt_x</p:attrName>
                                        </p:attrNameLst>
                                      </p:cBhvr>
                                      <p:tavLst>
                                        <p:tav tm="0">
                                          <p:val>
                                            <p:strVal val="#ppt_x-#ppt_w*1.125000"/>
                                          </p:val>
                                        </p:tav>
                                        <p:tav tm="100000">
                                          <p:val>
                                            <p:strVal val="#ppt_x"/>
                                          </p:val>
                                        </p:tav>
                                      </p:tavLst>
                                    </p:anim>
                                    <p:animEffect transition="in" filter="wipe(right)">
                                      <p:cBhvr>
                                        <p:cTn id="4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059061" y="0"/>
            <a:ext cx="1132939" cy="1132939"/>
          </a:xfrm>
          <a:prstGeom prst="rect">
            <a:avLst/>
          </a:prstGeom>
        </p:spPr>
      </p:pic>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flipV="1">
            <a:off x="10561412" y="5301028"/>
            <a:ext cx="1616569" cy="1575330"/>
          </a:xfrm>
          <a:prstGeom prst="rect">
            <a:avLst/>
          </a:prstGeom>
        </p:spPr>
      </p:pic>
      <p:sp>
        <p:nvSpPr>
          <p:cNvPr id="17" name="矩形 16"/>
          <p:cNvSpPr/>
          <p:nvPr/>
        </p:nvSpPr>
        <p:spPr>
          <a:xfrm>
            <a:off x="5806096" y="2767280"/>
            <a:ext cx="4579715" cy="1323439"/>
          </a:xfrm>
          <a:prstGeom prst="rect">
            <a:avLst/>
          </a:prstGeom>
          <a:effectLst/>
        </p:spPr>
        <p:txBody>
          <a:bodyPr wrap="none">
            <a:spAutoFit/>
          </a:bodyPr>
          <a:lstStyle/>
          <a:p>
            <a:pPr>
              <a:defRPr/>
            </a:pPr>
            <a:r>
              <a:rPr lang="zh-CN" altLang="en-US" sz="4000" spc="284" dirty="0">
                <a:solidFill>
                  <a:schemeClr val="bg1"/>
                </a:solidFill>
                <a:latin typeface="Franklin Gothic Medium" panose="020B0603020102020204" pitchFamily="34" charset="0"/>
                <a:ea typeface="微软雅黑" panose="020B0503020204020204" charset="-122"/>
              </a:rPr>
              <a:t>为什么要进行职业</a:t>
            </a:r>
            <a:endParaRPr lang="en-US" altLang="zh-CN" sz="4000" spc="284" dirty="0">
              <a:solidFill>
                <a:schemeClr val="bg1"/>
              </a:solidFill>
              <a:latin typeface="Franklin Gothic Medium" panose="020B0603020102020204" pitchFamily="34" charset="0"/>
              <a:ea typeface="微软雅黑" panose="020B0503020204020204" charset="-122"/>
            </a:endParaRPr>
          </a:p>
          <a:p>
            <a:pPr>
              <a:defRPr/>
            </a:pPr>
            <a:r>
              <a:rPr lang="zh-CN" altLang="en-US" sz="4000" spc="284" dirty="0">
                <a:solidFill>
                  <a:schemeClr val="bg1"/>
                </a:solidFill>
                <a:latin typeface="Franklin Gothic Medium" panose="020B0603020102020204" pitchFamily="34" charset="0"/>
                <a:ea typeface="微软雅黑" panose="020B0503020204020204" charset="-122"/>
              </a:rPr>
              <a:t>生涯规划</a:t>
            </a:r>
            <a:endParaRPr lang="zh-CN" altLang="en-US" sz="4000" spc="284" dirty="0">
              <a:solidFill>
                <a:schemeClr val="bg1"/>
              </a:solidFill>
              <a:latin typeface="Franklin Gothic Medium" panose="020B0603020102020204" pitchFamily="34" charset="0"/>
              <a:ea typeface="微软雅黑" panose="020B0503020204020204" charset="-122"/>
            </a:endParaRPr>
          </a:p>
        </p:txBody>
      </p:sp>
      <p:sp>
        <p:nvSpPr>
          <p:cNvPr id="23" name="îŝḷîḓé-Rectangle 2"/>
          <p:cNvSpPr/>
          <p:nvPr/>
        </p:nvSpPr>
        <p:spPr>
          <a:xfrm>
            <a:off x="1750325" y="3280718"/>
            <a:ext cx="1980309" cy="19725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pic>
        <p:nvPicPr>
          <p:cNvPr id="24" name="图片占位符 6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8029" y="3881816"/>
            <a:ext cx="2996986" cy="2985235"/>
          </a:xfrm>
          <a:prstGeom prst="rect">
            <a:avLst/>
          </a:prstGeom>
        </p:spPr>
      </p:pic>
      <p:sp>
        <p:nvSpPr>
          <p:cNvPr id="25" name="îŝḷîḓé-Rectangle 5"/>
          <p:cNvSpPr/>
          <p:nvPr/>
        </p:nvSpPr>
        <p:spPr>
          <a:xfrm>
            <a:off x="176002" y="6236783"/>
            <a:ext cx="468555" cy="46671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6" name="矩形 25"/>
          <p:cNvSpPr/>
          <p:nvPr/>
        </p:nvSpPr>
        <p:spPr>
          <a:xfrm>
            <a:off x="3841963" y="3272849"/>
            <a:ext cx="6289059" cy="45719"/>
          </a:xfrm>
          <a:prstGeom prst="rect">
            <a:avLst/>
          </a:prstGeom>
          <a:solidFill>
            <a:srgbClr val="C000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文本框 26"/>
          <p:cNvSpPr txBox="1"/>
          <p:nvPr/>
        </p:nvSpPr>
        <p:spPr>
          <a:xfrm>
            <a:off x="3634692" y="1987670"/>
            <a:ext cx="2646878" cy="830997"/>
          </a:xfrm>
          <a:prstGeom prst="rect">
            <a:avLst/>
          </a:prstGeom>
          <a:noFill/>
          <a:ln>
            <a:noFill/>
          </a:ln>
        </p:spPr>
        <p:txBody>
          <a:bodyPr wrap="none" rtlCol="0">
            <a:spAutoFit/>
            <a:scene3d>
              <a:camera prst="orthographicFront"/>
              <a:lightRig rig="threePt" dir="t"/>
            </a:scene3d>
            <a:sp3d contourW="12700"/>
          </a:bodyPr>
          <a:lstStyle/>
          <a:p>
            <a:r>
              <a:rPr lang="zh-CN" altLang="en-US" sz="4800" b="1" dirty="0">
                <a:solidFill>
                  <a:schemeClr val="tx1">
                    <a:lumMod val="95000"/>
                    <a:lumOff val="5000"/>
                  </a:schemeClr>
                </a:solidFill>
                <a:cs typeface="+mn-ea"/>
                <a:sym typeface="+mn-lt"/>
              </a:rPr>
              <a:t>第一部分</a:t>
            </a:r>
            <a:endParaRPr lang="zh-CN" altLang="en-US" sz="4800" b="1" dirty="0">
              <a:solidFill>
                <a:schemeClr val="tx1">
                  <a:lumMod val="95000"/>
                  <a:lumOff val="5000"/>
                </a:schemeClr>
              </a:solidFill>
              <a:cs typeface="+mn-ea"/>
              <a:sym typeface="+mn-lt"/>
            </a:endParaRPr>
          </a:p>
        </p:txBody>
      </p:sp>
      <p:sp>
        <p:nvSpPr>
          <p:cNvPr id="28" name="文本框 27"/>
          <p:cNvSpPr txBox="1"/>
          <p:nvPr/>
        </p:nvSpPr>
        <p:spPr>
          <a:xfrm>
            <a:off x="4660676" y="3842090"/>
            <a:ext cx="4903969" cy="1384995"/>
          </a:xfrm>
          <a:prstGeom prst="rect">
            <a:avLst/>
          </a:prstGeom>
          <a:noFill/>
        </p:spPr>
        <p:txBody>
          <a:bodyPr wrap="square" rtlCol="0">
            <a:spAutoFit/>
            <a:scene3d>
              <a:camera prst="orthographicFront"/>
              <a:lightRig rig="threePt" dir="t"/>
            </a:scene3d>
            <a:sp3d contourW="12700"/>
          </a:bodyPr>
          <a:lstStyle/>
          <a:p>
            <a:r>
              <a:rPr lang="zh-CN" altLang="en-US" sz="4200" b="1" dirty="0">
                <a:solidFill>
                  <a:schemeClr val="tx1">
                    <a:lumMod val="95000"/>
                    <a:lumOff val="5000"/>
                  </a:schemeClr>
                </a:solidFill>
                <a:effectLst>
                  <a:outerShdw blurRad="38100" dist="38100" dir="2700000" algn="tl">
                    <a:srgbClr val="C0C0C0"/>
                  </a:outerShdw>
                </a:effectLst>
                <a:cs typeface="+mn-ea"/>
                <a:sym typeface="+mn-lt"/>
              </a:rPr>
              <a:t>为什么要进行职业生涯规划</a:t>
            </a:r>
            <a:endParaRPr lang="zh-CN" altLang="en-US" sz="4200" b="1" dirty="0">
              <a:solidFill>
                <a:schemeClr val="accent3"/>
              </a:solidFill>
              <a:cs typeface="+mn-ea"/>
              <a:sym typeface="+mn-lt"/>
            </a:endParaRPr>
          </a:p>
        </p:txBody>
      </p:sp>
      <p:pic>
        <p:nvPicPr>
          <p:cNvPr id="29" name="图片 2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9" y="0"/>
            <a:ext cx="2726263" cy="2656716"/>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advClick="0" advTm="100">
        <p:random/>
      </p:transition>
    </mc:Choice>
    <mc:Fallback>
      <p:transition spd="slow" advClick="0" advTm="1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randombar(horizontal)">
                                      <p:cBhvr>
                                        <p:cTn id="15" dur="500"/>
                                        <p:tgtEl>
                                          <p:spTgt spid="29"/>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childTnLst>
                          </p:cTn>
                        </p:par>
                        <p:par>
                          <p:cTn id="20" fill="hold">
                            <p:stCondLst>
                              <p:cond delay="2000"/>
                            </p:stCondLst>
                            <p:childTnLst>
                              <p:par>
                                <p:cTn id="21" presetID="2" presetClass="entr" presetSubtype="12"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0-#ppt_w/2"/>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par>
                          <p:cTn id="33" fill="hold">
                            <p:stCondLst>
                              <p:cond delay="3500"/>
                            </p:stCondLst>
                            <p:childTnLst>
                              <p:par>
                                <p:cTn id="34" presetID="53" presetClass="entr" presetSubtype="16"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childTnLst>
                          </p:cTn>
                        </p:par>
                        <p:par>
                          <p:cTn id="39" fill="hold">
                            <p:stCondLst>
                              <p:cond delay="4000"/>
                            </p:stCondLst>
                            <p:childTnLst>
                              <p:par>
                                <p:cTn id="40" presetID="22" presetClass="entr" presetSubtype="4"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down)">
                                      <p:cBhvr>
                                        <p:cTn id="42" dur="500"/>
                                        <p:tgtEl>
                                          <p:spTgt spid="26"/>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animBg="1"/>
      <p:bldP spid="25" grpId="0" animBg="1"/>
      <p:bldP spid="26" grpId="0" animBg="1"/>
      <p:bldP spid="27"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îşḻíḑe"/>
          <p:cNvSpPr/>
          <p:nvPr/>
        </p:nvSpPr>
        <p:spPr>
          <a:xfrm>
            <a:off x="7575698" y="2300265"/>
            <a:ext cx="3593515" cy="3627124"/>
          </a:xfrm>
          <a:prstGeom prst="ellipse">
            <a:avLst/>
          </a:prstGeom>
          <a:blipFill>
            <a:blip r:embed="rId1"/>
            <a:srcRect/>
            <a:stretch>
              <a:fillRect l="-25157" r="-24843"/>
            </a:stretch>
          </a:blipFill>
          <a:ln w="19050" cap="flat" cmpd="sng" algn="ctr">
            <a:solidFill>
              <a:schemeClr val="bg1">
                <a:lumMod val="85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 name="文本框 17"/>
          <p:cNvSpPr txBox="1"/>
          <p:nvPr/>
        </p:nvSpPr>
        <p:spPr>
          <a:xfrm>
            <a:off x="1591894" y="323359"/>
            <a:ext cx="4504106" cy="954107"/>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为什么要进行职业生涯规划</a:t>
            </a:r>
            <a:endParaRPr lang="zh-CN" altLang="en-US" sz="2800" b="1" dirty="0">
              <a:solidFill>
                <a:schemeClr val="accent3"/>
              </a:solidFill>
              <a:cs typeface="+mn-ea"/>
              <a:sym typeface="+mn-lt"/>
            </a:endParaRPr>
          </a:p>
          <a:p>
            <a:endParaRPr lang="zh-CN" altLang="en-US" sz="2800" b="1" dirty="0">
              <a:solidFill>
                <a:schemeClr val="accent1"/>
              </a:solidFill>
              <a:cs typeface="+mn-ea"/>
              <a:sym typeface="+mn-lt"/>
            </a:endParaRPr>
          </a:p>
        </p:txBody>
      </p:sp>
      <p:sp>
        <p:nvSpPr>
          <p:cNvPr id="23" name="文本框 22"/>
          <p:cNvSpPr txBox="1"/>
          <p:nvPr/>
        </p:nvSpPr>
        <p:spPr>
          <a:xfrm>
            <a:off x="757611" y="1923391"/>
            <a:ext cx="6446866" cy="4081117"/>
          </a:xfrm>
          <a:prstGeom prst="rect">
            <a:avLst/>
          </a:prstGeom>
          <a:noFill/>
        </p:spPr>
        <p:txBody>
          <a:bodyPr wrap="square" rtlCol="0">
            <a:spAutoFit/>
            <a:scene3d>
              <a:camera prst="orthographicFront"/>
              <a:lightRig rig="threePt" dir="t"/>
            </a:scene3d>
            <a:sp3d contourW="12700"/>
          </a:bodyPr>
          <a:lstStyle/>
          <a:p>
            <a:pPr marL="342900">
              <a:spcBef>
                <a:spcPct val="20000"/>
              </a:spcBef>
              <a:defRPr/>
            </a:pPr>
            <a:r>
              <a:rPr lang="zh-CN" altLang="en-US" sz="2400" dirty="0">
                <a:cs typeface="+mn-ea"/>
                <a:sym typeface="+mn-lt"/>
              </a:rPr>
              <a:t>职场有如迷宫，多少入场者百思不得其解，甚至那些找到了捷径、进入职业辉煌的人，也未必说得清。</a:t>
            </a:r>
            <a:endParaRPr lang="zh-CN" altLang="en-US" sz="2400" dirty="0">
              <a:cs typeface="+mn-ea"/>
              <a:sym typeface="+mn-lt"/>
            </a:endParaRPr>
          </a:p>
          <a:p>
            <a:pPr marL="342900">
              <a:spcBef>
                <a:spcPct val="20000"/>
              </a:spcBef>
              <a:defRPr/>
            </a:pPr>
            <a:endParaRPr lang="zh-CN" altLang="en-US" sz="2400" dirty="0">
              <a:effectLst>
                <a:outerShdw blurRad="38100" dist="38100" dir="2700000" algn="tl">
                  <a:srgbClr val="C0C0C0"/>
                </a:outerShdw>
              </a:effectLst>
              <a:cs typeface="+mn-ea"/>
              <a:sym typeface="+mn-lt"/>
            </a:endParaRPr>
          </a:p>
          <a:p>
            <a:pPr marL="342900">
              <a:spcBef>
                <a:spcPct val="20000"/>
              </a:spcBef>
              <a:defRPr/>
            </a:pPr>
            <a:r>
              <a:rPr lang="zh-CN" altLang="en-US" sz="2400" dirty="0">
                <a:cs typeface="+mn-ea"/>
                <a:sym typeface="+mn-lt"/>
              </a:rPr>
              <a:t>我是谁？从何而来</a:t>
            </a:r>
            <a:r>
              <a:rPr lang="en-US" altLang="zh-CN" sz="2400" dirty="0">
                <a:cs typeface="+mn-ea"/>
                <a:sym typeface="+mn-lt"/>
              </a:rPr>
              <a:t>? </a:t>
            </a:r>
            <a:r>
              <a:rPr lang="zh-CN" altLang="en-US" sz="2400" dirty="0">
                <a:cs typeface="+mn-ea"/>
                <a:sym typeface="+mn-lt"/>
              </a:rPr>
              <a:t>向何而去？</a:t>
            </a:r>
            <a:endParaRPr lang="zh-CN" altLang="en-US" sz="2400" dirty="0">
              <a:cs typeface="+mn-ea"/>
              <a:sym typeface="+mn-lt"/>
            </a:endParaRPr>
          </a:p>
          <a:p>
            <a:pPr marL="342900">
              <a:spcBef>
                <a:spcPct val="20000"/>
              </a:spcBef>
              <a:defRPr/>
            </a:pPr>
            <a:r>
              <a:rPr lang="zh-CN" altLang="en-US" sz="2400" dirty="0">
                <a:cs typeface="+mn-ea"/>
                <a:sym typeface="+mn-lt"/>
              </a:rPr>
              <a:t>            </a:t>
            </a:r>
            <a:endParaRPr lang="zh-CN" altLang="en-US" sz="2400" dirty="0">
              <a:cs typeface="+mn-ea"/>
              <a:sym typeface="+mn-lt"/>
            </a:endParaRPr>
          </a:p>
          <a:p>
            <a:pPr marL="342900">
              <a:spcBef>
                <a:spcPct val="20000"/>
              </a:spcBef>
              <a:defRPr/>
            </a:pPr>
            <a:r>
              <a:rPr lang="zh-CN" altLang="en-US" sz="2400" dirty="0">
                <a:cs typeface="+mn-ea"/>
                <a:sym typeface="+mn-lt"/>
              </a:rPr>
              <a:t>人生有限、时光如金，与其毕生探索，不如向导指路。摆脱“衣带渐宽终不悔，为伊消得人憔悴”之困境，进入“潮平两岸阔，风正一帆悬”之天地。</a:t>
            </a:r>
            <a:endParaRPr lang="zh-CN" altLang="en-US" sz="2400" dirty="0">
              <a:cs typeface="+mn-ea"/>
              <a:sym typeface="+mn-lt"/>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advTm="4852">
        <p:random/>
      </p:transition>
    </mc:Choice>
    <mc:Fallback>
      <p:transition spd="slow" advTm="4852">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barn(inVertical)">
                                      <p:cBhvr>
                                        <p:cTn id="14"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91894" y="323359"/>
            <a:ext cx="4504106" cy="954107"/>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为什么要进行职业生涯规划</a:t>
            </a:r>
            <a:endParaRPr lang="zh-CN" altLang="en-US" sz="2800" b="1" dirty="0">
              <a:solidFill>
                <a:schemeClr val="accent3"/>
              </a:solidFill>
              <a:cs typeface="+mn-ea"/>
              <a:sym typeface="+mn-lt"/>
            </a:endParaRPr>
          </a:p>
          <a:p>
            <a:endParaRPr lang="zh-CN" altLang="en-US" sz="2800" b="1" dirty="0">
              <a:solidFill>
                <a:schemeClr val="accent1"/>
              </a:solidFill>
              <a:cs typeface="+mn-ea"/>
              <a:sym typeface="+mn-lt"/>
            </a:endParaRPr>
          </a:p>
        </p:txBody>
      </p:sp>
      <p:sp>
        <p:nvSpPr>
          <p:cNvPr id="3" name="矩形 2"/>
          <p:cNvSpPr/>
          <p:nvPr/>
        </p:nvSpPr>
        <p:spPr>
          <a:xfrm>
            <a:off x="2490263" y="1134295"/>
            <a:ext cx="3711272" cy="477054"/>
          </a:xfrm>
          <a:prstGeom prst="rect">
            <a:avLst/>
          </a:prstGeom>
        </p:spPr>
        <p:txBody>
          <a:bodyPr wrap="none">
            <a:spAutoFit/>
          </a:bodyPr>
          <a:lstStyle/>
          <a:p>
            <a:pPr algn="ctr">
              <a:defRPr/>
            </a:pPr>
            <a:r>
              <a:rPr lang="zh-CN" altLang="en-US" sz="2500" b="1" dirty="0">
                <a:solidFill>
                  <a:schemeClr val="tx1">
                    <a:lumMod val="95000"/>
                    <a:lumOff val="5000"/>
                  </a:schemeClr>
                </a:solidFill>
                <a:effectLst>
                  <a:outerShdw blurRad="38100" dist="38100" dir="2700000" algn="tl">
                    <a:srgbClr val="C0C0C0"/>
                  </a:outerShdw>
                </a:effectLst>
                <a:cs typeface="+mn-ea"/>
                <a:sym typeface="+mn-lt"/>
              </a:rPr>
              <a:t>职业规划</a:t>
            </a:r>
            <a:r>
              <a:rPr lang="en-US" altLang="zh-CN" sz="2500" b="1" dirty="0">
                <a:solidFill>
                  <a:schemeClr val="tx1">
                    <a:lumMod val="95000"/>
                    <a:lumOff val="5000"/>
                  </a:schemeClr>
                </a:solidFill>
                <a:effectLst>
                  <a:outerShdw blurRad="38100" dist="38100" dir="2700000" algn="tl">
                    <a:srgbClr val="C0C0C0"/>
                  </a:outerShdw>
                </a:effectLst>
                <a:cs typeface="+mn-ea"/>
                <a:sym typeface="+mn-lt"/>
              </a:rPr>
              <a:t>——</a:t>
            </a:r>
            <a:r>
              <a:rPr lang="zh-CN" altLang="en-US" sz="2500" b="1" dirty="0">
                <a:solidFill>
                  <a:schemeClr val="tx1">
                    <a:lumMod val="95000"/>
                    <a:lumOff val="5000"/>
                  </a:schemeClr>
                </a:solidFill>
                <a:effectLst>
                  <a:outerShdw blurRad="38100" dist="38100" dir="2700000" algn="tl">
                    <a:srgbClr val="C0C0C0"/>
                  </a:outerShdw>
                </a:effectLst>
                <a:cs typeface="+mn-ea"/>
                <a:sym typeface="+mn-lt"/>
              </a:rPr>
              <a:t>对个人而言</a:t>
            </a:r>
            <a:endParaRPr lang="zh-CN" altLang="en-US" sz="2500" b="1" dirty="0">
              <a:solidFill>
                <a:schemeClr val="tx1">
                  <a:lumMod val="95000"/>
                  <a:lumOff val="5000"/>
                </a:schemeClr>
              </a:solidFill>
              <a:effectLst>
                <a:outerShdw blurRad="38100" dist="38100" dir="2700000" algn="tl">
                  <a:srgbClr val="C0C0C0"/>
                </a:outerShdw>
              </a:effectLst>
              <a:cs typeface="+mn-ea"/>
              <a:sym typeface="+mn-lt"/>
            </a:endParaRPr>
          </a:p>
        </p:txBody>
      </p:sp>
      <p:sp>
        <p:nvSpPr>
          <p:cNvPr id="28" name="六边形 27"/>
          <p:cNvSpPr/>
          <p:nvPr/>
        </p:nvSpPr>
        <p:spPr>
          <a:xfrm rot="5400000">
            <a:off x="4134000" y="3024460"/>
            <a:ext cx="3924000" cy="1656000"/>
          </a:xfrm>
          <a:prstGeom prst="hexagon">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占位符 31"/>
          <p:cNvPicPr>
            <a:picLocks noChangeAspect="1"/>
          </p:cNvPicPr>
          <p:nvPr/>
        </p:nvPicPr>
        <p:blipFill rotWithShape="1">
          <a:blip r:embed="rId1" cstate="print">
            <a:extLst>
              <a:ext uri="{28A0092B-C50C-407E-A947-70E740481C1C}">
                <a14:useLocalDpi xmlns:a14="http://schemas.microsoft.com/office/drawing/2010/main" val="0"/>
              </a:ext>
            </a:extLst>
          </a:blip>
          <a:srcRect l="18" r="18"/>
          <a:stretch>
            <a:fillRect/>
          </a:stretch>
        </p:blipFill>
        <p:spPr>
          <a:xfrm>
            <a:off x="9160924" y="2248783"/>
            <a:ext cx="1459468" cy="1692983"/>
          </a:xfrm>
          <a:custGeom>
            <a:avLst/>
            <a:gdLst>
              <a:gd name="connsiteX0" fmla="*/ 729734 w 1459468"/>
              <a:gd name="connsiteY0" fmla="*/ 0 h 1692983"/>
              <a:gd name="connsiteX1" fmla="*/ 1459468 w 1459468"/>
              <a:gd name="connsiteY1" fmla="*/ 364867 h 1692983"/>
              <a:gd name="connsiteX2" fmla="*/ 1459468 w 1459468"/>
              <a:gd name="connsiteY2" fmla="*/ 1328116 h 1692983"/>
              <a:gd name="connsiteX3" fmla="*/ 729734 w 1459468"/>
              <a:gd name="connsiteY3" fmla="*/ 1692983 h 1692983"/>
              <a:gd name="connsiteX4" fmla="*/ 0 w 1459468"/>
              <a:gd name="connsiteY4" fmla="*/ 1328116 h 1692983"/>
              <a:gd name="connsiteX5" fmla="*/ 0 w 1459468"/>
              <a:gd name="connsiteY5" fmla="*/ 364867 h 1692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9468" h="1692983">
                <a:moveTo>
                  <a:pt x="729734" y="0"/>
                </a:moveTo>
                <a:lnTo>
                  <a:pt x="1459468" y="364867"/>
                </a:lnTo>
                <a:lnTo>
                  <a:pt x="1459468" y="1328116"/>
                </a:lnTo>
                <a:lnTo>
                  <a:pt x="729734" y="1692983"/>
                </a:lnTo>
                <a:lnTo>
                  <a:pt x="0" y="1328116"/>
                </a:lnTo>
                <a:lnTo>
                  <a:pt x="0" y="364867"/>
                </a:lnTo>
                <a:close/>
              </a:path>
            </a:pathLst>
          </a:custGeom>
          <a:ln w="28575">
            <a:solidFill>
              <a:schemeClr val="accent1"/>
            </a:solidFill>
          </a:ln>
        </p:spPr>
      </p:pic>
      <p:pic>
        <p:nvPicPr>
          <p:cNvPr id="31" name="图片占位符 35"/>
          <p:cNvPicPr>
            <a:picLocks noChangeAspect="1"/>
          </p:cNvPicPr>
          <p:nvPr/>
        </p:nvPicPr>
        <p:blipFill rotWithShape="1">
          <a:blip r:embed="rId2" cstate="print">
            <a:extLst>
              <a:ext uri="{28A0092B-C50C-407E-A947-70E740481C1C}">
                <a14:useLocalDpi xmlns:a14="http://schemas.microsoft.com/office/drawing/2010/main" val="0"/>
              </a:ext>
            </a:extLst>
          </a:blip>
          <a:srcRect t="37" b="37"/>
          <a:stretch>
            <a:fillRect/>
          </a:stretch>
        </p:blipFill>
        <p:spPr>
          <a:xfrm>
            <a:off x="5366264" y="2248779"/>
            <a:ext cx="1459468" cy="1603681"/>
          </a:xfrm>
          <a:prstGeom prst="rect">
            <a:avLst/>
          </a:prstGeom>
        </p:spPr>
      </p:pic>
      <p:pic>
        <p:nvPicPr>
          <p:cNvPr id="33" name="图片占位符 29"/>
          <p:cNvPicPr>
            <a:picLocks noChangeAspect="1"/>
          </p:cNvPicPr>
          <p:nvPr/>
        </p:nvPicPr>
        <p:blipFill rotWithShape="1">
          <a:blip r:embed="rId3" cstate="print">
            <a:extLst>
              <a:ext uri="{28A0092B-C50C-407E-A947-70E740481C1C}">
                <a14:useLocalDpi xmlns:a14="http://schemas.microsoft.com/office/drawing/2010/main" val="0"/>
              </a:ext>
            </a:extLst>
          </a:blip>
          <a:srcRect t="37" b="37"/>
          <a:stretch>
            <a:fillRect/>
          </a:stretch>
        </p:blipFill>
        <p:spPr>
          <a:xfrm>
            <a:off x="7263596" y="2248781"/>
            <a:ext cx="1459468" cy="1692983"/>
          </a:xfrm>
          <a:custGeom>
            <a:avLst/>
            <a:gdLst>
              <a:gd name="connsiteX0" fmla="*/ 729734 w 1459468"/>
              <a:gd name="connsiteY0" fmla="*/ 0 h 1692983"/>
              <a:gd name="connsiteX1" fmla="*/ 1459468 w 1459468"/>
              <a:gd name="connsiteY1" fmla="*/ 364867 h 1692983"/>
              <a:gd name="connsiteX2" fmla="*/ 1459468 w 1459468"/>
              <a:gd name="connsiteY2" fmla="*/ 1328116 h 1692983"/>
              <a:gd name="connsiteX3" fmla="*/ 729734 w 1459468"/>
              <a:gd name="connsiteY3" fmla="*/ 1692983 h 1692983"/>
              <a:gd name="connsiteX4" fmla="*/ 0 w 1459468"/>
              <a:gd name="connsiteY4" fmla="*/ 1328116 h 1692983"/>
              <a:gd name="connsiteX5" fmla="*/ 0 w 1459468"/>
              <a:gd name="connsiteY5" fmla="*/ 364867 h 1692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9468" h="1692983">
                <a:moveTo>
                  <a:pt x="729734" y="0"/>
                </a:moveTo>
                <a:lnTo>
                  <a:pt x="1459468" y="364867"/>
                </a:lnTo>
                <a:lnTo>
                  <a:pt x="1459468" y="1328116"/>
                </a:lnTo>
                <a:lnTo>
                  <a:pt x="729734" y="1692983"/>
                </a:lnTo>
                <a:lnTo>
                  <a:pt x="0" y="1328116"/>
                </a:lnTo>
                <a:lnTo>
                  <a:pt x="0" y="364867"/>
                </a:lnTo>
                <a:close/>
              </a:path>
            </a:pathLst>
          </a:custGeom>
          <a:ln w="28575">
            <a:solidFill>
              <a:schemeClr val="accent1"/>
            </a:solidFill>
          </a:ln>
        </p:spPr>
      </p:pic>
      <p:pic>
        <p:nvPicPr>
          <p:cNvPr id="34" name="图片占位符 27"/>
          <p:cNvPicPr>
            <a:picLocks noChangeAspect="1"/>
          </p:cNvPicPr>
          <p:nvPr/>
        </p:nvPicPr>
        <p:blipFill rotWithShape="1">
          <a:blip r:embed="rId4" cstate="print">
            <a:extLst>
              <a:ext uri="{28A0092B-C50C-407E-A947-70E740481C1C}">
                <a14:useLocalDpi xmlns:a14="http://schemas.microsoft.com/office/drawing/2010/main" val="0"/>
              </a:ext>
            </a:extLst>
          </a:blip>
          <a:srcRect l="25684" r="25684"/>
          <a:stretch>
            <a:fillRect/>
          </a:stretch>
        </p:blipFill>
        <p:spPr>
          <a:xfrm>
            <a:off x="1571606" y="2248779"/>
            <a:ext cx="1459468" cy="1692983"/>
          </a:xfrm>
          <a:prstGeom prst="rect">
            <a:avLst/>
          </a:prstGeom>
          <a:ln w="28575">
            <a:solidFill>
              <a:schemeClr val="accent1"/>
            </a:solidFill>
          </a:ln>
        </p:spPr>
      </p:pic>
      <p:pic>
        <p:nvPicPr>
          <p:cNvPr id="36" name="图片占位符 33"/>
          <p:cNvPicPr>
            <a:picLocks noChangeAspect="1"/>
          </p:cNvPicPr>
          <p:nvPr/>
        </p:nvPicPr>
        <p:blipFill rotWithShape="1">
          <a:blip r:embed="rId5" cstate="print">
            <a:extLst>
              <a:ext uri="{28A0092B-C50C-407E-A947-70E740481C1C}">
                <a14:useLocalDpi xmlns:a14="http://schemas.microsoft.com/office/drawing/2010/main" val="0"/>
              </a:ext>
            </a:extLst>
          </a:blip>
          <a:srcRect t="37" b="37"/>
          <a:stretch>
            <a:fillRect/>
          </a:stretch>
        </p:blipFill>
        <p:spPr>
          <a:xfrm>
            <a:off x="3468936" y="2248779"/>
            <a:ext cx="1459468" cy="1692983"/>
          </a:xfrm>
          <a:prstGeom prst="rect">
            <a:avLst/>
          </a:prstGeom>
          <a:ln w="28575">
            <a:solidFill>
              <a:schemeClr val="accent1"/>
            </a:solidFill>
          </a:ln>
        </p:spPr>
      </p:pic>
      <p:sp>
        <p:nvSpPr>
          <p:cNvPr id="40" name="矩形 39"/>
          <p:cNvSpPr/>
          <p:nvPr/>
        </p:nvSpPr>
        <p:spPr>
          <a:xfrm>
            <a:off x="1571604" y="4267605"/>
            <a:ext cx="1459470" cy="1104533"/>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1400" dirty="0">
                <a:cs typeface="+mn-ea"/>
                <a:sym typeface="+mn-lt"/>
              </a:rPr>
              <a:t>1</a:t>
            </a:r>
            <a:r>
              <a:rPr lang="zh-CN" altLang="en-US" sz="1400" dirty="0">
                <a:cs typeface="+mn-ea"/>
                <a:sym typeface="+mn-lt"/>
              </a:rPr>
              <a:t>、以既有的成就为基础，确立人生的方向，提供奋斗的策略</a:t>
            </a:r>
            <a:endParaRPr lang="zh-CN" altLang="en-US" sz="1400" b="1" dirty="0">
              <a:solidFill>
                <a:schemeClr val="tx1">
                  <a:lumMod val="85000"/>
                  <a:lumOff val="15000"/>
                </a:schemeClr>
              </a:solidFill>
              <a:latin typeface="+mn-ea"/>
            </a:endParaRPr>
          </a:p>
        </p:txBody>
      </p:sp>
      <p:sp>
        <p:nvSpPr>
          <p:cNvPr id="55" name="文本框 54"/>
          <p:cNvSpPr txBox="1"/>
          <p:nvPr/>
        </p:nvSpPr>
        <p:spPr>
          <a:xfrm>
            <a:off x="3476205" y="4579192"/>
            <a:ext cx="1444929" cy="523220"/>
          </a:xfrm>
          <a:prstGeom prst="rect">
            <a:avLst/>
          </a:prstGeom>
          <a:noFill/>
        </p:spPr>
        <p:txBody>
          <a:bodyPr wrap="square" rtlCol="0">
            <a:spAutoFit/>
            <a:scene3d>
              <a:camera prst="orthographicFront"/>
              <a:lightRig rig="threePt" dir="t"/>
            </a:scene3d>
            <a:sp3d contourW="12700"/>
          </a:bodyPr>
          <a:lstStyle/>
          <a:p>
            <a:r>
              <a:rPr lang="en-US" altLang="zh-CN" sz="1400" dirty="0">
                <a:cs typeface="+mn-ea"/>
                <a:sym typeface="+mn-lt"/>
              </a:rPr>
              <a:t>2</a:t>
            </a:r>
            <a:r>
              <a:rPr lang="zh-CN" altLang="en-US" sz="1400" dirty="0">
                <a:cs typeface="+mn-ea"/>
                <a:sym typeface="+mn-lt"/>
              </a:rPr>
              <a:t>、突破并塑造全新充实的自我；</a:t>
            </a:r>
            <a:endParaRPr lang="zh-CN" altLang="en-US" sz="1400" dirty="0">
              <a:cs typeface="+mn-ea"/>
              <a:sym typeface="+mn-lt"/>
            </a:endParaRPr>
          </a:p>
        </p:txBody>
      </p:sp>
      <p:sp>
        <p:nvSpPr>
          <p:cNvPr id="56" name="文本框 55"/>
          <p:cNvSpPr txBox="1"/>
          <p:nvPr/>
        </p:nvSpPr>
        <p:spPr>
          <a:xfrm>
            <a:off x="5479070" y="4571850"/>
            <a:ext cx="1444930" cy="523220"/>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solidFill>
                <a:cs typeface="+mn-ea"/>
                <a:sym typeface="+mn-lt"/>
              </a:rPr>
              <a:t>3</a:t>
            </a:r>
            <a:r>
              <a:rPr lang="zh-CN" altLang="en-US" sz="1400" dirty="0">
                <a:solidFill>
                  <a:schemeClr val="bg1"/>
                </a:solidFill>
                <a:cs typeface="+mn-ea"/>
                <a:sym typeface="+mn-lt"/>
              </a:rPr>
              <a:t>、准确评价个人特点和强项；</a:t>
            </a:r>
            <a:endParaRPr lang="zh-CN" altLang="en-US" sz="1400" dirty="0">
              <a:solidFill>
                <a:schemeClr val="bg1"/>
              </a:solidFill>
              <a:cs typeface="+mn-ea"/>
              <a:sym typeface="+mn-lt"/>
            </a:endParaRPr>
          </a:p>
        </p:txBody>
      </p:sp>
      <p:sp>
        <p:nvSpPr>
          <p:cNvPr id="58" name="文本框 57"/>
          <p:cNvSpPr txBox="1"/>
          <p:nvPr/>
        </p:nvSpPr>
        <p:spPr>
          <a:xfrm>
            <a:off x="9355284" y="4399193"/>
            <a:ext cx="1459468" cy="523220"/>
          </a:xfrm>
          <a:prstGeom prst="rect">
            <a:avLst/>
          </a:prstGeom>
          <a:noFill/>
        </p:spPr>
        <p:txBody>
          <a:bodyPr wrap="square" rtlCol="0">
            <a:spAutoFit/>
            <a:scene3d>
              <a:camera prst="orthographicFront"/>
              <a:lightRig rig="threePt" dir="t"/>
            </a:scene3d>
            <a:sp3d contourW="12700"/>
          </a:bodyPr>
          <a:lstStyle/>
          <a:p>
            <a:r>
              <a:rPr lang="en-US" altLang="zh-CN" sz="1400" dirty="0">
                <a:cs typeface="+mn-ea"/>
                <a:sym typeface="+mn-lt"/>
              </a:rPr>
              <a:t>5</a:t>
            </a:r>
            <a:r>
              <a:rPr lang="zh-CN" altLang="en-US" sz="1400" dirty="0">
                <a:cs typeface="+mn-ea"/>
                <a:sym typeface="+mn-lt"/>
              </a:rPr>
              <a:t>、准确定位职业方向。</a:t>
            </a:r>
            <a:endParaRPr lang="zh-CN" altLang="en-US" sz="1400" dirty="0">
              <a:cs typeface="+mn-ea"/>
              <a:sym typeface="+mn-lt"/>
            </a:endParaRPr>
          </a:p>
        </p:txBody>
      </p:sp>
      <p:sp>
        <p:nvSpPr>
          <p:cNvPr id="59" name="文本框 58"/>
          <p:cNvSpPr txBox="1"/>
          <p:nvPr/>
        </p:nvSpPr>
        <p:spPr>
          <a:xfrm>
            <a:off x="7352417" y="4537443"/>
            <a:ext cx="1495385" cy="523220"/>
          </a:xfrm>
          <a:prstGeom prst="rect">
            <a:avLst/>
          </a:prstGeom>
          <a:noFill/>
        </p:spPr>
        <p:txBody>
          <a:bodyPr wrap="square" rtlCol="0">
            <a:spAutoFit/>
            <a:scene3d>
              <a:camera prst="orthographicFront"/>
              <a:lightRig rig="threePt" dir="t"/>
            </a:scene3d>
            <a:sp3d contourW="12700"/>
          </a:bodyPr>
          <a:lstStyle/>
          <a:p>
            <a:r>
              <a:rPr lang="en-US" altLang="zh-CN" sz="1400" dirty="0">
                <a:cs typeface="+mn-ea"/>
                <a:sym typeface="+mn-lt"/>
              </a:rPr>
              <a:t>4</a:t>
            </a:r>
            <a:r>
              <a:rPr lang="zh-CN" altLang="en-US" sz="1400" dirty="0">
                <a:cs typeface="+mn-ea"/>
                <a:sym typeface="+mn-lt"/>
              </a:rPr>
              <a:t>、评估个人目标和现状的差距；</a:t>
            </a:r>
            <a:endParaRPr lang="zh-CN" altLang="en-US" sz="1400" dirty="0">
              <a:cs typeface="+mn-ea"/>
              <a:sym typeface="+mn-lt"/>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500" advTm="11205">
        <p:random/>
      </p:transition>
    </mc:Choice>
    <mc:Fallback>
      <p:transition spd="slow" advTm="11205">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Effect transition="in" filter="fade">
                                      <p:cBhvr>
                                        <p:cTn id="15" dur="500"/>
                                        <p:tgtEl>
                                          <p:spTgt spid="34"/>
                                        </p:tgtEl>
                                      </p:cBhvr>
                                    </p:animEffect>
                                  </p:childTnLst>
                                </p:cTn>
                              </p:par>
                              <p:par>
                                <p:cTn id="16" presetID="53" presetClass="entr" presetSubtype="16" fill="hold" nodeType="with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500" fill="hold"/>
                                        <p:tgtEl>
                                          <p:spTgt spid="36"/>
                                        </p:tgtEl>
                                        <p:attrNameLst>
                                          <p:attrName>ppt_w</p:attrName>
                                        </p:attrNameLst>
                                      </p:cBhvr>
                                      <p:tavLst>
                                        <p:tav tm="0">
                                          <p:val>
                                            <p:fltVal val="0"/>
                                          </p:val>
                                        </p:tav>
                                        <p:tav tm="100000">
                                          <p:val>
                                            <p:strVal val="#ppt_w"/>
                                          </p:val>
                                        </p:tav>
                                      </p:tavLst>
                                    </p:anim>
                                    <p:anim calcmode="lin" valueType="num">
                                      <p:cBhvr>
                                        <p:cTn id="19" dur="500" fill="hold"/>
                                        <p:tgtEl>
                                          <p:spTgt spid="36"/>
                                        </p:tgtEl>
                                        <p:attrNameLst>
                                          <p:attrName>ppt_h</p:attrName>
                                        </p:attrNameLst>
                                      </p:cBhvr>
                                      <p:tavLst>
                                        <p:tav tm="0">
                                          <p:val>
                                            <p:fltVal val="0"/>
                                          </p:val>
                                        </p:tav>
                                        <p:tav tm="100000">
                                          <p:val>
                                            <p:strVal val="#ppt_h"/>
                                          </p:val>
                                        </p:tav>
                                      </p:tavLst>
                                    </p:anim>
                                    <p:animEffect transition="in" filter="fade">
                                      <p:cBhvr>
                                        <p:cTn id="20" dur="500"/>
                                        <p:tgtEl>
                                          <p:spTgt spid="36"/>
                                        </p:tgtEl>
                                      </p:cBhvr>
                                    </p:animEffect>
                                  </p:childTnLst>
                                </p:cTn>
                              </p:par>
                              <p:par>
                                <p:cTn id="21" presetID="53" presetClass="entr" presetSubtype="16"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ppt_w</p:attrName>
                                        </p:attrNameLst>
                                      </p:cBhvr>
                                      <p:tavLst>
                                        <p:tav tm="0">
                                          <p:val>
                                            <p:fltVal val="0"/>
                                          </p:val>
                                        </p:tav>
                                        <p:tav tm="100000">
                                          <p:val>
                                            <p:strVal val="#ppt_w"/>
                                          </p:val>
                                        </p:tav>
                                      </p:tavLst>
                                    </p:anim>
                                    <p:anim calcmode="lin" valueType="num">
                                      <p:cBhvr>
                                        <p:cTn id="24" dur="500" fill="hold"/>
                                        <p:tgtEl>
                                          <p:spTgt spid="33"/>
                                        </p:tgtEl>
                                        <p:attrNameLst>
                                          <p:attrName>ppt_h</p:attrName>
                                        </p:attrNameLst>
                                      </p:cBhvr>
                                      <p:tavLst>
                                        <p:tav tm="0">
                                          <p:val>
                                            <p:fltVal val="0"/>
                                          </p:val>
                                        </p:tav>
                                        <p:tav tm="100000">
                                          <p:val>
                                            <p:strVal val="#ppt_h"/>
                                          </p:val>
                                        </p:tav>
                                      </p:tavLst>
                                    </p:anim>
                                    <p:animEffect transition="in" filter="fade">
                                      <p:cBhvr>
                                        <p:cTn id="25" dur="500"/>
                                        <p:tgtEl>
                                          <p:spTgt spid="33"/>
                                        </p:tgtEl>
                                      </p:cBhvr>
                                    </p:animEffect>
                                  </p:childTnLst>
                                </p:cTn>
                              </p:par>
                              <p:par>
                                <p:cTn id="26" presetID="53" presetClass="entr" presetSubtype="16" fill="hold" nodeType="with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ppt_w</p:attrName>
                                        </p:attrNameLst>
                                      </p:cBhvr>
                                      <p:tavLst>
                                        <p:tav tm="0">
                                          <p:val>
                                            <p:fltVal val="0"/>
                                          </p:val>
                                        </p:tav>
                                        <p:tav tm="100000">
                                          <p:val>
                                            <p:strVal val="#ppt_w"/>
                                          </p:val>
                                        </p:tav>
                                      </p:tavLst>
                                    </p:anim>
                                    <p:anim calcmode="lin" valueType="num">
                                      <p:cBhvr>
                                        <p:cTn id="29" dur="500" fill="hold"/>
                                        <p:tgtEl>
                                          <p:spTgt spid="30"/>
                                        </p:tgtEl>
                                        <p:attrNameLst>
                                          <p:attrName>ppt_h</p:attrName>
                                        </p:attrNameLst>
                                      </p:cBhvr>
                                      <p:tavLst>
                                        <p:tav tm="0">
                                          <p:val>
                                            <p:fltVal val="0"/>
                                          </p:val>
                                        </p:tav>
                                        <p:tav tm="100000">
                                          <p:val>
                                            <p:strVal val="#ppt_h"/>
                                          </p:val>
                                        </p:tav>
                                      </p:tavLst>
                                    </p:anim>
                                    <p:animEffect transition="in" filter="fade">
                                      <p:cBhvr>
                                        <p:cTn id="30" dur="500"/>
                                        <p:tgtEl>
                                          <p:spTgt spid="30"/>
                                        </p:tgtEl>
                                      </p:cBhvr>
                                    </p:animEffect>
                                  </p:childTnLst>
                                </p:cTn>
                              </p:par>
                            </p:childTnLst>
                          </p:cTn>
                        </p:par>
                        <p:par>
                          <p:cTn id="31" fill="hold">
                            <p:stCondLst>
                              <p:cond delay="1500"/>
                            </p:stCondLst>
                            <p:childTnLst>
                              <p:par>
                                <p:cTn id="32" presetID="42" presetClass="entr" presetSubtype="0"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1000"/>
                                        <p:tgtEl>
                                          <p:spTgt spid="28"/>
                                        </p:tgtEl>
                                      </p:cBhvr>
                                    </p:animEffect>
                                    <p:anim calcmode="lin" valueType="num">
                                      <p:cBhvr>
                                        <p:cTn id="35" dur="1000" fill="hold"/>
                                        <p:tgtEl>
                                          <p:spTgt spid="28"/>
                                        </p:tgtEl>
                                        <p:attrNameLst>
                                          <p:attrName>ppt_x</p:attrName>
                                        </p:attrNameLst>
                                      </p:cBhvr>
                                      <p:tavLst>
                                        <p:tav tm="0">
                                          <p:val>
                                            <p:strVal val="#ppt_x"/>
                                          </p:val>
                                        </p:tav>
                                        <p:tav tm="100000">
                                          <p:val>
                                            <p:strVal val="#ppt_x"/>
                                          </p:val>
                                        </p:tav>
                                      </p:tavLst>
                                    </p:anim>
                                    <p:anim calcmode="lin" valueType="num">
                                      <p:cBhvr>
                                        <p:cTn id="36" dur="1000" fill="hold"/>
                                        <p:tgtEl>
                                          <p:spTgt spid="28"/>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1000"/>
                                        <p:tgtEl>
                                          <p:spTgt spid="31"/>
                                        </p:tgtEl>
                                      </p:cBhvr>
                                    </p:animEffect>
                                    <p:anim calcmode="lin" valueType="num">
                                      <p:cBhvr>
                                        <p:cTn id="40" dur="1000" fill="hold"/>
                                        <p:tgtEl>
                                          <p:spTgt spid="31"/>
                                        </p:tgtEl>
                                        <p:attrNameLst>
                                          <p:attrName>ppt_x</p:attrName>
                                        </p:attrNameLst>
                                      </p:cBhvr>
                                      <p:tavLst>
                                        <p:tav tm="0">
                                          <p:val>
                                            <p:strVal val="#ppt_x"/>
                                          </p:val>
                                        </p:tav>
                                        <p:tav tm="100000">
                                          <p:val>
                                            <p:strVal val="#ppt_x"/>
                                          </p:val>
                                        </p:tav>
                                      </p:tavLst>
                                    </p:anim>
                                    <p:anim calcmode="lin" valueType="num">
                                      <p:cBhvr>
                                        <p:cTn id="41" dur="1000" fill="hold"/>
                                        <p:tgtEl>
                                          <p:spTgt spid="31"/>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42" presetClass="entr" presetSubtype="0"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fade">
                                      <p:cBhvr>
                                        <p:cTn id="45" dur="1000"/>
                                        <p:tgtEl>
                                          <p:spTgt spid="40"/>
                                        </p:tgtEl>
                                      </p:cBhvr>
                                    </p:animEffect>
                                    <p:anim calcmode="lin" valueType="num">
                                      <p:cBhvr>
                                        <p:cTn id="46" dur="1000" fill="hold"/>
                                        <p:tgtEl>
                                          <p:spTgt spid="40"/>
                                        </p:tgtEl>
                                        <p:attrNameLst>
                                          <p:attrName>ppt_x</p:attrName>
                                        </p:attrNameLst>
                                      </p:cBhvr>
                                      <p:tavLst>
                                        <p:tav tm="0">
                                          <p:val>
                                            <p:strVal val="#ppt_x"/>
                                          </p:val>
                                        </p:tav>
                                        <p:tav tm="100000">
                                          <p:val>
                                            <p:strVal val="#ppt_x"/>
                                          </p:val>
                                        </p:tav>
                                      </p:tavLst>
                                    </p:anim>
                                    <p:anim calcmode="lin" valueType="num">
                                      <p:cBhvr>
                                        <p:cTn id="47" dur="1000" fill="hold"/>
                                        <p:tgtEl>
                                          <p:spTgt spid="40"/>
                                        </p:tgtEl>
                                        <p:attrNameLst>
                                          <p:attrName>ppt_y</p:attrName>
                                        </p:attrNameLst>
                                      </p:cBhvr>
                                      <p:tavLst>
                                        <p:tav tm="0">
                                          <p:val>
                                            <p:strVal val="#ppt_y+.1"/>
                                          </p:val>
                                        </p:tav>
                                        <p:tav tm="100000">
                                          <p:val>
                                            <p:strVal val="#ppt_y"/>
                                          </p:val>
                                        </p:tav>
                                      </p:tavLst>
                                    </p:anim>
                                  </p:childTnLst>
                                </p:cTn>
                              </p:par>
                            </p:childTnLst>
                          </p:cTn>
                        </p:par>
                        <p:par>
                          <p:cTn id="48" fill="hold">
                            <p:stCondLst>
                              <p:cond delay="3500"/>
                            </p:stCondLst>
                            <p:childTnLst>
                              <p:par>
                                <p:cTn id="49" presetID="22" presetClass="entr" presetSubtype="4" fill="hold" nodeType="afterEffect">
                                  <p:stCondLst>
                                    <p:cond delay="0"/>
                                  </p:stCondLst>
                                  <p:childTnLst>
                                    <p:set>
                                      <p:cBhvr>
                                        <p:cTn id="50" dur="1" fill="hold">
                                          <p:stCondLst>
                                            <p:cond delay="0"/>
                                          </p:stCondLst>
                                        </p:cTn>
                                        <p:tgtEl>
                                          <p:spTgt spid="55">
                                            <p:txEl>
                                              <p:pRg st="0" end="0"/>
                                            </p:txEl>
                                          </p:spTgt>
                                        </p:tgtEl>
                                        <p:attrNameLst>
                                          <p:attrName>style.visibility</p:attrName>
                                        </p:attrNameLst>
                                      </p:cBhvr>
                                      <p:to>
                                        <p:strVal val="visible"/>
                                      </p:to>
                                    </p:set>
                                    <p:animEffect transition="in" filter="wipe(down)">
                                      <p:cBhvr>
                                        <p:cTn id="51" dur="500"/>
                                        <p:tgtEl>
                                          <p:spTgt spid="55">
                                            <p:txEl>
                                              <p:pRg st="0" end="0"/>
                                            </p:txEl>
                                          </p:spTgt>
                                        </p:tgtEl>
                                      </p:cBhvr>
                                    </p:animEffect>
                                  </p:childTnLst>
                                </p:cTn>
                              </p:par>
                            </p:childTnLst>
                          </p:cTn>
                        </p:par>
                        <p:par>
                          <p:cTn id="52" fill="hold">
                            <p:stCondLst>
                              <p:cond delay="4000"/>
                            </p:stCondLst>
                            <p:childTnLst>
                              <p:par>
                                <p:cTn id="53" presetID="22" presetClass="entr" presetSubtype="4"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wipe(down)">
                                      <p:cBhvr>
                                        <p:cTn id="55" dur="500"/>
                                        <p:tgtEl>
                                          <p:spTgt spid="56"/>
                                        </p:tgtEl>
                                      </p:cBhvr>
                                    </p:animEffect>
                                  </p:childTnLst>
                                </p:cTn>
                              </p:par>
                            </p:childTnLst>
                          </p:cTn>
                        </p:par>
                        <p:par>
                          <p:cTn id="56" fill="hold">
                            <p:stCondLst>
                              <p:cond delay="4500"/>
                            </p:stCondLst>
                            <p:childTnLst>
                              <p:par>
                                <p:cTn id="57" presetID="22" presetClass="entr" presetSubtype="4" fill="hold" nodeType="afterEffect">
                                  <p:stCondLst>
                                    <p:cond delay="0"/>
                                  </p:stCondLst>
                                  <p:childTnLst>
                                    <p:set>
                                      <p:cBhvr>
                                        <p:cTn id="58" dur="1" fill="hold">
                                          <p:stCondLst>
                                            <p:cond delay="0"/>
                                          </p:stCondLst>
                                        </p:cTn>
                                        <p:tgtEl>
                                          <p:spTgt spid="59">
                                            <p:txEl>
                                              <p:pRg st="0" end="0"/>
                                            </p:txEl>
                                          </p:spTgt>
                                        </p:tgtEl>
                                        <p:attrNameLst>
                                          <p:attrName>style.visibility</p:attrName>
                                        </p:attrNameLst>
                                      </p:cBhvr>
                                      <p:to>
                                        <p:strVal val="visible"/>
                                      </p:to>
                                    </p:set>
                                    <p:animEffect transition="in" filter="wipe(down)">
                                      <p:cBhvr>
                                        <p:cTn id="59" dur="500"/>
                                        <p:tgtEl>
                                          <p:spTgt spid="59">
                                            <p:txEl>
                                              <p:pRg st="0" end="0"/>
                                            </p:txEl>
                                          </p:spTgt>
                                        </p:tgtEl>
                                      </p:cBhvr>
                                    </p:animEffect>
                                  </p:childTnLst>
                                </p:cTn>
                              </p:par>
                            </p:childTnLst>
                          </p:cTn>
                        </p:par>
                        <p:par>
                          <p:cTn id="60" fill="hold">
                            <p:stCondLst>
                              <p:cond delay="5000"/>
                            </p:stCondLst>
                            <p:childTnLst>
                              <p:par>
                                <p:cTn id="61" presetID="22" presetClass="entr" presetSubtype="4" fill="hold" nodeType="afterEffect">
                                  <p:stCondLst>
                                    <p:cond delay="0"/>
                                  </p:stCondLst>
                                  <p:childTnLst>
                                    <p:set>
                                      <p:cBhvr>
                                        <p:cTn id="62" dur="1" fill="hold">
                                          <p:stCondLst>
                                            <p:cond delay="0"/>
                                          </p:stCondLst>
                                        </p:cTn>
                                        <p:tgtEl>
                                          <p:spTgt spid="58">
                                            <p:txEl>
                                              <p:pRg st="0" end="0"/>
                                            </p:txEl>
                                          </p:spTgt>
                                        </p:tgtEl>
                                        <p:attrNameLst>
                                          <p:attrName>style.visibility</p:attrName>
                                        </p:attrNameLst>
                                      </p:cBhvr>
                                      <p:to>
                                        <p:strVal val="visible"/>
                                      </p:to>
                                    </p:set>
                                    <p:animEffect transition="in" filter="wipe(down)">
                                      <p:cBhvr>
                                        <p:cTn id="63" dur="500"/>
                                        <p:tgtEl>
                                          <p:spTgt spid="5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8" grpId="0" animBg="1"/>
      <p:bldP spid="40" grpId="0"/>
      <p:bldP spid="5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91894" y="323359"/>
            <a:ext cx="4504106" cy="954107"/>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为什么要进行职业生涯规划</a:t>
            </a:r>
            <a:endParaRPr lang="zh-CN" altLang="en-US" sz="2800" b="1" dirty="0">
              <a:solidFill>
                <a:schemeClr val="accent3"/>
              </a:solidFill>
              <a:cs typeface="+mn-ea"/>
              <a:sym typeface="+mn-lt"/>
            </a:endParaRPr>
          </a:p>
          <a:p>
            <a:endParaRPr lang="zh-CN" altLang="en-US" sz="2800" b="1" dirty="0">
              <a:solidFill>
                <a:schemeClr val="accent1"/>
              </a:solidFill>
              <a:cs typeface="+mn-ea"/>
              <a:sym typeface="+mn-lt"/>
            </a:endParaRPr>
          </a:p>
        </p:txBody>
      </p:sp>
      <p:grpSp>
        <p:nvGrpSpPr>
          <p:cNvPr id="82" name="组合 81"/>
          <p:cNvGrpSpPr/>
          <p:nvPr/>
        </p:nvGrpSpPr>
        <p:grpSpPr>
          <a:xfrm>
            <a:off x="3472336" y="2237547"/>
            <a:ext cx="2822497" cy="3109921"/>
            <a:chOff x="3472336" y="2237547"/>
            <a:chExt cx="2822497" cy="3109921"/>
          </a:xfrm>
        </p:grpSpPr>
        <p:cxnSp>
          <p:nvCxnSpPr>
            <p:cNvPr id="83" name="直接连接符 82"/>
            <p:cNvCxnSpPr/>
            <p:nvPr/>
          </p:nvCxnSpPr>
          <p:spPr>
            <a:xfrm>
              <a:off x="4734343" y="3792507"/>
              <a:ext cx="1560490" cy="0"/>
            </a:xfrm>
            <a:prstGeom prst="line">
              <a:avLst/>
            </a:prstGeom>
            <a:ln w="6350">
              <a:solidFill>
                <a:schemeClr val="bg1">
                  <a:lumMod val="85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nvGrpSpPr>
            <p:cNvPr id="84" name="组合 83"/>
            <p:cNvGrpSpPr/>
            <p:nvPr/>
          </p:nvGrpSpPr>
          <p:grpSpPr>
            <a:xfrm>
              <a:off x="4325215" y="3015027"/>
              <a:ext cx="1969618" cy="1554960"/>
              <a:chOff x="4899443" y="3015027"/>
              <a:chExt cx="1560490" cy="1554960"/>
            </a:xfrm>
          </p:grpSpPr>
          <p:cxnSp>
            <p:nvCxnSpPr>
              <p:cNvPr id="88" name="直接连接符 87"/>
              <p:cNvCxnSpPr/>
              <p:nvPr/>
            </p:nvCxnSpPr>
            <p:spPr>
              <a:xfrm>
                <a:off x="4899443" y="3015027"/>
                <a:ext cx="1560490" cy="0"/>
              </a:xfrm>
              <a:prstGeom prst="line">
                <a:avLst/>
              </a:prstGeom>
              <a:ln w="6350">
                <a:solidFill>
                  <a:schemeClr val="bg1">
                    <a:lumMod val="85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4899443" y="4569987"/>
                <a:ext cx="1560490" cy="0"/>
              </a:xfrm>
              <a:prstGeom prst="line">
                <a:avLst/>
              </a:prstGeom>
              <a:ln w="6350">
                <a:solidFill>
                  <a:schemeClr val="bg1">
                    <a:lumMod val="85000"/>
                  </a:schemeClr>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85" name="组合 84"/>
            <p:cNvGrpSpPr/>
            <p:nvPr/>
          </p:nvGrpSpPr>
          <p:grpSpPr>
            <a:xfrm>
              <a:off x="3472336" y="2237547"/>
              <a:ext cx="2822497" cy="3109921"/>
              <a:chOff x="4899443" y="2237547"/>
              <a:chExt cx="1560490" cy="3109921"/>
            </a:xfrm>
          </p:grpSpPr>
          <p:cxnSp>
            <p:nvCxnSpPr>
              <p:cNvPr id="86" name="直接连接符 85"/>
              <p:cNvCxnSpPr/>
              <p:nvPr/>
            </p:nvCxnSpPr>
            <p:spPr>
              <a:xfrm>
                <a:off x="4899443" y="2237547"/>
                <a:ext cx="1560490" cy="0"/>
              </a:xfrm>
              <a:prstGeom prst="line">
                <a:avLst/>
              </a:prstGeom>
              <a:ln w="6350">
                <a:solidFill>
                  <a:schemeClr val="bg1">
                    <a:lumMod val="85000"/>
                  </a:schemeClr>
                </a:solidFill>
                <a:prstDash val="sysDash"/>
                <a:headEnd type="none"/>
                <a:tailEnd type="ova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a:off x="4899443" y="5347468"/>
                <a:ext cx="1560490" cy="0"/>
              </a:xfrm>
              <a:prstGeom prst="line">
                <a:avLst/>
              </a:prstGeom>
              <a:ln w="6350">
                <a:solidFill>
                  <a:schemeClr val="bg1">
                    <a:lumMod val="85000"/>
                  </a:schemeClr>
                </a:solidFill>
                <a:prstDash val="sysDash"/>
                <a:headEnd type="none"/>
                <a:tailEnd type="oval"/>
              </a:ln>
            </p:spPr>
            <p:style>
              <a:lnRef idx="1">
                <a:schemeClr val="accent1"/>
              </a:lnRef>
              <a:fillRef idx="0">
                <a:schemeClr val="accent1"/>
              </a:fillRef>
              <a:effectRef idx="0">
                <a:schemeClr val="accent1"/>
              </a:effectRef>
              <a:fontRef idx="minor">
                <a:schemeClr val="tx1"/>
              </a:fontRef>
            </p:style>
          </p:cxnSp>
        </p:grpSp>
      </p:grpSp>
      <p:sp>
        <p:nvSpPr>
          <p:cNvPr id="91" name="文本框 90"/>
          <p:cNvSpPr txBox="1"/>
          <p:nvPr/>
        </p:nvSpPr>
        <p:spPr>
          <a:xfrm>
            <a:off x="6353900" y="2115480"/>
            <a:ext cx="5125337" cy="313932"/>
          </a:xfrm>
          <a:prstGeom prst="rect">
            <a:avLst/>
          </a:prstGeom>
          <a:noFill/>
        </p:spPr>
        <p:txBody>
          <a:bodyPr wrap="square" rtlCol="0">
            <a:spAutoFit/>
            <a:scene3d>
              <a:camera prst="orthographicFront"/>
              <a:lightRig rig="threePt" dir="t"/>
            </a:scene3d>
            <a:sp3d contourW="12700"/>
          </a:bodyPr>
          <a:lstStyle/>
          <a:p>
            <a:pPr>
              <a:lnSpc>
                <a:spcPct val="80000"/>
              </a:lnSpc>
            </a:pPr>
            <a:r>
              <a:rPr lang="en-US" altLang="zh-CN" dirty="0">
                <a:cs typeface="+mn-ea"/>
                <a:sym typeface="+mn-lt"/>
              </a:rPr>
              <a:t>1</a:t>
            </a:r>
            <a:r>
              <a:rPr lang="zh-CN" altLang="en-US" dirty="0">
                <a:cs typeface="+mn-ea"/>
                <a:sym typeface="+mn-lt"/>
              </a:rPr>
              <a:t>、深刻理解员工的兴趣、愿望和理想；</a:t>
            </a:r>
            <a:endParaRPr lang="zh-CN" altLang="en-US" dirty="0">
              <a:cs typeface="+mn-ea"/>
              <a:sym typeface="+mn-lt"/>
            </a:endParaRPr>
          </a:p>
        </p:txBody>
      </p:sp>
      <p:sp>
        <p:nvSpPr>
          <p:cNvPr id="94" name="文本框 93"/>
          <p:cNvSpPr txBox="1"/>
          <p:nvPr/>
        </p:nvSpPr>
        <p:spPr>
          <a:xfrm>
            <a:off x="6353900" y="2879786"/>
            <a:ext cx="5125337" cy="313932"/>
          </a:xfrm>
          <a:prstGeom prst="rect">
            <a:avLst/>
          </a:prstGeom>
          <a:noFill/>
        </p:spPr>
        <p:txBody>
          <a:bodyPr wrap="square" rtlCol="0">
            <a:spAutoFit/>
            <a:scene3d>
              <a:camera prst="orthographicFront"/>
              <a:lightRig rig="threePt" dir="t"/>
            </a:scene3d>
            <a:sp3d contourW="12700"/>
          </a:bodyPr>
          <a:lstStyle/>
          <a:p>
            <a:pPr>
              <a:lnSpc>
                <a:spcPct val="80000"/>
              </a:lnSpc>
            </a:pPr>
            <a:r>
              <a:rPr lang="en-US" altLang="zh-CN" dirty="0">
                <a:cs typeface="+mn-ea"/>
                <a:sym typeface="+mn-lt"/>
              </a:rPr>
              <a:t>2</a:t>
            </a:r>
            <a:r>
              <a:rPr lang="zh-CN" altLang="en-US" dirty="0">
                <a:cs typeface="+mn-ea"/>
                <a:sym typeface="+mn-lt"/>
              </a:rPr>
              <a:t>、产生积极的心态，发挥更大的作用；</a:t>
            </a:r>
            <a:endParaRPr lang="zh-CN" altLang="en-US" dirty="0">
              <a:cs typeface="+mn-ea"/>
              <a:sym typeface="+mn-lt"/>
            </a:endParaRPr>
          </a:p>
        </p:txBody>
      </p:sp>
      <p:sp>
        <p:nvSpPr>
          <p:cNvPr id="97" name="文本框 96"/>
          <p:cNvSpPr txBox="1"/>
          <p:nvPr/>
        </p:nvSpPr>
        <p:spPr>
          <a:xfrm>
            <a:off x="6353900" y="3657607"/>
            <a:ext cx="5125337" cy="313932"/>
          </a:xfrm>
          <a:prstGeom prst="rect">
            <a:avLst/>
          </a:prstGeom>
          <a:noFill/>
        </p:spPr>
        <p:txBody>
          <a:bodyPr wrap="square" rtlCol="0">
            <a:spAutoFit/>
            <a:scene3d>
              <a:camera prst="orthographicFront"/>
              <a:lightRig rig="threePt" dir="t"/>
            </a:scene3d>
            <a:sp3d contourW="12700"/>
          </a:bodyPr>
          <a:lstStyle/>
          <a:p>
            <a:pPr>
              <a:lnSpc>
                <a:spcPct val="80000"/>
              </a:lnSpc>
            </a:pPr>
            <a:r>
              <a:rPr lang="en-US" altLang="zh-CN" dirty="0">
                <a:cs typeface="+mn-ea"/>
                <a:sym typeface="+mn-lt"/>
              </a:rPr>
              <a:t>3</a:t>
            </a:r>
            <a:r>
              <a:rPr lang="zh-CN" altLang="en-US" dirty="0">
                <a:cs typeface="+mn-ea"/>
                <a:sym typeface="+mn-lt"/>
              </a:rPr>
              <a:t>、了解员工的目标，根据情况安排培训；</a:t>
            </a:r>
            <a:endParaRPr lang="zh-CN" altLang="en-US" dirty="0">
              <a:cs typeface="+mn-ea"/>
              <a:sym typeface="+mn-lt"/>
            </a:endParaRPr>
          </a:p>
        </p:txBody>
      </p:sp>
      <p:sp>
        <p:nvSpPr>
          <p:cNvPr id="100" name="文本框 99"/>
          <p:cNvSpPr txBox="1"/>
          <p:nvPr/>
        </p:nvSpPr>
        <p:spPr>
          <a:xfrm>
            <a:off x="6353900" y="4458117"/>
            <a:ext cx="5125337" cy="313932"/>
          </a:xfrm>
          <a:prstGeom prst="rect">
            <a:avLst/>
          </a:prstGeom>
          <a:noFill/>
        </p:spPr>
        <p:txBody>
          <a:bodyPr wrap="square" rtlCol="0">
            <a:spAutoFit/>
            <a:scene3d>
              <a:camera prst="orthographicFront"/>
              <a:lightRig rig="threePt" dir="t"/>
            </a:scene3d>
            <a:sp3d contourW="12700"/>
          </a:bodyPr>
          <a:lstStyle/>
          <a:p>
            <a:pPr>
              <a:lnSpc>
                <a:spcPct val="80000"/>
              </a:lnSpc>
            </a:pPr>
            <a:r>
              <a:rPr lang="en-US" altLang="zh-CN" dirty="0">
                <a:cs typeface="+mn-ea"/>
                <a:sym typeface="+mn-lt"/>
              </a:rPr>
              <a:t>4</a:t>
            </a:r>
            <a:r>
              <a:rPr lang="zh-CN" altLang="en-US" dirty="0">
                <a:cs typeface="+mn-ea"/>
                <a:sym typeface="+mn-lt"/>
              </a:rPr>
              <a:t>、引导进入工作领域，个人目标与公司目标统一；</a:t>
            </a:r>
            <a:endParaRPr lang="zh-CN" altLang="en-US" dirty="0">
              <a:cs typeface="+mn-ea"/>
              <a:sym typeface="+mn-lt"/>
            </a:endParaRPr>
          </a:p>
        </p:txBody>
      </p:sp>
      <p:sp>
        <p:nvSpPr>
          <p:cNvPr id="103" name="文本框 102"/>
          <p:cNvSpPr txBox="1"/>
          <p:nvPr/>
        </p:nvSpPr>
        <p:spPr>
          <a:xfrm>
            <a:off x="6353900" y="5211138"/>
            <a:ext cx="5125337" cy="313932"/>
          </a:xfrm>
          <a:prstGeom prst="rect">
            <a:avLst/>
          </a:prstGeom>
          <a:noFill/>
        </p:spPr>
        <p:txBody>
          <a:bodyPr wrap="square" rtlCol="0">
            <a:spAutoFit/>
            <a:scene3d>
              <a:camera prst="orthographicFront"/>
              <a:lightRig rig="threePt" dir="t"/>
            </a:scene3d>
            <a:sp3d contourW="12700"/>
          </a:bodyPr>
          <a:lstStyle/>
          <a:p>
            <a:pPr>
              <a:lnSpc>
                <a:spcPct val="80000"/>
              </a:lnSpc>
            </a:pPr>
            <a:r>
              <a:rPr lang="en-US" altLang="zh-CN" dirty="0">
                <a:cs typeface="+mn-ea"/>
                <a:sym typeface="+mn-lt"/>
              </a:rPr>
              <a:t>5</a:t>
            </a:r>
            <a:r>
              <a:rPr lang="zh-CN" altLang="en-US" dirty="0">
                <a:cs typeface="+mn-ea"/>
                <a:sym typeface="+mn-lt"/>
              </a:rPr>
              <a:t>、使员工看到希望，从而达到团队稳定的目的。</a:t>
            </a:r>
            <a:endParaRPr lang="zh-CN" altLang="en-US" dirty="0">
              <a:cs typeface="+mn-ea"/>
              <a:sym typeface="+mn-lt"/>
            </a:endParaRPr>
          </a:p>
        </p:txBody>
      </p:sp>
      <p:sp>
        <p:nvSpPr>
          <p:cNvPr id="105" name="Text Box 48"/>
          <p:cNvSpPr txBox="1">
            <a:spLocks noChangeArrowheads="1"/>
          </p:cNvSpPr>
          <p:nvPr/>
        </p:nvSpPr>
        <p:spPr bwMode="auto">
          <a:xfrm>
            <a:off x="3286139" y="1188320"/>
            <a:ext cx="3725700" cy="477054"/>
          </a:xfrm>
          <a:prstGeom prst="rect">
            <a:avLst/>
          </a:prstGeom>
          <a:noFill/>
          <a:ln w="9525" algn="ctr">
            <a:noFill/>
            <a:prstDash val="dash"/>
            <a:miter lim="800000"/>
          </a:ln>
          <a:effectLst/>
        </p:spPr>
        <p:txBody>
          <a:bodyPr wrap="none">
            <a:spAutoFit/>
          </a:bodyPr>
          <a:lstStyle/>
          <a:p>
            <a:pPr algn="ctr" eaLnBrk="1" hangingPunct="1">
              <a:defRPr/>
            </a:pPr>
            <a:r>
              <a:rPr lang="zh-CN" altLang="en-US" sz="2500" b="1" dirty="0">
                <a:solidFill>
                  <a:schemeClr val="tx1">
                    <a:lumMod val="95000"/>
                    <a:lumOff val="5000"/>
                  </a:schemeClr>
                </a:solidFill>
                <a:effectLst>
                  <a:outerShdw blurRad="38100" dist="38100" dir="2700000" algn="tl">
                    <a:srgbClr val="C0C0C0"/>
                  </a:outerShdw>
                </a:effectLst>
                <a:cs typeface="+mn-ea"/>
                <a:sym typeface="+mn-lt"/>
              </a:rPr>
              <a:t>职业规划</a:t>
            </a:r>
            <a:r>
              <a:rPr lang="en-US" altLang="zh-CN" sz="2500" b="1" dirty="0">
                <a:solidFill>
                  <a:schemeClr val="tx1">
                    <a:lumMod val="95000"/>
                    <a:lumOff val="5000"/>
                  </a:schemeClr>
                </a:solidFill>
                <a:effectLst>
                  <a:outerShdw blurRad="38100" dist="38100" dir="2700000" algn="tl">
                    <a:srgbClr val="C0C0C0"/>
                  </a:outerShdw>
                </a:effectLst>
                <a:cs typeface="+mn-ea"/>
                <a:sym typeface="+mn-lt"/>
              </a:rPr>
              <a:t>——</a:t>
            </a:r>
            <a:r>
              <a:rPr lang="zh-CN" altLang="en-US" sz="2500" b="1" dirty="0">
                <a:solidFill>
                  <a:schemeClr val="tx1">
                    <a:lumMod val="95000"/>
                    <a:lumOff val="5000"/>
                  </a:schemeClr>
                </a:solidFill>
                <a:effectLst>
                  <a:outerShdw blurRad="38100" dist="38100" dir="2700000" algn="tl">
                    <a:srgbClr val="C0C0C0"/>
                  </a:outerShdw>
                </a:effectLst>
                <a:cs typeface="+mn-ea"/>
                <a:sym typeface="+mn-lt"/>
              </a:rPr>
              <a:t>对企业而言</a:t>
            </a:r>
            <a:endParaRPr lang="zh-CN" altLang="en-US" sz="2500" b="1" dirty="0">
              <a:solidFill>
                <a:schemeClr val="tx1">
                  <a:lumMod val="95000"/>
                  <a:lumOff val="5000"/>
                </a:schemeClr>
              </a:solidFill>
              <a:effectLst>
                <a:outerShdw blurRad="38100" dist="38100" dir="2700000" algn="tl">
                  <a:srgbClr val="C0C0C0"/>
                </a:outerShdw>
              </a:effectLst>
              <a:cs typeface="+mn-ea"/>
              <a:sym typeface="+mn-lt"/>
            </a:endParaRPr>
          </a:p>
        </p:txBody>
      </p:sp>
      <p:grpSp>
        <p:nvGrpSpPr>
          <p:cNvPr id="90" name="组合 89"/>
          <p:cNvGrpSpPr/>
          <p:nvPr/>
        </p:nvGrpSpPr>
        <p:grpSpPr>
          <a:xfrm>
            <a:off x="364762" y="2163643"/>
            <a:ext cx="4310514" cy="3361427"/>
            <a:chOff x="503602" y="2132856"/>
            <a:chExt cx="5859098" cy="3239723"/>
          </a:xfrm>
        </p:grpSpPr>
        <p:grpSp>
          <p:nvGrpSpPr>
            <p:cNvPr id="92" name="组合 91"/>
            <p:cNvGrpSpPr/>
            <p:nvPr/>
          </p:nvGrpSpPr>
          <p:grpSpPr>
            <a:xfrm>
              <a:off x="503602" y="5249660"/>
              <a:ext cx="5859098" cy="122919"/>
              <a:chOff x="-1348120" y="5777968"/>
              <a:chExt cx="9361040" cy="187524"/>
            </a:xfrm>
          </p:grpSpPr>
          <p:sp>
            <p:nvSpPr>
              <p:cNvPr id="102" name="îŝḷîḓé-Trapezoid 26"/>
              <p:cNvSpPr/>
              <p:nvPr/>
            </p:nvSpPr>
            <p:spPr>
              <a:xfrm flipV="1">
                <a:off x="-1348120" y="5928916"/>
                <a:ext cx="9361040" cy="36576"/>
              </a:xfrm>
              <a:prstGeom prst="trapezoid">
                <a:avLst>
                  <a:gd name="adj" fmla="val 814192"/>
                </a:avLst>
              </a:prstGeom>
              <a:solidFill>
                <a:srgbClr val="80808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400">
                  <a:latin typeface="Century Gothic" panose="020B0502020202020204" pitchFamily="34" charset="0"/>
                </a:endParaRPr>
              </a:p>
            </p:txBody>
          </p:sp>
          <p:sp>
            <p:nvSpPr>
              <p:cNvPr id="104" name="îŝḷîḓé-Rectangle 27"/>
              <p:cNvSpPr/>
              <p:nvPr/>
            </p:nvSpPr>
            <p:spPr>
              <a:xfrm>
                <a:off x="-1348120" y="5777968"/>
                <a:ext cx="9361040" cy="151090"/>
              </a:xfrm>
              <a:prstGeom prst="rect">
                <a:avLst/>
              </a:prstGeom>
              <a:solidFill>
                <a:srgbClr val="DDDDD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400">
                  <a:latin typeface="Century Gothic" panose="020B0502020202020204" pitchFamily="34" charset="0"/>
                </a:endParaRPr>
              </a:p>
            </p:txBody>
          </p:sp>
        </p:grpSp>
        <p:grpSp>
          <p:nvGrpSpPr>
            <p:cNvPr id="93" name="组合 92"/>
            <p:cNvGrpSpPr/>
            <p:nvPr/>
          </p:nvGrpSpPr>
          <p:grpSpPr>
            <a:xfrm>
              <a:off x="1002671" y="2132856"/>
              <a:ext cx="4860960" cy="3080807"/>
              <a:chOff x="-375492" y="1139528"/>
              <a:chExt cx="7415785" cy="4700016"/>
            </a:xfrm>
          </p:grpSpPr>
          <p:grpSp>
            <p:nvGrpSpPr>
              <p:cNvPr id="95" name="组合 94"/>
              <p:cNvGrpSpPr/>
              <p:nvPr/>
            </p:nvGrpSpPr>
            <p:grpSpPr>
              <a:xfrm>
                <a:off x="-375492" y="1139528"/>
                <a:ext cx="7415785" cy="4700016"/>
                <a:chOff x="-375492" y="1139528"/>
                <a:chExt cx="7415785" cy="4700016"/>
              </a:xfrm>
            </p:grpSpPr>
            <p:sp>
              <p:nvSpPr>
                <p:cNvPr id="98" name="îŝḷîḓé-Freeform 30"/>
                <p:cNvSpPr/>
                <p:nvPr/>
              </p:nvSpPr>
              <p:spPr>
                <a:xfrm>
                  <a:off x="-375492" y="1139528"/>
                  <a:ext cx="7415784" cy="4700016"/>
                </a:xfrm>
                <a:custGeom>
                  <a:avLst/>
                  <a:gdLst>
                    <a:gd name="connsiteX0" fmla="*/ 224028 w 7415784"/>
                    <a:gd name="connsiteY0" fmla="*/ 269748 h 4700016"/>
                    <a:gd name="connsiteX1" fmla="*/ 224028 w 7415784"/>
                    <a:gd name="connsiteY1" fmla="*/ 4430268 h 4700016"/>
                    <a:gd name="connsiteX2" fmla="*/ 7191756 w 7415784"/>
                    <a:gd name="connsiteY2" fmla="*/ 4430268 h 4700016"/>
                    <a:gd name="connsiteX3" fmla="*/ 7191756 w 7415784"/>
                    <a:gd name="connsiteY3" fmla="*/ 269748 h 4700016"/>
                    <a:gd name="connsiteX4" fmla="*/ 266867 w 7415784"/>
                    <a:gd name="connsiteY4" fmla="*/ 0 h 4700016"/>
                    <a:gd name="connsiteX5" fmla="*/ 7148917 w 7415784"/>
                    <a:gd name="connsiteY5" fmla="*/ 0 h 4700016"/>
                    <a:gd name="connsiteX6" fmla="*/ 7415784 w 7415784"/>
                    <a:gd name="connsiteY6" fmla="*/ 266867 h 4700016"/>
                    <a:gd name="connsiteX7" fmla="*/ 7415784 w 7415784"/>
                    <a:gd name="connsiteY7" fmla="*/ 4433149 h 4700016"/>
                    <a:gd name="connsiteX8" fmla="*/ 7148917 w 7415784"/>
                    <a:gd name="connsiteY8" fmla="*/ 4700016 h 4700016"/>
                    <a:gd name="connsiteX9" fmla="*/ 266867 w 7415784"/>
                    <a:gd name="connsiteY9" fmla="*/ 4700016 h 4700016"/>
                    <a:gd name="connsiteX10" fmla="*/ 0 w 7415784"/>
                    <a:gd name="connsiteY10" fmla="*/ 4433149 h 4700016"/>
                    <a:gd name="connsiteX11" fmla="*/ 0 w 7415784"/>
                    <a:gd name="connsiteY11" fmla="*/ 266867 h 4700016"/>
                    <a:gd name="connsiteX12" fmla="*/ 266867 w 7415784"/>
                    <a:gd name="connsiteY12" fmla="*/ 0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5784" h="4700016">
                      <a:moveTo>
                        <a:pt x="224028" y="269748"/>
                      </a:moveTo>
                      <a:lnTo>
                        <a:pt x="224028" y="4430268"/>
                      </a:lnTo>
                      <a:lnTo>
                        <a:pt x="7191756" y="4430268"/>
                      </a:lnTo>
                      <a:lnTo>
                        <a:pt x="7191756" y="269748"/>
                      </a:lnTo>
                      <a:close/>
                      <a:moveTo>
                        <a:pt x="266867" y="0"/>
                      </a:moveTo>
                      <a:lnTo>
                        <a:pt x="7148917" y="0"/>
                      </a:lnTo>
                      <a:cubicBezTo>
                        <a:pt x="7296304" y="0"/>
                        <a:pt x="7415784" y="119480"/>
                        <a:pt x="7415784" y="266867"/>
                      </a:cubicBezTo>
                      <a:lnTo>
                        <a:pt x="7415784" y="4433149"/>
                      </a:lnTo>
                      <a:cubicBezTo>
                        <a:pt x="7415784" y="4580536"/>
                        <a:pt x="7296304" y="4700016"/>
                        <a:pt x="7148917" y="4700016"/>
                      </a:cubicBezTo>
                      <a:lnTo>
                        <a:pt x="266867" y="4700016"/>
                      </a:lnTo>
                      <a:cubicBezTo>
                        <a:pt x="119480" y="4700016"/>
                        <a:pt x="0" y="4580536"/>
                        <a:pt x="0" y="4433149"/>
                      </a:cubicBezTo>
                      <a:lnTo>
                        <a:pt x="0" y="266867"/>
                      </a:lnTo>
                      <a:cubicBezTo>
                        <a:pt x="0" y="119480"/>
                        <a:pt x="119480" y="0"/>
                        <a:pt x="266867" y="0"/>
                      </a:cubicBezTo>
                      <a:close/>
                    </a:path>
                  </a:pathLst>
                </a:cu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400">
                    <a:latin typeface="Century Gothic" panose="020B0502020202020204" pitchFamily="34" charset="0"/>
                  </a:endParaRPr>
                </a:p>
              </p:txBody>
            </p:sp>
            <p:sp>
              <p:nvSpPr>
                <p:cNvPr id="99" name="îŝḷîḓé-Freeform 31"/>
                <p:cNvSpPr/>
                <p:nvPr/>
              </p:nvSpPr>
              <p:spPr>
                <a:xfrm>
                  <a:off x="-358011" y="1160080"/>
                  <a:ext cx="7380820" cy="4658913"/>
                </a:xfrm>
                <a:custGeom>
                  <a:avLst/>
                  <a:gdLst>
                    <a:gd name="connsiteX0" fmla="*/ 252028 w 7380820"/>
                    <a:gd name="connsiteY0" fmla="*/ 295230 h 4658912"/>
                    <a:gd name="connsiteX1" fmla="*/ 252028 w 7380820"/>
                    <a:gd name="connsiteY1" fmla="*/ 4363682 h 4658912"/>
                    <a:gd name="connsiteX2" fmla="*/ 7128792 w 7380820"/>
                    <a:gd name="connsiteY2" fmla="*/ 4363682 h 4658912"/>
                    <a:gd name="connsiteX3" fmla="*/ 7128792 w 7380820"/>
                    <a:gd name="connsiteY3" fmla="*/ 295230 h 4658912"/>
                    <a:gd name="connsiteX4" fmla="*/ 264533 w 7380820"/>
                    <a:gd name="connsiteY4" fmla="*/ 0 h 4658912"/>
                    <a:gd name="connsiteX5" fmla="*/ 7116287 w 7380820"/>
                    <a:gd name="connsiteY5" fmla="*/ 0 h 4658912"/>
                    <a:gd name="connsiteX6" fmla="*/ 7380820 w 7380820"/>
                    <a:gd name="connsiteY6" fmla="*/ 264533 h 4658912"/>
                    <a:gd name="connsiteX7" fmla="*/ 7380820 w 7380820"/>
                    <a:gd name="connsiteY7" fmla="*/ 4394379 h 4658912"/>
                    <a:gd name="connsiteX8" fmla="*/ 7116287 w 7380820"/>
                    <a:gd name="connsiteY8" fmla="*/ 4658912 h 4658912"/>
                    <a:gd name="connsiteX9" fmla="*/ 264533 w 7380820"/>
                    <a:gd name="connsiteY9" fmla="*/ 4658912 h 4658912"/>
                    <a:gd name="connsiteX10" fmla="*/ 0 w 7380820"/>
                    <a:gd name="connsiteY10" fmla="*/ 4394379 h 4658912"/>
                    <a:gd name="connsiteX11" fmla="*/ 0 w 7380820"/>
                    <a:gd name="connsiteY11" fmla="*/ 264533 h 4658912"/>
                    <a:gd name="connsiteX12" fmla="*/ 264533 w 7380820"/>
                    <a:gd name="connsiteY12" fmla="*/ 0 h 465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80820" h="4658912">
                      <a:moveTo>
                        <a:pt x="252028" y="295230"/>
                      </a:moveTo>
                      <a:lnTo>
                        <a:pt x="252028" y="4363682"/>
                      </a:lnTo>
                      <a:lnTo>
                        <a:pt x="7128792" y="4363682"/>
                      </a:lnTo>
                      <a:lnTo>
                        <a:pt x="7128792" y="295230"/>
                      </a:lnTo>
                      <a:close/>
                      <a:moveTo>
                        <a:pt x="264533" y="0"/>
                      </a:moveTo>
                      <a:lnTo>
                        <a:pt x="7116287" y="0"/>
                      </a:lnTo>
                      <a:cubicBezTo>
                        <a:pt x="7262385" y="0"/>
                        <a:pt x="7380820" y="118435"/>
                        <a:pt x="7380820" y="264533"/>
                      </a:cubicBezTo>
                      <a:lnTo>
                        <a:pt x="7380820" y="4394379"/>
                      </a:lnTo>
                      <a:cubicBezTo>
                        <a:pt x="7380820" y="4540477"/>
                        <a:pt x="7262385" y="4658912"/>
                        <a:pt x="7116287" y="4658912"/>
                      </a:cubicBezTo>
                      <a:lnTo>
                        <a:pt x="264533" y="4658912"/>
                      </a:lnTo>
                      <a:cubicBezTo>
                        <a:pt x="118435" y="4658912"/>
                        <a:pt x="0" y="4540477"/>
                        <a:pt x="0" y="4394379"/>
                      </a:cubicBezTo>
                      <a:lnTo>
                        <a:pt x="0" y="264533"/>
                      </a:lnTo>
                      <a:cubicBezTo>
                        <a:pt x="0" y="118435"/>
                        <a:pt x="118435" y="0"/>
                        <a:pt x="264533" y="0"/>
                      </a:cubicBezTo>
                      <a:close/>
                    </a:path>
                  </a:pathLst>
                </a:cu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400">
                    <a:latin typeface="Century Gothic" panose="020B0502020202020204" pitchFamily="34" charset="0"/>
                  </a:endParaRPr>
                </a:p>
              </p:txBody>
            </p:sp>
            <p:sp>
              <p:nvSpPr>
                <p:cNvPr id="101" name="îŝḷîḓé-Freeform 32" hidden="1"/>
                <p:cNvSpPr/>
                <p:nvPr/>
              </p:nvSpPr>
              <p:spPr>
                <a:xfrm>
                  <a:off x="4509683" y="1139528"/>
                  <a:ext cx="2530610" cy="4700016"/>
                </a:xfrm>
                <a:custGeom>
                  <a:avLst/>
                  <a:gdLst>
                    <a:gd name="connsiteX0" fmla="*/ 0 w 2530610"/>
                    <a:gd name="connsiteY0" fmla="*/ 0 h 4700016"/>
                    <a:gd name="connsiteX1" fmla="*/ 2263743 w 2530610"/>
                    <a:gd name="connsiteY1" fmla="*/ 0 h 4700016"/>
                    <a:gd name="connsiteX2" fmla="*/ 2530610 w 2530610"/>
                    <a:gd name="connsiteY2" fmla="*/ 266867 h 4700016"/>
                    <a:gd name="connsiteX3" fmla="*/ 2530610 w 2530610"/>
                    <a:gd name="connsiteY3" fmla="*/ 4433149 h 4700016"/>
                    <a:gd name="connsiteX4" fmla="*/ 2263743 w 2530610"/>
                    <a:gd name="connsiteY4" fmla="*/ 4700016 h 4700016"/>
                    <a:gd name="connsiteX5" fmla="*/ 1961175 w 2530610"/>
                    <a:gd name="connsiteY5" fmla="*/ 4700016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610" h="4700016">
                      <a:moveTo>
                        <a:pt x="0" y="0"/>
                      </a:moveTo>
                      <a:lnTo>
                        <a:pt x="2263743" y="0"/>
                      </a:lnTo>
                      <a:cubicBezTo>
                        <a:pt x="2411130" y="0"/>
                        <a:pt x="2530610" y="119480"/>
                        <a:pt x="2530610" y="266867"/>
                      </a:cubicBezTo>
                      <a:lnTo>
                        <a:pt x="2530610" y="4433149"/>
                      </a:lnTo>
                      <a:cubicBezTo>
                        <a:pt x="2530610" y="4580536"/>
                        <a:pt x="2411130" y="4700016"/>
                        <a:pt x="2263743" y="4700016"/>
                      </a:cubicBezTo>
                      <a:lnTo>
                        <a:pt x="1961175" y="4700016"/>
                      </a:lnTo>
                      <a:close/>
                    </a:path>
                  </a:pathLst>
                </a:custGeom>
                <a:gradFill>
                  <a:gsLst>
                    <a:gs pos="0">
                      <a:srgbClr val="FFFFFF">
                        <a:alpha val="30000"/>
                      </a:srgbClr>
                    </a:gs>
                    <a:gs pos="100000">
                      <a:srgbClr val="FFFFFF">
                        <a:alpha val="0"/>
                      </a:srgb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400">
                    <a:latin typeface="Century Gothic" panose="020B0502020202020204" pitchFamily="34" charset="0"/>
                  </a:endParaRPr>
                </a:p>
              </p:txBody>
            </p:sp>
          </p:grpSp>
          <p:sp>
            <p:nvSpPr>
              <p:cNvPr id="96" name="îŝḷîḓé-Oval 29"/>
              <p:cNvSpPr/>
              <p:nvPr/>
            </p:nvSpPr>
            <p:spPr>
              <a:xfrm>
                <a:off x="3260392" y="1241052"/>
                <a:ext cx="144016" cy="144016"/>
              </a:xfrm>
              <a:prstGeom prst="ellipse">
                <a:avLst/>
              </a:prstGeom>
              <a:gradFill flip="none" rotWithShape="1">
                <a:gsLst>
                  <a:gs pos="17000">
                    <a:schemeClr val="tx1"/>
                  </a:gs>
                  <a:gs pos="34000">
                    <a:srgbClr val="000000">
                      <a:lumMod val="84000"/>
                      <a:lumOff val="16000"/>
                    </a:srgbClr>
                  </a:gs>
                  <a:gs pos="100000">
                    <a:schemeClr val="bg1">
                      <a:lumMod val="50000"/>
                      <a:lumOff val="5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400">
                  <a:latin typeface="Century Gothic" panose="020B0502020202020204" pitchFamily="34" charset="0"/>
                </a:endParaRPr>
              </a:p>
            </p:txBody>
          </p:sp>
        </p:grpSp>
      </p:grpSp>
      <p:pic>
        <p:nvPicPr>
          <p:cNvPr id="106" name="图片占位符 42"/>
          <p:cNvPicPr>
            <a:picLocks noChangeAspect="1"/>
          </p:cNvPicPr>
          <p:nvPr/>
        </p:nvPicPr>
        <p:blipFill>
          <a:blip r:embed="rId1" cstate="print">
            <a:extLst>
              <a:ext uri="{28A0092B-C50C-407E-A947-70E740481C1C}">
                <a14:useLocalDpi xmlns:a14="http://schemas.microsoft.com/office/drawing/2010/main" val="0"/>
              </a:ext>
            </a:extLst>
          </a:blip>
          <a:srcRect t="5901" b="5901"/>
          <a:stretch>
            <a:fillRect/>
          </a:stretch>
        </p:blipFill>
        <p:spPr>
          <a:xfrm>
            <a:off x="848495" y="2367987"/>
            <a:ext cx="3343045" cy="2825036"/>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advTm="12815">
        <p:random/>
      </p:transition>
    </mc:Choice>
    <mc:Fallback>
      <p:transition spd="slow" advTm="12815">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fade">
                                      <p:cBhvr>
                                        <p:cTn id="7" dur="1000"/>
                                        <p:tgtEl>
                                          <p:spTgt spid="105"/>
                                        </p:tgtEl>
                                      </p:cBhvr>
                                    </p:animEffect>
                                    <p:anim calcmode="lin" valueType="num">
                                      <p:cBhvr>
                                        <p:cTn id="8" dur="1000" fill="hold"/>
                                        <p:tgtEl>
                                          <p:spTgt spid="105"/>
                                        </p:tgtEl>
                                        <p:attrNameLst>
                                          <p:attrName>ppt_x</p:attrName>
                                        </p:attrNameLst>
                                      </p:cBhvr>
                                      <p:tavLst>
                                        <p:tav tm="0">
                                          <p:val>
                                            <p:strVal val="#ppt_x"/>
                                          </p:val>
                                        </p:tav>
                                        <p:tav tm="100000">
                                          <p:val>
                                            <p:strVal val="#ppt_x"/>
                                          </p:val>
                                        </p:tav>
                                      </p:tavLst>
                                    </p:anim>
                                    <p:anim calcmode="lin" valueType="num">
                                      <p:cBhvr>
                                        <p:cTn id="9" dur="1000" fill="hold"/>
                                        <p:tgtEl>
                                          <p:spTgt spid="10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82"/>
                                        </p:tgtEl>
                                        <p:attrNameLst>
                                          <p:attrName>style.visibility</p:attrName>
                                        </p:attrNameLst>
                                      </p:cBhvr>
                                      <p:to>
                                        <p:strVal val="visible"/>
                                      </p:to>
                                    </p:set>
                                    <p:animEffect transition="in" filter="wipe(left)">
                                      <p:cBhvr>
                                        <p:cTn id="13" dur="500"/>
                                        <p:tgtEl>
                                          <p:spTgt spid="8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91"/>
                                        </p:tgtEl>
                                        <p:attrNameLst>
                                          <p:attrName>style.visibility</p:attrName>
                                        </p:attrNameLst>
                                      </p:cBhvr>
                                      <p:to>
                                        <p:strVal val="visible"/>
                                      </p:to>
                                    </p:set>
                                    <p:animEffect transition="in" filter="fade">
                                      <p:cBhvr>
                                        <p:cTn id="18" dur="1000"/>
                                        <p:tgtEl>
                                          <p:spTgt spid="91"/>
                                        </p:tgtEl>
                                      </p:cBhvr>
                                    </p:animEffect>
                                    <p:anim calcmode="lin" valueType="num">
                                      <p:cBhvr>
                                        <p:cTn id="19" dur="1000" fill="hold"/>
                                        <p:tgtEl>
                                          <p:spTgt spid="91"/>
                                        </p:tgtEl>
                                        <p:attrNameLst>
                                          <p:attrName>ppt_x</p:attrName>
                                        </p:attrNameLst>
                                      </p:cBhvr>
                                      <p:tavLst>
                                        <p:tav tm="0">
                                          <p:val>
                                            <p:strVal val="#ppt_x"/>
                                          </p:val>
                                        </p:tav>
                                        <p:tav tm="100000">
                                          <p:val>
                                            <p:strVal val="#ppt_x"/>
                                          </p:val>
                                        </p:tav>
                                      </p:tavLst>
                                    </p:anim>
                                    <p:anim calcmode="lin" valueType="num">
                                      <p:cBhvr>
                                        <p:cTn id="20"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94"/>
                                        </p:tgtEl>
                                        <p:attrNameLst>
                                          <p:attrName>style.visibility</p:attrName>
                                        </p:attrNameLst>
                                      </p:cBhvr>
                                      <p:to>
                                        <p:strVal val="visible"/>
                                      </p:to>
                                    </p:set>
                                    <p:animEffect transition="in" filter="fade">
                                      <p:cBhvr>
                                        <p:cTn id="25" dur="1000"/>
                                        <p:tgtEl>
                                          <p:spTgt spid="94"/>
                                        </p:tgtEl>
                                      </p:cBhvr>
                                    </p:animEffect>
                                    <p:anim calcmode="lin" valueType="num">
                                      <p:cBhvr>
                                        <p:cTn id="26" dur="1000" fill="hold"/>
                                        <p:tgtEl>
                                          <p:spTgt spid="94"/>
                                        </p:tgtEl>
                                        <p:attrNameLst>
                                          <p:attrName>ppt_x</p:attrName>
                                        </p:attrNameLst>
                                      </p:cBhvr>
                                      <p:tavLst>
                                        <p:tav tm="0">
                                          <p:val>
                                            <p:strVal val="#ppt_x"/>
                                          </p:val>
                                        </p:tav>
                                        <p:tav tm="100000">
                                          <p:val>
                                            <p:strVal val="#ppt_x"/>
                                          </p:val>
                                        </p:tav>
                                      </p:tavLst>
                                    </p:anim>
                                    <p:anim calcmode="lin" valueType="num">
                                      <p:cBhvr>
                                        <p:cTn id="27" dur="1000" fill="hold"/>
                                        <p:tgtEl>
                                          <p:spTgt spid="9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97">
                                            <p:txEl>
                                              <p:pRg st="0" end="0"/>
                                            </p:txEl>
                                          </p:spTgt>
                                        </p:tgtEl>
                                        <p:attrNameLst>
                                          <p:attrName>style.visibility</p:attrName>
                                        </p:attrNameLst>
                                      </p:cBhvr>
                                      <p:to>
                                        <p:strVal val="visible"/>
                                      </p:to>
                                    </p:set>
                                    <p:animEffect transition="in" filter="fade">
                                      <p:cBhvr>
                                        <p:cTn id="32" dur="1000"/>
                                        <p:tgtEl>
                                          <p:spTgt spid="97">
                                            <p:txEl>
                                              <p:pRg st="0" end="0"/>
                                            </p:txEl>
                                          </p:spTgt>
                                        </p:tgtEl>
                                      </p:cBhvr>
                                    </p:animEffect>
                                    <p:anim calcmode="lin" valueType="num">
                                      <p:cBhvr>
                                        <p:cTn id="33" dur="1000" fill="hold"/>
                                        <p:tgtEl>
                                          <p:spTgt spid="97">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9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00"/>
                                        </p:tgtEl>
                                        <p:attrNameLst>
                                          <p:attrName>style.visibility</p:attrName>
                                        </p:attrNameLst>
                                      </p:cBhvr>
                                      <p:to>
                                        <p:strVal val="visible"/>
                                      </p:to>
                                    </p:set>
                                    <p:animEffect transition="in" filter="fade">
                                      <p:cBhvr>
                                        <p:cTn id="39" dur="1000"/>
                                        <p:tgtEl>
                                          <p:spTgt spid="100"/>
                                        </p:tgtEl>
                                      </p:cBhvr>
                                    </p:animEffect>
                                    <p:anim calcmode="lin" valueType="num">
                                      <p:cBhvr>
                                        <p:cTn id="40" dur="1000" fill="hold"/>
                                        <p:tgtEl>
                                          <p:spTgt spid="100"/>
                                        </p:tgtEl>
                                        <p:attrNameLst>
                                          <p:attrName>ppt_x</p:attrName>
                                        </p:attrNameLst>
                                      </p:cBhvr>
                                      <p:tavLst>
                                        <p:tav tm="0">
                                          <p:val>
                                            <p:strVal val="#ppt_x"/>
                                          </p:val>
                                        </p:tav>
                                        <p:tav tm="100000">
                                          <p:val>
                                            <p:strVal val="#ppt_x"/>
                                          </p:val>
                                        </p:tav>
                                      </p:tavLst>
                                    </p:anim>
                                    <p:anim calcmode="lin" valueType="num">
                                      <p:cBhvr>
                                        <p:cTn id="41" dur="1000" fill="hold"/>
                                        <p:tgtEl>
                                          <p:spTgt spid="100"/>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03"/>
                                        </p:tgtEl>
                                        <p:attrNameLst>
                                          <p:attrName>style.visibility</p:attrName>
                                        </p:attrNameLst>
                                      </p:cBhvr>
                                      <p:to>
                                        <p:strVal val="visible"/>
                                      </p:to>
                                    </p:set>
                                    <p:animEffect transition="in" filter="fade">
                                      <p:cBhvr>
                                        <p:cTn id="46" dur="1000"/>
                                        <p:tgtEl>
                                          <p:spTgt spid="103"/>
                                        </p:tgtEl>
                                      </p:cBhvr>
                                    </p:animEffect>
                                    <p:anim calcmode="lin" valueType="num">
                                      <p:cBhvr>
                                        <p:cTn id="47" dur="1000" fill="hold"/>
                                        <p:tgtEl>
                                          <p:spTgt spid="103"/>
                                        </p:tgtEl>
                                        <p:attrNameLst>
                                          <p:attrName>ppt_x</p:attrName>
                                        </p:attrNameLst>
                                      </p:cBhvr>
                                      <p:tavLst>
                                        <p:tav tm="0">
                                          <p:val>
                                            <p:strVal val="#ppt_x"/>
                                          </p:val>
                                        </p:tav>
                                        <p:tav tm="100000">
                                          <p:val>
                                            <p:strVal val="#ppt_x"/>
                                          </p:val>
                                        </p:tav>
                                      </p:tavLst>
                                    </p:anim>
                                    <p:anim calcmode="lin" valueType="num">
                                      <p:cBhvr>
                                        <p:cTn id="48" dur="1000" fill="hold"/>
                                        <p:tgtEl>
                                          <p:spTgt spid="103"/>
                                        </p:tgtEl>
                                        <p:attrNameLst>
                                          <p:attrName>ppt_y</p:attrName>
                                        </p:attrNameLst>
                                      </p:cBhvr>
                                      <p:tavLst>
                                        <p:tav tm="0">
                                          <p:val>
                                            <p:strVal val="#ppt_y+.1"/>
                                          </p:val>
                                        </p:tav>
                                        <p:tav tm="100000">
                                          <p:val>
                                            <p:strVal val="#ppt_y"/>
                                          </p:val>
                                        </p:tav>
                                      </p:tavLst>
                                    </p:anim>
                                  </p:childTnLst>
                                </p:cTn>
                              </p:par>
                            </p:childTnLst>
                          </p:cTn>
                        </p:par>
                        <p:par>
                          <p:cTn id="49" fill="hold">
                            <p:stCondLst>
                              <p:cond delay="1000"/>
                            </p:stCondLst>
                            <p:childTnLst>
                              <p:par>
                                <p:cTn id="50" presetID="42" presetClass="entr" presetSubtype="0" fill="hold" nodeType="afterEffect">
                                  <p:stCondLst>
                                    <p:cond delay="0"/>
                                  </p:stCondLst>
                                  <p:childTnLst>
                                    <p:set>
                                      <p:cBhvr>
                                        <p:cTn id="51" dur="1" fill="hold">
                                          <p:stCondLst>
                                            <p:cond delay="0"/>
                                          </p:stCondLst>
                                        </p:cTn>
                                        <p:tgtEl>
                                          <p:spTgt spid="90"/>
                                        </p:tgtEl>
                                        <p:attrNameLst>
                                          <p:attrName>style.visibility</p:attrName>
                                        </p:attrNameLst>
                                      </p:cBhvr>
                                      <p:to>
                                        <p:strVal val="visible"/>
                                      </p:to>
                                    </p:set>
                                    <p:animEffect transition="in" filter="fade">
                                      <p:cBhvr>
                                        <p:cTn id="52" dur="1000"/>
                                        <p:tgtEl>
                                          <p:spTgt spid="90"/>
                                        </p:tgtEl>
                                      </p:cBhvr>
                                    </p:animEffect>
                                    <p:anim calcmode="lin" valueType="num">
                                      <p:cBhvr>
                                        <p:cTn id="53" dur="1000" fill="hold"/>
                                        <p:tgtEl>
                                          <p:spTgt spid="90"/>
                                        </p:tgtEl>
                                        <p:attrNameLst>
                                          <p:attrName>ppt_x</p:attrName>
                                        </p:attrNameLst>
                                      </p:cBhvr>
                                      <p:tavLst>
                                        <p:tav tm="0">
                                          <p:val>
                                            <p:strVal val="#ppt_x"/>
                                          </p:val>
                                        </p:tav>
                                        <p:tav tm="100000">
                                          <p:val>
                                            <p:strVal val="#ppt_x"/>
                                          </p:val>
                                        </p:tav>
                                      </p:tavLst>
                                    </p:anim>
                                    <p:anim calcmode="lin" valueType="num">
                                      <p:cBhvr>
                                        <p:cTn id="54" dur="1000" fill="hold"/>
                                        <p:tgtEl>
                                          <p:spTgt spid="90"/>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06"/>
                                        </p:tgtEl>
                                        <p:attrNameLst>
                                          <p:attrName>style.visibility</p:attrName>
                                        </p:attrNameLst>
                                      </p:cBhvr>
                                      <p:to>
                                        <p:strVal val="visible"/>
                                      </p:to>
                                    </p:set>
                                    <p:animEffect transition="in" filter="fade">
                                      <p:cBhvr>
                                        <p:cTn id="57" dur="1000"/>
                                        <p:tgtEl>
                                          <p:spTgt spid="106"/>
                                        </p:tgtEl>
                                      </p:cBhvr>
                                    </p:animEffect>
                                    <p:anim calcmode="lin" valueType="num">
                                      <p:cBhvr>
                                        <p:cTn id="58" dur="1000" fill="hold"/>
                                        <p:tgtEl>
                                          <p:spTgt spid="106"/>
                                        </p:tgtEl>
                                        <p:attrNameLst>
                                          <p:attrName>ppt_x</p:attrName>
                                        </p:attrNameLst>
                                      </p:cBhvr>
                                      <p:tavLst>
                                        <p:tav tm="0">
                                          <p:val>
                                            <p:strVal val="#ppt_x"/>
                                          </p:val>
                                        </p:tav>
                                        <p:tav tm="100000">
                                          <p:val>
                                            <p:strVal val="#ppt_x"/>
                                          </p:val>
                                        </p:tav>
                                      </p:tavLst>
                                    </p:anim>
                                    <p:anim calcmode="lin" valueType="num">
                                      <p:cBhvr>
                                        <p:cTn id="59" dur="1000" fill="hold"/>
                                        <p:tgtEl>
                                          <p:spTgt spid="1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4" grpId="0"/>
      <p:bldP spid="100" grpId="0"/>
      <p:bldP spid="103" grpId="0"/>
      <p:bldP spid="10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91894" y="323359"/>
            <a:ext cx="4504106" cy="954107"/>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为什么要进行职业生涯规划</a:t>
            </a:r>
            <a:endParaRPr lang="zh-CN" altLang="en-US" sz="2800" b="1" dirty="0">
              <a:solidFill>
                <a:schemeClr val="accent3"/>
              </a:solidFill>
              <a:cs typeface="+mn-ea"/>
              <a:sym typeface="+mn-lt"/>
            </a:endParaRPr>
          </a:p>
          <a:p>
            <a:endParaRPr lang="zh-CN" altLang="en-US" sz="2800" b="1" dirty="0">
              <a:solidFill>
                <a:schemeClr val="accent1"/>
              </a:solidFill>
              <a:cs typeface="+mn-ea"/>
              <a:sym typeface="+mn-lt"/>
            </a:endParaRPr>
          </a:p>
        </p:txBody>
      </p:sp>
      <p:sp>
        <p:nvSpPr>
          <p:cNvPr id="8" name="Text Box 3"/>
          <p:cNvSpPr txBox="1">
            <a:spLocks noChangeArrowheads="1"/>
          </p:cNvSpPr>
          <p:nvPr/>
        </p:nvSpPr>
        <p:spPr bwMode="auto">
          <a:xfrm>
            <a:off x="2001237" y="1452506"/>
            <a:ext cx="3390672" cy="477054"/>
          </a:xfrm>
          <a:prstGeom prst="rect">
            <a:avLst/>
          </a:prstGeom>
          <a:noFill/>
          <a:ln w="9525" algn="ctr">
            <a:noFill/>
            <a:prstDash val="dash"/>
            <a:miter lim="800000"/>
          </a:ln>
          <a:effectLst/>
        </p:spPr>
        <p:txBody>
          <a:bodyPr wrap="none">
            <a:spAutoFit/>
          </a:bodyPr>
          <a:lstStyle/>
          <a:p>
            <a:pPr algn="ctr" eaLnBrk="1" hangingPunct="1">
              <a:defRPr/>
            </a:pPr>
            <a:r>
              <a:rPr lang="zh-CN" altLang="en-US" sz="2500" b="1" dirty="0">
                <a:solidFill>
                  <a:schemeClr val="tx1">
                    <a:lumMod val="95000"/>
                    <a:lumOff val="5000"/>
                  </a:schemeClr>
                </a:solidFill>
                <a:effectLst>
                  <a:outerShdw blurRad="38100" dist="38100" dir="2700000" algn="tl">
                    <a:srgbClr val="C0C0C0"/>
                  </a:outerShdw>
                </a:effectLst>
                <a:cs typeface="+mn-ea"/>
                <a:sym typeface="+mn-lt"/>
              </a:rPr>
              <a:t>有目标与没目标的区别</a:t>
            </a:r>
            <a:endParaRPr lang="zh-CN" altLang="en-US" sz="2500" b="1" dirty="0">
              <a:solidFill>
                <a:schemeClr val="tx1">
                  <a:lumMod val="95000"/>
                  <a:lumOff val="5000"/>
                </a:schemeClr>
              </a:solidFill>
              <a:effectLst>
                <a:outerShdw blurRad="38100" dist="38100" dir="2700000" algn="tl">
                  <a:srgbClr val="C0C0C0"/>
                </a:outerShdw>
              </a:effectLst>
              <a:cs typeface="+mn-ea"/>
              <a:sym typeface="+mn-lt"/>
            </a:endParaRPr>
          </a:p>
        </p:txBody>
      </p:sp>
      <p:graphicFrame>
        <p:nvGraphicFramePr>
          <p:cNvPr id="9" name="Group 43"/>
          <p:cNvGraphicFramePr/>
          <p:nvPr/>
        </p:nvGraphicFramePr>
        <p:xfrm>
          <a:off x="2221336" y="2240015"/>
          <a:ext cx="7749327" cy="2754314"/>
        </p:xfrm>
        <a:graphic>
          <a:graphicData uri="http://schemas.openxmlformats.org/drawingml/2006/table">
            <a:tbl>
              <a:tblPr/>
              <a:tblGrid>
                <a:gridCol w="988079"/>
                <a:gridCol w="2594613"/>
                <a:gridCol w="4166635"/>
              </a:tblGrid>
              <a:tr h="496888">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400" b="1" i="0" u="none" strike="noStrike" cap="none" normalizeH="0" baseline="0" dirty="0">
                          <a:ln>
                            <a:noFill/>
                          </a:ln>
                          <a:solidFill>
                            <a:schemeClr val="bg1"/>
                          </a:solidFill>
                          <a:effectLst/>
                          <a:latin typeface="+mn-lt"/>
                          <a:ea typeface="+mn-ea"/>
                          <a:cs typeface="+mn-ea"/>
                          <a:sym typeface="+mn-lt"/>
                        </a:rPr>
                        <a:t>所占比例</a:t>
                      </a:r>
                      <a:endParaRPr kumimoji="0" lang="zh-CN" altLang="en-US" sz="1400" b="1" i="0" u="none" strike="noStrike" cap="none" normalizeH="0" baseline="0" dirty="0">
                        <a:ln>
                          <a:noFill/>
                        </a:ln>
                        <a:solidFill>
                          <a:schemeClr val="bg1"/>
                        </a:solidFill>
                        <a:effectLst/>
                        <a:latin typeface="+mn-lt"/>
                        <a:ea typeface="+mn-ea"/>
                        <a:cs typeface="+mn-ea"/>
                        <a:sym typeface="+mn-lt"/>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400" b="1" i="0" u="none" strike="noStrike" cap="none" normalizeH="0" baseline="0" dirty="0">
                          <a:ln>
                            <a:noFill/>
                          </a:ln>
                          <a:solidFill>
                            <a:schemeClr val="bg1"/>
                          </a:solidFill>
                          <a:effectLst/>
                          <a:latin typeface="+mn-lt"/>
                          <a:ea typeface="+mn-ea"/>
                          <a:cs typeface="+mn-ea"/>
                          <a:sym typeface="+mn-lt"/>
                        </a:rPr>
                        <a:t>目标设定</a:t>
                      </a:r>
                      <a:endParaRPr kumimoji="0" lang="zh-CN" altLang="en-US" sz="1400" b="1" i="0" u="none" strike="noStrike" cap="none" normalizeH="0" baseline="0" dirty="0">
                        <a:ln>
                          <a:noFill/>
                        </a:ln>
                        <a:solidFill>
                          <a:schemeClr val="bg1"/>
                        </a:solidFill>
                        <a:effectLst/>
                        <a:latin typeface="+mn-lt"/>
                        <a:ea typeface="+mn-ea"/>
                        <a:cs typeface="+mn-ea"/>
                        <a:sym typeface="+mn-lt"/>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400" b="1" i="0" u="none" strike="noStrike" cap="none" normalizeH="0" baseline="0" dirty="0">
                          <a:ln>
                            <a:noFill/>
                          </a:ln>
                          <a:solidFill>
                            <a:schemeClr val="bg1"/>
                          </a:solidFill>
                          <a:effectLst/>
                          <a:latin typeface="+mn-lt"/>
                          <a:ea typeface="+mn-ea"/>
                          <a:cs typeface="+mn-ea"/>
                          <a:sym typeface="+mn-lt"/>
                        </a:rPr>
                        <a:t>结      果</a:t>
                      </a:r>
                      <a:endParaRPr kumimoji="0" lang="zh-CN" altLang="en-US" sz="1400" b="1" i="0" u="none" strike="noStrike" cap="none" normalizeH="0" baseline="0" dirty="0">
                        <a:ln>
                          <a:noFill/>
                        </a:ln>
                        <a:solidFill>
                          <a:schemeClr val="bg1"/>
                        </a:solidFill>
                        <a:effectLst/>
                        <a:latin typeface="+mn-lt"/>
                        <a:ea typeface="+mn-ea"/>
                        <a:cs typeface="+mn-ea"/>
                        <a:sym typeface="+mn-lt"/>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solidFill>
                  </a:tcPr>
                </a:tc>
              </a:tr>
              <a:tr h="584200">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400" b="0" i="0" u="none" strike="noStrike" cap="none" normalizeH="0" baseline="0" dirty="0">
                          <a:ln>
                            <a:noFill/>
                          </a:ln>
                          <a:solidFill>
                            <a:schemeClr val="tx1"/>
                          </a:solidFill>
                          <a:effectLst/>
                          <a:latin typeface="+mn-lt"/>
                          <a:ea typeface="+mn-ea"/>
                          <a:cs typeface="+mn-ea"/>
                          <a:sym typeface="+mn-lt"/>
                        </a:rPr>
                        <a:t>3%</a:t>
                      </a:r>
                      <a:r>
                        <a:rPr kumimoji="0" lang="zh-CN" altLang="en-US" sz="1400" b="0" i="0" u="none" strike="noStrike" cap="none" normalizeH="0" baseline="0" dirty="0">
                          <a:ln>
                            <a:noFill/>
                          </a:ln>
                          <a:solidFill>
                            <a:schemeClr val="tx1"/>
                          </a:solidFill>
                          <a:effectLst/>
                          <a:latin typeface="+mn-lt"/>
                          <a:ea typeface="+mn-ea"/>
                          <a:cs typeface="+mn-ea"/>
                          <a:sym typeface="+mn-lt"/>
                        </a:rPr>
                        <a:t>的人</a:t>
                      </a:r>
                      <a:endParaRPr kumimoji="0" lang="zh-CN" altLang="en-US" sz="1400" b="0" i="0" u="none" strike="noStrike" cap="none" normalizeH="0" baseline="0" dirty="0">
                        <a:ln>
                          <a:noFill/>
                        </a:ln>
                        <a:solidFill>
                          <a:schemeClr val="tx1"/>
                        </a:solidFill>
                        <a:effectLst/>
                        <a:latin typeface="+mn-lt"/>
                        <a:ea typeface="+mn-ea"/>
                        <a:cs typeface="+mn-ea"/>
                        <a:sym typeface="+mn-lt"/>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400" b="0" i="0" u="none" strike="noStrike" cap="none" normalizeH="0" baseline="0" dirty="0">
                          <a:ln>
                            <a:noFill/>
                          </a:ln>
                          <a:solidFill>
                            <a:schemeClr val="tx1"/>
                          </a:solidFill>
                          <a:effectLst/>
                          <a:latin typeface="+mn-lt"/>
                          <a:ea typeface="+mn-ea"/>
                          <a:cs typeface="+mn-ea"/>
                          <a:sym typeface="+mn-lt"/>
                        </a:rPr>
                        <a:t>有自己清晰的长远目标</a:t>
                      </a:r>
                      <a:endParaRPr kumimoji="0" lang="zh-CN" altLang="en-US" sz="1400" b="0" i="0" u="none" strike="noStrike" cap="none" normalizeH="0" baseline="0" dirty="0">
                        <a:ln>
                          <a:noFill/>
                        </a:ln>
                        <a:solidFill>
                          <a:schemeClr val="tx1"/>
                        </a:solidFill>
                        <a:effectLst/>
                        <a:latin typeface="+mn-lt"/>
                        <a:ea typeface="+mn-ea"/>
                        <a:cs typeface="+mn-ea"/>
                        <a:sym typeface="+mn-lt"/>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400" b="0" i="0" u="none" strike="noStrike" cap="none" normalizeH="0" baseline="0" dirty="0">
                          <a:ln>
                            <a:noFill/>
                          </a:ln>
                          <a:solidFill>
                            <a:schemeClr val="tx1"/>
                          </a:solidFill>
                          <a:effectLst/>
                          <a:latin typeface="+mn-lt"/>
                          <a:ea typeface="+mn-ea"/>
                          <a:cs typeface="+mn-ea"/>
                          <a:sym typeface="+mn-lt"/>
                        </a:rPr>
                        <a:t>几乎都成为社会各界精英、领袖</a:t>
                      </a:r>
                      <a:endParaRPr kumimoji="0" lang="zh-CN" altLang="en-US" sz="1400" b="0" i="0" u="none" strike="noStrike" cap="none" normalizeH="0" baseline="0" dirty="0">
                        <a:ln>
                          <a:noFill/>
                        </a:ln>
                        <a:solidFill>
                          <a:schemeClr val="tx1"/>
                        </a:solidFill>
                        <a:effectLst/>
                        <a:latin typeface="+mn-lt"/>
                        <a:ea typeface="+mn-ea"/>
                        <a:cs typeface="+mn-ea"/>
                        <a:sym typeface="+mn-lt"/>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r>
              <a:tr h="574675">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400" b="0" i="0" u="none" strike="noStrike" cap="none" normalizeH="0" baseline="0">
                          <a:ln>
                            <a:noFill/>
                          </a:ln>
                          <a:solidFill>
                            <a:schemeClr val="tx1"/>
                          </a:solidFill>
                          <a:effectLst/>
                          <a:latin typeface="+mn-lt"/>
                          <a:ea typeface="+mn-ea"/>
                          <a:cs typeface="+mn-ea"/>
                          <a:sym typeface="+mn-lt"/>
                        </a:rPr>
                        <a:t>10%</a:t>
                      </a:r>
                      <a:r>
                        <a:rPr kumimoji="0" lang="zh-CN" altLang="en-US" sz="1400" b="0" i="0" u="none" strike="noStrike" cap="none" normalizeH="0" baseline="0">
                          <a:ln>
                            <a:noFill/>
                          </a:ln>
                          <a:solidFill>
                            <a:schemeClr val="tx1"/>
                          </a:solidFill>
                          <a:effectLst/>
                          <a:latin typeface="+mn-lt"/>
                          <a:ea typeface="+mn-ea"/>
                          <a:cs typeface="+mn-ea"/>
                          <a:sym typeface="+mn-lt"/>
                        </a:rPr>
                        <a:t>的人</a:t>
                      </a:r>
                      <a:endParaRPr kumimoji="0" lang="zh-CN" altLang="en-US" sz="1400" b="0" i="0" u="none" strike="noStrike" cap="none" normalizeH="0" baseline="0">
                        <a:ln>
                          <a:noFill/>
                        </a:ln>
                        <a:solidFill>
                          <a:schemeClr val="tx1"/>
                        </a:solidFill>
                        <a:effectLst/>
                        <a:latin typeface="+mn-lt"/>
                        <a:ea typeface="+mn-ea"/>
                        <a:cs typeface="+mn-ea"/>
                        <a:sym typeface="+mn-lt"/>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400" b="0" i="0" u="none" strike="noStrike" cap="none" normalizeH="0" baseline="0" dirty="0">
                          <a:ln>
                            <a:noFill/>
                          </a:ln>
                          <a:solidFill>
                            <a:schemeClr val="tx1"/>
                          </a:solidFill>
                          <a:effectLst/>
                          <a:latin typeface="+mn-lt"/>
                          <a:ea typeface="+mn-ea"/>
                          <a:cs typeface="+mn-ea"/>
                          <a:sym typeface="+mn-lt"/>
                        </a:rPr>
                        <a:t>有清晰但比较短期的目标</a:t>
                      </a:r>
                      <a:endParaRPr kumimoji="0" lang="zh-CN" altLang="en-US" sz="1400" b="0" i="0" u="none" strike="noStrike" cap="none" normalizeH="0" baseline="0" dirty="0">
                        <a:ln>
                          <a:noFill/>
                        </a:ln>
                        <a:solidFill>
                          <a:schemeClr val="tx1"/>
                        </a:solidFill>
                        <a:effectLst/>
                        <a:latin typeface="+mn-lt"/>
                        <a:ea typeface="+mn-ea"/>
                        <a:cs typeface="+mn-ea"/>
                        <a:sym typeface="+mn-lt"/>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400" b="0" i="0" u="none" strike="noStrike" cap="none" normalizeH="0" baseline="0">
                          <a:ln>
                            <a:noFill/>
                          </a:ln>
                          <a:solidFill>
                            <a:schemeClr val="tx1"/>
                          </a:solidFill>
                          <a:effectLst/>
                          <a:latin typeface="+mn-lt"/>
                          <a:ea typeface="+mn-ea"/>
                          <a:cs typeface="+mn-ea"/>
                          <a:sym typeface="+mn-lt"/>
                        </a:rPr>
                        <a:t>各专业领域的成功人士，事业有成</a:t>
                      </a:r>
                      <a:endParaRPr kumimoji="0" lang="zh-CN" altLang="en-US" sz="1400" b="0" i="0" u="none" strike="noStrike" cap="none" normalizeH="0" baseline="0">
                        <a:ln>
                          <a:noFill/>
                        </a:ln>
                        <a:solidFill>
                          <a:schemeClr val="tx1"/>
                        </a:solidFill>
                        <a:effectLst/>
                        <a:latin typeface="+mn-lt"/>
                        <a:ea typeface="+mn-ea"/>
                        <a:cs typeface="+mn-ea"/>
                        <a:sym typeface="+mn-lt"/>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r>
              <a:tr h="576263">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400" b="0" i="0" u="none" strike="noStrike" cap="none" normalizeH="0" baseline="0">
                          <a:ln>
                            <a:noFill/>
                          </a:ln>
                          <a:solidFill>
                            <a:schemeClr val="tx1"/>
                          </a:solidFill>
                          <a:effectLst/>
                          <a:latin typeface="+mn-lt"/>
                          <a:ea typeface="+mn-ea"/>
                          <a:cs typeface="+mn-ea"/>
                          <a:sym typeface="+mn-lt"/>
                        </a:rPr>
                        <a:t>60%</a:t>
                      </a:r>
                      <a:r>
                        <a:rPr kumimoji="0" lang="zh-CN" altLang="en-US" sz="1400" b="0" i="0" u="none" strike="noStrike" cap="none" normalizeH="0" baseline="0">
                          <a:ln>
                            <a:noFill/>
                          </a:ln>
                          <a:solidFill>
                            <a:schemeClr val="tx1"/>
                          </a:solidFill>
                          <a:effectLst/>
                          <a:latin typeface="+mn-lt"/>
                          <a:ea typeface="+mn-ea"/>
                          <a:cs typeface="+mn-ea"/>
                          <a:sym typeface="+mn-lt"/>
                        </a:rPr>
                        <a:t>的人</a:t>
                      </a:r>
                      <a:endParaRPr kumimoji="0" lang="zh-CN" altLang="en-US" sz="1400" b="0" i="0" u="none" strike="noStrike" cap="none" normalizeH="0" baseline="0">
                        <a:ln>
                          <a:noFill/>
                        </a:ln>
                        <a:solidFill>
                          <a:schemeClr val="tx1"/>
                        </a:solidFill>
                        <a:effectLst/>
                        <a:latin typeface="+mn-lt"/>
                        <a:ea typeface="+mn-ea"/>
                        <a:cs typeface="+mn-ea"/>
                        <a:sym typeface="+mn-lt"/>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400" b="0" i="0" u="none" strike="noStrike" cap="none" normalizeH="0" baseline="0" dirty="0">
                          <a:ln>
                            <a:noFill/>
                          </a:ln>
                          <a:solidFill>
                            <a:schemeClr val="tx1"/>
                          </a:solidFill>
                          <a:effectLst/>
                          <a:latin typeface="+mn-lt"/>
                          <a:ea typeface="+mn-ea"/>
                          <a:cs typeface="+mn-ea"/>
                          <a:sym typeface="+mn-lt"/>
                        </a:rPr>
                        <a:t>只有一些模糊的目标</a:t>
                      </a:r>
                      <a:endParaRPr kumimoji="0" lang="zh-CN" altLang="en-US" sz="1400" b="0" i="0" u="none" strike="noStrike" cap="none" normalizeH="0" baseline="0" dirty="0">
                        <a:ln>
                          <a:noFill/>
                        </a:ln>
                        <a:solidFill>
                          <a:schemeClr val="tx1"/>
                        </a:solidFill>
                        <a:effectLst/>
                        <a:latin typeface="+mn-lt"/>
                        <a:ea typeface="+mn-ea"/>
                        <a:cs typeface="+mn-ea"/>
                        <a:sym typeface="+mn-lt"/>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400" b="0" i="0" u="none" strike="noStrike" cap="none" normalizeH="0" baseline="0" dirty="0">
                          <a:ln>
                            <a:noFill/>
                          </a:ln>
                          <a:solidFill>
                            <a:schemeClr val="tx1"/>
                          </a:solidFill>
                          <a:effectLst/>
                          <a:latin typeface="+mn-lt"/>
                          <a:ea typeface="+mn-ea"/>
                          <a:cs typeface="+mn-ea"/>
                          <a:sym typeface="+mn-lt"/>
                        </a:rPr>
                        <a:t>既社会大众群体，平凡的生活着</a:t>
                      </a:r>
                      <a:endParaRPr kumimoji="0" lang="zh-CN" altLang="en-US" sz="1400" b="0" i="0" u="none" strike="noStrike" cap="none" normalizeH="0" baseline="0" dirty="0">
                        <a:ln>
                          <a:noFill/>
                        </a:ln>
                        <a:solidFill>
                          <a:schemeClr val="tx1"/>
                        </a:solidFill>
                        <a:effectLst/>
                        <a:latin typeface="+mn-lt"/>
                        <a:ea typeface="+mn-ea"/>
                        <a:cs typeface="+mn-ea"/>
                        <a:sym typeface="+mn-lt"/>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r>
              <a:tr h="522288">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400" b="0" i="0" u="none" strike="noStrike" cap="none" normalizeH="0" baseline="0">
                          <a:ln>
                            <a:noFill/>
                          </a:ln>
                          <a:solidFill>
                            <a:schemeClr val="tx1"/>
                          </a:solidFill>
                          <a:effectLst/>
                          <a:latin typeface="+mn-lt"/>
                          <a:ea typeface="+mn-ea"/>
                          <a:cs typeface="+mn-ea"/>
                          <a:sym typeface="+mn-lt"/>
                        </a:rPr>
                        <a:t>27%</a:t>
                      </a:r>
                      <a:r>
                        <a:rPr kumimoji="0" lang="zh-CN" altLang="en-US" sz="1400" b="0" i="0" u="none" strike="noStrike" cap="none" normalizeH="0" baseline="0">
                          <a:ln>
                            <a:noFill/>
                          </a:ln>
                          <a:solidFill>
                            <a:schemeClr val="tx1"/>
                          </a:solidFill>
                          <a:effectLst/>
                          <a:latin typeface="+mn-lt"/>
                          <a:ea typeface="+mn-ea"/>
                          <a:cs typeface="+mn-ea"/>
                          <a:sym typeface="+mn-lt"/>
                        </a:rPr>
                        <a:t>的人</a:t>
                      </a:r>
                      <a:endParaRPr kumimoji="0" lang="zh-CN" altLang="en-US" sz="1400" b="0" i="0" u="none" strike="noStrike" cap="none" normalizeH="0" baseline="0">
                        <a:ln>
                          <a:noFill/>
                        </a:ln>
                        <a:solidFill>
                          <a:schemeClr val="tx1"/>
                        </a:solidFill>
                        <a:effectLst/>
                        <a:latin typeface="+mn-lt"/>
                        <a:ea typeface="+mn-ea"/>
                        <a:cs typeface="+mn-ea"/>
                        <a:sym typeface="+mn-lt"/>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400" b="0" i="0" u="none" strike="noStrike" cap="none" normalizeH="0" baseline="0">
                          <a:ln>
                            <a:noFill/>
                          </a:ln>
                          <a:solidFill>
                            <a:schemeClr val="tx1"/>
                          </a:solidFill>
                          <a:effectLst/>
                          <a:latin typeface="+mn-lt"/>
                          <a:ea typeface="+mn-ea"/>
                          <a:cs typeface="+mn-ea"/>
                          <a:sym typeface="+mn-lt"/>
                        </a:rPr>
                        <a:t>没有目标</a:t>
                      </a:r>
                      <a:endParaRPr kumimoji="0" lang="zh-CN" altLang="en-US" sz="1400" b="0" i="0" u="none" strike="noStrike" cap="none" normalizeH="0" baseline="0">
                        <a:ln>
                          <a:noFill/>
                        </a:ln>
                        <a:solidFill>
                          <a:schemeClr val="tx1"/>
                        </a:solidFill>
                        <a:effectLst/>
                        <a:latin typeface="+mn-lt"/>
                        <a:ea typeface="+mn-ea"/>
                        <a:cs typeface="+mn-ea"/>
                        <a:sym typeface="+mn-lt"/>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400" b="0" i="0" u="none" strike="noStrike" cap="none" normalizeH="0" baseline="0" dirty="0">
                          <a:ln>
                            <a:noFill/>
                          </a:ln>
                          <a:solidFill>
                            <a:schemeClr val="tx1"/>
                          </a:solidFill>
                          <a:effectLst/>
                          <a:latin typeface="+mn-lt"/>
                          <a:ea typeface="+mn-ea"/>
                          <a:cs typeface="+mn-ea"/>
                          <a:sym typeface="+mn-lt"/>
                        </a:rPr>
                        <a:t>生活不如意，工作不稳定，抱怨社会不公平</a:t>
                      </a:r>
                      <a:endParaRPr kumimoji="0" lang="zh-CN" altLang="en-US" sz="1400" b="0" i="0" u="none" strike="noStrike" cap="none" normalizeH="0" baseline="0" dirty="0">
                        <a:ln>
                          <a:noFill/>
                        </a:ln>
                        <a:solidFill>
                          <a:schemeClr val="tx1"/>
                        </a:solidFill>
                        <a:effectLst/>
                        <a:latin typeface="+mn-lt"/>
                        <a:ea typeface="+mn-ea"/>
                        <a:cs typeface="+mn-ea"/>
                        <a:sym typeface="+mn-lt"/>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alpha val="50000"/>
                      </a:schemeClr>
                    </a:solidFill>
                  </a:tcPr>
                </a:tc>
              </a:tr>
            </a:tbl>
          </a:graphicData>
        </a:graphic>
      </p:graphicFrame>
      <p:sp>
        <p:nvSpPr>
          <p:cNvPr id="12" name="Text Box 41"/>
          <p:cNvSpPr txBox="1">
            <a:spLocks noChangeArrowheads="1"/>
          </p:cNvSpPr>
          <p:nvPr/>
        </p:nvSpPr>
        <p:spPr bwMode="auto">
          <a:xfrm>
            <a:off x="2117339" y="5304784"/>
            <a:ext cx="7559675" cy="1003303"/>
          </a:xfrm>
          <a:prstGeom prst="rect">
            <a:avLst/>
          </a:prstGeom>
          <a:noFill/>
          <a:ln>
            <a:noFill/>
          </a:ln>
        </p:spPr>
        <p:txBody>
          <a:bodyPr lIns="79200" tIns="39600" rIns="79200" bIns="39600">
            <a:spAutoFit/>
          </a:bodyPr>
          <a:lstStyle>
            <a:lvl1pPr defTabSz="802005">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defTabSz="802005">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defTabSz="802005">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defTabSz="802005">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defTabSz="802005">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defTabSz="802005"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defTabSz="802005"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defTabSz="802005"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defTabSz="802005"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2400" b="0" dirty="0">
                <a:latin typeface="+mn-lt"/>
                <a:ea typeface="+mn-ea"/>
                <a:cs typeface="+mn-ea"/>
                <a:sym typeface="+mn-lt"/>
              </a:rPr>
              <a:t>规划的意义</a:t>
            </a:r>
            <a:r>
              <a:rPr lang="en-US" altLang="zh-CN" sz="2400" b="0" dirty="0">
                <a:latin typeface="+mn-lt"/>
                <a:ea typeface="+mn-ea"/>
                <a:cs typeface="+mn-ea"/>
                <a:sym typeface="+mn-lt"/>
              </a:rPr>
              <a:t>——</a:t>
            </a:r>
            <a:endParaRPr lang="en-US" altLang="zh-CN" sz="2400" b="0" dirty="0">
              <a:latin typeface="+mn-lt"/>
              <a:ea typeface="+mn-ea"/>
              <a:cs typeface="+mn-ea"/>
              <a:sym typeface="+mn-lt"/>
            </a:endParaRPr>
          </a:p>
          <a:p>
            <a:pPr eaLnBrk="1" hangingPunct="1">
              <a:spcBef>
                <a:spcPct val="50000"/>
              </a:spcBef>
            </a:pPr>
            <a:r>
              <a:rPr lang="en-US" altLang="zh-CN" sz="2400" b="0" dirty="0">
                <a:latin typeface="+mn-lt"/>
                <a:ea typeface="+mn-ea"/>
                <a:cs typeface="+mn-ea"/>
                <a:sym typeface="+mn-lt"/>
              </a:rPr>
              <a:t>              </a:t>
            </a:r>
            <a:r>
              <a:rPr lang="zh-CN" altLang="en-US" sz="2400" b="0" dirty="0">
                <a:latin typeface="+mn-lt"/>
                <a:ea typeface="+mn-ea"/>
                <a:cs typeface="+mn-ea"/>
                <a:sym typeface="+mn-lt"/>
              </a:rPr>
              <a:t>就在于将目标和现状之间建立一座可达的桥梁！</a:t>
            </a:r>
            <a:endParaRPr lang="zh-CN" altLang="en-US" sz="2400" b="0" dirty="0">
              <a:latin typeface="+mn-lt"/>
              <a:ea typeface="+mn-ea"/>
              <a:cs typeface="+mn-ea"/>
              <a:sym typeface="+mn-lt"/>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Tm="6598">
        <p:random/>
      </p:transition>
    </mc:Choice>
    <mc:Fallback>
      <p:transition spd="slow" advTm="6598">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1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78880" y="173289"/>
            <a:ext cx="4504106" cy="954107"/>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为什么要进行职业生涯规划</a:t>
            </a:r>
            <a:endParaRPr lang="zh-CN" altLang="en-US" sz="2800" b="1" dirty="0">
              <a:solidFill>
                <a:schemeClr val="accent3"/>
              </a:solidFill>
              <a:cs typeface="+mn-ea"/>
              <a:sym typeface="+mn-lt"/>
            </a:endParaRPr>
          </a:p>
          <a:p>
            <a:endParaRPr lang="zh-CN" altLang="en-US" sz="2800" b="1" dirty="0">
              <a:solidFill>
                <a:schemeClr val="accent1"/>
              </a:solidFill>
              <a:cs typeface="+mn-ea"/>
              <a:sym typeface="+mn-lt"/>
            </a:endParaRPr>
          </a:p>
        </p:txBody>
      </p:sp>
      <p:sp>
        <p:nvSpPr>
          <p:cNvPr id="8" name="矩形 7"/>
          <p:cNvSpPr/>
          <p:nvPr/>
        </p:nvSpPr>
        <p:spPr>
          <a:xfrm>
            <a:off x="1011555" y="2197736"/>
            <a:ext cx="10081895" cy="205394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
              <a:cs typeface="+mn-ea"/>
              <a:sym typeface="+mn-lt"/>
            </a:endParaRPr>
          </a:p>
        </p:txBody>
      </p:sp>
      <p:sp>
        <p:nvSpPr>
          <p:cNvPr id="9" name="Rectangle 4"/>
          <p:cNvSpPr txBox="1">
            <a:spLocks noChangeArrowheads="1"/>
          </p:cNvSpPr>
          <p:nvPr/>
        </p:nvSpPr>
        <p:spPr bwMode="auto">
          <a:xfrm>
            <a:off x="1236638" y="2561954"/>
            <a:ext cx="6242050" cy="31686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rtlCol="0" anchor="t" anchorCtr="0" compatLnSpc="1">
            <a:noAutofit/>
          </a:bodyP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50000"/>
              </a:spcBef>
              <a:defRPr/>
            </a:pPr>
            <a:r>
              <a:rPr lang="zh-CN" altLang="en-US" sz="2500" dirty="0">
                <a:solidFill>
                  <a:schemeClr val="tx1">
                    <a:lumMod val="95000"/>
                    <a:lumOff val="5000"/>
                  </a:schemeClr>
                </a:solidFill>
                <a:effectLst>
                  <a:outerShdw blurRad="38100" dist="38100" dir="2700000" algn="tl">
                    <a:srgbClr val="C0C0C0"/>
                  </a:outerShdw>
                </a:effectLst>
                <a:cs typeface="+mn-ea"/>
                <a:sym typeface="+mn-lt"/>
              </a:rPr>
              <a:t>职业规划是职业人生成功的第一步</a:t>
            </a:r>
            <a:endParaRPr lang="zh-CN" altLang="en-US" sz="2500" dirty="0">
              <a:solidFill>
                <a:schemeClr val="tx1">
                  <a:lumMod val="95000"/>
                  <a:lumOff val="5000"/>
                </a:schemeClr>
              </a:solidFill>
              <a:effectLst>
                <a:outerShdw blurRad="38100" dist="38100" dir="2700000" algn="tl">
                  <a:srgbClr val="C0C0C0"/>
                </a:outerShdw>
              </a:effectLst>
              <a:cs typeface="+mn-ea"/>
              <a:sym typeface="+mn-lt"/>
            </a:endParaRPr>
          </a:p>
          <a:p>
            <a:pPr>
              <a:spcBef>
                <a:spcPct val="50000"/>
              </a:spcBef>
              <a:defRPr/>
            </a:pPr>
            <a:r>
              <a:rPr lang="zh-CN" altLang="en-US" sz="2500" dirty="0">
                <a:solidFill>
                  <a:schemeClr val="tx1">
                    <a:lumMod val="95000"/>
                    <a:lumOff val="5000"/>
                  </a:schemeClr>
                </a:solidFill>
                <a:effectLst>
                  <a:outerShdw blurRad="38100" dist="38100" dir="2700000" algn="tl">
                    <a:srgbClr val="C0C0C0"/>
                  </a:outerShdw>
                </a:effectLst>
                <a:cs typeface="+mn-ea"/>
                <a:sym typeface="+mn-lt"/>
              </a:rPr>
              <a:t>               职业规划永远都不嫌晚</a:t>
            </a:r>
            <a:endParaRPr lang="zh-CN" altLang="en-US" sz="2500" dirty="0">
              <a:solidFill>
                <a:schemeClr val="tx1">
                  <a:lumMod val="95000"/>
                  <a:lumOff val="5000"/>
                </a:schemeClr>
              </a:solidFill>
              <a:effectLst>
                <a:outerShdw blurRad="38100" dist="38100" dir="2700000" algn="tl">
                  <a:srgbClr val="C0C0C0"/>
                </a:outerShdw>
              </a:effectLst>
              <a:cs typeface="+mn-ea"/>
              <a:sym typeface="+mn-lt"/>
            </a:endParaRPr>
          </a:p>
        </p:txBody>
      </p:sp>
      <p:pic>
        <p:nvPicPr>
          <p:cNvPr id="11" name="Picture 2" descr="a99890388216c833b8998fab"/>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061981" y="3267563"/>
            <a:ext cx="4602456" cy="302995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3"/>
          <p:cNvSpPr txBox="1">
            <a:spLocks noChangeArrowheads="1"/>
          </p:cNvSpPr>
          <p:nvPr/>
        </p:nvSpPr>
        <p:spPr bwMode="auto">
          <a:xfrm>
            <a:off x="2025235" y="5259204"/>
            <a:ext cx="4248150" cy="370416"/>
          </a:xfrm>
          <a:prstGeom prst="rect">
            <a:avLst/>
          </a:prstGeom>
          <a:solidFill>
            <a:srgbClr val="FF0000"/>
          </a:solidFill>
        </p:spPr>
        <p:txBody>
          <a:bodyPr vert="horz" wrap="square" lIns="91440" tIns="45720" rIns="91440" bIns="45720" numCol="1" anchor="t" anchorCtr="0" compatLnSpc="1"/>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FontTx/>
              <a:buNone/>
            </a:pPr>
            <a:r>
              <a:rPr lang="zh-CN" altLang="en-US" sz="1800" b="1" dirty="0">
                <a:solidFill>
                  <a:schemeClr val="bg1"/>
                </a:solidFill>
                <a:cs typeface="+mn-ea"/>
                <a:sym typeface="+mn-lt"/>
              </a:rPr>
              <a:t>如果你没有方向，你就永远不可能到达</a:t>
            </a:r>
            <a:endParaRPr lang="zh-CN" altLang="en-US" sz="1800" b="1" dirty="0">
              <a:solidFill>
                <a:schemeClr val="bg1"/>
              </a:solidFill>
              <a:cs typeface="+mn-ea"/>
              <a:sym typeface="+mn-lt"/>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advTm="6577">
        <p:random/>
      </p:transition>
    </mc:Choice>
    <mc:Fallback>
      <p:transition spd="slow" advTm="6577">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8" presetClass="entr" presetSubtype="16" fill="hold" grpId="0" nodeType="after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diamond(in)">
                                      <p:cBhvr>
                                        <p:cTn id="11" dur="500"/>
                                        <p:tgtEl>
                                          <p:spTgt spid="9">
                                            <p:txEl>
                                              <p:pRg st="0" end="0"/>
                                            </p:txEl>
                                          </p:spTgt>
                                        </p:tgtEl>
                                      </p:cBhvr>
                                    </p:animEffect>
                                  </p:childTnLst>
                                </p:cTn>
                              </p:par>
                            </p:childTnLst>
                          </p:cTn>
                        </p:par>
                        <p:par>
                          <p:cTn id="12" fill="hold">
                            <p:stCondLst>
                              <p:cond delay="1000"/>
                            </p:stCondLst>
                            <p:childTnLst>
                              <p:par>
                                <p:cTn id="13" presetID="8" presetClass="entr" presetSubtype="16" fill="hold" grpId="0" nodeType="after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animEffect transition="in" filter="diamond(in)">
                                      <p:cBhvr>
                                        <p:cTn id="15" dur="500"/>
                                        <p:tgtEl>
                                          <p:spTgt spid="9">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bg/>
                                          </p:spTgt>
                                        </p:tgtEl>
                                        <p:attrNameLst>
                                          <p:attrName>style.visibility</p:attrName>
                                        </p:attrNameLst>
                                      </p:cBhvr>
                                      <p:to>
                                        <p:strVal val="visible"/>
                                      </p:to>
                                    </p:set>
                                    <p:animEffect transition="in" filter="fade">
                                      <p:cBhvr>
                                        <p:cTn id="20" dur="2000"/>
                                        <p:tgtEl>
                                          <p:spTgt spid="12">
                                            <p:bg/>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animEffect transition="in" filter="fade">
                                      <p:cBhvr>
                                        <p:cTn id="25" dur="2000"/>
                                        <p:tgtEl>
                                          <p:spTgt spid="12">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build="p"/>
      <p:bldP spid="12" grpId="0" animBg="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059061" y="0"/>
            <a:ext cx="1132939" cy="1132939"/>
          </a:xfrm>
          <a:prstGeom prst="rect">
            <a:avLst/>
          </a:prstGeom>
        </p:spPr>
      </p:pic>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flipV="1">
            <a:off x="10561412" y="5301028"/>
            <a:ext cx="1616569" cy="1575330"/>
          </a:xfrm>
          <a:prstGeom prst="rect">
            <a:avLst/>
          </a:prstGeom>
        </p:spPr>
      </p:pic>
      <p:sp>
        <p:nvSpPr>
          <p:cNvPr id="17" name="矩形 16"/>
          <p:cNvSpPr/>
          <p:nvPr/>
        </p:nvSpPr>
        <p:spPr>
          <a:xfrm>
            <a:off x="5806096" y="2767280"/>
            <a:ext cx="4579715" cy="1323439"/>
          </a:xfrm>
          <a:prstGeom prst="rect">
            <a:avLst/>
          </a:prstGeom>
          <a:effectLst/>
        </p:spPr>
        <p:txBody>
          <a:bodyPr wrap="none">
            <a:spAutoFit/>
          </a:bodyPr>
          <a:lstStyle/>
          <a:p>
            <a:pPr>
              <a:defRPr/>
            </a:pPr>
            <a:r>
              <a:rPr lang="zh-CN" altLang="en-US" sz="4000" spc="284" dirty="0">
                <a:solidFill>
                  <a:schemeClr val="bg1"/>
                </a:solidFill>
                <a:latin typeface="Franklin Gothic Medium" panose="020B0603020102020204" pitchFamily="34" charset="0"/>
                <a:ea typeface="微软雅黑" panose="020B0503020204020204" charset="-122"/>
              </a:rPr>
              <a:t>为什么要进行职业</a:t>
            </a:r>
            <a:endParaRPr lang="en-US" altLang="zh-CN" sz="4000" spc="284" dirty="0">
              <a:solidFill>
                <a:schemeClr val="bg1"/>
              </a:solidFill>
              <a:latin typeface="Franklin Gothic Medium" panose="020B0603020102020204" pitchFamily="34" charset="0"/>
              <a:ea typeface="微软雅黑" panose="020B0503020204020204" charset="-122"/>
            </a:endParaRPr>
          </a:p>
          <a:p>
            <a:pPr>
              <a:defRPr/>
            </a:pPr>
            <a:r>
              <a:rPr lang="zh-CN" altLang="en-US" sz="4000" spc="284" dirty="0">
                <a:solidFill>
                  <a:schemeClr val="bg1"/>
                </a:solidFill>
                <a:latin typeface="Franklin Gothic Medium" panose="020B0603020102020204" pitchFamily="34" charset="0"/>
                <a:ea typeface="微软雅黑" panose="020B0503020204020204" charset="-122"/>
              </a:rPr>
              <a:t>生涯规划</a:t>
            </a:r>
            <a:endParaRPr lang="zh-CN" altLang="en-US" sz="4000" spc="284" dirty="0">
              <a:solidFill>
                <a:schemeClr val="bg1"/>
              </a:solidFill>
              <a:latin typeface="Franklin Gothic Medium" panose="020B0603020102020204" pitchFamily="34" charset="0"/>
              <a:ea typeface="微软雅黑" panose="020B0503020204020204" charset="-122"/>
            </a:endParaRPr>
          </a:p>
        </p:txBody>
      </p:sp>
      <p:sp>
        <p:nvSpPr>
          <p:cNvPr id="23" name="îŝḷîḓé-Rectangle 2"/>
          <p:cNvSpPr/>
          <p:nvPr/>
        </p:nvSpPr>
        <p:spPr>
          <a:xfrm>
            <a:off x="1750325" y="3280718"/>
            <a:ext cx="1980309" cy="19725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pic>
        <p:nvPicPr>
          <p:cNvPr id="24" name="图片占位符 6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8029" y="3881816"/>
            <a:ext cx="2996986" cy="2985235"/>
          </a:xfrm>
          <a:prstGeom prst="rect">
            <a:avLst/>
          </a:prstGeom>
        </p:spPr>
      </p:pic>
      <p:sp>
        <p:nvSpPr>
          <p:cNvPr id="25" name="îŝḷîḓé-Rectangle 5"/>
          <p:cNvSpPr/>
          <p:nvPr/>
        </p:nvSpPr>
        <p:spPr>
          <a:xfrm>
            <a:off x="176002" y="6236783"/>
            <a:ext cx="468555" cy="46671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6" name="矩形 25"/>
          <p:cNvSpPr/>
          <p:nvPr/>
        </p:nvSpPr>
        <p:spPr>
          <a:xfrm>
            <a:off x="3841963" y="3272849"/>
            <a:ext cx="6289059" cy="45719"/>
          </a:xfrm>
          <a:prstGeom prst="rect">
            <a:avLst/>
          </a:prstGeom>
          <a:solidFill>
            <a:srgbClr val="C000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文本框 26"/>
          <p:cNvSpPr txBox="1"/>
          <p:nvPr/>
        </p:nvSpPr>
        <p:spPr>
          <a:xfrm>
            <a:off x="3634692" y="1987670"/>
            <a:ext cx="2646878" cy="830997"/>
          </a:xfrm>
          <a:prstGeom prst="rect">
            <a:avLst/>
          </a:prstGeom>
          <a:noFill/>
          <a:ln>
            <a:noFill/>
          </a:ln>
        </p:spPr>
        <p:txBody>
          <a:bodyPr wrap="none" rtlCol="0">
            <a:spAutoFit/>
            <a:scene3d>
              <a:camera prst="orthographicFront"/>
              <a:lightRig rig="threePt" dir="t"/>
            </a:scene3d>
            <a:sp3d contourW="12700"/>
          </a:bodyPr>
          <a:lstStyle/>
          <a:p>
            <a:r>
              <a:rPr lang="zh-CN" altLang="en-US" sz="4800" b="1" dirty="0">
                <a:solidFill>
                  <a:schemeClr val="tx1">
                    <a:lumMod val="95000"/>
                    <a:lumOff val="5000"/>
                  </a:schemeClr>
                </a:solidFill>
                <a:cs typeface="+mn-ea"/>
                <a:sym typeface="+mn-lt"/>
              </a:rPr>
              <a:t>第二部分</a:t>
            </a:r>
            <a:endParaRPr lang="zh-CN" altLang="en-US" sz="4800" b="1" dirty="0">
              <a:solidFill>
                <a:schemeClr val="tx1">
                  <a:lumMod val="95000"/>
                  <a:lumOff val="5000"/>
                </a:schemeClr>
              </a:solidFill>
              <a:cs typeface="+mn-ea"/>
              <a:sym typeface="+mn-lt"/>
            </a:endParaRPr>
          </a:p>
        </p:txBody>
      </p:sp>
      <p:sp>
        <p:nvSpPr>
          <p:cNvPr id="28" name="文本框 27"/>
          <p:cNvSpPr txBox="1"/>
          <p:nvPr/>
        </p:nvSpPr>
        <p:spPr>
          <a:xfrm>
            <a:off x="4660676" y="3842090"/>
            <a:ext cx="5089252" cy="738664"/>
          </a:xfrm>
          <a:prstGeom prst="rect">
            <a:avLst/>
          </a:prstGeom>
          <a:noFill/>
        </p:spPr>
        <p:txBody>
          <a:bodyPr wrap="square" rtlCol="0">
            <a:spAutoFit/>
            <a:scene3d>
              <a:camera prst="orthographicFront"/>
              <a:lightRig rig="threePt" dir="t"/>
            </a:scene3d>
            <a:sp3d contourW="12700"/>
          </a:bodyPr>
          <a:lstStyle/>
          <a:p>
            <a:r>
              <a:rPr lang="zh-CN" altLang="en-US" sz="4200" b="1" dirty="0">
                <a:solidFill>
                  <a:schemeClr val="tx1">
                    <a:lumMod val="95000"/>
                    <a:lumOff val="5000"/>
                  </a:schemeClr>
                </a:solidFill>
                <a:effectLst>
                  <a:outerShdw blurRad="38100" dist="38100" dir="2700000" algn="tl">
                    <a:srgbClr val="C0C0C0"/>
                  </a:outerShdw>
                </a:effectLst>
                <a:cs typeface="+mn-ea"/>
                <a:sym typeface="+mn-lt"/>
              </a:rPr>
              <a:t>职业生涯规划的概念</a:t>
            </a:r>
            <a:endParaRPr lang="zh-CN" altLang="en-US" sz="4200" b="1" dirty="0">
              <a:solidFill>
                <a:schemeClr val="accent3"/>
              </a:solidFill>
              <a:cs typeface="+mn-ea"/>
              <a:sym typeface="+mn-lt"/>
            </a:endParaRPr>
          </a:p>
        </p:txBody>
      </p:sp>
      <p:pic>
        <p:nvPicPr>
          <p:cNvPr id="29" name="图片 2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9" y="0"/>
            <a:ext cx="2726263" cy="2656716"/>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advTm="6764">
        <p:random/>
      </p:transition>
    </mc:Choice>
    <mc:Fallback>
      <p:transition spd="slow" advTm="6764">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randombar(horizontal)">
                                      <p:cBhvr>
                                        <p:cTn id="15" dur="500"/>
                                        <p:tgtEl>
                                          <p:spTgt spid="29"/>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childTnLst>
                          </p:cTn>
                        </p:par>
                        <p:par>
                          <p:cTn id="20" fill="hold">
                            <p:stCondLst>
                              <p:cond delay="2000"/>
                            </p:stCondLst>
                            <p:childTnLst>
                              <p:par>
                                <p:cTn id="21" presetID="2" presetClass="entr" presetSubtype="12"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0-#ppt_w/2"/>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par>
                          <p:cTn id="33" fill="hold">
                            <p:stCondLst>
                              <p:cond delay="3500"/>
                            </p:stCondLst>
                            <p:childTnLst>
                              <p:par>
                                <p:cTn id="34" presetID="53" presetClass="entr" presetSubtype="16"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childTnLst>
                          </p:cTn>
                        </p:par>
                        <p:par>
                          <p:cTn id="39" fill="hold">
                            <p:stCondLst>
                              <p:cond delay="4000"/>
                            </p:stCondLst>
                            <p:childTnLst>
                              <p:par>
                                <p:cTn id="40" presetID="22" presetClass="entr" presetSubtype="4"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down)">
                                      <p:cBhvr>
                                        <p:cTn id="42" dur="500"/>
                                        <p:tgtEl>
                                          <p:spTgt spid="26"/>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animBg="1"/>
      <p:bldP spid="25" grpId="0" animBg="1"/>
      <p:bldP spid="26" grpId="0" animBg="1"/>
      <p:bldP spid="27" grpId="0"/>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91894" y="323359"/>
            <a:ext cx="4504106" cy="954107"/>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职业生涯规划的概念</a:t>
            </a:r>
            <a:endParaRPr lang="zh-CN" altLang="en-US" sz="2800" b="1" dirty="0">
              <a:solidFill>
                <a:schemeClr val="accent3"/>
              </a:solidFill>
              <a:cs typeface="+mn-ea"/>
              <a:sym typeface="+mn-lt"/>
            </a:endParaRPr>
          </a:p>
          <a:p>
            <a:endParaRPr lang="zh-CN" altLang="en-US" sz="2800" b="1" dirty="0">
              <a:solidFill>
                <a:schemeClr val="accent1"/>
              </a:solidFill>
              <a:cs typeface="+mn-ea"/>
              <a:sym typeface="+mn-lt"/>
            </a:endParaRPr>
          </a:p>
        </p:txBody>
      </p:sp>
      <p:grpSp>
        <p:nvGrpSpPr>
          <p:cNvPr id="14" name="组合 8247"/>
          <p:cNvGrpSpPr/>
          <p:nvPr/>
        </p:nvGrpSpPr>
        <p:grpSpPr>
          <a:xfrm>
            <a:off x="1621911" y="953244"/>
            <a:ext cx="3660648" cy="3270895"/>
            <a:chOff x="1001" y="532"/>
            <a:chExt cx="2179" cy="1947"/>
          </a:xfrm>
        </p:grpSpPr>
        <p:grpSp>
          <p:nvGrpSpPr>
            <p:cNvPr id="17" name="组合 8227"/>
            <p:cNvGrpSpPr/>
            <p:nvPr/>
          </p:nvGrpSpPr>
          <p:grpSpPr>
            <a:xfrm rot="279090">
              <a:off x="1001" y="532"/>
              <a:ext cx="2179" cy="1947"/>
              <a:chOff x="992" y="487"/>
              <a:chExt cx="2179" cy="1947"/>
            </a:xfrm>
          </p:grpSpPr>
          <p:sp>
            <p:nvSpPr>
              <p:cNvPr id="22" name="椭圆 8217"/>
              <p:cNvSpPr/>
              <p:nvPr/>
            </p:nvSpPr>
            <p:spPr>
              <a:xfrm>
                <a:off x="1350" y="961"/>
                <a:ext cx="1384" cy="1367"/>
              </a:xfrm>
              <a:prstGeom prst="ellipse">
                <a:avLst/>
              </a:prstGeom>
              <a:solidFill>
                <a:schemeClr val="tx1">
                  <a:lumMod val="75000"/>
                  <a:lumOff val="25000"/>
                </a:schemeClr>
              </a:solidFill>
              <a:ln w="9525">
                <a:noFill/>
              </a:ln>
            </p:spPr>
            <p:txBody>
              <a:bodyPr anchor="t"/>
              <a:lstStyle/>
              <a:p>
                <a:pPr algn="ctr"/>
                <a:endParaRPr lang="zh-CN" altLang="en-US" sz="100">
                  <a:solidFill>
                    <a:schemeClr val="tx1"/>
                  </a:solidFill>
                  <a:cs typeface="+mn-ea"/>
                  <a:sym typeface="+mn-lt"/>
                </a:endParaRPr>
              </a:p>
            </p:txBody>
          </p:sp>
          <p:sp>
            <p:nvSpPr>
              <p:cNvPr id="23" name="等腰三角形 8218"/>
              <p:cNvSpPr/>
              <p:nvPr/>
            </p:nvSpPr>
            <p:spPr>
              <a:xfrm>
                <a:off x="1454" y="970"/>
                <a:ext cx="1186" cy="1040"/>
              </a:xfrm>
              <a:prstGeom prst="triangle">
                <a:avLst>
                  <a:gd name="adj" fmla="val 50000"/>
                </a:avLst>
              </a:prstGeom>
              <a:solidFill>
                <a:schemeClr val="bg1"/>
              </a:solidFill>
              <a:ln w="9525">
                <a:noFill/>
              </a:ln>
            </p:spPr>
            <p:txBody>
              <a:bodyPr anchor="t"/>
              <a:lstStyle/>
              <a:p>
                <a:pPr algn="ctr"/>
                <a:endParaRPr lang="zh-CN" altLang="en-US" sz="100">
                  <a:solidFill>
                    <a:schemeClr val="tx1"/>
                  </a:solidFill>
                  <a:cs typeface="+mn-ea"/>
                  <a:sym typeface="+mn-lt"/>
                </a:endParaRPr>
              </a:p>
            </p:txBody>
          </p:sp>
          <p:sp>
            <p:nvSpPr>
              <p:cNvPr id="24" name="矩形 8219"/>
              <p:cNvSpPr/>
              <p:nvPr/>
            </p:nvSpPr>
            <p:spPr>
              <a:xfrm>
                <a:off x="1259" y="1730"/>
                <a:ext cx="1599" cy="293"/>
              </a:xfrm>
              <a:prstGeom prst="rect">
                <a:avLst/>
              </a:prstGeom>
              <a:solidFill>
                <a:schemeClr val="bg1"/>
              </a:solidFill>
              <a:ln w="9525">
                <a:noFill/>
              </a:ln>
            </p:spPr>
            <p:txBody>
              <a:bodyPr anchor="t"/>
              <a:lstStyle/>
              <a:p>
                <a:pPr algn="ctr"/>
                <a:endParaRPr lang="zh-CN" altLang="en-US" sz="100">
                  <a:solidFill>
                    <a:schemeClr val="tx1"/>
                  </a:solidFill>
                  <a:cs typeface="+mn-ea"/>
                  <a:sym typeface="+mn-lt"/>
                </a:endParaRPr>
              </a:p>
            </p:txBody>
          </p:sp>
          <p:sp>
            <p:nvSpPr>
              <p:cNvPr id="25" name="椭圆 8223"/>
              <p:cNvSpPr/>
              <p:nvPr/>
            </p:nvSpPr>
            <p:spPr>
              <a:xfrm rot="1298928">
                <a:off x="992" y="1644"/>
                <a:ext cx="771" cy="790"/>
              </a:xfrm>
              <a:prstGeom prst="ellipse">
                <a:avLst/>
              </a:prstGeom>
              <a:solidFill>
                <a:schemeClr val="bg1"/>
              </a:solidFill>
              <a:ln w="9525">
                <a:noFill/>
              </a:ln>
            </p:spPr>
            <p:txBody>
              <a:bodyPr anchor="t"/>
              <a:lstStyle/>
              <a:p>
                <a:pPr algn="ctr"/>
                <a:endParaRPr lang="zh-CN" altLang="en-US" sz="100">
                  <a:solidFill>
                    <a:schemeClr val="tx1"/>
                  </a:solidFill>
                  <a:cs typeface="+mn-ea"/>
                  <a:sym typeface="+mn-lt"/>
                </a:endParaRPr>
              </a:p>
            </p:txBody>
          </p:sp>
          <p:sp>
            <p:nvSpPr>
              <p:cNvPr id="26" name="椭圆 8225"/>
              <p:cNvSpPr/>
              <p:nvPr/>
            </p:nvSpPr>
            <p:spPr>
              <a:xfrm rot="1298928">
                <a:off x="1650" y="487"/>
                <a:ext cx="771" cy="790"/>
              </a:xfrm>
              <a:prstGeom prst="ellipse">
                <a:avLst/>
              </a:prstGeom>
              <a:solidFill>
                <a:schemeClr val="bg1"/>
              </a:solidFill>
              <a:ln w="9525">
                <a:noFill/>
              </a:ln>
            </p:spPr>
            <p:txBody>
              <a:bodyPr anchor="t"/>
              <a:lstStyle/>
              <a:p>
                <a:pPr algn="ctr"/>
                <a:endParaRPr lang="zh-CN" altLang="en-US" sz="100">
                  <a:solidFill>
                    <a:schemeClr val="tx1"/>
                  </a:solidFill>
                  <a:cs typeface="+mn-ea"/>
                  <a:sym typeface="+mn-lt"/>
                </a:endParaRPr>
              </a:p>
            </p:txBody>
          </p:sp>
          <p:sp>
            <p:nvSpPr>
              <p:cNvPr id="27" name="椭圆 8226"/>
              <p:cNvSpPr/>
              <p:nvPr/>
            </p:nvSpPr>
            <p:spPr>
              <a:xfrm rot="1298928">
                <a:off x="2400" y="1565"/>
                <a:ext cx="771" cy="790"/>
              </a:xfrm>
              <a:prstGeom prst="ellipse">
                <a:avLst/>
              </a:prstGeom>
              <a:solidFill>
                <a:schemeClr val="bg1"/>
              </a:solidFill>
              <a:ln w="9525">
                <a:noFill/>
              </a:ln>
            </p:spPr>
            <p:txBody>
              <a:bodyPr anchor="t"/>
              <a:lstStyle/>
              <a:p>
                <a:pPr algn="ctr"/>
                <a:endParaRPr lang="zh-CN" altLang="en-US" sz="100">
                  <a:solidFill>
                    <a:schemeClr val="tx1"/>
                  </a:solidFill>
                  <a:cs typeface="+mn-ea"/>
                  <a:sym typeface="+mn-lt"/>
                </a:endParaRPr>
              </a:p>
            </p:txBody>
          </p:sp>
        </p:grpSp>
        <p:sp>
          <p:nvSpPr>
            <p:cNvPr id="19" name="椭圆 8228"/>
            <p:cNvSpPr/>
            <p:nvPr/>
          </p:nvSpPr>
          <p:spPr>
            <a:xfrm>
              <a:off x="1479" y="1161"/>
              <a:ext cx="1083" cy="1066"/>
            </a:xfrm>
            <a:prstGeom prst="ellipse">
              <a:avLst/>
            </a:prstGeom>
            <a:solidFill>
              <a:schemeClr val="bg1"/>
            </a:solidFill>
            <a:ln w="9525" cap="flat" cmpd="sng">
              <a:solidFill>
                <a:srgbClr val="093759"/>
              </a:solidFill>
              <a:prstDash val="solid"/>
              <a:round/>
              <a:headEnd type="none" w="med" len="med"/>
              <a:tailEnd type="none" w="med" len="med"/>
            </a:ln>
          </p:spPr>
          <p:txBody>
            <a:bodyPr anchor="t"/>
            <a:lstStyle/>
            <a:p>
              <a:pPr algn="ctr"/>
              <a:endParaRPr lang="zh-CN" altLang="en-US" sz="100">
                <a:solidFill>
                  <a:schemeClr val="tx1"/>
                </a:solidFill>
                <a:cs typeface="+mn-ea"/>
                <a:sym typeface="+mn-lt"/>
              </a:endParaRPr>
            </a:p>
          </p:txBody>
        </p:sp>
      </p:grpSp>
      <p:sp>
        <p:nvSpPr>
          <p:cNvPr id="28" name="矩形 27"/>
          <p:cNvSpPr/>
          <p:nvPr/>
        </p:nvSpPr>
        <p:spPr>
          <a:xfrm>
            <a:off x="8081845" y="4438141"/>
            <a:ext cx="2629149" cy="1077220"/>
          </a:xfrm>
          <a:prstGeom prst="rect">
            <a:avLst/>
          </a:prstGeom>
          <a:solidFill>
            <a:schemeClr val="bg1">
              <a:alpha val="70000"/>
            </a:schemeClr>
          </a:solidFill>
          <a:ln w="9525">
            <a:noFill/>
          </a:ln>
        </p:spPr>
        <p:txBody>
          <a:bodyPr lIns="91444" tIns="45721" rIns="91444" bIns="45721" anchor="t">
            <a:spAutoFit/>
          </a:bodyPr>
          <a:lstStyle/>
          <a:p>
            <a:r>
              <a:rPr lang="zh-CN" altLang="en-US" sz="1600" dirty="0">
                <a:cs typeface="+mn-ea"/>
                <a:sym typeface="+mn-lt"/>
              </a:rPr>
              <a:t>从职业能力的获得、职业兴趣的培养、选择职业、就业，直至最后完全退出职业劳动的完整的职业发展过程。</a:t>
            </a:r>
            <a:endParaRPr lang="zh-CN" altLang="en-US" sz="1600" dirty="0">
              <a:cs typeface="+mn-ea"/>
              <a:sym typeface="+mn-lt"/>
            </a:endParaRPr>
          </a:p>
        </p:txBody>
      </p:sp>
      <p:sp>
        <p:nvSpPr>
          <p:cNvPr id="29" name="矩形 11"/>
          <p:cNvSpPr/>
          <p:nvPr/>
        </p:nvSpPr>
        <p:spPr>
          <a:xfrm>
            <a:off x="5086521" y="4802576"/>
            <a:ext cx="2629148" cy="584777"/>
          </a:xfrm>
          <a:prstGeom prst="rect">
            <a:avLst/>
          </a:prstGeom>
          <a:solidFill>
            <a:schemeClr val="bg1">
              <a:alpha val="70000"/>
            </a:schemeClr>
          </a:solidFill>
          <a:ln w="9525">
            <a:noFill/>
          </a:ln>
        </p:spPr>
        <p:txBody>
          <a:bodyPr lIns="91444" tIns="45721" rIns="91444" bIns="45721" anchor="t">
            <a:spAutoFit/>
          </a:bodyPr>
          <a:lstStyle/>
          <a:p>
            <a:r>
              <a:rPr lang="zh-CN" altLang="en-US" sz="1600" dirty="0">
                <a:cs typeface="+mn-ea"/>
                <a:sym typeface="+mn-lt"/>
              </a:rPr>
              <a:t>一个人一生中担负的职业和工作职务的发展道路。</a:t>
            </a:r>
            <a:endParaRPr lang="zh-CN" altLang="en-US" sz="1600" dirty="0">
              <a:cs typeface="+mn-ea"/>
              <a:sym typeface="+mn-lt"/>
            </a:endParaRPr>
          </a:p>
        </p:txBody>
      </p:sp>
      <p:sp>
        <p:nvSpPr>
          <p:cNvPr id="30" name="矩形 11"/>
          <p:cNvSpPr/>
          <p:nvPr/>
        </p:nvSpPr>
        <p:spPr>
          <a:xfrm>
            <a:off x="2009845" y="4132328"/>
            <a:ext cx="2629148" cy="2062105"/>
          </a:xfrm>
          <a:prstGeom prst="rect">
            <a:avLst/>
          </a:prstGeom>
          <a:solidFill>
            <a:schemeClr val="bg1">
              <a:alpha val="70000"/>
            </a:schemeClr>
          </a:solidFill>
          <a:ln w="9525">
            <a:noFill/>
          </a:ln>
        </p:spPr>
        <p:txBody>
          <a:bodyPr lIns="91444" tIns="45721" rIns="91444" bIns="45721" anchor="t">
            <a:spAutoFit/>
          </a:bodyPr>
          <a:lstStyle/>
          <a:p>
            <a:r>
              <a:rPr kumimoji="1" lang="zh-CN" altLang="en-US" sz="1600" dirty="0">
                <a:solidFill>
                  <a:srgbClr val="222222"/>
                </a:solidFill>
                <a:cs typeface="+mn-ea"/>
                <a:sym typeface="+mn-lt"/>
              </a:rPr>
              <a:t>针对个人职业选择的主观和客观因素进行分析和测定，确定个人的奋斗目标并选择实现这一目标。要求根据自身的兴趣、特点，将自己定位在一个最能发挥自己长处的位置，选择最适合自己能</a:t>
            </a:r>
            <a:endParaRPr kumimoji="1" lang="zh-CN" altLang="en-US" sz="1600" dirty="0">
              <a:solidFill>
                <a:srgbClr val="222222"/>
              </a:solidFill>
              <a:cs typeface="+mn-ea"/>
              <a:sym typeface="+mn-lt"/>
            </a:endParaRPr>
          </a:p>
          <a:p>
            <a:r>
              <a:rPr kumimoji="1" lang="zh-CN" altLang="en-US" sz="1600" dirty="0">
                <a:solidFill>
                  <a:srgbClr val="222222"/>
                </a:solidFill>
                <a:cs typeface="+mn-ea"/>
                <a:sym typeface="+mn-lt"/>
              </a:rPr>
              <a:t>         力的事业</a:t>
            </a:r>
            <a:endParaRPr kumimoji="1" lang="zh-CN" altLang="en-US" sz="1600" dirty="0">
              <a:solidFill>
                <a:srgbClr val="222222"/>
              </a:solidFill>
              <a:cs typeface="+mn-ea"/>
              <a:sym typeface="+mn-lt"/>
            </a:endParaRPr>
          </a:p>
        </p:txBody>
      </p:sp>
      <p:sp>
        <p:nvSpPr>
          <p:cNvPr id="31" name="文本框 6"/>
          <p:cNvSpPr txBox="1"/>
          <p:nvPr/>
        </p:nvSpPr>
        <p:spPr>
          <a:xfrm>
            <a:off x="2886543" y="2588692"/>
            <a:ext cx="954116" cy="554000"/>
          </a:xfrm>
          <a:prstGeom prst="rect">
            <a:avLst/>
          </a:prstGeom>
          <a:noFill/>
          <a:ln w="9525">
            <a:noFill/>
          </a:ln>
        </p:spPr>
        <p:txBody>
          <a:bodyPr wrap="none" lIns="91444" tIns="45721" rIns="91444" bIns="45721" anchor="t">
            <a:spAutoFit/>
          </a:bodyPr>
          <a:lstStyle/>
          <a:p>
            <a:pPr algn="ctr">
              <a:lnSpc>
                <a:spcPct val="100000"/>
              </a:lnSpc>
            </a:pPr>
            <a:r>
              <a:rPr lang="zh-CN" altLang="en-US" sz="3000" b="1" dirty="0">
                <a:cs typeface="+mn-ea"/>
                <a:sym typeface="+mn-lt"/>
              </a:rPr>
              <a:t>定义</a:t>
            </a:r>
            <a:endParaRPr lang="en-US" altLang="zh-CN" sz="3000" b="1" dirty="0">
              <a:solidFill>
                <a:schemeClr val="tx1"/>
              </a:solidFill>
              <a:cs typeface="+mn-ea"/>
              <a:sym typeface="+mn-lt"/>
            </a:endParaRPr>
          </a:p>
        </p:txBody>
      </p:sp>
      <p:grpSp>
        <p:nvGrpSpPr>
          <p:cNvPr id="32" name="组合 8248"/>
          <p:cNvGrpSpPr/>
          <p:nvPr/>
        </p:nvGrpSpPr>
        <p:grpSpPr>
          <a:xfrm>
            <a:off x="4632558" y="1048100"/>
            <a:ext cx="3660649" cy="3270896"/>
            <a:chOff x="1001" y="532"/>
            <a:chExt cx="2179" cy="1947"/>
          </a:xfrm>
        </p:grpSpPr>
        <p:grpSp>
          <p:nvGrpSpPr>
            <p:cNvPr id="33" name="组合 8249"/>
            <p:cNvGrpSpPr/>
            <p:nvPr/>
          </p:nvGrpSpPr>
          <p:grpSpPr>
            <a:xfrm rot="279090">
              <a:off x="1001" y="532"/>
              <a:ext cx="2179" cy="1947"/>
              <a:chOff x="992" y="487"/>
              <a:chExt cx="2179" cy="1947"/>
            </a:xfrm>
          </p:grpSpPr>
          <p:sp>
            <p:nvSpPr>
              <p:cNvPr id="35" name="椭圆 8250"/>
              <p:cNvSpPr/>
              <p:nvPr/>
            </p:nvSpPr>
            <p:spPr>
              <a:xfrm>
                <a:off x="1350" y="961"/>
                <a:ext cx="1384" cy="1367"/>
              </a:xfrm>
              <a:prstGeom prst="ellipse">
                <a:avLst/>
              </a:prstGeom>
              <a:solidFill>
                <a:srgbClr val="FF0000"/>
              </a:solidFill>
              <a:ln w="9525">
                <a:noFill/>
              </a:ln>
            </p:spPr>
            <p:txBody>
              <a:bodyPr anchor="t"/>
              <a:lstStyle/>
              <a:p>
                <a:pPr algn="ctr"/>
                <a:endParaRPr lang="zh-CN" altLang="en-US" sz="100">
                  <a:solidFill>
                    <a:schemeClr val="tx1"/>
                  </a:solidFill>
                  <a:cs typeface="+mn-ea"/>
                  <a:sym typeface="+mn-lt"/>
                </a:endParaRPr>
              </a:p>
            </p:txBody>
          </p:sp>
          <p:sp>
            <p:nvSpPr>
              <p:cNvPr id="36" name="等腰三角形 8251"/>
              <p:cNvSpPr/>
              <p:nvPr/>
            </p:nvSpPr>
            <p:spPr>
              <a:xfrm>
                <a:off x="1454" y="970"/>
                <a:ext cx="1186" cy="1040"/>
              </a:xfrm>
              <a:prstGeom prst="triangle">
                <a:avLst>
                  <a:gd name="adj" fmla="val 50000"/>
                </a:avLst>
              </a:prstGeom>
              <a:solidFill>
                <a:schemeClr val="bg1"/>
              </a:solidFill>
              <a:ln w="9525">
                <a:noFill/>
              </a:ln>
            </p:spPr>
            <p:txBody>
              <a:bodyPr anchor="t"/>
              <a:lstStyle/>
              <a:p>
                <a:pPr algn="ctr"/>
                <a:endParaRPr lang="zh-CN" altLang="en-US" sz="100">
                  <a:solidFill>
                    <a:schemeClr val="tx1"/>
                  </a:solidFill>
                  <a:cs typeface="+mn-ea"/>
                  <a:sym typeface="+mn-lt"/>
                </a:endParaRPr>
              </a:p>
            </p:txBody>
          </p:sp>
          <p:sp>
            <p:nvSpPr>
              <p:cNvPr id="37" name="矩形 8252"/>
              <p:cNvSpPr/>
              <p:nvPr/>
            </p:nvSpPr>
            <p:spPr>
              <a:xfrm>
                <a:off x="1259" y="1730"/>
                <a:ext cx="1599" cy="293"/>
              </a:xfrm>
              <a:prstGeom prst="rect">
                <a:avLst/>
              </a:prstGeom>
              <a:solidFill>
                <a:schemeClr val="bg1"/>
              </a:solidFill>
              <a:ln w="9525">
                <a:noFill/>
              </a:ln>
            </p:spPr>
            <p:txBody>
              <a:bodyPr anchor="t"/>
              <a:lstStyle/>
              <a:p>
                <a:pPr algn="ctr"/>
                <a:endParaRPr lang="zh-CN" altLang="en-US" sz="100">
                  <a:solidFill>
                    <a:schemeClr val="tx1"/>
                  </a:solidFill>
                  <a:cs typeface="+mn-ea"/>
                  <a:sym typeface="+mn-lt"/>
                </a:endParaRPr>
              </a:p>
            </p:txBody>
          </p:sp>
          <p:sp>
            <p:nvSpPr>
              <p:cNvPr id="38" name="椭圆 8253"/>
              <p:cNvSpPr/>
              <p:nvPr/>
            </p:nvSpPr>
            <p:spPr>
              <a:xfrm rot="1298928">
                <a:off x="992" y="1644"/>
                <a:ext cx="771" cy="790"/>
              </a:xfrm>
              <a:prstGeom prst="ellipse">
                <a:avLst/>
              </a:prstGeom>
              <a:solidFill>
                <a:schemeClr val="bg1"/>
              </a:solidFill>
              <a:ln w="9525">
                <a:noFill/>
              </a:ln>
            </p:spPr>
            <p:txBody>
              <a:bodyPr anchor="t"/>
              <a:lstStyle/>
              <a:p>
                <a:pPr algn="ctr"/>
                <a:endParaRPr lang="zh-CN" altLang="en-US" sz="100">
                  <a:solidFill>
                    <a:schemeClr val="tx1"/>
                  </a:solidFill>
                  <a:cs typeface="+mn-ea"/>
                  <a:sym typeface="+mn-lt"/>
                </a:endParaRPr>
              </a:p>
            </p:txBody>
          </p:sp>
          <p:sp>
            <p:nvSpPr>
              <p:cNvPr id="39" name="椭圆 8254"/>
              <p:cNvSpPr/>
              <p:nvPr/>
            </p:nvSpPr>
            <p:spPr>
              <a:xfrm rot="1298928">
                <a:off x="1650" y="487"/>
                <a:ext cx="771" cy="790"/>
              </a:xfrm>
              <a:prstGeom prst="ellipse">
                <a:avLst/>
              </a:prstGeom>
              <a:solidFill>
                <a:schemeClr val="bg1"/>
              </a:solidFill>
              <a:ln w="9525">
                <a:noFill/>
              </a:ln>
            </p:spPr>
            <p:txBody>
              <a:bodyPr anchor="t"/>
              <a:lstStyle/>
              <a:p>
                <a:pPr algn="ctr"/>
                <a:endParaRPr lang="zh-CN" altLang="en-US" sz="100">
                  <a:solidFill>
                    <a:schemeClr val="tx1"/>
                  </a:solidFill>
                  <a:cs typeface="+mn-ea"/>
                  <a:sym typeface="+mn-lt"/>
                </a:endParaRPr>
              </a:p>
            </p:txBody>
          </p:sp>
          <p:sp>
            <p:nvSpPr>
              <p:cNvPr id="40" name="椭圆 8255"/>
              <p:cNvSpPr/>
              <p:nvPr/>
            </p:nvSpPr>
            <p:spPr>
              <a:xfrm rot="1298928">
                <a:off x="2400" y="1565"/>
                <a:ext cx="771" cy="790"/>
              </a:xfrm>
              <a:prstGeom prst="ellipse">
                <a:avLst/>
              </a:prstGeom>
              <a:solidFill>
                <a:schemeClr val="bg1"/>
              </a:solidFill>
              <a:ln w="9525">
                <a:noFill/>
              </a:ln>
            </p:spPr>
            <p:txBody>
              <a:bodyPr anchor="t"/>
              <a:lstStyle/>
              <a:p>
                <a:pPr algn="ctr"/>
                <a:endParaRPr lang="zh-CN" altLang="en-US" sz="100">
                  <a:solidFill>
                    <a:schemeClr val="tx1"/>
                  </a:solidFill>
                  <a:cs typeface="+mn-ea"/>
                  <a:sym typeface="+mn-lt"/>
                </a:endParaRPr>
              </a:p>
            </p:txBody>
          </p:sp>
        </p:grpSp>
        <p:sp>
          <p:nvSpPr>
            <p:cNvPr id="34" name="椭圆 8256"/>
            <p:cNvSpPr/>
            <p:nvPr/>
          </p:nvSpPr>
          <p:spPr>
            <a:xfrm>
              <a:off x="1479" y="1161"/>
              <a:ext cx="1083" cy="1066"/>
            </a:xfrm>
            <a:prstGeom prst="ellipse">
              <a:avLst/>
            </a:prstGeom>
            <a:solidFill>
              <a:schemeClr val="bg1"/>
            </a:solidFill>
            <a:ln w="9525" cap="flat" cmpd="sng">
              <a:solidFill>
                <a:srgbClr val="F33735"/>
              </a:solidFill>
              <a:prstDash val="solid"/>
              <a:round/>
              <a:headEnd type="none" w="med" len="med"/>
              <a:tailEnd type="none" w="med" len="med"/>
            </a:ln>
          </p:spPr>
          <p:txBody>
            <a:bodyPr anchor="t"/>
            <a:lstStyle/>
            <a:p>
              <a:pPr algn="ctr"/>
              <a:endParaRPr lang="zh-CN" altLang="en-US" sz="100">
                <a:solidFill>
                  <a:schemeClr val="tx1"/>
                </a:solidFill>
                <a:cs typeface="+mn-ea"/>
                <a:sym typeface="+mn-lt"/>
              </a:endParaRPr>
            </a:p>
          </p:txBody>
        </p:sp>
      </p:grpSp>
      <p:sp>
        <p:nvSpPr>
          <p:cNvPr id="41" name="文本框 6"/>
          <p:cNvSpPr txBox="1"/>
          <p:nvPr/>
        </p:nvSpPr>
        <p:spPr>
          <a:xfrm>
            <a:off x="5868484" y="2644131"/>
            <a:ext cx="954116" cy="554000"/>
          </a:xfrm>
          <a:prstGeom prst="rect">
            <a:avLst/>
          </a:prstGeom>
          <a:noFill/>
          <a:ln w="9525">
            <a:noFill/>
          </a:ln>
        </p:spPr>
        <p:txBody>
          <a:bodyPr wrap="none" lIns="91444" tIns="45721" rIns="91444" bIns="45721" anchor="t">
            <a:spAutoFit/>
          </a:bodyPr>
          <a:lstStyle/>
          <a:p>
            <a:pPr algn="ctr">
              <a:lnSpc>
                <a:spcPct val="100000"/>
              </a:lnSpc>
            </a:pPr>
            <a:r>
              <a:rPr lang="zh-CN" altLang="en-US" sz="3000" b="1" dirty="0">
                <a:solidFill>
                  <a:schemeClr val="tx1"/>
                </a:solidFill>
                <a:cs typeface="+mn-ea"/>
                <a:sym typeface="+mn-lt"/>
              </a:rPr>
              <a:t>狭义</a:t>
            </a:r>
            <a:endParaRPr lang="en-US" altLang="zh-CN" sz="3000" b="1" dirty="0">
              <a:solidFill>
                <a:schemeClr val="tx1"/>
              </a:solidFill>
              <a:cs typeface="+mn-ea"/>
              <a:sym typeface="+mn-lt"/>
            </a:endParaRPr>
          </a:p>
        </p:txBody>
      </p:sp>
      <p:grpSp>
        <p:nvGrpSpPr>
          <p:cNvPr id="42" name="组合 8258"/>
          <p:cNvGrpSpPr/>
          <p:nvPr/>
        </p:nvGrpSpPr>
        <p:grpSpPr>
          <a:xfrm>
            <a:off x="7545693" y="1028452"/>
            <a:ext cx="3660648" cy="3270896"/>
            <a:chOff x="1001" y="532"/>
            <a:chExt cx="2179" cy="1947"/>
          </a:xfrm>
        </p:grpSpPr>
        <p:grpSp>
          <p:nvGrpSpPr>
            <p:cNvPr id="43" name="组合 8259"/>
            <p:cNvGrpSpPr/>
            <p:nvPr/>
          </p:nvGrpSpPr>
          <p:grpSpPr>
            <a:xfrm rot="279090">
              <a:off x="1001" y="532"/>
              <a:ext cx="2179" cy="1947"/>
              <a:chOff x="992" y="487"/>
              <a:chExt cx="2179" cy="1947"/>
            </a:xfrm>
          </p:grpSpPr>
          <p:sp>
            <p:nvSpPr>
              <p:cNvPr id="45" name="椭圆 8260"/>
              <p:cNvSpPr/>
              <p:nvPr/>
            </p:nvSpPr>
            <p:spPr>
              <a:xfrm>
                <a:off x="1350" y="961"/>
                <a:ext cx="1384" cy="1367"/>
              </a:xfrm>
              <a:prstGeom prst="ellipse">
                <a:avLst/>
              </a:prstGeom>
              <a:solidFill>
                <a:schemeClr val="tx1">
                  <a:lumMod val="85000"/>
                  <a:lumOff val="15000"/>
                </a:schemeClr>
              </a:solidFill>
              <a:ln w="9525">
                <a:noFill/>
              </a:ln>
            </p:spPr>
            <p:txBody>
              <a:bodyPr anchor="t"/>
              <a:lstStyle/>
              <a:p>
                <a:pPr algn="ctr"/>
                <a:endParaRPr lang="zh-CN" altLang="en-US" sz="100">
                  <a:solidFill>
                    <a:schemeClr val="tx1"/>
                  </a:solidFill>
                  <a:cs typeface="+mn-ea"/>
                  <a:sym typeface="+mn-lt"/>
                </a:endParaRPr>
              </a:p>
            </p:txBody>
          </p:sp>
          <p:sp>
            <p:nvSpPr>
              <p:cNvPr id="46" name="等腰三角形 8261"/>
              <p:cNvSpPr/>
              <p:nvPr/>
            </p:nvSpPr>
            <p:spPr>
              <a:xfrm>
                <a:off x="1454" y="970"/>
                <a:ext cx="1186" cy="1040"/>
              </a:xfrm>
              <a:prstGeom prst="triangle">
                <a:avLst>
                  <a:gd name="adj" fmla="val 50000"/>
                </a:avLst>
              </a:prstGeom>
              <a:solidFill>
                <a:schemeClr val="bg1"/>
              </a:solidFill>
              <a:ln w="9525">
                <a:noFill/>
              </a:ln>
            </p:spPr>
            <p:txBody>
              <a:bodyPr anchor="t"/>
              <a:lstStyle/>
              <a:p>
                <a:pPr algn="ctr"/>
                <a:endParaRPr lang="zh-CN" altLang="en-US" sz="100">
                  <a:solidFill>
                    <a:schemeClr val="tx1"/>
                  </a:solidFill>
                  <a:cs typeface="+mn-ea"/>
                  <a:sym typeface="+mn-lt"/>
                </a:endParaRPr>
              </a:p>
            </p:txBody>
          </p:sp>
          <p:sp>
            <p:nvSpPr>
              <p:cNvPr id="47" name="矩形 8262"/>
              <p:cNvSpPr/>
              <p:nvPr/>
            </p:nvSpPr>
            <p:spPr>
              <a:xfrm>
                <a:off x="1259" y="1730"/>
                <a:ext cx="1599" cy="293"/>
              </a:xfrm>
              <a:prstGeom prst="rect">
                <a:avLst/>
              </a:prstGeom>
              <a:solidFill>
                <a:schemeClr val="bg1"/>
              </a:solidFill>
              <a:ln w="9525">
                <a:noFill/>
              </a:ln>
            </p:spPr>
            <p:txBody>
              <a:bodyPr anchor="t"/>
              <a:lstStyle/>
              <a:p>
                <a:pPr algn="ctr"/>
                <a:endParaRPr lang="zh-CN" altLang="en-US" sz="100">
                  <a:solidFill>
                    <a:schemeClr val="tx1"/>
                  </a:solidFill>
                  <a:cs typeface="+mn-ea"/>
                  <a:sym typeface="+mn-lt"/>
                </a:endParaRPr>
              </a:p>
            </p:txBody>
          </p:sp>
          <p:sp>
            <p:nvSpPr>
              <p:cNvPr id="48" name="椭圆 8263"/>
              <p:cNvSpPr/>
              <p:nvPr/>
            </p:nvSpPr>
            <p:spPr>
              <a:xfrm rot="1298928">
                <a:off x="992" y="1644"/>
                <a:ext cx="771" cy="790"/>
              </a:xfrm>
              <a:prstGeom prst="ellipse">
                <a:avLst/>
              </a:prstGeom>
              <a:solidFill>
                <a:schemeClr val="bg1"/>
              </a:solidFill>
              <a:ln w="9525">
                <a:noFill/>
              </a:ln>
            </p:spPr>
            <p:txBody>
              <a:bodyPr anchor="t"/>
              <a:lstStyle/>
              <a:p>
                <a:pPr algn="ctr"/>
                <a:endParaRPr lang="zh-CN" altLang="en-US" sz="100">
                  <a:solidFill>
                    <a:schemeClr val="tx1"/>
                  </a:solidFill>
                  <a:cs typeface="+mn-ea"/>
                  <a:sym typeface="+mn-lt"/>
                </a:endParaRPr>
              </a:p>
            </p:txBody>
          </p:sp>
          <p:sp>
            <p:nvSpPr>
              <p:cNvPr id="49" name="椭圆 8264"/>
              <p:cNvSpPr/>
              <p:nvPr/>
            </p:nvSpPr>
            <p:spPr>
              <a:xfrm rot="1298928">
                <a:off x="1650" y="487"/>
                <a:ext cx="771" cy="790"/>
              </a:xfrm>
              <a:prstGeom prst="ellipse">
                <a:avLst/>
              </a:prstGeom>
              <a:solidFill>
                <a:schemeClr val="bg1"/>
              </a:solidFill>
              <a:ln w="9525">
                <a:noFill/>
              </a:ln>
            </p:spPr>
            <p:txBody>
              <a:bodyPr anchor="t"/>
              <a:lstStyle/>
              <a:p>
                <a:pPr algn="ctr"/>
                <a:endParaRPr lang="zh-CN" altLang="en-US" sz="100">
                  <a:solidFill>
                    <a:schemeClr val="tx1"/>
                  </a:solidFill>
                  <a:cs typeface="+mn-ea"/>
                  <a:sym typeface="+mn-lt"/>
                </a:endParaRPr>
              </a:p>
            </p:txBody>
          </p:sp>
          <p:sp>
            <p:nvSpPr>
              <p:cNvPr id="50" name="椭圆 8265"/>
              <p:cNvSpPr/>
              <p:nvPr/>
            </p:nvSpPr>
            <p:spPr>
              <a:xfrm rot="1298928">
                <a:off x="2400" y="1565"/>
                <a:ext cx="771" cy="790"/>
              </a:xfrm>
              <a:prstGeom prst="ellipse">
                <a:avLst/>
              </a:prstGeom>
              <a:solidFill>
                <a:schemeClr val="bg1"/>
              </a:solidFill>
              <a:ln w="9525">
                <a:noFill/>
              </a:ln>
            </p:spPr>
            <p:txBody>
              <a:bodyPr anchor="t"/>
              <a:lstStyle/>
              <a:p>
                <a:pPr algn="ctr"/>
                <a:endParaRPr lang="zh-CN" altLang="en-US" sz="100">
                  <a:solidFill>
                    <a:schemeClr val="tx1"/>
                  </a:solidFill>
                  <a:cs typeface="+mn-ea"/>
                  <a:sym typeface="+mn-lt"/>
                </a:endParaRPr>
              </a:p>
            </p:txBody>
          </p:sp>
        </p:grpSp>
        <p:sp>
          <p:nvSpPr>
            <p:cNvPr id="44" name="椭圆 8266"/>
            <p:cNvSpPr/>
            <p:nvPr/>
          </p:nvSpPr>
          <p:spPr>
            <a:xfrm>
              <a:off x="1479" y="1161"/>
              <a:ext cx="1083" cy="1066"/>
            </a:xfrm>
            <a:prstGeom prst="ellipse">
              <a:avLst/>
            </a:prstGeom>
            <a:solidFill>
              <a:schemeClr val="bg1"/>
            </a:solidFill>
            <a:ln w="9525" cap="flat" cmpd="sng">
              <a:solidFill>
                <a:srgbClr val="093759"/>
              </a:solidFill>
              <a:prstDash val="solid"/>
              <a:round/>
              <a:headEnd type="none" w="med" len="med"/>
              <a:tailEnd type="none" w="med" len="med"/>
            </a:ln>
          </p:spPr>
          <p:txBody>
            <a:bodyPr anchor="t"/>
            <a:lstStyle/>
            <a:p>
              <a:pPr algn="ctr"/>
              <a:endParaRPr lang="zh-CN" altLang="en-US" sz="100">
                <a:solidFill>
                  <a:schemeClr val="tx1"/>
                </a:solidFill>
                <a:cs typeface="+mn-ea"/>
                <a:sym typeface="+mn-lt"/>
              </a:endParaRPr>
            </a:p>
          </p:txBody>
        </p:sp>
      </p:grpSp>
      <p:sp>
        <p:nvSpPr>
          <p:cNvPr id="51" name="文本框 6"/>
          <p:cNvSpPr txBox="1"/>
          <p:nvPr/>
        </p:nvSpPr>
        <p:spPr>
          <a:xfrm>
            <a:off x="8739547" y="2657570"/>
            <a:ext cx="954116" cy="554000"/>
          </a:xfrm>
          <a:prstGeom prst="rect">
            <a:avLst/>
          </a:prstGeom>
          <a:noFill/>
          <a:ln w="9525">
            <a:noFill/>
          </a:ln>
        </p:spPr>
        <p:txBody>
          <a:bodyPr wrap="none" lIns="91444" tIns="45721" rIns="91444" bIns="45721" anchor="t">
            <a:spAutoFit/>
          </a:bodyPr>
          <a:lstStyle/>
          <a:p>
            <a:pPr algn="ctr">
              <a:lnSpc>
                <a:spcPct val="100000"/>
              </a:lnSpc>
            </a:pPr>
            <a:r>
              <a:rPr lang="zh-CN" altLang="en-US" sz="3000" b="1" dirty="0">
                <a:solidFill>
                  <a:schemeClr val="tx1"/>
                </a:solidFill>
                <a:cs typeface="+mn-ea"/>
                <a:sym typeface="+mn-lt"/>
              </a:rPr>
              <a:t>广义</a:t>
            </a:r>
            <a:endParaRPr lang="en-US" altLang="zh-CN" sz="3000" b="1" dirty="0">
              <a:solidFill>
                <a:schemeClr val="tx1"/>
              </a:solidFill>
              <a:cs typeface="+mn-ea"/>
              <a:sym typeface="+mn-lt"/>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Tm="6738">
        <p:random/>
      </p:transition>
    </mc:Choice>
    <mc:Fallback>
      <p:transition spd="slow" advTm="6738">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500"/>
                                        <p:tgtEl>
                                          <p:spTgt spid="31"/>
                                        </p:tgtEl>
                                      </p:cBhvr>
                                    </p:animEffect>
                                  </p:childTnLst>
                                </p:cTn>
                              </p:par>
                              <p:par>
                                <p:cTn id="11" presetID="16" presetClass="entr" presetSubtype="21"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arn(inVertical)">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barn(inVertical)">
                                      <p:cBhvr>
                                        <p:cTn id="18" dur="500"/>
                                        <p:tgtEl>
                                          <p:spTgt spid="29"/>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barn(inVertical)">
                                      <p:cBhvr>
                                        <p:cTn id="21" dur="500"/>
                                        <p:tgtEl>
                                          <p:spTgt spid="41"/>
                                        </p:tgtEl>
                                      </p:cBhvr>
                                    </p:animEffect>
                                  </p:childTnLst>
                                </p:cTn>
                              </p:par>
                              <p:par>
                                <p:cTn id="22" presetID="16" presetClass="entr" presetSubtype="21" fill="hold"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barn(inVertical)">
                                      <p:cBhvr>
                                        <p:cTn id="24" dur="500"/>
                                        <p:tgtEl>
                                          <p:spTgt spid="32"/>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barn(inVertical)">
                                      <p:cBhvr>
                                        <p:cTn id="29" dur="500"/>
                                        <p:tgtEl>
                                          <p:spTgt spid="28"/>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barn(inVertical)">
                                      <p:cBhvr>
                                        <p:cTn id="32" dur="500"/>
                                        <p:tgtEl>
                                          <p:spTgt spid="51"/>
                                        </p:tgtEl>
                                      </p:cBhvr>
                                    </p:animEffect>
                                  </p:childTnLst>
                                </p:cTn>
                              </p:par>
                              <p:par>
                                <p:cTn id="33" presetID="16" presetClass="entr" presetSubtype="21" fill="hold" nodeType="with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barn(inVertical)">
                                      <p:cBhvr>
                                        <p:cTn id="3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p:bldP spid="41" grpId="0"/>
      <p:bldP spid="5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91894" y="323359"/>
            <a:ext cx="4504106" cy="954107"/>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职业生涯规划的概念</a:t>
            </a:r>
            <a:endParaRPr lang="zh-CN" altLang="en-US" sz="2800" b="1" dirty="0">
              <a:solidFill>
                <a:schemeClr val="accent3"/>
              </a:solidFill>
              <a:cs typeface="+mn-ea"/>
              <a:sym typeface="+mn-lt"/>
            </a:endParaRPr>
          </a:p>
          <a:p>
            <a:endParaRPr lang="zh-CN" altLang="en-US" sz="2800" b="1" dirty="0">
              <a:solidFill>
                <a:schemeClr val="accent1"/>
              </a:solidFill>
              <a:cs typeface="+mn-ea"/>
              <a:sym typeface="+mn-lt"/>
            </a:endParaRPr>
          </a:p>
        </p:txBody>
      </p:sp>
      <p:sp>
        <p:nvSpPr>
          <p:cNvPr id="52" name="AutoShape 12"/>
          <p:cNvSpPr>
            <a:spLocks noChangeArrowheads="1"/>
          </p:cNvSpPr>
          <p:nvPr/>
        </p:nvSpPr>
        <p:spPr bwMode="auto">
          <a:xfrm>
            <a:off x="1643474" y="1536891"/>
            <a:ext cx="1728081" cy="685800"/>
          </a:xfrm>
          <a:prstGeom prst="flowChartAlternateProcess">
            <a:avLst/>
          </a:prstGeom>
          <a:solidFill>
            <a:srgbClr val="FF0000"/>
          </a:solidFill>
          <a:ln>
            <a:noFill/>
          </a:ln>
        </p:spPr>
        <p:txBody>
          <a:bodyPr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r>
              <a:rPr kumimoji="1" lang="zh-CN" altLang="en-US" sz="2800" dirty="0">
                <a:solidFill>
                  <a:schemeClr val="bg1"/>
                </a:solidFill>
                <a:latin typeface="+mn-lt"/>
                <a:ea typeface="+mn-ea"/>
                <a:cs typeface="+mn-ea"/>
                <a:sym typeface="+mn-lt"/>
              </a:rPr>
              <a:t>职业生涯</a:t>
            </a:r>
            <a:endParaRPr kumimoji="1" lang="zh-CN" altLang="en-US" sz="2800" b="0" dirty="0">
              <a:solidFill>
                <a:schemeClr val="bg1"/>
              </a:solidFill>
              <a:latin typeface="+mn-lt"/>
              <a:ea typeface="+mn-ea"/>
              <a:cs typeface="+mn-ea"/>
              <a:sym typeface="+mn-lt"/>
            </a:endParaRPr>
          </a:p>
        </p:txBody>
      </p:sp>
      <p:sp>
        <p:nvSpPr>
          <p:cNvPr id="53" name="AutoShape 13"/>
          <p:cNvSpPr>
            <a:spLocks noChangeArrowheads="1"/>
          </p:cNvSpPr>
          <p:nvPr/>
        </p:nvSpPr>
        <p:spPr bwMode="auto">
          <a:xfrm>
            <a:off x="2208626" y="2692915"/>
            <a:ext cx="6147583" cy="872939"/>
          </a:xfrm>
          <a:prstGeom prst="flowChartAlternateProcess">
            <a:avLst/>
          </a:prstGeom>
          <a:noFill/>
          <a:ln w="19050">
            <a:noFill/>
            <a:miter lim="800000"/>
          </a:ln>
        </p:spPr>
        <p:txBody>
          <a:bodyPr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0"/>
              </a:spcBef>
            </a:pPr>
            <a:r>
              <a:rPr kumimoji="1" lang="zh-CN" altLang="en-US" sz="2500" b="0" dirty="0">
                <a:latin typeface="+mn-lt"/>
                <a:ea typeface="+mn-ea"/>
                <a:cs typeface="+mn-ea"/>
                <a:sym typeface="+mn-lt"/>
              </a:rPr>
              <a:t>一个人一生的工作经历，特别是职业、职位的变动及工作理想实现的整个过程。</a:t>
            </a:r>
            <a:endParaRPr kumimoji="1" lang="zh-CN" altLang="en-US" sz="2500" b="0" dirty="0">
              <a:latin typeface="+mn-lt"/>
              <a:ea typeface="+mn-ea"/>
              <a:cs typeface="+mn-ea"/>
              <a:sym typeface="+mn-lt"/>
            </a:endParaRPr>
          </a:p>
        </p:txBody>
      </p:sp>
      <p:sp>
        <p:nvSpPr>
          <p:cNvPr id="56" name="AutoShape 12"/>
          <p:cNvSpPr>
            <a:spLocks noChangeArrowheads="1"/>
          </p:cNvSpPr>
          <p:nvPr/>
        </p:nvSpPr>
        <p:spPr bwMode="auto">
          <a:xfrm>
            <a:off x="1643473" y="4007012"/>
            <a:ext cx="1728081" cy="872939"/>
          </a:xfrm>
          <a:prstGeom prst="flowChartAlternateProcess">
            <a:avLst/>
          </a:prstGeom>
          <a:solidFill>
            <a:srgbClr val="FF0000"/>
          </a:solidFill>
          <a:ln>
            <a:noFill/>
          </a:ln>
        </p:spPr>
        <p:txBody>
          <a:bodyPr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r>
              <a:rPr kumimoji="1" lang="zh-CN" altLang="en-US" dirty="0">
                <a:solidFill>
                  <a:schemeClr val="bg1"/>
                </a:solidFill>
                <a:latin typeface="+mn-lt"/>
                <a:ea typeface="+mn-ea"/>
                <a:cs typeface="+mn-ea"/>
                <a:sym typeface="+mn-lt"/>
              </a:rPr>
              <a:t>职业生涯</a:t>
            </a:r>
            <a:endParaRPr kumimoji="1" lang="en-US" altLang="zh-CN" dirty="0">
              <a:solidFill>
                <a:schemeClr val="bg1"/>
              </a:solidFill>
              <a:latin typeface="+mn-lt"/>
              <a:ea typeface="+mn-ea"/>
              <a:cs typeface="+mn-ea"/>
              <a:sym typeface="+mn-lt"/>
            </a:endParaRPr>
          </a:p>
          <a:p>
            <a:pPr algn="ctr" eaLnBrk="1" hangingPunct="1"/>
            <a:r>
              <a:rPr kumimoji="1" lang="zh-CN" altLang="en-US" dirty="0">
                <a:solidFill>
                  <a:schemeClr val="bg1"/>
                </a:solidFill>
                <a:latin typeface="+mn-lt"/>
                <a:ea typeface="+mn-ea"/>
                <a:cs typeface="+mn-ea"/>
                <a:sym typeface="+mn-lt"/>
              </a:rPr>
              <a:t>规划管理</a:t>
            </a:r>
            <a:endParaRPr kumimoji="1" lang="zh-CN" altLang="en-US" b="0" dirty="0">
              <a:solidFill>
                <a:schemeClr val="bg1"/>
              </a:solidFill>
              <a:latin typeface="+mn-lt"/>
              <a:ea typeface="+mn-ea"/>
              <a:cs typeface="+mn-ea"/>
              <a:sym typeface="+mn-lt"/>
            </a:endParaRPr>
          </a:p>
        </p:txBody>
      </p:sp>
      <p:sp>
        <p:nvSpPr>
          <p:cNvPr id="3" name="矩形 2"/>
          <p:cNvSpPr/>
          <p:nvPr/>
        </p:nvSpPr>
        <p:spPr>
          <a:xfrm>
            <a:off x="2304679" y="5321109"/>
            <a:ext cx="5955476" cy="477054"/>
          </a:xfrm>
          <a:prstGeom prst="rect">
            <a:avLst/>
          </a:prstGeom>
        </p:spPr>
        <p:txBody>
          <a:bodyPr wrap="none">
            <a:spAutoFit/>
          </a:bodyPr>
          <a:lstStyle/>
          <a:p>
            <a:pPr>
              <a:spcBef>
                <a:spcPct val="0"/>
              </a:spcBef>
            </a:pPr>
            <a:r>
              <a:rPr kumimoji="1" lang="zh-CN" altLang="en-US" sz="2500" dirty="0">
                <a:cs typeface="+mn-ea"/>
                <a:sym typeface="+mn-lt"/>
              </a:rPr>
              <a:t>具体设计及实现个人合理的职业生涯计划</a:t>
            </a:r>
            <a:endParaRPr kumimoji="1" lang="zh-CN" altLang="en-US" sz="2500" dirty="0">
              <a:cs typeface="+mn-ea"/>
              <a:sym typeface="+mn-lt"/>
            </a:endParaRPr>
          </a:p>
        </p:txBody>
      </p:sp>
      <p:sp>
        <p:nvSpPr>
          <p:cNvPr id="57" name="直角三角形 56"/>
          <p:cNvSpPr/>
          <p:nvPr/>
        </p:nvSpPr>
        <p:spPr>
          <a:xfrm flipH="1">
            <a:off x="9022541" y="1383196"/>
            <a:ext cx="3169459" cy="5474804"/>
          </a:xfrm>
          <a:prstGeom prst="rtTriangle">
            <a:avLst/>
          </a:prstGeom>
          <a:blipFill rotWithShape="1">
            <a:blip r:embed="rId1" cstate="print"/>
            <a:stretch>
              <a:fillRect r="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advTm="7017">
        <p:random/>
      </p:transition>
    </mc:Choice>
    <mc:Fallback>
      <p:transition spd="slow" advTm="7017">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fade">
                                      <p:cBhvr>
                                        <p:cTn id="14" dur="1000"/>
                                        <p:tgtEl>
                                          <p:spTgt spid="53"/>
                                        </p:tgtEl>
                                      </p:cBhvr>
                                    </p:animEffect>
                                    <p:anim calcmode="lin" valueType="num">
                                      <p:cBhvr>
                                        <p:cTn id="15" dur="1000" fill="hold"/>
                                        <p:tgtEl>
                                          <p:spTgt spid="53"/>
                                        </p:tgtEl>
                                        <p:attrNameLst>
                                          <p:attrName>ppt_x</p:attrName>
                                        </p:attrNameLst>
                                      </p:cBhvr>
                                      <p:tavLst>
                                        <p:tav tm="0">
                                          <p:val>
                                            <p:strVal val="#ppt_x"/>
                                          </p:val>
                                        </p:tav>
                                        <p:tav tm="100000">
                                          <p:val>
                                            <p:strVal val="#ppt_x"/>
                                          </p:val>
                                        </p:tav>
                                      </p:tavLst>
                                    </p:anim>
                                    <p:anim calcmode="lin" valueType="num">
                                      <p:cBhvr>
                                        <p:cTn id="16"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fade">
                                      <p:cBhvr>
                                        <p:cTn id="21" dur="1000"/>
                                        <p:tgtEl>
                                          <p:spTgt spid="56"/>
                                        </p:tgtEl>
                                      </p:cBhvr>
                                    </p:animEffect>
                                    <p:anim calcmode="lin" valueType="num">
                                      <p:cBhvr>
                                        <p:cTn id="22" dur="1000" fill="hold"/>
                                        <p:tgtEl>
                                          <p:spTgt spid="56"/>
                                        </p:tgtEl>
                                        <p:attrNameLst>
                                          <p:attrName>ppt_x</p:attrName>
                                        </p:attrNameLst>
                                      </p:cBhvr>
                                      <p:tavLst>
                                        <p:tav tm="0">
                                          <p:val>
                                            <p:strVal val="#ppt_x"/>
                                          </p:val>
                                        </p:tav>
                                        <p:tav tm="100000">
                                          <p:val>
                                            <p:strVal val="#ppt_x"/>
                                          </p:val>
                                        </p:tav>
                                      </p:tavLst>
                                    </p:anim>
                                    <p:anim calcmode="lin" valueType="num">
                                      <p:cBhvr>
                                        <p:cTn id="23"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3" presetClass="entr" presetSubtype="10" fill="hold" grpId="0" nodeType="after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blinds(horizontal)">
                                      <p:cBhvr>
                                        <p:cTn id="3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p:bldP spid="56" grpId="0" animBg="1"/>
      <p:bldP spid="3" grpId="0"/>
      <p:bldP spid="57"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059061" y="0"/>
            <a:ext cx="1132939" cy="1132939"/>
          </a:xfrm>
          <a:prstGeom prst="rect">
            <a:avLst/>
          </a:prstGeom>
        </p:spPr>
      </p:pic>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flipV="1">
            <a:off x="10561412" y="5301028"/>
            <a:ext cx="1616569" cy="1575330"/>
          </a:xfrm>
          <a:prstGeom prst="rect">
            <a:avLst/>
          </a:prstGeom>
        </p:spPr>
      </p:pic>
      <p:sp>
        <p:nvSpPr>
          <p:cNvPr id="17" name="矩形 16"/>
          <p:cNvSpPr/>
          <p:nvPr/>
        </p:nvSpPr>
        <p:spPr>
          <a:xfrm>
            <a:off x="5806096" y="2767280"/>
            <a:ext cx="4579715" cy="1323439"/>
          </a:xfrm>
          <a:prstGeom prst="rect">
            <a:avLst/>
          </a:prstGeom>
          <a:effectLst/>
        </p:spPr>
        <p:txBody>
          <a:bodyPr wrap="none">
            <a:spAutoFit/>
          </a:bodyPr>
          <a:lstStyle/>
          <a:p>
            <a:pPr>
              <a:defRPr/>
            </a:pPr>
            <a:r>
              <a:rPr lang="zh-CN" altLang="en-US" sz="4000" spc="284" dirty="0">
                <a:solidFill>
                  <a:schemeClr val="bg1"/>
                </a:solidFill>
                <a:latin typeface="Franklin Gothic Medium" panose="020B0603020102020204" pitchFamily="34" charset="0"/>
                <a:ea typeface="微软雅黑" panose="020B0503020204020204" charset="-122"/>
              </a:rPr>
              <a:t>为什么要进行职业</a:t>
            </a:r>
            <a:endParaRPr lang="en-US" altLang="zh-CN" sz="4000" spc="284" dirty="0">
              <a:solidFill>
                <a:schemeClr val="bg1"/>
              </a:solidFill>
              <a:latin typeface="Franklin Gothic Medium" panose="020B0603020102020204" pitchFamily="34" charset="0"/>
              <a:ea typeface="微软雅黑" panose="020B0503020204020204" charset="-122"/>
            </a:endParaRPr>
          </a:p>
          <a:p>
            <a:pPr>
              <a:defRPr/>
            </a:pPr>
            <a:r>
              <a:rPr lang="zh-CN" altLang="en-US" sz="4000" spc="284" dirty="0">
                <a:solidFill>
                  <a:schemeClr val="bg1"/>
                </a:solidFill>
                <a:latin typeface="Franklin Gothic Medium" panose="020B0603020102020204" pitchFamily="34" charset="0"/>
                <a:ea typeface="微软雅黑" panose="020B0503020204020204" charset="-122"/>
              </a:rPr>
              <a:t>生涯规划</a:t>
            </a:r>
            <a:endParaRPr lang="zh-CN" altLang="en-US" sz="4000" spc="284" dirty="0">
              <a:solidFill>
                <a:schemeClr val="bg1"/>
              </a:solidFill>
              <a:latin typeface="Franklin Gothic Medium" panose="020B0603020102020204" pitchFamily="34" charset="0"/>
              <a:ea typeface="微软雅黑" panose="020B0503020204020204" charset="-122"/>
            </a:endParaRPr>
          </a:p>
        </p:txBody>
      </p:sp>
      <p:sp>
        <p:nvSpPr>
          <p:cNvPr id="23" name="îŝḷîḓé-Rectangle 2"/>
          <p:cNvSpPr/>
          <p:nvPr/>
        </p:nvSpPr>
        <p:spPr>
          <a:xfrm>
            <a:off x="1750325" y="3280718"/>
            <a:ext cx="1980309" cy="19725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pic>
        <p:nvPicPr>
          <p:cNvPr id="24" name="图片占位符 6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8029" y="3881816"/>
            <a:ext cx="2996986" cy="2985235"/>
          </a:xfrm>
          <a:prstGeom prst="rect">
            <a:avLst/>
          </a:prstGeom>
        </p:spPr>
      </p:pic>
      <p:sp>
        <p:nvSpPr>
          <p:cNvPr id="25" name="îŝḷîḓé-Rectangle 5"/>
          <p:cNvSpPr/>
          <p:nvPr/>
        </p:nvSpPr>
        <p:spPr>
          <a:xfrm>
            <a:off x="176002" y="6236783"/>
            <a:ext cx="468555" cy="46671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6" name="矩形 25"/>
          <p:cNvSpPr/>
          <p:nvPr/>
        </p:nvSpPr>
        <p:spPr>
          <a:xfrm>
            <a:off x="3841963" y="3272849"/>
            <a:ext cx="6289059" cy="45719"/>
          </a:xfrm>
          <a:prstGeom prst="rect">
            <a:avLst/>
          </a:prstGeom>
          <a:solidFill>
            <a:srgbClr val="C000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文本框 26"/>
          <p:cNvSpPr txBox="1"/>
          <p:nvPr/>
        </p:nvSpPr>
        <p:spPr>
          <a:xfrm>
            <a:off x="3634692" y="1987670"/>
            <a:ext cx="2646878" cy="830997"/>
          </a:xfrm>
          <a:prstGeom prst="rect">
            <a:avLst/>
          </a:prstGeom>
          <a:noFill/>
          <a:ln>
            <a:noFill/>
          </a:ln>
        </p:spPr>
        <p:txBody>
          <a:bodyPr wrap="none" rtlCol="0">
            <a:spAutoFit/>
            <a:scene3d>
              <a:camera prst="orthographicFront"/>
              <a:lightRig rig="threePt" dir="t"/>
            </a:scene3d>
            <a:sp3d contourW="12700"/>
          </a:bodyPr>
          <a:lstStyle/>
          <a:p>
            <a:r>
              <a:rPr lang="zh-CN" altLang="en-US" sz="4800" b="1" dirty="0">
                <a:solidFill>
                  <a:schemeClr val="tx1">
                    <a:lumMod val="95000"/>
                    <a:lumOff val="5000"/>
                  </a:schemeClr>
                </a:solidFill>
                <a:cs typeface="+mn-ea"/>
                <a:sym typeface="+mn-lt"/>
              </a:rPr>
              <a:t>第三部分</a:t>
            </a:r>
            <a:endParaRPr lang="zh-CN" altLang="en-US" sz="4800" b="1" dirty="0">
              <a:solidFill>
                <a:schemeClr val="tx1">
                  <a:lumMod val="95000"/>
                  <a:lumOff val="5000"/>
                </a:schemeClr>
              </a:solidFill>
              <a:cs typeface="+mn-ea"/>
              <a:sym typeface="+mn-lt"/>
            </a:endParaRPr>
          </a:p>
        </p:txBody>
      </p:sp>
      <p:sp>
        <p:nvSpPr>
          <p:cNvPr id="28" name="文本框 27"/>
          <p:cNvSpPr txBox="1"/>
          <p:nvPr/>
        </p:nvSpPr>
        <p:spPr>
          <a:xfrm>
            <a:off x="4660676" y="3842090"/>
            <a:ext cx="5089252" cy="738664"/>
          </a:xfrm>
          <a:prstGeom prst="rect">
            <a:avLst/>
          </a:prstGeom>
          <a:noFill/>
        </p:spPr>
        <p:txBody>
          <a:bodyPr wrap="square" rtlCol="0">
            <a:spAutoFit/>
            <a:scene3d>
              <a:camera prst="orthographicFront"/>
              <a:lightRig rig="threePt" dir="t"/>
            </a:scene3d>
            <a:sp3d contourW="12700"/>
          </a:bodyPr>
          <a:lstStyle/>
          <a:p>
            <a:r>
              <a:rPr lang="zh-CN" altLang="en-US" sz="4200" b="1" dirty="0">
                <a:solidFill>
                  <a:schemeClr val="tx1">
                    <a:lumMod val="95000"/>
                    <a:lumOff val="5000"/>
                  </a:schemeClr>
                </a:solidFill>
                <a:effectLst>
                  <a:outerShdw blurRad="38100" dist="38100" dir="2700000" algn="tl">
                    <a:srgbClr val="C0C0C0"/>
                  </a:outerShdw>
                </a:effectLst>
                <a:cs typeface="+mn-ea"/>
                <a:sym typeface="+mn-lt"/>
              </a:rPr>
              <a:t>职业生涯规划的分类</a:t>
            </a:r>
            <a:endParaRPr lang="zh-CN" altLang="en-US" sz="4200" b="1" dirty="0">
              <a:solidFill>
                <a:schemeClr val="accent3"/>
              </a:solidFill>
              <a:cs typeface="+mn-ea"/>
              <a:sym typeface="+mn-lt"/>
            </a:endParaRPr>
          </a:p>
        </p:txBody>
      </p:sp>
      <p:pic>
        <p:nvPicPr>
          <p:cNvPr id="29" name="图片 2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9" y="0"/>
            <a:ext cx="2726263" cy="2656716"/>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advTm="6764">
        <p:random/>
      </p:transition>
    </mc:Choice>
    <mc:Fallback>
      <p:transition spd="slow" advTm="6764">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randombar(horizontal)">
                                      <p:cBhvr>
                                        <p:cTn id="15" dur="500"/>
                                        <p:tgtEl>
                                          <p:spTgt spid="29"/>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childTnLst>
                          </p:cTn>
                        </p:par>
                        <p:par>
                          <p:cTn id="20" fill="hold">
                            <p:stCondLst>
                              <p:cond delay="2000"/>
                            </p:stCondLst>
                            <p:childTnLst>
                              <p:par>
                                <p:cTn id="21" presetID="2" presetClass="entr" presetSubtype="12"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0-#ppt_w/2"/>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par>
                          <p:cTn id="33" fill="hold">
                            <p:stCondLst>
                              <p:cond delay="3500"/>
                            </p:stCondLst>
                            <p:childTnLst>
                              <p:par>
                                <p:cTn id="34" presetID="53" presetClass="entr" presetSubtype="16"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childTnLst>
                          </p:cTn>
                        </p:par>
                        <p:par>
                          <p:cTn id="39" fill="hold">
                            <p:stCondLst>
                              <p:cond delay="4000"/>
                            </p:stCondLst>
                            <p:childTnLst>
                              <p:par>
                                <p:cTn id="40" presetID="22" presetClass="entr" presetSubtype="4"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down)">
                                      <p:cBhvr>
                                        <p:cTn id="42" dur="500"/>
                                        <p:tgtEl>
                                          <p:spTgt spid="26"/>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animBg="1"/>
      <p:bldP spid="25" grpId="0" animBg="1"/>
      <p:bldP spid="26" grpId="0" animBg="1"/>
      <p:bldP spid="27"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91894" y="323359"/>
            <a:ext cx="4504106" cy="954107"/>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职业生涯规划分类</a:t>
            </a:r>
            <a:endParaRPr lang="zh-CN" altLang="en-US" sz="2800" b="1" dirty="0">
              <a:solidFill>
                <a:schemeClr val="accent3"/>
              </a:solidFill>
              <a:cs typeface="+mn-ea"/>
              <a:sym typeface="+mn-lt"/>
            </a:endParaRPr>
          </a:p>
          <a:p>
            <a:endParaRPr lang="zh-CN" altLang="en-US" sz="2800" b="1" dirty="0">
              <a:solidFill>
                <a:schemeClr val="accent1"/>
              </a:solidFill>
              <a:cs typeface="+mn-ea"/>
              <a:sym typeface="+mn-lt"/>
            </a:endParaRPr>
          </a:p>
        </p:txBody>
      </p:sp>
      <p:grpSp>
        <p:nvGrpSpPr>
          <p:cNvPr id="8" name="e4c92a7a-3e91-4322-8ac7-d1cac9c074e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4381500" y="2072667"/>
            <a:ext cx="3486019" cy="3385617"/>
            <a:chOff x="3958965" y="1520788"/>
            <a:chExt cx="4207274" cy="4086099"/>
          </a:xfrm>
        </p:grpSpPr>
        <p:sp>
          <p:nvSpPr>
            <p:cNvPr id="10" name="í$ḷiḓe"/>
            <p:cNvSpPr/>
            <p:nvPr/>
          </p:nvSpPr>
          <p:spPr bwMode="auto">
            <a:xfrm rot="1878828">
              <a:off x="5929289" y="2449087"/>
              <a:ext cx="1088784" cy="433347"/>
            </a:xfrm>
            <a:custGeom>
              <a:avLst/>
              <a:gdLst/>
              <a:ahLst/>
              <a:cxnLst>
                <a:cxn ang="0">
                  <a:pos x="361" y="151"/>
                </a:cxn>
                <a:cxn ang="0">
                  <a:pos x="346" y="224"/>
                </a:cxn>
                <a:cxn ang="0">
                  <a:pos x="563" y="151"/>
                </a:cxn>
                <a:cxn ang="0">
                  <a:pos x="391" y="0"/>
                </a:cxn>
                <a:cxn ang="0">
                  <a:pos x="376" y="75"/>
                </a:cxn>
                <a:cxn ang="0">
                  <a:pos x="0" y="116"/>
                </a:cxn>
                <a:cxn ang="0">
                  <a:pos x="23" y="189"/>
                </a:cxn>
                <a:cxn ang="0">
                  <a:pos x="361" y="151"/>
                </a:cxn>
              </a:cxnLst>
              <a:rect l="0" t="0" r="r" b="b"/>
              <a:pathLst>
                <a:path w="563" h="224">
                  <a:moveTo>
                    <a:pt x="361" y="151"/>
                  </a:moveTo>
                  <a:cubicBezTo>
                    <a:pt x="346" y="224"/>
                    <a:pt x="346" y="224"/>
                    <a:pt x="346" y="224"/>
                  </a:cubicBezTo>
                  <a:cubicBezTo>
                    <a:pt x="563" y="151"/>
                    <a:pt x="563" y="151"/>
                    <a:pt x="563" y="151"/>
                  </a:cubicBezTo>
                  <a:cubicBezTo>
                    <a:pt x="391" y="0"/>
                    <a:pt x="391" y="0"/>
                    <a:pt x="391" y="0"/>
                  </a:cubicBezTo>
                  <a:cubicBezTo>
                    <a:pt x="376" y="75"/>
                    <a:pt x="376" y="75"/>
                    <a:pt x="376" y="75"/>
                  </a:cubicBezTo>
                  <a:cubicBezTo>
                    <a:pt x="250" y="64"/>
                    <a:pt x="121" y="78"/>
                    <a:pt x="0" y="116"/>
                  </a:cubicBezTo>
                  <a:cubicBezTo>
                    <a:pt x="23" y="189"/>
                    <a:pt x="23" y="189"/>
                    <a:pt x="23" y="189"/>
                  </a:cubicBezTo>
                  <a:cubicBezTo>
                    <a:pt x="131" y="155"/>
                    <a:pt x="247" y="142"/>
                    <a:pt x="361" y="151"/>
                  </a:cubicBezTo>
                  <a:close/>
                </a:path>
              </a:pathLst>
            </a:custGeom>
            <a:solidFill>
              <a:schemeClr val="bg1">
                <a:lumMod val="85000"/>
              </a:schemeClr>
            </a:solidFill>
            <a:ln w="9525">
              <a:noFill/>
              <a:round/>
            </a:ln>
          </p:spPr>
          <p:txBody>
            <a:bodyPr anchor="ctr"/>
            <a:lstStyle/>
            <a:p>
              <a:pPr algn="ctr"/>
              <a:endParaRPr>
                <a:cs typeface="+mn-ea"/>
                <a:sym typeface="+mn-lt"/>
              </a:endParaRPr>
            </a:p>
          </p:txBody>
        </p:sp>
        <p:sp>
          <p:nvSpPr>
            <p:cNvPr id="11" name="iṣľîḋe"/>
            <p:cNvSpPr/>
            <p:nvPr/>
          </p:nvSpPr>
          <p:spPr bwMode="auto">
            <a:xfrm>
              <a:off x="3958965" y="3012222"/>
              <a:ext cx="433346" cy="1086978"/>
            </a:xfrm>
            <a:custGeom>
              <a:avLst/>
              <a:gdLst/>
              <a:ahLst/>
              <a:cxnLst>
                <a:cxn ang="0">
                  <a:pos x="116" y="563"/>
                </a:cxn>
                <a:cxn ang="0">
                  <a:pos x="189" y="540"/>
                </a:cxn>
                <a:cxn ang="0">
                  <a:pos x="151" y="202"/>
                </a:cxn>
                <a:cxn ang="0">
                  <a:pos x="224" y="217"/>
                </a:cxn>
                <a:cxn ang="0">
                  <a:pos x="151" y="0"/>
                </a:cxn>
                <a:cxn ang="0">
                  <a:pos x="0" y="172"/>
                </a:cxn>
                <a:cxn ang="0">
                  <a:pos x="75" y="187"/>
                </a:cxn>
                <a:cxn ang="0">
                  <a:pos x="116" y="563"/>
                </a:cxn>
              </a:cxnLst>
              <a:rect l="0" t="0" r="r" b="b"/>
              <a:pathLst>
                <a:path w="224" h="563">
                  <a:moveTo>
                    <a:pt x="116" y="563"/>
                  </a:moveTo>
                  <a:cubicBezTo>
                    <a:pt x="189" y="540"/>
                    <a:pt x="189" y="540"/>
                    <a:pt x="189" y="540"/>
                  </a:cubicBezTo>
                  <a:cubicBezTo>
                    <a:pt x="155" y="432"/>
                    <a:pt x="142" y="316"/>
                    <a:pt x="151" y="202"/>
                  </a:cubicBezTo>
                  <a:cubicBezTo>
                    <a:pt x="224" y="217"/>
                    <a:pt x="224" y="217"/>
                    <a:pt x="224" y="217"/>
                  </a:cubicBezTo>
                  <a:cubicBezTo>
                    <a:pt x="151" y="0"/>
                    <a:pt x="151" y="0"/>
                    <a:pt x="151" y="0"/>
                  </a:cubicBezTo>
                  <a:cubicBezTo>
                    <a:pt x="0" y="172"/>
                    <a:pt x="0" y="172"/>
                    <a:pt x="0" y="172"/>
                  </a:cubicBezTo>
                  <a:cubicBezTo>
                    <a:pt x="75" y="187"/>
                    <a:pt x="75" y="187"/>
                    <a:pt x="75" y="187"/>
                  </a:cubicBezTo>
                  <a:cubicBezTo>
                    <a:pt x="64" y="313"/>
                    <a:pt x="78" y="442"/>
                    <a:pt x="116" y="563"/>
                  </a:cubicBezTo>
                  <a:close/>
                </a:path>
              </a:pathLst>
            </a:custGeom>
            <a:solidFill>
              <a:schemeClr val="bg1">
                <a:lumMod val="85000"/>
              </a:schemeClr>
            </a:solidFill>
            <a:ln w="9525">
              <a:noFill/>
              <a:round/>
            </a:ln>
          </p:spPr>
          <p:txBody>
            <a:bodyPr anchor="ctr"/>
            <a:lstStyle/>
            <a:p>
              <a:pPr algn="ctr"/>
              <a:endParaRPr>
                <a:cs typeface="+mn-ea"/>
                <a:sym typeface="+mn-lt"/>
              </a:endParaRPr>
            </a:p>
          </p:txBody>
        </p:sp>
        <p:sp>
          <p:nvSpPr>
            <p:cNvPr id="12" name="ïŝlíḓe"/>
            <p:cNvSpPr/>
            <p:nvPr/>
          </p:nvSpPr>
          <p:spPr bwMode="auto">
            <a:xfrm rot="20291977">
              <a:off x="5885552" y="4718248"/>
              <a:ext cx="1088784" cy="433347"/>
            </a:xfrm>
            <a:custGeom>
              <a:avLst/>
              <a:gdLst/>
              <a:ahLst/>
              <a:cxnLst>
                <a:cxn ang="0">
                  <a:pos x="202" y="73"/>
                </a:cxn>
                <a:cxn ang="0">
                  <a:pos x="217" y="0"/>
                </a:cxn>
                <a:cxn ang="0">
                  <a:pos x="0" y="73"/>
                </a:cxn>
                <a:cxn ang="0">
                  <a:pos x="172" y="224"/>
                </a:cxn>
                <a:cxn ang="0">
                  <a:pos x="187" y="149"/>
                </a:cxn>
                <a:cxn ang="0">
                  <a:pos x="273" y="153"/>
                </a:cxn>
                <a:cxn ang="0">
                  <a:pos x="563" y="108"/>
                </a:cxn>
                <a:cxn ang="0">
                  <a:pos x="540" y="35"/>
                </a:cxn>
                <a:cxn ang="0">
                  <a:pos x="202" y="73"/>
                </a:cxn>
              </a:cxnLst>
              <a:rect l="0" t="0" r="r" b="b"/>
              <a:pathLst>
                <a:path w="563" h="224">
                  <a:moveTo>
                    <a:pt x="202" y="73"/>
                  </a:moveTo>
                  <a:cubicBezTo>
                    <a:pt x="217" y="0"/>
                    <a:pt x="217" y="0"/>
                    <a:pt x="217" y="0"/>
                  </a:cubicBezTo>
                  <a:cubicBezTo>
                    <a:pt x="0" y="73"/>
                    <a:pt x="0" y="73"/>
                    <a:pt x="0" y="73"/>
                  </a:cubicBezTo>
                  <a:cubicBezTo>
                    <a:pt x="172" y="224"/>
                    <a:pt x="172" y="224"/>
                    <a:pt x="172" y="224"/>
                  </a:cubicBezTo>
                  <a:cubicBezTo>
                    <a:pt x="187" y="149"/>
                    <a:pt x="187" y="149"/>
                    <a:pt x="187" y="149"/>
                  </a:cubicBezTo>
                  <a:cubicBezTo>
                    <a:pt x="216" y="151"/>
                    <a:pt x="244" y="153"/>
                    <a:pt x="273" y="153"/>
                  </a:cubicBezTo>
                  <a:cubicBezTo>
                    <a:pt x="371" y="153"/>
                    <a:pt x="470" y="138"/>
                    <a:pt x="563" y="108"/>
                  </a:cubicBezTo>
                  <a:cubicBezTo>
                    <a:pt x="540" y="35"/>
                    <a:pt x="540" y="35"/>
                    <a:pt x="540" y="35"/>
                  </a:cubicBezTo>
                  <a:cubicBezTo>
                    <a:pt x="431" y="69"/>
                    <a:pt x="316" y="82"/>
                    <a:pt x="202" y="73"/>
                  </a:cubicBezTo>
                  <a:close/>
                </a:path>
              </a:pathLst>
            </a:custGeom>
            <a:solidFill>
              <a:schemeClr val="bg1">
                <a:lumMod val="85000"/>
              </a:schemeClr>
            </a:solidFill>
            <a:ln w="9525">
              <a:noFill/>
              <a:round/>
            </a:ln>
          </p:spPr>
          <p:txBody>
            <a:bodyPr anchor="ctr"/>
            <a:lstStyle/>
            <a:p>
              <a:pPr algn="ctr"/>
              <a:endParaRPr>
                <a:cs typeface="+mn-ea"/>
                <a:sym typeface="+mn-lt"/>
              </a:endParaRPr>
            </a:p>
          </p:txBody>
        </p:sp>
        <p:sp>
          <p:nvSpPr>
            <p:cNvPr id="13" name="ïṩḷïḓé"/>
            <p:cNvSpPr/>
            <p:nvPr/>
          </p:nvSpPr>
          <p:spPr bwMode="auto">
            <a:xfrm>
              <a:off x="4011325" y="1520788"/>
              <a:ext cx="1780332" cy="1780333"/>
            </a:xfrm>
            <a:custGeom>
              <a:avLst/>
              <a:gdLst/>
              <a:ahLst/>
              <a:cxnLst>
                <a:cxn ang="0">
                  <a:pos x="432" y="906"/>
                </a:cxn>
                <a:cxn ang="0">
                  <a:pos x="490" y="906"/>
                </a:cxn>
                <a:cxn ang="0">
                  <a:pos x="906" y="490"/>
                </a:cxn>
                <a:cxn ang="0">
                  <a:pos x="906" y="432"/>
                </a:cxn>
                <a:cxn ang="0">
                  <a:pos x="490" y="16"/>
                </a:cxn>
                <a:cxn ang="0">
                  <a:pos x="432" y="16"/>
                </a:cxn>
                <a:cxn ang="0">
                  <a:pos x="16" y="432"/>
                </a:cxn>
                <a:cxn ang="0">
                  <a:pos x="16" y="490"/>
                </a:cxn>
                <a:cxn ang="0">
                  <a:pos x="432" y="906"/>
                </a:cxn>
              </a:cxnLst>
              <a:rect l="0" t="0" r="r" b="b"/>
              <a:pathLst>
                <a:path w="922" h="922">
                  <a:moveTo>
                    <a:pt x="432" y="906"/>
                  </a:moveTo>
                  <a:cubicBezTo>
                    <a:pt x="448" y="922"/>
                    <a:pt x="474" y="922"/>
                    <a:pt x="490" y="906"/>
                  </a:cubicBezTo>
                  <a:cubicBezTo>
                    <a:pt x="906" y="490"/>
                    <a:pt x="906" y="490"/>
                    <a:pt x="906" y="490"/>
                  </a:cubicBezTo>
                  <a:cubicBezTo>
                    <a:pt x="922" y="474"/>
                    <a:pt x="922" y="448"/>
                    <a:pt x="906" y="432"/>
                  </a:cubicBezTo>
                  <a:cubicBezTo>
                    <a:pt x="490" y="16"/>
                    <a:pt x="490" y="16"/>
                    <a:pt x="490" y="16"/>
                  </a:cubicBezTo>
                  <a:cubicBezTo>
                    <a:pt x="474" y="0"/>
                    <a:pt x="448" y="0"/>
                    <a:pt x="432" y="16"/>
                  </a:cubicBezTo>
                  <a:cubicBezTo>
                    <a:pt x="16" y="432"/>
                    <a:pt x="16" y="432"/>
                    <a:pt x="16" y="432"/>
                  </a:cubicBezTo>
                  <a:cubicBezTo>
                    <a:pt x="0" y="448"/>
                    <a:pt x="0" y="474"/>
                    <a:pt x="16" y="490"/>
                  </a:cubicBezTo>
                  <a:lnTo>
                    <a:pt x="432" y="906"/>
                  </a:lnTo>
                  <a:close/>
                </a:path>
              </a:pathLst>
            </a:custGeom>
            <a:blipFill dpi="0" rotWithShape="0">
              <a:blip r:embed="rId2"/>
              <a:srcRect/>
              <a:stretch>
                <a:fillRect l="-26173" t="-437" r="-25733" b="-437"/>
              </a:stretch>
            </a:blipFill>
            <a:ln w="12700">
              <a:solidFill>
                <a:schemeClr val="bg1">
                  <a:lumMod val="85000"/>
                </a:schemeClr>
              </a:solidFill>
              <a:round/>
            </a:ln>
          </p:spPr>
          <p:txBody>
            <a:bodyPr anchor="ctr"/>
            <a:lstStyle/>
            <a:p>
              <a:pPr algn="ctr"/>
              <a:endParaRPr>
                <a:cs typeface="+mn-ea"/>
                <a:sym typeface="+mn-lt"/>
              </a:endParaRPr>
            </a:p>
          </p:txBody>
        </p:sp>
        <p:sp>
          <p:nvSpPr>
            <p:cNvPr id="14" name="ïš1îḋe"/>
            <p:cNvSpPr/>
            <p:nvPr/>
          </p:nvSpPr>
          <p:spPr bwMode="auto">
            <a:xfrm>
              <a:off x="6385907" y="2789646"/>
              <a:ext cx="1780332" cy="1780333"/>
            </a:xfrm>
            <a:custGeom>
              <a:avLst/>
              <a:gdLst/>
              <a:ahLst/>
              <a:cxnLst>
                <a:cxn ang="0">
                  <a:pos x="16" y="490"/>
                </a:cxn>
                <a:cxn ang="0">
                  <a:pos x="432" y="906"/>
                </a:cxn>
                <a:cxn ang="0">
                  <a:pos x="490" y="906"/>
                </a:cxn>
                <a:cxn ang="0">
                  <a:pos x="906" y="490"/>
                </a:cxn>
                <a:cxn ang="0">
                  <a:pos x="906" y="432"/>
                </a:cxn>
                <a:cxn ang="0">
                  <a:pos x="490" y="16"/>
                </a:cxn>
                <a:cxn ang="0">
                  <a:pos x="432" y="16"/>
                </a:cxn>
                <a:cxn ang="0">
                  <a:pos x="16" y="432"/>
                </a:cxn>
                <a:cxn ang="0">
                  <a:pos x="16" y="490"/>
                </a:cxn>
              </a:cxnLst>
              <a:rect l="0" t="0" r="r" b="b"/>
              <a:pathLst>
                <a:path w="922" h="922">
                  <a:moveTo>
                    <a:pt x="16" y="490"/>
                  </a:moveTo>
                  <a:cubicBezTo>
                    <a:pt x="432" y="906"/>
                    <a:pt x="432" y="906"/>
                    <a:pt x="432" y="906"/>
                  </a:cubicBezTo>
                  <a:cubicBezTo>
                    <a:pt x="448" y="922"/>
                    <a:pt x="474" y="922"/>
                    <a:pt x="490" y="906"/>
                  </a:cubicBezTo>
                  <a:cubicBezTo>
                    <a:pt x="906" y="490"/>
                    <a:pt x="906" y="490"/>
                    <a:pt x="906" y="490"/>
                  </a:cubicBezTo>
                  <a:cubicBezTo>
                    <a:pt x="922" y="474"/>
                    <a:pt x="922" y="448"/>
                    <a:pt x="906" y="432"/>
                  </a:cubicBezTo>
                  <a:cubicBezTo>
                    <a:pt x="490" y="16"/>
                    <a:pt x="490" y="16"/>
                    <a:pt x="490" y="16"/>
                  </a:cubicBezTo>
                  <a:cubicBezTo>
                    <a:pt x="474" y="0"/>
                    <a:pt x="448" y="0"/>
                    <a:pt x="432" y="16"/>
                  </a:cubicBezTo>
                  <a:cubicBezTo>
                    <a:pt x="16" y="432"/>
                    <a:pt x="16" y="432"/>
                    <a:pt x="16" y="432"/>
                  </a:cubicBezTo>
                  <a:cubicBezTo>
                    <a:pt x="0" y="448"/>
                    <a:pt x="0" y="474"/>
                    <a:pt x="16" y="490"/>
                  </a:cubicBezTo>
                  <a:close/>
                </a:path>
              </a:pathLst>
            </a:custGeom>
            <a:blipFill dpi="0" rotWithShape="0">
              <a:blip r:embed="rId3"/>
              <a:srcRect/>
              <a:stretch>
                <a:fillRect l="-40005" t="-437" r="-39329" b="-437"/>
              </a:stretch>
            </a:blipFill>
            <a:ln w="12700">
              <a:solidFill>
                <a:schemeClr val="bg1">
                  <a:lumMod val="85000"/>
                </a:schemeClr>
              </a:solidFill>
              <a:round/>
            </a:ln>
          </p:spPr>
          <p:txBody>
            <a:bodyPr anchor="ctr"/>
            <a:lstStyle/>
            <a:p>
              <a:pPr algn="ctr"/>
              <a:endParaRPr>
                <a:cs typeface="+mn-ea"/>
                <a:sym typeface="+mn-lt"/>
              </a:endParaRPr>
            </a:p>
          </p:txBody>
        </p:sp>
        <p:sp>
          <p:nvSpPr>
            <p:cNvPr id="19" name="ísḷïḍê"/>
            <p:cNvSpPr/>
            <p:nvPr/>
          </p:nvSpPr>
          <p:spPr bwMode="auto">
            <a:xfrm>
              <a:off x="4011325" y="3826552"/>
              <a:ext cx="1780332" cy="1780335"/>
            </a:xfrm>
            <a:custGeom>
              <a:avLst/>
              <a:gdLst/>
              <a:ahLst/>
              <a:cxnLst>
                <a:cxn ang="0">
                  <a:pos x="906" y="432"/>
                </a:cxn>
                <a:cxn ang="0">
                  <a:pos x="490" y="16"/>
                </a:cxn>
                <a:cxn ang="0">
                  <a:pos x="432" y="16"/>
                </a:cxn>
                <a:cxn ang="0">
                  <a:pos x="16" y="432"/>
                </a:cxn>
                <a:cxn ang="0">
                  <a:pos x="16" y="490"/>
                </a:cxn>
                <a:cxn ang="0">
                  <a:pos x="432" y="906"/>
                </a:cxn>
                <a:cxn ang="0">
                  <a:pos x="490" y="906"/>
                </a:cxn>
                <a:cxn ang="0">
                  <a:pos x="906" y="490"/>
                </a:cxn>
                <a:cxn ang="0">
                  <a:pos x="906" y="432"/>
                </a:cxn>
              </a:cxnLst>
              <a:rect l="0" t="0" r="r" b="b"/>
              <a:pathLst>
                <a:path w="922" h="922">
                  <a:moveTo>
                    <a:pt x="906" y="432"/>
                  </a:moveTo>
                  <a:cubicBezTo>
                    <a:pt x="490" y="16"/>
                    <a:pt x="490" y="16"/>
                    <a:pt x="490" y="16"/>
                  </a:cubicBezTo>
                  <a:cubicBezTo>
                    <a:pt x="474" y="0"/>
                    <a:pt x="448" y="0"/>
                    <a:pt x="432" y="16"/>
                  </a:cubicBezTo>
                  <a:cubicBezTo>
                    <a:pt x="16" y="432"/>
                    <a:pt x="16" y="432"/>
                    <a:pt x="16" y="432"/>
                  </a:cubicBezTo>
                  <a:cubicBezTo>
                    <a:pt x="0" y="448"/>
                    <a:pt x="0" y="474"/>
                    <a:pt x="16" y="490"/>
                  </a:cubicBezTo>
                  <a:cubicBezTo>
                    <a:pt x="432" y="906"/>
                    <a:pt x="432" y="906"/>
                    <a:pt x="432" y="906"/>
                  </a:cubicBezTo>
                  <a:cubicBezTo>
                    <a:pt x="448" y="922"/>
                    <a:pt x="474" y="922"/>
                    <a:pt x="490" y="906"/>
                  </a:cubicBezTo>
                  <a:cubicBezTo>
                    <a:pt x="906" y="490"/>
                    <a:pt x="906" y="490"/>
                    <a:pt x="906" y="490"/>
                  </a:cubicBezTo>
                  <a:cubicBezTo>
                    <a:pt x="922" y="474"/>
                    <a:pt x="922" y="448"/>
                    <a:pt x="906" y="432"/>
                  </a:cubicBezTo>
                  <a:close/>
                </a:path>
              </a:pathLst>
            </a:custGeom>
            <a:blipFill dpi="0" rotWithShape="0">
              <a:blip r:embed="rId4"/>
              <a:srcRect/>
              <a:stretch>
                <a:fillRect l="-25993" t="-437" r="-25557" b="-437"/>
              </a:stretch>
            </a:blipFill>
            <a:ln w="12700">
              <a:solidFill>
                <a:schemeClr val="bg1">
                  <a:lumMod val="85000"/>
                </a:schemeClr>
              </a:solidFill>
              <a:round/>
            </a:ln>
          </p:spPr>
          <p:txBody>
            <a:bodyPr anchor="ctr"/>
            <a:lstStyle/>
            <a:p>
              <a:pPr algn="ctr"/>
              <a:endParaRPr>
                <a:cs typeface="+mn-ea"/>
                <a:sym typeface="+mn-lt"/>
              </a:endParaRPr>
            </a:p>
          </p:txBody>
        </p:sp>
      </p:grpSp>
      <p:grpSp>
        <p:nvGrpSpPr>
          <p:cNvPr id="22" name="组合 21"/>
          <p:cNvGrpSpPr/>
          <p:nvPr/>
        </p:nvGrpSpPr>
        <p:grpSpPr>
          <a:xfrm>
            <a:off x="7676692" y="2877537"/>
            <a:ext cx="2784999" cy="2229010"/>
            <a:chOff x="972553" y="2908393"/>
            <a:chExt cx="2784999" cy="2229010"/>
          </a:xfrm>
        </p:grpSpPr>
        <p:sp>
          <p:nvSpPr>
            <p:cNvPr id="23" name="文本框 22"/>
            <p:cNvSpPr txBox="1"/>
            <p:nvPr/>
          </p:nvSpPr>
          <p:spPr>
            <a:xfrm>
              <a:off x="1298161" y="2908393"/>
              <a:ext cx="2133781" cy="430887"/>
            </a:xfrm>
            <a:prstGeom prst="rect">
              <a:avLst/>
            </a:prstGeom>
            <a:noFill/>
          </p:spPr>
          <p:txBody>
            <a:bodyPr wrap="square" rtlCol="0">
              <a:spAutoFit/>
              <a:scene3d>
                <a:camera prst="orthographicFront"/>
                <a:lightRig rig="threePt" dir="t"/>
              </a:scene3d>
              <a:sp3d contourW="12700"/>
            </a:bodyPr>
            <a:lstStyle/>
            <a:p>
              <a:pPr marL="342900" indent="-342900">
                <a:spcBef>
                  <a:spcPct val="20000"/>
                </a:spcBef>
                <a:defRPr/>
              </a:pPr>
              <a:r>
                <a:rPr lang="zh-CN" altLang="en-US" sz="2200" dirty="0">
                  <a:solidFill>
                    <a:schemeClr val="tx2"/>
                  </a:solidFill>
                  <a:effectLst>
                    <a:outerShdw blurRad="38100" dist="38100" dir="2700000" algn="tl">
                      <a:srgbClr val="C0C0C0"/>
                    </a:outerShdw>
                  </a:effectLst>
                  <a:cs typeface="+mn-ea"/>
                  <a:sym typeface="+mn-lt"/>
                </a:rPr>
                <a:t>我现在在哪里</a:t>
              </a:r>
              <a:r>
                <a:rPr lang="en-US" altLang="zh-CN" sz="2200" dirty="0">
                  <a:solidFill>
                    <a:schemeClr val="tx2"/>
                  </a:solidFill>
                  <a:effectLst>
                    <a:outerShdw blurRad="38100" dist="38100" dir="2700000" algn="tl">
                      <a:srgbClr val="C0C0C0"/>
                    </a:outerShdw>
                  </a:effectLst>
                  <a:cs typeface="+mn-ea"/>
                  <a:sym typeface="+mn-lt"/>
                </a:rPr>
                <a:t>?</a:t>
              </a:r>
              <a:endParaRPr lang="en-US" altLang="zh-CN" sz="2200" dirty="0">
                <a:solidFill>
                  <a:schemeClr val="tx2"/>
                </a:solidFill>
                <a:effectLst>
                  <a:outerShdw blurRad="38100" dist="38100" dir="2700000" algn="tl">
                    <a:srgbClr val="C0C0C0"/>
                  </a:outerShdw>
                </a:effectLst>
                <a:cs typeface="+mn-ea"/>
                <a:sym typeface="+mn-lt"/>
              </a:endParaRPr>
            </a:p>
          </p:txBody>
        </p:sp>
        <p:sp>
          <p:nvSpPr>
            <p:cNvPr id="24" name="文本框 23"/>
            <p:cNvSpPr txBox="1"/>
            <p:nvPr/>
          </p:nvSpPr>
          <p:spPr>
            <a:xfrm>
              <a:off x="972553" y="3383077"/>
              <a:ext cx="2784999" cy="1754326"/>
            </a:xfrm>
            <a:prstGeom prst="rect">
              <a:avLst/>
            </a:prstGeom>
            <a:noFill/>
          </p:spPr>
          <p:txBody>
            <a:bodyPr wrap="square" rtlCol="0">
              <a:spAutoFit/>
              <a:scene3d>
                <a:camera prst="orthographicFront"/>
                <a:lightRig rig="threePt" dir="t"/>
              </a:scene3d>
              <a:sp3d contourW="12700"/>
            </a:bodyPr>
            <a:lstStyle/>
            <a:p>
              <a:pPr marL="342900">
                <a:defRPr/>
              </a:pPr>
              <a:r>
                <a:rPr lang="zh-CN" altLang="en-US" dirty="0">
                  <a:cs typeface="+mn-ea"/>
                  <a:sym typeface="+mn-lt"/>
                </a:rPr>
                <a:t>对我目前的个人价值观进行测评</a:t>
              </a:r>
              <a:endParaRPr lang="zh-CN" altLang="en-US" dirty="0">
                <a:cs typeface="+mn-ea"/>
                <a:sym typeface="+mn-lt"/>
              </a:endParaRPr>
            </a:p>
            <a:p>
              <a:pPr marL="342900">
                <a:defRPr/>
              </a:pPr>
              <a:r>
                <a:rPr lang="zh-CN" altLang="en-US" dirty="0">
                  <a:cs typeface="+mn-ea"/>
                  <a:sym typeface="+mn-lt"/>
                </a:rPr>
                <a:t>对我目前的知识、技术、能力以及理想工作所要求的其  </a:t>
              </a:r>
              <a:endParaRPr lang="zh-CN" altLang="en-US" dirty="0">
                <a:cs typeface="+mn-ea"/>
                <a:sym typeface="+mn-lt"/>
              </a:endParaRPr>
            </a:p>
            <a:p>
              <a:pPr marL="342900">
                <a:defRPr/>
              </a:pPr>
              <a:r>
                <a:rPr lang="zh-CN" altLang="en-US" dirty="0">
                  <a:cs typeface="+mn-ea"/>
                  <a:sym typeface="+mn-lt"/>
                </a:rPr>
                <a:t>他资格进行测评</a:t>
              </a:r>
              <a:endParaRPr lang="en-US" altLang="zh-CN" dirty="0">
                <a:solidFill>
                  <a:schemeClr val="tx1">
                    <a:lumMod val="50000"/>
                    <a:lumOff val="50000"/>
                  </a:schemeClr>
                </a:solidFill>
                <a:cs typeface="+mn-ea"/>
                <a:sym typeface="+mn-lt"/>
              </a:endParaRPr>
            </a:p>
          </p:txBody>
        </p:sp>
      </p:grpSp>
      <p:grpSp>
        <p:nvGrpSpPr>
          <p:cNvPr id="28" name="组合 27"/>
          <p:cNvGrpSpPr/>
          <p:nvPr/>
        </p:nvGrpSpPr>
        <p:grpSpPr>
          <a:xfrm>
            <a:off x="1296628" y="2319813"/>
            <a:ext cx="3165248" cy="1686615"/>
            <a:chOff x="1677203" y="2350669"/>
            <a:chExt cx="3165248" cy="1686615"/>
          </a:xfrm>
        </p:grpSpPr>
        <p:sp>
          <p:nvSpPr>
            <p:cNvPr id="29" name="文本框 28"/>
            <p:cNvSpPr txBox="1"/>
            <p:nvPr/>
          </p:nvSpPr>
          <p:spPr>
            <a:xfrm>
              <a:off x="2300431" y="2350669"/>
              <a:ext cx="2133781" cy="430887"/>
            </a:xfrm>
            <a:prstGeom prst="rect">
              <a:avLst/>
            </a:prstGeom>
            <a:noFill/>
          </p:spPr>
          <p:txBody>
            <a:bodyPr wrap="square" rtlCol="0">
              <a:spAutoFit/>
              <a:scene3d>
                <a:camera prst="orthographicFront"/>
                <a:lightRig rig="threePt" dir="t"/>
              </a:scene3d>
              <a:sp3d contourW="12700"/>
            </a:bodyPr>
            <a:lstStyle/>
            <a:p>
              <a:pPr algn="r"/>
              <a:r>
                <a:rPr lang="zh-CN" altLang="en-US" sz="2200" dirty="0">
                  <a:solidFill>
                    <a:schemeClr val="tx2"/>
                  </a:solidFill>
                  <a:effectLst>
                    <a:outerShdw blurRad="38100" dist="38100" dir="2700000" algn="tl">
                      <a:srgbClr val="C0C0C0"/>
                    </a:outerShdw>
                  </a:effectLst>
                  <a:cs typeface="+mn-ea"/>
                  <a:sym typeface="+mn-lt"/>
                </a:rPr>
                <a:t>我想到哪里</a:t>
              </a:r>
              <a:r>
                <a:rPr lang="en-US" altLang="zh-CN" sz="2200" dirty="0">
                  <a:solidFill>
                    <a:schemeClr val="tx2"/>
                  </a:solidFill>
                  <a:effectLst>
                    <a:outerShdw blurRad="38100" dist="38100" dir="2700000" algn="tl">
                      <a:srgbClr val="C0C0C0"/>
                    </a:outerShdw>
                  </a:effectLst>
                  <a:cs typeface="+mn-ea"/>
                  <a:sym typeface="+mn-lt"/>
                </a:rPr>
                <a:t>?</a:t>
              </a:r>
              <a:endParaRPr lang="zh-CN" altLang="en-US" sz="2200" b="1" dirty="0">
                <a:solidFill>
                  <a:schemeClr val="tx2"/>
                </a:solidFill>
                <a:cs typeface="+mn-ea"/>
                <a:sym typeface="+mn-lt"/>
              </a:endParaRPr>
            </a:p>
          </p:txBody>
        </p:sp>
        <p:sp>
          <p:nvSpPr>
            <p:cNvPr id="30" name="文本框 29"/>
            <p:cNvSpPr txBox="1"/>
            <p:nvPr/>
          </p:nvSpPr>
          <p:spPr>
            <a:xfrm>
              <a:off x="1677203" y="2781556"/>
              <a:ext cx="3165248" cy="1255728"/>
            </a:xfrm>
            <a:prstGeom prst="rect">
              <a:avLst/>
            </a:prstGeom>
            <a:noFill/>
          </p:spPr>
          <p:txBody>
            <a:bodyPr wrap="square" rtlCol="0">
              <a:spAutoFit/>
              <a:scene3d>
                <a:camera prst="orthographicFront"/>
                <a:lightRig rig="threePt" dir="t"/>
              </a:scene3d>
              <a:sp3d contourW="12700"/>
            </a:bodyPr>
            <a:lstStyle/>
            <a:p>
              <a:pPr marL="342900">
                <a:spcBef>
                  <a:spcPct val="20000"/>
                </a:spcBef>
                <a:defRPr/>
              </a:pPr>
              <a:r>
                <a:rPr lang="zh-CN" altLang="en-US" dirty="0">
                  <a:cs typeface="+mn-ea"/>
                  <a:sym typeface="+mn-lt"/>
                </a:rPr>
                <a:t>我的短期的职业生涯目标是什么？</a:t>
              </a:r>
              <a:endParaRPr lang="zh-CN" altLang="en-US" dirty="0">
                <a:cs typeface="+mn-ea"/>
                <a:sym typeface="+mn-lt"/>
              </a:endParaRPr>
            </a:p>
            <a:p>
              <a:pPr marL="342900">
                <a:spcBef>
                  <a:spcPct val="20000"/>
                </a:spcBef>
                <a:defRPr/>
              </a:pPr>
              <a:r>
                <a:rPr lang="zh-CN" altLang="en-US" dirty="0">
                  <a:cs typeface="+mn-ea"/>
                  <a:sym typeface="+mn-lt"/>
                </a:rPr>
                <a:t>我的长期的职业生涯目标是什么？</a:t>
              </a:r>
              <a:endParaRPr lang="zh-CN" altLang="en-US" dirty="0">
                <a:cs typeface="+mn-ea"/>
                <a:sym typeface="+mn-lt"/>
              </a:endParaRPr>
            </a:p>
          </p:txBody>
        </p:sp>
      </p:grpSp>
      <p:grpSp>
        <p:nvGrpSpPr>
          <p:cNvPr id="31" name="组合 30"/>
          <p:cNvGrpSpPr/>
          <p:nvPr/>
        </p:nvGrpSpPr>
        <p:grpSpPr>
          <a:xfrm>
            <a:off x="1576729" y="4383690"/>
            <a:ext cx="2784999" cy="1148414"/>
            <a:chOff x="1957304" y="2504060"/>
            <a:chExt cx="2784999" cy="1148414"/>
          </a:xfrm>
        </p:grpSpPr>
        <p:sp>
          <p:nvSpPr>
            <p:cNvPr id="32" name="文本框 31"/>
            <p:cNvSpPr txBox="1"/>
            <p:nvPr/>
          </p:nvSpPr>
          <p:spPr>
            <a:xfrm>
              <a:off x="2179966" y="2504060"/>
              <a:ext cx="2539722" cy="430887"/>
            </a:xfrm>
            <a:prstGeom prst="rect">
              <a:avLst/>
            </a:prstGeom>
            <a:noFill/>
          </p:spPr>
          <p:txBody>
            <a:bodyPr wrap="square" rtlCol="0">
              <a:spAutoFit/>
              <a:scene3d>
                <a:camera prst="orthographicFront"/>
                <a:lightRig rig="threePt" dir="t"/>
              </a:scene3d>
              <a:sp3d contourW="12700"/>
            </a:bodyPr>
            <a:lstStyle/>
            <a:p>
              <a:pPr algn="r"/>
              <a:r>
                <a:rPr lang="zh-CN" altLang="en-US" sz="2200" dirty="0">
                  <a:solidFill>
                    <a:schemeClr val="tx2"/>
                  </a:solidFill>
                  <a:effectLst>
                    <a:outerShdw blurRad="38100" dist="38100" dir="2700000" algn="tl">
                      <a:srgbClr val="C0C0C0"/>
                    </a:outerShdw>
                  </a:effectLst>
                  <a:cs typeface="+mn-ea"/>
                  <a:sym typeface="+mn-lt"/>
                </a:rPr>
                <a:t>我如何到达那里</a:t>
              </a:r>
              <a:r>
                <a:rPr lang="en-US" altLang="zh-CN" sz="2200" dirty="0">
                  <a:solidFill>
                    <a:schemeClr val="tx2"/>
                  </a:solidFill>
                  <a:effectLst>
                    <a:outerShdw blurRad="38100" dist="38100" dir="2700000" algn="tl">
                      <a:srgbClr val="C0C0C0"/>
                    </a:outerShdw>
                  </a:effectLst>
                  <a:cs typeface="+mn-ea"/>
                  <a:sym typeface="+mn-lt"/>
                </a:rPr>
                <a:t>?</a:t>
              </a:r>
              <a:endParaRPr lang="zh-CN" altLang="en-US" sz="2200" b="1" dirty="0">
                <a:solidFill>
                  <a:schemeClr val="tx2"/>
                </a:solidFill>
                <a:cs typeface="+mn-ea"/>
                <a:sym typeface="+mn-lt"/>
              </a:endParaRPr>
            </a:p>
          </p:txBody>
        </p:sp>
        <p:sp>
          <p:nvSpPr>
            <p:cNvPr id="33" name="文本框 32"/>
            <p:cNvSpPr txBox="1"/>
            <p:nvPr/>
          </p:nvSpPr>
          <p:spPr>
            <a:xfrm>
              <a:off x="1957304" y="2928558"/>
              <a:ext cx="2784999" cy="723916"/>
            </a:xfrm>
            <a:prstGeom prst="rect">
              <a:avLst/>
            </a:prstGeom>
            <a:noFill/>
          </p:spPr>
          <p:txBody>
            <a:bodyPr wrap="square" rtlCol="0">
              <a:spAutoFit/>
              <a:scene3d>
                <a:camera prst="orthographicFront"/>
                <a:lightRig rig="threePt" dir="t"/>
              </a:scene3d>
              <a:sp3d contourW="12700"/>
            </a:bodyPr>
            <a:lstStyle/>
            <a:p>
              <a:pPr algn="r">
                <a:lnSpc>
                  <a:spcPct val="114000"/>
                </a:lnSpc>
              </a:pPr>
              <a:r>
                <a:rPr lang="zh-CN" altLang="en-US" dirty="0">
                  <a:cs typeface="+mn-ea"/>
                  <a:sym typeface="+mn-lt"/>
                </a:rPr>
                <a:t>你要列出一个实现目标的行动计划</a:t>
              </a:r>
              <a:endParaRPr lang="en-US" altLang="zh-CN" dirty="0">
                <a:solidFill>
                  <a:schemeClr val="tx1">
                    <a:lumMod val="50000"/>
                    <a:lumOff val="50000"/>
                  </a:schemeClr>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22">
        <p:random/>
      </p:transition>
    </mc:Choice>
    <mc:Fallback>
      <p:transition spd="slow" advTm="3022">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fill="hold"/>
                                        <p:tgtEl>
                                          <p:spTgt spid="28"/>
                                        </p:tgtEl>
                                        <p:attrNameLst>
                                          <p:attrName>ppt_x</p:attrName>
                                        </p:attrNameLst>
                                      </p:cBhvr>
                                      <p:tavLst>
                                        <p:tav tm="0">
                                          <p:val>
                                            <p:strVal val="0-#ppt_w/2"/>
                                          </p:val>
                                        </p:tav>
                                        <p:tav tm="100000">
                                          <p:val>
                                            <p:strVal val="#ppt_x"/>
                                          </p:val>
                                        </p:tav>
                                      </p:tavLst>
                                    </p:anim>
                                    <p:anim calcmode="lin" valueType="num">
                                      <p:cBhvr additive="base">
                                        <p:cTn id="15" dur="500" fill="hold"/>
                                        <p:tgtEl>
                                          <p:spTgt spid="28"/>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fill="hold"/>
                                        <p:tgtEl>
                                          <p:spTgt spid="31"/>
                                        </p:tgtEl>
                                        <p:attrNameLst>
                                          <p:attrName>ppt_x</p:attrName>
                                        </p:attrNameLst>
                                      </p:cBhvr>
                                      <p:tavLst>
                                        <p:tav tm="0">
                                          <p:val>
                                            <p:strVal val="0-#ppt_w/2"/>
                                          </p:val>
                                        </p:tav>
                                        <p:tav tm="100000">
                                          <p:val>
                                            <p:strVal val="#ppt_x"/>
                                          </p:val>
                                        </p:tav>
                                      </p:tavLst>
                                    </p:anim>
                                    <p:anim calcmode="lin" valueType="num">
                                      <p:cBhvr additive="base">
                                        <p:cTn id="19" dur="500" fill="hold"/>
                                        <p:tgtEl>
                                          <p:spTgt spid="31"/>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1+#ppt_w/2"/>
                                          </p:val>
                                        </p:tav>
                                        <p:tav tm="100000">
                                          <p:val>
                                            <p:strVal val="#ppt_x"/>
                                          </p:val>
                                        </p:tav>
                                      </p:tavLst>
                                    </p:anim>
                                    <p:anim calcmode="lin" valueType="num">
                                      <p:cBhvr additive="base">
                                        <p:cTn id="23"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91894" y="323359"/>
            <a:ext cx="4504106" cy="954107"/>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职业生涯规划分类</a:t>
            </a:r>
            <a:endParaRPr lang="zh-CN" altLang="en-US" sz="2800" b="1" dirty="0">
              <a:solidFill>
                <a:schemeClr val="accent3"/>
              </a:solidFill>
              <a:cs typeface="+mn-ea"/>
              <a:sym typeface="+mn-lt"/>
            </a:endParaRPr>
          </a:p>
          <a:p>
            <a:endParaRPr lang="zh-CN" altLang="en-US" sz="2800" b="1" dirty="0">
              <a:solidFill>
                <a:schemeClr val="accent1"/>
              </a:solidFill>
              <a:cs typeface="+mn-ea"/>
              <a:sym typeface="+mn-lt"/>
            </a:endParaRPr>
          </a:p>
        </p:txBody>
      </p:sp>
      <p:graphicFrame>
        <p:nvGraphicFramePr>
          <p:cNvPr id="8" name="Group 3"/>
          <p:cNvGraphicFramePr/>
          <p:nvPr/>
        </p:nvGraphicFramePr>
        <p:xfrm>
          <a:off x="1981200" y="1773042"/>
          <a:ext cx="8229600" cy="4525964"/>
        </p:xfrm>
        <a:graphic>
          <a:graphicData uri="http://schemas.openxmlformats.org/drawingml/2006/table">
            <a:tbl>
              <a:tblPr/>
              <a:tblGrid>
                <a:gridCol w="1827213"/>
                <a:gridCol w="6402387"/>
              </a:tblGrid>
              <a:tr h="608013">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800" b="1" i="0" u="none" strike="noStrike" cap="none" normalizeH="0" baseline="0" dirty="0">
                          <a:ln>
                            <a:noFill/>
                          </a:ln>
                          <a:solidFill>
                            <a:schemeClr val="bg1"/>
                          </a:solidFill>
                          <a:effectLst/>
                          <a:latin typeface="+mn-lt"/>
                          <a:ea typeface="+mn-ea"/>
                          <a:cs typeface="+mn-ea"/>
                          <a:sym typeface="+mn-lt"/>
                        </a:rPr>
                        <a:t>类   型</a:t>
                      </a:r>
                      <a:endParaRPr kumimoji="0" lang="zh-CN" altLang="en-US" sz="1800" b="1" i="0" u="none" strike="noStrike" cap="none" normalizeH="0" baseline="0" dirty="0">
                        <a:ln>
                          <a:noFill/>
                        </a:ln>
                        <a:solidFill>
                          <a:schemeClr val="bg1"/>
                        </a:solidFill>
                        <a:effectLst/>
                        <a:latin typeface="+mn-lt"/>
                        <a:ea typeface="+mn-ea"/>
                        <a:cs typeface="+mn-ea"/>
                        <a:sym typeface="+mn-lt"/>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800" b="1" i="0" u="none" strike="noStrike" cap="none" normalizeH="0" baseline="0" dirty="0">
                          <a:ln>
                            <a:noFill/>
                          </a:ln>
                          <a:solidFill>
                            <a:schemeClr val="bg1"/>
                          </a:solidFill>
                          <a:effectLst/>
                          <a:latin typeface="+mn-lt"/>
                          <a:ea typeface="+mn-ea"/>
                          <a:cs typeface="+mn-ea"/>
                          <a:sym typeface="+mn-lt"/>
                        </a:rPr>
                        <a:t>定   义   及   任    务</a:t>
                      </a:r>
                      <a:endParaRPr kumimoji="0" lang="zh-CN" altLang="en-US" sz="1800" b="1" i="0" u="none" strike="noStrike" cap="none" normalizeH="0" baseline="0" dirty="0">
                        <a:ln>
                          <a:noFill/>
                        </a:ln>
                        <a:solidFill>
                          <a:schemeClr val="bg1"/>
                        </a:solidFill>
                        <a:effectLst/>
                        <a:latin typeface="+mn-lt"/>
                        <a:ea typeface="+mn-ea"/>
                        <a:cs typeface="+mn-ea"/>
                        <a:sym typeface="+mn-lt"/>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solidFill>
                  </a:tcPr>
                </a:tc>
              </a:tr>
              <a:tr h="965200">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800" b="0" i="0" u="none" strike="noStrike" cap="none" normalizeH="0" baseline="0" dirty="0">
                          <a:ln>
                            <a:noFill/>
                          </a:ln>
                          <a:solidFill>
                            <a:schemeClr val="tx1"/>
                          </a:solidFill>
                          <a:effectLst/>
                          <a:latin typeface="+mn-lt"/>
                          <a:ea typeface="+mn-ea"/>
                          <a:cs typeface="+mn-ea"/>
                          <a:sym typeface="+mn-lt"/>
                        </a:rPr>
                        <a:t>人生规划</a:t>
                      </a:r>
                      <a:endParaRPr kumimoji="0" lang="zh-CN" altLang="en-US" sz="1800" b="0" i="0" u="none" strike="noStrike" cap="none" normalizeH="0" baseline="0" dirty="0">
                        <a:ln>
                          <a:noFill/>
                        </a:ln>
                        <a:solidFill>
                          <a:schemeClr val="tx1"/>
                        </a:solidFill>
                        <a:effectLst/>
                        <a:latin typeface="+mn-lt"/>
                        <a:ea typeface="+mn-ea"/>
                        <a:cs typeface="+mn-ea"/>
                        <a:sym typeface="+mn-lt"/>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800" b="0" i="0" u="none" strike="noStrike" cap="none" normalizeH="0" baseline="0" dirty="0">
                          <a:ln>
                            <a:noFill/>
                          </a:ln>
                          <a:solidFill>
                            <a:schemeClr val="tx1"/>
                          </a:solidFill>
                          <a:effectLst/>
                          <a:latin typeface="+mn-lt"/>
                          <a:ea typeface="+mn-ea"/>
                          <a:cs typeface="+mn-ea"/>
                          <a:sym typeface="+mn-lt"/>
                        </a:rPr>
                        <a:t>        </a:t>
                      </a:r>
                      <a:r>
                        <a:rPr kumimoji="0" lang="zh-CN" altLang="en-US" sz="1800" b="0" i="0" u="none" strike="noStrike" cap="none" normalizeH="0" baseline="0" dirty="0">
                          <a:ln>
                            <a:noFill/>
                          </a:ln>
                          <a:solidFill>
                            <a:schemeClr val="tx1"/>
                          </a:solidFill>
                          <a:effectLst/>
                          <a:latin typeface="+mn-lt"/>
                          <a:ea typeface="+mn-ea"/>
                          <a:cs typeface="+mn-ea"/>
                          <a:sym typeface="+mn-lt"/>
                        </a:rPr>
                        <a:t>整个职业生涯的规划，时间长至</a:t>
                      </a:r>
                      <a:r>
                        <a:rPr kumimoji="0" lang="en-US" altLang="zh-CN" sz="1800" b="0" i="0" u="none" strike="noStrike" cap="none" normalizeH="0" baseline="0" dirty="0">
                          <a:ln>
                            <a:noFill/>
                          </a:ln>
                          <a:solidFill>
                            <a:schemeClr val="tx1"/>
                          </a:solidFill>
                          <a:effectLst/>
                          <a:latin typeface="+mn-lt"/>
                          <a:ea typeface="+mn-ea"/>
                          <a:cs typeface="+mn-ea"/>
                          <a:sym typeface="+mn-lt"/>
                        </a:rPr>
                        <a:t>40</a:t>
                      </a:r>
                      <a:r>
                        <a:rPr kumimoji="0" lang="zh-CN" altLang="en-US" sz="1800" b="0" i="0" u="none" strike="noStrike" cap="none" normalizeH="0" baseline="0" dirty="0">
                          <a:ln>
                            <a:noFill/>
                          </a:ln>
                          <a:solidFill>
                            <a:schemeClr val="tx1"/>
                          </a:solidFill>
                          <a:effectLst/>
                          <a:latin typeface="+mn-lt"/>
                          <a:ea typeface="+mn-ea"/>
                          <a:cs typeface="+mn-ea"/>
                          <a:sym typeface="+mn-lt"/>
                        </a:rPr>
                        <a:t>年左右，设定整个人生的发展目标。如规划成为一个有数亿资产的公司董事</a:t>
                      </a:r>
                      <a:endParaRPr kumimoji="0" lang="zh-CN" altLang="en-US" sz="1800" b="0" i="0" u="none" strike="noStrike" cap="none" normalizeH="0" baseline="0" dirty="0">
                        <a:ln>
                          <a:noFill/>
                        </a:ln>
                        <a:solidFill>
                          <a:schemeClr val="tx1"/>
                        </a:solidFill>
                        <a:effectLst/>
                        <a:latin typeface="+mn-lt"/>
                        <a:ea typeface="+mn-ea"/>
                        <a:cs typeface="+mn-ea"/>
                        <a:sym typeface="+mn-lt"/>
                      </a:endParaRPr>
                    </a:p>
                  </a:txBody>
                  <a:tcPr marL="90000" marR="90000" marT="46800" marB="468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66788">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800" b="0" i="0" u="none" strike="noStrike" cap="none" normalizeH="0" baseline="0" dirty="0">
                          <a:ln>
                            <a:noFill/>
                          </a:ln>
                          <a:solidFill>
                            <a:schemeClr val="tx1"/>
                          </a:solidFill>
                          <a:effectLst/>
                          <a:latin typeface="+mn-lt"/>
                          <a:ea typeface="+mn-ea"/>
                          <a:cs typeface="+mn-ea"/>
                          <a:sym typeface="+mn-lt"/>
                        </a:rPr>
                        <a:t>长期规划</a:t>
                      </a:r>
                      <a:endParaRPr kumimoji="0" lang="zh-CN" altLang="en-US" sz="1800" b="0" i="0" u="none" strike="noStrike" cap="none" normalizeH="0" baseline="0" dirty="0">
                        <a:ln>
                          <a:noFill/>
                        </a:ln>
                        <a:solidFill>
                          <a:schemeClr val="tx1"/>
                        </a:solidFill>
                        <a:effectLst/>
                        <a:latin typeface="+mn-lt"/>
                        <a:ea typeface="+mn-ea"/>
                        <a:cs typeface="+mn-ea"/>
                        <a:sym typeface="+mn-lt"/>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800" b="0" i="0" u="none" strike="noStrike" cap="none" normalizeH="0" baseline="0" dirty="0">
                          <a:ln>
                            <a:noFill/>
                          </a:ln>
                          <a:solidFill>
                            <a:schemeClr val="tx1"/>
                          </a:solidFill>
                          <a:effectLst/>
                          <a:latin typeface="+mn-lt"/>
                          <a:ea typeface="+mn-ea"/>
                          <a:cs typeface="+mn-ea"/>
                          <a:sym typeface="+mn-lt"/>
                        </a:rPr>
                        <a:t>        5—10</a:t>
                      </a:r>
                      <a:r>
                        <a:rPr kumimoji="0" lang="zh-CN" altLang="en-US" sz="1800" b="0" i="0" u="none" strike="noStrike" cap="none" normalizeH="0" baseline="0" dirty="0">
                          <a:ln>
                            <a:noFill/>
                          </a:ln>
                          <a:solidFill>
                            <a:schemeClr val="tx1"/>
                          </a:solidFill>
                          <a:effectLst/>
                          <a:latin typeface="+mn-lt"/>
                          <a:ea typeface="+mn-ea"/>
                          <a:cs typeface="+mn-ea"/>
                          <a:sym typeface="+mn-lt"/>
                        </a:rPr>
                        <a:t>年的规划，主要设定较长的目标。如规划</a:t>
                      </a:r>
                      <a:r>
                        <a:rPr kumimoji="0" lang="en-US" altLang="zh-CN" sz="1800" b="0" i="0" u="none" strike="noStrike" cap="none" normalizeH="0" baseline="0" dirty="0">
                          <a:ln>
                            <a:noFill/>
                          </a:ln>
                          <a:solidFill>
                            <a:schemeClr val="tx1"/>
                          </a:solidFill>
                          <a:effectLst/>
                          <a:latin typeface="+mn-lt"/>
                          <a:ea typeface="+mn-ea"/>
                          <a:cs typeface="+mn-ea"/>
                          <a:sym typeface="+mn-lt"/>
                        </a:rPr>
                        <a:t>30</a:t>
                      </a:r>
                      <a:r>
                        <a:rPr kumimoji="0" lang="zh-CN" altLang="en-US" sz="1800" b="0" i="0" u="none" strike="noStrike" cap="none" normalizeH="0" baseline="0" dirty="0">
                          <a:ln>
                            <a:noFill/>
                          </a:ln>
                          <a:solidFill>
                            <a:schemeClr val="tx1"/>
                          </a:solidFill>
                          <a:effectLst/>
                          <a:latin typeface="+mn-lt"/>
                          <a:ea typeface="+mn-ea"/>
                          <a:cs typeface="+mn-ea"/>
                          <a:sym typeface="+mn-lt"/>
                        </a:rPr>
                        <a:t>岁成为一家中型公司的部门经理规划</a:t>
                      </a:r>
                      <a:r>
                        <a:rPr kumimoji="0" lang="en-US" altLang="zh-CN" sz="1800" b="0" i="0" u="none" strike="noStrike" cap="none" normalizeH="0" baseline="0" dirty="0">
                          <a:ln>
                            <a:noFill/>
                          </a:ln>
                          <a:solidFill>
                            <a:schemeClr val="tx1"/>
                          </a:solidFill>
                          <a:effectLst/>
                          <a:latin typeface="+mn-lt"/>
                          <a:ea typeface="+mn-ea"/>
                          <a:cs typeface="+mn-ea"/>
                          <a:sym typeface="+mn-lt"/>
                        </a:rPr>
                        <a:t>40</a:t>
                      </a:r>
                      <a:r>
                        <a:rPr kumimoji="0" lang="zh-CN" altLang="en-US" sz="1800" b="0" i="0" u="none" strike="noStrike" cap="none" normalizeH="0" baseline="0" dirty="0">
                          <a:ln>
                            <a:noFill/>
                          </a:ln>
                          <a:solidFill>
                            <a:schemeClr val="tx1"/>
                          </a:solidFill>
                          <a:effectLst/>
                          <a:latin typeface="+mn-lt"/>
                          <a:ea typeface="+mn-ea"/>
                          <a:cs typeface="+mn-ea"/>
                          <a:sym typeface="+mn-lt"/>
                        </a:rPr>
                        <a:t>岁时称为一家大型公司副总经理等等</a:t>
                      </a:r>
                      <a:endParaRPr kumimoji="0" lang="zh-CN" altLang="en-US" sz="1800" b="0" i="0" u="none" strike="noStrike" cap="none" normalizeH="0" baseline="0" dirty="0">
                        <a:ln>
                          <a:noFill/>
                        </a:ln>
                        <a:solidFill>
                          <a:schemeClr val="tx1"/>
                        </a:solidFill>
                        <a:effectLst/>
                        <a:latin typeface="+mn-lt"/>
                        <a:ea typeface="+mn-ea"/>
                        <a:cs typeface="+mn-ea"/>
                        <a:sym typeface="+mn-lt"/>
                      </a:endParaRPr>
                    </a:p>
                  </a:txBody>
                  <a:tcPr marL="90000" marR="90000" marT="46800" marB="468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92188">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800" b="0" i="0" u="none" strike="noStrike" cap="none" normalizeH="0" baseline="0">
                          <a:ln>
                            <a:noFill/>
                          </a:ln>
                          <a:solidFill>
                            <a:schemeClr val="tx1"/>
                          </a:solidFill>
                          <a:effectLst/>
                          <a:latin typeface="+mn-lt"/>
                          <a:ea typeface="+mn-ea"/>
                          <a:cs typeface="+mn-ea"/>
                          <a:sym typeface="+mn-lt"/>
                        </a:rPr>
                        <a:t>中期规划</a:t>
                      </a:r>
                      <a:endParaRPr kumimoji="0" lang="zh-CN" altLang="en-US" sz="1800" b="0" i="0" u="none" strike="noStrike" cap="none" normalizeH="0" baseline="0">
                        <a:ln>
                          <a:noFill/>
                        </a:ln>
                        <a:solidFill>
                          <a:schemeClr val="tx1"/>
                        </a:solidFill>
                        <a:effectLst/>
                        <a:latin typeface="+mn-lt"/>
                        <a:ea typeface="+mn-ea"/>
                        <a:cs typeface="+mn-ea"/>
                        <a:sym typeface="+mn-lt"/>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800" b="0" i="0" u="none" strike="noStrike" cap="none" normalizeH="0" baseline="0" dirty="0">
                          <a:ln>
                            <a:noFill/>
                          </a:ln>
                          <a:solidFill>
                            <a:schemeClr val="tx1"/>
                          </a:solidFill>
                          <a:effectLst/>
                          <a:latin typeface="+mn-lt"/>
                          <a:ea typeface="+mn-ea"/>
                          <a:cs typeface="+mn-ea"/>
                          <a:sym typeface="+mn-lt"/>
                        </a:rPr>
                        <a:t>        </a:t>
                      </a:r>
                      <a:r>
                        <a:rPr kumimoji="0" lang="zh-CN" altLang="en-US" sz="1800" b="0" i="0" u="none" strike="noStrike" cap="none" normalizeH="0" baseline="0" dirty="0">
                          <a:ln>
                            <a:noFill/>
                          </a:ln>
                          <a:solidFill>
                            <a:schemeClr val="tx1"/>
                          </a:solidFill>
                          <a:effectLst/>
                          <a:latin typeface="+mn-lt"/>
                          <a:ea typeface="+mn-ea"/>
                          <a:cs typeface="+mn-ea"/>
                          <a:sym typeface="+mn-lt"/>
                        </a:rPr>
                        <a:t>一般为</a:t>
                      </a:r>
                      <a:r>
                        <a:rPr kumimoji="0" lang="en-US" altLang="zh-CN" sz="1800" b="0" i="0" u="none" strike="noStrike" cap="none" normalizeH="0" baseline="0" dirty="0">
                          <a:ln>
                            <a:noFill/>
                          </a:ln>
                          <a:solidFill>
                            <a:schemeClr val="tx1"/>
                          </a:solidFill>
                          <a:effectLst/>
                          <a:latin typeface="+mn-lt"/>
                          <a:ea typeface="+mn-ea"/>
                          <a:cs typeface="+mn-ea"/>
                          <a:sym typeface="+mn-lt"/>
                        </a:rPr>
                        <a:t>2~5</a:t>
                      </a:r>
                      <a:r>
                        <a:rPr kumimoji="0" lang="zh-CN" altLang="en-US" sz="1800" b="0" i="0" u="none" strike="noStrike" cap="none" normalizeH="0" baseline="0" dirty="0">
                          <a:ln>
                            <a:noFill/>
                          </a:ln>
                          <a:solidFill>
                            <a:schemeClr val="tx1"/>
                          </a:solidFill>
                          <a:effectLst/>
                          <a:latin typeface="+mn-lt"/>
                          <a:ea typeface="+mn-ea"/>
                          <a:cs typeface="+mn-ea"/>
                          <a:sym typeface="+mn-lt"/>
                        </a:rPr>
                        <a:t>年内的目标与任务。如规划到不同业务部门做经理，规划从大型公司部门经理到小公司做总经理等等</a:t>
                      </a:r>
                      <a:endParaRPr kumimoji="0" lang="zh-CN" altLang="en-US" sz="1800" b="0" i="0" u="none" strike="noStrike" cap="none" normalizeH="0" baseline="0" dirty="0">
                        <a:ln>
                          <a:noFill/>
                        </a:ln>
                        <a:solidFill>
                          <a:schemeClr val="tx1"/>
                        </a:solidFill>
                        <a:effectLst/>
                        <a:latin typeface="+mn-lt"/>
                        <a:ea typeface="+mn-ea"/>
                        <a:cs typeface="+mn-ea"/>
                        <a:sym typeface="+mn-lt"/>
                      </a:endParaRPr>
                    </a:p>
                  </a:txBody>
                  <a:tcPr marL="90000" marR="90000" marT="46800" marB="468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93775">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800" b="0" i="0" u="none" strike="noStrike" cap="none" normalizeH="0" baseline="0">
                          <a:ln>
                            <a:noFill/>
                          </a:ln>
                          <a:solidFill>
                            <a:schemeClr val="tx1"/>
                          </a:solidFill>
                          <a:effectLst/>
                          <a:latin typeface="+mn-lt"/>
                          <a:ea typeface="+mn-ea"/>
                          <a:cs typeface="+mn-ea"/>
                          <a:sym typeface="+mn-lt"/>
                        </a:rPr>
                        <a:t>短期规划</a:t>
                      </a:r>
                      <a:endParaRPr kumimoji="0" lang="zh-CN" altLang="en-US" sz="1800" b="0" i="0" u="none" strike="noStrike" cap="none" normalizeH="0" baseline="0">
                        <a:ln>
                          <a:noFill/>
                        </a:ln>
                        <a:solidFill>
                          <a:schemeClr val="tx1"/>
                        </a:solidFill>
                        <a:effectLst/>
                        <a:latin typeface="+mn-lt"/>
                        <a:ea typeface="+mn-ea"/>
                        <a:cs typeface="+mn-ea"/>
                        <a:sym typeface="+mn-lt"/>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800" b="0" i="0" u="none" strike="noStrike" cap="none" normalizeH="0" baseline="0" dirty="0">
                          <a:ln>
                            <a:noFill/>
                          </a:ln>
                          <a:solidFill>
                            <a:schemeClr val="tx1"/>
                          </a:solidFill>
                          <a:effectLst/>
                          <a:latin typeface="+mn-lt"/>
                          <a:ea typeface="+mn-ea"/>
                          <a:cs typeface="+mn-ea"/>
                          <a:sym typeface="+mn-lt"/>
                        </a:rPr>
                        <a:t>        2</a:t>
                      </a:r>
                      <a:r>
                        <a:rPr kumimoji="0" lang="zh-CN" altLang="en-US" sz="1800" b="0" i="0" u="none" strike="noStrike" cap="none" normalizeH="0" baseline="0" dirty="0">
                          <a:ln>
                            <a:noFill/>
                          </a:ln>
                          <a:solidFill>
                            <a:schemeClr val="tx1"/>
                          </a:solidFill>
                          <a:effectLst/>
                          <a:latin typeface="+mn-lt"/>
                          <a:ea typeface="+mn-ea"/>
                          <a:cs typeface="+mn-ea"/>
                          <a:sym typeface="+mn-lt"/>
                        </a:rPr>
                        <a:t>年以内的规划，主要是去定近期目标，规划近期完成的任务。如对专业知识的学习，</a:t>
                      </a:r>
                      <a:r>
                        <a:rPr kumimoji="0" lang="en-US" altLang="zh-CN" sz="1800" b="0" i="0" u="none" strike="noStrike" cap="none" normalizeH="0" baseline="0" dirty="0">
                          <a:ln>
                            <a:noFill/>
                          </a:ln>
                          <a:solidFill>
                            <a:schemeClr val="tx1"/>
                          </a:solidFill>
                          <a:effectLst/>
                          <a:latin typeface="+mn-lt"/>
                          <a:ea typeface="+mn-ea"/>
                          <a:cs typeface="+mn-ea"/>
                          <a:sym typeface="+mn-lt"/>
                        </a:rPr>
                        <a:t>2</a:t>
                      </a:r>
                      <a:r>
                        <a:rPr kumimoji="0" lang="zh-CN" altLang="en-US" sz="1800" b="0" i="0" u="none" strike="noStrike" cap="none" normalizeH="0" baseline="0" dirty="0">
                          <a:ln>
                            <a:noFill/>
                          </a:ln>
                          <a:solidFill>
                            <a:schemeClr val="tx1"/>
                          </a:solidFill>
                          <a:effectLst/>
                          <a:latin typeface="+mn-lt"/>
                          <a:ea typeface="+mn-ea"/>
                          <a:cs typeface="+mn-ea"/>
                          <a:sym typeface="+mn-lt"/>
                        </a:rPr>
                        <a:t>年内掌握哪些业务知识等等</a:t>
                      </a:r>
                      <a:endParaRPr kumimoji="0" lang="zh-CN" altLang="en-US" sz="1800" b="0" i="0" u="none" strike="noStrike" cap="none" normalizeH="0" baseline="0" dirty="0">
                        <a:ln>
                          <a:noFill/>
                        </a:ln>
                        <a:solidFill>
                          <a:schemeClr val="tx1"/>
                        </a:solidFill>
                        <a:effectLst/>
                        <a:latin typeface="+mn-lt"/>
                        <a:ea typeface="+mn-ea"/>
                        <a:cs typeface="+mn-ea"/>
                        <a:sym typeface="+mn-lt"/>
                      </a:endParaRPr>
                    </a:p>
                  </a:txBody>
                  <a:tcPr marL="90000" marR="90000" marT="46800" marB="468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Tm="5416">
        <p:random/>
      </p:transition>
    </mc:Choice>
    <mc:Fallback>
      <p:transition spd="slow" advTm="5416">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059061" y="0"/>
            <a:ext cx="1132939" cy="1132939"/>
          </a:xfrm>
          <a:prstGeom prst="rect">
            <a:avLst/>
          </a:prstGeom>
        </p:spPr>
      </p:pic>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flipV="1">
            <a:off x="10561412" y="5301028"/>
            <a:ext cx="1616569" cy="1575330"/>
          </a:xfrm>
          <a:prstGeom prst="rect">
            <a:avLst/>
          </a:prstGeom>
        </p:spPr>
      </p:pic>
      <p:sp>
        <p:nvSpPr>
          <p:cNvPr id="17" name="矩形 16"/>
          <p:cNvSpPr/>
          <p:nvPr/>
        </p:nvSpPr>
        <p:spPr>
          <a:xfrm>
            <a:off x="5806096" y="2767280"/>
            <a:ext cx="4579715" cy="1323439"/>
          </a:xfrm>
          <a:prstGeom prst="rect">
            <a:avLst/>
          </a:prstGeom>
          <a:effectLst/>
        </p:spPr>
        <p:txBody>
          <a:bodyPr wrap="none">
            <a:spAutoFit/>
          </a:bodyPr>
          <a:lstStyle/>
          <a:p>
            <a:pPr>
              <a:defRPr/>
            </a:pPr>
            <a:r>
              <a:rPr lang="zh-CN" altLang="en-US" sz="4000" spc="284" dirty="0">
                <a:solidFill>
                  <a:schemeClr val="bg1"/>
                </a:solidFill>
                <a:latin typeface="Franklin Gothic Medium" panose="020B0603020102020204" pitchFamily="34" charset="0"/>
                <a:ea typeface="微软雅黑" panose="020B0503020204020204" charset="-122"/>
              </a:rPr>
              <a:t>为什么要进行职业</a:t>
            </a:r>
            <a:endParaRPr lang="en-US" altLang="zh-CN" sz="4000" spc="284" dirty="0">
              <a:solidFill>
                <a:schemeClr val="bg1"/>
              </a:solidFill>
              <a:latin typeface="Franklin Gothic Medium" panose="020B0603020102020204" pitchFamily="34" charset="0"/>
              <a:ea typeface="微软雅黑" panose="020B0503020204020204" charset="-122"/>
            </a:endParaRPr>
          </a:p>
          <a:p>
            <a:pPr>
              <a:defRPr/>
            </a:pPr>
            <a:r>
              <a:rPr lang="zh-CN" altLang="en-US" sz="4000" spc="284" dirty="0">
                <a:solidFill>
                  <a:schemeClr val="bg1"/>
                </a:solidFill>
                <a:latin typeface="Franklin Gothic Medium" panose="020B0603020102020204" pitchFamily="34" charset="0"/>
                <a:ea typeface="微软雅黑" panose="020B0503020204020204" charset="-122"/>
              </a:rPr>
              <a:t>生涯规划</a:t>
            </a:r>
            <a:endParaRPr lang="zh-CN" altLang="en-US" sz="4000" spc="284" dirty="0">
              <a:solidFill>
                <a:schemeClr val="bg1"/>
              </a:solidFill>
              <a:latin typeface="Franklin Gothic Medium" panose="020B0603020102020204" pitchFamily="34" charset="0"/>
              <a:ea typeface="微软雅黑" panose="020B0503020204020204" charset="-122"/>
            </a:endParaRPr>
          </a:p>
        </p:txBody>
      </p:sp>
      <p:sp>
        <p:nvSpPr>
          <p:cNvPr id="23" name="îŝḷîḓé-Rectangle 2"/>
          <p:cNvSpPr/>
          <p:nvPr/>
        </p:nvSpPr>
        <p:spPr>
          <a:xfrm>
            <a:off x="1750325" y="3280718"/>
            <a:ext cx="1980309" cy="19725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pic>
        <p:nvPicPr>
          <p:cNvPr id="24" name="图片占位符 6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8029" y="3881816"/>
            <a:ext cx="2996986" cy="2985235"/>
          </a:xfrm>
          <a:prstGeom prst="rect">
            <a:avLst/>
          </a:prstGeom>
        </p:spPr>
      </p:pic>
      <p:sp>
        <p:nvSpPr>
          <p:cNvPr id="25" name="îŝḷîḓé-Rectangle 5"/>
          <p:cNvSpPr/>
          <p:nvPr/>
        </p:nvSpPr>
        <p:spPr>
          <a:xfrm>
            <a:off x="176002" y="6236783"/>
            <a:ext cx="468555" cy="46671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6" name="矩形 25"/>
          <p:cNvSpPr/>
          <p:nvPr/>
        </p:nvSpPr>
        <p:spPr>
          <a:xfrm>
            <a:off x="3841963" y="3272849"/>
            <a:ext cx="6289059" cy="45719"/>
          </a:xfrm>
          <a:prstGeom prst="rect">
            <a:avLst/>
          </a:prstGeom>
          <a:solidFill>
            <a:srgbClr val="C000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文本框 26"/>
          <p:cNvSpPr txBox="1"/>
          <p:nvPr/>
        </p:nvSpPr>
        <p:spPr>
          <a:xfrm>
            <a:off x="3634692" y="1987670"/>
            <a:ext cx="2646878" cy="830997"/>
          </a:xfrm>
          <a:prstGeom prst="rect">
            <a:avLst/>
          </a:prstGeom>
          <a:noFill/>
          <a:ln>
            <a:noFill/>
          </a:ln>
        </p:spPr>
        <p:txBody>
          <a:bodyPr wrap="none" rtlCol="0">
            <a:spAutoFit/>
            <a:scene3d>
              <a:camera prst="orthographicFront"/>
              <a:lightRig rig="threePt" dir="t"/>
            </a:scene3d>
            <a:sp3d contourW="12700"/>
          </a:bodyPr>
          <a:lstStyle/>
          <a:p>
            <a:r>
              <a:rPr lang="zh-CN" altLang="en-US" sz="4800" b="1" dirty="0">
                <a:solidFill>
                  <a:schemeClr val="tx1">
                    <a:lumMod val="95000"/>
                    <a:lumOff val="5000"/>
                  </a:schemeClr>
                </a:solidFill>
                <a:cs typeface="+mn-ea"/>
                <a:sym typeface="+mn-lt"/>
              </a:rPr>
              <a:t>第四部分</a:t>
            </a:r>
            <a:endParaRPr lang="zh-CN" altLang="en-US" sz="4800" b="1" dirty="0">
              <a:solidFill>
                <a:schemeClr val="tx1">
                  <a:lumMod val="95000"/>
                  <a:lumOff val="5000"/>
                </a:schemeClr>
              </a:solidFill>
              <a:cs typeface="+mn-ea"/>
              <a:sym typeface="+mn-lt"/>
            </a:endParaRPr>
          </a:p>
        </p:txBody>
      </p:sp>
      <p:sp>
        <p:nvSpPr>
          <p:cNvPr id="28" name="文本框 27"/>
          <p:cNvSpPr txBox="1"/>
          <p:nvPr/>
        </p:nvSpPr>
        <p:spPr>
          <a:xfrm>
            <a:off x="4660676" y="3842090"/>
            <a:ext cx="5089252" cy="1384995"/>
          </a:xfrm>
          <a:prstGeom prst="rect">
            <a:avLst/>
          </a:prstGeom>
          <a:noFill/>
        </p:spPr>
        <p:txBody>
          <a:bodyPr wrap="square" rtlCol="0">
            <a:spAutoFit/>
            <a:scene3d>
              <a:camera prst="orthographicFront"/>
              <a:lightRig rig="threePt" dir="t"/>
            </a:scene3d>
            <a:sp3d contourW="12700"/>
          </a:bodyPr>
          <a:lstStyle/>
          <a:p>
            <a:r>
              <a:rPr lang="zh-CN" altLang="en-US" sz="4200" b="1" dirty="0">
                <a:solidFill>
                  <a:schemeClr val="tx1">
                    <a:lumMod val="95000"/>
                    <a:lumOff val="5000"/>
                  </a:schemeClr>
                </a:solidFill>
                <a:effectLst>
                  <a:outerShdw blurRad="38100" dist="38100" dir="2700000" algn="tl">
                    <a:srgbClr val="C0C0C0"/>
                  </a:outerShdw>
                </a:effectLst>
                <a:cs typeface="+mn-ea"/>
                <a:sym typeface="+mn-lt"/>
              </a:rPr>
              <a:t>如何制定个人职业生涯规划</a:t>
            </a:r>
            <a:endParaRPr lang="zh-CN" altLang="en-US" sz="4200" b="1" dirty="0">
              <a:solidFill>
                <a:schemeClr val="accent3"/>
              </a:solidFill>
              <a:cs typeface="+mn-ea"/>
              <a:sym typeface="+mn-lt"/>
            </a:endParaRPr>
          </a:p>
        </p:txBody>
      </p:sp>
      <p:pic>
        <p:nvPicPr>
          <p:cNvPr id="29" name="图片 2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9" y="0"/>
            <a:ext cx="2726263" cy="2656716"/>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advTm="6764">
        <p:random/>
      </p:transition>
    </mc:Choice>
    <mc:Fallback>
      <p:transition spd="slow" advTm="6764">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randombar(horizontal)">
                                      <p:cBhvr>
                                        <p:cTn id="15" dur="500"/>
                                        <p:tgtEl>
                                          <p:spTgt spid="29"/>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childTnLst>
                          </p:cTn>
                        </p:par>
                        <p:par>
                          <p:cTn id="20" fill="hold">
                            <p:stCondLst>
                              <p:cond delay="2000"/>
                            </p:stCondLst>
                            <p:childTnLst>
                              <p:par>
                                <p:cTn id="21" presetID="2" presetClass="entr" presetSubtype="12"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0-#ppt_w/2"/>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par>
                          <p:cTn id="33" fill="hold">
                            <p:stCondLst>
                              <p:cond delay="3500"/>
                            </p:stCondLst>
                            <p:childTnLst>
                              <p:par>
                                <p:cTn id="34" presetID="53" presetClass="entr" presetSubtype="16"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childTnLst>
                          </p:cTn>
                        </p:par>
                        <p:par>
                          <p:cTn id="39" fill="hold">
                            <p:stCondLst>
                              <p:cond delay="4000"/>
                            </p:stCondLst>
                            <p:childTnLst>
                              <p:par>
                                <p:cTn id="40" presetID="22" presetClass="entr" presetSubtype="4"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down)">
                                      <p:cBhvr>
                                        <p:cTn id="42" dur="500"/>
                                        <p:tgtEl>
                                          <p:spTgt spid="26"/>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animBg="1"/>
      <p:bldP spid="25" grpId="0" animBg="1"/>
      <p:bldP spid="26" grpId="0" animBg="1"/>
      <p:bldP spid="27" grpId="0"/>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AutoShape 16"/>
          <p:cNvSpPr>
            <a:spLocks noChangeArrowheads="1"/>
          </p:cNvSpPr>
          <p:nvPr/>
        </p:nvSpPr>
        <p:spPr bwMode="auto">
          <a:xfrm>
            <a:off x="3359943" y="5599604"/>
            <a:ext cx="5257800" cy="935037"/>
          </a:xfrm>
          <a:prstGeom prst="rightArrow">
            <a:avLst>
              <a:gd name="adj1" fmla="val 43630"/>
              <a:gd name="adj2" fmla="val 128680"/>
            </a:avLst>
          </a:prstGeom>
          <a:solidFill>
            <a:srgbClr val="FF0000"/>
          </a:solidFill>
          <a:ln w="9525" algn="ctr">
            <a:solidFill>
              <a:srgbClr val="FF0000"/>
            </a:solidFill>
            <a:miter lim="800000"/>
          </a:ln>
        </p:spPr>
        <p:txBody>
          <a:bodyPr wrap="none"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18" name="文本框 17"/>
          <p:cNvSpPr txBox="1"/>
          <p:nvPr/>
        </p:nvSpPr>
        <p:spPr>
          <a:xfrm>
            <a:off x="1591894" y="323359"/>
            <a:ext cx="4504106"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如何制定个人职业生涯规划</a:t>
            </a:r>
            <a:endParaRPr lang="zh-CN" altLang="en-US" sz="2800" b="1" dirty="0">
              <a:solidFill>
                <a:schemeClr val="accent3"/>
              </a:solidFill>
              <a:cs typeface="+mn-ea"/>
              <a:sym typeface="+mn-lt"/>
            </a:endParaRPr>
          </a:p>
        </p:txBody>
      </p:sp>
      <p:grpSp>
        <p:nvGrpSpPr>
          <p:cNvPr id="26" name="Group 4"/>
          <p:cNvGrpSpPr/>
          <p:nvPr/>
        </p:nvGrpSpPr>
        <p:grpSpPr bwMode="auto">
          <a:xfrm>
            <a:off x="1775618" y="1856279"/>
            <a:ext cx="8640016" cy="3311525"/>
            <a:chOff x="240" y="1888"/>
            <a:chExt cx="5622" cy="1745"/>
          </a:xfrm>
        </p:grpSpPr>
        <p:sp>
          <p:nvSpPr>
            <p:cNvPr id="27" name="AutoShape 5"/>
            <p:cNvSpPr>
              <a:spLocks noChangeArrowheads="1"/>
            </p:cNvSpPr>
            <p:nvPr/>
          </p:nvSpPr>
          <p:spPr bwMode="auto">
            <a:xfrm>
              <a:off x="4206" y="1895"/>
              <a:ext cx="1656" cy="453"/>
            </a:xfrm>
            <a:prstGeom prst="chevron">
              <a:avLst>
                <a:gd name="adj" fmla="val 78477"/>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pPr>
              <a:r>
                <a:rPr kumimoji="1" lang="en-US" altLang="zh-CN" sz="1600" dirty="0">
                  <a:latin typeface="+mn-lt"/>
                  <a:ea typeface="+mn-ea"/>
                  <a:cs typeface="+mn-ea"/>
                  <a:sym typeface="+mn-lt"/>
                </a:rPr>
                <a:t>   </a:t>
              </a:r>
              <a:r>
                <a:rPr kumimoji="1" lang="zh-CN" altLang="en-US" sz="1600" dirty="0">
                  <a:solidFill>
                    <a:schemeClr val="bg1"/>
                  </a:solidFill>
                  <a:latin typeface="+mn-lt"/>
                  <a:ea typeface="+mn-ea"/>
                  <a:cs typeface="+mn-ea"/>
                  <a:sym typeface="+mn-lt"/>
                </a:rPr>
                <a:t>职业生涯</a:t>
              </a:r>
              <a:endParaRPr kumimoji="1" lang="zh-CN" altLang="en-US" sz="1600" dirty="0">
                <a:solidFill>
                  <a:schemeClr val="bg1"/>
                </a:solidFill>
                <a:latin typeface="+mn-lt"/>
                <a:ea typeface="+mn-ea"/>
                <a:cs typeface="+mn-ea"/>
                <a:sym typeface="+mn-lt"/>
              </a:endParaRPr>
            </a:p>
            <a:p>
              <a:pPr algn="ctr" eaLnBrk="1" hangingPunct="1">
                <a:spcBef>
                  <a:spcPct val="0"/>
                </a:spcBef>
              </a:pPr>
              <a:r>
                <a:rPr kumimoji="1" lang="zh-CN" altLang="en-US" sz="1600" dirty="0">
                  <a:solidFill>
                    <a:schemeClr val="bg1"/>
                  </a:solidFill>
                  <a:latin typeface="+mn-lt"/>
                  <a:ea typeface="+mn-ea"/>
                  <a:cs typeface="+mn-ea"/>
                  <a:sym typeface="+mn-lt"/>
                </a:rPr>
                <a:t>   实施管理</a:t>
              </a:r>
              <a:endParaRPr kumimoji="1" lang="zh-CN" altLang="en-US" sz="1600" dirty="0">
                <a:solidFill>
                  <a:schemeClr val="bg1"/>
                </a:solidFill>
                <a:latin typeface="+mn-lt"/>
                <a:ea typeface="+mn-ea"/>
                <a:cs typeface="+mn-ea"/>
                <a:sym typeface="+mn-lt"/>
              </a:endParaRPr>
            </a:p>
          </p:txBody>
        </p:sp>
        <p:sp>
          <p:nvSpPr>
            <p:cNvPr id="28" name="Rectangle 6"/>
            <p:cNvSpPr>
              <a:spLocks noChangeArrowheads="1"/>
            </p:cNvSpPr>
            <p:nvPr/>
          </p:nvSpPr>
          <p:spPr bwMode="auto">
            <a:xfrm>
              <a:off x="4218" y="2452"/>
              <a:ext cx="1170" cy="1179"/>
            </a:xfrm>
            <a:prstGeom prst="rect">
              <a:avLst/>
            </a:prstGeom>
            <a:solidFill>
              <a:srgbClr val="FFFFFF"/>
            </a:solidFill>
            <a:ln w="19050">
              <a:solidFill>
                <a:srgbClr val="FF0000"/>
              </a:solidFill>
              <a:prstDash val="dash"/>
              <a:miter lim="800000"/>
            </a:ln>
          </p:spPr>
          <p:txBody>
            <a:bodyPr wrap="none"/>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lnSpc>
                  <a:spcPct val="125000"/>
                </a:lnSpc>
                <a:spcBef>
                  <a:spcPct val="50000"/>
                </a:spcBef>
              </a:pPr>
              <a:endParaRPr kumimoji="1" lang="en-US" altLang="zh-CN" sz="1400" b="0">
                <a:latin typeface="+mn-lt"/>
                <a:ea typeface="+mn-ea"/>
                <a:cs typeface="+mn-ea"/>
                <a:sym typeface="+mn-lt"/>
              </a:endParaRPr>
            </a:p>
            <a:p>
              <a:pPr eaLnBrk="1" hangingPunct="1">
                <a:lnSpc>
                  <a:spcPct val="125000"/>
                </a:lnSpc>
                <a:spcBef>
                  <a:spcPct val="50000"/>
                </a:spcBef>
              </a:pPr>
              <a:r>
                <a:rPr kumimoji="1" lang="en-US" altLang="zh-CN" sz="1400" b="0">
                  <a:latin typeface="+mn-lt"/>
                  <a:ea typeface="+mn-ea"/>
                  <a:cs typeface="+mn-ea"/>
                  <a:sym typeface="+mn-lt"/>
                </a:rPr>
                <a:t>7</a:t>
              </a:r>
              <a:r>
                <a:rPr kumimoji="1" lang="zh-CN" altLang="en-US" sz="1400" b="0">
                  <a:latin typeface="+mn-lt"/>
                  <a:ea typeface="+mn-ea"/>
                  <a:cs typeface="+mn-ea"/>
                  <a:sym typeface="+mn-lt"/>
                </a:rPr>
                <a:t>、职业生涯发展方案</a:t>
              </a:r>
              <a:endParaRPr kumimoji="1" lang="zh-CN" altLang="en-US" sz="1400" b="0">
                <a:latin typeface="+mn-lt"/>
                <a:ea typeface="+mn-ea"/>
                <a:cs typeface="+mn-ea"/>
                <a:sym typeface="+mn-lt"/>
              </a:endParaRPr>
            </a:p>
            <a:p>
              <a:pPr eaLnBrk="1" hangingPunct="1">
                <a:lnSpc>
                  <a:spcPct val="125000"/>
                </a:lnSpc>
                <a:spcBef>
                  <a:spcPct val="50000"/>
                </a:spcBef>
              </a:pPr>
              <a:r>
                <a:rPr kumimoji="1" lang="en-US" altLang="zh-CN" sz="1400" b="0">
                  <a:latin typeface="+mn-lt"/>
                  <a:ea typeface="+mn-ea"/>
                  <a:cs typeface="+mn-ea"/>
                  <a:sym typeface="+mn-lt"/>
                </a:rPr>
                <a:t>8</a:t>
              </a:r>
              <a:r>
                <a:rPr kumimoji="1" lang="zh-CN" altLang="en-US" sz="1400" b="0">
                  <a:latin typeface="+mn-lt"/>
                  <a:ea typeface="+mn-ea"/>
                  <a:cs typeface="+mn-ea"/>
                  <a:sym typeface="+mn-lt"/>
                </a:rPr>
                <a:t>、职业生涯发展文件</a:t>
              </a:r>
              <a:endParaRPr kumimoji="1" lang="zh-CN" altLang="en-US" sz="1400" b="0">
                <a:latin typeface="+mn-lt"/>
                <a:ea typeface="+mn-ea"/>
                <a:cs typeface="+mn-ea"/>
                <a:sym typeface="+mn-lt"/>
              </a:endParaRPr>
            </a:p>
          </p:txBody>
        </p:sp>
        <p:sp>
          <p:nvSpPr>
            <p:cNvPr id="29" name="Rectangle 7"/>
            <p:cNvSpPr>
              <a:spLocks noChangeArrowheads="1"/>
            </p:cNvSpPr>
            <p:nvPr/>
          </p:nvSpPr>
          <p:spPr bwMode="auto">
            <a:xfrm>
              <a:off x="252" y="2464"/>
              <a:ext cx="1200" cy="1169"/>
            </a:xfrm>
            <a:prstGeom prst="rect">
              <a:avLst/>
            </a:prstGeom>
            <a:solidFill>
              <a:srgbClr val="FFFFFF"/>
            </a:solidFill>
            <a:ln w="19050">
              <a:solidFill>
                <a:schemeClr val="tx1">
                  <a:lumMod val="95000"/>
                  <a:lumOff val="5000"/>
                </a:schemeClr>
              </a:solidFill>
              <a:prstDash val="dash"/>
              <a:miter lim="800000"/>
            </a:ln>
          </p:spPr>
          <p:txBody>
            <a:bodyPr wrap="none"/>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lnSpc>
                  <a:spcPct val="125000"/>
                </a:lnSpc>
                <a:spcBef>
                  <a:spcPct val="50000"/>
                </a:spcBef>
              </a:pPr>
              <a:endParaRPr kumimoji="1" lang="en-US" altLang="zh-CN" sz="1400" b="0">
                <a:latin typeface="+mn-lt"/>
                <a:ea typeface="+mn-ea"/>
                <a:cs typeface="+mn-ea"/>
                <a:sym typeface="+mn-lt"/>
              </a:endParaRPr>
            </a:p>
            <a:p>
              <a:pPr eaLnBrk="1" hangingPunct="1">
                <a:lnSpc>
                  <a:spcPct val="125000"/>
                </a:lnSpc>
                <a:spcBef>
                  <a:spcPct val="50000"/>
                </a:spcBef>
              </a:pPr>
              <a:r>
                <a:rPr kumimoji="1" lang="en-US" altLang="zh-CN" sz="1400" b="0">
                  <a:latin typeface="+mn-lt"/>
                  <a:ea typeface="+mn-ea"/>
                  <a:cs typeface="+mn-ea"/>
                  <a:sym typeface="+mn-lt"/>
                </a:rPr>
                <a:t>1</a:t>
              </a:r>
              <a:r>
                <a:rPr kumimoji="1" lang="zh-CN" altLang="en-US" sz="1400" b="0">
                  <a:latin typeface="+mn-lt"/>
                  <a:ea typeface="+mn-ea"/>
                  <a:cs typeface="+mn-ea"/>
                  <a:sym typeface="+mn-lt"/>
                </a:rPr>
                <a:t>、自我分析</a:t>
              </a:r>
              <a:endParaRPr kumimoji="1" lang="zh-CN" altLang="en-US" sz="1400" b="0">
                <a:latin typeface="+mn-lt"/>
                <a:ea typeface="+mn-ea"/>
                <a:cs typeface="+mn-ea"/>
                <a:sym typeface="+mn-lt"/>
              </a:endParaRPr>
            </a:p>
            <a:p>
              <a:pPr eaLnBrk="1" hangingPunct="1">
                <a:lnSpc>
                  <a:spcPct val="125000"/>
                </a:lnSpc>
                <a:spcBef>
                  <a:spcPct val="50000"/>
                </a:spcBef>
              </a:pPr>
              <a:r>
                <a:rPr kumimoji="1" lang="en-US" altLang="zh-CN" sz="1400" b="0">
                  <a:latin typeface="+mn-lt"/>
                  <a:ea typeface="+mn-ea"/>
                  <a:cs typeface="+mn-ea"/>
                  <a:sym typeface="+mn-lt"/>
                </a:rPr>
                <a:t>2</a:t>
              </a:r>
              <a:r>
                <a:rPr kumimoji="1" lang="zh-CN" altLang="en-US" sz="1400" b="0">
                  <a:latin typeface="+mn-lt"/>
                  <a:ea typeface="+mn-ea"/>
                  <a:cs typeface="+mn-ea"/>
                  <a:sym typeface="+mn-lt"/>
                </a:rPr>
                <a:t>、环境分析</a:t>
              </a:r>
              <a:endParaRPr kumimoji="1" lang="zh-CN" altLang="en-US" sz="1400" b="0">
                <a:latin typeface="+mn-lt"/>
                <a:ea typeface="+mn-ea"/>
                <a:cs typeface="+mn-ea"/>
                <a:sym typeface="+mn-lt"/>
              </a:endParaRPr>
            </a:p>
            <a:p>
              <a:pPr eaLnBrk="1" hangingPunct="1">
                <a:lnSpc>
                  <a:spcPct val="125000"/>
                </a:lnSpc>
                <a:spcBef>
                  <a:spcPct val="50000"/>
                </a:spcBef>
              </a:pPr>
              <a:r>
                <a:rPr kumimoji="1" lang="en-US" altLang="zh-CN" sz="1400" b="0">
                  <a:latin typeface="+mn-lt"/>
                  <a:ea typeface="+mn-ea"/>
                  <a:cs typeface="+mn-ea"/>
                  <a:sym typeface="+mn-lt"/>
                </a:rPr>
                <a:t>3</a:t>
              </a:r>
              <a:r>
                <a:rPr kumimoji="1" lang="zh-CN" altLang="en-US" sz="1400" b="0">
                  <a:latin typeface="+mn-lt"/>
                  <a:ea typeface="+mn-ea"/>
                  <a:cs typeface="+mn-ea"/>
                  <a:sym typeface="+mn-lt"/>
                </a:rPr>
                <a:t>、关键成就因素分析</a:t>
              </a:r>
              <a:endParaRPr kumimoji="1" lang="zh-CN" altLang="en-US" sz="1400" b="0">
                <a:latin typeface="+mn-lt"/>
                <a:ea typeface="+mn-ea"/>
                <a:cs typeface="+mn-ea"/>
                <a:sym typeface="+mn-lt"/>
              </a:endParaRPr>
            </a:p>
          </p:txBody>
        </p:sp>
        <p:sp>
          <p:nvSpPr>
            <p:cNvPr id="30" name="AutoShape 8"/>
            <p:cNvSpPr>
              <a:spLocks noChangeArrowheads="1"/>
            </p:cNvSpPr>
            <p:nvPr/>
          </p:nvSpPr>
          <p:spPr bwMode="auto">
            <a:xfrm>
              <a:off x="240" y="1895"/>
              <a:ext cx="1452" cy="453"/>
            </a:xfrm>
            <a:prstGeom prst="homePlate">
              <a:avLst>
                <a:gd name="adj" fmla="val 80132"/>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pPr>
              <a:r>
                <a:rPr kumimoji="1" lang="zh-CN" altLang="en-US" sz="1600" dirty="0">
                  <a:solidFill>
                    <a:schemeClr val="bg1"/>
                  </a:solidFill>
                  <a:latin typeface="+mn-lt"/>
                  <a:ea typeface="+mn-ea"/>
                  <a:cs typeface="+mn-ea"/>
                  <a:sym typeface="+mn-lt"/>
                </a:rPr>
                <a:t>职业生涯诊断</a:t>
              </a:r>
              <a:endParaRPr kumimoji="1" lang="zh-CN" altLang="en-US" sz="1600" dirty="0">
                <a:solidFill>
                  <a:schemeClr val="bg1"/>
                </a:solidFill>
                <a:latin typeface="+mn-lt"/>
                <a:ea typeface="+mn-ea"/>
                <a:cs typeface="+mn-ea"/>
                <a:sym typeface="+mn-lt"/>
              </a:endParaRPr>
            </a:p>
          </p:txBody>
        </p:sp>
        <p:sp>
          <p:nvSpPr>
            <p:cNvPr id="31" name="AutoShape 9"/>
            <p:cNvSpPr>
              <a:spLocks noChangeArrowheads="1"/>
            </p:cNvSpPr>
            <p:nvPr/>
          </p:nvSpPr>
          <p:spPr bwMode="auto">
            <a:xfrm>
              <a:off x="1308" y="1888"/>
              <a:ext cx="1905" cy="493"/>
            </a:xfrm>
            <a:prstGeom prst="chevron">
              <a:avLst>
                <a:gd name="adj" fmla="val 84768"/>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0"/>
                </a:spcBef>
              </a:pPr>
              <a:r>
                <a:rPr kumimoji="1" lang="en-US" altLang="zh-CN" sz="1600" dirty="0">
                  <a:solidFill>
                    <a:schemeClr val="bg1"/>
                  </a:solidFill>
                  <a:latin typeface="+mn-lt"/>
                  <a:ea typeface="+mn-ea"/>
                  <a:cs typeface="+mn-ea"/>
                  <a:sym typeface="+mn-lt"/>
                </a:rPr>
                <a:t>  </a:t>
              </a:r>
              <a:r>
                <a:rPr kumimoji="1" lang="zh-CN" altLang="en-US" sz="1800" dirty="0">
                  <a:solidFill>
                    <a:schemeClr val="bg1"/>
                  </a:solidFill>
                  <a:latin typeface="+mn-lt"/>
                  <a:ea typeface="+mn-ea"/>
                  <a:cs typeface="+mn-ea"/>
                  <a:sym typeface="+mn-lt"/>
                </a:rPr>
                <a:t>职业生涯目标与标准</a:t>
              </a:r>
              <a:endParaRPr kumimoji="1" lang="zh-CN" altLang="en-US" sz="1800" dirty="0">
                <a:solidFill>
                  <a:schemeClr val="bg1"/>
                </a:solidFill>
                <a:latin typeface="+mn-lt"/>
                <a:ea typeface="+mn-ea"/>
                <a:cs typeface="+mn-ea"/>
                <a:sym typeface="+mn-lt"/>
              </a:endParaRPr>
            </a:p>
          </p:txBody>
        </p:sp>
        <p:sp>
          <p:nvSpPr>
            <p:cNvPr id="32" name="AutoShape 10"/>
            <p:cNvSpPr>
              <a:spLocks noChangeArrowheads="1"/>
            </p:cNvSpPr>
            <p:nvPr/>
          </p:nvSpPr>
          <p:spPr bwMode="auto">
            <a:xfrm>
              <a:off x="2819" y="1902"/>
              <a:ext cx="1740" cy="453"/>
            </a:xfrm>
            <a:prstGeom prst="chevron">
              <a:avLst>
                <a:gd name="adj" fmla="val 82781"/>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pPr>
              <a:r>
                <a:rPr kumimoji="1" lang="en-US" altLang="zh-CN" sz="1600" dirty="0">
                  <a:solidFill>
                    <a:schemeClr val="bg1"/>
                  </a:solidFill>
                  <a:latin typeface="+mn-lt"/>
                  <a:ea typeface="+mn-ea"/>
                  <a:cs typeface="+mn-ea"/>
                  <a:sym typeface="+mn-lt"/>
                </a:rPr>
                <a:t>  </a:t>
              </a:r>
              <a:r>
                <a:rPr kumimoji="1" lang="zh-CN" altLang="en-US" sz="1600" dirty="0">
                  <a:solidFill>
                    <a:schemeClr val="bg1"/>
                  </a:solidFill>
                  <a:latin typeface="+mn-lt"/>
                  <a:ea typeface="+mn-ea"/>
                  <a:cs typeface="+mn-ea"/>
                  <a:sym typeface="+mn-lt"/>
                </a:rPr>
                <a:t>职业生涯发展策略</a:t>
              </a:r>
              <a:endParaRPr kumimoji="1" lang="zh-CN" altLang="en-US" sz="1600" dirty="0">
                <a:solidFill>
                  <a:schemeClr val="bg1"/>
                </a:solidFill>
                <a:latin typeface="+mn-lt"/>
                <a:ea typeface="+mn-ea"/>
                <a:cs typeface="+mn-ea"/>
                <a:sym typeface="+mn-lt"/>
              </a:endParaRPr>
            </a:p>
          </p:txBody>
        </p:sp>
        <p:sp>
          <p:nvSpPr>
            <p:cNvPr id="33" name="Rectangle 11"/>
            <p:cNvSpPr>
              <a:spLocks noChangeArrowheads="1"/>
            </p:cNvSpPr>
            <p:nvPr/>
          </p:nvSpPr>
          <p:spPr bwMode="auto">
            <a:xfrm>
              <a:off x="1596" y="2464"/>
              <a:ext cx="1200" cy="1169"/>
            </a:xfrm>
            <a:prstGeom prst="rect">
              <a:avLst/>
            </a:prstGeom>
            <a:solidFill>
              <a:srgbClr val="FFFFFF"/>
            </a:solidFill>
            <a:ln w="19050">
              <a:solidFill>
                <a:srgbClr val="FF0000"/>
              </a:solidFill>
              <a:prstDash val="dash"/>
              <a:miter lim="800000"/>
            </a:ln>
          </p:spPr>
          <p:txBody>
            <a:bodyPr wrap="none"/>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lnSpc>
                  <a:spcPct val="125000"/>
                </a:lnSpc>
                <a:spcBef>
                  <a:spcPct val="50000"/>
                </a:spcBef>
              </a:pPr>
              <a:endParaRPr kumimoji="1" lang="en-US" altLang="zh-CN" sz="1400" b="0">
                <a:latin typeface="+mn-lt"/>
                <a:ea typeface="+mn-ea"/>
                <a:cs typeface="+mn-ea"/>
                <a:sym typeface="+mn-lt"/>
              </a:endParaRPr>
            </a:p>
            <a:p>
              <a:pPr eaLnBrk="1" hangingPunct="1">
                <a:lnSpc>
                  <a:spcPct val="125000"/>
                </a:lnSpc>
                <a:spcBef>
                  <a:spcPct val="50000"/>
                </a:spcBef>
              </a:pPr>
              <a:r>
                <a:rPr kumimoji="1" lang="en-US" altLang="zh-CN" sz="1400" b="0">
                  <a:latin typeface="+mn-lt"/>
                  <a:ea typeface="+mn-ea"/>
                  <a:cs typeface="+mn-ea"/>
                  <a:sym typeface="+mn-lt"/>
                </a:rPr>
                <a:t>4</a:t>
              </a:r>
              <a:r>
                <a:rPr kumimoji="1" lang="zh-CN" altLang="en-US" sz="1400" b="0">
                  <a:latin typeface="+mn-lt"/>
                  <a:ea typeface="+mn-ea"/>
                  <a:cs typeface="+mn-ea"/>
                  <a:sym typeface="+mn-lt"/>
                </a:rPr>
                <a:t>、职业发展周期</a:t>
              </a:r>
              <a:endParaRPr kumimoji="1" lang="zh-CN" altLang="en-US" sz="1400" b="0">
                <a:latin typeface="+mn-lt"/>
                <a:ea typeface="+mn-ea"/>
                <a:cs typeface="+mn-ea"/>
                <a:sym typeface="+mn-lt"/>
              </a:endParaRPr>
            </a:p>
            <a:p>
              <a:pPr eaLnBrk="1" hangingPunct="1">
                <a:lnSpc>
                  <a:spcPct val="125000"/>
                </a:lnSpc>
                <a:spcBef>
                  <a:spcPct val="50000"/>
                </a:spcBef>
              </a:pPr>
              <a:r>
                <a:rPr kumimoji="1" lang="en-US" altLang="zh-CN" sz="1400" b="0">
                  <a:latin typeface="+mn-lt"/>
                  <a:ea typeface="+mn-ea"/>
                  <a:cs typeface="+mn-ea"/>
                  <a:sym typeface="+mn-lt"/>
                </a:rPr>
                <a:t>5</a:t>
              </a:r>
              <a:r>
                <a:rPr kumimoji="1" lang="zh-CN" altLang="en-US" sz="1400" b="0">
                  <a:latin typeface="+mn-lt"/>
                  <a:ea typeface="+mn-ea"/>
                  <a:cs typeface="+mn-ea"/>
                  <a:sym typeface="+mn-lt"/>
                </a:rPr>
                <a:t>、职业生涯发展目标</a:t>
              </a:r>
              <a:endParaRPr kumimoji="1" lang="zh-CN" altLang="en-US" sz="1400" b="0">
                <a:latin typeface="+mn-lt"/>
                <a:ea typeface="+mn-ea"/>
                <a:cs typeface="+mn-ea"/>
                <a:sym typeface="+mn-lt"/>
              </a:endParaRPr>
            </a:p>
          </p:txBody>
        </p:sp>
        <p:sp>
          <p:nvSpPr>
            <p:cNvPr id="34" name="Rectangle 12"/>
            <p:cNvSpPr>
              <a:spLocks noChangeArrowheads="1"/>
            </p:cNvSpPr>
            <p:nvPr/>
          </p:nvSpPr>
          <p:spPr bwMode="auto">
            <a:xfrm>
              <a:off x="2892" y="2464"/>
              <a:ext cx="1200" cy="1169"/>
            </a:xfrm>
            <a:prstGeom prst="rect">
              <a:avLst/>
            </a:prstGeom>
            <a:solidFill>
              <a:srgbClr val="FFFFFF"/>
            </a:solidFill>
            <a:ln w="19050">
              <a:solidFill>
                <a:schemeClr val="tx1">
                  <a:lumMod val="95000"/>
                  <a:lumOff val="5000"/>
                </a:schemeClr>
              </a:solidFill>
              <a:prstDash val="dash"/>
              <a:miter lim="800000"/>
            </a:ln>
          </p:spPr>
          <p:txBody>
            <a:bodyPr wrap="none"/>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lnSpc>
                  <a:spcPct val="125000"/>
                </a:lnSpc>
                <a:spcBef>
                  <a:spcPct val="50000"/>
                </a:spcBef>
              </a:pPr>
              <a:endParaRPr kumimoji="1" lang="en-US" altLang="zh-CN" sz="1400" b="0">
                <a:latin typeface="+mn-lt"/>
                <a:ea typeface="+mn-ea"/>
                <a:cs typeface="+mn-ea"/>
                <a:sym typeface="+mn-lt"/>
              </a:endParaRPr>
            </a:p>
            <a:p>
              <a:pPr eaLnBrk="1" hangingPunct="1">
                <a:lnSpc>
                  <a:spcPct val="125000"/>
                </a:lnSpc>
                <a:spcBef>
                  <a:spcPct val="50000"/>
                </a:spcBef>
              </a:pPr>
              <a:r>
                <a:rPr kumimoji="1" lang="en-US" altLang="zh-CN" sz="1400" b="0">
                  <a:latin typeface="+mn-lt"/>
                  <a:ea typeface="+mn-ea"/>
                  <a:cs typeface="+mn-ea"/>
                  <a:sym typeface="+mn-lt"/>
                </a:rPr>
                <a:t>6</a:t>
              </a:r>
              <a:r>
                <a:rPr kumimoji="1" lang="zh-CN" altLang="en-US" sz="1400" b="0">
                  <a:latin typeface="+mn-lt"/>
                  <a:ea typeface="+mn-ea"/>
                  <a:cs typeface="+mn-ea"/>
                  <a:sym typeface="+mn-lt"/>
                </a:rPr>
                <a:t>、职业生涯发展策略</a:t>
              </a:r>
              <a:endParaRPr kumimoji="1" lang="zh-CN" altLang="en-US" sz="1400" b="0">
                <a:latin typeface="+mn-lt"/>
                <a:ea typeface="+mn-ea"/>
                <a:cs typeface="+mn-ea"/>
                <a:sym typeface="+mn-lt"/>
              </a:endParaRPr>
            </a:p>
          </p:txBody>
        </p:sp>
      </p:grpSp>
      <p:sp>
        <p:nvSpPr>
          <p:cNvPr id="35" name="Text Box 13"/>
          <p:cNvSpPr txBox="1">
            <a:spLocks noChangeArrowheads="1"/>
          </p:cNvSpPr>
          <p:nvPr/>
        </p:nvSpPr>
        <p:spPr bwMode="auto">
          <a:xfrm>
            <a:off x="3978814" y="1059031"/>
            <a:ext cx="3744913" cy="464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200" tIns="39600" rIns="79200" bIns="39600">
            <a:spAutoFit/>
          </a:bodyPr>
          <a:lstStyle>
            <a:lvl1pPr defTabSz="802005">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defTabSz="802005">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defTabSz="802005">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defTabSz="802005">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defTabSz="802005">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defTabSz="802005"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defTabSz="802005"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defTabSz="802005"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defTabSz="802005"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2500" dirty="0">
                <a:latin typeface="+mn-lt"/>
                <a:ea typeface="+mn-ea"/>
                <a:cs typeface="+mn-ea"/>
                <a:sym typeface="+mn-lt"/>
              </a:rPr>
              <a:t>职 业 规 划 流 程：</a:t>
            </a:r>
            <a:endParaRPr lang="zh-CN" altLang="en-US" sz="2500" dirty="0">
              <a:latin typeface="+mn-lt"/>
              <a:ea typeface="+mn-ea"/>
              <a:cs typeface="+mn-ea"/>
              <a:sym typeface="+mn-lt"/>
            </a:endParaRPr>
          </a:p>
        </p:txBody>
      </p:sp>
      <p:sp>
        <p:nvSpPr>
          <p:cNvPr id="36" name="Text Box 14"/>
          <p:cNvSpPr txBox="1">
            <a:spLocks noChangeArrowheads="1"/>
          </p:cNvSpPr>
          <p:nvPr/>
        </p:nvSpPr>
        <p:spPr bwMode="auto">
          <a:xfrm>
            <a:off x="3720306" y="5888529"/>
            <a:ext cx="3671887"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200" tIns="39600" rIns="79200" bIns="39600">
            <a:spAutoFit/>
          </a:bodyPr>
          <a:lstStyle>
            <a:lvl1pPr defTabSz="802005">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defTabSz="802005">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defTabSz="802005">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defTabSz="802005">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defTabSz="802005">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defTabSz="802005"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defTabSz="802005"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defTabSz="802005"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defTabSz="802005"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1800" dirty="0">
                <a:solidFill>
                  <a:schemeClr val="bg1"/>
                </a:solidFill>
                <a:latin typeface="+mn-lt"/>
                <a:ea typeface="+mn-ea"/>
                <a:cs typeface="+mn-ea"/>
                <a:sym typeface="+mn-lt"/>
              </a:rPr>
              <a:t>知己、知彼、决策、目标、行动</a:t>
            </a:r>
            <a:endParaRPr lang="zh-CN" altLang="en-US" sz="1800" dirty="0">
              <a:solidFill>
                <a:schemeClr val="bg1"/>
              </a:solidFill>
              <a:latin typeface="+mn-lt"/>
              <a:ea typeface="+mn-ea"/>
              <a:cs typeface="+mn-ea"/>
              <a:sym typeface="+mn-lt"/>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Tm="7954">
        <p:random/>
      </p:transition>
    </mc:Choice>
    <mc:Fallback>
      <p:transition spd="slow" advTm="7954">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barn(inVertical)">
                                      <p:cBhvr>
                                        <p:cTn id="14" dur="500"/>
                                        <p:tgtEl>
                                          <p:spTgt spid="26"/>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circle(in)">
                                      <p:cBhvr>
                                        <p:cTn id="19" dur="2000"/>
                                        <p:tgtEl>
                                          <p:spTgt spid="36"/>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circle(in)">
                                      <p:cBhvr>
                                        <p:cTn id="22" dur="2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5" grpId="0"/>
      <p:bldP spid="3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91894" y="323359"/>
            <a:ext cx="4504106"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如何制定个人职业生涯规划</a:t>
            </a:r>
            <a:endParaRPr lang="zh-CN" altLang="en-US" sz="2800" b="1" dirty="0">
              <a:solidFill>
                <a:schemeClr val="accent3"/>
              </a:solidFill>
              <a:cs typeface="+mn-ea"/>
              <a:sym typeface="+mn-lt"/>
            </a:endParaRPr>
          </a:p>
        </p:txBody>
      </p:sp>
      <p:sp>
        <p:nvSpPr>
          <p:cNvPr id="22" name="Rectangle 30"/>
          <p:cNvSpPr txBox="1">
            <a:spLocks noRot="1" noChangeArrowheads="1"/>
          </p:cNvSpPr>
          <p:nvPr/>
        </p:nvSpPr>
        <p:spPr bwMode="auto">
          <a:xfrm>
            <a:off x="1446156" y="1306914"/>
            <a:ext cx="8540750" cy="685800"/>
          </a:xfrm>
          <a:prstGeom prst="rect">
            <a:avLst/>
          </a:prstGeom>
          <a:ln>
            <a:miter lim="800000"/>
          </a:ln>
        </p:spPr>
        <p:txBody>
          <a:bodyPr vert="horz" wrap="square" lIns="91440" tIns="45720" rIns="91440" bIns="45720" numCol="1" rtlCol="0" anchor="ctr" anchorCtr="0" compatLnSpc="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zh-CN" altLang="en-US" sz="2500" b="1" dirty="0">
                <a:effectLst>
                  <a:outerShdw blurRad="38100" dist="38100" dir="2700000" algn="tl">
                    <a:srgbClr val="C0C0C0"/>
                  </a:outerShdw>
                </a:effectLst>
                <a:latin typeface="+mn-lt"/>
                <a:ea typeface="+mn-ea"/>
                <a:cs typeface="+mn-ea"/>
                <a:sym typeface="+mn-lt"/>
              </a:rPr>
              <a:t>自我分析</a:t>
            </a:r>
            <a:endParaRPr lang="zh-CN" altLang="en-US" sz="2500" b="1" dirty="0">
              <a:effectLst>
                <a:outerShdw blurRad="38100" dist="38100" dir="2700000" algn="tl">
                  <a:srgbClr val="C0C0C0"/>
                </a:outerShdw>
              </a:effectLst>
              <a:latin typeface="+mn-lt"/>
              <a:ea typeface="+mn-ea"/>
              <a:cs typeface="+mn-ea"/>
              <a:sym typeface="+mn-lt"/>
            </a:endParaRPr>
          </a:p>
        </p:txBody>
      </p:sp>
      <p:sp>
        <p:nvSpPr>
          <p:cNvPr id="23" name="Rectangle 31"/>
          <p:cNvSpPr txBox="1">
            <a:spLocks noRot="1" noChangeArrowheads="1"/>
          </p:cNvSpPr>
          <p:nvPr/>
        </p:nvSpPr>
        <p:spPr bwMode="auto">
          <a:xfrm>
            <a:off x="672736" y="2801843"/>
            <a:ext cx="4158069" cy="24479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200000"/>
              </a:lnSpc>
              <a:buFontTx/>
              <a:buNone/>
            </a:pPr>
            <a:r>
              <a:rPr lang="en-US" altLang="zh-CN" sz="2000" dirty="0">
                <a:cs typeface="+mn-ea"/>
                <a:sym typeface="+mn-lt"/>
              </a:rPr>
              <a:t>        </a:t>
            </a:r>
            <a:r>
              <a:rPr lang="zh-CN" altLang="en-US" sz="2000" dirty="0">
                <a:cs typeface="+mn-ea"/>
                <a:sym typeface="+mn-lt"/>
              </a:rPr>
              <a:t>员工对自己的个人、家庭和事业部分进行实事求是地分析、评价，要注意听他人的意见和建议，对自己有全面、客观深入地了解，明确自身的优势和弱点。</a:t>
            </a:r>
            <a:endParaRPr lang="zh-CN" altLang="en-US" sz="2000" dirty="0">
              <a:cs typeface="+mn-ea"/>
              <a:sym typeface="+mn-lt"/>
            </a:endParaRPr>
          </a:p>
        </p:txBody>
      </p:sp>
      <p:grpSp>
        <p:nvGrpSpPr>
          <p:cNvPr id="24" name="Group 40"/>
          <p:cNvGrpSpPr/>
          <p:nvPr/>
        </p:nvGrpSpPr>
        <p:grpSpPr bwMode="auto">
          <a:xfrm>
            <a:off x="5335589" y="2163203"/>
            <a:ext cx="4378325" cy="3989388"/>
            <a:chOff x="2415" y="1008"/>
            <a:chExt cx="2758" cy="2513"/>
          </a:xfrm>
          <a:solidFill>
            <a:srgbClr val="FF0000"/>
          </a:solidFill>
        </p:grpSpPr>
        <p:sp>
          <p:nvSpPr>
            <p:cNvPr id="25" name="Oval 41"/>
            <p:cNvSpPr>
              <a:spLocks noChangeArrowheads="1"/>
            </p:cNvSpPr>
            <p:nvPr/>
          </p:nvSpPr>
          <p:spPr bwMode="auto">
            <a:xfrm>
              <a:off x="3470" y="1961"/>
              <a:ext cx="633" cy="590"/>
            </a:xfrm>
            <a:prstGeom prst="ellipse">
              <a:avLst/>
            </a:prstGeom>
            <a:grpFill/>
            <a:ln w="9525">
              <a:solidFill>
                <a:srgbClr val="FF0000"/>
              </a:solidFill>
              <a:round/>
            </a:ln>
          </p:spPr>
          <p:txBody>
            <a:bodyPr wrap="none"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pPr>
              <a:r>
                <a:rPr kumimoji="1" lang="zh-CN" altLang="en-US" sz="2000" b="0">
                  <a:solidFill>
                    <a:schemeClr val="bg1"/>
                  </a:solidFill>
                  <a:latin typeface="+mn-lt"/>
                  <a:ea typeface="+mn-ea"/>
                  <a:cs typeface="+mn-ea"/>
                  <a:sym typeface="+mn-lt"/>
                </a:rPr>
                <a:t>自我分析</a:t>
              </a:r>
              <a:endParaRPr kumimoji="1" lang="zh-CN" altLang="en-US" sz="2000" b="0">
                <a:solidFill>
                  <a:schemeClr val="bg1"/>
                </a:solidFill>
                <a:latin typeface="+mn-lt"/>
                <a:ea typeface="+mn-ea"/>
                <a:cs typeface="+mn-ea"/>
                <a:sym typeface="+mn-lt"/>
              </a:endParaRPr>
            </a:p>
          </p:txBody>
        </p:sp>
        <p:sp>
          <p:nvSpPr>
            <p:cNvPr id="38" name="Line 42"/>
            <p:cNvSpPr>
              <a:spLocks noChangeShapeType="1"/>
            </p:cNvSpPr>
            <p:nvPr/>
          </p:nvSpPr>
          <p:spPr bwMode="auto">
            <a:xfrm rot="410365" flipV="1">
              <a:off x="4155" y="1528"/>
              <a:ext cx="802" cy="717"/>
            </a:xfrm>
            <a:prstGeom prst="line">
              <a:avLst/>
            </a:prstGeom>
            <a:grpFill/>
            <a:ln w="31750">
              <a:solidFill>
                <a:srgbClr val="FF0000"/>
              </a:solidFill>
              <a:round/>
            </a:ln>
          </p:spPr>
          <p:txBody>
            <a:bodyPr/>
            <a:lstStyle/>
            <a:p>
              <a:endParaRPr lang="zh-CN" altLang="en-US">
                <a:solidFill>
                  <a:schemeClr val="bg1"/>
                </a:solidFill>
                <a:cs typeface="+mn-ea"/>
                <a:sym typeface="+mn-lt"/>
              </a:endParaRPr>
            </a:p>
          </p:txBody>
        </p:sp>
        <p:sp>
          <p:nvSpPr>
            <p:cNvPr id="39" name="Line 43"/>
            <p:cNvSpPr>
              <a:spLocks noChangeShapeType="1"/>
            </p:cNvSpPr>
            <p:nvPr/>
          </p:nvSpPr>
          <p:spPr bwMode="auto">
            <a:xfrm rot="7823930" flipV="1">
              <a:off x="3369" y="2741"/>
              <a:ext cx="843" cy="717"/>
            </a:xfrm>
            <a:prstGeom prst="line">
              <a:avLst/>
            </a:prstGeom>
            <a:grpFill/>
            <a:ln w="28575">
              <a:solidFill>
                <a:srgbClr val="FF0000"/>
              </a:solidFill>
              <a:round/>
            </a:ln>
          </p:spPr>
          <p:txBody>
            <a:bodyPr/>
            <a:lstStyle/>
            <a:p>
              <a:endParaRPr lang="zh-CN" altLang="en-US">
                <a:solidFill>
                  <a:schemeClr val="bg1"/>
                </a:solidFill>
                <a:cs typeface="+mn-ea"/>
                <a:sym typeface="+mn-lt"/>
              </a:endParaRPr>
            </a:p>
          </p:txBody>
        </p:sp>
        <p:sp>
          <p:nvSpPr>
            <p:cNvPr id="40" name="Line 44"/>
            <p:cNvSpPr>
              <a:spLocks noChangeShapeType="1"/>
            </p:cNvSpPr>
            <p:nvPr/>
          </p:nvSpPr>
          <p:spPr bwMode="auto">
            <a:xfrm rot="4275869" flipV="1">
              <a:off x="2588" y="1599"/>
              <a:ext cx="834" cy="700"/>
            </a:xfrm>
            <a:prstGeom prst="line">
              <a:avLst/>
            </a:prstGeom>
            <a:grpFill/>
            <a:ln w="31750">
              <a:solidFill>
                <a:srgbClr val="FF0000"/>
              </a:solidFill>
              <a:round/>
            </a:ln>
          </p:spPr>
          <p:txBody>
            <a:bodyPr/>
            <a:lstStyle/>
            <a:p>
              <a:endParaRPr lang="zh-CN" altLang="en-US">
                <a:solidFill>
                  <a:schemeClr val="bg1"/>
                </a:solidFill>
                <a:cs typeface="+mn-ea"/>
                <a:sym typeface="+mn-lt"/>
              </a:endParaRPr>
            </a:p>
          </p:txBody>
        </p:sp>
        <p:sp>
          <p:nvSpPr>
            <p:cNvPr id="41" name="Line 45"/>
            <p:cNvSpPr>
              <a:spLocks noChangeShapeType="1"/>
            </p:cNvSpPr>
            <p:nvPr/>
          </p:nvSpPr>
          <p:spPr bwMode="auto">
            <a:xfrm>
              <a:off x="4467" y="2425"/>
              <a:ext cx="675" cy="126"/>
            </a:xfrm>
            <a:prstGeom prst="line">
              <a:avLst/>
            </a:prstGeom>
            <a:grpFill/>
            <a:ln w="28575">
              <a:solidFill>
                <a:srgbClr val="FF0000"/>
              </a:solidFill>
              <a:prstDash val="sysDot"/>
              <a:round/>
            </a:ln>
          </p:spPr>
          <p:txBody>
            <a:bodyPr/>
            <a:lstStyle/>
            <a:p>
              <a:endParaRPr lang="zh-CN" altLang="en-US">
                <a:solidFill>
                  <a:schemeClr val="bg1"/>
                </a:solidFill>
                <a:cs typeface="+mn-ea"/>
                <a:sym typeface="+mn-lt"/>
              </a:endParaRPr>
            </a:p>
          </p:txBody>
        </p:sp>
        <p:sp>
          <p:nvSpPr>
            <p:cNvPr id="42" name="Line 46"/>
            <p:cNvSpPr>
              <a:spLocks noChangeShapeType="1"/>
            </p:cNvSpPr>
            <p:nvPr/>
          </p:nvSpPr>
          <p:spPr bwMode="auto">
            <a:xfrm>
              <a:off x="4256" y="2804"/>
              <a:ext cx="400" cy="556"/>
            </a:xfrm>
            <a:prstGeom prst="line">
              <a:avLst/>
            </a:prstGeom>
            <a:grpFill/>
            <a:ln w="28575">
              <a:solidFill>
                <a:srgbClr val="FF0000"/>
              </a:solidFill>
              <a:prstDash val="sysDot"/>
              <a:round/>
            </a:ln>
          </p:spPr>
          <p:txBody>
            <a:bodyPr/>
            <a:lstStyle/>
            <a:p>
              <a:endParaRPr lang="zh-CN" altLang="en-US">
                <a:solidFill>
                  <a:schemeClr val="bg1"/>
                </a:solidFill>
                <a:cs typeface="+mn-ea"/>
                <a:sym typeface="+mn-lt"/>
              </a:endParaRPr>
            </a:p>
          </p:txBody>
        </p:sp>
        <p:sp>
          <p:nvSpPr>
            <p:cNvPr id="43" name="Line 47"/>
            <p:cNvSpPr>
              <a:spLocks noChangeShapeType="1"/>
            </p:cNvSpPr>
            <p:nvPr/>
          </p:nvSpPr>
          <p:spPr bwMode="auto">
            <a:xfrm flipH="1">
              <a:off x="2472" y="2382"/>
              <a:ext cx="645" cy="186"/>
            </a:xfrm>
            <a:prstGeom prst="line">
              <a:avLst/>
            </a:prstGeom>
            <a:grpFill/>
            <a:ln w="28575">
              <a:solidFill>
                <a:srgbClr val="FF0000"/>
              </a:solidFill>
              <a:prstDash val="sysDot"/>
              <a:round/>
            </a:ln>
          </p:spPr>
          <p:txBody>
            <a:bodyPr/>
            <a:lstStyle/>
            <a:p>
              <a:endParaRPr lang="zh-CN" altLang="en-US">
                <a:solidFill>
                  <a:schemeClr val="bg1"/>
                </a:solidFill>
                <a:cs typeface="+mn-ea"/>
                <a:sym typeface="+mn-lt"/>
              </a:endParaRPr>
            </a:p>
          </p:txBody>
        </p:sp>
        <p:sp>
          <p:nvSpPr>
            <p:cNvPr id="44" name="Line 48"/>
            <p:cNvSpPr>
              <a:spLocks noChangeShapeType="1"/>
            </p:cNvSpPr>
            <p:nvPr/>
          </p:nvSpPr>
          <p:spPr bwMode="auto">
            <a:xfrm flipH="1">
              <a:off x="2864" y="2762"/>
              <a:ext cx="464" cy="548"/>
            </a:xfrm>
            <a:prstGeom prst="line">
              <a:avLst/>
            </a:prstGeom>
            <a:grpFill/>
            <a:ln w="28575">
              <a:solidFill>
                <a:srgbClr val="FF0000"/>
              </a:solidFill>
              <a:prstDash val="sysDot"/>
              <a:round/>
            </a:ln>
          </p:spPr>
          <p:txBody>
            <a:bodyPr/>
            <a:lstStyle/>
            <a:p>
              <a:endParaRPr lang="zh-CN" altLang="en-US">
                <a:solidFill>
                  <a:schemeClr val="bg1"/>
                </a:solidFill>
                <a:cs typeface="+mn-ea"/>
                <a:sym typeface="+mn-lt"/>
              </a:endParaRPr>
            </a:p>
          </p:txBody>
        </p:sp>
        <p:sp>
          <p:nvSpPr>
            <p:cNvPr id="45" name="Text Box 49"/>
            <p:cNvSpPr txBox="1">
              <a:spLocks noChangeArrowheads="1"/>
            </p:cNvSpPr>
            <p:nvPr/>
          </p:nvSpPr>
          <p:spPr bwMode="auto">
            <a:xfrm rot="-61866">
              <a:off x="3450" y="1679"/>
              <a:ext cx="742" cy="231"/>
            </a:xfrm>
            <a:prstGeom prst="rect">
              <a:avLst/>
            </a:prstGeom>
            <a:grpFill/>
            <a:ln w="9525">
              <a:solidFill>
                <a:srgbClr val="FF0000"/>
              </a:solidFill>
              <a:miter lim="800000"/>
            </a:ln>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1800" b="0">
                  <a:solidFill>
                    <a:schemeClr val="bg1"/>
                  </a:solidFill>
                  <a:latin typeface="+mn-lt"/>
                  <a:ea typeface="+mn-ea"/>
                  <a:cs typeface="+mn-ea"/>
                  <a:sym typeface="+mn-lt"/>
                </a:rPr>
                <a:t>个人部分</a:t>
              </a:r>
              <a:endParaRPr kumimoji="1" lang="zh-CN" altLang="en-US" sz="1800" b="0">
                <a:solidFill>
                  <a:schemeClr val="bg1"/>
                </a:solidFill>
                <a:latin typeface="+mn-lt"/>
                <a:ea typeface="+mn-ea"/>
                <a:cs typeface="+mn-ea"/>
                <a:sym typeface="+mn-lt"/>
              </a:endParaRPr>
            </a:p>
          </p:txBody>
        </p:sp>
        <p:sp>
          <p:nvSpPr>
            <p:cNvPr id="46" name="Text Box 50"/>
            <p:cNvSpPr txBox="1">
              <a:spLocks noChangeArrowheads="1"/>
            </p:cNvSpPr>
            <p:nvPr/>
          </p:nvSpPr>
          <p:spPr bwMode="auto">
            <a:xfrm rot="-3028686">
              <a:off x="3771" y="2448"/>
              <a:ext cx="718" cy="231"/>
            </a:xfrm>
            <a:prstGeom prst="rect">
              <a:avLst/>
            </a:prstGeom>
            <a:grpFill/>
            <a:ln w="9525">
              <a:solidFill>
                <a:srgbClr val="FF0000"/>
              </a:solidFill>
              <a:miter lim="800000"/>
            </a:ln>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1800" b="0">
                  <a:solidFill>
                    <a:schemeClr val="bg1"/>
                  </a:solidFill>
                  <a:latin typeface="+mn-lt"/>
                  <a:ea typeface="+mn-ea"/>
                  <a:cs typeface="+mn-ea"/>
                  <a:sym typeface="+mn-lt"/>
                </a:rPr>
                <a:t>事业部分</a:t>
              </a:r>
              <a:endParaRPr kumimoji="1" lang="zh-CN" altLang="en-US" sz="1800" b="0">
                <a:solidFill>
                  <a:schemeClr val="bg1"/>
                </a:solidFill>
                <a:latin typeface="+mn-lt"/>
                <a:ea typeface="+mn-ea"/>
                <a:cs typeface="+mn-ea"/>
                <a:sym typeface="+mn-lt"/>
              </a:endParaRPr>
            </a:p>
          </p:txBody>
        </p:sp>
        <p:sp>
          <p:nvSpPr>
            <p:cNvPr id="47" name="Text Box 51"/>
            <p:cNvSpPr txBox="1">
              <a:spLocks noChangeArrowheads="1"/>
            </p:cNvSpPr>
            <p:nvPr/>
          </p:nvSpPr>
          <p:spPr bwMode="auto">
            <a:xfrm rot="2582092">
              <a:off x="3064" y="2473"/>
              <a:ext cx="723" cy="231"/>
            </a:xfrm>
            <a:prstGeom prst="rect">
              <a:avLst/>
            </a:prstGeom>
            <a:grpFill/>
            <a:ln w="9525">
              <a:solidFill>
                <a:srgbClr val="FF0000"/>
              </a:solidFill>
              <a:miter lim="800000"/>
            </a:ln>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1800" b="0">
                  <a:solidFill>
                    <a:schemeClr val="bg1"/>
                  </a:solidFill>
                  <a:latin typeface="+mn-lt"/>
                  <a:ea typeface="+mn-ea"/>
                  <a:cs typeface="+mn-ea"/>
                  <a:sym typeface="+mn-lt"/>
                </a:rPr>
                <a:t>家庭部分</a:t>
              </a:r>
              <a:endParaRPr kumimoji="1" lang="zh-CN" altLang="en-US" sz="1800" b="0">
                <a:solidFill>
                  <a:schemeClr val="bg1"/>
                </a:solidFill>
                <a:latin typeface="+mn-lt"/>
                <a:ea typeface="+mn-ea"/>
                <a:cs typeface="+mn-ea"/>
                <a:sym typeface="+mn-lt"/>
              </a:endParaRPr>
            </a:p>
          </p:txBody>
        </p:sp>
        <p:sp>
          <p:nvSpPr>
            <p:cNvPr id="48" name="Text Box 52"/>
            <p:cNvSpPr txBox="1">
              <a:spLocks noChangeArrowheads="1"/>
            </p:cNvSpPr>
            <p:nvPr/>
          </p:nvSpPr>
          <p:spPr bwMode="auto">
            <a:xfrm rot="-119917">
              <a:off x="3456" y="1104"/>
              <a:ext cx="721" cy="212"/>
            </a:xfrm>
            <a:prstGeom prst="rect">
              <a:avLst/>
            </a:prstGeom>
            <a:grpFill/>
            <a:ln w="9525">
              <a:solidFill>
                <a:srgbClr val="FF0000"/>
              </a:solidFill>
              <a:miter lim="800000"/>
            </a:ln>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1600" b="0">
                  <a:solidFill>
                    <a:schemeClr val="bg1"/>
                  </a:solidFill>
                  <a:latin typeface="+mn-lt"/>
                  <a:ea typeface="+mn-ea"/>
                  <a:cs typeface="+mn-ea"/>
                  <a:sym typeface="+mn-lt"/>
                </a:rPr>
                <a:t>自我充实</a:t>
              </a:r>
              <a:endParaRPr kumimoji="1" lang="zh-CN" altLang="en-US" sz="1600" b="0">
                <a:solidFill>
                  <a:schemeClr val="bg1"/>
                </a:solidFill>
                <a:latin typeface="+mn-lt"/>
                <a:ea typeface="+mn-ea"/>
                <a:cs typeface="+mn-ea"/>
                <a:sym typeface="+mn-lt"/>
              </a:endParaRPr>
            </a:p>
          </p:txBody>
        </p:sp>
        <p:sp>
          <p:nvSpPr>
            <p:cNvPr id="49" name="Text Box 53"/>
            <p:cNvSpPr txBox="1">
              <a:spLocks noChangeArrowheads="1"/>
            </p:cNvSpPr>
            <p:nvPr/>
          </p:nvSpPr>
          <p:spPr bwMode="auto">
            <a:xfrm>
              <a:off x="2699" y="1404"/>
              <a:ext cx="640" cy="212"/>
            </a:xfrm>
            <a:prstGeom prst="rect">
              <a:avLst/>
            </a:prstGeom>
            <a:grpFill/>
            <a:ln w="9525">
              <a:solidFill>
                <a:srgbClr val="FF0000"/>
              </a:solidFill>
              <a:miter lim="800000"/>
            </a:ln>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1600" b="0" dirty="0">
                  <a:solidFill>
                    <a:schemeClr val="bg1"/>
                  </a:solidFill>
                  <a:latin typeface="+mn-lt"/>
                  <a:ea typeface="+mn-ea"/>
                  <a:cs typeface="+mn-ea"/>
                  <a:sym typeface="+mn-lt"/>
                </a:rPr>
                <a:t>健康情形</a:t>
              </a:r>
              <a:endParaRPr kumimoji="1" lang="zh-CN" altLang="en-US" sz="1600" b="0" dirty="0">
                <a:solidFill>
                  <a:schemeClr val="bg1"/>
                </a:solidFill>
                <a:latin typeface="+mn-lt"/>
                <a:ea typeface="+mn-ea"/>
                <a:cs typeface="+mn-ea"/>
                <a:sym typeface="+mn-lt"/>
              </a:endParaRPr>
            </a:p>
          </p:txBody>
        </p:sp>
        <p:sp>
          <p:nvSpPr>
            <p:cNvPr id="50" name="Text Box 54"/>
            <p:cNvSpPr txBox="1">
              <a:spLocks noChangeArrowheads="1"/>
            </p:cNvSpPr>
            <p:nvPr/>
          </p:nvSpPr>
          <p:spPr bwMode="auto">
            <a:xfrm>
              <a:off x="4195" y="1389"/>
              <a:ext cx="707" cy="212"/>
            </a:xfrm>
            <a:prstGeom prst="rect">
              <a:avLst/>
            </a:prstGeom>
            <a:grpFill/>
            <a:ln w="9525">
              <a:solidFill>
                <a:srgbClr val="FF0000"/>
              </a:solidFill>
              <a:miter lim="800000"/>
            </a:ln>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1600" b="0">
                  <a:solidFill>
                    <a:schemeClr val="bg1"/>
                  </a:solidFill>
                  <a:latin typeface="+mn-lt"/>
                  <a:ea typeface="+mn-ea"/>
                  <a:cs typeface="+mn-ea"/>
                  <a:sym typeface="+mn-lt"/>
                </a:rPr>
                <a:t>休闲管理</a:t>
              </a:r>
              <a:endParaRPr kumimoji="1" lang="zh-CN" altLang="en-US" sz="1600" b="0">
                <a:solidFill>
                  <a:schemeClr val="bg1"/>
                </a:solidFill>
                <a:latin typeface="+mn-lt"/>
                <a:ea typeface="+mn-ea"/>
                <a:cs typeface="+mn-ea"/>
                <a:sym typeface="+mn-lt"/>
              </a:endParaRPr>
            </a:p>
          </p:txBody>
        </p:sp>
        <p:sp>
          <p:nvSpPr>
            <p:cNvPr id="51" name="Text Box 55"/>
            <p:cNvSpPr txBox="1">
              <a:spLocks noChangeArrowheads="1"/>
            </p:cNvSpPr>
            <p:nvPr/>
          </p:nvSpPr>
          <p:spPr bwMode="auto">
            <a:xfrm>
              <a:off x="2415" y="2039"/>
              <a:ext cx="692" cy="212"/>
            </a:xfrm>
            <a:prstGeom prst="rect">
              <a:avLst/>
            </a:prstGeom>
            <a:grpFill/>
            <a:ln w="9525">
              <a:solidFill>
                <a:srgbClr val="FF0000"/>
              </a:solidFill>
              <a:miter lim="800000"/>
            </a:ln>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1600" b="0">
                  <a:solidFill>
                    <a:schemeClr val="bg1"/>
                  </a:solidFill>
                  <a:latin typeface="+mn-lt"/>
                  <a:ea typeface="+mn-ea"/>
                  <a:cs typeface="+mn-ea"/>
                  <a:sym typeface="+mn-lt"/>
                </a:rPr>
                <a:t>生活品质</a:t>
              </a:r>
              <a:endParaRPr kumimoji="1" lang="zh-CN" altLang="en-US" sz="1600" b="0">
                <a:solidFill>
                  <a:schemeClr val="bg1"/>
                </a:solidFill>
                <a:latin typeface="+mn-lt"/>
                <a:ea typeface="+mn-ea"/>
                <a:cs typeface="+mn-ea"/>
                <a:sym typeface="+mn-lt"/>
              </a:endParaRPr>
            </a:p>
          </p:txBody>
        </p:sp>
        <p:sp>
          <p:nvSpPr>
            <p:cNvPr id="52" name="Text Box 56"/>
            <p:cNvSpPr txBox="1">
              <a:spLocks noChangeArrowheads="1"/>
            </p:cNvSpPr>
            <p:nvPr/>
          </p:nvSpPr>
          <p:spPr bwMode="auto">
            <a:xfrm>
              <a:off x="2534" y="2659"/>
              <a:ext cx="675" cy="212"/>
            </a:xfrm>
            <a:prstGeom prst="rect">
              <a:avLst/>
            </a:prstGeom>
            <a:grpFill/>
            <a:ln w="9525">
              <a:solidFill>
                <a:srgbClr val="FF0000"/>
              </a:solidFill>
              <a:miter lim="800000"/>
            </a:ln>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1600" b="0">
                  <a:solidFill>
                    <a:schemeClr val="bg1"/>
                  </a:solidFill>
                  <a:latin typeface="+mn-lt"/>
                  <a:ea typeface="+mn-ea"/>
                  <a:cs typeface="+mn-ea"/>
                  <a:sym typeface="+mn-lt"/>
                </a:rPr>
                <a:t>家庭关系</a:t>
              </a:r>
              <a:endParaRPr kumimoji="1" lang="zh-CN" altLang="en-US" sz="1600" b="0">
                <a:solidFill>
                  <a:schemeClr val="bg1"/>
                </a:solidFill>
                <a:latin typeface="+mn-lt"/>
                <a:ea typeface="+mn-ea"/>
                <a:cs typeface="+mn-ea"/>
                <a:sym typeface="+mn-lt"/>
              </a:endParaRPr>
            </a:p>
          </p:txBody>
        </p:sp>
        <p:sp>
          <p:nvSpPr>
            <p:cNvPr id="53" name="Text Box 57"/>
            <p:cNvSpPr txBox="1">
              <a:spLocks noChangeArrowheads="1"/>
            </p:cNvSpPr>
            <p:nvPr/>
          </p:nvSpPr>
          <p:spPr bwMode="auto">
            <a:xfrm>
              <a:off x="3107" y="3158"/>
              <a:ext cx="635" cy="212"/>
            </a:xfrm>
            <a:prstGeom prst="rect">
              <a:avLst/>
            </a:prstGeom>
            <a:grpFill/>
            <a:ln w="9525">
              <a:solidFill>
                <a:srgbClr val="FF0000"/>
              </a:solidFill>
              <a:miter lim="800000"/>
            </a:ln>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1600" b="0">
                  <a:solidFill>
                    <a:schemeClr val="bg1"/>
                  </a:solidFill>
                  <a:latin typeface="+mn-lt"/>
                  <a:ea typeface="+mn-ea"/>
                  <a:cs typeface="+mn-ea"/>
                  <a:sym typeface="+mn-lt"/>
                </a:rPr>
                <a:t>家人健康</a:t>
              </a:r>
              <a:endParaRPr kumimoji="1" lang="zh-CN" altLang="en-US" sz="1600" b="0">
                <a:solidFill>
                  <a:schemeClr val="bg1"/>
                </a:solidFill>
                <a:latin typeface="+mn-lt"/>
                <a:ea typeface="+mn-ea"/>
                <a:cs typeface="+mn-ea"/>
                <a:sym typeface="+mn-lt"/>
              </a:endParaRPr>
            </a:p>
          </p:txBody>
        </p:sp>
        <p:sp>
          <p:nvSpPr>
            <p:cNvPr id="54" name="Text Box 58"/>
            <p:cNvSpPr txBox="1">
              <a:spLocks noChangeArrowheads="1"/>
            </p:cNvSpPr>
            <p:nvPr/>
          </p:nvSpPr>
          <p:spPr bwMode="auto">
            <a:xfrm>
              <a:off x="3833" y="3167"/>
              <a:ext cx="639" cy="212"/>
            </a:xfrm>
            <a:prstGeom prst="rect">
              <a:avLst/>
            </a:prstGeom>
            <a:grpFill/>
            <a:ln w="9525">
              <a:solidFill>
                <a:srgbClr val="FF0000"/>
              </a:solidFill>
              <a:miter lim="800000"/>
            </a:ln>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1600" b="0">
                  <a:solidFill>
                    <a:schemeClr val="bg1"/>
                  </a:solidFill>
                  <a:latin typeface="+mn-lt"/>
                  <a:ea typeface="+mn-ea"/>
                  <a:cs typeface="+mn-ea"/>
                  <a:sym typeface="+mn-lt"/>
                </a:rPr>
                <a:t>财富所得</a:t>
              </a:r>
              <a:endParaRPr kumimoji="1" lang="zh-CN" altLang="en-US" sz="1600" b="0">
                <a:solidFill>
                  <a:schemeClr val="bg1"/>
                </a:solidFill>
                <a:latin typeface="+mn-lt"/>
                <a:ea typeface="+mn-ea"/>
                <a:cs typeface="+mn-ea"/>
                <a:sym typeface="+mn-lt"/>
              </a:endParaRPr>
            </a:p>
          </p:txBody>
        </p:sp>
        <p:sp>
          <p:nvSpPr>
            <p:cNvPr id="55" name="Text Box 59"/>
            <p:cNvSpPr txBox="1">
              <a:spLocks noChangeArrowheads="1"/>
            </p:cNvSpPr>
            <p:nvPr/>
          </p:nvSpPr>
          <p:spPr bwMode="auto">
            <a:xfrm>
              <a:off x="4396" y="2719"/>
              <a:ext cx="661" cy="212"/>
            </a:xfrm>
            <a:prstGeom prst="rect">
              <a:avLst/>
            </a:prstGeom>
            <a:grpFill/>
            <a:ln w="9525">
              <a:solidFill>
                <a:srgbClr val="FF0000"/>
              </a:solidFill>
              <a:miter lim="800000"/>
            </a:ln>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1600" b="0">
                  <a:solidFill>
                    <a:schemeClr val="bg1"/>
                  </a:solidFill>
                  <a:latin typeface="+mn-lt"/>
                  <a:ea typeface="+mn-ea"/>
                  <a:cs typeface="+mn-ea"/>
                  <a:sym typeface="+mn-lt"/>
                </a:rPr>
                <a:t>社会阶层</a:t>
              </a:r>
              <a:endParaRPr kumimoji="1" lang="zh-CN" altLang="en-US" sz="1600" b="0">
                <a:solidFill>
                  <a:schemeClr val="bg1"/>
                </a:solidFill>
                <a:latin typeface="+mn-lt"/>
                <a:ea typeface="+mn-ea"/>
                <a:cs typeface="+mn-ea"/>
                <a:sym typeface="+mn-lt"/>
              </a:endParaRPr>
            </a:p>
          </p:txBody>
        </p:sp>
        <p:sp>
          <p:nvSpPr>
            <p:cNvPr id="56" name="Text Box 60"/>
            <p:cNvSpPr txBox="1">
              <a:spLocks noChangeArrowheads="1"/>
            </p:cNvSpPr>
            <p:nvPr/>
          </p:nvSpPr>
          <p:spPr bwMode="auto">
            <a:xfrm>
              <a:off x="4540" y="2039"/>
              <a:ext cx="633" cy="212"/>
            </a:xfrm>
            <a:prstGeom prst="rect">
              <a:avLst/>
            </a:prstGeom>
            <a:grpFill/>
            <a:ln w="9525">
              <a:solidFill>
                <a:srgbClr val="FF0000"/>
              </a:solidFill>
              <a:miter lim="800000"/>
            </a:ln>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zh-CN" altLang="en-US" sz="1600" b="0">
                  <a:solidFill>
                    <a:schemeClr val="bg1"/>
                  </a:solidFill>
                  <a:latin typeface="+mn-lt"/>
                  <a:ea typeface="+mn-ea"/>
                  <a:cs typeface="+mn-ea"/>
                  <a:sym typeface="+mn-lt"/>
                </a:rPr>
                <a:t>自我实现</a:t>
              </a:r>
              <a:endParaRPr kumimoji="1" lang="zh-CN" altLang="en-US" sz="1600" b="0">
                <a:solidFill>
                  <a:schemeClr val="bg1"/>
                </a:solidFill>
                <a:latin typeface="+mn-lt"/>
                <a:ea typeface="+mn-ea"/>
                <a:cs typeface="+mn-ea"/>
                <a:sym typeface="+mn-lt"/>
              </a:endParaRPr>
            </a:p>
          </p:txBody>
        </p:sp>
        <p:sp>
          <p:nvSpPr>
            <p:cNvPr id="57" name="Line 61"/>
            <p:cNvSpPr>
              <a:spLocks noChangeShapeType="1"/>
            </p:cNvSpPr>
            <p:nvPr/>
          </p:nvSpPr>
          <p:spPr bwMode="auto">
            <a:xfrm flipH="1" flipV="1">
              <a:off x="3216" y="1056"/>
              <a:ext cx="288" cy="576"/>
            </a:xfrm>
            <a:prstGeom prst="line">
              <a:avLst/>
            </a:prstGeom>
            <a:grpFill/>
            <a:ln w="28575">
              <a:solidFill>
                <a:srgbClr val="FF0000"/>
              </a:solidFill>
              <a:prstDash val="sysDot"/>
              <a:round/>
            </a:ln>
          </p:spPr>
          <p:txBody>
            <a:bodyPr>
              <a:spAutoFit/>
            </a:bodyPr>
            <a:lstStyle/>
            <a:p>
              <a:endParaRPr lang="zh-CN" altLang="en-US">
                <a:solidFill>
                  <a:schemeClr val="bg1"/>
                </a:solidFill>
                <a:cs typeface="+mn-ea"/>
                <a:sym typeface="+mn-lt"/>
              </a:endParaRPr>
            </a:p>
          </p:txBody>
        </p:sp>
        <p:sp>
          <p:nvSpPr>
            <p:cNvPr id="58" name="Line 62"/>
            <p:cNvSpPr>
              <a:spLocks noChangeShapeType="1"/>
            </p:cNvSpPr>
            <p:nvPr/>
          </p:nvSpPr>
          <p:spPr bwMode="auto">
            <a:xfrm flipV="1">
              <a:off x="3984" y="1008"/>
              <a:ext cx="288" cy="624"/>
            </a:xfrm>
            <a:prstGeom prst="line">
              <a:avLst/>
            </a:prstGeom>
            <a:grpFill/>
            <a:ln w="28575">
              <a:solidFill>
                <a:srgbClr val="FF0000"/>
              </a:solidFill>
              <a:prstDash val="sysDot"/>
              <a:round/>
            </a:ln>
          </p:spPr>
          <p:txBody>
            <a:bodyPr>
              <a:spAutoFit/>
            </a:bodyPr>
            <a:lstStyle/>
            <a:p>
              <a:endParaRPr lang="zh-CN" altLang="en-US">
                <a:solidFill>
                  <a:schemeClr val="bg1"/>
                </a:solidFill>
                <a:cs typeface="+mn-ea"/>
                <a:sym typeface="+mn-lt"/>
              </a:endParaRPr>
            </a:p>
          </p:txBody>
        </p:sp>
      </p:gr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Tm="8143">
        <p:random/>
      </p:transition>
    </mc:Choice>
    <mc:Fallback>
      <p:transition spd="slow" advTm="814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barn(inVertical)">
                                      <p:cBhvr>
                                        <p:cTn id="14" dur="500"/>
                                        <p:tgtEl>
                                          <p:spTgt spid="23"/>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circle(in)">
                                      <p:cBhvr>
                                        <p:cTn id="19"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91894" y="323359"/>
            <a:ext cx="4504106"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如何制定个人职业生涯规划</a:t>
            </a:r>
            <a:endParaRPr lang="zh-CN" altLang="en-US" sz="2800" b="1" dirty="0">
              <a:solidFill>
                <a:schemeClr val="accent3"/>
              </a:solidFill>
              <a:cs typeface="+mn-ea"/>
              <a:sym typeface="+mn-lt"/>
            </a:endParaRPr>
          </a:p>
        </p:txBody>
      </p:sp>
      <p:sp>
        <p:nvSpPr>
          <p:cNvPr id="35" name="Rectangle 5"/>
          <p:cNvSpPr>
            <a:spLocks noRot="1" noChangeArrowheads="1"/>
          </p:cNvSpPr>
          <p:nvPr/>
        </p:nvSpPr>
        <p:spPr bwMode="auto">
          <a:xfrm>
            <a:off x="1797282" y="1257289"/>
            <a:ext cx="854075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r>
              <a:rPr lang="en-US" altLang="zh-CN" sz="3200" dirty="0">
                <a:latin typeface="+mn-lt"/>
                <a:ea typeface="+mn-ea"/>
                <a:cs typeface="+mn-ea"/>
                <a:sym typeface="+mn-lt"/>
              </a:rPr>
              <a:t>   </a:t>
            </a:r>
            <a:r>
              <a:rPr lang="zh-CN" altLang="en-US" sz="2400" dirty="0">
                <a:latin typeface="+mn-lt"/>
                <a:ea typeface="+mn-ea"/>
                <a:cs typeface="+mn-ea"/>
                <a:sym typeface="+mn-lt"/>
              </a:rPr>
              <a:t>职业生涯机会的评估</a:t>
            </a:r>
            <a:endParaRPr lang="zh-CN" altLang="en-US" sz="2400" dirty="0">
              <a:latin typeface="+mn-lt"/>
              <a:ea typeface="+mn-ea"/>
              <a:cs typeface="+mn-ea"/>
              <a:sym typeface="+mn-lt"/>
            </a:endParaRPr>
          </a:p>
        </p:txBody>
      </p:sp>
      <p:graphicFrame>
        <p:nvGraphicFramePr>
          <p:cNvPr id="36" name="Group 30"/>
          <p:cNvGraphicFramePr/>
          <p:nvPr/>
        </p:nvGraphicFramePr>
        <p:xfrm>
          <a:off x="2083981" y="1943090"/>
          <a:ext cx="8182614" cy="4267201"/>
        </p:xfrm>
        <a:graphic>
          <a:graphicData uri="http://schemas.openxmlformats.org/drawingml/2006/table">
            <a:tbl>
              <a:tblPr/>
              <a:tblGrid>
                <a:gridCol w="1465901"/>
                <a:gridCol w="6716713"/>
              </a:tblGrid>
              <a:tr h="820738">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400" b="0" i="0" u="none" strike="noStrike" cap="none" normalizeH="0" baseline="0" dirty="0">
                          <a:ln>
                            <a:noFill/>
                          </a:ln>
                          <a:solidFill>
                            <a:schemeClr val="bg1"/>
                          </a:solidFill>
                          <a:effectLst/>
                          <a:latin typeface="+mn-lt"/>
                          <a:ea typeface="+mn-ea"/>
                          <a:cs typeface="+mn-ea"/>
                          <a:sym typeface="+mn-lt"/>
                        </a:rPr>
                        <a:t>1</a:t>
                      </a:r>
                      <a:r>
                        <a:rPr kumimoji="0" lang="zh-CN" altLang="en-US" sz="1400" b="0" i="0" u="none" strike="noStrike" cap="none" normalizeH="0" baseline="0" dirty="0">
                          <a:ln>
                            <a:noFill/>
                          </a:ln>
                          <a:solidFill>
                            <a:schemeClr val="bg1"/>
                          </a:solidFill>
                          <a:effectLst/>
                          <a:latin typeface="+mn-lt"/>
                          <a:ea typeface="+mn-ea"/>
                          <a:cs typeface="+mn-ea"/>
                          <a:sym typeface="+mn-lt"/>
                        </a:rPr>
                        <a:t>、友伴条件</a:t>
                      </a:r>
                      <a:endParaRPr kumimoji="0" lang="zh-CN" altLang="en-US" sz="1400" b="0" i="0" u="none" strike="noStrike" cap="none" normalizeH="0" baseline="0" dirty="0">
                        <a:ln>
                          <a:noFill/>
                        </a:ln>
                        <a:solidFill>
                          <a:schemeClr val="bg1"/>
                        </a:solidFill>
                        <a:effectLst/>
                        <a:latin typeface="+mn-lt"/>
                        <a:ea typeface="+mn-ea"/>
                        <a:cs typeface="+mn-ea"/>
                        <a:sym typeface="+mn-lt"/>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400" b="0" i="0" u="none" strike="noStrike" cap="none" normalizeH="0" baseline="0" dirty="0">
                          <a:ln>
                            <a:noFill/>
                          </a:ln>
                          <a:solidFill>
                            <a:schemeClr val="tx1"/>
                          </a:solidFill>
                          <a:effectLst/>
                          <a:latin typeface="+mn-lt"/>
                          <a:ea typeface="+mn-ea"/>
                          <a:cs typeface="+mn-ea"/>
                          <a:sym typeface="+mn-lt"/>
                        </a:rPr>
                        <a:t>朋友要多量化、多样化且有能力，建有利于自己职业生涯规划发展的人际关系 </a:t>
                      </a:r>
                      <a:endParaRPr kumimoji="0" lang="zh-CN" altLang="en-US" sz="1400" b="0" i="0" u="none" strike="noStrike" cap="none" normalizeH="0" baseline="0" dirty="0">
                        <a:ln>
                          <a:noFill/>
                        </a:ln>
                        <a:solidFill>
                          <a:schemeClr val="tx1"/>
                        </a:solidFill>
                        <a:effectLst/>
                        <a:latin typeface="+mn-lt"/>
                        <a:ea typeface="+mn-ea"/>
                        <a:cs typeface="+mn-ea"/>
                        <a:sym typeface="+mn-lt"/>
                      </a:endParaRPr>
                    </a:p>
                  </a:txBody>
                  <a:tcPr marL="90000" marR="90000" marT="46800" marB="468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7075">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400" b="0" i="0" u="none" strike="noStrike" cap="none" normalizeH="0" baseline="0" dirty="0">
                          <a:ln>
                            <a:noFill/>
                          </a:ln>
                          <a:solidFill>
                            <a:schemeClr val="bg1"/>
                          </a:solidFill>
                          <a:effectLst/>
                          <a:latin typeface="+mn-lt"/>
                          <a:ea typeface="+mn-ea"/>
                          <a:cs typeface="+mn-ea"/>
                          <a:sym typeface="+mn-lt"/>
                        </a:rPr>
                        <a:t>2</a:t>
                      </a:r>
                      <a:r>
                        <a:rPr kumimoji="0" lang="zh-CN" altLang="en-US" sz="1400" b="0" i="0" u="none" strike="noStrike" cap="none" normalizeH="0" baseline="0" dirty="0">
                          <a:ln>
                            <a:noFill/>
                          </a:ln>
                          <a:solidFill>
                            <a:schemeClr val="bg1"/>
                          </a:solidFill>
                          <a:effectLst/>
                          <a:latin typeface="+mn-lt"/>
                          <a:ea typeface="+mn-ea"/>
                          <a:cs typeface="+mn-ea"/>
                          <a:sym typeface="+mn-lt"/>
                        </a:rPr>
                        <a:t>、行业条件</a:t>
                      </a:r>
                      <a:endParaRPr kumimoji="0" lang="zh-CN" altLang="en-US" sz="1400" b="0" i="0" u="none" strike="noStrike" cap="none" normalizeH="0" baseline="0" dirty="0">
                        <a:ln>
                          <a:noFill/>
                        </a:ln>
                        <a:solidFill>
                          <a:schemeClr val="bg1"/>
                        </a:solidFill>
                        <a:effectLst/>
                        <a:latin typeface="+mn-lt"/>
                        <a:ea typeface="+mn-ea"/>
                        <a:cs typeface="+mn-ea"/>
                        <a:sym typeface="+mn-lt"/>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400" b="0" i="0" u="none" strike="noStrike" cap="none" normalizeH="0" baseline="0" dirty="0">
                          <a:ln>
                            <a:noFill/>
                          </a:ln>
                          <a:solidFill>
                            <a:schemeClr val="tx1"/>
                          </a:solidFill>
                          <a:effectLst/>
                          <a:latin typeface="+mn-lt"/>
                          <a:ea typeface="+mn-ea"/>
                          <a:cs typeface="+mn-ea"/>
                          <a:sym typeface="+mn-lt"/>
                        </a:rPr>
                        <a:t>注意社会当前及未来需要的行业</a:t>
                      </a:r>
                      <a:endParaRPr kumimoji="0" lang="zh-CN" altLang="en-US" sz="1400" b="0" i="0" u="none" strike="noStrike" cap="none" normalizeH="0" baseline="0" dirty="0">
                        <a:ln>
                          <a:noFill/>
                        </a:ln>
                        <a:solidFill>
                          <a:schemeClr val="tx1"/>
                        </a:solidFill>
                        <a:effectLst/>
                        <a:latin typeface="+mn-lt"/>
                        <a:ea typeface="+mn-ea"/>
                        <a:cs typeface="+mn-ea"/>
                        <a:sym typeface="+mn-lt"/>
                      </a:endParaRPr>
                    </a:p>
                  </a:txBody>
                  <a:tcPr marL="90000" marR="90000" marT="46800" marB="468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85862">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400" b="0" i="0" u="none" strike="noStrike" cap="none" normalizeH="0" baseline="0" dirty="0">
                          <a:ln>
                            <a:noFill/>
                          </a:ln>
                          <a:solidFill>
                            <a:schemeClr val="bg1"/>
                          </a:solidFill>
                          <a:effectLst/>
                          <a:latin typeface="+mn-lt"/>
                          <a:ea typeface="+mn-ea"/>
                          <a:cs typeface="+mn-ea"/>
                          <a:sym typeface="+mn-lt"/>
                        </a:rPr>
                        <a:t>3</a:t>
                      </a:r>
                      <a:r>
                        <a:rPr kumimoji="0" lang="zh-CN" altLang="en-US" sz="1400" b="0" i="0" u="none" strike="noStrike" cap="none" normalizeH="0" baseline="0" dirty="0">
                          <a:ln>
                            <a:noFill/>
                          </a:ln>
                          <a:solidFill>
                            <a:schemeClr val="bg1"/>
                          </a:solidFill>
                          <a:effectLst/>
                          <a:latin typeface="+mn-lt"/>
                          <a:ea typeface="+mn-ea"/>
                          <a:cs typeface="+mn-ea"/>
                          <a:sym typeface="+mn-lt"/>
                        </a:rPr>
                        <a:t>、企业条件</a:t>
                      </a:r>
                      <a:endParaRPr kumimoji="0" lang="zh-CN" altLang="en-US" sz="1400" b="0" i="0" u="none" strike="noStrike" cap="none" normalizeH="0" baseline="0" dirty="0">
                        <a:ln>
                          <a:noFill/>
                        </a:ln>
                        <a:solidFill>
                          <a:schemeClr val="bg1"/>
                        </a:solidFill>
                        <a:effectLst/>
                        <a:latin typeface="+mn-lt"/>
                        <a:ea typeface="+mn-ea"/>
                        <a:cs typeface="+mn-ea"/>
                        <a:sym typeface="+mn-lt"/>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400" b="0" i="0" u="none" strike="noStrike" cap="none" normalizeH="0" baseline="0" dirty="0">
                          <a:ln>
                            <a:noFill/>
                          </a:ln>
                          <a:solidFill>
                            <a:schemeClr val="tx1"/>
                          </a:solidFill>
                          <a:effectLst/>
                          <a:latin typeface="+mn-lt"/>
                          <a:ea typeface="+mn-ea"/>
                          <a:cs typeface="+mn-ea"/>
                          <a:sym typeface="+mn-lt"/>
                        </a:rPr>
                        <a:t>公司有改革计划吗？公司需要什么人才，要求如何？企业文化、管理制度（招聘、培训、晋升机制）、企业领导者素质及价值观如何？</a:t>
                      </a:r>
                      <a:endParaRPr kumimoji="0" lang="zh-CN" altLang="en-US" sz="1400" b="0" i="0" u="none" strike="noStrike" cap="none" normalizeH="0" baseline="0" dirty="0">
                        <a:ln>
                          <a:noFill/>
                        </a:ln>
                        <a:solidFill>
                          <a:schemeClr val="tx1"/>
                        </a:solidFill>
                        <a:effectLst/>
                        <a:latin typeface="+mn-lt"/>
                        <a:ea typeface="+mn-ea"/>
                        <a:cs typeface="+mn-ea"/>
                        <a:sym typeface="+mn-lt"/>
                      </a:endParaRPr>
                    </a:p>
                  </a:txBody>
                  <a:tcPr marL="90000" marR="90000" marT="46800" marB="468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2788">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400" b="0" i="0" u="none" strike="noStrike" cap="none" normalizeH="0" baseline="0" dirty="0">
                          <a:ln>
                            <a:noFill/>
                          </a:ln>
                          <a:solidFill>
                            <a:schemeClr val="bg1"/>
                          </a:solidFill>
                          <a:effectLst/>
                          <a:latin typeface="+mn-lt"/>
                          <a:ea typeface="+mn-ea"/>
                          <a:cs typeface="+mn-ea"/>
                          <a:sym typeface="+mn-lt"/>
                        </a:rPr>
                        <a:t>4</a:t>
                      </a:r>
                      <a:r>
                        <a:rPr kumimoji="0" lang="zh-CN" altLang="en-US" sz="1400" b="0" i="0" u="none" strike="noStrike" cap="none" normalizeH="0" baseline="0" dirty="0">
                          <a:ln>
                            <a:noFill/>
                          </a:ln>
                          <a:solidFill>
                            <a:schemeClr val="bg1"/>
                          </a:solidFill>
                          <a:effectLst/>
                          <a:latin typeface="+mn-lt"/>
                          <a:ea typeface="+mn-ea"/>
                          <a:cs typeface="+mn-ea"/>
                          <a:sym typeface="+mn-lt"/>
                        </a:rPr>
                        <a:t>、地区条件</a:t>
                      </a:r>
                      <a:endParaRPr kumimoji="0" lang="zh-CN" altLang="en-US" sz="1400" b="0" i="0" u="none" strike="noStrike" cap="none" normalizeH="0" baseline="0" dirty="0">
                        <a:ln>
                          <a:noFill/>
                        </a:ln>
                        <a:solidFill>
                          <a:schemeClr val="bg1"/>
                        </a:solidFill>
                        <a:effectLst/>
                        <a:latin typeface="+mn-lt"/>
                        <a:ea typeface="+mn-ea"/>
                        <a:cs typeface="+mn-ea"/>
                        <a:sym typeface="+mn-lt"/>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400" b="0" i="0" u="none" strike="noStrike" cap="none" normalizeH="0" baseline="0" dirty="0">
                          <a:ln>
                            <a:noFill/>
                          </a:ln>
                          <a:solidFill>
                            <a:schemeClr val="tx1"/>
                          </a:solidFill>
                          <a:effectLst/>
                          <a:latin typeface="+mn-lt"/>
                          <a:ea typeface="+mn-ea"/>
                          <a:cs typeface="+mn-ea"/>
                          <a:sym typeface="+mn-lt"/>
                        </a:rPr>
                        <a:t>视行业和企业而定</a:t>
                      </a:r>
                      <a:endParaRPr kumimoji="0" lang="zh-CN" altLang="en-US" sz="1400" b="0" i="0" u="none" strike="noStrike" cap="none" normalizeH="0" baseline="0" dirty="0">
                        <a:ln>
                          <a:noFill/>
                        </a:ln>
                        <a:solidFill>
                          <a:schemeClr val="tx1"/>
                        </a:solidFill>
                        <a:effectLst/>
                        <a:latin typeface="+mn-lt"/>
                        <a:ea typeface="+mn-ea"/>
                        <a:cs typeface="+mn-ea"/>
                        <a:sym typeface="+mn-lt"/>
                      </a:endParaRPr>
                    </a:p>
                  </a:txBody>
                  <a:tcPr marL="90000" marR="90000" marT="46800" marB="468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0738">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400" b="0" i="0" u="none" strike="noStrike" cap="none" normalizeH="0" baseline="0" dirty="0">
                          <a:ln>
                            <a:noFill/>
                          </a:ln>
                          <a:solidFill>
                            <a:schemeClr val="bg1"/>
                          </a:solidFill>
                          <a:effectLst/>
                          <a:latin typeface="+mn-lt"/>
                          <a:ea typeface="+mn-ea"/>
                          <a:cs typeface="+mn-ea"/>
                          <a:sym typeface="+mn-lt"/>
                        </a:rPr>
                        <a:t>5</a:t>
                      </a:r>
                      <a:r>
                        <a:rPr kumimoji="0" lang="zh-CN" altLang="en-US" sz="1400" b="0" i="0" u="none" strike="noStrike" cap="none" normalizeH="0" baseline="0" dirty="0">
                          <a:ln>
                            <a:noFill/>
                          </a:ln>
                          <a:solidFill>
                            <a:schemeClr val="bg1"/>
                          </a:solidFill>
                          <a:effectLst/>
                          <a:latin typeface="+mn-lt"/>
                          <a:ea typeface="+mn-ea"/>
                          <a:cs typeface="+mn-ea"/>
                          <a:sym typeface="+mn-lt"/>
                        </a:rPr>
                        <a:t>、社会条件</a:t>
                      </a:r>
                      <a:endParaRPr kumimoji="0" lang="zh-CN" altLang="en-US" sz="1400" b="0" i="0" u="none" strike="noStrike" cap="none" normalizeH="0" baseline="0" dirty="0">
                        <a:ln>
                          <a:noFill/>
                        </a:ln>
                        <a:solidFill>
                          <a:schemeClr val="bg1"/>
                        </a:solidFill>
                        <a:effectLst/>
                        <a:latin typeface="+mn-lt"/>
                        <a:ea typeface="+mn-ea"/>
                        <a:cs typeface="+mn-ea"/>
                        <a:sym typeface="+mn-lt"/>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0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400" b="0" i="0" u="none" strike="noStrike" cap="none" normalizeH="0" baseline="0" dirty="0">
                          <a:ln>
                            <a:noFill/>
                          </a:ln>
                          <a:solidFill>
                            <a:schemeClr val="tx1"/>
                          </a:solidFill>
                          <a:effectLst/>
                          <a:latin typeface="+mn-lt"/>
                          <a:ea typeface="+mn-ea"/>
                          <a:cs typeface="+mn-ea"/>
                          <a:sym typeface="+mn-lt"/>
                        </a:rPr>
                        <a:t>注意政治、经济、社会与文化、教育条件，该社会的特征及潜在的市场</a:t>
                      </a:r>
                      <a:endParaRPr kumimoji="0" lang="zh-CN" altLang="en-US" sz="1400" b="0" i="0" u="none" strike="noStrike" cap="none" normalizeH="0" baseline="0" dirty="0">
                        <a:ln>
                          <a:noFill/>
                        </a:ln>
                        <a:solidFill>
                          <a:schemeClr val="tx1"/>
                        </a:solidFill>
                        <a:effectLst/>
                        <a:latin typeface="+mn-lt"/>
                        <a:ea typeface="+mn-ea"/>
                        <a:cs typeface="+mn-ea"/>
                        <a:sym typeface="+mn-lt"/>
                      </a:endParaRPr>
                    </a:p>
                  </a:txBody>
                  <a:tcPr marL="90000" marR="90000" marT="46800" marB="468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Tm="5396">
        <p:random/>
      </p:transition>
    </mc:Choice>
    <mc:Fallback>
      <p:transition spd="slow" advTm="5396">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 calcmode="lin" valueType="num">
                                      <p:cBhvr additive="base">
                                        <p:cTn id="7" dur="500" fill="hold"/>
                                        <p:tgtEl>
                                          <p:spTgt spid="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circle(in)">
                                      <p:cBhvr>
                                        <p:cTn id="13" dur="2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91894" y="323359"/>
            <a:ext cx="4504106"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如何制定个人职业生涯规划</a:t>
            </a:r>
            <a:endParaRPr lang="zh-CN" altLang="en-US" sz="2800" b="1" dirty="0">
              <a:solidFill>
                <a:schemeClr val="accent3"/>
              </a:solidFill>
              <a:cs typeface="+mn-ea"/>
              <a:sym typeface="+mn-lt"/>
            </a:endParaRPr>
          </a:p>
        </p:txBody>
      </p:sp>
      <p:sp>
        <p:nvSpPr>
          <p:cNvPr id="8" name="Text Box 4"/>
          <p:cNvSpPr txBox="1">
            <a:spLocks noChangeArrowheads="1"/>
          </p:cNvSpPr>
          <p:nvPr/>
        </p:nvSpPr>
        <p:spPr bwMode="auto">
          <a:xfrm>
            <a:off x="2525151" y="2736145"/>
            <a:ext cx="1143000" cy="366713"/>
          </a:xfrm>
          <a:prstGeom prst="rect">
            <a:avLst/>
          </a:prstGeom>
          <a:solidFill>
            <a:srgbClr val="C00000"/>
          </a:solidFill>
          <a:ln>
            <a:noFill/>
          </a:ln>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1800" b="0" dirty="0">
                <a:solidFill>
                  <a:schemeClr val="bg1"/>
                </a:solidFill>
                <a:latin typeface="+mn-lt"/>
                <a:ea typeface="+mn-ea"/>
                <a:cs typeface="+mn-ea"/>
                <a:sym typeface="+mn-lt"/>
              </a:rPr>
              <a:t>销售职系</a:t>
            </a:r>
            <a:endParaRPr lang="zh-CN" altLang="en-US" sz="1800" b="0" dirty="0">
              <a:solidFill>
                <a:schemeClr val="bg1"/>
              </a:solidFill>
              <a:latin typeface="+mn-lt"/>
              <a:ea typeface="+mn-ea"/>
              <a:cs typeface="+mn-ea"/>
              <a:sym typeface="+mn-lt"/>
            </a:endParaRPr>
          </a:p>
        </p:txBody>
      </p:sp>
      <p:sp>
        <p:nvSpPr>
          <p:cNvPr id="9" name="Text Box 5"/>
          <p:cNvSpPr txBox="1">
            <a:spLocks noChangeArrowheads="1"/>
          </p:cNvSpPr>
          <p:nvPr/>
        </p:nvSpPr>
        <p:spPr bwMode="auto">
          <a:xfrm>
            <a:off x="5115951" y="2771293"/>
            <a:ext cx="1219200" cy="366713"/>
          </a:xfrm>
          <a:prstGeom prst="rect">
            <a:avLst/>
          </a:prstGeom>
          <a:solidFill>
            <a:srgbClr val="C00000"/>
          </a:solidFill>
          <a:ln>
            <a:noFill/>
          </a:ln>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800" b="0">
                <a:solidFill>
                  <a:schemeClr val="bg1"/>
                </a:solidFill>
                <a:latin typeface="+mn-lt"/>
                <a:ea typeface="+mn-ea"/>
                <a:cs typeface="+mn-ea"/>
                <a:sym typeface="+mn-lt"/>
              </a:rPr>
              <a:t> </a:t>
            </a:r>
            <a:r>
              <a:rPr lang="zh-CN" altLang="en-US" sz="1800" b="0">
                <a:solidFill>
                  <a:schemeClr val="bg1"/>
                </a:solidFill>
                <a:latin typeface="+mn-lt"/>
                <a:ea typeface="+mn-ea"/>
                <a:cs typeface="+mn-ea"/>
                <a:sym typeface="+mn-lt"/>
              </a:rPr>
              <a:t>职能职系</a:t>
            </a:r>
            <a:endParaRPr lang="zh-CN" altLang="en-US" sz="1800" b="0">
              <a:solidFill>
                <a:schemeClr val="bg1"/>
              </a:solidFill>
              <a:latin typeface="+mn-lt"/>
              <a:ea typeface="+mn-ea"/>
              <a:cs typeface="+mn-ea"/>
              <a:sym typeface="+mn-lt"/>
            </a:endParaRPr>
          </a:p>
        </p:txBody>
      </p:sp>
      <p:sp>
        <p:nvSpPr>
          <p:cNvPr id="10" name="Text Box 6"/>
          <p:cNvSpPr txBox="1">
            <a:spLocks noChangeArrowheads="1"/>
          </p:cNvSpPr>
          <p:nvPr/>
        </p:nvSpPr>
        <p:spPr bwMode="auto">
          <a:xfrm>
            <a:off x="2601351" y="5901620"/>
            <a:ext cx="990600" cy="323165"/>
          </a:xfrm>
          <a:prstGeom prst="rect">
            <a:avLst/>
          </a:pr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500" b="0">
                <a:latin typeface="+mn-lt"/>
                <a:ea typeface="+mn-ea"/>
                <a:cs typeface="+mn-ea"/>
                <a:sym typeface="+mn-lt"/>
              </a:rPr>
              <a:t>  </a:t>
            </a:r>
            <a:r>
              <a:rPr lang="zh-CN" altLang="en-US" sz="1500" b="0">
                <a:latin typeface="+mn-lt"/>
                <a:ea typeface="+mn-ea"/>
                <a:cs typeface="+mn-ea"/>
                <a:sym typeface="+mn-lt"/>
              </a:rPr>
              <a:t>促销员</a:t>
            </a:r>
            <a:endParaRPr lang="zh-CN" altLang="en-US" sz="1500" b="0">
              <a:latin typeface="+mn-lt"/>
              <a:ea typeface="+mn-ea"/>
              <a:cs typeface="+mn-ea"/>
              <a:sym typeface="+mn-lt"/>
            </a:endParaRPr>
          </a:p>
        </p:txBody>
      </p:sp>
      <p:sp>
        <p:nvSpPr>
          <p:cNvPr id="11" name="Text Box 7"/>
          <p:cNvSpPr txBox="1">
            <a:spLocks noChangeArrowheads="1"/>
          </p:cNvSpPr>
          <p:nvPr/>
        </p:nvSpPr>
        <p:spPr bwMode="auto">
          <a:xfrm>
            <a:off x="5268351" y="4641368"/>
            <a:ext cx="990600" cy="323165"/>
          </a:xfrm>
          <a:prstGeom prst="rect">
            <a:avLst/>
          </a:pr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500" b="0">
                <a:latin typeface="+mn-lt"/>
                <a:ea typeface="+mn-ea"/>
                <a:cs typeface="+mn-ea"/>
                <a:sym typeface="+mn-lt"/>
              </a:rPr>
              <a:t>职员</a:t>
            </a:r>
            <a:endParaRPr lang="zh-CN" altLang="en-US" sz="1500" b="0">
              <a:latin typeface="+mn-lt"/>
              <a:ea typeface="+mn-ea"/>
              <a:cs typeface="+mn-ea"/>
              <a:sym typeface="+mn-lt"/>
            </a:endParaRPr>
          </a:p>
        </p:txBody>
      </p:sp>
      <p:sp>
        <p:nvSpPr>
          <p:cNvPr id="12" name="Text Box 8"/>
          <p:cNvSpPr txBox="1">
            <a:spLocks noChangeArrowheads="1"/>
          </p:cNvSpPr>
          <p:nvPr/>
        </p:nvSpPr>
        <p:spPr bwMode="auto">
          <a:xfrm>
            <a:off x="2601351" y="5292020"/>
            <a:ext cx="990600" cy="323165"/>
          </a:xfrm>
          <a:prstGeom prst="rect">
            <a:avLst/>
          </a:pr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1500" b="0">
                <a:latin typeface="+mn-lt"/>
                <a:ea typeface="+mn-ea"/>
                <a:cs typeface="+mn-ea"/>
                <a:sym typeface="+mn-lt"/>
              </a:rPr>
              <a:t>销售代表</a:t>
            </a:r>
            <a:endParaRPr lang="zh-CN" altLang="en-US" sz="1500" b="0">
              <a:latin typeface="+mn-lt"/>
              <a:ea typeface="+mn-ea"/>
              <a:cs typeface="+mn-ea"/>
              <a:sym typeface="+mn-lt"/>
            </a:endParaRPr>
          </a:p>
        </p:txBody>
      </p:sp>
      <p:sp>
        <p:nvSpPr>
          <p:cNvPr id="13" name="Text Box 9"/>
          <p:cNvSpPr txBox="1">
            <a:spLocks noChangeArrowheads="1"/>
          </p:cNvSpPr>
          <p:nvPr/>
        </p:nvSpPr>
        <p:spPr bwMode="auto">
          <a:xfrm>
            <a:off x="5268351" y="4025418"/>
            <a:ext cx="990600" cy="323165"/>
          </a:xfrm>
          <a:prstGeom prst="rect">
            <a:avLst/>
          </a:pr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500" b="0">
                <a:latin typeface="+mn-lt"/>
                <a:ea typeface="+mn-ea"/>
                <a:cs typeface="+mn-ea"/>
                <a:sym typeface="+mn-lt"/>
              </a:rPr>
              <a:t>主管</a:t>
            </a:r>
            <a:endParaRPr lang="zh-CN" altLang="en-US" sz="1500" b="0">
              <a:latin typeface="+mn-lt"/>
              <a:ea typeface="+mn-ea"/>
              <a:cs typeface="+mn-ea"/>
              <a:sym typeface="+mn-lt"/>
            </a:endParaRPr>
          </a:p>
        </p:txBody>
      </p:sp>
      <p:sp>
        <p:nvSpPr>
          <p:cNvPr id="14" name="Text Box 10"/>
          <p:cNvSpPr txBox="1">
            <a:spLocks noChangeArrowheads="1"/>
          </p:cNvSpPr>
          <p:nvPr/>
        </p:nvSpPr>
        <p:spPr bwMode="auto">
          <a:xfrm>
            <a:off x="5268351" y="3415818"/>
            <a:ext cx="990600" cy="323165"/>
          </a:xfrm>
          <a:prstGeom prst="rect">
            <a:avLst/>
          </a:pr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en-US" sz="1500" b="0">
                <a:latin typeface="+mn-lt"/>
                <a:ea typeface="+mn-ea"/>
                <a:cs typeface="+mn-ea"/>
                <a:sym typeface="+mn-lt"/>
              </a:rPr>
              <a:t>经理</a:t>
            </a:r>
            <a:endParaRPr lang="zh-CN" altLang="en-US" sz="1500" b="0">
              <a:latin typeface="+mn-lt"/>
              <a:ea typeface="+mn-ea"/>
              <a:cs typeface="+mn-ea"/>
              <a:sym typeface="+mn-lt"/>
            </a:endParaRPr>
          </a:p>
        </p:txBody>
      </p:sp>
      <p:sp>
        <p:nvSpPr>
          <p:cNvPr id="17" name="Text Box 11"/>
          <p:cNvSpPr txBox="1">
            <a:spLocks noChangeArrowheads="1"/>
          </p:cNvSpPr>
          <p:nvPr/>
        </p:nvSpPr>
        <p:spPr bwMode="auto">
          <a:xfrm>
            <a:off x="2601351" y="4682420"/>
            <a:ext cx="990600" cy="323165"/>
          </a:xfrm>
          <a:prstGeom prst="rect">
            <a:avLst/>
          </a:pr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1500" b="0">
                <a:latin typeface="+mn-lt"/>
                <a:ea typeface="+mn-ea"/>
                <a:cs typeface="+mn-ea"/>
                <a:sym typeface="+mn-lt"/>
              </a:rPr>
              <a:t>城市主管</a:t>
            </a:r>
            <a:endParaRPr lang="zh-CN" altLang="en-US" sz="1500" b="0">
              <a:latin typeface="+mn-lt"/>
              <a:ea typeface="+mn-ea"/>
              <a:cs typeface="+mn-ea"/>
              <a:sym typeface="+mn-lt"/>
            </a:endParaRPr>
          </a:p>
        </p:txBody>
      </p:sp>
      <p:sp>
        <p:nvSpPr>
          <p:cNvPr id="19" name="Text Box 12"/>
          <p:cNvSpPr txBox="1">
            <a:spLocks noChangeArrowheads="1"/>
          </p:cNvSpPr>
          <p:nvPr/>
        </p:nvSpPr>
        <p:spPr bwMode="auto">
          <a:xfrm>
            <a:off x="2468001" y="4128383"/>
            <a:ext cx="1295400" cy="323165"/>
          </a:xfrm>
          <a:prstGeom prst="rect">
            <a:avLst/>
          </a:pr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500" b="0">
                <a:latin typeface="+mn-lt"/>
                <a:ea typeface="+mn-ea"/>
                <a:cs typeface="+mn-ea"/>
                <a:sym typeface="+mn-lt"/>
              </a:rPr>
              <a:t> </a:t>
            </a:r>
            <a:r>
              <a:rPr lang="zh-CN" altLang="en-US" sz="1500" b="0">
                <a:latin typeface="+mn-lt"/>
                <a:ea typeface="+mn-ea"/>
                <a:cs typeface="+mn-ea"/>
                <a:sym typeface="+mn-lt"/>
              </a:rPr>
              <a:t>区域副经理</a:t>
            </a:r>
            <a:endParaRPr lang="zh-CN" altLang="en-US" sz="1500" b="0">
              <a:latin typeface="+mn-lt"/>
              <a:ea typeface="+mn-ea"/>
              <a:cs typeface="+mn-ea"/>
              <a:sym typeface="+mn-lt"/>
            </a:endParaRPr>
          </a:p>
        </p:txBody>
      </p:sp>
      <p:sp>
        <p:nvSpPr>
          <p:cNvPr id="22" name="Text Box 13"/>
          <p:cNvSpPr txBox="1">
            <a:spLocks noChangeArrowheads="1"/>
          </p:cNvSpPr>
          <p:nvPr/>
        </p:nvSpPr>
        <p:spPr bwMode="auto">
          <a:xfrm>
            <a:off x="7782951" y="3996620"/>
            <a:ext cx="990600" cy="323165"/>
          </a:xfrm>
          <a:prstGeom prst="rect">
            <a:avLst/>
          </a:pr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500" b="0">
                <a:latin typeface="+mn-lt"/>
                <a:ea typeface="+mn-ea"/>
                <a:cs typeface="+mn-ea"/>
                <a:sym typeface="+mn-lt"/>
              </a:rPr>
              <a:t>  </a:t>
            </a:r>
            <a:r>
              <a:rPr lang="zh-CN" altLang="en-US" sz="1500" b="0">
                <a:latin typeface="+mn-lt"/>
                <a:ea typeface="+mn-ea"/>
                <a:cs typeface="+mn-ea"/>
                <a:sym typeface="+mn-lt"/>
              </a:rPr>
              <a:t>总经理</a:t>
            </a:r>
            <a:endParaRPr lang="zh-CN" altLang="en-US" sz="1500" b="0">
              <a:latin typeface="+mn-lt"/>
              <a:ea typeface="+mn-ea"/>
              <a:cs typeface="+mn-ea"/>
              <a:sym typeface="+mn-lt"/>
            </a:endParaRPr>
          </a:p>
        </p:txBody>
      </p:sp>
      <p:sp>
        <p:nvSpPr>
          <p:cNvPr id="23" name="Text Box 14"/>
          <p:cNvSpPr txBox="1">
            <a:spLocks noChangeArrowheads="1"/>
          </p:cNvSpPr>
          <p:nvPr/>
        </p:nvSpPr>
        <p:spPr bwMode="auto">
          <a:xfrm>
            <a:off x="2601351" y="3437820"/>
            <a:ext cx="990600" cy="307777"/>
          </a:xfrm>
          <a:prstGeom prst="rect">
            <a:avLst/>
          </a:pr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1400" b="0">
                <a:latin typeface="+mn-lt"/>
                <a:ea typeface="+mn-ea"/>
                <a:cs typeface="+mn-ea"/>
                <a:sym typeface="+mn-lt"/>
              </a:rPr>
              <a:t>区域经理</a:t>
            </a:r>
            <a:endParaRPr lang="zh-CN" altLang="en-US" sz="1400" b="0">
              <a:latin typeface="+mn-lt"/>
              <a:ea typeface="+mn-ea"/>
              <a:cs typeface="+mn-ea"/>
              <a:sym typeface="+mn-lt"/>
            </a:endParaRPr>
          </a:p>
        </p:txBody>
      </p:sp>
      <p:sp>
        <p:nvSpPr>
          <p:cNvPr id="24" name="Text Box 15"/>
          <p:cNvSpPr txBox="1">
            <a:spLocks noChangeArrowheads="1"/>
          </p:cNvSpPr>
          <p:nvPr/>
        </p:nvSpPr>
        <p:spPr bwMode="auto">
          <a:xfrm>
            <a:off x="7782951" y="4606220"/>
            <a:ext cx="990600" cy="323165"/>
          </a:xfrm>
          <a:prstGeom prst="rect">
            <a:avLst/>
          </a:pr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500" b="0">
                <a:latin typeface="+mn-lt"/>
                <a:ea typeface="+mn-ea"/>
                <a:cs typeface="+mn-ea"/>
                <a:sym typeface="+mn-lt"/>
              </a:rPr>
              <a:t>    </a:t>
            </a:r>
            <a:r>
              <a:rPr lang="zh-CN" altLang="en-US" sz="1500" b="0">
                <a:latin typeface="+mn-lt"/>
                <a:ea typeface="+mn-ea"/>
                <a:cs typeface="+mn-ea"/>
                <a:sym typeface="+mn-lt"/>
              </a:rPr>
              <a:t>副总</a:t>
            </a:r>
            <a:endParaRPr lang="zh-CN" altLang="en-US" sz="1500" b="0">
              <a:latin typeface="+mn-lt"/>
              <a:ea typeface="+mn-ea"/>
              <a:cs typeface="+mn-ea"/>
              <a:sym typeface="+mn-lt"/>
            </a:endParaRPr>
          </a:p>
        </p:txBody>
      </p:sp>
      <p:sp>
        <p:nvSpPr>
          <p:cNvPr id="25" name="Text Box 16"/>
          <p:cNvSpPr txBox="1">
            <a:spLocks noChangeArrowheads="1"/>
          </p:cNvSpPr>
          <p:nvPr/>
        </p:nvSpPr>
        <p:spPr bwMode="auto">
          <a:xfrm>
            <a:off x="7782951" y="3345745"/>
            <a:ext cx="990600" cy="323165"/>
          </a:xfrm>
          <a:prstGeom prst="rect">
            <a:avLst/>
          </a:pr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1500" b="0">
                <a:latin typeface="+mn-lt"/>
                <a:ea typeface="+mn-ea"/>
                <a:cs typeface="+mn-ea"/>
                <a:sym typeface="+mn-lt"/>
              </a:rPr>
              <a:t>    </a:t>
            </a:r>
            <a:r>
              <a:rPr lang="zh-CN" altLang="en-US" sz="1500" b="0">
                <a:latin typeface="+mn-lt"/>
                <a:ea typeface="+mn-ea"/>
                <a:cs typeface="+mn-ea"/>
                <a:sym typeface="+mn-lt"/>
              </a:rPr>
              <a:t>总裁</a:t>
            </a:r>
            <a:endParaRPr lang="zh-CN" altLang="en-US" sz="1500" b="0">
              <a:latin typeface="+mn-lt"/>
              <a:ea typeface="+mn-ea"/>
              <a:cs typeface="+mn-ea"/>
              <a:sym typeface="+mn-lt"/>
            </a:endParaRPr>
          </a:p>
        </p:txBody>
      </p:sp>
      <p:sp>
        <p:nvSpPr>
          <p:cNvPr id="26" name="Text Box 17"/>
          <p:cNvSpPr txBox="1">
            <a:spLocks noChangeArrowheads="1"/>
          </p:cNvSpPr>
          <p:nvPr/>
        </p:nvSpPr>
        <p:spPr bwMode="auto">
          <a:xfrm>
            <a:off x="7782951" y="2736145"/>
            <a:ext cx="990600" cy="366713"/>
          </a:xfrm>
          <a:prstGeom prst="rect">
            <a:avLst/>
          </a:prstGeom>
          <a:solidFill>
            <a:srgbClr val="C00000"/>
          </a:solidFill>
          <a:ln>
            <a:noFill/>
          </a:ln>
        </p:spPr>
        <p:txBody>
          <a:bodyP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1800" b="0">
                <a:solidFill>
                  <a:schemeClr val="bg1"/>
                </a:solidFill>
                <a:latin typeface="+mn-lt"/>
                <a:ea typeface="+mn-ea"/>
                <a:cs typeface="+mn-ea"/>
                <a:sym typeface="+mn-lt"/>
              </a:rPr>
              <a:t>高管职</a:t>
            </a:r>
            <a:endParaRPr lang="zh-CN" altLang="en-US" sz="1800" b="0">
              <a:solidFill>
                <a:schemeClr val="bg1"/>
              </a:solidFill>
              <a:latin typeface="+mn-lt"/>
              <a:ea typeface="+mn-ea"/>
              <a:cs typeface="+mn-ea"/>
              <a:sym typeface="+mn-lt"/>
            </a:endParaRPr>
          </a:p>
        </p:txBody>
      </p:sp>
      <p:sp>
        <p:nvSpPr>
          <p:cNvPr id="27" name="AutoShape 18"/>
          <p:cNvSpPr>
            <a:spLocks noChangeArrowheads="1"/>
          </p:cNvSpPr>
          <p:nvPr/>
        </p:nvSpPr>
        <p:spPr bwMode="auto">
          <a:xfrm>
            <a:off x="2982351" y="4412544"/>
            <a:ext cx="228600" cy="228600"/>
          </a:xfrm>
          <a:prstGeom prst="upArrow">
            <a:avLst>
              <a:gd name="adj1" fmla="val 29167"/>
              <a:gd name="adj2" fmla="val 42708"/>
            </a:avLst>
          </a:prstGeom>
          <a:solidFill>
            <a:srgbClr val="800000"/>
          </a:solidFill>
          <a:ln w="9525">
            <a:solidFill>
              <a:srgbClr val="FF0000"/>
            </a:solidFill>
            <a:miter lim="800000"/>
          </a:ln>
        </p:spPr>
        <p:txBody>
          <a:bodyPr vert="eaVert" wrap="none"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28" name="AutoShape 19"/>
          <p:cNvSpPr>
            <a:spLocks noChangeArrowheads="1"/>
          </p:cNvSpPr>
          <p:nvPr/>
        </p:nvSpPr>
        <p:spPr bwMode="auto">
          <a:xfrm>
            <a:off x="2982351" y="3802944"/>
            <a:ext cx="228600" cy="228600"/>
          </a:xfrm>
          <a:prstGeom prst="upArrow">
            <a:avLst>
              <a:gd name="adj1" fmla="val 29167"/>
              <a:gd name="adj2" fmla="val 42708"/>
            </a:avLst>
          </a:prstGeom>
          <a:solidFill>
            <a:srgbClr val="800000"/>
          </a:solidFill>
          <a:ln w="9525">
            <a:solidFill>
              <a:srgbClr val="FF0000"/>
            </a:solidFill>
            <a:miter lim="800000"/>
          </a:ln>
        </p:spPr>
        <p:txBody>
          <a:bodyPr vert="eaVert" wrap="none"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29" name="AutoShape 20"/>
          <p:cNvSpPr>
            <a:spLocks noChangeArrowheads="1"/>
          </p:cNvSpPr>
          <p:nvPr/>
        </p:nvSpPr>
        <p:spPr bwMode="auto">
          <a:xfrm>
            <a:off x="2982351" y="5063419"/>
            <a:ext cx="228600" cy="228600"/>
          </a:xfrm>
          <a:prstGeom prst="upArrow">
            <a:avLst>
              <a:gd name="adj1" fmla="val 29167"/>
              <a:gd name="adj2" fmla="val 42708"/>
            </a:avLst>
          </a:prstGeom>
          <a:solidFill>
            <a:srgbClr val="800000"/>
          </a:solidFill>
          <a:ln w="9525">
            <a:solidFill>
              <a:srgbClr val="FF0000"/>
            </a:solidFill>
            <a:miter lim="800000"/>
          </a:ln>
        </p:spPr>
        <p:txBody>
          <a:bodyPr vert="eaVert" wrap="none"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30" name="AutoShape 21"/>
          <p:cNvSpPr>
            <a:spLocks noChangeArrowheads="1"/>
          </p:cNvSpPr>
          <p:nvPr/>
        </p:nvSpPr>
        <p:spPr bwMode="auto">
          <a:xfrm>
            <a:off x="2982351" y="5673019"/>
            <a:ext cx="228600" cy="228600"/>
          </a:xfrm>
          <a:prstGeom prst="upArrow">
            <a:avLst>
              <a:gd name="adj1" fmla="val 29167"/>
              <a:gd name="adj2" fmla="val 42708"/>
            </a:avLst>
          </a:prstGeom>
          <a:solidFill>
            <a:srgbClr val="800000"/>
          </a:solidFill>
          <a:ln w="9525">
            <a:solidFill>
              <a:srgbClr val="FF0000"/>
            </a:solidFill>
            <a:miter lim="800000"/>
          </a:ln>
        </p:spPr>
        <p:txBody>
          <a:bodyPr vert="eaVert" wrap="none"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31" name="AutoShape 22"/>
          <p:cNvSpPr>
            <a:spLocks noChangeArrowheads="1"/>
          </p:cNvSpPr>
          <p:nvPr/>
        </p:nvSpPr>
        <p:spPr bwMode="auto">
          <a:xfrm>
            <a:off x="5649351" y="3761892"/>
            <a:ext cx="228600" cy="228600"/>
          </a:xfrm>
          <a:prstGeom prst="upArrow">
            <a:avLst>
              <a:gd name="adj1" fmla="val 29167"/>
              <a:gd name="adj2" fmla="val 42708"/>
            </a:avLst>
          </a:prstGeom>
          <a:solidFill>
            <a:srgbClr val="800000"/>
          </a:solidFill>
          <a:ln w="9525">
            <a:solidFill>
              <a:srgbClr val="FF0000"/>
            </a:solidFill>
            <a:miter lim="800000"/>
          </a:ln>
        </p:spPr>
        <p:txBody>
          <a:bodyPr vert="eaVert" wrap="none"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32" name="AutoShape 23"/>
          <p:cNvSpPr>
            <a:spLocks noChangeArrowheads="1"/>
          </p:cNvSpPr>
          <p:nvPr/>
        </p:nvSpPr>
        <p:spPr bwMode="auto">
          <a:xfrm>
            <a:off x="5649351" y="4371492"/>
            <a:ext cx="228600" cy="228600"/>
          </a:xfrm>
          <a:prstGeom prst="upArrow">
            <a:avLst>
              <a:gd name="adj1" fmla="val 29167"/>
              <a:gd name="adj2" fmla="val 42708"/>
            </a:avLst>
          </a:prstGeom>
          <a:solidFill>
            <a:srgbClr val="800000"/>
          </a:solidFill>
          <a:ln w="9525">
            <a:solidFill>
              <a:srgbClr val="FF0000"/>
            </a:solidFill>
            <a:miter lim="800000"/>
          </a:ln>
        </p:spPr>
        <p:txBody>
          <a:bodyPr vert="eaVert" wrap="none"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33" name="AutoShape 24"/>
          <p:cNvSpPr>
            <a:spLocks noChangeArrowheads="1"/>
          </p:cNvSpPr>
          <p:nvPr/>
        </p:nvSpPr>
        <p:spPr bwMode="auto">
          <a:xfrm>
            <a:off x="8163951" y="3726744"/>
            <a:ext cx="228600" cy="228600"/>
          </a:xfrm>
          <a:prstGeom prst="upArrow">
            <a:avLst>
              <a:gd name="adj1" fmla="val 29167"/>
              <a:gd name="adj2" fmla="val 42708"/>
            </a:avLst>
          </a:prstGeom>
          <a:solidFill>
            <a:srgbClr val="800000"/>
          </a:solidFill>
          <a:ln w="9525">
            <a:solidFill>
              <a:srgbClr val="FF0000"/>
            </a:solidFill>
            <a:miter lim="800000"/>
          </a:ln>
        </p:spPr>
        <p:txBody>
          <a:bodyPr vert="eaVert" wrap="none"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34" name="AutoShape 25"/>
          <p:cNvSpPr>
            <a:spLocks noChangeArrowheads="1"/>
          </p:cNvSpPr>
          <p:nvPr/>
        </p:nvSpPr>
        <p:spPr bwMode="auto">
          <a:xfrm>
            <a:off x="8163951" y="4336344"/>
            <a:ext cx="228600" cy="228600"/>
          </a:xfrm>
          <a:prstGeom prst="upArrow">
            <a:avLst>
              <a:gd name="adj1" fmla="val 29167"/>
              <a:gd name="adj2" fmla="val 42708"/>
            </a:avLst>
          </a:prstGeom>
          <a:solidFill>
            <a:srgbClr val="800000"/>
          </a:solidFill>
          <a:ln w="9525">
            <a:solidFill>
              <a:srgbClr val="FF0000"/>
            </a:solidFill>
            <a:miter lim="800000"/>
          </a:ln>
        </p:spPr>
        <p:txBody>
          <a:bodyPr vert="eaVert" wrap="none"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35" name="Rectangle 26"/>
          <p:cNvSpPr txBox="1">
            <a:spLocks noChangeArrowheads="1"/>
          </p:cNvSpPr>
          <p:nvPr/>
        </p:nvSpPr>
        <p:spPr bwMode="auto">
          <a:xfrm>
            <a:off x="2107639" y="1824920"/>
            <a:ext cx="6629400" cy="4111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500" b="1" dirty="0">
                <a:latin typeface="+mn-lt"/>
                <a:ea typeface="+mn-ea"/>
                <a:cs typeface="+mn-ea"/>
                <a:sym typeface="+mn-lt"/>
              </a:rPr>
              <a:t>晋 升 通 道</a:t>
            </a:r>
            <a:endParaRPr lang="zh-CN" altLang="en-US" sz="2500" b="1" dirty="0">
              <a:latin typeface="+mn-lt"/>
              <a:ea typeface="+mn-ea"/>
              <a:cs typeface="+mn-ea"/>
              <a:sym typeface="+mn-lt"/>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Tm="5680">
        <p:random/>
      </p:transition>
    </mc:Choice>
    <mc:Fallback>
      <p:transition spd="slow" advTm="568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arn(inVertical)">
                                      <p:cBhvr>
                                        <p:cTn id="20" dur="500"/>
                                        <p:tgtEl>
                                          <p:spTgt spid="12"/>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barn(inVertical)">
                                      <p:cBhvr>
                                        <p:cTn id="23" dur="500"/>
                                        <p:tgtEl>
                                          <p:spTgt spid="17"/>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barn(inVertical)">
                                      <p:cBhvr>
                                        <p:cTn id="26" dur="500"/>
                                        <p:tgtEl>
                                          <p:spTgt spid="19"/>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barn(inVertical)">
                                      <p:cBhvr>
                                        <p:cTn id="29" dur="500"/>
                                        <p:tgtEl>
                                          <p:spTgt spid="23"/>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barn(inVertical)">
                                      <p:cBhvr>
                                        <p:cTn id="32" dur="500"/>
                                        <p:tgtEl>
                                          <p:spTgt spid="27"/>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barn(inVertical)">
                                      <p:cBhvr>
                                        <p:cTn id="35" dur="500"/>
                                        <p:tgtEl>
                                          <p:spTgt spid="28"/>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barn(inVertical)">
                                      <p:cBhvr>
                                        <p:cTn id="38" dur="500"/>
                                        <p:tgtEl>
                                          <p:spTgt spid="29"/>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barn(inVertical)">
                                      <p:cBhvr>
                                        <p:cTn id="41" dur="500"/>
                                        <p:tgtEl>
                                          <p:spTgt spid="30"/>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barn(inVertical)">
                                      <p:cBhvr>
                                        <p:cTn id="46" dur="500"/>
                                        <p:tgtEl>
                                          <p:spTgt spid="9"/>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barn(inVertical)">
                                      <p:cBhvr>
                                        <p:cTn id="49" dur="500"/>
                                        <p:tgtEl>
                                          <p:spTgt spid="11"/>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barn(inVertical)">
                                      <p:cBhvr>
                                        <p:cTn id="52" dur="500"/>
                                        <p:tgtEl>
                                          <p:spTgt spid="13"/>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barn(inVertical)">
                                      <p:cBhvr>
                                        <p:cTn id="55" dur="500"/>
                                        <p:tgtEl>
                                          <p:spTgt spid="14"/>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barn(inVertical)">
                                      <p:cBhvr>
                                        <p:cTn id="58" dur="500"/>
                                        <p:tgtEl>
                                          <p:spTgt spid="31"/>
                                        </p:tgtEl>
                                      </p:cBhvr>
                                    </p:animEffect>
                                  </p:childTnLst>
                                </p:cTn>
                              </p:par>
                              <p:par>
                                <p:cTn id="59" presetID="16" presetClass="entr" presetSubtype="21"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barn(inVertical)">
                                      <p:cBhvr>
                                        <p:cTn id="61" dur="500"/>
                                        <p:tgtEl>
                                          <p:spTgt spid="32"/>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barn(inVertical)">
                                      <p:cBhvr>
                                        <p:cTn id="66" dur="500"/>
                                        <p:tgtEl>
                                          <p:spTgt spid="22"/>
                                        </p:tgtEl>
                                      </p:cBhvr>
                                    </p:animEffect>
                                  </p:childTnLst>
                                </p:cTn>
                              </p:par>
                              <p:par>
                                <p:cTn id="67" presetID="16" presetClass="entr" presetSubtype="21"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barn(inVertical)">
                                      <p:cBhvr>
                                        <p:cTn id="69" dur="500"/>
                                        <p:tgtEl>
                                          <p:spTgt spid="24"/>
                                        </p:tgtEl>
                                      </p:cBhvr>
                                    </p:animEffect>
                                  </p:childTnLst>
                                </p:cTn>
                              </p:par>
                              <p:par>
                                <p:cTn id="70" presetID="16" presetClass="entr" presetSubtype="21" fill="hold" grpId="0" nodeType="with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barn(inVertical)">
                                      <p:cBhvr>
                                        <p:cTn id="72" dur="500"/>
                                        <p:tgtEl>
                                          <p:spTgt spid="25"/>
                                        </p:tgtEl>
                                      </p:cBhvr>
                                    </p:animEffect>
                                  </p:childTnLst>
                                </p:cTn>
                              </p:par>
                              <p:par>
                                <p:cTn id="73" presetID="16" presetClass="entr" presetSubtype="21"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barn(inVertical)">
                                      <p:cBhvr>
                                        <p:cTn id="75" dur="500"/>
                                        <p:tgtEl>
                                          <p:spTgt spid="26"/>
                                        </p:tgtEl>
                                      </p:cBhvr>
                                    </p:animEffect>
                                  </p:childTnLst>
                                </p:cTn>
                              </p:par>
                              <p:par>
                                <p:cTn id="76" presetID="16" presetClass="entr" presetSubtype="21" fill="hold" grpId="0" nodeType="with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barn(inVertical)">
                                      <p:cBhvr>
                                        <p:cTn id="78" dur="500"/>
                                        <p:tgtEl>
                                          <p:spTgt spid="33"/>
                                        </p:tgtEl>
                                      </p:cBhvr>
                                    </p:animEffect>
                                  </p:childTnLst>
                                </p:cTn>
                              </p:par>
                              <p:par>
                                <p:cTn id="79" presetID="16" presetClass="entr" presetSubtype="21" fill="hold" grpId="0" nodeType="with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barn(inVertical)">
                                      <p:cBhvr>
                                        <p:cTn id="8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7" grpId="0" animBg="1"/>
      <p:bldP spid="19"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91894" y="323359"/>
            <a:ext cx="4504106"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如何制定个人职业生涯规划</a:t>
            </a:r>
            <a:endParaRPr lang="zh-CN" altLang="en-US" sz="2800" b="1" dirty="0">
              <a:solidFill>
                <a:schemeClr val="accent3"/>
              </a:solidFill>
              <a:cs typeface="+mn-ea"/>
              <a:sym typeface="+mn-lt"/>
            </a:endParaRPr>
          </a:p>
        </p:txBody>
      </p:sp>
      <p:grpSp>
        <p:nvGrpSpPr>
          <p:cNvPr id="8" name="Group 7"/>
          <p:cNvGrpSpPr/>
          <p:nvPr/>
        </p:nvGrpSpPr>
        <p:grpSpPr bwMode="auto">
          <a:xfrm>
            <a:off x="1984374" y="2583841"/>
            <a:ext cx="3459822" cy="2747814"/>
            <a:chOff x="2688" y="1152"/>
            <a:chExt cx="2400" cy="1886"/>
          </a:xfrm>
        </p:grpSpPr>
        <p:sp>
          <p:nvSpPr>
            <p:cNvPr id="9" name="AutoShape 8"/>
            <p:cNvSpPr>
              <a:spLocks noChangeArrowheads="1"/>
            </p:cNvSpPr>
            <p:nvPr/>
          </p:nvSpPr>
          <p:spPr bwMode="auto">
            <a:xfrm>
              <a:off x="2688" y="1152"/>
              <a:ext cx="1200" cy="943"/>
            </a:xfrm>
            <a:prstGeom prst="triangle">
              <a:avLst>
                <a:gd name="adj" fmla="val 50000"/>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2000" dirty="0">
                  <a:solidFill>
                    <a:schemeClr val="bg1"/>
                  </a:solidFill>
                  <a:latin typeface="+mn-lt"/>
                  <a:ea typeface="+mn-ea"/>
                  <a:cs typeface="+mn-ea"/>
                  <a:sym typeface="+mn-lt"/>
                </a:rPr>
                <a:t>金脉</a:t>
              </a:r>
              <a:endParaRPr kumimoji="1" lang="zh-CN" altLang="en-US" sz="2000" dirty="0">
                <a:solidFill>
                  <a:schemeClr val="bg1"/>
                </a:solidFill>
                <a:latin typeface="+mn-lt"/>
                <a:ea typeface="+mn-ea"/>
                <a:cs typeface="+mn-ea"/>
                <a:sym typeface="+mn-lt"/>
              </a:endParaRPr>
            </a:p>
          </p:txBody>
        </p:sp>
        <p:sp>
          <p:nvSpPr>
            <p:cNvPr id="10" name="AutoShape 9"/>
            <p:cNvSpPr>
              <a:spLocks noChangeArrowheads="1"/>
            </p:cNvSpPr>
            <p:nvPr/>
          </p:nvSpPr>
          <p:spPr bwMode="auto">
            <a:xfrm>
              <a:off x="3288" y="2095"/>
              <a:ext cx="1200" cy="943"/>
            </a:xfrm>
            <a:prstGeom prst="triangle">
              <a:avLst>
                <a:gd name="adj" fmla="val 50000"/>
              </a:avLst>
            </a:prstGeom>
            <a:solidFill>
              <a:schemeClr val="tx1">
                <a:lumMod val="95000"/>
                <a:lumOff val="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2000" dirty="0">
                  <a:solidFill>
                    <a:schemeClr val="bg1"/>
                  </a:solidFill>
                  <a:latin typeface="+mn-lt"/>
                  <a:ea typeface="+mn-ea"/>
                  <a:cs typeface="+mn-ea"/>
                  <a:sym typeface="+mn-lt"/>
                </a:rPr>
                <a:t>人脉</a:t>
              </a:r>
              <a:endParaRPr kumimoji="1" lang="zh-CN" altLang="en-US" sz="2000" dirty="0">
                <a:solidFill>
                  <a:schemeClr val="bg1"/>
                </a:solidFill>
                <a:latin typeface="+mn-lt"/>
                <a:ea typeface="+mn-ea"/>
                <a:cs typeface="+mn-ea"/>
                <a:sym typeface="+mn-lt"/>
              </a:endParaRPr>
            </a:p>
          </p:txBody>
        </p:sp>
        <p:sp>
          <p:nvSpPr>
            <p:cNvPr id="11" name="AutoShape 10"/>
            <p:cNvSpPr>
              <a:spLocks noChangeArrowheads="1"/>
            </p:cNvSpPr>
            <p:nvPr/>
          </p:nvSpPr>
          <p:spPr bwMode="auto">
            <a:xfrm>
              <a:off x="3888" y="1152"/>
              <a:ext cx="1200" cy="943"/>
            </a:xfrm>
            <a:prstGeom prst="triangle">
              <a:avLst>
                <a:gd name="adj" fmla="val 50000"/>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2000" dirty="0">
                  <a:solidFill>
                    <a:schemeClr val="bg1"/>
                  </a:solidFill>
                  <a:latin typeface="+mn-lt"/>
                  <a:ea typeface="+mn-ea"/>
                  <a:cs typeface="+mn-ea"/>
                  <a:sym typeface="+mn-lt"/>
                </a:rPr>
                <a:t>知脉</a:t>
              </a:r>
              <a:endParaRPr kumimoji="1" lang="zh-CN" altLang="en-US" sz="2000" dirty="0">
                <a:solidFill>
                  <a:schemeClr val="bg1"/>
                </a:solidFill>
                <a:latin typeface="+mn-lt"/>
                <a:ea typeface="+mn-ea"/>
                <a:cs typeface="+mn-ea"/>
                <a:sym typeface="+mn-lt"/>
              </a:endParaRPr>
            </a:p>
          </p:txBody>
        </p:sp>
      </p:grpSp>
      <p:sp>
        <p:nvSpPr>
          <p:cNvPr id="12" name="Rectangle 11"/>
          <p:cNvSpPr>
            <a:spLocks noChangeArrowheads="1"/>
          </p:cNvSpPr>
          <p:nvPr/>
        </p:nvSpPr>
        <p:spPr bwMode="auto">
          <a:xfrm>
            <a:off x="6516030" y="3957748"/>
            <a:ext cx="4724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sz="1800" b="0" dirty="0">
                <a:solidFill>
                  <a:schemeClr val="tx2"/>
                </a:solidFill>
                <a:latin typeface="+mn-lt"/>
                <a:ea typeface="+mn-ea"/>
                <a:cs typeface="+mn-ea"/>
                <a:sym typeface="+mn-lt"/>
              </a:rPr>
              <a:t></a:t>
            </a:r>
            <a:r>
              <a:rPr kumimoji="1" lang="en-US" altLang="zh-CN" sz="1800" b="0" dirty="0">
                <a:solidFill>
                  <a:srgbClr val="FFFF00"/>
                </a:solidFill>
                <a:latin typeface="+mn-lt"/>
                <a:ea typeface="+mn-ea"/>
                <a:cs typeface="+mn-ea"/>
                <a:sym typeface="+mn-lt"/>
              </a:rPr>
              <a:t> </a:t>
            </a:r>
            <a:r>
              <a:rPr kumimoji="1" lang="en-US" altLang="zh-CN" sz="1800" b="0" dirty="0">
                <a:latin typeface="+mn-lt"/>
                <a:ea typeface="+mn-ea"/>
                <a:cs typeface="+mn-ea"/>
                <a:sym typeface="+mn-lt"/>
              </a:rPr>
              <a:t>  </a:t>
            </a:r>
            <a:r>
              <a:rPr kumimoji="1" lang="zh-CN" altLang="en-US" sz="1800" b="0" dirty="0">
                <a:latin typeface="+mn-lt"/>
                <a:ea typeface="+mn-ea"/>
                <a:cs typeface="+mn-ea"/>
                <a:sym typeface="+mn-lt"/>
              </a:rPr>
              <a:t>金脉：理财、合作、能力条件及职位</a:t>
            </a:r>
            <a:endParaRPr kumimoji="1" lang="zh-CN" altLang="en-US" sz="1800" b="0" dirty="0">
              <a:latin typeface="+mn-lt"/>
              <a:ea typeface="+mn-ea"/>
              <a:cs typeface="+mn-ea"/>
              <a:sym typeface="+mn-lt"/>
            </a:endParaRPr>
          </a:p>
          <a:p>
            <a:pPr eaLnBrk="1" hangingPunct="1">
              <a:spcBef>
                <a:spcPct val="50000"/>
              </a:spcBef>
            </a:pPr>
            <a:r>
              <a:rPr kumimoji="1" lang="zh-CN" altLang="en-US" sz="1800" b="0" dirty="0">
                <a:solidFill>
                  <a:schemeClr val="tx2">
                    <a:lumMod val="60000"/>
                    <a:lumOff val="40000"/>
                  </a:schemeClr>
                </a:solidFill>
                <a:latin typeface="+mn-lt"/>
                <a:ea typeface="+mn-ea"/>
                <a:cs typeface="+mn-ea"/>
                <a:sym typeface="+mn-lt"/>
              </a:rPr>
              <a:t></a:t>
            </a:r>
            <a:r>
              <a:rPr kumimoji="1" lang="zh-CN" altLang="en-US" sz="1800" b="0" dirty="0">
                <a:solidFill>
                  <a:schemeClr val="tx2"/>
                </a:solidFill>
                <a:latin typeface="+mn-lt"/>
                <a:ea typeface="+mn-ea"/>
                <a:cs typeface="+mn-ea"/>
                <a:sym typeface="+mn-lt"/>
              </a:rPr>
              <a:t> </a:t>
            </a:r>
            <a:r>
              <a:rPr kumimoji="1" lang="zh-CN" altLang="en-US" sz="1800" b="0" dirty="0">
                <a:latin typeface="+mn-lt"/>
                <a:ea typeface="+mn-ea"/>
                <a:cs typeface="+mn-ea"/>
                <a:sym typeface="+mn-lt"/>
              </a:rPr>
              <a:t>  知脉：知识、技术、企划及洞察力</a:t>
            </a:r>
            <a:endParaRPr kumimoji="1" lang="zh-CN" altLang="en-US" sz="1800" b="0" dirty="0">
              <a:latin typeface="+mn-lt"/>
              <a:ea typeface="+mn-ea"/>
              <a:cs typeface="+mn-ea"/>
              <a:sym typeface="+mn-lt"/>
            </a:endParaRPr>
          </a:p>
          <a:p>
            <a:pPr eaLnBrk="1" hangingPunct="1">
              <a:spcBef>
                <a:spcPct val="50000"/>
              </a:spcBef>
            </a:pPr>
            <a:r>
              <a:rPr kumimoji="1" lang="zh-CN" altLang="en-US" sz="1800" b="0" dirty="0">
                <a:latin typeface="+mn-lt"/>
                <a:ea typeface="+mn-ea"/>
                <a:cs typeface="+mn-ea"/>
                <a:sym typeface="+mn-lt"/>
              </a:rPr>
              <a:t>   人脉：沟通与自我推销</a:t>
            </a:r>
            <a:endParaRPr kumimoji="1" lang="zh-CN" altLang="en-US" sz="1800" b="0" dirty="0">
              <a:latin typeface="+mn-lt"/>
              <a:ea typeface="+mn-ea"/>
              <a:cs typeface="+mn-ea"/>
              <a:sym typeface="+mn-lt"/>
            </a:endParaRPr>
          </a:p>
        </p:txBody>
      </p:sp>
      <p:sp>
        <p:nvSpPr>
          <p:cNvPr id="13" name="Rectangle 30"/>
          <p:cNvSpPr txBox="1">
            <a:spLocks noRot="1" noChangeArrowheads="1"/>
          </p:cNvSpPr>
          <p:nvPr/>
        </p:nvSpPr>
        <p:spPr bwMode="auto">
          <a:xfrm>
            <a:off x="1446156" y="1306914"/>
            <a:ext cx="8540750" cy="685800"/>
          </a:xfrm>
          <a:prstGeom prst="rect">
            <a:avLst/>
          </a:prstGeom>
          <a:ln>
            <a:miter lim="800000"/>
          </a:ln>
        </p:spPr>
        <p:txBody>
          <a:bodyPr vert="horz" wrap="square" lIns="91440" tIns="45720" rIns="91440" bIns="45720" numCol="1" rtlCol="0" anchor="ctr" anchorCtr="0" compatLnSpc="1">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zh-CN" altLang="en-US" sz="2500" b="1" dirty="0">
                <a:effectLst>
                  <a:outerShdw blurRad="38100" dist="38100" dir="2700000" algn="tl">
                    <a:srgbClr val="C0C0C0"/>
                  </a:outerShdw>
                </a:effectLst>
                <a:latin typeface="+mn-lt"/>
                <a:ea typeface="+mn-ea"/>
                <a:cs typeface="+mn-ea"/>
                <a:sym typeface="+mn-lt"/>
              </a:rPr>
              <a:t>关键成就因素分析</a:t>
            </a:r>
            <a:endParaRPr lang="zh-CN" altLang="en-US" sz="2500" b="1" dirty="0">
              <a:effectLst>
                <a:outerShdw blurRad="38100" dist="38100" dir="2700000" algn="tl">
                  <a:srgbClr val="C0C0C0"/>
                </a:outerShdw>
              </a:effectLst>
              <a:latin typeface="+mn-lt"/>
              <a:ea typeface="+mn-ea"/>
              <a:cs typeface="+mn-ea"/>
              <a:sym typeface="+mn-lt"/>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Tm="8847">
        <p:random/>
      </p:transition>
    </mc:Choice>
    <mc:Fallback>
      <p:transition spd="slow" advTm="8847">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circle(in)">
                                      <p:cBhvr>
                                        <p:cTn id="14" dur="2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91894" y="323359"/>
            <a:ext cx="4504106"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如何制定个人职业生涯规划</a:t>
            </a:r>
            <a:endParaRPr lang="zh-CN" altLang="en-US" sz="2800" b="1" dirty="0">
              <a:solidFill>
                <a:schemeClr val="accent3"/>
              </a:solidFill>
              <a:cs typeface="+mn-ea"/>
              <a:sym typeface="+mn-lt"/>
            </a:endParaRPr>
          </a:p>
        </p:txBody>
      </p:sp>
      <p:sp>
        <p:nvSpPr>
          <p:cNvPr id="8" name="Rectangle 5"/>
          <p:cNvSpPr>
            <a:spLocks noRot="1" noChangeArrowheads="1"/>
          </p:cNvSpPr>
          <p:nvPr/>
        </p:nvSpPr>
        <p:spPr bwMode="auto">
          <a:xfrm>
            <a:off x="-855045" y="1150728"/>
            <a:ext cx="8540750" cy="685800"/>
          </a:xfrm>
          <a:prstGeom prst="rect">
            <a:avLst/>
          </a:prstGeom>
          <a:noFill/>
          <a:ln w="9525">
            <a:noFill/>
            <a:miter lim="800000"/>
          </a:ln>
          <a:effectLst/>
        </p:spPr>
        <p:txBody>
          <a:bodyPr anchor="ctr"/>
          <a:lstStyle/>
          <a:p>
            <a:pPr algn="ctr" eaLnBrk="1" hangingPunct="1">
              <a:defRPr/>
            </a:pPr>
            <a:r>
              <a:rPr lang="zh-CN" altLang="en-US" sz="2500" b="1" dirty="0">
                <a:effectLst>
                  <a:outerShdw blurRad="38100" dist="38100" dir="2700000" algn="tl">
                    <a:srgbClr val="C0C0C0"/>
                  </a:outerShdw>
                </a:effectLst>
                <a:cs typeface="+mn-ea"/>
                <a:sym typeface="+mn-lt"/>
              </a:rPr>
              <a:t>职业发展周期</a:t>
            </a:r>
            <a:endParaRPr lang="zh-CN" altLang="en-US" sz="2500" b="1" dirty="0">
              <a:effectLst>
                <a:outerShdw blurRad="38100" dist="38100" dir="2700000" algn="tl">
                  <a:srgbClr val="C0C0C0"/>
                </a:outerShdw>
              </a:effectLst>
              <a:cs typeface="+mn-ea"/>
              <a:sym typeface="+mn-lt"/>
            </a:endParaRPr>
          </a:p>
        </p:txBody>
      </p:sp>
      <p:graphicFrame>
        <p:nvGraphicFramePr>
          <p:cNvPr id="9" name="Group 41"/>
          <p:cNvGraphicFramePr/>
          <p:nvPr/>
        </p:nvGraphicFramePr>
        <p:xfrm>
          <a:off x="2636874" y="1948003"/>
          <a:ext cx="8167113" cy="4498974"/>
        </p:xfrm>
        <a:graphic>
          <a:graphicData uri="http://schemas.openxmlformats.org/drawingml/2006/table">
            <a:tbl>
              <a:tblPr/>
              <a:tblGrid>
                <a:gridCol w="1288012"/>
                <a:gridCol w="6879101"/>
              </a:tblGrid>
              <a:tr h="631932">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400" b="0" i="0" u="none" strike="noStrike" cap="none" normalizeH="0" baseline="0" dirty="0">
                          <a:ln>
                            <a:noFill/>
                          </a:ln>
                          <a:solidFill>
                            <a:schemeClr val="bg1"/>
                          </a:solidFill>
                          <a:effectLst/>
                          <a:latin typeface="+mn-lt"/>
                          <a:ea typeface="+mn-ea"/>
                          <a:cs typeface="+mn-ea"/>
                          <a:sym typeface="+mn-lt"/>
                        </a:rPr>
                        <a:t>探索期</a:t>
                      </a:r>
                      <a:endParaRPr kumimoji="0" lang="zh-CN" altLang="en-US" sz="1400" b="0" i="0" u="none" strike="noStrike" cap="none" normalizeH="0" baseline="0" dirty="0">
                        <a:ln>
                          <a:noFill/>
                        </a:ln>
                        <a:solidFill>
                          <a:schemeClr val="bg1"/>
                        </a:solidFill>
                        <a:effectLst/>
                        <a:latin typeface="+mn-lt"/>
                        <a:ea typeface="+mn-ea"/>
                        <a:cs typeface="+mn-ea"/>
                        <a:sym typeface="+mn-lt"/>
                      </a:endParaRP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400" b="0" i="0" u="none" strike="noStrike" cap="none" normalizeH="0" baseline="0" dirty="0">
                          <a:ln>
                            <a:noFill/>
                          </a:ln>
                          <a:solidFill>
                            <a:schemeClr val="tx1"/>
                          </a:solidFill>
                          <a:effectLst/>
                          <a:latin typeface="+mn-lt"/>
                          <a:ea typeface="+mn-ea"/>
                          <a:cs typeface="+mn-ea"/>
                          <a:sym typeface="+mn-lt"/>
                        </a:rPr>
                        <a:t>（正式工作前）</a:t>
                      </a:r>
                      <a:endParaRPr kumimoji="0" lang="zh-CN" altLang="en-US" sz="1400" b="0" i="0" u="none" strike="noStrike" cap="none" normalizeH="0" baseline="0" dirty="0">
                        <a:ln>
                          <a:noFill/>
                        </a:ln>
                        <a:solidFill>
                          <a:schemeClr val="tx1"/>
                        </a:solidFill>
                        <a:effectLst/>
                        <a:latin typeface="+mn-lt"/>
                        <a:ea typeface="+mn-ea"/>
                        <a:cs typeface="+mn-ea"/>
                        <a:sym typeface="+mn-lt"/>
                      </a:endParaRP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52661">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400" b="0" i="0" u="none" strike="noStrike" cap="none" normalizeH="0" baseline="0" dirty="0">
                          <a:ln>
                            <a:noFill/>
                          </a:ln>
                          <a:solidFill>
                            <a:schemeClr val="bg1"/>
                          </a:solidFill>
                          <a:effectLst/>
                          <a:latin typeface="+mn-lt"/>
                          <a:ea typeface="+mn-ea"/>
                          <a:cs typeface="+mn-ea"/>
                          <a:sym typeface="+mn-lt"/>
                        </a:rPr>
                        <a:t>职业前期</a:t>
                      </a:r>
                      <a:endParaRPr kumimoji="0" lang="zh-CN" altLang="en-US" sz="1400" b="0" i="0" u="none" strike="noStrike" cap="none" normalizeH="0" baseline="0" dirty="0">
                        <a:ln>
                          <a:noFill/>
                        </a:ln>
                        <a:solidFill>
                          <a:schemeClr val="bg1"/>
                        </a:solidFill>
                        <a:effectLst/>
                        <a:latin typeface="+mn-lt"/>
                        <a:ea typeface="+mn-ea"/>
                        <a:cs typeface="+mn-ea"/>
                        <a:sym typeface="+mn-lt"/>
                      </a:endParaRPr>
                    </a:p>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400" b="0" i="0" u="none" strike="noStrike" cap="none" normalizeH="0" baseline="0" dirty="0">
                          <a:ln>
                            <a:noFill/>
                          </a:ln>
                          <a:solidFill>
                            <a:schemeClr val="bg1"/>
                          </a:solidFill>
                          <a:effectLst/>
                          <a:latin typeface="+mn-lt"/>
                          <a:ea typeface="+mn-ea"/>
                          <a:cs typeface="+mn-ea"/>
                          <a:sym typeface="+mn-lt"/>
                        </a:rPr>
                        <a:t>（</a:t>
                      </a:r>
                      <a:r>
                        <a:rPr kumimoji="0" lang="en-US" altLang="zh-CN" sz="1400" b="0" i="0" u="none" strike="noStrike" cap="none" normalizeH="0" baseline="0" dirty="0">
                          <a:ln>
                            <a:noFill/>
                          </a:ln>
                          <a:solidFill>
                            <a:schemeClr val="bg1"/>
                          </a:solidFill>
                          <a:effectLst/>
                          <a:latin typeface="+mn-lt"/>
                          <a:ea typeface="+mn-ea"/>
                          <a:cs typeface="+mn-ea"/>
                          <a:sym typeface="+mn-lt"/>
                        </a:rPr>
                        <a:t>3-5</a:t>
                      </a:r>
                      <a:r>
                        <a:rPr kumimoji="0" lang="zh-CN" altLang="en-US" sz="1400" b="0" i="0" u="none" strike="noStrike" cap="none" normalizeH="0" baseline="0" dirty="0">
                          <a:ln>
                            <a:noFill/>
                          </a:ln>
                          <a:solidFill>
                            <a:schemeClr val="bg1"/>
                          </a:solidFill>
                          <a:effectLst/>
                          <a:latin typeface="+mn-lt"/>
                          <a:ea typeface="+mn-ea"/>
                          <a:cs typeface="+mn-ea"/>
                          <a:sym typeface="+mn-lt"/>
                        </a:rPr>
                        <a:t>年）</a:t>
                      </a:r>
                      <a:endParaRPr kumimoji="0" lang="zh-CN" altLang="en-US" sz="1400" b="0" i="0" u="none" strike="noStrike" cap="none" normalizeH="0" baseline="0" dirty="0">
                        <a:ln>
                          <a:noFill/>
                        </a:ln>
                        <a:solidFill>
                          <a:schemeClr val="bg1"/>
                        </a:solidFill>
                        <a:effectLst/>
                        <a:latin typeface="+mn-lt"/>
                        <a:ea typeface="+mn-ea"/>
                        <a:cs typeface="+mn-ea"/>
                        <a:sym typeface="+mn-lt"/>
                      </a:endParaRP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1" lang="zh-CN" altLang="en-US" sz="1400" b="1" i="0" u="none" strike="noStrike" cap="none" normalizeH="0" baseline="0">
                          <a:ln>
                            <a:noFill/>
                          </a:ln>
                          <a:solidFill>
                            <a:schemeClr val="tx1"/>
                          </a:solidFill>
                          <a:effectLst/>
                          <a:latin typeface="+mn-lt"/>
                          <a:ea typeface="+mn-ea"/>
                          <a:cs typeface="+mn-ea"/>
                          <a:sym typeface="+mn-lt"/>
                        </a:rPr>
                        <a:t>描述：</a:t>
                      </a:r>
                      <a:r>
                        <a:rPr kumimoji="1" lang="zh-CN" altLang="en-US" sz="1400" b="0" i="0" u="none" strike="noStrike" cap="none" normalizeH="0" baseline="0">
                          <a:ln>
                            <a:noFill/>
                          </a:ln>
                          <a:solidFill>
                            <a:schemeClr val="tx1"/>
                          </a:solidFill>
                          <a:effectLst/>
                          <a:latin typeface="+mn-lt"/>
                          <a:ea typeface="+mn-ea"/>
                          <a:cs typeface="+mn-ea"/>
                          <a:sym typeface="+mn-lt"/>
                        </a:rPr>
                        <a:t>学会自己做事、被同事接受、获得成功和失败的事例</a:t>
                      </a:r>
                      <a:endParaRPr kumimoji="1" lang="zh-CN" altLang="en-US" sz="1400" b="0" i="0" u="none" strike="noStrike" cap="none" normalizeH="0" baseline="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Tx/>
                        <a:buSzTx/>
                        <a:buFontTx/>
                        <a:buNone/>
                      </a:pPr>
                      <a:r>
                        <a:rPr kumimoji="1" lang="zh-CN" altLang="en-US" sz="1400" b="1" i="0" u="none" strike="noStrike" cap="none" normalizeH="0" baseline="0">
                          <a:ln>
                            <a:noFill/>
                          </a:ln>
                          <a:solidFill>
                            <a:schemeClr val="tx1"/>
                          </a:solidFill>
                          <a:effectLst/>
                          <a:latin typeface="+mn-lt"/>
                          <a:ea typeface="+mn-ea"/>
                          <a:cs typeface="+mn-ea"/>
                          <a:sym typeface="+mn-lt"/>
                        </a:rPr>
                        <a:t>任务：</a:t>
                      </a:r>
                      <a:r>
                        <a:rPr kumimoji="1" lang="zh-CN" altLang="en-US" sz="1400" b="0" i="0" u="none" strike="noStrike" cap="none" normalizeH="0" baseline="0">
                          <a:ln>
                            <a:noFill/>
                          </a:ln>
                          <a:solidFill>
                            <a:schemeClr val="tx1"/>
                          </a:solidFill>
                          <a:effectLst/>
                          <a:latin typeface="+mn-lt"/>
                          <a:ea typeface="+mn-ea"/>
                          <a:cs typeface="+mn-ea"/>
                          <a:sym typeface="+mn-lt"/>
                        </a:rPr>
                        <a:t>工作的挑战性、在某个领域形成技能、开发创造力和革新精神</a:t>
                      </a:r>
                      <a:endParaRPr kumimoji="1" lang="zh-CN" altLang="en-US" sz="1400" b="0" i="0" u="none" strike="noStrike" cap="none" normalizeH="0" baseline="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Tx/>
                        <a:buSzTx/>
                        <a:buFontTx/>
                        <a:buNone/>
                      </a:pPr>
                      <a:r>
                        <a:rPr kumimoji="1" lang="zh-CN" altLang="en-US" sz="1400" b="1" i="0" u="none" strike="noStrike" cap="none" normalizeH="0" baseline="0">
                          <a:ln>
                            <a:noFill/>
                          </a:ln>
                          <a:solidFill>
                            <a:schemeClr val="tx1"/>
                          </a:solidFill>
                          <a:effectLst/>
                          <a:latin typeface="+mn-lt"/>
                          <a:ea typeface="+mn-ea"/>
                          <a:cs typeface="+mn-ea"/>
                          <a:sym typeface="+mn-lt"/>
                        </a:rPr>
                        <a:t>要求：</a:t>
                      </a:r>
                      <a:r>
                        <a:rPr kumimoji="1" lang="zh-CN" altLang="en-US" sz="1400" b="0" i="0" u="none" strike="noStrike" cap="none" normalizeH="0" baseline="0">
                          <a:ln>
                            <a:noFill/>
                          </a:ln>
                          <a:solidFill>
                            <a:schemeClr val="tx1"/>
                          </a:solidFill>
                          <a:effectLst/>
                          <a:latin typeface="+mn-lt"/>
                          <a:ea typeface="+mn-ea"/>
                          <a:cs typeface="+mn-ea"/>
                          <a:sym typeface="+mn-lt"/>
                        </a:rPr>
                        <a:t>学会面对失败、处理混乱和竞争、处理工作家庭的冲突、学习自主</a:t>
                      </a:r>
                      <a:endParaRPr kumimoji="0" lang="zh-CN" altLang="en-US" sz="1400" b="0" i="0" u="none" strike="noStrike" cap="none" normalizeH="0" baseline="0">
                        <a:ln>
                          <a:noFill/>
                        </a:ln>
                        <a:solidFill>
                          <a:schemeClr val="tx1"/>
                        </a:solidFill>
                        <a:effectLst/>
                        <a:latin typeface="+mn-lt"/>
                        <a:ea typeface="+mn-ea"/>
                        <a:cs typeface="+mn-ea"/>
                        <a:sym typeface="+mn-lt"/>
                      </a:endParaRP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29153">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400" b="0" i="0" u="none" strike="noStrike" cap="none" normalizeH="0" baseline="0" dirty="0">
                          <a:ln>
                            <a:noFill/>
                          </a:ln>
                          <a:solidFill>
                            <a:schemeClr val="bg1"/>
                          </a:solidFill>
                          <a:effectLst/>
                          <a:latin typeface="+mn-lt"/>
                          <a:ea typeface="+mn-ea"/>
                          <a:cs typeface="+mn-ea"/>
                          <a:sym typeface="+mn-lt"/>
                        </a:rPr>
                        <a:t>职业中期</a:t>
                      </a:r>
                      <a:endParaRPr kumimoji="0" lang="zh-CN" altLang="en-US" sz="1400" b="0" i="0" u="none" strike="noStrike" cap="none" normalizeH="0" baseline="0" dirty="0">
                        <a:ln>
                          <a:noFill/>
                        </a:ln>
                        <a:solidFill>
                          <a:schemeClr val="bg1"/>
                        </a:solidFill>
                        <a:effectLst/>
                        <a:latin typeface="+mn-lt"/>
                        <a:ea typeface="+mn-ea"/>
                        <a:cs typeface="+mn-ea"/>
                        <a:sym typeface="+mn-lt"/>
                      </a:endParaRPr>
                    </a:p>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400" b="0" i="0" u="none" strike="noStrike" cap="none" normalizeH="0" baseline="0" dirty="0">
                          <a:ln>
                            <a:noFill/>
                          </a:ln>
                          <a:solidFill>
                            <a:schemeClr val="bg1"/>
                          </a:solidFill>
                          <a:effectLst/>
                          <a:latin typeface="+mn-lt"/>
                          <a:ea typeface="+mn-ea"/>
                          <a:cs typeface="+mn-ea"/>
                          <a:sym typeface="+mn-lt"/>
                        </a:rPr>
                        <a:t>（</a:t>
                      </a:r>
                      <a:r>
                        <a:rPr kumimoji="0" lang="en-US" altLang="zh-CN" sz="1400" b="0" i="0" u="none" strike="noStrike" cap="none" normalizeH="0" baseline="0" dirty="0">
                          <a:ln>
                            <a:noFill/>
                          </a:ln>
                          <a:solidFill>
                            <a:schemeClr val="bg1"/>
                          </a:solidFill>
                          <a:effectLst/>
                          <a:latin typeface="+mn-lt"/>
                          <a:ea typeface="+mn-ea"/>
                          <a:cs typeface="+mn-ea"/>
                          <a:sym typeface="+mn-lt"/>
                        </a:rPr>
                        <a:t>30-50</a:t>
                      </a:r>
                      <a:r>
                        <a:rPr kumimoji="0" lang="zh-CN" altLang="en-US" sz="1400" b="0" i="0" u="none" strike="noStrike" cap="none" normalizeH="0" baseline="0" dirty="0">
                          <a:ln>
                            <a:noFill/>
                          </a:ln>
                          <a:solidFill>
                            <a:schemeClr val="bg1"/>
                          </a:solidFill>
                          <a:effectLst/>
                          <a:latin typeface="+mn-lt"/>
                          <a:ea typeface="+mn-ea"/>
                          <a:cs typeface="+mn-ea"/>
                          <a:sym typeface="+mn-lt"/>
                        </a:rPr>
                        <a:t>岁）</a:t>
                      </a:r>
                      <a:endParaRPr kumimoji="0" lang="zh-CN" altLang="en-US" sz="1400" b="0" i="0" u="none" strike="noStrike" cap="none" normalizeH="0" baseline="0" dirty="0">
                        <a:ln>
                          <a:noFill/>
                        </a:ln>
                        <a:solidFill>
                          <a:schemeClr val="bg1"/>
                        </a:solidFill>
                        <a:effectLst/>
                        <a:latin typeface="+mn-lt"/>
                        <a:ea typeface="+mn-ea"/>
                        <a:cs typeface="+mn-ea"/>
                        <a:sym typeface="+mn-lt"/>
                      </a:endParaRP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1" lang="zh-CN" altLang="en-US" sz="1400" b="1" i="0" u="none" strike="noStrike" cap="none" normalizeH="0" baseline="0">
                          <a:ln>
                            <a:noFill/>
                          </a:ln>
                          <a:solidFill>
                            <a:schemeClr val="tx1"/>
                          </a:solidFill>
                          <a:effectLst/>
                          <a:latin typeface="+mn-lt"/>
                          <a:ea typeface="+mn-ea"/>
                          <a:cs typeface="+mn-ea"/>
                          <a:sym typeface="+mn-lt"/>
                        </a:rPr>
                        <a:t>描述：</a:t>
                      </a:r>
                      <a:r>
                        <a:rPr kumimoji="1" lang="zh-CN" altLang="en-US" sz="1400" b="0" i="0" u="none" strike="noStrike" cap="none" normalizeH="0" baseline="0">
                          <a:ln>
                            <a:noFill/>
                          </a:ln>
                          <a:solidFill>
                            <a:schemeClr val="tx1"/>
                          </a:solidFill>
                          <a:effectLst/>
                          <a:latin typeface="+mn-lt"/>
                          <a:ea typeface="+mn-ea"/>
                          <a:cs typeface="+mn-ea"/>
                          <a:sym typeface="+mn-lt"/>
                        </a:rPr>
                        <a:t>一般在</a:t>
                      </a:r>
                      <a:r>
                        <a:rPr kumimoji="1" lang="en-US" altLang="zh-CN" sz="1400" b="0" i="0" u="none" strike="noStrike" cap="none" normalizeH="0" baseline="0">
                          <a:ln>
                            <a:noFill/>
                          </a:ln>
                          <a:solidFill>
                            <a:schemeClr val="tx1"/>
                          </a:solidFill>
                          <a:effectLst/>
                          <a:latin typeface="+mn-lt"/>
                          <a:ea typeface="+mn-ea"/>
                          <a:cs typeface="+mn-ea"/>
                          <a:sym typeface="+mn-lt"/>
                        </a:rPr>
                        <a:t>30-50</a:t>
                      </a:r>
                      <a:r>
                        <a:rPr kumimoji="1" lang="zh-CN" altLang="en-US" sz="1400" b="0" i="0" u="none" strike="noStrike" cap="none" normalizeH="0" baseline="0">
                          <a:ln>
                            <a:noFill/>
                          </a:ln>
                          <a:solidFill>
                            <a:schemeClr val="tx1"/>
                          </a:solidFill>
                          <a:effectLst/>
                          <a:latin typeface="+mn-lt"/>
                          <a:ea typeface="+mn-ea"/>
                          <a:cs typeface="+mn-ea"/>
                          <a:sym typeface="+mn-lt"/>
                        </a:rPr>
                        <a:t>岁之间。个人绩效可能提高、也可能不变或降低</a:t>
                      </a:r>
                      <a:endParaRPr kumimoji="1" lang="zh-CN" altLang="en-US" sz="1400" b="0" i="0" u="none" strike="noStrike" cap="none" normalizeH="0" baseline="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Tx/>
                        <a:buSzTx/>
                        <a:buFontTx/>
                        <a:buNone/>
                      </a:pPr>
                      <a:r>
                        <a:rPr kumimoji="1" lang="zh-CN" altLang="en-US" sz="1400" b="1" i="0" u="none" strike="noStrike" cap="none" normalizeH="0" baseline="0">
                          <a:ln>
                            <a:noFill/>
                          </a:ln>
                          <a:solidFill>
                            <a:schemeClr val="tx1"/>
                          </a:solidFill>
                          <a:effectLst/>
                          <a:latin typeface="+mn-lt"/>
                          <a:ea typeface="+mn-ea"/>
                          <a:cs typeface="+mn-ea"/>
                          <a:sym typeface="+mn-lt"/>
                        </a:rPr>
                        <a:t>任务：</a:t>
                      </a:r>
                      <a:r>
                        <a:rPr kumimoji="1" lang="zh-CN" altLang="en-US" sz="1400" b="0" i="0" u="none" strike="noStrike" cap="none" normalizeH="0" baseline="0">
                          <a:ln>
                            <a:noFill/>
                          </a:ln>
                          <a:solidFill>
                            <a:schemeClr val="tx1"/>
                          </a:solidFill>
                          <a:effectLst/>
                          <a:latin typeface="+mn-lt"/>
                          <a:ea typeface="+mn-ea"/>
                          <a:cs typeface="+mn-ea"/>
                          <a:sym typeface="+mn-lt"/>
                        </a:rPr>
                        <a:t>技术更新、培训和指导的能力转入需要新技能的新工作、开发更广阔的 </a:t>
                      </a:r>
                      <a:endParaRPr kumimoji="1" lang="zh-CN" altLang="en-US" sz="1400" b="0" i="0" u="none" strike="noStrike" cap="none" normalizeH="0" baseline="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Tx/>
                        <a:buSzTx/>
                        <a:buFontTx/>
                        <a:buNone/>
                      </a:pPr>
                      <a:r>
                        <a:rPr kumimoji="1" lang="zh-CN" altLang="en-US" sz="1400" b="0" i="0" u="none" strike="noStrike" cap="none" normalizeH="0" baseline="0">
                          <a:ln>
                            <a:noFill/>
                          </a:ln>
                          <a:solidFill>
                            <a:schemeClr val="tx1"/>
                          </a:solidFill>
                          <a:effectLst/>
                          <a:latin typeface="+mn-lt"/>
                          <a:ea typeface="+mn-ea"/>
                          <a:cs typeface="+mn-ea"/>
                          <a:sym typeface="+mn-lt"/>
                        </a:rPr>
                        <a:t>           工作视野</a:t>
                      </a:r>
                      <a:endParaRPr kumimoji="1" lang="zh-CN" altLang="en-US" sz="1400" b="0" i="0" u="none" strike="noStrike" cap="none" normalizeH="0" baseline="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Tx/>
                        <a:buSzTx/>
                        <a:buFontTx/>
                        <a:buNone/>
                      </a:pPr>
                      <a:r>
                        <a:rPr kumimoji="1" lang="zh-CN" altLang="en-US" sz="1400" b="1" i="0" u="none" strike="noStrike" cap="none" normalizeH="0" baseline="0">
                          <a:ln>
                            <a:noFill/>
                          </a:ln>
                          <a:solidFill>
                            <a:schemeClr val="tx1"/>
                          </a:solidFill>
                          <a:effectLst/>
                          <a:latin typeface="+mn-lt"/>
                          <a:ea typeface="+mn-ea"/>
                          <a:cs typeface="+mn-ea"/>
                          <a:sym typeface="+mn-lt"/>
                        </a:rPr>
                        <a:t>要求：</a:t>
                      </a:r>
                      <a:r>
                        <a:rPr kumimoji="1" lang="zh-CN" altLang="en-US" sz="1400" b="0" i="0" u="none" strike="noStrike" cap="none" normalizeH="0" baseline="0">
                          <a:ln>
                            <a:noFill/>
                          </a:ln>
                          <a:solidFill>
                            <a:schemeClr val="tx1"/>
                          </a:solidFill>
                          <a:effectLst/>
                          <a:latin typeface="+mn-lt"/>
                          <a:ea typeface="+mn-ea"/>
                          <a:cs typeface="+mn-ea"/>
                          <a:sym typeface="+mn-lt"/>
                        </a:rPr>
                        <a:t>表达中年的感受、重新思考自我与工作、家庭、社区的关系，减少陶醉</a:t>
                      </a:r>
                      <a:endParaRPr kumimoji="1" lang="zh-CN" altLang="en-US" sz="1400" b="0" i="0" u="none" strike="noStrike" cap="none" normalizeH="0" baseline="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Tx/>
                        <a:buSzTx/>
                        <a:buFontTx/>
                        <a:buNone/>
                      </a:pPr>
                      <a:endParaRPr kumimoji="0" lang="en-US" altLang="zh-CN" sz="1400" b="0" i="0" u="none" strike="noStrike" cap="none" normalizeH="0" baseline="0">
                        <a:ln>
                          <a:noFill/>
                        </a:ln>
                        <a:solidFill>
                          <a:schemeClr val="tx1"/>
                        </a:solidFill>
                        <a:effectLst/>
                        <a:latin typeface="+mn-lt"/>
                        <a:ea typeface="+mn-ea"/>
                        <a:cs typeface="+mn-ea"/>
                        <a:sym typeface="+mn-lt"/>
                      </a:endParaRP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85228">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400" b="0" i="0" u="none" strike="noStrike" cap="none" normalizeH="0" baseline="0" dirty="0">
                          <a:ln>
                            <a:noFill/>
                          </a:ln>
                          <a:solidFill>
                            <a:schemeClr val="bg1"/>
                          </a:solidFill>
                          <a:effectLst/>
                          <a:latin typeface="+mn-lt"/>
                          <a:ea typeface="+mn-ea"/>
                          <a:cs typeface="+mn-ea"/>
                          <a:sym typeface="+mn-lt"/>
                        </a:rPr>
                        <a:t>职业晚期</a:t>
                      </a:r>
                      <a:endParaRPr kumimoji="0" lang="zh-CN" altLang="en-US" sz="1400" b="0" i="0" u="none" strike="noStrike" cap="none" normalizeH="0" baseline="0" dirty="0">
                        <a:ln>
                          <a:noFill/>
                        </a:ln>
                        <a:solidFill>
                          <a:schemeClr val="bg1"/>
                        </a:solidFill>
                        <a:effectLst/>
                        <a:latin typeface="+mn-lt"/>
                        <a:ea typeface="+mn-ea"/>
                        <a:cs typeface="+mn-ea"/>
                        <a:sym typeface="+mn-lt"/>
                      </a:endParaRPr>
                    </a:p>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400" b="0" i="0" u="none" strike="noStrike" cap="none" normalizeH="0" baseline="0" dirty="0">
                          <a:ln>
                            <a:noFill/>
                          </a:ln>
                          <a:solidFill>
                            <a:schemeClr val="bg1"/>
                          </a:solidFill>
                          <a:effectLst/>
                          <a:latin typeface="+mn-lt"/>
                          <a:ea typeface="+mn-ea"/>
                          <a:cs typeface="+mn-ea"/>
                          <a:sym typeface="+mn-lt"/>
                        </a:rPr>
                        <a:t>（</a:t>
                      </a:r>
                      <a:r>
                        <a:rPr kumimoji="0" lang="en-US" altLang="zh-CN" sz="1400" b="0" i="0" u="none" strike="noStrike" cap="none" normalizeH="0" baseline="0" dirty="0">
                          <a:ln>
                            <a:noFill/>
                          </a:ln>
                          <a:solidFill>
                            <a:schemeClr val="bg1"/>
                          </a:solidFill>
                          <a:effectLst/>
                          <a:latin typeface="+mn-lt"/>
                          <a:ea typeface="+mn-ea"/>
                          <a:cs typeface="+mn-ea"/>
                          <a:sym typeface="+mn-lt"/>
                        </a:rPr>
                        <a:t>50-65</a:t>
                      </a:r>
                      <a:r>
                        <a:rPr kumimoji="0" lang="zh-CN" altLang="en-US" sz="1400" b="0" i="0" u="none" strike="noStrike" cap="none" normalizeH="0" baseline="0" dirty="0">
                          <a:ln>
                            <a:noFill/>
                          </a:ln>
                          <a:solidFill>
                            <a:schemeClr val="bg1"/>
                          </a:solidFill>
                          <a:effectLst/>
                          <a:latin typeface="+mn-lt"/>
                          <a:ea typeface="+mn-ea"/>
                          <a:cs typeface="+mn-ea"/>
                          <a:sym typeface="+mn-lt"/>
                        </a:rPr>
                        <a:t>岁或者更晚）</a:t>
                      </a:r>
                      <a:endParaRPr kumimoji="0" lang="zh-CN" altLang="en-US" sz="1400" b="0" i="0" u="none" strike="noStrike" cap="none" normalizeH="0" baseline="0" dirty="0">
                        <a:ln>
                          <a:noFill/>
                        </a:ln>
                        <a:solidFill>
                          <a:schemeClr val="bg1"/>
                        </a:solidFill>
                        <a:effectLst/>
                        <a:latin typeface="+mn-lt"/>
                        <a:ea typeface="+mn-ea"/>
                        <a:cs typeface="+mn-ea"/>
                        <a:sym typeface="+mn-lt"/>
                      </a:endParaRP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0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1" lang="zh-CN" altLang="en-US" sz="1400" b="1" i="0" u="none" strike="noStrike" cap="none" normalizeH="0" baseline="0" dirty="0">
                          <a:ln>
                            <a:noFill/>
                          </a:ln>
                          <a:solidFill>
                            <a:schemeClr val="tx1"/>
                          </a:solidFill>
                          <a:effectLst/>
                          <a:latin typeface="+mn-lt"/>
                          <a:ea typeface="+mn-ea"/>
                          <a:cs typeface="+mn-ea"/>
                          <a:sym typeface="+mn-lt"/>
                        </a:rPr>
                        <a:t>描述：</a:t>
                      </a:r>
                      <a:r>
                        <a:rPr kumimoji="1" lang="zh-CN" altLang="en-US" sz="1400" b="0" i="0" u="none" strike="noStrike" cap="none" normalizeH="0" baseline="0" dirty="0">
                          <a:ln>
                            <a:noFill/>
                          </a:ln>
                          <a:solidFill>
                            <a:schemeClr val="tx1"/>
                          </a:solidFill>
                          <a:effectLst/>
                          <a:latin typeface="+mn-lt"/>
                          <a:ea typeface="+mn-ea"/>
                          <a:cs typeface="+mn-ea"/>
                          <a:sym typeface="+mn-lt"/>
                        </a:rPr>
                        <a:t>中期继续发展者可以安然处之，生涯开发停滞或衰退者将面临困境</a:t>
                      </a:r>
                      <a:endParaRPr kumimoji="1" lang="zh-CN" altLang="en-US" sz="1400" b="0" i="0" u="none" strike="noStrike" cap="none" normalizeH="0" baseline="0" dirty="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Tx/>
                        <a:buSzTx/>
                        <a:buFontTx/>
                        <a:buNone/>
                      </a:pPr>
                      <a:r>
                        <a:rPr kumimoji="1" lang="zh-CN" altLang="en-US" sz="1400" b="1" i="0" u="none" strike="noStrike" cap="none" normalizeH="0" baseline="0" dirty="0">
                          <a:ln>
                            <a:noFill/>
                          </a:ln>
                          <a:solidFill>
                            <a:schemeClr val="tx1"/>
                          </a:solidFill>
                          <a:effectLst/>
                          <a:latin typeface="+mn-lt"/>
                          <a:ea typeface="+mn-ea"/>
                          <a:cs typeface="+mn-ea"/>
                          <a:sym typeface="+mn-lt"/>
                        </a:rPr>
                        <a:t>任务：</a:t>
                      </a:r>
                      <a:r>
                        <a:rPr kumimoji="1" lang="zh-CN" altLang="en-US" sz="1400" b="0" i="0" u="none" strike="noStrike" cap="none" normalizeH="0" baseline="0" dirty="0">
                          <a:ln>
                            <a:noFill/>
                          </a:ln>
                          <a:solidFill>
                            <a:schemeClr val="tx1"/>
                          </a:solidFill>
                          <a:effectLst/>
                          <a:latin typeface="+mn-lt"/>
                          <a:ea typeface="+mn-ea"/>
                          <a:cs typeface="+mn-ea"/>
                          <a:sym typeface="+mn-lt"/>
                        </a:rPr>
                        <a:t>计划退休、从权力转向咨询角色确认和培养继承人、从事公司以外的活 </a:t>
                      </a:r>
                      <a:endParaRPr kumimoji="1" lang="zh-CN" altLang="en-US" sz="1400" b="0" i="0" u="none" strike="noStrike" cap="none" normalizeH="0" baseline="0" dirty="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Tx/>
                        <a:buSzTx/>
                        <a:buFontTx/>
                        <a:buNone/>
                      </a:pPr>
                      <a:r>
                        <a:rPr kumimoji="1" lang="zh-CN" altLang="en-US" sz="1400" b="0" i="0" u="none" strike="noStrike" cap="none" normalizeH="0" baseline="0" dirty="0">
                          <a:ln>
                            <a:noFill/>
                          </a:ln>
                          <a:solidFill>
                            <a:schemeClr val="tx1"/>
                          </a:solidFill>
                          <a:effectLst/>
                          <a:latin typeface="+mn-lt"/>
                          <a:ea typeface="+mn-ea"/>
                          <a:cs typeface="+mn-ea"/>
                          <a:sym typeface="+mn-lt"/>
                        </a:rPr>
                        <a:t>           动</a:t>
                      </a:r>
                      <a:endParaRPr kumimoji="1" lang="zh-CN" altLang="en-US" sz="1400" b="0" i="0" u="none" strike="noStrike" cap="none" normalizeH="0" baseline="0" dirty="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Tx/>
                        <a:buSzTx/>
                        <a:buFontTx/>
                        <a:buNone/>
                      </a:pPr>
                      <a:r>
                        <a:rPr kumimoji="1" lang="zh-CN" altLang="en-US" sz="1400" b="1" i="0" u="none" strike="noStrike" cap="none" normalizeH="0" baseline="0" dirty="0">
                          <a:ln>
                            <a:noFill/>
                          </a:ln>
                          <a:solidFill>
                            <a:schemeClr val="tx1"/>
                          </a:solidFill>
                          <a:effectLst/>
                          <a:latin typeface="+mn-lt"/>
                          <a:ea typeface="+mn-ea"/>
                          <a:cs typeface="+mn-ea"/>
                          <a:sym typeface="+mn-lt"/>
                        </a:rPr>
                        <a:t>要求：</a:t>
                      </a:r>
                      <a:r>
                        <a:rPr kumimoji="1" lang="zh-CN" altLang="en-US" sz="1400" b="0" i="0" u="none" strike="noStrike" cap="none" normalizeH="0" baseline="0" dirty="0">
                          <a:ln>
                            <a:noFill/>
                          </a:ln>
                          <a:solidFill>
                            <a:schemeClr val="tx1"/>
                          </a:solidFill>
                          <a:effectLst/>
                          <a:latin typeface="+mn-lt"/>
                          <a:ea typeface="+mn-ea"/>
                          <a:cs typeface="+mn-ea"/>
                          <a:sym typeface="+mn-lt"/>
                        </a:rPr>
                        <a:t>看到自己的工作成为别人 的平台支持和咨询、在公司外部的活动中找到</a:t>
                      </a:r>
                      <a:endParaRPr kumimoji="1" lang="zh-CN" altLang="en-US" sz="1400" b="0" i="0" u="none" strike="noStrike" cap="none" normalizeH="0" baseline="0" dirty="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Tx/>
                        <a:buSzTx/>
                        <a:buFontTx/>
                        <a:buNone/>
                      </a:pPr>
                      <a:r>
                        <a:rPr kumimoji="1" lang="zh-CN" altLang="en-US" sz="1400" b="0" i="0" u="none" strike="noStrike" cap="none" normalizeH="0" baseline="0" dirty="0">
                          <a:ln>
                            <a:noFill/>
                          </a:ln>
                          <a:solidFill>
                            <a:schemeClr val="tx1"/>
                          </a:solidFill>
                          <a:effectLst/>
                          <a:latin typeface="+mn-lt"/>
                          <a:ea typeface="+mn-ea"/>
                          <a:cs typeface="+mn-ea"/>
                          <a:sym typeface="+mn-lt"/>
                        </a:rPr>
                        <a:t>           自我的统一</a:t>
                      </a:r>
                      <a:endParaRPr kumimoji="1" lang="zh-CN" altLang="en-US" sz="1400" b="0" i="0" u="none" strike="noStrike" cap="none" normalizeH="0" baseline="0" dirty="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Tx/>
                        <a:buSzTx/>
                        <a:buFontTx/>
                        <a:buNone/>
                      </a:pPr>
                      <a:endParaRPr kumimoji="0" lang="en-US" altLang="zh-CN" sz="1400" b="0" i="0" u="none" strike="noStrike" cap="none" normalizeH="0" baseline="0" dirty="0">
                        <a:ln>
                          <a:noFill/>
                        </a:ln>
                        <a:solidFill>
                          <a:schemeClr val="tx1"/>
                        </a:solidFill>
                        <a:effectLst/>
                        <a:latin typeface="+mn-lt"/>
                        <a:ea typeface="+mn-ea"/>
                        <a:cs typeface="+mn-ea"/>
                        <a:sym typeface="+mn-lt"/>
                      </a:endParaRP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Tm="5009">
        <p:random/>
      </p:transition>
    </mc:Choice>
    <mc:Fallback>
      <p:transition spd="slow" advTm="5009">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91894" y="323359"/>
            <a:ext cx="4504106"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如何制定个人职业生涯规划</a:t>
            </a:r>
            <a:endParaRPr lang="zh-CN" altLang="en-US" sz="2800" b="1" dirty="0">
              <a:solidFill>
                <a:schemeClr val="accent3"/>
              </a:solidFill>
              <a:cs typeface="+mn-ea"/>
              <a:sym typeface="+mn-lt"/>
            </a:endParaRPr>
          </a:p>
        </p:txBody>
      </p:sp>
      <p:sp>
        <p:nvSpPr>
          <p:cNvPr id="8" name="AutoShape 5"/>
          <p:cNvSpPr>
            <a:spLocks noChangeArrowheads="1"/>
          </p:cNvSpPr>
          <p:nvPr/>
        </p:nvSpPr>
        <p:spPr bwMode="auto">
          <a:xfrm>
            <a:off x="6778625" y="3186113"/>
            <a:ext cx="1720850" cy="1403350"/>
          </a:xfrm>
          <a:prstGeom prst="hexagon">
            <a:avLst>
              <a:gd name="adj" fmla="val 30656"/>
              <a:gd name="vf" fmla="val 115470"/>
            </a:avLst>
          </a:prstGeom>
          <a:noFill/>
          <a:ln w="38100">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pPr>
            <a:r>
              <a:rPr kumimoji="1" lang="zh-CN" altLang="en-US" sz="2400">
                <a:latin typeface="+mn-lt"/>
                <a:ea typeface="+mn-ea"/>
                <a:cs typeface="+mn-ea"/>
                <a:sym typeface="+mn-lt"/>
              </a:rPr>
              <a:t>职业</a:t>
            </a:r>
            <a:endParaRPr kumimoji="1" lang="zh-CN" altLang="en-US" sz="2400">
              <a:latin typeface="+mn-lt"/>
              <a:ea typeface="+mn-ea"/>
              <a:cs typeface="+mn-ea"/>
              <a:sym typeface="+mn-lt"/>
            </a:endParaRPr>
          </a:p>
          <a:p>
            <a:pPr algn="ctr" eaLnBrk="1" hangingPunct="1">
              <a:spcBef>
                <a:spcPct val="0"/>
              </a:spcBef>
            </a:pPr>
            <a:r>
              <a:rPr kumimoji="1" lang="zh-CN" altLang="en-US" sz="2400">
                <a:latin typeface="+mn-lt"/>
                <a:ea typeface="+mn-ea"/>
                <a:cs typeface="+mn-ea"/>
                <a:sym typeface="+mn-lt"/>
              </a:rPr>
              <a:t>性向</a:t>
            </a:r>
            <a:endParaRPr kumimoji="1" lang="zh-CN" altLang="en-US" sz="2400">
              <a:latin typeface="+mn-lt"/>
              <a:ea typeface="+mn-ea"/>
              <a:cs typeface="+mn-ea"/>
              <a:sym typeface="+mn-lt"/>
            </a:endParaRPr>
          </a:p>
        </p:txBody>
      </p:sp>
      <p:sp>
        <p:nvSpPr>
          <p:cNvPr id="9" name="AutoShape 6"/>
          <p:cNvSpPr>
            <a:spLocks noChangeArrowheads="1"/>
          </p:cNvSpPr>
          <p:nvPr/>
        </p:nvSpPr>
        <p:spPr bwMode="auto">
          <a:xfrm>
            <a:off x="6831013" y="1704976"/>
            <a:ext cx="1720850" cy="1401763"/>
          </a:xfrm>
          <a:prstGeom prst="hexagon">
            <a:avLst>
              <a:gd name="adj" fmla="val 30691"/>
              <a:gd name="vf" fmla="val 115470"/>
            </a:avLst>
          </a:prstGeom>
          <a:solidFill>
            <a:srgbClr val="FF0000"/>
          </a:solidFill>
          <a:ln w="22225">
            <a:solidFill>
              <a:schemeClr val="tx1"/>
            </a:solidFill>
            <a:miter lim="800000"/>
          </a:ln>
        </p:spPr>
        <p:txBody>
          <a:bodyPr wrap="none"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pPr>
            <a:r>
              <a:rPr kumimoji="1" lang="zh-CN" altLang="en-US" sz="1800" dirty="0">
                <a:solidFill>
                  <a:schemeClr val="bg1"/>
                </a:solidFill>
                <a:latin typeface="+mn-lt"/>
                <a:ea typeface="+mn-ea"/>
                <a:cs typeface="+mn-ea"/>
                <a:sym typeface="+mn-lt"/>
              </a:rPr>
              <a:t>实际性向</a:t>
            </a:r>
            <a:endParaRPr kumimoji="1" lang="zh-CN" altLang="en-US" sz="1800" dirty="0">
              <a:solidFill>
                <a:schemeClr val="bg1"/>
              </a:solidFill>
              <a:latin typeface="+mn-lt"/>
              <a:ea typeface="+mn-ea"/>
              <a:cs typeface="+mn-ea"/>
              <a:sym typeface="+mn-lt"/>
            </a:endParaRPr>
          </a:p>
        </p:txBody>
      </p:sp>
      <p:sp>
        <p:nvSpPr>
          <p:cNvPr id="10" name="AutoShape 7"/>
          <p:cNvSpPr>
            <a:spLocks noChangeArrowheads="1"/>
          </p:cNvSpPr>
          <p:nvPr/>
        </p:nvSpPr>
        <p:spPr bwMode="auto">
          <a:xfrm>
            <a:off x="5449888" y="2432051"/>
            <a:ext cx="1720850" cy="1401763"/>
          </a:xfrm>
          <a:prstGeom prst="hexagon">
            <a:avLst>
              <a:gd name="adj" fmla="val 30691"/>
              <a:gd name="vf" fmla="val 115470"/>
            </a:avLst>
          </a:prstGeom>
          <a:solidFill>
            <a:schemeClr val="tx1">
              <a:lumMod val="95000"/>
              <a:lumOff val="5000"/>
            </a:schemeClr>
          </a:solidFill>
          <a:ln w="22225">
            <a:solidFill>
              <a:schemeClr val="tx1"/>
            </a:solidFill>
            <a:miter lim="800000"/>
          </a:ln>
        </p:spPr>
        <p:txBody>
          <a:bodyPr wrap="none"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pPr>
            <a:r>
              <a:rPr kumimoji="1" lang="zh-CN" altLang="en-US" sz="1800" dirty="0">
                <a:solidFill>
                  <a:schemeClr val="bg1"/>
                </a:solidFill>
                <a:latin typeface="+mn-lt"/>
                <a:ea typeface="+mn-ea"/>
                <a:cs typeface="+mn-ea"/>
                <a:sym typeface="+mn-lt"/>
              </a:rPr>
              <a:t>艺术性向</a:t>
            </a:r>
            <a:endParaRPr kumimoji="1" lang="zh-CN" altLang="en-US" sz="1800" dirty="0">
              <a:solidFill>
                <a:schemeClr val="bg1"/>
              </a:solidFill>
              <a:latin typeface="+mn-lt"/>
              <a:ea typeface="+mn-ea"/>
              <a:cs typeface="+mn-ea"/>
              <a:sym typeface="+mn-lt"/>
            </a:endParaRPr>
          </a:p>
        </p:txBody>
      </p:sp>
      <p:sp>
        <p:nvSpPr>
          <p:cNvPr id="11" name="AutoShape 8"/>
          <p:cNvSpPr>
            <a:spLocks noChangeArrowheads="1"/>
          </p:cNvSpPr>
          <p:nvPr/>
        </p:nvSpPr>
        <p:spPr bwMode="auto">
          <a:xfrm>
            <a:off x="5437188" y="3910013"/>
            <a:ext cx="1719262" cy="1403350"/>
          </a:xfrm>
          <a:prstGeom prst="hexagon">
            <a:avLst>
              <a:gd name="adj" fmla="val 30628"/>
              <a:gd name="vf" fmla="val 115470"/>
            </a:avLst>
          </a:prstGeom>
          <a:solidFill>
            <a:srgbClr val="FF0000"/>
          </a:solidFill>
          <a:ln w="22225">
            <a:solidFill>
              <a:schemeClr val="tx1"/>
            </a:solidFill>
            <a:miter lim="800000"/>
          </a:ln>
        </p:spPr>
        <p:txBody>
          <a:bodyPr wrap="none"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pPr>
            <a:r>
              <a:rPr kumimoji="1" lang="zh-CN" altLang="en-US" sz="1800" dirty="0">
                <a:solidFill>
                  <a:schemeClr val="bg1"/>
                </a:solidFill>
                <a:latin typeface="+mn-lt"/>
                <a:ea typeface="+mn-ea"/>
                <a:cs typeface="+mn-ea"/>
                <a:sym typeface="+mn-lt"/>
              </a:rPr>
              <a:t>企业性向</a:t>
            </a:r>
            <a:endParaRPr kumimoji="1" lang="zh-CN" altLang="en-US" sz="1800" dirty="0">
              <a:solidFill>
                <a:schemeClr val="bg1"/>
              </a:solidFill>
              <a:latin typeface="+mn-lt"/>
              <a:ea typeface="+mn-ea"/>
              <a:cs typeface="+mn-ea"/>
              <a:sym typeface="+mn-lt"/>
            </a:endParaRPr>
          </a:p>
        </p:txBody>
      </p:sp>
      <p:sp>
        <p:nvSpPr>
          <p:cNvPr id="12" name="AutoShape 9"/>
          <p:cNvSpPr>
            <a:spLocks noChangeArrowheads="1"/>
          </p:cNvSpPr>
          <p:nvPr/>
        </p:nvSpPr>
        <p:spPr bwMode="auto">
          <a:xfrm>
            <a:off x="8183563" y="2492376"/>
            <a:ext cx="1719262" cy="1401763"/>
          </a:xfrm>
          <a:prstGeom prst="hexagon">
            <a:avLst>
              <a:gd name="adj" fmla="val 30662"/>
              <a:gd name="vf" fmla="val 115470"/>
            </a:avLst>
          </a:prstGeom>
          <a:solidFill>
            <a:schemeClr val="tx1">
              <a:lumMod val="95000"/>
              <a:lumOff val="5000"/>
            </a:schemeClr>
          </a:solidFill>
          <a:ln w="22225">
            <a:solidFill>
              <a:schemeClr val="tx1"/>
            </a:solidFill>
            <a:miter lim="800000"/>
          </a:ln>
        </p:spPr>
        <p:txBody>
          <a:bodyPr wrap="none"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pPr>
            <a:r>
              <a:rPr kumimoji="1" lang="zh-CN" altLang="en-US" sz="1800" dirty="0">
                <a:solidFill>
                  <a:schemeClr val="bg1"/>
                </a:solidFill>
                <a:latin typeface="+mn-lt"/>
                <a:ea typeface="+mn-ea"/>
                <a:cs typeface="+mn-ea"/>
                <a:sym typeface="+mn-lt"/>
              </a:rPr>
              <a:t>调研性向</a:t>
            </a:r>
            <a:endParaRPr kumimoji="1" lang="zh-CN" altLang="en-US" sz="1800" dirty="0">
              <a:solidFill>
                <a:schemeClr val="bg1"/>
              </a:solidFill>
              <a:latin typeface="+mn-lt"/>
              <a:ea typeface="+mn-ea"/>
              <a:cs typeface="+mn-ea"/>
              <a:sym typeface="+mn-lt"/>
            </a:endParaRPr>
          </a:p>
        </p:txBody>
      </p:sp>
      <p:sp>
        <p:nvSpPr>
          <p:cNvPr id="13" name="AutoShape 10"/>
          <p:cNvSpPr>
            <a:spLocks noChangeArrowheads="1"/>
          </p:cNvSpPr>
          <p:nvPr/>
        </p:nvSpPr>
        <p:spPr bwMode="auto">
          <a:xfrm>
            <a:off x="6813550" y="4670426"/>
            <a:ext cx="1720850" cy="1401763"/>
          </a:xfrm>
          <a:prstGeom prst="hexagon">
            <a:avLst>
              <a:gd name="adj" fmla="val 30691"/>
              <a:gd name="vf" fmla="val 115470"/>
            </a:avLst>
          </a:prstGeom>
          <a:solidFill>
            <a:schemeClr val="tx1">
              <a:lumMod val="95000"/>
              <a:lumOff val="5000"/>
            </a:schemeClr>
          </a:solidFill>
          <a:ln w="22225">
            <a:solidFill>
              <a:schemeClr val="tx1"/>
            </a:solidFill>
            <a:miter lim="800000"/>
          </a:ln>
        </p:spPr>
        <p:txBody>
          <a:bodyPr wrap="none"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pPr>
            <a:r>
              <a:rPr kumimoji="1" lang="zh-CN" altLang="en-US" sz="1800" dirty="0">
                <a:solidFill>
                  <a:schemeClr val="bg1"/>
                </a:solidFill>
                <a:latin typeface="+mn-lt"/>
                <a:ea typeface="+mn-ea"/>
                <a:cs typeface="+mn-ea"/>
                <a:sym typeface="+mn-lt"/>
              </a:rPr>
              <a:t>常规性向</a:t>
            </a:r>
            <a:endParaRPr kumimoji="1" lang="zh-CN" altLang="en-US" sz="1800" dirty="0">
              <a:solidFill>
                <a:schemeClr val="bg1"/>
              </a:solidFill>
              <a:latin typeface="+mn-lt"/>
              <a:ea typeface="+mn-ea"/>
              <a:cs typeface="+mn-ea"/>
              <a:sym typeface="+mn-lt"/>
            </a:endParaRPr>
          </a:p>
        </p:txBody>
      </p:sp>
      <p:sp>
        <p:nvSpPr>
          <p:cNvPr id="14" name="AutoShape 11"/>
          <p:cNvSpPr>
            <a:spLocks noChangeArrowheads="1"/>
          </p:cNvSpPr>
          <p:nvPr/>
        </p:nvSpPr>
        <p:spPr bwMode="auto">
          <a:xfrm>
            <a:off x="8183563" y="3951288"/>
            <a:ext cx="1719262" cy="1403350"/>
          </a:xfrm>
          <a:prstGeom prst="hexagon">
            <a:avLst>
              <a:gd name="adj" fmla="val 30628"/>
              <a:gd name="vf" fmla="val 115470"/>
            </a:avLst>
          </a:prstGeom>
          <a:solidFill>
            <a:srgbClr val="FF0000"/>
          </a:solidFill>
          <a:ln w="22225">
            <a:solidFill>
              <a:schemeClr val="tx1"/>
            </a:solidFill>
            <a:miter lim="800000"/>
          </a:ln>
        </p:spPr>
        <p:txBody>
          <a:bodyPr wrap="none"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spcBef>
                <a:spcPct val="0"/>
              </a:spcBef>
            </a:pPr>
            <a:r>
              <a:rPr kumimoji="1" lang="zh-CN" altLang="en-US" sz="1800" dirty="0">
                <a:solidFill>
                  <a:schemeClr val="bg1"/>
                </a:solidFill>
                <a:latin typeface="+mn-lt"/>
                <a:ea typeface="+mn-ea"/>
                <a:cs typeface="+mn-ea"/>
                <a:sym typeface="+mn-lt"/>
              </a:rPr>
              <a:t>社会性向</a:t>
            </a:r>
            <a:endParaRPr kumimoji="1" lang="zh-CN" altLang="en-US" sz="1800" dirty="0">
              <a:solidFill>
                <a:schemeClr val="bg1"/>
              </a:solidFill>
              <a:latin typeface="+mn-lt"/>
              <a:ea typeface="+mn-ea"/>
              <a:cs typeface="+mn-ea"/>
              <a:sym typeface="+mn-lt"/>
            </a:endParaRPr>
          </a:p>
        </p:txBody>
      </p:sp>
      <p:sp>
        <p:nvSpPr>
          <p:cNvPr id="17" name="AutoShape 12"/>
          <p:cNvSpPr>
            <a:spLocks noChangeArrowheads="1"/>
          </p:cNvSpPr>
          <p:nvPr/>
        </p:nvSpPr>
        <p:spPr bwMode="auto">
          <a:xfrm>
            <a:off x="2495550" y="2852739"/>
            <a:ext cx="1873250" cy="719137"/>
          </a:xfrm>
          <a:prstGeom prst="roundRect">
            <a:avLst>
              <a:gd name="adj" fmla="val 16667"/>
            </a:avLst>
          </a:prstGeom>
          <a:solidFill>
            <a:schemeClr val="tx1">
              <a:lumMod val="95000"/>
              <a:lumOff val="5000"/>
            </a:schemeClr>
          </a:solidFill>
          <a:ln w="9525" algn="ctr">
            <a:solidFill>
              <a:schemeClr val="tx1"/>
            </a:solidFill>
            <a:round/>
          </a:ln>
        </p:spPr>
        <p:txBody>
          <a:bodyPr wrap="none" anchor="ctr"/>
          <a:lstStyle>
            <a:lvl1pPr marL="342900" indent="-342900">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dirty="0">
                <a:solidFill>
                  <a:schemeClr val="bg1"/>
                </a:solidFill>
                <a:latin typeface="+mn-lt"/>
                <a:ea typeface="+mn-ea"/>
                <a:cs typeface="+mn-ea"/>
                <a:sym typeface="+mn-lt"/>
              </a:rPr>
              <a:t>性格与职业</a:t>
            </a:r>
            <a:endParaRPr lang="zh-CN" altLang="en-US" dirty="0">
              <a:solidFill>
                <a:schemeClr val="bg1"/>
              </a:solidFill>
              <a:latin typeface="+mn-lt"/>
              <a:ea typeface="+mn-ea"/>
              <a:cs typeface="+mn-ea"/>
              <a:sym typeface="+mn-lt"/>
            </a:endParaRPr>
          </a:p>
        </p:txBody>
      </p:sp>
      <p:sp>
        <p:nvSpPr>
          <p:cNvPr id="19" name="AutoShape 13"/>
          <p:cNvSpPr>
            <a:spLocks noChangeArrowheads="1"/>
          </p:cNvSpPr>
          <p:nvPr/>
        </p:nvSpPr>
        <p:spPr bwMode="auto">
          <a:xfrm>
            <a:off x="2495550" y="3571875"/>
            <a:ext cx="1873250" cy="719138"/>
          </a:xfrm>
          <a:prstGeom prst="roundRect">
            <a:avLst>
              <a:gd name="adj" fmla="val 16667"/>
            </a:avLst>
          </a:prstGeom>
          <a:solidFill>
            <a:srgbClr val="FF0000"/>
          </a:solidFill>
          <a:ln w="9525" algn="ctr">
            <a:solidFill>
              <a:schemeClr val="tx1"/>
            </a:solidFill>
            <a:round/>
          </a:ln>
        </p:spPr>
        <p:txBody>
          <a:bodyPr wrap="none" anchor="ctr"/>
          <a:lstStyle>
            <a:lvl1pPr marL="342900" indent="-342900">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dirty="0">
                <a:solidFill>
                  <a:schemeClr val="bg1"/>
                </a:solidFill>
                <a:latin typeface="+mn-lt"/>
                <a:ea typeface="+mn-ea"/>
                <a:cs typeface="+mn-ea"/>
                <a:sym typeface="+mn-lt"/>
              </a:rPr>
              <a:t>兴趣与职业</a:t>
            </a:r>
            <a:endParaRPr lang="zh-CN" altLang="en-US" dirty="0">
              <a:solidFill>
                <a:schemeClr val="bg1"/>
              </a:solidFill>
              <a:latin typeface="+mn-lt"/>
              <a:ea typeface="+mn-ea"/>
              <a:cs typeface="+mn-ea"/>
              <a:sym typeface="+mn-lt"/>
            </a:endParaRPr>
          </a:p>
        </p:txBody>
      </p:sp>
      <p:sp>
        <p:nvSpPr>
          <p:cNvPr id="22" name="AutoShape 14"/>
          <p:cNvSpPr>
            <a:spLocks noChangeArrowheads="1"/>
          </p:cNvSpPr>
          <p:nvPr/>
        </p:nvSpPr>
        <p:spPr bwMode="auto">
          <a:xfrm>
            <a:off x="2495550" y="4292600"/>
            <a:ext cx="1873250" cy="719138"/>
          </a:xfrm>
          <a:prstGeom prst="roundRect">
            <a:avLst>
              <a:gd name="adj" fmla="val 16667"/>
            </a:avLst>
          </a:prstGeom>
          <a:solidFill>
            <a:schemeClr val="tx1"/>
          </a:solidFill>
          <a:ln w="9525" algn="ctr">
            <a:solidFill>
              <a:schemeClr val="tx1"/>
            </a:solidFill>
            <a:round/>
          </a:ln>
        </p:spPr>
        <p:txBody>
          <a:bodyPr wrap="none" anchor="ctr"/>
          <a:lstStyle>
            <a:lvl1pPr marL="342900" indent="-342900">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dirty="0">
                <a:solidFill>
                  <a:schemeClr val="bg1"/>
                </a:solidFill>
                <a:latin typeface="+mn-lt"/>
                <a:ea typeface="+mn-ea"/>
                <a:cs typeface="+mn-ea"/>
                <a:sym typeface="+mn-lt"/>
              </a:rPr>
              <a:t>能力与职业</a:t>
            </a:r>
            <a:endParaRPr lang="zh-CN" altLang="en-US" dirty="0">
              <a:solidFill>
                <a:schemeClr val="bg1"/>
              </a:solidFill>
              <a:latin typeface="+mn-lt"/>
              <a:ea typeface="+mn-ea"/>
              <a:cs typeface="+mn-ea"/>
              <a:sym typeface="+mn-lt"/>
            </a:endParaRPr>
          </a:p>
        </p:txBody>
      </p:sp>
      <p:sp>
        <p:nvSpPr>
          <p:cNvPr id="23" name="AutoShape 15"/>
          <p:cNvSpPr>
            <a:spLocks noChangeArrowheads="1"/>
          </p:cNvSpPr>
          <p:nvPr/>
        </p:nvSpPr>
        <p:spPr bwMode="auto">
          <a:xfrm>
            <a:off x="4583113" y="3573464"/>
            <a:ext cx="792162" cy="649287"/>
          </a:xfrm>
          <a:prstGeom prst="rightArrow">
            <a:avLst>
              <a:gd name="adj1" fmla="val 50000"/>
              <a:gd name="adj2" fmla="val 30501"/>
            </a:avLst>
          </a:prstGeom>
          <a:solidFill>
            <a:srgbClr val="FF0000"/>
          </a:solidFill>
          <a:ln w="9525" algn="ctr">
            <a:solidFill>
              <a:srgbClr val="FF0000"/>
            </a:solidFill>
            <a:miter lim="800000"/>
          </a:ln>
        </p:spPr>
        <p:txBody>
          <a:bodyPr wrap="none"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3" name="矩形 2"/>
          <p:cNvSpPr/>
          <p:nvPr/>
        </p:nvSpPr>
        <p:spPr>
          <a:xfrm>
            <a:off x="1780838" y="1351674"/>
            <a:ext cx="2749471" cy="477054"/>
          </a:xfrm>
          <a:prstGeom prst="rect">
            <a:avLst/>
          </a:prstGeom>
        </p:spPr>
        <p:txBody>
          <a:bodyPr wrap="none">
            <a:spAutoFit/>
          </a:bodyPr>
          <a:lstStyle/>
          <a:p>
            <a:r>
              <a:rPr lang="zh-CN" altLang="en-US" sz="2500" b="1" dirty="0">
                <a:effectLst>
                  <a:outerShdw blurRad="38100" dist="38100" dir="2700000" algn="tl">
                    <a:srgbClr val="C0C0C0"/>
                  </a:outerShdw>
                </a:effectLst>
                <a:cs typeface="+mn-ea"/>
                <a:sym typeface="+mn-lt"/>
              </a:rPr>
              <a:t>职业生涯发展目标</a:t>
            </a:r>
            <a:endParaRPr lang="zh-CN" altLang="en-US" sz="2500" b="1" dirty="0">
              <a:cs typeface="+mn-ea"/>
              <a:sym typeface="+mn-lt"/>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Tm="11763">
        <p:random/>
      </p:transition>
    </mc:Choice>
    <mc:Fallback>
      <p:transition spd="slow" advTm="1176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circle(in)">
                                      <p:cBhvr>
                                        <p:cTn id="29" dur="200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heel(1)">
                                      <p:cBhvr>
                                        <p:cTn id="34" dur="2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down)">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down)">
                                      <p:cBhvr>
                                        <p:cTn id="49" dur="500"/>
                                        <p:tgtEl>
                                          <p:spTgt spid="1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down)">
                                      <p:cBhvr>
                                        <p:cTn id="54" dur="500"/>
                                        <p:tgtEl>
                                          <p:spTgt spid="14"/>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down)">
                                      <p:cBhvr>
                                        <p:cTn id="59" dur="500"/>
                                        <p:tgtEl>
                                          <p:spTgt spid="13"/>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down)">
                                      <p:cBhvr>
                                        <p:cTn id="6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7" grpId="0" animBg="1"/>
      <p:bldP spid="19" grpId="0" animBg="1"/>
      <p:bldP spid="22" grpId="0" animBg="1"/>
      <p:bldP spid="23" grpId="0" animBg="1"/>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91894" y="323359"/>
            <a:ext cx="4504106"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如何制定个人职业生涯规划</a:t>
            </a:r>
            <a:endParaRPr lang="zh-CN" altLang="en-US" sz="2800" b="1" dirty="0">
              <a:solidFill>
                <a:schemeClr val="accent3"/>
              </a:solidFill>
              <a:cs typeface="+mn-ea"/>
              <a:sym typeface="+mn-lt"/>
            </a:endParaRPr>
          </a:p>
        </p:txBody>
      </p:sp>
      <p:sp>
        <p:nvSpPr>
          <p:cNvPr id="8" name="矩形 7"/>
          <p:cNvSpPr/>
          <p:nvPr/>
        </p:nvSpPr>
        <p:spPr>
          <a:xfrm>
            <a:off x="1011555" y="2197735"/>
            <a:ext cx="10081895" cy="384133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
              <a:cs typeface="+mn-ea"/>
              <a:sym typeface="+mn-lt"/>
            </a:endParaRPr>
          </a:p>
        </p:txBody>
      </p:sp>
      <p:sp>
        <p:nvSpPr>
          <p:cNvPr id="9" name="Rectangle 4"/>
          <p:cNvSpPr txBox="1">
            <a:spLocks noChangeArrowheads="1"/>
          </p:cNvSpPr>
          <p:nvPr/>
        </p:nvSpPr>
        <p:spPr bwMode="auto">
          <a:xfrm>
            <a:off x="1591894" y="2534075"/>
            <a:ext cx="5703087" cy="31686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rtlCol="0" anchor="t" anchorCtr="0" compatLnSpc="1">
            <a:normAutofit fontScale="85000" lnSpcReduction="20000"/>
          </a:bodyP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60000"/>
              </a:lnSpc>
              <a:buClr>
                <a:schemeClr val="bg1"/>
              </a:buClr>
              <a:buFont typeface="Wingdings" panose="05000000000000000000" pitchFamily="2" charset="2"/>
              <a:buNone/>
            </a:pPr>
            <a:r>
              <a:rPr lang="zh-CN" altLang="en-US" sz="2000" dirty="0">
                <a:solidFill>
                  <a:schemeClr val="tx1"/>
                </a:solidFill>
                <a:cs typeface="+mn-ea"/>
                <a:sym typeface="+mn-lt"/>
              </a:rPr>
              <a:t> 人的性格千差万别，或热情外向、或羞怯内向、或沉着冷静、或火爆急躁。职业心理学的研究表明：不同的职业有不同的性格要求。虽然每个人的性格都不能百分之百地适合某项职业，但却可以根据自己的职业倾向来培养、发展相应的职业性格。不同性格特征的人员，对企业而言，决定了每个员工的工作岗位和工作业绩；对个人而言，决定着自己的事业能否成功。近年来，一些教育学心理学研究人员根据我国的实际情况，将职业性格分为</a:t>
            </a:r>
            <a:r>
              <a:rPr lang="en-US" altLang="zh-CN" sz="2000" dirty="0">
                <a:solidFill>
                  <a:schemeClr val="tx1"/>
                </a:solidFill>
                <a:cs typeface="+mn-ea"/>
                <a:sym typeface="+mn-lt"/>
              </a:rPr>
              <a:t>9</a:t>
            </a:r>
            <a:r>
              <a:rPr lang="zh-CN" altLang="en-US" sz="2000" dirty="0">
                <a:solidFill>
                  <a:schemeClr val="tx1"/>
                </a:solidFill>
                <a:cs typeface="+mn-ea"/>
                <a:sym typeface="+mn-lt"/>
              </a:rPr>
              <a:t>种基本类型。</a:t>
            </a:r>
            <a:endParaRPr lang="zh-CN" altLang="en-US" sz="2200" dirty="0">
              <a:solidFill>
                <a:schemeClr val="tx1"/>
              </a:solidFill>
              <a:cs typeface="+mn-ea"/>
              <a:sym typeface="+mn-lt"/>
            </a:endParaRPr>
          </a:p>
        </p:txBody>
      </p:sp>
      <p:pic>
        <p:nvPicPr>
          <p:cNvPr id="10" name="图片 9" descr="E:\素材\科技\3cbbb763b5fd9a4e335c7742d10f8b47.png3cbbb763b5fd9a4e335c7742d10f8b47"/>
          <p:cNvPicPr>
            <a:picLocks noChangeAspect="1"/>
          </p:cNvPicPr>
          <p:nvPr/>
        </p:nvPicPr>
        <p:blipFill>
          <a:blip r:embed="rId1"/>
          <a:srcRect/>
          <a:stretch>
            <a:fillRect/>
          </a:stretch>
        </p:blipFill>
        <p:spPr>
          <a:xfrm>
            <a:off x="6926825" y="2055304"/>
            <a:ext cx="4486910" cy="4487545"/>
          </a:xfrm>
          <a:prstGeom prst="rect">
            <a:avLst/>
          </a:prstGeom>
          <a:effectLst>
            <a:outerShdw blurRad="50800" dist="38100" dir="2700000" algn="tl" rotWithShape="0">
              <a:prstClr val="black">
                <a:alpha val="40000"/>
              </a:prstClr>
            </a:outerShdw>
          </a:effectLst>
        </p:spPr>
      </p:pic>
      <p:sp>
        <p:nvSpPr>
          <p:cNvPr id="11" name="矩形 10"/>
          <p:cNvSpPr/>
          <p:nvPr/>
        </p:nvSpPr>
        <p:spPr>
          <a:xfrm>
            <a:off x="1780838" y="1351674"/>
            <a:ext cx="2749471" cy="477054"/>
          </a:xfrm>
          <a:prstGeom prst="rect">
            <a:avLst/>
          </a:prstGeom>
        </p:spPr>
        <p:txBody>
          <a:bodyPr wrap="none">
            <a:spAutoFit/>
          </a:bodyPr>
          <a:lstStyle/>
          <a:p>
            <a:r>
              <a:rPr lang="zh-CN" altLang="en-US" sz="2500" b="1" dirty="0">
                <a:cs typeface="+mn-ea"/>
                <a:sym typeface="+mn-lt"/>
              </a:rPr>
              <a:t>性格与职业的关系</a:t>
            </a:r>
            <a:endParaRPr lang="zh-CN" altLang="en-US" sz="2500" b="1" dirty="0">
              <a:cs typeface="+mn-ea"/>
              <a:sym typeface="+mn-lt"/>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advTm="3576">
        <p:random/>
      </p:transition>
    </mc:Choice>
    <mc:Fallback>
      <p:transition spd="slow" advTm="3576">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par>
                          <p:cTn id="18" fill="hold">
                            <p:stCondLst>
                              <p:cond delay="1500"/>
                            </p:stCondLst>
                            <p:childTnLst>
                              <p:par>
                                <p:cTn id="19" presetID="8" presetClass="entr" presetSubtype="16" fill="hold" grpId="0" nodeType="after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diamond(in)">
                                      <p:cBhvr>
                                        <p:cTn id="21"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build="p"/>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91894" y="323359"/>
            <a:ext cx="4504106"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如何制定个人职业生涯规划</a:t>
            </a:r>
            <a:endParaRPr lang="zh-CN" altLang="en-US" sz="2800" b="1" dirty="0">
              <a:solidFill>
                <a:schemeClr val="accent3"/>
              </a:solidFill>
              <a:cs typeface="+mn-ea"/>
              <a:sym typeface="+mn-lt"/>
            </a:endParaRPr>
          </a:p>
        </p:txBody>
      </p:sp>
      <p:graphicFrame>
        <p:nvGraphicFramePr>
          <p:cNvPr id="8" name="Group 2"/>
          <p:cNvGraphicFramePr/>
          <p:nvPr/>
        </p:nvGraphicFramePr>
        <p:xfrm>
          <a:off x="2118923" y="1150986"/>
          <a:ext cx="8229600" cy="5284852"/>
        </p:xfrm>
        <a:graphic>
          <a:graphicData uri="http://schemas.openxmlformats.org/drawingml/2006/table">
            <a:tbl>
              <a:tblPr/>
              <a:tblGrid>
                <a:gridCol w="1658937"/>
                <a:gridCol w="3829050"/>
                <a:gridCol w="2741613"/>
              </a:tblGrid>
              <a:tr h="295253">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1" i="0" u="none" strike="noStrike" cap="none" normalizeH="0" baseline="0" dirty="0">
                          <a:ln>
                            <a:noFill/>
                          </a:ln>
                          <a:solidFill>
                            <a:schemeClr val="bg1"/>
                          </a:solidFill>
                          <a:effectLst/>
                          <a:latin typeface="+mn-lt"/>
                          <a:ea typeface="+mn-ea"/>
                          <a:cs typeface="+mn-ea"/>
                          <a:sym typeface="+mn-lt"/>
                        </a:rPr>
                        <a:t>类  型</a:t>
                      </a:r>
                      <a:endParaRPr kumimoji="0" lang="zh-CN" altLang="en-US" sz="1300" b="1" i="0" u="none" strike="noStrike" cap="none" normalizeH="0" baseline="0" dirty="0">
                        <a:ln>
                          <a:noFill/>
                        </a:ln>
                        <a:solidFill>
                          <a:schemeClr val="bg1"/>
                        </a:solidFill>
                        <a:effectLst/>
                        <a:latin typeface="+mn-lt"/>
                        <a:ea typeface="+mn-ea"/>
                        <a:cs typeface="+mn-ea"/>
                        <a:sym typeface="+mn-lt"/>
                      </a:endParaRPr>
                    </a:p>
                  </a:txBody>
                  <a:tcPr marL="90000" marR="90000" marT="46797" marB="4679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1" i="0" u="none" strike="noStrike" cap="none" normalizeH="0" baseline="0" dirty="0">
                          <a:ln>
                            <a:noFill/>
                          </a:ln>
                          <a:solidFill>
                            <a:schemeClr val="bg1"/>
                          </a:solidFill>
                          <a:effectLst/>
                          <a:latin typeface="+mn-lt"/>
                          <a:ea typeface="+mn-ea"/>
                          <a:cs typeface="+mn-ea"/>
                          <a:sym typeface="+mn-lt"/>
                        </a:rPr>
                        <a:t>特    征</a:t>
                      </a:r>
                      <a:endParaRPr kumimoji="0" lang="zh-CN" altLang="en-US" sz="1300" b="1" i="0" u="none" strike="noStrike" cap="none" normalizeH="0" baseline="0" dirty="0">
                        <a:ln>
                          <a:noFill/>
                        </a:ln>
                        <a:solidFill>
                          <a:schemeClr val="bg1"/>
                        </a:solidFill>
                        <a:effectLst/>
                        <a:latin typeface="+mn-lt"/>
                        <a:ea typeface="+mn-ea"/>
                        <a:cs typeface="+mn-ea"/>
                        <a:sym typeface="+mn-lt"/>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1" i="0" u="none" strike="noStrike" cap="none" normalizeH="0" baseline="0" dirty="0">
                          <a:ln>
                            <a:noFill/>
                          </a:ln>
                          <a:solidFill>
                            <a:schemeClr val="bg1"/>
                          </a:solidFill>
                          <a:effectLst/>
                          <a:latin typeface="+mn-lt"/>
                          <a:ea typeface="+mn-ea"/>
                          <a:cs typeface="+mn-ea"/>
                          <a:sym typeface="+mn-lt"/>
                        </a:rPr>
                        <a:t>适合的职业</a:t>
                      </a:r>
                      <a:endParaRPr kumimoji="0" lang="zh-CN" altLang="en-US" sz="1300" b="1" i="0" u="none" strike="noStrike" cap="none" normalizeH="0" baseline="0" dirty="0">
                        <a:ln>
                          <a:noFill/>
                        </a:ln>
                        <a:solidFill>
                          <a:schemeClr val="bg1"/>
                        </a:solidFill>
                        <a:effectLst/>
                        <a:latin typeface="+mn-lt"/>
                        <a:ea typeface="+mn-ea"/>
                        <a:cs typeface="+mn-ea"/>
                        <a:sym typeface="+mn-lt"/>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solidFill>
                  </a:tcPr>
                </a:tc>
              </a:tr>
              <a:tr h="496851">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变化型</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797" marB="4679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在新的和意外的活动或工作情境中感到愉快，  喜欢有变化的和多样化的工作，善于转移注意力。 </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797" marB="46797"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记者、推销员、演员 </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9824">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重复型</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797" marB="4679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适合连续从事同样的工作，按固定的计划或进度办事，喜欢重复的、有规律的、有标准的工种。 </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797" marB="46797"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纺织工、机床工、印刷工、电影放映员。</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9824">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服从型</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797" marB="4679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愿意配合别人或按别人指示办事，而不愿意自己独立做出决策，担负责任。 </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797" marB="46797"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办公室职员、秘书、翻译 </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1302">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独立型</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797" marB="4679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喜欢计划自己的活动和指导别人活动或对未来的事情做出决定，在独立负责的工作情境中感到愉快。 </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797" marB="46797"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管理人员、律师、警察、侦察员</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9824">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协作型</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797" marB="4679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在与人协同工作时感到愉快，善于引导别人，并想得到同事们的喜欢。 </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797" marB="46797"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社会工作者、咨询人员</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7939">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劝服型 </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797" marB="4679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喜欢设法使别人同意他们的观点，这一般通过谈话或写作来达到。他们对于别人的反应有较强的判断力，且善于影响他人的态度、观点和判断 </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797" marB="46797"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教师、作家、心理咨询师</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9824">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机智型</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797" marB="4679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在紧张和危险的情况下能自我控制沉着应付，发生意外和差错时不慌不忙出色地完成任务 </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797" marB="46797"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驾驶员、飞行员、公安员、消防员、求生员</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9824">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自我表现型</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797" marB="4679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dirty="0">
                          <a:ln>
                            <a:noFill/>
                          </a:ln>
                          <a:solidFill>
                            <a:schemeClr val="tx1"/>
                          </a:solidFill>
                          <a:effectLst/>
                          <a:latin typeface="+mn-lt"/>
                          <a:ea typeface="+mn-ea"/>
                          <a:cs typeface="+mn-ea"/>
                          <a:sym typeface="+mn-lt"/>
                        </a:rPr>
                        <a:t>喜欢表现自己的爱好和个性，根据自己的感情做出选择，能过自己的工作来表现自己的思想。 </a:t>
                      </a:r>
                      <a:endParaRPr kumimoji="0" lang="zh-CN" altLang="en-US" sz="1300" b="0" i="0" u="none" strike="noStrike" cap="none" normalizeH="0" baseline="0" dirty="0">
                        <a:ln>
                          <a:noFill/>
                        </a:ln>
                        <a:solidFill>
                          <a:schemeClr val="tx1"/>
                        </a:solidFill>
                        <a:effectLst/>
                        <a:latin typeface="+mn-lt"/>
                        <a:ea typeface="+mn-ea"/>
                        <a:cs typeface="+mn-ea"/>
                        <a:sym typeface="+mn-lt"/>
                      </a:endParaRPr>
                    </a:p>
                  </a:txBody>
                  <a:tcPr marL="90000" marR="90000" marT="46797" marB="46797"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演员、  诗人、音乐家、画家。 </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4322">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dirty="0">
                          <a:ln>
                            <a:noFill/>
                          </a:ln>
                          <a:solidFill>
                            <a:schemeClr val="tx1"/>
                          </a:solidFill>
                          <a:effectLst/>
                          <a:latin typeface="+mn-lt"/>
                          <a:ea typeface="+mn-ea"/>
                          <a:cs typeface="+mn-ea"/>
                          <a:sym typeface="+mn-lt"/>
                        </a:rPr>
                        <a:t>严谨型</a:t>
                      </a:r>
                      <a:endParaRPr kumimoji="0" lang="zh-CN" altLang="en-US" sz="1300" b="0" i="0" u="none" strike="noStrike" cap="none" normalizeH="0" baseline="0" dirty="0">
                        <a:ln>
                          <a:noFill/>
                        </a:ln>
                        <a:solidFill>
                          <a:schemeClr val="tx1"/>
                        </a:solidFill>
                        <a:effectLst/>
                        <a:latin typeface="+mn-lt"/>
                        <a:ea typeface="+mn-ea"/>
                        <a:cs typeface="+mn-ea"/>
                        <a:sym typeface="+mn-lt"/>
                      </a:endParaRPr>
                    </a:p>
                  </a:txBody>
                  <a:tcPr marL="90000" marR="90000" marT="46797" marB="46797"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注重工作过程中各个环节、细节的精确性。愿意按一套规划和步骤工作尽可能做得完美，倾向于严格、努力地工作以看到自己出色完成工作的效果 </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797" marB="46797"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dirty="0">
                          <a:ln>
                            <a:noFill/>
                          </a:ln>
                          <a:solidFill>
                            <a:schemeClr val="tx1"/>
                          </a:solidFill>
                          <a:effectLst/>
                          <a:latin typeface="+mn-lt"/>
                          <a:ea typeface="+mn-ea"/>
                          <a:cs typeface="+mn-ea"/>
                          <a:sym typeface="+mn-lt"/>
                        </a:rPr>
                        <a:t>会计、  出纳员、统计员、校对员、图书档案管、理员、打字员 </a:t>
                      </a:r>
                      <a:endParaRPr kumimoji="0" lang="zh-CN" altLang="en-US" sz="1300" b="0" i="0" u="none" strike="noStrike" cap="none" normalizeH="0" baseline="0" dirty="0">
                        <a:ln>
                          <a:noFill/>
                        </a:ln>
                        <a:solidFill>
                          <a:schemeClr val="tx1"/>
                        </a:solidFill>
                        <a:effectLst/>
                        <a:latin typeface="+mn-lt"/>
                        <a:ea typeface="+mn-ea"/>
                        <a:cs typeface="+mn-ea"/>
                        <a:sym typeface="+mn-lt"/>
                      </a:endParaRPr>
                    </a:p>
                  </a:txBody>
                  <a:tcPr marL="90000" marR="90000" marT="46797" marB="46797"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Tm="2893">
        <p:random/>
      </p:transition>
    </mc:Choice>
    <mc:Fallback>
      <p:transition spd="slow" advTm="289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91894" y="323359"/>
            <a:ext cx="4504106"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如何制定个人职业生涯规划</a:t>
            </a:r>
            <a:endParaRPr lang="zh-CN" altLang="en-US" sz="2800" b="1" dirty="0">
              <a:solidFill>
                <a:schemeClr val="accent3"/>
              </a:solidFill>
              <a:cs typeface="+mn-ea"/>
              <a:sym typeface="+mn-lt"/>
            </a:endParaRPr>
          </a:p>
        </p:txBody>
      </p:sp>
      <p:sp>
        <p:nvSpPr>
          <p:cNvPr id="8" name="矩形 7"/>
          <p:cNvSpPr/>
          <p:nvPr/>
        </p:nvSpPr>
        <p:spPr>
          <a:xfrm>
            <a:off x="1011555" y="2197735"/>
            <a:ext cx="9751925" cy="384133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
              <a:cs typeface="+mn-ea"/>
              <a:sym typeface="+mn-lt"/>
            </a:endParaRPr>
          </a:p>
        </p:txBody>
      </p:sp>
      <p:sp>
        <p:nvSpPr>
          <p:cNvPr id="9" name="Rectangle 4"/>
          <p:cNvSpPr txBox="1">
            <a:spLocks noChangeArrowheads="1"/>
          </p:cNvSpPr>
          <p:nvPr/>
        </p:nvSpPr>
        <p:spPr bwMode="auto">
          <a:xfrm>
            <a:off x="1248482" y="2738883"/>
            <a:ext cx="5703087" cy="31686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rtlCol="0" anchor="t" anchorCtr="0" compatLnSpc="1">
            <a:normAutofit/>
          </a:bodyP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60000"/>
              </a:lnSpc>
              <a:buClr>
                <a:schemeClr val="bg1"/>
              </a:buClr>
            </a:pPr>
            <a:r>
              <a:rPr lang="zh-CN" altLang="en-US" sz="2000" dirty="0">
                <a:solidFill>
                  <a:schemeClr val="tx1"/>
                </a:solidFill>
                <a:cs typeface="+mn-ea"/>
                <a:sym typeface="+mn-lt"/>
              </a:rPr>
              <a:t>兴趣对人生事业的发展至关重要，所以兴趣自然是职业选择应考虚的重要因素之一。为便于大家根据自己的兴趣，选择合适的职业，这里介绍一下加拿大职业分类词典中各种职业兴趣类型的特点与相应的职业。</a:t>
            </a:r>
            <a:endParaRPr lang="zh-CN" altLang="en-US" sz="2000" dirty="0">
              <a:solidFill>
                <a:schemeClr val="tx1"/>
              </a:solidFill>
              <a:cs typeface="+mn-ea"/>
              <a:sym typeface="+mn-lt"/>
            </a:endParaRPr>
          </a:p>
          <a:p>
            <a:pPr>
              <a:lnSpc>
                <a:spcPct val="160000"/>
              </a:lnSpc>
              <a:buClr>
                <a:schemeClr val="bg1"/>
              </a:buClr>
              <a:buFont typeface="Wingdings" panose="05000000000000000000" pitchFamily="2" charset="2"/>
              <a:buNone/>
            </a:pPr>
            <a:endParaRPr lang="zh-CN" altLang="en-US" sz="2200" dirty="0">
              <a:solidFill>
                <a:schemeClr val="tx1"/>
              </a:solidFill>
              <a:cs typeface="+mn-ea"/>
              <a:sym typeface="+mn-lt"/>
            </a:endParaRPr>
          </a:p>
        </p:txBody>
      </p:sp>
      <p:sp>
        <p:nvSpPr>
          <p:cNvPr id="11" name="矩形 10"/>
          <p:cNvSpPr/>
          <p:nvPr/>
        </p:nvSpPr>
        <p:spPr>
          <a:xfrm>
            <a:off x="1780838" y="1351674"/>
            <a:ext cx="2749471" cy="477054"/>
          </a:xfrm>
          <a:prstGeom prst="rect">
            <a:avLst/>
          </a:prstGeom>
        </p:spPr>
        <p:txBody>
          <a:bodyPr wrap="none">
            <a:spAutoFit/>
          </a:bodyPr>
          <a:lstStyle/>
          <a:p>
            <a:r>
              <a:rPr lang="zh-CN" altLang="en-US" sz="2500" b="1" dirty="0">
                <a:cs typeface="+mn-ea"/>
                <a:sym typeface="+mn-lt"/>
              </a:rPr>
              <a:t>兴趣与职业的关系</a:t>
            </a:r>
            <a:endParaRPr lang="zh-CN" altLang="en-US" sz="2500" b="1" dirty="0">
              <a:cs typeface="+mn-ea"/>
              <a:sym typeface="+mn-lt"/>
            </a:endParaRPr>
          </a:p>
        </p:txBody>
      </p:sp>
      <p:pic>
        <p:nvPicPr>
          <p:cNvPr id="12" name="图片 11" descr="E:\素材\科技\4ec17edeee3586df3c26346e76f708c0.png4ec17edeee3586df3c26346e76f708c0"/>
          <p:cNvPicPr>
            <a:picLocks noChangeAspect="1"/>
          </p:cNvPicPr>
          <p:nvPr/>
        </p:nvPicPr>
        <p:blipFill>
          <a:blip r:embed="rId1"/>
          <a:srcRect/>
          <a:stretch>
            <a:fillRect/>
          </a:stretch>
        </p:blipFill>
        <p:spPr>
          <a:xfrm>
            <a:off x="7087779" y="1590201"/>
            <a:ext cx="3539490" cy="5007610"/>
          </a:xfrm>
          <a:prstGeom prst="rect">
            <a:avLst/>
          </a:prstGeom>
          <a:effectLst>
            <a:outerShdw blurRad="50800" dist="38100" dir="2700000" algn="tl" rotWithShape="0">
              <a:prstClr val="black">
                <a:alpha val="40000"/>
              </a:prstClr>
            </a:outerShdw>
          </a:effectLst>
        </p:spPr>
      </p:pic>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advTm="2020">
        <p:random/>
      </p:transition>
    </mc:Choice>
    <mc:Fallback>
      <p:transition spd="slow" advTm="202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inVertical)">
                                      <p:cBhvr>
                                        <p:cTn id="11" dur="500"/>
                                        <p:tgtEl>
                                          <p:spTgt spid="8"/>
                                        </p:tgtEl>
                                      </p:cBhvr>
                                    </p:animEffect>
                                  </p:childTnLst>
                                </p:cTn>
                              </p:par>
                            </p:childTnLst>
                          </p:cTn>
                        </p:par>
                        <p:par>
                          <p:cTn id="12" fill="hold">
                            <p:stCondLst>
                              <p:cond delay="1000"/>
                            </p:stCondLst>
                            <p:childTnLst>
                              <p:par>
                                <p:cTn id="13" presetID="8" presetClass="entr" presetSubtype="16" fill="hold" grpId="0" nodeType="after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diamond(in)">
                                      <p:cBhvr>
                                        <p:cTn id="15" dur="500"/>
                                        <p:tgtEl>
                                          <p:spTgt spid="9">
                                            <p:txEl>
                                              <p:pRg st="0" end="0"/>
                                            </p:txEl>
                                          </p:spTgt>
                                        </p:tgtEl>
                                      </p:cBhvr>
                                    </p:animEffect>
                                  </p:childTnLst>
                                </p:cTn>
                              </p:par>
                              <p:par>
                                <p:cTn id="16" presetID="53" presetClass="entr" presetSubtype="16"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animEffect transition="in" filter="fade">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build="p"/>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91894" y="323359"/>
            <a:ext cx="4504106"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如何制定个人职业生涯规划</a:t>
            </a:r>
            <a:endParaRPr lang="zh-CN" altLang="en-US" sz="2800" b="1" dirty="0">
              <a:solidFill>
                <a:schemeClr val="accent3"/>
              </a:solidFill>
              <a:cs typeface="+mn-ea"/>
              <a:sym typeface="+mn-lt"/>
            </a:endParaRPr>
          </a:p>
        </p:txBody>
      </p:sp>
      <p:graphicFrame>
        <p:nvGraphicFramePr>
          <p:cNvPr id="8" name="Group 37"/>
          <p:cNvGraphicFramePr/>
          <p:nvPr/>
        </p:nvGraphicFramePr>
        <p:xfrm>
          <a:off x="1818811" y="1294940"/>
          <a:ext cx="8957043" cy="4968877"/>
        </p:xfrm>
        <a:graphic>
          <a:graphicData uri="http://schemas.openxmlformats.org/drawingml/2006/table">
            <a:tbl>
              <a:tblPr/>
              <a:tblGrid>
                <a:gridCol w="962398"/>
                <a:gridCol w="4248721"/>
                <a:gridCol w="3745924"/>
              </a:tblGrid>
              <a:tr h="514350">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400" b="1" i="0" u="none" strike="noStrike" cap="none" normalizeH="0" baseline="0" dirty="0">
                          <a:ln>
                            <a:noFill/>
                          </a:ln>
                          <a:solidFill>
                            <a:schemeClr val="bg1"/>
                          </a:solidFill>
                          <a:effectLst/>
                          <a:latin typeface="+mn-lt"/>
                          <a:ea typeface="+mn-ea"/>
                          <a:cs typeface="+mn-ea"/>
                          <a:sym typeface="+mn-lt"/>
                        </a:rPr>
                        <a:t>类  型</a:t>
                      </a:r>
                      <a:endParaRPr kumimoji="0" lang="zh-CN" altLang="en-US" sz="1400" b="1" i="0" u="none" strike="noStrike" cap="none" normalizeH="0" baseline="0" dirty="0">
                        <a:ln>
                          <a:noFill/>
                        </a:ln>
                        <a:solidFill>
                          <a:schemeClr val="bg1"/>
                        </a:solidFill>
                        <a:effectLst/>
                        <a:latin typeface="+mn-lt"/>
                        <a:ea typeface="+mn-ea"/>
                        <a:cs typeface="+mn-ea"/>
                        <a:sym typeface="+mn-lt"/>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solid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400" b="1" i="0" u="none" strike="noStrike" cap="none" normalizeH="0" baseline="0" dirty="0">
                          <a:ln>
                            <a:noFill/>
                          </a:ln>
                          <a:solidFill>
                            <a:schemeClr val="bg1"/>
                          </a:solidFill>
                          <a:effectLst/>
                          <a:latin typeface="+mn-lt"/>
                          <a:ea typeface="+mn-ea"/>
                          <a:cs typeface="+mn-ea"/>
                          <a:sym typeface="+mn-lt"/>
                        </a:rPr>
                        <a:t>特    征</a:t>
                      </a:r>
                      <a:endParaRPr kumimoji="0" lang="zh-CN" altLang="en-US" sz="1400" b="1" i="0" u="none" strike="noStrike" cap="none" normalizeH="0" baseline="0" dirty="0">
                        <a:ln>
                          <a:noFill/>
                        </a:ln>
                        <a:solidFill>
                          <a:schemeClr val="bg1"/>
                        </a:solidFill>
                        <a:effectLst/>
                        <a:latin typeface="+mn-lt"/>
                        <a:ea typeface="+mn-ea"/>
                        <a:cs typeface="+mn-ea"/>
                        <a:sym typeface="+mn-lt"/>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solid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400" b="1" i="0" u="none" strike="noStrike" cap="none" normalizeH="0" baseline="0" dirty="0">
                          <a:ln>
                            <a:noFill/>
                          </a:ln>
                          <a:solidFill>
                            <a:schemeClr val="bg1"/>
                          </a:solidFill>
                          <a:effectLst/>
                          <a:latin typeface="+mn-lt"/>
                          <a:ea typeface="+mn-ea"/>
                          <a:cs typeface="+mn-ea"/>
                          <a:sym typeface="+mn-lt"/>
                        </a:rPr>
                        <a:t>适合的职业</a:t>
                      </a:r>
                      <a:endParaRPr kumimoji="0" lang="zh-CN" altLang="en-US" sz="1400" b="1" i="0" u="none" strike="noStrike" cap="none" normalizeH="0" baseline="0" dirty="0">
                        <a:ln>
                          <a:noFill/>
                        </a:ln>
                        <a:solidFill>
                          <a:schemeClr val="bg1"/>
                        </a:solidFill>
                        <a:effectLst/>
                        <a:latin typeface="+mn-lt"/>
                        <a:ea typeface="+mn-ea"/>
                        <a:cs typeface="+mn-ea"/>
                        <a:sym typeface="+mn-lt"/>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solidFill>
                  </a:tcPr>
                </a:tc>
              </a:tr>
              <a:tr h="709613">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a:ln>
                            <a:noFill/>
                          </a:ln>
                          <a:solidFill>
                            <a:schemeClr val="tx1"/>
                          </a:solidFill>
                          <a:effectLst/>
                          <a:latin typeface="+mn-lt"/>
                          <a:ea typeface="+mn-ea"/>
                          <a:cs typeface="+mn-ea"/>
                          <a:sym typeface="+mn-lt"/>
                        </a:rPr>
                        <a:t>1</a:t>
                      </a:r>
                      <a:endParaRPr kumimoji="0" lang="en-US" altLang="zh-CN" sz="1300" b="0" i="0" u="none" strike="noStrike" cap="none" normalizeH="0" baseline="0">
                        <a:ln>
                          <a:noFill/>
                        </a:ln>
                        <a:solidFill>
                          <a:schemeClr val="tx1"/>
                        </a:solidFill>
                        <a:effectLst/>
                        <a:latin typeface="+mn-lt"/>
                        <a:ea typeface="+mn-ea"/>
                        <a:cs typeface="+mn-ea"/>
                        <a:sym typeface="+mn-lt"/>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dirty="0">
                          <a:ln>
                            <a:noFill/>
                          </a:ln>
                          <a:solidFill>
                            <a:schemeClr val="tx1"/>
                          </a:solidFill>
                          <a:effectLst/>
                          <a:latin typeface="+mn-lt"/>
                          <a:ea typeface="+mn-ea"/>
                          <a:cs typeface="+mn-ea"/>
                          <a:sym typeface="+mn-lt"/>
                        </a:rPr>
                        <a:t>愿与事物打交道，喜欢接触工具、器具或数字，而不喜欢与人打交道。</a:t>
                      </a:r>
                      <a:endParaRPr kumimoji="0" lang="zh-CN" altLang="en-US" sz="1300" b="0" i="0" u="none" strike="noStrike" cap="none" normalizeH="0" baseline="0" dirty="0">
                        <a:ln>
                          <a:noFill/>
                        </a:ln>
                        <a:solidFill>
                          <a:schemeClr val="tx1"/>
                        </a:solidFill>
                        <a:effectLst/>
                        <a:latin typeface="+mn-lt"/>
                        <a:ea typeface="+mn-ea"/>
                        <a:cs typeface="+mn-ea"/>
                        <a:sym typeface="+mn-lt"/>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制图员、修理工、裁缝、木匠、建筑工、出纳员、记账员、会计、勘测、工程技术、机器制造等</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65163">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a:ln>
                            <a:noFill/>
                          </a:ln>
                          <a:solidFill>
                            <a:schemeClr val="tx1"/>
                          </a:solidFill>
                          <a:effectLst/>
                          <a:latin typeface="+mn-lt"/>
                          <a:ea typeface="+mn-ea"/>
                          <a:cs typeface="+mn-ea"/>
                          <a:sym typeface="+mn-lt"/>
                        </a:rPr>
                        <a:t>2</a:t>
                      </a:r>
                      <a:endParaRPr kumimoji="0" lang="en-US" altLang="zh-CN" sz="1300" b="0" i="0" u="none" strike="noStrike" cap="none" normalizeH="0" baseline="0">
                        <a:ln>
                          <a:noFill/>
                        </a:ln>
                        <a:solidFill>
                          <a:schemeClr val="tx1"/>
                        </a:solidFill>
                        <a:effectLst/>
                        <a:latin typeface="+mn-lt"/>
                        <a:ea typeface="+mn-ea"/>
                        <a:cs typeface="+mn-ea"/>
                        <a:sym typeface="+mn-lt"/>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愿与人打交道，喜欢与人交往，对销售、采访、传递信息一类的活动感兴趣</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记者、推销员、营业员、服务员、教师、行政管理人员、外交联络等</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7088">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a:ln>
                            <a:noFill/>
                          </a:ln>
                          <a:solidFill>
                            <a:schemeClr val="tx1"/>
                          </a:solidFill>
                          <a:effectLst/>
                          <a:latin typeface="+mn-lt"/>
                          <a:ea typeface="+mn-ea"/>
                          <a:cs typeface="+mn-ea"/>
                          <a:sym typeface="+mn-lt"/>
                        </a:rPr>
                        <a:t>3</a:t>
                      </a:r>
                      <a:endParaRPr kumimoji="0" lang="en-US" altLang="zh-CN" sz="1300" b="0" i="0" u="none" strike="noStrike" cap="none" normalizeH="0" baseline="0">
                        <a:ln>
                          <a:noFill/>
                        </a:ln>
                        <a:solidFill>
                          <a:schemeClr val="tx1"/>
                        </a:solidFill>
                        <a:effectLst/>
                        <a:latin typeface="+mn-lt"/>
                        <a:ea typeface="+mn-ea"/>
                        <a:cs typeface="+mn-ea"/>
                        <a:sym typeface="+mn-lt"/>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愿与文字符号打交道，喜欢常规的、有规律活动。习惯于在预先安排好的程序下工作，愿干有规律的工作</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dirty="0">
                          <a:ln>
                            <a:noFill/>
                          </a:ln>
                          <a:solidFill>
                            <a:schemeClr val="tx1"/>
                          </a:solidFill>
                          <a:effectLst/>
                          <a:latin typeface="+mn-lt"/>
                          <a:ea typeface="+mn-ea"/>
                          <a:cs typeface="+mn-ea"/>
                          <a:sym typeface="+mn-lt"/>
                        </a:rPr>
                        <a:t>邮件分类员、办公室职员、图书馆管理员、档案整理员、打字员、统计员等</a:t>
                      </a:r>
                      <a:endParaRPr kumimoji="0" lang="zh-CN" altLang="en-US" sz="1300" b="0" i="0" u="none" strike="noStrike" cap="none" normalizeH="0" baseline="0" dirty="0">
                        <a:ln>
                          <a:noFill/>
                        </a:ln>
                        <a:solidFill>
                          <a:schemeClr val="tx1"/>
                        </a:solidFill>
                        <a:effectLst/>
                        <a:latin typeface="+mn-lt"/>
                        <a:ea typeface="+mn-ea"/>
                        <a:cs typeface="+mn-ea"/>
                        <a:sym typeface="+mn-lt"/>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3238">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a:ln>
                            <a:noFill/>
                          </a:ln>
                          <a:solidFill>
                            <a:schemeClr val="tx1"/>
                          </a:solidFill>
                          <a:effectLst/>
                          <a:latin typeface="+mn-lt"/>
                          <a:ea typeface="+mn-ea"/>
                          <a:cs typeface="+mn-ea"/>
                          <a:sym typeface="+mn-lt"/>
                        </a:rPr>
                        <a:t>4</a:t>
                      </a:r>
                      <a:endParaRPr kumimoji="0" lang="en-US" altLang="zh-CN" sz="1300" b="0" i="0" u="none" strike="noStrike" cap="none" normalizeH="0" baseline="0">
                        <a:ln>
                          <a:noFill/>
                        </a:ln>
                        <a:solidFill>
                          <a:schemeClr val="tx1"/>
                        </a:solidFill>
                        <a:effectLst/>
                        <a:latin typeface="+mn-lt"/>
                        <a:ea typeface="+mn-ea"/>
                        <a:cs typeface="+mn-ea"/>
                        <a:sym typeface="+mn-lt"/>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愿与大自然打交道，喜欢地理地质类的活动</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地质勘探人员、钻井工、矿工等</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96925">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a:ln>
                            <a:noFill/>
                          </a:ln>
                          <a:solidFill>
                            <a:schemeClr val="tx1"/>
                          </a:solidFill>
                          <a:effectLst/>
                          <a:latin typeface="+mn-lt"/>
                          <a:ea typeface="+mn-ea"/>
                          <a:cs typeface="+mn-ea"/>
                          <a:sym typeface="+mn-lt"/>
                        </a:rPr>
                        <a:t>5</a:t>
                      </a:r>
                      <a:endParaRPr kumimoji="0" lang="en-US" altLang="zh-CN" sz="1300" b="0" i="0" u="none" strike="noStrike" cap="none" normalizeH="0" baseline="0">
                        <a:ln>
                          <a:noFill/>
                        </a:ln>
                        <a:solidFill>
                          <a:schemeClr val="tx1"/>
                        </a:solidFill>
                        <a:effectLst/>
                        <a:latin typeface="+mn-lt"/>
                        <a:ea typeface="+mn-ea"/>
                        <a:cs typeface="+mn-ea"/>
                        <a:sym typeface="+mn-lt"/>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愿从事农业、生物、化学类工作，喜欢种养、化工方面的实验性活动</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农业技术员、饲养员、水文员、化验员、制药工、菜农等</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52500">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a:ln>
                            <a:noFill/>
                          </a:ln>
                          <a:solidFill>
                            <a:schemeClr val="tx1"/>
                          </a:solidFill>
                          <a:effectLst/>
                          <a:latin typeface="+mn-lt"/>
                          <a:ea typeface="+mn-ea"/>
                          <a:cs typeface="+mn-ea"/>
                          <a:sym typeface="+mn-lt"/>
                        </a:rPr>
                        <a:t>6</a:t>
                      </a:r>
                      <a:endParaRPr kumimoji="0" lang="en-US" altLang="zh-CN" sz="1300" b="0" i="0" u="none" strike="noStrike" cap="none" normalizeH="0" baseline="0">
                        <a:ln>
                          <a:noFill/>
                        </a:ln>
                        <a:solidFill>
                          <a:schemeClr val="tx1"/>
                        </a:solidFill>
                        <a:effectLst/>
                        <a:latin typeface="+mn-lt"/>
                        <a:ea typeface="+mn-ea"/>
                        <a:cs typeface="+mn-ea"/>
                        <a:sym typeface="+mn-lt"/>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dirty="0">
                          <a:ln>
                            <a:noFill/>
                          </a:ln>
                          <a:solidFill>
                            <a:schemeClr val="tx1"/>
                          </a:solidFill>
                          <a:effectLst/>
                          <a:latin typeface="+mn-lt"/>
                          <a:ea typeface="+mn-ea"/>
                          <a:cs typeface="+mn-ea"/>
                          <a:sym typeface="+mn-lt"/>
                        </a:rPr>
                        <a:t>愿从事社会福利类的工作，喜欢帮助别人解决困难，这类人乐意帮助人，他们试图改善他人的状况，帮助他人排忧解难，喜欢从事社会福利和助人工作</a:t>
                      </a:r>
                      <a:endParaRPr kumimoji="0" lang="zh-CN" altLang="en-US" sz="1300" b="0" i="0" u="none" strike="noStrike" cap="none" normalizeH="0" baseline="0" dirty="0">
                        <a:ln>
                          <a:noFill/>
                        </a:ln>
                        <a:solidFill>
                          <a:schemeClr val="tx1"/>
                        </a:solidFill>
                        <a:effectLst/>
                        <a:latin typeface="+mn-lt"/>
                        <a:ea typeface="+mn-ea"/>
                        <a:cs typeface="+mn-ea"/>
                        <a:sym typeface="+mn-lt"/>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dirty="0">
                          <a:ln>
                            <a:noFill/>
                          </a:ln>
                          <a:solidFill>
                            <a:schemeClr val="tx1"/>
                          </a:solidFill>
                          <a:effectLst/>
                          <a:latin typeface="+mn-lt"/>
                          <a:ea typeface="+mn-ea"/>
                          <a:cs typeface="+mn-ea"/>
                          <a:sym typeface="+mn-lt"/>
                        </a:rPr>
                        <a:t>咨询人员、科技推广人员、教师、医生、护士等</a:t>
                      </a:r>
                      <a:endParaRPr kumimoji="0" lang="zh-CN" altLang="en-US" sz="1300" b="0" i="0" u="none" strike="noStrike" cap="none" normalizeH="0" baseline="0" dirty="0">
                        <a:ln>
                          <a:noFill/>
                        </a:ln>
                        <a:solidFill>
                          <a:schemeClr val="tx1"/>
                        </a:solidFill>
                        <a:effectLst/>
                        <a:latin typeface="+mn-lt"/>
                        <a:ea typeface="+mn-ea"/>
                        <a:cs typeface="+mn-ea"/>
                        <a:sym typeface="+mn-lt"/>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advTm="4541">
        <p:random/>
      </p:transition>
    </mc:Choice>
    <mc:Fallback>
      <p:transition spd="slow" advTm="4541">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250"/>
                                  </p:stCondLst>
                                  <p:childTnLst>
                                    <p:set>
                                      <p:cBhvr>
                                        <p:cTn id="6" dur="1" fill="hold">
                                          <p:stCondLst>
                                            <p:cond delay="0"/>
                                          </p:stCondLst>
                                        </p:cTn>
                                        <p:tgtEl>
                                          <p:spTgt spid="8"/>
                                        </p:tgtEl>
                                        <p:attrNameLst>
                                          <p:attrName>style.visibility</p:attrName>
                                        </p:attrNameLst>
                                      </p:cBhvr>
                                      <p:to>
                                        <p:strVal val="visible"/>
                                      </p:to>
                                    </p:set>
                                    <p:anim calcmode="lin" valueType="num">
                                      <p:cBhvr>
                                        <p:cTn id="7" dur="1250" fill="hold"/>
                                        <p:tgtEl>
                                          <p:spTgt spid="8"/>
                                        </p:tgtEl>
                                        <p:attrNameLst>
                                          <p:attrName>ppt_w</p:attrName>
                                        </p:attrNameLst>
                                      </p:cBhvr>
                                      <p:tavLst>
                                        <p:tav tm="0">
                                          <p:val>
                                            <p:fltVal val="0"/>
                                          </p:val>
                                        </p:tav>
                                        <p:tav tm="100000">
                                          <p:val>
                                            <p:strVal val="#ppt_w"/>
                                          </p:val>
                                        </p:tav>
                                      </p:tavLst>
                                    </p:anim>
                                    <p:anim calcmode="lin" valueType="num">
                                      <p:cBhvr>
                                        <p:cTn id="8" dur="1250" fill="hold"/>
                                        <p:tgtEl>
                                          <p:spTgt spid="8"/>
                                        </p:tgtEl>
                                        <p:attrNameLst>
                                          <p:attrName>ppt_h</p:attrName>
                                        </p:attrNameLst>
                                      </p:cBhvr>
                                      <p:tavLst>
                                        <p:tav tm="0">
                                          <p:val>
                                            <p:fltVal val="0"/>
                                          </p:val>
                                        </p:tav>
                                        <p:tav tm="100000">
                                          <p:val>
                                            <p:strVal val="#ppt_h"/>
                                          </p:val>
                                        </p:tav>
                                      </p:tavLst>
                                    </p:anim>
                                    <p:animEffect transition="in" filter="fade">
                                      <p:cBhvr>
                                        <p:cTn id="9"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91894" y="323359"/>
            <a:ext cx="4504106"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如何制定个人职业生涯规划</a:t>
            </a:r>
            <a:endParaRPr lang="zh-CN" altLang="en-US" sz="2800" b="1" dirty="0">
              <a:solidFill>
                <a:schemeClr val="accent3"/>
              </a:solidFill>
              <a:cs typeface="+mn-ea"/>
              <a:sym typeface="+mn-lt"/>
            </a:endParaRPr>
          </a:p>
        </p:txBody>
      </p:sp>
      <p:graphicFrame>
        <p:nvGraphicFramePr>
          <p:cNvPr id="8" name="Group 37"/>
          <p:cNvGraphicFramePr/>
          <p:nvPr/>
        </p:nvGraphicFramePr>
        <p:xfrm>
          <a:off x="1591894" y="1192703"/>
          <a:ext cx="8935329" cy="5341938"/>
        </p:xfrm>
        <a:graphic>
          <a:graphicData uri="http://schemas.openxmlformats.org/drawingml/2006/table">
            <a:tbl>
              <a:tblPr/>
              <a:tblGrid>
                <a:gridCol w="704968"/>
                <a:gridCol w="4396995"/>
                <a:gridCol w="3833366"/>
              </a:tblGrid>
              <a:tr h="366717">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400" b="1" i="0" u="none" strike="noStrike" cap="none" normalizeH="0" baseline="0" dirty="0">
                          <a:ln>
                            <a:noFill/>
                          </a:ln>
                          <a:solidFill>
                            <a:schemeClr val="bg1"/>
                          </a:solidFill>
                          <a:effectLst/>
                          <a:latin typeface="+mn-lt"/>
                          <a:ea typeface="+mn-ea"/>
                          <a:cs typeface="+mn-ea"/>
                          <a:sym typeface="+mn-lt"/>
                        </a:rPr>
                        <a:t>类  型</a:t>
                      </a:r>
                      <a:endParaRPr kumimoji="0" lang="zh-CN" altLang="en-US" sz="1400" b="1" i="0" u="none" strike="noStrike" cap="none" normalizeH="0" baseline="0" dirty="0">
                        <a:ln>
                          <a:noFill/>
                        </a:ln>
                        <a:solidFill>
                          <a:schemeClr val="bg1"/>
                        </a:solidFill>
                        <a:effectLst/>
                        <a:latin typeface="+mn-lt"/>
                        <a:ea typeface="+mn-ea"/>
                        <a:cs typeface="+mn-ea"/>
                        <a:sym typeface="+mn-lt"/>
                      </a:endParaRPr>
                    </a:p>
                  </a:txBody>
                  <a:tcPr marL="90000" marR="90000" marT="46801" marB="46801"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solid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400" b="1" i="0" u="none" strike="noStrike" cap="none" normalizeH="0" baseline="0" dirty="0">
                          <a:ln>
                            <a:noFill/>
                          </a:ln>
                          <a:solidFill>
                            <a:schemeClr val="bg1"/>
                          </a:solidFill>
                          <a:effectLst/>
                          <a:latin typeface="+mn-lt"/>
                          <a:ea typeface="+mn-ea"/>
                          <a:cs typeface="+mn-ea"/>
                          <a:sym typeface="+mn-lt"/>
                        </a:rPr>
                        <a:t>特    征</a:t>
                      </a:r>
                      <a:endParaRPr kumimoji="0" lang="zh-CN" altLang="en-US" sz="1400" b="1" i="0" u="none" strike="noStrike" cap="none" normalizeH="0" baseline="0" dirty="0">
                        <a:ln>
                          <a:noFill/>
                        </a:ln>
                        <a:solidFill>
                          <a:schemeClr val="bg1"/>
                        </a:solidFill>
                        <a:effectLst/>
                        <a:latin typeface="+mn-lt"/>
                        <a:ea typeface="+mn-ea"/>
                        <a:cs typeface="+mn-ea"/>
                        <a:sym typeface="+mn-lt"/>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solid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400" b="1" i="0" u="none" strike="noStrike" cap="none" normalizeH="0" baseline="0" dirty="0">
                          <a:ln>
                            <a:noFill/>
                          </a:ln>
                          <a:solidFill>
                            <a:schemeClr val="bg1"/>
                          </a:solidFill>
                          <a:effectLst/>
                          <a:latin typeface="+mn-lt"/>
                          <a:ea typeface="+mn-ea"/>
                          <a:cs typeface="+mn-ea"/>
                          <a:sym typeface="+mn-lt"/>
                        </a:rPr>
                        <a:t>适合的职业</a:t>
                      </a:r>
                      <a:endParaRPr kumimoji="0" lang="zh-CN" altLang="en-US" sz="1400" b="1" i="0" u="none" strike="noStrike" cap="none" normalizeH="0" baseline="0" dirty="0">
                        <a:ln>
                          <a:noFill/>
                        </a:ln>
                        <a:solidFill>
                          <a:schemeClr val="bg1"/>
                        </a:solidFill>
                        <a:effectLst/>
                        <a:latin typeface="+mn-lt"/>
                        <a:ea typeface="+mn-ea"/>
                        <a:cs typeface="+mn-ea"/>
                        <a:sym typeface="+mn-lt"/>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0000"/>
                    </a:solidFill>
                  </a:tcPr>
                </a:tc>
              </a:tr>
              <a:tr h="742958">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a:ln>
                            <a:noFill/>
                          </a:ln>
                          <a:solidFill>
                            <a:schemeClr val="tx1"/>
                          </a:solidFill>
                          <a:effectLst/>
                          <a:latin typeface="+mn-lt"/>
                          <a:ea typeface="+mn-ea"/>
                          <a:cs typeface="+mn-ea"/>
                          <a:sym typeface="+mn-lt"/>
                        </a:rPr>
                        <a:t>7</a:t>
                      </a:r>
                      <a:endParaRPr kumimoji="0" lang="en-US" altLang="zh-CN" sz="1300" b="0" i="0" u="none" strike="noStrike" cap="none" normalizeH="0" baseline="0">
                        <a:ln>
                          <a:noFill/>
                        </a:ln>
                        <a:solidFill>
                          <a:schemeClr val="tx1"/>
                        </a:solidFill>
                        <a:effectLst/>
                        <a:latin typeface="+mn-lt"/>
                        <a:ea typeface="+mn-ea"/>
                        <a:cs typeface="+mn-ea"/>
                        <a:sym typeface="+mn-lt"/>
                      </a:endParaRPr>
                    </a:p>
                  </a:txBody>
                  <a:tcPr marL="90000" marR="90000" marT="46801" marB="46801"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愿做组织和管理工作，喜欢掌管一些事情，  以发挥重要作用，希望受到众人尊敬和获得声望，愿做领导和组织工作</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dirty="0">
                          <a:ln>
                            <a:noFill/>
                          </a:ln>
                          <a:solidFill>
                            <a:schemeClr val="tx1"/>
                          </a:solidFill>
                          <a:effectLst/>
                          <a:latin typeface="+mn-lt"/>
                          <a:ea typeface="+mn-ea"/>
                          <a:cs typeface="+mn-ea"/>
                          <a:sym typeface="+mn-lt"/>
                        </a:rPr>
                        <a:t>组织领导管理者，如行政人员、企业管理干部、学校领导和辅导员等。</a:t>
                      </a:r>
                      <a:endParaRPr kumimoji="0" lang="zh-CN" altLang="en-US" sz="1300" b="0" i="0" u="none" strike="noStrike" cap="none" normalizeH="0" baseline="0" dirty="0">
                        <a:ln>
                          <a:noFill/>
                        </a:ln>
                        <a:solidFill>
                          <a:schemeClr val="tx1"/>
                        </a:solidFill>
                        <a:effectLst/>
                        <a:latin typeface="+mn-lt"/>
                        <a:ea typeface="+mn-ea"/>
                        <a:cs typeface="+mn-ea"/>
                        <a:sym typeface="+mn-lt"/>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7592">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a:ln>
                            <a:noFill/>
                          </a:ln>
                          <a:solidFill>
                            <a:schemeClr val="tx1"/>
                          </a:solidFill>
                          <a:effectLst/>
                          <a:latin typeface="+mn-lt"/>
                          <a:ea typeface="+mn-ea"/>
                          <a:cs typeface="+mn-ea"/>
                          <a:sym typeface="+mn-lt"/>
                        </a:rPr>
                        <a:t>8</a:t>
                      </a:r>
                      <a:endParaRPr kumimoji="0" lang="en-US" altLang="zh-CN" sz="1300" b="0" i="0" u="none" strike="noStrike" cap="none" normalizeH="0" baseline="0">
                        <a:ln>
                          <a:noFill/>
                        </a:ln>
                        <a:solidFill>
                          <a:schemeClr val="tx1"/>
                        </a:solidFill>
                        <a:effectLst/>
                        <a:latin typeface="+mn-lt"/>
                        <a:ea typeface="+mn-ea"/>
                        <a:cs typeface="+mn-ea"/>
                        <a:sym typeface="+mn-lt"/>
                      </a:endParaRPr>
                    </a:p>
                  </a:txBody>
                  <a:tcPr marL="90000" marR="90000" marT="46801" marB="46801"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愿研究人的行为和心理，喜欢谈涉及到人的主题，对人的行为举止和心理状态感兴趣</a:t>
                      </a:r>
                      <a:endParaRPr kumimoji="0" lang="zh-CN" altLang="en-US" sz="1300" b="0" i="0" u="none" strike="noStrike" cap="none" normalizeH="0" baseline="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Tx/>
                        <a:buSzTx/>
                        <a:buFontTx/>
                        <a:buNone/>
                      </a:pPr>
                      <a:endParaRPr kumimoji="0" lang="en-US" altLang="zh-CN" sz="1300" b="0" i="0" u="none" strike="noStrike" cap="none" normalizeH="0" baseline="0">
                        <a:ln>
                          <a:noFill/>
                        </a:ln>
                        <a:solidFill>
                          <a:schemeClr val="tx1"/>
                        </a:solidFill>
                        <a:effectLst/>
                        <a:latin typeface="+mn-lt"/>
                        <a:ea typeface="+mn-ea"/>
                        <a:cs typeface="+mn-ea"/>
                        <a:sym typeface="+mn-lt"/>
                      </a:endParaRPr>
                    </a:p>
                  </a:txBody>
                  <a:tcPr marL="90000" marR="90000"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心理学、政治学、人类学、人事管理、思想政治教育研究工作以及教育、行为管理工作、社会科学工作者、作家等。</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86090">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a:ln>
                            <a:noFill/>
                          </a:ln>
                          <a:solidFill>
                            <a:schemeClr val="tx1"/>
                          </a:solidFill>
                          <a:effectLst/>
                          <a:latin typeface="+mn-lt"/>
                          <a:ea typeface="+mn-ea"/>
                          <a:cs typeface="+mn-ea"/>
                          <a:sym typeface="+mn-lt"/>
                        </a:rPr>
                        <a:t>9</a:t>
                      </a:r>
                      <a:endParaRPr kumimoji="0" lang="en-US" altLang="zh-CN" sz="1300" b="0" i="0" u="none" strike="noStrike" cap="none" normalizeH="0" baseline="0">
                        <a:ln>
                          <a:noFill/>
                        </a:ln>
                        <a:solidFill>
                          <a:schemeClr val="tx1"/>
                        </a:solidFill>
                        <a:effectLst/>
                        <a:latin typeface="+mn-lt"/>
                        <a:ea typeface="+mn-ea"/>
                        <a:cs typeface="+mn-ea"/>
                        <a:sym typeface="+mn-lt"/>
                      </a:endParaRPr>
                    </a:p>
                  </a:txBody>
                  <a:tcPr marL="90000" marR="90000" marT="46801" marB="46801"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dirty="0">
                          <a:ln>
                            <a:noFill/>
                          </a:ln>
                          <a:solidFill>
                            <a:schemeClr val="tx1"/>
                          </a:solidFill>
                          <a:effectLst/>
                          <a:latin typeface="+mn-lt"/>
                          <a:ea typeface="+mn-ea"/>
                          <a:cs typeface="+mn-ea"/>
                          <a:sym typeface="+mn-lt"/>
                        </a:rPr>
                        <a:t>愿从事科学技术事业，喜欢通过逻 辑推理、理论分析、独立思考或实验 发现和解决问题的、推理的、测试的 活动，善于理论分析，喜欢独立地解 决问题，也喜欢通过实验做出新发现</a:t>
                      </a:r>
                      <a:endParaRPr kumimoji="0" lang="zh-CN" altLang="en-US" sz="1300" b="0" i="0" u="none" strike="noStrike" cap="none" normalizeH="0" baseline="0" dirty="0">
                        <a:ln>
                          <a:noFill/>
                        </a:ln>
                        <a:solidFill>
                          <a:schemeClr val="tx1"/>
                        </a:solidFill>
                        <a:effectLst/>
                        <a:latin typeface="+mn-lt"/>
                        <a:ea typeface="+mn-ea"/>
                        <a:cs typeface="+mn-ea"/>
                        <a:sym typeface="+mn-lt"/>
                      </a:endParaRPr>
                    </a:p>
                  </a:txBody>
                  <a:tcPr marL="90000" marR="90000"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生物、化学、工程学、 物理学、自然科学工作者、工程技术人员等</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86090">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a:ln>
                            <a:noFill/>
                          </a:ln>
                          <a:solidFill>
                            <a:schemeClr val="tx1"/>
                          </a:solidFill>
                          <a:effectLst/>
                          <a:latin typeface="+mn-lt"/>
                          <a:ea typeface="+mn-ea"/>
                          <a:cs typeface="+mn-ea"/>
                          <a:sym typeface="+mn-lt"/>
                        </a:rPr>
                        <a:t>10</a:t>
                      </a:r>
                      <a:endParaRPr kumimoji="0" lang="en-US" altLang="zh-CN" sz="1300" b="0" i="0" u="none" strike="noStrike" cap="none" normalizeH="0" baseline="0">
                        <a:ln>
                          <a:noFill/>
                        </a:ln>
                        <a:solidFill>
                          <a:schemeClr val="tx1"/>
                        </a:solidFill>
                        <a:effectLst/>
                        <a:latin typeface="+mn-lt"/>
                        <a:ea typeface="+mn-ea"/>
                        <a:cs typeface="+mn-ea"/>
                        <a:sym typeface="+mn-lt"/>
                      </a:endParaRPr>
                    </a:p>
                  </a:txBody>
                  <a:tcPr marL="90000" marR="90000" marT="46801" marB="46801"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愿从事有想像力和创造力的工作。 喜欢创造新的式样和概念，大都喜 欢独立的工作，对自己的学识和才 能颇为自信。乐于解决抽象的问题， 而且急于了解周围的世界</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社会调查、经济分析、 各类科学研究工作、化 验、新产品开发，以及演 员、画家、创作或设计人员等</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4899">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a:ln>
                            <a:noFill/>
                          </a:ln>
                          <a:solidFill>
                            <a:schemeClr val="tx1"/>
                          </a:solidFill>
                          <a:effectLst/>
                          <a:latin typeface="+mn-lt"/>
                          <a:ea typeface="+mn-ea"/>
                          <a:cs typeface="+mn-ea"/>
                          <a:sym typeface="+mn-lt"/>
                        </a:rPr>
                        <a:t>11</a:t>
                      </a:r>
                      <a:endParaRPr kumimoji="0" lang="en-US" altLang="zh-CN" sz="1300" b="0" i="0" u="none" strike="noStrike" cap="none" normalizeH="0" baseline="0">
                        <a:ln>
                          <a:noFill/>
                        </a:ln>
                        <a:solidFill>
                          <a:schemeClr val="tx1"/>
                        </a:solidFill>
                        <a:effectLst/>
                        <a:latin typeface="+mn-lt"/>
                        <a:ea typeface="+mn-ea"/>
                        <a:cs typeface="+mn-ea"/>
                        <a:sym typeface="+mn-lt"/>
                      </a:endParaRPr>
                    </a:p>
                  </a:txBody>
                  <a:tcPr marL="90000" marR="90000" marT="46801" marB="46801"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a:ln>
                            <a:noFill/>
                          </a:ln>
                          <a:solidFill>
                            <a:schemeClr val="tx1"/>
                          </a:solidFill>
                          <a:effectLst/>
                          <a:latin typeface="+mn-lt"/>
                          <a:ea typeface="+mn-ea"/>
                          <a:cs typeface="+mn-ea"/>
                          <a:sym typeface="+mn-lt"/>
                        </a:rPr>
                        <a:t> </a:t>
                      </a:r>
                      <a:r>
                        <a:rPr kumimoji="0" lang="zh-CN" altLang="en-US" sz="1300" b="0" i="0" u="none" strike="noStrike" cap="none" normalizeH="0" baseline="0">
                          <a:ln>
                            <a:noFill/>
                          </a:ln>
                          <a:solidFill>
                            <a:schemeClr val="tx1"/>
                          </a:solidFill>
                          <a:effectLst/>
                          <a:latin typeface="+mn-lt"/>
                          <a:ea typeface="+mn-ea"/>
                          <a:cs typeface="+mn-ea"/>
                          <a:sym typeface="+mn-lt"/>
                        </a:rPr>
                        <a:t>愿做操作机器的技术工作，喜欢通 过一定的技术来进行活动，对运用一定技术，操作各种机械，制造新产品或完成其他任务感兴趣，喜欢 使用工具特别是大型的、马力强的先进机器，喜欢具体的东西</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制造等。飞行员、驾驶员、机械</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7592">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en-US" altLang="zh-CN" sz="1300" b="0" i="0" u="none" strike="noStrike" cap="none" normalizeH="0" baseline="0">
                          <a:ln>
                            <a:noFill/>
                          </a:ln>
                          <a:solidFill>
                            <a:schemeClr val="tx1"/>
                          </a:solidFill>
                          <a:effectLst/>
                          <a:latin typeface="+mn-lt"/>
                          <a:ea typeface="+mn-ea"/>
                          <a:cs typeface="+mn-ea"/>
                          <a:sym typeface="+mn-lt"/>
                        </a:rPr>
                        <a:t>12</a:t>
                      </a:r>
                      <a:endParaRPr kumimoji="0" lang="en-US" altLang="zh-CN" sz="1300" b="0" i="0" u="none" strike="noStrike" cap="none" normalizeH="0" baseline="0">
                        <a:ln>
                          <a:noFill/>
                        </a:ln>
                        <a:solidFill>
                          <a:schemeClr val="tx1"/>
                        </a:solidFill>
                        <a:effectLst/>
                        <a:latin typeface="+mn-lt"/>
                        <a:ea typeface="+mn-ea"/>
                        <a:cs typeface="+mn-ea"/>
                        <a:sym typeface="+mn-lt"/>
                      </a:endParaRPr>
                    </a:p>
                  </a:txBody>
                  <a:tcPr marL="90000" marR="90000" marT="46801" marB="46801"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a:ln>
                            <a:noFill/>
                          </a:ln>
                          <a:solidFill>
                            <a:schemeClr val="tx1"/>
                          </a:solidFill>
                          <a:effectLst/>
                          <a:latin typeface="+mn-lt"/>
                          <a:ea typeface="+mn-ea"/>
                          <a:cs typeface="+mn-ea"/>
                          <a:sym typeface="+mn-lt"/>
                        </a:rPr>
                        <a:t>愿从事具体的工作，喜欢制作看得见、摸得着的产品并从中得到乐趣，希望很快看到自己的劳动成 果，并从完成的产品中得到满足</a:t>
                      </a:r>
                      <a:endParaRPr kumimoji="0" lang="zh-CN" altLang="en-US" sz="1300" b="0" i="0" u="none" strike="noStrike" cap="none" normalizeH="0" baseline="0">
                        <a:ln>
                          <a:noFill/>
                        </a:ln>
                        <a:solidFill>
                          <a:schemeClr val="tx1"/>
                        </a:solidFill>
                        <a:effectLst/>
                        <a:latin typeface="+mn-lt"/>
                        <a:ea typeface="+mn-ea"/>
                        <a:cs typeface="+mn-ea"/>
                        <a:sym typeface="+mn-lt"/>
                      </a:endParaRPr>
                    </a:p>
                  </a:txBody>
                  <a:tcPr marL="90000" marR="90000" marT="46801" marB="468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000">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pPr>
                      <a:r>
                        <a:rPr kumimoji="0" lang="zh-CN" altLang="en-US" sz="1300" b="0" i="0" u="none" strike="noStrike" cap="none" normalizeH="0" baseline="0" dirty="0">
                          <a:ln>
                            <a:noFill/>
                          </a:ln>
                          <a:solidFill>
                            <a:schemeClr val="tx1"/>
                          </a:solidFill>
                          <a:effectLst/>
                          <a:latin typeface="+mn-lt"/>
                          <a:ea typeface="+mn-ea"/>
                          <a:cs typeface="+mn-ea"/>
                          <a:sym typeface="+mn-lt"/>
                        </a:rPr>
                        <a:t>室内装饰、园林、美容、理发、手工制作、机械维修、厨师等</a:t>
                      </a:r>
                      <a:endParaRPr kumimoji="0" lang="zh-CN" altLang="en-US" sz="1300" b="0" i="0" u="none" strike="noStrike" cap="none" normalizeH="0" baseline="0" dirty="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Tx/>
                        <a:buSzTx/>
                        <a:buFontTx/>
                        <a:buNone/>
                      </a:pPr>
                      <a:endParaRPr kumimoji="0" lang="en-US" altLang="zh-CN" sz="1300" b="0" i="0" u="none" strike="noStrike" cap="none" normalizeH="0" baseline="0" dirty="0">
                        <a:ln>
                          <a:noFill/>
                        </a:ln>
                        <a:solidFill>
                          <a:schemeClr val="tx1"/>
                        </a:solidFill>
                        <a:effectLst/>
                        <a:latin typeface="+mn-lt"/>
                        <a:ea typeface="+mn-ea"/>
                        <a:cs typeface="+mn-ea"/>
                        <a:sym typeface="+mn-lt"/>
                      </a:endParaRPr>
                    </a:p>
                  </a:txBody>
                  <a:tcPr marL="90000" marR="90000" marT="46801" marB="46801"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Tm="860">
        <p:random/>
      </p:transition>
    </mc:Choice>
    <mc:Fallback>
      <p:transition spd="slow" advTm="860">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91894" y="323359"/>
            <a:ext cx="4504106"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如何制定个人职业生涯规划</a:t>
            </a:r>
            <a:endParaRPr lang="zh-CN" altLang="en-US" sz="2800" b="1" dirty="0">
              <a:solidFill>
                <a:schemeClr val="accent3"/>
              </a:solidFill>
              <a:cs typeface="+mn-ea"/>
              <a:sym typeface="+mn-lt"/>
            </a:endParaRPr>
          </a:p>
        </p:txBody>
      </p:sp>
      <p:sp>
        <p:nvSpPr>
          <p:cNvPr id="8" name="矩形 7"/>
          <p:cNvSpPr/>
          <p:nvPr/>
        </p:nvSpPr>
        <p:spPr>
          <a:xfrm>
            <a:off x="1011556" y="2197734"/>
            <a:ext cx="7438382" cy="445645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
              <a:cs typeface="+mn-ea"/>
              <a:sym typeface="+mn-lt"/>
            </a:endParaRPr>
          </a:p>
        </p:txBody>
      </p:sp>
      <p:sp>
        <p:nvSpPr>
          <p:cNvPr id="9" name="Rectangle 4"/>
          <p:cNvSpPr txBox="1">
            <a:spLocks noChangeArrowheads="1"/>
          </p:cNvSpPr>
          <p:nvPr/>
        </p:nvSpPr>
        <p:spPr bwMode="auto">
          <a:xfrm>
            <a:off x="1116608" y="2333823"/>
            <a:ext cx="7228277" cy="476834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rtlCol="0" anchor="t" anchorCtr="0" compatLnSpc="1">
            <a:normAutofit/>
          </a:bodyP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800" dirty="0">
                <a:solidFill>
                  <a:schemeClr val="tx1"/>
                </a:solidFill>
                <a:cs typeface="+mn-ea"/>
                <a:sym typeface="+mn-lt"/>
              </a:rPr>
              <a:t>      人在其一生中，要从事各种各样的社会生活和社会生产活动，必须具备多种能力与之相适应。我们这里说所的能力，是指劳动者从事社会生产活动的能力，即职业工作能力。</a:t>
            </a:r>
            <a:endParaRPr lang="zh-CN" altLang="en-US" sz="1800" dirty="0">
              <a:solidFill>
                <a:schemeClr val="tx1"/>
              </a:solidFill>
              <a:cs typeface="+mn-ea"/>
              <a:sym typeface="+mn-lt"/>
            </a:endParaRPr>
          </a:p>
          <a:p>
            <a:pPr>
              <a:lnSpc>
                <a:spcPct val="150000"/>
              </a:lnSpc>
            </a:pPr>
            <a:r>
              <a:rPr lang="zh-CN" altLang="en-US" sz="1800" dirty="0">
                <a:solidFill>
                  <a:schemeClr val="tx1"/>
                </a:solidFill>
                <a:cs typeface="+mn-ea"/>
                <a:sym typeface="+mn-lt"/>
              </a:rPr>
              <a:t>       能力是一个人完成任务的前提条件，是影响工作效果的基本因素。人们的能力可分为一般能力和特殊能力两大类。一般能力通常称为智力，包括注意力、观察力、记忆力、思维能力和想象力等。特殊能力是指从事各项展业活动的能力也可称特长，如计算能力、音乐能力、动作协调能力、语言表达能力、空间判断能力等。</a:t>
            </a:r>
            <a:endParaRPr lang="zh-CN" altLang="en-US" sz="1800" dirty="0">
              <a:solidFill>
                <a:schemeClr val="tx1"/>
              </a:solidFill>
              <a:cs typeface="+mn-ea"/>
              <a:sym typeface="+mn-lt"/>
            </a:endParaRPr>
          </a:p>
          <a:p>
            <a:pPr>
              <a:lnSpc>
                <a:spcPct val="150000"/>
              </a:lnSpc>
            </a:pPr>
            <a:r>
              <a:rPr lang="zh-CN" altLang="en-US" sz="1800" dirty="0">
                <a:solidFill>
                  <a:schemeClr val="tx1"/>
                </a:solidFill>
                <a:cs typeface="+mn-ea"/>
                <a:sym typeface="+mn-lt"/>
              </a:rPr>
              <a:t>     从能力差异的角度来看，在职业选择时应遵循能力与职业相结合原则。</a:t>
            </a:r>
            <a:endParaRPr lang="zh-CN" altLang="en-US" sz="1800" dirty="0">
              <a:solidFill>
                <a:schemeClr val="tx1"/>
              </a:solidFill>
              <a:cs typeface="+mn-ea"/>
              <a:sym typeface="+mn-lt"/>
            </a:endParaRPr>
          </a:p>
          <a:p>
            <a:pPr>
              <a:lnSpc>
                <a:spcPct val="150000"/>
              </a:lnSpc>
              <a:buClr>
                <a:schemeClr val="bg1"/>
              </a:buClr>
              <a:buFont typeface="Wingdings" panose="05000000000000000000" pitchFamily="2" charset="2"/>
              <a:buNone/>
            </a:pPr>
            <a:endParaRPr lang="zh-CN" altLang="en-US" sz="1800" dirty="0">
              <a:solidFill>
                <a:schemeClr val="tx1"/>
              </a:solidFill>
              <a:cs typeface="+mn-ea"/>
              <a:sym typeface="+mn-lt"/>
            </a:endParaRPr>
          </a:p>
        </p:txBody>
      </p:sp>
      <p:sp>
        <p:nvSpPr>
          <p:cNvPr id="11" name="矩形 10"/>
          <p:cNvSpPr/>
          <p:nvPr/>
        </p:nvSpPr>
        <p:spPr>
          <a:xfrm>
            <a:off x="1780838" y="1351674"/>
            <a:ext cx="2749471" cy="477054"/>
          </a:xfrm>
          <a:prstGeom prst="rect">
            <a:avLst/>
          </a:prstGeom>
        </p:spPr>
        <p:txBody>
          <a:bodyPr wrap="none">
            <a:spAutoFit/>
          </a:bodyPr>
          <a:lstStyle/>
          <a:p>
            <a:r>
              <a:rPr lang="zh-CN" altLang="en-US" sz="2500" b="1" dirty="0">
                <a:cs typeface="+mn-ea"/>
                <a:sym typeface="+mn-lt"/>
              </a:rPr>
              <a:t>能力与职业的关系</a:t>
            </a:r>
            <a:endParaRPr lang="zh-CN" altLang="en-US" sz="2500" b="1" dirty="0">
              <a:cs typeface="+mn-ea"/>
              <a:sym typeface="+mn-lt"/>
            </a:endParaRPr>
          </a:p>
        </p:txBody>
      </p:sp>
      <p:pic>
        <p:nvPicPr>
          <p:cNvPr id="13" name="图片 12" descr="E:\素材\科技\02482fe6f95223932846c9ed9e3332f5.png02482fe6f95223932846c9ed9e3332f5"/>
          <p:cNvPicPr>
            <a:picLocks noChangeAspect="1"/>
          </p:cNvPicPr>
          <p:nvPr/>
        </p:nvPicPr>
        <p:blipFill>
          <a:blip r:embed="rId1"/>
          <a:srcRect/>
          <a:stretch>
            <a:fillRect/>
          </a:stretch>
        </p:blipFill>
        <p:spPr>
          <a:xfrm>
            <a:off x="7862801" y="2963544"/>
            <a:ext cx="3464151" cy="2609755"/>
          </a:xfrm>
          <a:prstGeom prst="rect">
            <a:avLst/>
          </a:prstGeom>
          <a:effectLst>
            <a:outerShdw blurRad="50800" dist="38100" dir="2700000" algn="tl" rotWithShape="0">
              <a:prstClr val="black">
                <a:alpha val="40000"/>
              </a:prstClr>
            </a:outerShdw>
          </a:effectLst>
        </p:spPr>
      </p:pic>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advTm="1957">
        <p:random/>
      </p:transition>
    </mc:Choice>
    <mc:Fallback>
      <p:transition spd="slow" advTm="1957">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diamond(in)">
                                      <p:cBhvr>
                                        <p:cTn id="7" dur="500"/>
                                        <p:tgtEl>
                                          <p:spTgt spid="9">
                                            <p:txEl>
                                              <p:pRg st="0" end="0"/>
                                            </p:txEl>
                                          </p:spTgt>
                                        </p:tgtEl>
                                      </p:cBhvr>
                                    </p:animEffect>
                                  </p:childTnLst>
                                </p:cTn>
                              </p:par>
                            </p:childTnLst>
                          </p:cTn>
                        </p:par>
                        <p:par>
                          <p:cTn id="8" fill="hold">
                            <p:stCondLst>
                              <p:cond delay="500"/>
                            </p:stCondLst>
                            <p:childTnLst>
                              <p:par>
                                <p:cTn id="9" presetID="8" presetClass="entr" presetSubtype="16" fill="hold" grpId="0" nodeType="after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animEffect transition="in" filter="diamond(in)">
                                      <p:cBhvr>
                                        <p:cTn id="11" dur="500"/>
                                        <p:tgtEl>
                                          <p:spTgt spid="9">
                                            <p:txEl>
                                              <p:pRg st="1" end="1"/>
                                            </p:txEl>
                                          </p:spTgt>
                                        </p:tgtEl>
                                      </p:cBhvr>
                                    </p:animEffect>
                                  </p:childTnLst>
                                </p:cTn>
                              </p:par>
                            </p:childTnLst>
                          </p:cTn>
                        </p:par>
                        <p:par>
                          <p:cTn id="12" fill="hold">
                            <p:stCondLst>
                              <p:cond delay="1000"/>
                            </p:stCondLst>
                            <p:childTnLst>
                              <p:par>
                                <p:cTn id="13" presetID="8" presetClass="entr" presetSubtype="16" fill="hold" grpId="0" nodeType="after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animEffect transition="in" filter="diamond(in)">
                                      <p:cBhvr>
                                        <p:cTn id="15" dur="500"/>
                                        <p:tgtEl>
                                          <p:spTgt spid="9">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par>
                                <p:cTn id="25" presetID="53" presetClass="entr" presetSubtype="16"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build="p"/>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91894" y="323359"/>
            <a:ext cx="4504106"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如何制定个人职业生涯规划</a:t>
            </a:r>
            <a:endParaRPr lang="zh-CN" altLang="en-US" sz="2800" b="1" dirty="0">
              <a:solidFill>
                <a:schemeClr val="accent3"/>
              </a:solidFill>
              <a:cs typeface="+mn-ea"/>
              <a:sym typeface="+mn-lt"/>
            </a:endParaRPr>
          </a:p>
        </p:txBody>
      </p:sp>
      <p:sp>
        <p:nvSpPr>
          <p:cNvPr id="8" name="矩形 7"/>
          <p:cNvSpPr/>
          <p:nvPr/>
        </p:nvSpPr>
        <p:spPr>
          <a:xfrm>
            <a:off x="1011555" y="2197735"/>
            <a:ext cx="10081895" cy="35029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00">
              <a:cs typeface="+mn-ea"/>
              <a:sym typeface="+mn-lt"/>
            </a:endParaRPr>
          </a:p>
        </p:txBody>
      </p:sp>
      <p:sp>
        <p:nvSpPr>
          <p:cNvPr id="9" name="Rectangle 4"/>
          <p:cNvSpPr txBox="1">
            <a:spLocks noChangeArrowheads="1"/>
          </p:cNvSpPr>
          <p:nvPr/>
        </p:nvSpPr>
        <p:spPr bwMode="auto">
          <a:xfrm>
            <a:off x="1249795" y="2302611"/>
            <a:ext cx="7584715" cy="476834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rtlCol="0" anchor="t" anchorCtr="0" compatLnSpc="1">
            <a:normAutofit/>
          </a:bodyP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800" dirty="0">
                <a:solidFill>
                  <a:schemeClr val="tx1"/>
                </a:solidFill>
                <a:cs typeface="+mn-ea"/>
                <a:sym typeface="+mn-lt"/>
              </a:rPr>
              <a:t>在正确自我定位的基础上，设立更加明确的职业目标。要求对组织内外可供选择的路径进行评估，尽量设立量化的、可行的、有时限、有挑战性的生活和工作目标。目标可以是多层次、分阶段的。一个远大的、雄伟的目标往往要分解成若干易于达到的阶段性目标。另外，设定目标要关注随着职业与生命阶段的变化，个人在兴趣和目标方面也会发生变化，从而有针对性地设定目标。职业生涯目标的确定包括人生目标、长期目标、中期目标与短期目标的确定，它们分别与人生规划、长期规划、中期规划和短期规划相对应。</a:t>
            </a:r>
            <a:endParaRPr lang="zh-CN" altLang="en-US" sz="1800" dirty="0">
              <a:solidFill>
                <a:schemeClr val="tx1"/>
              </a:solidFill>
              <a:cs typeface="+mn-ea"/>
              <a:sym typeface="+mn-lt"/>
            </a:endParaRPr>
          </a:p>
        </p:txBody>
      </p:sp>
      <p:sp>
        <p:nvSpPr>
          <p:cNvPr id="11" name="矩形 10"/>
          <p:cNvSpPr/>
          <p:nvPr/>
        </p:nvSpPr>
        <p:spPr>
          <a:xfrm>
            <a:off x="1780838" y="1351674"/>
            <a:ext cx="1467068" cy="477054"/>
          </a:xfrm>
          <a:prstGeom prst="rect">
            <a:avLst/>
          </a:prstGeom>
        </p:spPr>
        <p:txBody>
          <a:bodyPr wrap="none">
            <a:spAutoFit/>
          </a:bodyPr>
          <a:lstStyle/>
          <a:p>
            <a:r>
              <a:rPr lang="zh-CN" altLang="en-US" sz="2500" b="1" dirty="0">
                <a:cs typeface="+mn-ea"/>
                <a:sym typeface="+mn-lt"/>
              </a:rPr>
              <a:t>目标设定</a:t>
            </a:r>
            <a:endParaRPr lang="zh-CN" altLang="en-US" sz="2500" b="1" dirty="0">
              <a:cs typeface="+mn-ea"/>
              <a:sym typeface="+mn-lt"/>
            </a:endParaRPr>
          </a:p>
        </p:txBody>
      </p:sp>
      <p:pic>
        <p:nvPicPr>
          <p:cNvPr id="12" name="图片 11" descr="c40f6d6243cb6c9fd15ba691e313bee3"/>
          <p:cNvPicPr>
            <a:picLocks noChangeAspect="1"/>
          </p:cNvPicPr>
          <p:nvPr/>
        </p:nvPicPr>
        <p:blipFill>
          <a:blip r:embed="rId1"/>
          <a:stretch>
            <a:fillRect/>
          </a:stretch>
        </p:blipFill>
        <p:spPr>
          <a:xfrm>
            <a:off x="8556043" y="1351674"/>
            <a:ext cx="3642942" cy="5462511"/>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advTm="2689">
        <p:random/>
      </p:transition>
    </mc:Choice>
    <mc:Fallback>
      <p:transition spd="slow" advTm="2689">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inVertical)">
                                      <p:cBhvr>
                                        <p:cTn id="11" dur="500"/>
                                        <p:tgtEl>
                                          <p:spTgt spid="8"/>
                                        </p:tgtEl>
                                      </p:cBhvr>
                                    </p:animEffect>
                                  </p:childTnLst>
                                </p:cTn>
                              </p:par>
                            </p:childTnLst>
                          </p:cTn>
                        </p:par>
                        <p:par>
                          <p:cTn id="12" fill="hold">
                            <p:stCondLst>
                              <p:cond delay="1000"/>
                            </p:stCondLst>
                            <p:childTnLst>
                              <p:par>
                                <p:cTn id="13" presetID="8" presetClass="entr" presetSubtype="16" fill="hold" grpId="0" nodeType="after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diamond(in)">
                                      <p:cBhvr>
                                        <p:cTn id="15" dur="500"/>
                                        <p:tgtEl>
                                          <p:spTgt spid="9">
                                            <p:txEl>
                                              <p:pRg st="0" end="0"/>
                                            </p:txEl>
                                          </p:spTgt>
                                        </p:tgtEl>
                                      </p:cBhvr>
                                    </p:animEffect>
                                  </p:childTnLst>
                                </p:cTn>
                              </p:par>
                              <p:par>
                                <p:cTn id="16" presetID="42"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build="p"/>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91894" y="323359"/>
            <a:ext cx="4504106"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如何制定个人职业生涯规划</a:t>
            </a:r>
            <a:endParaRPr lang="zh-CN" altLang="en-US" sz="2800" b="1" dirty="0">
              <a:solidFill>
                <a:schemeClr val="accent3"/>
              </a:solidFill>
              <a:cs typeface="+mn-ea"/>
              <a:sym typeface="+mn-lt"/>
            </a:endParaRPr>
          </a:p>
        </p:txBody>
      </p:sp>
      <p:sp>
        <p:nvSpPr>
          <p:cNvPr id="8" name="Rectangle 4"/>
          <p:cNvSpPr>
            <a:spLocks noRot="1" noChangeArrowheads="1"/>
          </p:cNvSpPr>
          <p:nvPr/>
        </p:nvSpPr>
        <p:spPr bwMode="auto">
          <a:xfrm>
            <a:off x="-426428" y="1166403"/>
            <a:ext cx="8540750" cy="685800"/>
          </a:xfrm>
          <a:prstGeom prst="rect">
            <a:avLst/>
          </a:prstGeom>
          <a:noFill/>
          <a:ln w="9525">
            <a:noFill/>
            <a:miter lim="800000"/>
          </a:ln>
          <a:effectLst/>
        </p:spPr>
        <p:txBody>
          <a:bodyPr anchor="ctr"/>
          <a:lstStyle/>
          <a:p>
            <a:pPr algn="ctr" eaLnBrk="1" hangingPunct="1">
              <a:defRPr/>
            </a:pPr>
            <a:r>
              <a:rPr lang="zh-CN" altLang="en-US" sz="2500" b="1" dirty="0">
                <a:effectLst>
                  <a:outerShdw blurRad="38100" dist="38100" dir="2700000" algn="tl">
                    <a:srgbClr val="C0C0C0"/>
                  </a:outerShdw>
                </a:effectLst>
                <a:cs typeface="+mn-ea"/>
                <a:sym typeface="+mn-lt"/>
              </a:rPr>
              <a:t>职业生涯发展策略</a:t>
            </a:r>
            <a:endParaRPr lang="zh-CN" altLang="en-US" sz="2500" b="1" dirty="0">
              <a:effectLst>
                <a:outerShdw blurRad="38100" dist="38100" dir="2700000" algn="tl">
                  <a:srgbClr val="C0C0C0"/>
                </a:outerShdw>
              </a:effectLst>
              <a:cs typeface="+mn-ea"/>
              <a:sym typeface="+mn-lt"/>
            </a:endParaRPr>
          </a:p>
        </p:txBody>
      </p:sp>
      <p:pic>
        <p:nvPicPr>
          <p:cNvPr id="9" name="Picture 6" descr="C:\Documents and Settings\beisen031\My Documents\HAPPY\职业生涯\职业生涯\职业生涯规划与管理实操（中）.files\jmh-zsk-21524-1.gif"/>
          <p:cNvPicPr>
            <a:picLocks noChangeAspect="1" noChangeArrowheads="1"/>
          </p:cNvPicPr>
          <p:nvPr/>
        </p:nvPicPr>
        <p:blipFill>
          <a:blip r:embed="rId1" r:link="rId2">
            <a:extLst>
              <a:ext uri="{28A0092B-C50C-407E-A947-70E740481C1C}">
                <a14:useLocalDpi xmlns:a14="http://schemas.microsoft.com/office/drawing/2010/main" val="0"/>
              </a:ext>
            </a:extLst>
          </a:blip>
          <a:srcRect/>
          <a:stretch>
            <a:fillRect/>
          </a:stretch>
        </p:blipFill>
        <p:spPr bwMode="auto">
          <a:xfrm>
            <a:off x="6354690" y="1758391"/>
            <a:ext cx="3529013" cy="396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7"/>
          <p:cNvSpPr>
            <a:spLocks noChangeArrowheads="1"/>
          </p:cNvSpPr>
          <p:nvPr/>
        </p:nvSpPr>
        <p:spPr bwMode="auto">
          <a:xfrm>
            <a:off x="1674740" y="2479117"/>
            <a:ext cx="3203575" cy="2016125"/>
          </a:xfrm>
          <a:prstGeom prst="wedgeRoundRectCallout">
            <a:avLst>
              <a:gd name="adj1" fmla="val 10454"/>
              <a:gd name="adj2" fmla="val 77088"/>
              <a:gd name="adj3" fmla="val 16667"/>
            </a:avLst>
          </a:prstGeom>
          <a:noFill/>
          <a:ln w="19050">
            <a:solidFill>
              <a:schemeClr val="tx1"/>
            </a:solidFill>
            <a:miter lim="800000"/>
          </a:ln>
          <a:extLst>
            <a:ext uri="{909E8E84-426E-40DD-AFC4-6F175D3DCCD1}">
              <a14:hiddenFill xmlns:a14="http://schemas.microsoft.com/office/drawing/2010/main">
                <a:solidFill>
                  <a:srgbClr val="FFFFFF"/>
                </a:solidFill>
              </a14:hiddenFill>
            </a:ext>
          </a:extLst>
        </p:spPr>
        <p:txBody>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kumimoji="1" lang="en-US" altLang="zh-CN" sz="1600" b="0" dirty="0">
                <a:latin typeface="+mn-lt"/>
                <a:ea typeface="+mn-ea"/>
                <a:cs typeface="+mn-ea"/>
                <a:sym typeface="+mn-lt"/>
              </a:rPr>
              <a:t> </a:t>
            </a:r>
            <a:r>
              <a:rPr kumimoji="1" lang="zh-CN" altLang="en-US" sz="1600" b="0" dirty="0">
                <a:latin typeface="+mn-lt"/>
                <a:ea typeface="+mn-ea"/>
                <a:cs typeface="+mn-ea"/>
                <a:sym typeface="+mn-lt"/>
              </a:rPr>
              <a:t>高层提升的困惑</a:t>
            </a:r>
            <a:endParaRPr kumimoji="1" lang="zh-CN" altLang="en-US" sz="1600" b="0" dirty="0">
              <a:latin typeface="+mn-lt"/>
              <a:ea typeface="+mn-ea"/>
              <a:cs typeface="+mn-ea"/>
              <a:sym typeface="+mn-lt"/>
            </a:endParaRPr>
          </a:p>
          <a:p>
            <a:pPr eaLnBrk="1" hangingPunct="1">
              <a:spcBef>
                <a:spcPct val="50000"/>
              </a:spcBef>
            </a:pPr>
            <a:r>
              <a:rPr kumimoji="1" lang="zh-CN" altLang="en-US" sz="1600" b="0" dirty="0">
                <a:latin typeface="+mn-lt"/>
                <a:ea typeface="+mn-ea"/>
                <a:cs typeface="+mn-ea"/>
                <a:sym typeface="+mn-lt"/>
              </a:rPr>
              <a:t> 最近身价大幅提高</a:t>
            </a:r>
            <a:endParaRPr kumimoji="1" lang="zh-CN" altLang="en-US" sz="1600" b="0" dirty="0">
              <a:latin typeface="+mn-lt"/>
              <a:ea typeface="+mn-ea"/>
              <a:cs typeface="+mn-ea"/>
              <a:sym typeface="+mn-lt"/>
            </a:endParaRPr>
          </a:p>
          <a:p>
            <a:pPr eaLnBrk="1" hangingPunct="1">
              <a:spcBef>
                <a:spcPct val="50000"/>
              </a:spcBef>
            </a:pPr>
            <a:r>
              <a:rPr kumimoji="1" lang="zh-CN" altLang="en-US" sz="1600" b="0" dirty="0">
                <a:latin typeface="+mn-lt"/>
                <a:ea typeface="+mn-ea"/>
                <a:cs typeface="+mn-ea"/>
                <a:sym typeface="+mn-lt"/>
              </a:rPr>
              <a:t> 个人不受重视</a:t>
            </a:r>
            <a:endParaRPr kumimoji="1" lang="zh-CN" altLang="en-US" sz="1600" b="0" dirty="0">
              <a:latin typeface="+mn-lt"/>
              <a:ea typeface="+mn-ea"/>
              <a:cs typeface="+mn-ea"/>
              <a:sym typeface="+mn-lt"/>
            </a:endParaRPr>
          </a:p>
          <a:p>
            <a:pPr eaLnBrk="1" hangingPunct="1">
              <a:spcBef>
                <a:spcPct val="50000"/>
              </a:spcBef>
            </a:pPr>
            <a:r>
              <a:rPr kumimoji="1" lang="zh-CN" altLang="en-US" sz="1600" b="0" dirty="0">
                <a:latin typeface="+mn-lt"/>
                <a:ea typeface="+mn-ea"/>
                <a:cs typeface="+mn-ea"/>
                <a:sym typeface="+mn-lt"/>
              </a:rPr>
              <a:t> 公司处于竞争劣势或重大变革</a:t>
            </a:r>
            <a:endParaRPr kumimoji="1" lang="zh-CN" altLang="en-US" sz="1600" b="0" dirty="0">
              <a:latin typeface="+mn-lt"/>
              <a:ea typeface="+mn-ea"/>
              <a:cs typeface="+mn-ea"/>
              <a:sym typeface="+mn-lt"/>
            </a:endParaRPr>
          </a:p>
          <a:p>
            <a:pPr eaLnBrk="1" hangingPunct="1">
              <a:spcBef>
                <a:spcPct val="50000"/>
              </a:spcBef>
            </a:pPr>
            <a:r>
              <a:rPr kumimoji="1" lang="zh-CN" altLang="en-US" sz="1600" b="0" dirty="0">
                <a:latin typeface="+mn-lt"/>
                <a:ea typeface="+mn-ea"/>
                <a:cs typeface="+mn-ea"/>
                <a:sym typeface="+mn-lt"/>
              </a:rPr>
              <a:t> 个人新理想，新眼界需实现</a:t>
            </a:r>
            <a:endParaRPr kumimoji="1" lang="zh-CN" altLang="en-US" sz="1600" b="0" dirty="0">
              <a:latin typeface="+mn-lt"/>
              <a:ea typeface="+mn-ea"/>
              <a:cs typeface="+mn-ea"/>
              <a:sym typeface="+mn-lt"/>
            </a:endParaRPr>
          </a:p>
        </p:txBody>
      </p:sp>
      <p:sp>
        <p:nvSpPr>
          <p:cNvPr id="11" name="AutoShape 10"/>
          <p:cNvSpPr>
            <a:spLocks noChangeArrowheads="1"/>
          </p:cNvSpPr>
          <p:nvPr/>
        </p:nvSpPr>
        <p:spPr bwMode="auto">
          <a:xfrm>
            <a:off x="5635553" y="2508673"/>
            <a:ext cx="1000125" cy="1283910"/>
          </a:xfrm>
          <a:prstGeom prst="notchedRightArrow">
            <a:avLst>
              <a:gd name="adj1" fmla="val 50000"/>
              <a:gd name="adj2" fmla="val 25000"/>
            </a:avLst>
          </a:prstGeom>
          <a:solidFill>
            <a:srgbClr val="FF0000"/>
          </a:solidFill>
          <a:ln w="9525">
            <a:noFill/>
            <a:miter lim="800000"/>
          </a:ln>
        </p:spPr>
        <p:txBody>
          <a:bodyPr anchor="ct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1800" dirty="0">
                <a:solidFill>
                  <a:schemeClr val="bg1"/>
                </a:solidFill>
                <a:latin typeface="+mn-lt"/>
                <a:ea typeface="+mn-ea"/>
                <a:cs typeface="+mn-ea"/>
                <a:sym typeface="+mn-lt"/>
              </a:rPr>
              <a:t>内部发展</a:t>
            </a:r>
            <a:endParaRPr kumimoji="1" lang="zh-CN" altLang="en-US" sz="1800" dirty="0">
              <a:solidFill>
                <a:schemeClr val="bg1"/>
              </a:solidFill>
              <a:latin typeface="+mn-lt"/>
              <a:ea typeface="+mn-ea"/>
              <a:cs typeface="+mn-ea"/>
              <a:sym typeface="+mn-lt"/>
            </a:endParaRPr>
          </a:p>
        </p:txBody>
      </p:sp>
      <p:sp>
        <p:nvSpPr>
          <p:cNvPr id="12" name="AutoShape 11"/>
          <p:cNvSpPr>
            <a:spLocks noChangeArrowheads="1"/>
          </p:cNvSpPr>
          <p:nvPr/>
        </p:nvSpPr>
        <p:spPr bwMode="auto">
          <a:xfrm>
            <a:off x="2827265" y="5030968"/>
            <a:ext cx="1584325" cy="1559034"/>
          </a:xfrm>
          <a:custGeom>
            <a:avLst/>
            <a:gdLst>
              <a:gd name="T0" fmla="*/ 116207672 w 21600"/>
              <a:gd name="T1" fmla="*/ 50564262 h 21600"/>
              <a:gd name="T2" fmla="*/ 58103872 w 21600"/>
              <a:gd name="T3" fmla="*/ 101128455 h 21600"/>
              <a:gd name="T4" fmla="*/ 0 w 21600"/>
              <a:gd name="T5" fmla="*/ 50564262 h 21600"/>
              <a:gd name="T6" fmla="*/ 58103872 w 21600"/>
              <a:gd name="T7" fmla="*/ 0 h 21600"/>
              <a:gd name="T8" fmla="*/ 0 60000 65536"/>
              <a:gd name="T9" fmla="*/ 5898240 60000 65536"/>
              <a:gd name="T10" fmla="*/ 11796480 60000 65536"/>
              <a:gd name="T11" fmla="*/ 17694720 60000 65536"/>
              <a:gd name="T12" fmla="*/ 5400 w 21600"/>
              <a:gd name="T13" fmla="*/ 5400 h 21600"/>
              <a:gd name="T14" fmla="*/ 16200 w 21600"/>
              <a:gd name="T15" fmla="*/ 16200 h 21600"/>
            </a:gdLst>
            <a:ahLst/>
            <a:cxnLst>
              <a:cxn ang="T8">
                <a:pos x="T0" y="T1"/>
              </a:cxn>
              <a:cxn ang="T9">
                <a:pos x="T2" y="T3"/>
              </a:cxn>
              <a:cxn ang="T10">
                <a:pos x="T4" y="T5"/>
              </a:cxn>
              <a:cxn ang="T11">
                <a:pos x="T6" y="T7"/>
              </a:cxn>
            </a:cxnLst>
            <a:rect l="T12" t="T13" r="T14" b="T15"/>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lnTo>
                  <a:pt x="5400" y="5400"/>
                </a:lnTo>
                <a:close/>
              </a:path>
            </a:pathLst>
          </a:custGeom>
          <a:solidFill>
            <a:srgbClr val="C00000"/>
          </a:solidFill>
          <a:ln w="9525">
            <a:noFill/>
            <a:miter lim="800000"/>
          </a:ln>
        </p:spPr>
        <p:txBody>
          <a:bodyPr anchor="ctr">
            <a:spAutoFit/>
          </a:bodyP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kumimoji="1" lang="zh-CN" altLang="en-US" sz="1800" dirty="0">
                <a:solidFill>
                  <a:schemeClr val="bg1"/>
                </a:solidFill>
                <a:latin typeface="+mn-lt"/>
                <a:ea typeface="+mn-ea"/>
                <a:cs typeface="+mn-ea"/>
                <a:sym typeface="+mn-lt"/>
              </a:rPr>
              <a:t>外部</a:t>
            </a:r>
            <a:endParaRPr kumimoji="1" lang="zh-CN" altLang="en-US" sz="1800" dirty="0">
              <a:solidFill>
                <a:schemeClr val="bg1"/>
              </a:solidFill>
              <a:latin typeface="+mn-lt"/>
              <a:ea typeface="+mn-ea"/>
              <a:cs typeface="+mn-ea"/>
              <a:sym typeface="+mn-lt"/>
            </a:endParaRPr>
          </a:p>
          <a:p>
            <a:pPr algn="ctr" eaLnBrk="1" hangingPunct="1">
              <a:spcBef>
                <a:spcPct val="50000"/>
              </a:spcBef>
            </a:pPr>
            <a:r>
              <a:rPr kumimoji="1" lang="zh-CN" altLang="en-US" sz="1800" dirty="0">
                <a:solidFill>
                  <a:schemeClr val="bg1"/>
                </a:solidFill>
                <a:latin typeface="+mn-lt"/>
                <a:ea typeface="+mn-ea"/>
                <a:cs typeface="+mn-ea"/>
                <a:sym typeface="+mn-lt"/>
              </a:rPr>
              <a:t>发展</a:t>
            </a:r>
            <a:endParaRPr kumimoji="1" lang="zh-CN" altLang="en-US" sz="1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1017">
        <p:random/>
      </p:transition>
    </mc:Choice>
    <mc:Fallback>
      <p:transition spd="slow" advTm="1017">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6" presetClass="entr" presetSubtype="16"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circle(in)">
                                      <p:cBhvr>
                                        <p:cTn id="23" dur="2000"/>
                                        <p:tgtEl>
                                          <p:spTgt spid="11"/>
                                        </p:tgtEl>
                                      </p:cBhvr>
                                    </p:animEffect>
                                  </p:childTnLst>
                                </p:cTn>
                              </p:par>
                            </p:childTnLst>
                          </p:cTn>
                        </p:par>
                        <p:par>
                          <p:cTn id="24" fill="hold">
                            <p:stCondLst>
                              <p:cond delay="4500"/>
                            </p:stCondLst>
                            <p:childTnLst>
                              <p:par>
                                <p:cTn id="25" presetID="14" presetClass="entr" presetSubtype="1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animBg="1"/>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059061" y="0"/>
            <a:ext cx="1132939" cy="1132939"/>
          </a:xfrm>
          <a:prstGeom prst="rect">
            <a:avLst/>
          </a:prstGeom>
        </p:spPr>
      </p:pic>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flipV="1">
            <a:off x="10561412" y="5301028"/>
            <a:ext cx="1616569" cy="1575330"/>
          </a:xfrm>
          <a:prstGeom prst="rect">
            <a:avLst/>
          </a:prstGeom>
        </p:spPr>
      </p:pic>
      <p:sp>
        <p:nvSpPr>
          <p:cNvPr id="17" name="矩形 16"/>
          <p:cNvSpPr/>
          <p:nvPr/>
        </p:nvSpPr>
        <p:spPr>
          <a:xfrm>
            <a:off x="5806096" y="2767280"/>
            <a:ext cx="4579715" cy="1323439"/>
          </a:xfrm>
          <a:prstGeom prst="rect">
            <a:avLst/>
          </a:prstGeom>
          <a:effectLst/>
        </p:spPr>
        <p:txBody>
          <a:bodyPr wrap="none">
            <a:spAutoFit/>
          </a:bodyPr>
          <a:lstStyle/>
          <a:p>
            <a:pPr>
              <a:defRPr/>
            </a:pPr>
            <a:r>
              <a:rPr lang="zh-CN" altLang="en-US" sz="4000" spc="284" dirty="0">
                <a:solidFill>
                  <a:schemeClr val="bg1"/>
                </a:solidFill>
                <a:latin typeface="Franklin Gothic Medium" panose="020B0603020102020204" pitchFamily="34" charset="0"/>
                <a:ea typeface="微软雅黑" panose="020B0503020204020204" charset="-122"/>
              </a:rPr>
              <a:t>为什么要进行职业</a:t>
            </a:r>
            <a:endParaRPr lang="en-US" altLang="zh-CN" sz="4000" spc="284" dirty="0">
              <a:solidFill>
                <a:schemeClr val="bg1"/>
              </a:solidFill>
              <a:latin typeface="Franklin Gothic Medium" panose="020B0603020102020204" pitchFamily="34" charset="0"/>
              <a:ea typeface="微软雅黑" panose="020B0503020204020204" charset="-122"/>
            </a:endParaRPr>
          </a:p>
          <a:p>
            <a:pPr>
              <a:defRPr/>
            </a:pPr>
            <a:r>
              <a:rPr lang="zh-CN" altLang="en-US" sz="4000" spc="284" dirty="0">
                <a:solidFill>
                  <a:schemeClr val="bg1"/>
                </a:solidFill>
                <a:latin typeface="Franklin Gothic Medium" panose="020B0603020102020204" pitchFamily="34" charset="0"/>
                <a:ea typeface="微软雅黑" panose="020B0503020204020204" charset="-122"/>
              </a:rPr>
              <a:t>生涯规划</a:t>
            </a:r>
            <a:endParaRPr lang="zh-CN" altLang="en-US" sz="4000" spc="284" dirty="0">
              <a:solidFill>
                <a:schemeClr val="bg1"/>
              </a:solidFill>
              <a:latin typeface="Franklin Gothic Medium" panose="020B0603020102020204" pitchFamily="34" charset="0"/>
              <a:ea typeface="微软雅黑" panose="020B0503020204020204" charset="-122"/>
            </a:endParaRPr>
          </a:p>
        </p:txBody>
      </p:sp>
      <p:sp>
        <p:nvSpPr>
          <p:cNvPr id="23" name="îŝḷîḓé-Rectangle 2"/>
          <p:cNvSpPr/>
          <p:nvPr/>
        </p:nvSpPr>
        <p:spPr>
          <a:xfrm>
            <a:off x="1750325" y="3280718"/>
            <a:ext cx="1980309" cy="19725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pic>
        <p:nvPicPr>
          <p:cNvPr id="24" name="图片占位符 6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8029" y="3881816"/>
            <a:ext cx="2996986" cy="2985235"/>
          </a:xfrm>
          <a:prstGeom prst="rect">
            <a:avLst/>
          </a:prstGeom>
        </p:spPr>
      </p:pic>
      <p:sp>
        <p:nvSpPr>
          <p:cNvPr id="25" name="îŝḷîḓé-Rectangle 5"/>
          <p:cNvSpPr/>
          <p:nvPr/>
        </p:nvSpPr>
        <p:spPr>
          <a:xfrm>
            <a:off x="176002" y="6236783"/>
            <a:ext cx="468555" cy="46671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6" name="矩形 25"/>
          <p:cNvSpPr/>
          <p:nvPr/>
        </p:nvSpPr>
        <p:spPr>
          <a:xfrm>
            <a:off x="3841963" y="3272849"/>
            <a:ext cx="6289059" cy="45719"/>
          </a:xfrm>
          <a:prstGeom prst="rect">
            <a:avLst/>
          </a:prstGeom>
          <a:solidFill>
            <a:srgbClr val="C000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文本框 26"/>
          <p:cNvSpPr txBox="1"/>
          <p:nvPr/>
        </p:nvSpPr>
        <p:spPr>
          <a:xfrm>
            <a:off x="3634692" y="1987670"/>
            <a:ext cx="2646878" cy="830997"/>
          </a:xfrm>
          <a:prstGeom prst="rect">
            <a:avLst/>
          </a:prstGeom>
          <a:noFill/>
          <a:ln>
            <a:noFill/>
          </a:ln>
        </p:spPr>
        <p:txBody>
          <a:bodyPr wrap="none" rtlCol="0">
            <a:spAutoFit/>
            <a:scene3d>
              <a:camera prst="orthographicFront"/>
              <a:lightRig rig="threePt" dir="t"/>
            </a:scene3d>
            <a:sp3d contourW="12700"/>
          </a:bodyPr>
          <a:lstStyle/>
          <a:p>
            <a:r>
              <a:rPr lang="zh-CN" altLang="en-US" sz="4800" b="1" dirty="0">
                <a:solidFill>
                  <a:schemeClr val="tx1">
                    <a:lumMod val="95000"/>
                    <a:lumOff val="5000"/>
                  </a:schemeClr>
                </a:solidFill>
                <a:cs typeface="+mn-ea"/>
                <a:sym typeface="+mn-lt"/>
              </a:rPr>
              <a:t>第五部分</a:t>
            </a:r>
            <a:endParaRPr lang="zh-CN" altLang="en-US" sz="4800" b="1" dirty="0">
              <a:solidFill>
                <a:schemeClr val="tx1">
                  <a:lumMod val="95000"/>
                  <a:lumOff val="5000"/>
                </a:schemeClr>
              </a:solidFill>
              <a:cs typeface="+mn-ea"/>
              <a:sym typeface="+mn-lt"/>
            </a:endParaRPr>
          </a:p>
        </p:txBody>
      </p:sp>
      <p:sp>
        <p:nvSpPr>
          <p:cNvPr id="28" name="文本框 27"/>
          <p:cNvSpPr txBox="1"/>
          <p:nvPr/>
        </p:nvSpPr>
        <p:spPr>
          <a:xfrm>
            <a:off x="4660676" y="3842090"/>
            <a:ext cx="5089252" cy="1384995"/>
          </a:xfrm>
          <a:prstGeom prst="rect">
            <a:avLst/>
          </a:prstGeom>
          <a:noFill/>
        </p:spPr>
        <p:txBody>
          <a:bodyPr wrap="square" rtlCol="0">
            <a:spAutoFit/>
            <a:scene3d>
              <a:camera prst="orthographicFront"/>
              <a:lightRig rig="threePt" dir="t"/>
            </a:scene3d>
            <a:sp3d contourW="12700"/>
          </a:bodyPr>
          <a:lstStyle/>
          <a:p>
            <a:r>
              <a:rPr lang="zh-CN" altLang="en-US" sz="4200" b="1" dirty="0">
                <a:solidFill>
                  <a:schemeClr val="tx1">
                    <a:lumMod val="95000"/>
                    <a:lumOff val="5000"/>
                  </a:schemeClr>
                </a:solidFill>
                <a:effectLst>
                  <a:outerShdw blurRad="38100" dist="38100" dir="2700000" algn="tl">
                    <a:srgbClr val="C0C0C0"/>
                  </a:outerShdw>
                </a:effectLst>
                <a:cs typeface="+mn-ea"/>
                <a:sym typeface="+mn-lt"/>
              </a:rPr>
              <a:t>如何评价职业生涯的成功</a:t>
            </a:r>
            <a:endParaRPr lang="zh-CN" altLang="en-US" sz="4200" b="1" dirty="0">
              <a:solidFill>
                <a:schemeClr val="accent3"/>
              </a:solidFill>
              <a:cs typeface="+mn-ea"/>
              <a:sym typeface="+mn-lt"/>
            </a:endParaRPr>
          </a:p>
        </p:txBody>
      </p:sp>
      <p:pic>
        <p:nvPicPr>
          <p:cNvPr id="29" name="图片 2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9" y="0"/>
            <a:ext cx="2726263" cy="2656716"/>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advTm="6764">
        <p:random/>
      </p:transition>
    </mc:Choice>
    <mc:Fallback>
      <p:transition spd="slow" advTm="6764">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randombar(horizontal)">
                                      <p:cBhvr>
                                        <p:cTn id="15" dur="500"/>
                                        <p:tgtEl>
                                          <p:spTgt spid="29"/>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childTnLst>
                          </p:cTn>
                        </p:par>
                        <p:par>
                          <p:cTn id="20" fill="hold">
                            <p:stCondLst>
                              <p:cond delay="2000"/>
                            </p:stCondLst>
                            <p:childTnLst>
                              <p:par>
                                <p:cTn id="21" presetID="2" presetClass="entr" presetSubtype="12"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0-#ppt_w/2"/>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par>
                          <p:cTn id="33" fill="hold">
                            <p:stCondLst>
                              <p:cond delay="3500"/>
                            </p:stCondLst>
                            <p:childTnLst>
                              <p:par>
                                <p:cTn id="34" presetID="53" presetClass="entr" presetSubtype="16"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childTnLst>
                          </p:cTn>
                        </p:par>
                        <p:par>
                          <p:cTn id="39" fill="hold">
                            <p:stCondLst>
                              <p:cond delay="4000"/>
                            </p:stCondLst>
                            <p:childTnLst>
                              <p:par>
                                <p:cTn id="40" presetID="22" presetClass="entr" presetSubtype="4"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down)">
                                      <p:cBhvr>
                                        <p:cTn id="42" dur="500"/>
                                        <p:tgtEl>
                                          <p:spTgt spid="26"/>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animBg="1"/>
      <p:bldP spid="25" grpId="0" animBg="1"/>
      <p:bldP spid="26" grpId="0" animBg="1"/>
      <p:bldP spid="27" grpId="0"/>
      <p:bldP spid="2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91894" y="323359"/>
            <a:ext cx="4504106"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如何评价职业生涯的成功</a:t>
            </a:r>
            <a:endParaRPr lang="zh-CN" altLang="en-US" sz="2800" b="1" dirty="0">
              <a:solidFill>
                <a:schemeClr val="accent3"/>
              </a:solidFill>
              <a:cs typeface="+mn-ea"/>
              <a:sym typeface="+mn-lt"/>
            </a:endParaRPr>
          </a:p>
        </p:txBody>
      </p:sp>
      <p:pic>
        <p:nvPicPr>
          <p:cNvPr id="8" name="图片 7" descr="e33806500a172d753cebf307143f1ec4"/>
          <p:cNvPicPr>
            <a:picLocks noChangeAspect="1"/>
          </p:cNvPicPr>
          <p:nvPr/>
        </p:nvPicPr>
        <p:blipFill>
          <a:blip r:embed="rId1"/>
          <a:stretch>
            <a:fillRect/>
          </a:stretch>
        </p:blipFill>
        <p:spPr>
          <a:xfrm>
            <a:off x="1280892" y="175260"/>
            <a:ext cx="4690110" cy="6507480"/>
          </a:xfrm>
          <a:prstGeom prst="rect">
            <a:avLst/>
          </a:prstGeom>
        </p:spPr>
      </p:pic>
      <p:sp>
        <p:nvSpPr>
          <p:cNvPr id="3" name="矩形 2"/>
          <p:cNvSpPr/>
          <p:nvPr/>
        </p:nvSpPr>
        <p:spPr>
          <a:xfrm>
            <a:off x="5940522" y="1945274"/>
            <a:ext cx="4970586" cy="3785652"/>
          </a:xfrm>
          <a:prstGeom prst="rect">
            <a:avLst/>
          </a:prstGeom>
        </p:spPr>
        <p:txBody>
          <a:bodyPr wrap="square">
            <a:spAutoFit/>
          </a:bodyPr>
          <a:lstStyle/>
          <a:p>
            <a:pPr>
              <a:lnSpc>
                <a:spcPct val="200000"/>
              </a:lnSpc>
            </a:pPr>
            <a:r>
              <a:rPr lang="zh-CN" altLang="en-US" sz="2000" dirty="0">
                <a:cs typeface="+mn-ea"/>
                <a:sym typeface="+mn-lt"/>
              </a:rPr>
              <a:t>职业生涯成功能使人产生自我实现感，从而促进个人素质的提高和潜能的发挥。职业生涯成功与否，个人、家庭、企业、社会判定的标准都存在一定的差异。从现实来看，职业生涯成功的标准与方向具有明显的多样性。</a:t>
            </a:r>
            <a:endParaRPr lang="zh-CN" altLang="en-US" sz="2000" dirty="0">
              <a:cs typeface="+mn-ea"/>
              <a:sym typeface="+mn-lt"/>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advTm="3438">
        <p:random/>
      </p:transition>
    </mc:Choice>
    <mc:Fallback>
      <p:transition spd="slow" advTm="3438">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circle(in)">
                                      <p:cBhvr>
                                        <p:cTn id="1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91894" y="323359"/>
            <a:ext cx="4504106"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如何评价职业生涯的成功</a:t>
            </a:r>
            <a:endParaRPr lang="zh-CN" altLang="en-US" sz="2800" b="1" dirty="0">
              <a:solidFill>
                <a:schemeClr val="accent3"/>
              </a:solidFill>
              <a:cs typeface="+mn-ea"/>
              <a:sym typeface="+mn-lt"/>
            </a:endParaRPr>
          </a:p>
        </p:txBody>
      </p:sp>
      <p:grpSp>
        <p:nvGrpSpPr>
          <p:cNvPr id="10" name="a8384761-22b3-4904-a5b9-a77f52f67e1b"/>
          <p:cNvGrpSpPr>
            <a:grpSpLocks noChangeAspect="1"/>
          </p:cNvGrpSpPr>
          <p:nvPr/>
        </p:nvGrpSpPr>
        <p:grpSpPr>
          <a:xfrm>
            <a:off x="2474425" y="1760527"/>
            <a:ext cx="7267396" cy="3074123"/>
            <a:chOff x="2436325" y="1626737"/>
            <a:chExt cx="7267396" cy="3074123"/>
          </a:xfrm>
        </p:grpSpPr>
        <p:grpSp>
          <p:nvGrpSpPr>
            <p:cNvPr id="11" name="Group 7"/>
            <p:cNvGrpSpPr/>
            <p:nvPr/>
          </p:nvGrpSpPr>
          <p:grpSpPr>
            <a:xfrm>
              <a:off x="2436325" y="1626737"/>
              <a:ext cx="1040613" cy="1040613"/>
              <a:chOff x="2436325" y="1626737"/>
              <a:chExt cx="1040613" cy="1040613"/>
            </a:xfrm>
          </p:grpSpPr>
          <p:sp>
            <p:nvSpPr>
              <p:cNvPr id="29" name="îṥļîḑé-Freeform: Shape 8"/>
              <p:cNvSpPr/>
              <p:nvPr/>
            </p:nvSpPr>
            <p:spPr>
              <a:xfrm>
                <a:off x="2436325" y="1626737"/>
                <a:ext cx="1040613" cy="1040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0000"/>
              </a:solidFill>
              <a:ln w="12700">
                <a:miter lim="400000"/>
              </a:ln>
            </p:spPr>
            <p:txBody>
              <a:bodyPr anchor="ctr"/>
              <a:lstStyle/>
              <a:p>
                <a:pPr algn="ctr"/>
                <a:endParaRPr>
                  <a:solidFill>
                    <a:schemeClr val="tx1">
                      <a:lumMod val="85000"/>
                      <a:lumOff val="15000"/>
                    </a:schemeClr>
                  </a:solidFill>
                  <a:cs typeface="+mn-ea"/>
                  <a:sym typeface="+mn-lt"/>
                </a:endParaRPr>
              </a:p>
            </p:txBody>
          </p:sp>
          <p:sp>
            <p:nvSpPr>
              <p:cNvPr id="30" name="îṥļîḑé-Freeform: Shape 9"/>
              <p:cNvSpPr/>
              <p:nvPr/>
            </p:nvSpPr>
            <p:spPr>
              <a:xfrm>
                <a:off x="2765345" y="1940764"/>
                <a:ext cx="382574" cy="384795"/>
              </a:xfrm>
              <a:custGeom>
                <a:avLst/>
                <a:gdLst/>
                <a:ahLst/>
                <a:cxnLst>
                  <a:cxn ang="0">
                    <a:pos x="wd2" y="hd2"/>
                  </a:cxn>
                  <a:cxn ang="5400000">
                    <a:pos x="wd2" y="hd2"/>
                  </a:cxn>
                  <a:cxn ang="10800000">
                    <a:pos x="wd2" y="hd2"/>
                  </a:cxn>
                  <a:cxn ang="16200000">
                    <a:pos x="wd2" y="hd2"/>
                  </a:cxn>
                </a:cxnLst>
                <a:rect l="0" t="0" r="r" b="b"/>
                <a:pathLst>
                  <a:path w="21600" h="21600" extrusionOk="0">
                    <a:moveTo>
                      <a:pt x="19468" y="0"/>
                    </a:moveTo>
                    <a:cubicBezTo>
                      <a:pt x="18873" y="0"/>
                      <a:pt x="18313" y="269"/>
                      <a:pt x="17885" y="655"/>
                    </a:cubicBezTo>
                    <a:lnTo>
                      <a:pt x="10142" y="7636"/>
                    </a:lnTo>
                    <a:cubicBezTo>
                      <a:pt x="9425" y="8286"/>
                      <a:pt x="9029" y="9229"/>
                      <a:pt x="9029" y="10192"/>
                    </a:cubicBezTo>
                    <a:cubicBezTo>
                      <a:pt x="9029" y="12219"/>
                      <a:pt x="10706" y="13948"/>
                      <a:pt x="12759" y="13948"/>
                    </a:cubicBezTo>
                    <a:cubicBezTo>
                      <a:pt x="13790" y="13948"/>
                      <a:pt x="14668" y="13545"/>
                      <a:pt x="15408" y="12857"/>
                    </a:cubicBezTo>
                    <a:cubicBezTo>
                      <a:pt x="16928" y="11472"/>
                      <a:pt x="20104" y="5573"/>
                      <a:pt x="21051" y="3787"/>
                    </a:cubicBezTo>
                    <a:cubicBezTo>
                      <a:pt x="21344" y="3221"/>
                      <a:pt x="21600" y="2603"/>
                      <a:pt x="21600" y="1964"/>
                    </a:cubicBezTo>
                    <a:cubicBezTo>
                      <a:pt x="21600" y="818"/>
                      <a:pt x="20573" y="0"/>
                      <a:pt x="19468" y="0"/>
                    </a:cubicBezTo>
                    <a:close/>
                    <a:moveTo>
                      <a:pt x="8574" y="12468"/>
                    </a:moveTo>
                    <a:cubicBezTo>
                      <a:pt x="5841" y="12587"/>
                      <a:pt x="4228" y="13063"/>
                      <a:pt x="3198" y="15740"/>
                    </a:cubicBezTo>
                    <a:cubicBezTo>
                      <a:pt x="3086" y="16015"/>
                      <a:pt x="2826" y="16192"/>
                      <a:pt x="2524" y="16192"/>
                    </a:cubicBezTo>
                    <a:cubicBezTo>
                      <a:pt x="2014" y="16192"/>
                      <a:pt x="449" y="14951"/>
                      <a:pt x="0" y="14649"/>
                    </a:cubicBezTo>
                    <a:cubicBezTo>
                      <a:pt x="0" y="18350"/>
                      <a:pt x="1777" y="21600"/>
                      <a:pt x="5894" y="21600"/>
                    </a:cubicBezTo>
                    <a:cubicBezTo>
                      <a:pt x="9368" y="21600"/>
                      <a:pt x="11781" y="19238"/>
                      <a:pt x="11709" y="15803"/>
                    </a:cubicBezTo>
                    <a:lnTo>
                      <a:pt x="11693" y="14945"/>
                    </a:lnTo>
                    <a:cubicBezTo>
                      <a:pt x="10357" y="14594"/>
                      <a:pt x="9206" y="13684"/>
                      <a:pt x="8574" y="12468"/>
                    </a:cubicBezTo>
                    <a:close/>
                  </a:path>
                </a:pathLst>
              </a:custGeom>
              <a:solidFill>
                <a:srgbClr val="FFFFFF"/>
              </a:solidFill>
              <a:ln w="12700">
                <a:miter lim="400000"/>
              </a:ln>
            </p:spPr>
            <p:txBody>
              <a:bodyPr anchor="ctr"/>
              <a:lstStyle/>
              <a:p>
                <a:pPr algn="ctr"/>
                <a:endParaRPr>
                  <a:solidFill>
                    <a:schemeClr val="tx1">
                      <a:lumMod val="85000"/>
                      <a:lumOff val="15000"/>
                    </a:schemeClr>
                  </a:solidFill>
                  <a:cs typeface="+mn-ea"/>
                  <a:sym typeface="+mn-lt"/>
                </a:endParaRPr>
              </a:p>
            </p:txBody>
          </p:sp>
        </p:grpSp>
        <p:grpSp>
          <p:nvGrpSpPr>
            <p:cNvPr id="12" name="Group 10"/>
            <p:cNvGrpSpPr/>
            <p:nvPr/>
          </p:nvGrpSpPr>
          <p:grpSpPr>
            <a:xfrm>
              <a:off x="5549716" y="1626737"/>
              <a:ext cx="1040613" cy="1040613"/>
              <a:chOff x="5549716" y="1626737"/>
              <a:chExt cx="1040613" cy="1040613"/>
            </a:xfrm>
          </p:grpSpPr>
          <p:sp>
            <p:nvSpPr>
              <p:cNvPr id="27" name="îṥļîḑé-Freeform: Shape 11"/>
              <p:cNvSpPr/>
              <p:nvPr/>
            </p:nvSpPr>
            <p:spPr>
              <a:xfrm>
                <a:off x="5549716" y="1626737"/>
                <a:ext cx="1040613" cy="1040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65000"/>
                  <a:lumOff val="35000"/>
                </a:schemeClr>
              </a:solidFill>
              <a:ln w="12700">
                <a:miter lim="400000"/>
              </a:ln>
            </p:spPr>
            <p:txBody>
              <a:bodyPr anchor="ctr"/>
              <a:lstStyle/>
              <a:p>
                <a:pPr algn="ctr"/>
                <a:endParaRPr>
                  <a:solidFill>
                    <a:schemeClr val="tx1">
                      <a:lumMod val="85000"/>
                      <a:lumOff val="15000"/>
                    </a:schemeClr>
                  </a:solidFill>
                  <a:cs typeface="+mn-ea"/>
                  <a:sym typeface="+mn-lt"/>
                </a:endParaRPr>
              </a:p>
            </p:txBody>
          </p:sp>
          <p:sp>
            <p:nvSpPr>
              <p:cNvPr id="28" name="îṥļîḑé-Freeform: Shape 12"/>
              <p:cNvSpPr/>
              <p:nvPr/>
            </p:nvSpPr>
            <p:spPr>
              <a:xfrm>
                <a:off x="5828920" y="1920262"/>
                <a:ext cx="482207" cy="407565"/>
              </a:xfrm>
              <a:custGeom>
                <a:avLst/>
                <a:gdLst/>
                <a:ahLst/>
                <a:cxnLst>
                  <a:cxn ang="0">
                    <a:pos x="wd2" y="hd2"/>
                  </a:cxn>
                  <a:cxn ang="5400000">
                    <a:pos x="wd2" y="hd2"/>
                  </a:cxn>
                  <a:cxn ang="10800000">
                    <a:pos x="wd2" y="hd2"/>
                  </a:cxn>
                  <a:cxn ang="16200000">
                    <a:pos x="wd2" y="hd2"/>
                  </a:cxn>
                </a:cxnLst>
                <a:rect l="0" t="0" r="r" b="b"/>
                <a:pathLst>
                  <a:path w="21600" h="21600" extrusionOk="0">
                    <a:moveTo>
                      <a:pt x="1040" y="17196"/>
                    </a:moveTo>
                    <a:lnTo>
                      <a:pt x="3439" y="17703"/>
                    </a:lnTo>
                    <a:cubicBezTo>
                      <a:pt x="3816" y="19374"/>
                      <a:pt x="5102" y="20618"/>
                      <a:pt x="6647" y="20618"/>
                    </a:cubicBezTo>
                    <a:lnTo>
                      <a:pt x="6647" y="21108"/>
                    </a:lnTo>
                    <a:cubicBezTo>
                      <a:pt x="6647" y="21386"/>
                      <a:pt x="6829" y="21600"/>
                      <a:pt x="7062" y="21600"/>
                    </a:cubicBezTo>
                    <a:lnTo>
                      <a:pt x="7891" y="21600"/>
                    </a:lnTo>
                    <a:cubicBezTo>
                      <a:pt x="8127" y="21600"/>
                      <a:pt x="8308" y="21386"/>
                      <a:pt x="8308" y="21108"/>
                    </a:cubicBezTo>
                    <a:lnTo>
                      <a:pt x="8308" y="12272"/>
                    </a:lnTo>
                    <a:cubicBezTo>
                      <a:pt x="8308" y="11995"/>
                      <a:pt x="8127" y="11781"/>
                      <a:pt x="7891" y="11781"/>
                    </a:cubicBezTo>
                    <a:lnTo>
                      <a:pt x="7062" y="11781"/>
                    </a:lnTo>
                    <a:cubicBezTo>
                      <a:pt x="6829" y="11781"/>
                      <a:pt x="6647" y="11995"/>
                      <a:pt x="6647" y="12272"/>
                    </a:cubicBezTo>
                    <a:lnTo>
                      <a:pt x="6647" y="12764"/>
                    </a:lnTo>
                    <a:cubicBezTo>
                      <a:pt x="5401" y="12764"/>
                      <a:pt x="4322" y="13576"/>
                      <a:pt x="3751" y="14773"/>
                    </a:cubicBezTo>
                    <a:lnTo>
                      <a:pt x="2868" y="14590"/>
                    </a:lnTo>
                    <a:cubicBezTo>
                      <a:pt x="2621" y="13637"/>
                      <a:pt x="2493" y="12656"/>
                      <a:pt x="2493" y="11627"/>
                    </a:cubicBezTo>
                    <a:cubicBezTo>
                      <a:pt x="2493" y="6995"/>
                      <a:pt x="6375" y="2946"/>
                      <a:pt x="10801" y="2946"/>
                    </a:cubicBezTo>
                    <a:cubicBezTo>
                      <a:pt x="15228" y="2946"/>
                      <a:pt x="19110" y="6995"/>
                      <a:pt x="19110" y="11627"/>
                    </a:cubicBezTo>
                    <a:cubicBezTo>
                      <a:pt x="19110" y="12656"/>
                      <a:pt x="18979" y="13637"/>
                      <a:pt x="18732" y="14590"/>
                    </a:cubicBezTo>
                    <a:lnTo>
                      <a:pt x="17849" y="14773"/>
                    </a:lnTo>
                    <a:cubicBezTo>
                      <a:pt x="17278" y="13576"/>
                      <a:pt x="16200" y="12764"/>
                      <a:pt x="14956" y="12764"/>
                    </a:cubicBezTo>
                    <a:lnTo>
                      <a:pt x="14956" y="12272"/>
                    </a:lnTo>
                    <a:cubicBezTo>
                      <a:pt x="14956" y="11995"/>
                      <a:pt x="14774" y="11781"/>
                      <a:pt x="14538" y="11781"/>
                    </a:cubicBezTo>
                    <a:lnTo>
                      <a:pt x="13709" y="11781"/>
                    </a:lnTo>
                    <a:cubicBezTo>
                      <a:pt x="13473" y="11781"/>
                      <a:pt x="13292" y="11995"/>
                      <a:pt x="13292" y="12272"/>
                    </a:cubicBezTo>
                    <a:lnTo>
                      <a:pt x="13292" y="21108"/>
                    </a:lnTo>
                    <a:cubicBezTo>
                      <a:pt x="13292" y="21386"/>
                      <a:pt x="13473" y="21600"/>
                      <a:pt x="13709" y="21600"/>
                    </a:cubicBezTo>
                    <a:lnTo>
                      <a:pt x="14538" y="21600"/>
                    </a:lnTo>
                    <a:cubicBezTo>
                      <a:pt x="14774" y="21600"/>
                      <a:pt x="14956" y="21386"/>
                      <a:pt x="14956" y="21108"/>
                    </a:cubicBezTo>
                    <a:lnTo>
                      <a:pt x="14956" y="20618"/>
                    </a:lnTo>
                    <a:cubicBezTo>
                      <a:pt x="16500" y="20618"/>
                      <a:pt x="17784" y="19374"/>
                      <a:pt x="18161" y="17703"/>
                    </a:cubicBezTo>
                    <a:lnTo>
                      <a:pt x="20564" y="17196"/>
                    </a:lnTo>
                    <a:lnTo>
                      <a:pt x="20822" y="16445"/>
                    </a:lnTo>
                    <a:cubicBezTo>
                      <a:pt x="21342" y="14926"/>
                      <a:pt x="21600" y="13300"/>
                      <a:pt x="21600" y="11627"/>
                    </a:cubicBezTo>
                    <a:cubicBezTo>
                      <a:pt x="21600" y="5323"/>
                      <a:pt x="16656" y="0"/>
                      <a:pt x="10801" y="0"/>
                    </a:cubicBezTo>
                    <a:cubicBezTo>
                      <a:pt x="4946" y="0"/>
                      <a:pt x="0" y="5323"/>
                      <a:pt x="0" y="11627"/>
                    </a:cubicBezTo>
                    <a:cubicBezTo>
                      <a:pt x="0" y="13300"/>
                      <a:pt x="258" y="14926"/>
                      <a:pt x="778" y="16445"/>
                    </a:cubicBezTo>
                    <a:cubicBezTo>
                      <a:pt x="778" y="16445"/>
                      <a:pt x="1040" y="17196"/>
                      <a:pt x="1040" y="17196"/>
                    </a:cubicBezTo>
                    <a:close/>
                  </a:path>
                </a:pathLst>
              </a:custGeom>
              <a:solidFill>
                <a:srgbClr val="FFFFFF"/>
              </a:solidFill>
              <a:ln w="12700">
                <a:miter lim="400000"/>
              </a:ln>
            </p:spPr>
            <p:txBody>
              <a:bodyPr anchor="ctr"/>
              <a:lstStyle/>
              <a:p>
                <a:pPr algn="ctr"/>
                <a:endParaRPr>
                  <a:solidFill>
                    <a:schemeClr val="tx1">
                      <a:lumMod val="85000"/>
                      <a:lumOff val="15000"/>
                    </a:schemeClr>
                  </a:solidFill>
                  <a:cs typeface="+mn-ea"/>
                  <a:sym typeface="+mn-lt"/>
                </a:endParaRPr>
              </a:p>
            </p:txBody>
          </p:sp>
        </p:grpSp>
        <p:grpSp>
          <p:nvGrpSpPr>
            <p:cNvPr id="13" name="Group 17"/>
            <p:cNvGrpSpPr/>
            <p:nvPr/>
          </p:nvGrpSpPr>
          <p:grpSpPr>
            <a:xfrm>
              <a:off x="8663108" y="1626737"/>
              <a:ext cx="1040613" cy="1040613"/>
              <a:chOff x="8663108" y="1626737"/>
              <a:chExt cx="1040613" cy="1040613"/>
            </a:xfrm>
          </p:grpSpPr>
          <p:sp>
            <p:nvSpPr>
              <p:cNvPr id="25" name="îṥļîḑé-Freeform: Shape 18"/>
              <p:cNvSpPr/>
              <p:nvPr/>
            </p:nvSpPr>
            <p:spPr>
              <a:xfrm>
                <a:off x="8663108" y="1626737"/>
                <a:ext cx="1040613" cy="1040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0000"/>
              </a:solidFill>
              <a:ln w="12700">
                <a:miter lim="400000"/>
              </a:ln>
            </p:spPr>
            <p:txBody>
              <a:bodyPr anchor="ctr"/>
              <a:lstStyle/>
              <a:p>
                <a:pPr algn="ctr"/>
                <a:endParaRPr>
                  <a:solidFill>
                    <a:schemeClr val="tx1">
                      <a:lumMod val="85000"/>
                      <a:lumOff val="15000"/>
                    </a:schemeClr>
                  </a:solidFill>
                  <a:cs typeface="+mn-ea"/>
                  <a:sym typeface="+mn-lt"/>
                </a:endParaRPr>
              </a:p>
            </p:txBody>
          </p:sp>
          <p:sp>
            <p:nvSpPr>
              <p:cNvPr id="26" name="îṥļîḑé-Freeform: Shape 19"/>
              <p:cNvSpPr/>
              <p:nvPr/>
            </p:nvSpPr>
            <p:spPr>
              <a:xfrm>
                <a:off x="8969980" y="1928598"/>
                <a:ext cx="426869" cy="405049"/>
              </a:xfrm>
              <a:custGeom>
                <a:avLst/>
                <a:gdLst/>
                <a:ahLst/>
                <a:cxnLst>
                  <a:cxn ang="0">
                    <a:pos x="wd2" y="hd2"/>
                  </a:cxn>
                  <a:cxn ang="5400000">
                    <a:pos x="wd2" y="hd2"/>
                  </a:cxn>
                  <a:cxn ang="10800000">
                    <a:pos x="wd2" y="hd2"/>
                  </a:cxn>
                  <a:cxn ang="16200000">
                    <a:pos x="wd2" y="hd2"/>
                  </a:cxn>
                </a:cxnLst>
                <a:rect l="0" t="0" r="r" b="b"/>
                <a:pathLst>
                  <a:path w="21600" h="21600" extrusionOk="0">
                    <a:moveTo>
                      <a:pt x="13474" y="0"/>
                    </a:moveTo>
                    <a:cubicBezTo>
                      <a:pt x="13246" y="0"/>
                      <a:pt x="13031" y="103"/>
                      <a:pt x="12870" y="273"/>
                    </a:cubicBezTo>
                    <a:cubicBezTo>
                      <a:pt x="12297" y="863"/>
                      <a:pt x="12138" y="1733"/>
                      <a:pt x="11990" y="2564"/>
                    </a:cubicBezTo>
                    <a:cubicBezTo>
                      <a:pt x="11829" y="3380"/>
                      <a:pt x="11683" y="4214"/>
                      <a:pt x="11162" y="4764"/>
                    </a:cubicBezTo>
                    <a:cubicBezTo>
                      <a:pt x="10747" y="5199"/>
                      <a:pt x="10282" y="5806"/>
                      <a:pt x="9799" y="6455"/>
                    </a:cubicBezTo>
                    <a:cubicBezTo>
                      <a:pt x="9212" y="7270"/>
                      <a:pt x="7930" y="8939"/>
                      <a:pt x="7436" y="8982"/>
                    </a:cubicBezTo>
                    <a:cubicBezTo>
                      <a:pt x="6994" y="9024"/>
                      <a:pt x="6625" y="9427"/>
                      <a:pt x="6625" y="9891"/>
                    </a:cubicBezTo>
                    <a:lnTo>
                      <a:pt x="6625" y="18909"/>
                    </a:lnTo>
                    <a:cubicBezTo>
                      <a:pt x="6625" y="19403"/>
                      <a:pt x="7035" y="19785"/>
                      <a:pt x="7488" y="19800"/>
                    </a:cubicBezTo>
                    <a:cubicBezTo>
                      <a:pt x="7957" y="19814"/>
                      <a:pt x="8750" y="20109"/>
                      <a:pt x="9592" y="20418"/>
                    </a:cubicBezTo>
                    <a:cubicBezTo>
                      <a:pt x="11036" y="20939"/>
                      <a:pt x="12839" y="21600"/>
                      <a:pt x="14751" y="21600"/>
                    </a:cubicBezTo>
                    <a:lnTo>
                      <a:pt x="16476" y="21600"/>
                    </a:lnTo>
                    <a:cubicBezTo>
                      <a:pt x="17651" y="21586"/>
                      <a:pt x="18543" y="21226"/>
                      <a:pt x="19116" y="20509"/>
                    </a:cubicBezTo>
                    <a:cubicBezTo>
                      <a:pt x="19624" y="19877"/>
                      <a:pt x="19850" y="19017"/>
                      <a:pt x="19771" y="17964"/>
                    </a:cubicBezTo>
                    <a:cubicBezTo>
                      <a:pt x="20104" y="17624"/>
                      <a:pt x="20344" y="17158"/>
                      <a:pt x="20479" y="16636"/>
                    </a:cubicBezTo>
                    <a:cubicBezTo>
                      <a:pt x="20625" y="16074"/>
                      <a:pt x="20625" y="15522"/>
                      <a:pt x="20479" y="15000"/>
                    </a:cubicBezTo>
                    <a:cubicBezTo>
                      <a:pt x="20879" y="14437"/>
                      <a:pt x="21093" y="13775"/>
                      <a:pt x="21065" y="13073"/>
                    </a:cubicBezTo>
                    <a:cubicBezTo>
                      <a:pt x="21065" y="12876"/>
                      <a:pt x="21006" y="12451"/>
                      <a:pt x="20858" y="12000"/>
                    </a:cubicBezTo>
                    <a:cubicBezTo>
                      <a:pt x="21313" y="11452"/>
                      <a:pt x="21600" y="10655"/>
                      <a:pt x="21600" y="9909"/>
                    </a:cubicBezTo>
                    <a:cubicBezTo>
                      <a:pt x="21600" y="8447"/>
                      <a:pt x="20420" y="7200"/>
                      <a:pt x="19029" y="7200"/>
                    </a:cubicBezTo>
                    <a:lnTo>
                      <a:pt x="15320" y="7200"/>
                    </a:lnTo>
                    <a:cubicBezTo>
                      <a:pt x="15427" y="6749"/>
                      <a:pt x="15569" y="6618"/>
                      <a:pt x="15717" y="6309"/>
                    </a:cubicBezTo>
                    <a:cubicBezTo>
                      <a:pt x="16078" y="5577"/>
                      <a:pt x="16459" y="4753"/>
                      <a:pt x="16459" y="3600"/>
                    </a:cubicBezTo>
                    <a:cubicBezTo>
                      <a:pt x="16459" y="2517"/>
                      <a:pt x="16467" y="0"/>
                      <a:pt x="13474" y="0"/>
                    </a:cubicBezTo>
                    <a:close/>
                    <a:moveTo>
                      <a:pt x="863" y="8727"/>
                    </a:moveTo>
                    <a:cubicBezTo>
                      <a:pt x="395" y="8727"/>
                      <a:pt x="0" y="9144"/>
                      <a:pt x="0" y="9636"/>
                    </a:cubicBezTo>
                    <a:lnTo>
                      <a:pt x="0" y="18636"/>
                    </a:lnTo>
                    <a:cubicBezTo>
                      <a:pt x="0" y="19130"/>
                      <a:pt x="395" y="19527"/>
                      <a:pt x="863" y="19527"/>
                    </a:cubicBezTo>
                    <a:cubicBezTo>
                      <a:pt x="863" y="19527"/>
                      <a:pt x="4710" y="19527"/>
                      <a:pt x="4710" y="19527"/>
                    </a:cubicBezTo>
                    <a:cubicBezTo>
                      <a:pt x="5178" y="19527"/>
                      <a:pt x="5555" y="19130"/>
                      <a:pt x="5555" y="18636"/>
                    </a:cubicBezTo>
                    <a:lnTo>
                      <a:pt x="5555" y="9636"/>
                    </a:lnTo>
                    <a:cubicBezTo>
                      <a:pt x="5555" y="9144"/>
                      <a:pt x="5178" y="8727"/>
                      <a:pt x="4710" y="8727"/>
                    </a:cubicBezTo>
                    <a:lnTo>
                      <a:pt x="863" y="8727"/>
                    </a:lnTo>
                    <a:close/>
                    <a:moveTo>
                      <a:pt x="2571" y="15927"/>
                    </a:moveTo>
                    <a:cubicBezTo>
                      <a:pt x="3039" y="15927"/>
                      <a:pt x="3416" y="16342"/>
                      <a:pt x="3416" y="16836"/>
                    </a:cubicBezTo>
                    <a:cubicBezTo>
                      <a:pt x="3416" y="17341"/>
                      <a:pt x="3039" y="17727"/>
                      <a:pt x="2571" y="17727"/>
                    </a:cubicBezTo>
                    <a:cubicBezTo>
                      <a:pt x="2090" y="17727"/>
                      <a:pt x="1708" y="17341"/>
                      <a:pt x="1708" y="16836"/>
                    </a:cubicBezTo>
                    <a:cubicBezTo>
                      <a:pt x="1708" y="16342"/>
                      <a:pt x="2090" y="15927"/>
                      <a:pt x="2571" y="15927"/>
                    </a:cubicBezTo>
                    <a:close/>
                  </a:path>
                </a:pathLst>
              </a:custGeom>
              <a:solidFill>
                <a:srgbClr val="FFFFFF"/>
              </a:solidFill>
              <a:ln w="12700">
                <a:miter lim="400000"/>
              </a:ln>
            </p:spPr>
            <p:txBody>
              <a:bodyPr anchor="ctr"/>
              <a:lstStyle/>
              <a:p>
                <a:pPr algn="ctr"/>
                <a:endParaRPr>
                  <a:solidFill>
                    <a:schemeClr val="tx1">
                      <a:lumMod val="85000"/>
                      <a:lumOff val="15000"/>
                    </a:schemeClr>
                  </a:solidFill>
                  <a:cs typeface="+mn-ea"/>
                  <a:sym typeface="+mn-lt"/>
                </a:endParaRPr>
              </a:p>
            </p:txBody>
          </p:sp>
        </p:grpSp>
        <p:grpSp>
          <p:nvGrpSpPr>
            <p:cNvPr id="14" name="Group 20"/>
            <p:cNvGrpSpPr/>
            <p:nvPr/>
          </p:nvGrpSpPr>
          <p:grpSpPr>
            <a:xfrm>
              <a:off x="3993021" y="3660247"/>
              <a:ext cx="1040614" cy="1040613"/>
              <a:chOff x="3993021" y="3660247"/>
              <a:chExt cx="1040614" cy="1040613"/>
            </a:xfrm>
          </p:grpSpPr>
          <p:sp>
            <p:nvSpPr>
              <p:cNvPr id="23" name="îṥļîḑé-Freeform: Shape 21"/>
              <p:cNvSpPr/>
              <p:nvPr/>
            </p:nvSpPr>
            <p:spPr>
              <a:xfrm>
                <a:off x="3993021" y="3660247"/>
                <a:ext cx="1040614" cy="1040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75000"/>
                  <a:lumOff val="25000"/>
                </a:schemeClr>
              </a:solidFill>
              <a:ln w="12700">
                <a:miter lim="400000"/>
              </a:ln>
            </p:spPr>
            <p:txBody>
              <a:bodyPr anchor="ctr"/>
              <a:lstStyle/>
              <a:p>
                <a:pPr algn="ctr"/>
                <a:endParaRPr>
                  <a:solidFill>
                    <a:schemeClr val="tx1">
                      <a:lumMod val="85000"/>
                      <a:lumOff val="15000"/>
                    </a:schemeClr>
                  </a:solidFill>
                  <a:cs typeface="+mn-ea"/>
                  <a:sym typeface="+mn-lt"/>
                </a:endParaRPr>
              </a:p>
            </p:txBody>
          </p:sp>
          <p:sp>
            <p:nvSpPr>
              <p:cNvPr id="24" name="îṥļîḑé-Freeform: Shape 22"/>
              <p:cNvSpPr/>
              <p:nvPr/>
            </p:nvSpPr>
            <p:spPr>
              <a:xfrm>
                <a:off x="4384940" y="3933933"/>
                <a:ext cx="256774" cy="493241"/>
              </a:xfrm>
              <a:custGeom>
                <a:avLst/>
                <a:gdLst/>
                <a:ahLst/>
                <a:cxnLst>
                  <a:cxn ang="0">
                    <a:pos x="wd2" y="hd2"/>
                  </a:cxn>
                  <a:cxn ang="5400000">
                    <a:pos x="wd2" y="hd2"/>
                  </a:cxn>
                  <a:cxn ang="10800000">
                    <a:pos x="wd2" y="hd2"/>
                  </a:cxn>
                  <a:cxn ang="16200000">
                    <a:pos x="wd2" y="hd2"/>
                  </a:cxn>
                </a:cxnLst>
                <a:rect l="0" t="0" r="r" b="b"/>
                <a:pathLst>
                  <a:path w="21533" h="21600" extrusionOk="0">
                    <a:moveTo>
                      <a:pt x="9405" y="21600"/>
                    </a:moveTo>
                    <a:lnTo>
                      <a:pt x="12523" y="21600"/>
                    </a:lnTo>
                    <a:cubicBezTo>
                      <a:pt x="12939" y="21600"/>
                      <a:pt x="13265" y="21433"/>
                      <a:pt x="13265" y="21216"/>
                    </a:cubicBezTo>
                    <a:lnTo>
                      <a:pt x="13265" y="19106"/>
                    </a:lnTo>
                    <a:cubicBezTo>
                      <a:pt x="18161" y="18684"/>
                      <a:pt x="21533" y="16742"/>
                      <a:pt x="21533" y="14283"/>
                    </a:cubicBezTo>
                    <a:cubicBezTo>
                      <a:pt x="21533" y="11378"/>
                      <a:pt x="16728" y="10402"/>
                      <a:pt x="12477" y="9546"/>
                    </a:cubicBezTo>
                    <a:cubicBezTo>
                      <a:pt x="9199" y="8883"/>
                      <a:pt x="6379" y="8318"/>
                      <a:pt x="6379" y="7039"/>
                    </a:cubicBezTo>
                    <a:cubicBezTo>
                      <a:pt x="6379" y="5941"/>
                      <a:pt x="8413" y="5184"/>
                      <a:pt x="11346" y="5184"/>
                    </a:cubicBezTo>
                    <a:cubicBezTo>
                      <a:pt x="14811" y="5184"/>
                      <a:pt x="17605" y="6471"/>
                      <a:pt x="17630" y="6485"/>
                    </a:cubicBezTo>
                    <a:cubicBezTo>
                      <a:pt x="17815" y="6556"/>
                      <a:pt x="18024" y="6594"/>
                      <a:pt x="18251" y="6569"/>
                    </a:cubicBezTo>
                    <a:cubicBezTo>
                      <a:pt x="18484" y="6556"/>
                      <a:pt x="18668" y="6485"/>
                      <a:pt x="18784" y="6377"/>
                    </a:cubicBezTo>
                    <a:lnTo>
                      <a:pt x="20656" y="4616"/>
                    </a:lnTo>
                    <a:cubicBezTo>
                      <a:pt x="20818" y="4472"/>
                      <a:pt x="20770" y="4291"/>
                      <a:pt x="20540" y="4158"/>
                    </a:cubicBezTo>
                    <a:cubicBezTo>
                      <a:pt x="20449" y="4109"/>
                      <a:pt x="17953" y="2783"/>
                      <a:pt x="13265" y="2506"/>
                    </a:cubicBezTo>
                    <a:lnTo>
                      <a:pt x="13265" y="385"/>
                    </a:lnTo>
                    <a:cubicBezTo>
                      <a:pt x="13265" y="167"/>
                      <a:pt x="12939" y="0"/>
                      <a:pt x="12523" y="0"/>
                    </a:cubicBezTo>
                    <a:lnTo>
                      <a:pt x="9405" y="0"/>
                    </a:lnTo>
                    <a:cubicBezTo>
                      <a:pt x="9011" y="0"/>
                      <a:pt x="8666" y="167"/>
                      <a:pt x="8666" y="385"/>
                    </a:cubicBezTo>
                    <a:lnTo>
                      <a:pt x="8666" y="2554"/>
                    </a:lnTo>
                    <a:cubicBezTo>
                      <a:pt x="3838" y="3037"/>
                      <a:pt x="511" y="4869"/>
                      <a:pt x="511" y="7086"/>
                    </a:cubicBezTo>
                    <a:cubicBezTo>
                      <a:pt x="511" y="10112"/>
                      <a:pt x="5687" y="11199"/>
                      <a:pt x="9845" y="12054"/>
                    </a:cubicBezTo>
                    <a:cubicBezTo>
                      <a:pt x="12962" y="12704"/>
                      <a:pt x="15691" y="13270"/>
                      <a:pt x="15691" y="14428"/>
                    </a:cubicBezTo>
                    <a:cubicBezTo>
                      <a:pt x="15691" y="15791"/>
                      <a:pt x="13240" y="16417"/>
                      <a:pt x="10977" y="16417"/>
                    </a:cubicBezTo>
                    <a:cubicBezTo>
                      <a:pt x="6887" y="16417"/>
                      <a:pt x="3654" y="14802"/>
                      <a:pt x="3608" y="14790"/>
                    </a:cubicBezTo>
                    <a:cubicBezTo>
                      <a:pt x="3469" y="14707"/>
                      <a:pt x="3263" y="14668"/>
                      <a:pt x="3052" y="14681"/>
                    </a:cubicBezTo>
                    <a:cubicBezTo>
                      <a:pt x="2843" y="14692"/>
                      <a:pt x="2639" y="14742"/>
                      <a:pt x="2522" y="14825"/>
                    </a:cubicBezTo>
                    <a:lnTo>
                      <a:pt x="143" y="16454"/>
                    </a:lnTo>
                    <a:cubicBezTo>
                      <a:pt x="-67" y="16598"/>
                      <a:pt x="-41" y="16804"/>
                      <a:pt x="188" y="16947"/>
                    </a:cubicBezTo>
                    <a:cubicBezTo>
                      <a:pt x="304" y="17019"/>
                      <a:pt x="3263" y="18707"/>
                      <a:pt x="8666" y="19106"/>
                    </a:cubicBezTo>
                    <a:lnTo>
                      <a:pt x="8666" y="21216"/>
                    </a:lnTo>
                    <a:cubicBezTo>
                      <a:pt x="8666" y="21433"/>
                      <a:pt x="9011" y="21600"/>
                      <a:pt x="9405" y="21600"/>
                    </a:cubicBezTo>
                    <a:close/>
                  </a:path>
                </a:pathLst>
              </a:custGeom>
              <a:solidFill>
                <a:srgbClr val="FFFFFF"/>
              </a:solidFill>
              <a:ln w="12700">
                <a:miter lim="400000"/>
              </a:ln>
            </p:spPr>
            <p:txBody>
              <a:bodyPr anchor="ctr"/>
              <a:lstStyle/>
              <a:p>
                <a:pPr algn="ctr"/>
                <a:endParaRPr>
                  <a:solidFill>
                    <a:schemeClr val="tx1">
                      <a:lumMod val="85000"/>
                      <a:lumOff val="15000"/>
                    </a:schemeClr>
                  </a:solidFill>
                  <a:cs typeface="+mn-ea"/>
                  <a:sym typeface="+mn-lt"/>
                </a:endParaRPr>
              </a:p>
            </p:txBody>
          </p:sp>
        </p:grpSp>
        <p:grpSp>
          <p:nvGrpSpPr>
            <p:cNvPr id="17" name="Group 23"/>
            <p:cNvGrpSpPr/>
            <p:nvPr/>
          </p:nvGrpSpPr>
          <p:grpSpPr>
            <a:xfrm>
              <a:off x="7106412" y="3660247"/>
              <a:ext cx="1040614" cy="1040613"/>
              <a:chOff x="7106412" y="3660247"/>
              <a:chExt cx="1040614" cy="1040613"/>
            </a:xfrm>
          </p:grpSpPr>
          <p:sp>
            <p:nvSpPr>
              <p:cNvPr id="19" name="îṥļîḑé-Freeform: Shape 24"/>
              <p:cNvSpPr/>
              <p:nvPr/>
            </p:nvSpPr>
            <p:spPr>
              <a:xfrm>
                <a:off x="7106412" y="3660247"/>
                <a:ext cx="1040614" cy="1040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0000"/>
              </a:solidFill>
              <a:ln w="12700">
                <a:miter lim="400000"/>
              </a:ln>
            </p:spPr>
            <p:txBody>
              <a:bodyPr anchor="ctr"/>
              <a:lstStyle/>
              <a:p>
                <a:pPr algn="ctr"/>
                <a:endParaRPr>
                  <a:solidFill>
                    <a:schemeClr val="tx1">
                      <a:lumMod val="85000"/>
                      <a:lumOff val="15000"/>
                    </a:schemeClr>
                  </a:solidFill>
                  <a:cs typeface="+mn-ea"/>
                  <a:sym typeface="+mn-lt"/>
                </a:endParaRPr>
              </a:p>
            </p:txBody>
          </p:sp>
          <p:sp>
            <p:nvSpPr>
              <p:cNvPr id="22" name="îṥļîḑé-Freeform: Shape 25"/>
              <p:cNvSpPr/>
              <p:nvPr/>
            </p:nvSpPr>
            <p:spPr>
              <a:xfrm>
                <a:off x="7412558" y="3966558"/>
                <a:ext cx="428320" cy="427991"/>
              </a:xfrm>
              <a:custGeom>
                <a:avLst/>
                <a:gdLst/>
                <a:ahLst/>
                <a:cxnLst>
                  <a:cxn ang="0">
                    <a:pos x="wd2" y="hd2"/>
                  </a:cxn>
                  <a:cxn ang="5400000">
                    <a:pos x="wd2" y="hd2"/>
                  </a:cxn>
                  <a:cxn ang="10800000">
                    <a:pos x="wd2" y="hd2"/>
                  </a:cxn>
                  <a:cxn ang="16200000">
                    <a:pos x="wd2" y="hd2"/>
                  </a:cxn>
                </a:cxnLst>
                <a:rect l="0" t="0" r="r" b="b"/>
                <a:pathLst>
                  <a:path w="21600" h="21600" extrusionOk="0">
                    <a:moveTo>
                      <a:pt x="16609" y="13003"/>
                    </a:moveTo>
                    <a:cubicBezTo>
                      <a:pt x="16308" y="12716"/>
                      <a:pt x="15896" y="12541"/>
                      <a:pt x="15473" y="12541"/>
                    </a:cubicBezTo>
                    <a:cubicBezTo>
                      <a:pt x="14998" y="12541"/>
                      <a:pt x="14610" y="12740"/>
                      <a:pt x="14274" y="13078"/>
                    </a:cubicBezTo>
                    <a:lnTo>
                      <a:pt x="11080" y="9884"/>
                    </a:lnTo>
                    <a:lnTo>
                      <a:pt x="12652" y="8311"/>
                    </a:lnTo>
                    <a:cubicBezTo>
                      <a:pt x="12765" y="8199"/>
                      <a:pt x="12828" y="8049"/>
                      <a:pt x="12828" y="7887"/>
                    </a:cubicBezTo>
                    <a:cubicBezTo>
                      <a:pt x="12828" y="7724"/>
                      <a:pt x="12765" y="7574"/>
                      <a:pt x="12652" y="7463"/>
                    </a:cubicBezTo>
                    <a:cubicBezTo>
                      <a:pt x="13027" y="7837"/>
                      <a:pt x="13300" y="8186"/>
                      <a:pt x="13876" y="8186"/>
                    </a:cubicBezTo>
                    <a:cubicBezTo>
                      <a:pt x="14201" y="8186"/>
                      <a:pt x="14487" y="8061"/>
                      <a:pt x="14725" y="7837"/>
                    </a:cubicBezTo>
                    <a:cubicBezTo>
                      <a:pt x="15173" y="7413"/>
                      <a:pt x="15771" y="6964"/>
                      <a:pt x="15771" y="6290"/>
                    </a:cubicBezTo>
                    <a:cubicBezTo>
                      <a:pt x="15771" y="5978"/>
                      <a:pt x="15648" y="5665"/>
                      <a:pt x="15421" y="5441"/>
                    </a:cubicBezTo>
                    <a:lnTo>
                      <a:pt x="10332" y="349"/>
                    </a:lnTo>
                    <a:cubicBezTo>
                      <a:pt x="10108" y="124"/>
                      <a:pt x="9794" y="0"/>
                      <a:pt x="9483" y="0"/>
                    </a:cubicBezTo>
                    <a:cubicBezTo>
                      <a:pt x="8808" y="0"/>
                      <a:pt x="8360" y="599"/>
                      <a:pt x="7934" y="1049"/>
                    </a:cubicBezTo>
                    <a:cubicBezTo>
                      <a:pt x="7711" y="1285"/>
                      <a:pt x="7585" y="1573"/>
                      <a:pt x="7585" y="1897"/>
                    </a:cubicBezTo>
                    <a:cubicBezTo>
                      <a:pt x="7585" y="2471"/>
                      <a:pt x="7934" y="2746"/>
                      <a:pt x="8312" y="3120"/>
                    </a:cubicBezTo>
                    <a:cubicBezTo>
                      <a:pt x="8197" y="3007"/>
                      <a:pt x="8049" y="2945"/>
                      <a:pt x="7886" y="2945"/>
                    </a:cubicBezTo>
                    <a:cubicBezTo>
                      <a:pt x="7724" y="2945"/>
                      <a:pt x="7574" y="3007"/>
                      <a:pt x="7462" y="3120"/>
                    </a:cubicBezTo>
                    <a:lnTo>
                      <a:pt x="3118" y="7463"/>
                    </a:lnTo>
                    <a:cubicBezTo>
                      <a:pt x="3006" y="7574"/>
                      <a:pt x="2943" y="7724"/>
                      <a:pt x="2943" y="7887"/>
                    </a:cubicBezTo>
                    <a:cubicBezTo>
                      <a:pt x="2943" y="8049"/>
                      <a:pt x="3006" y="8199"/>
                      <a:pt x="3118" y="8311"/>
                    </a:cubicBezTo>
                    <a:cubicBezTo>
                      <a:pt x="2744" y="7937"/>
                      <a:pt x="2471" y="7587"/>
                      <a:pt x="1895" y="7587"/>
                    </a:cubicBezTo>
                    <a:cubicBezTo>
                      <a:pt x="1573" y="7587"/>
                      <a:pt x="1283" y="7711"/>
                      <a:pt x="1048" y="7937"/>
                    </a:cubicBezTo>
                    <a:cubicBezTo>
                      <a:pt x="598" y="8361"/>
                      <a:pt x="0" y="8810"/>
                      <a:pt x="0" y="9484"/>
                    </a:cubicBezTo>
                    <a:cubicBezTo>
                      <a:pt x="0" y="9796"/>
                      <a:pt x="123" y="10108"/>
                      <a:pt x="349" y="10332"/>
                    </a:cubicBezTo>
                    <a:lnTo>
                      <a:pt x="5439" y="15424"/>
                    </a:lnTo>
                    <a:cubicBezTo>
                      <a:pt x="5666" y="15649"/>
                      <a:pt x="5977" y="15774"/>
                      <a:pt x="6288" y="15774"/>
                    </a:cubicBezTo>
                    <a:cubicBezTo>
                      <a:pt x="6962" y="15774"/>
                      <a:pt x="7410" y="15174"/>
                      <a:pt x="7836" y="14725"/>
                    </a:cubicBezTo>
                    <a:cubicBezTo>
                      <a:pt x="8060" y="14489"/>
                      <a:pt x="8186" y="14201"/>
                      <a:pt x="8186" y="13876"/>
                    </a:cubicBezTo>
                    <a:cubicBezTo>
                      <a:pt x="8186" y="13302"/>
                      <a:pt x="7836" y="13028"/>
                      <a:pt x="7462" y="12653"/>
                    </a:cubicBezTo>
                    <a:cubicBezTo>
                      <a:pt x="7574" y="12765"/>
                      <a:pt x="7724" y="12828"/>
                      <a:pt x="7886" y="12828"/>
                    </a:cubicBezTo>
                    <a:cubicBezTo>
                      <a:pt x="8049" y="12828"/>
                      <a:pt x="8197" y="12765"/>
                      <a:pt x="8312" y="12653"/>
                    </a:cubicBezTo>
                    <a:lnTo>
                      <a:pt x="9881" y="11081"/>
                    </a:lnTo>
                    <a:lnTo>
                      <a:pt x="13076" y="14275"/>
                    </a:lnTo>
                    <a:cubicBezTo>
                      <a:pt x="12740" y="14612"/>
                      <a:pt x="12541" y="15000"/>
                      <a:pt x="12541" y="15473"/>
                    </a:cubicBezTo>
                    <a:cubicBezTo>
                      <a:pt x="12541" y="15897"/>
                      <a:pt x="12715" y="16308"/>
                      <a:pt x="13013" y="16597"/>
                    </a:cubicBezTo>
                    <a:lnTo>
                      <a:pt x="17543" y="21139"/>
                    </a:lnTo>
                    <a:cubicBezTo>
                      <a:pt x="17829" y="21426"/>
                      <a:pt x="18242" y="21600"/>
                      <a:pt x="18668" y="21600"/>
                    </a:cubicBezTo>
                    <a:cubicBezTo>
                      <a:pt x="19091" y="21600"/>
                      <a:pt x="19503" y="21426"/>
                      <a:pt x="19803" y="21139"/>
                    </a:cubicBezTo>
                    <a:lnTo>
                      <a:pt x="21139" y="19792"/>
                    </a:lnTo>
                    <a:cubicBezTo>
                      <a:pt x="21425" y="19505"/>
                      <a:pt x="21600" y="19092"/>
                      <a:pt x="21600" y="18668"/>
                    </a:cubicBezTo>
                    <a:cubicBezTo>
                      <a:pt x="21600" y="18244"/>
                      <a:pt x="21425" y="17832"/>
                      <a:pt x="21139" y="17532"/>
                    </a:cubicBezTo>
                    <a:cubicBezTo>
                      <a:pt x="21139" y="17532"/>
                      <a:pt x="16609" y="13003"/>
                      <a:pt x="16609" y="13003"/>
                    </a:cubicBezTo>
                    <a:close/>
                  </a:path>
                </a:pathLst>
              </a:custGeom>
              <a:solidFill>
                <a:srgbClr val="FFFFFF"/>
              </a:solidFill>
              <a:ln w="12700">
                <a:miter lim="400000"/>
              </a:ln>
            </p:spPr>
            <p:txBody>
              <a:bodyPr anchor="ctr"/>
              <a:lstStyle/>
              <a:p>
                <a:pPr algn="ctr"/>
                <a:endParaRPr>
                  <a:solidFill>
                    <a:schemeClr val="tx1">
                      <a:lumMod val="85000"/>
                      <a:lumOff val="15000"/>
                    </a:schemeClr>
                  </a:solidFill>
                  <a:cs typeface="+mn-ea"/>
                  <a:sym typeface="+mn-lt"/>
                </a:endParaRPr>
              </a:p>
            </p:txBody>
          </p:sp>
        </p:grpSp>
      </p:grpSp>
      <p:grpSp>
        <p:nvGrpSpPr>
          <p:cNvPr id="31" name="组合 30"/>
          <p:cNvGrpSpPr/>
          <p:nvPr/>
        </p:nvGrpSpPr>
        <p:grpSpPr>
          <a:xfrm>
            <a:off x="1958344" y="2921897"/>
            <a:ext cx="2366456" cy="1053536"/>
            <a:chOff x="7874321" y="3464575"/>
            <a:chExt cx="2366456" cy="1053536"/>
          </a:xfrm>
        </p:grpSpPr>
        <p:sp>
          <p:nvSpPr>
            <p:cNvPr id="32" name="矩形 31"/>
            <p:cNvSpPr/>
            <p:nvPr/>
          </p:nvSpPr>
          <p:spPr>
            <a:xfrm>
              <a:off x="7874321" y="3927180"/>
              <a:ext cx="2366456" cy="590931"/>
            </a:xfrm>
            <a:prstGeom prst="rect">
              <a:avLst/>
            </a:prstGeom>
          </p:spPr>
          <p:txBody>
            <a:bodyPr wrap="square">
              <a:spAutoFit/>
              <a:scene3d>
                <a:camera prst="orthographicFront"/>
                <a:lightRig rig="threePt" dir="t"/>
              </a:scene3d>
              <a:sp3d contourW="12700"/>
            </a:bodyPr>
            <a:lstStyle/>
            <a:p>
              <a:pPr>
                <a:lnSpc>
                  <a:spcPct val="90000"/>
                </a:lnSpc>
              </a:pPr>
              <a:r>
                <a:rPr lang="zh-CN" altLang="en-US" dirty="0">
                  <a:cs typeface="+mn-ea"/>
                  <a:sym typeface="+mn-lt"/>
                </a:rPr>
                <a:t>使其达到集团和系统的最高地位。</a:t>
              </a:r>
              <a:endParaRPr lang="zh-CN" altLang="en-US" dirty="0">
                <a:cs typeface="+mn-ea"/>
                <a:sym typeface="+mn-lt"/>
              </a:endParaRPr>
            </a:p>
          </p:txBody>
        </p:sp>
        <p:sp>
          <p:nvSpPr>
            <p:cNvPr id="33" name="矩形 32"/>
            <p:cNvSpPr/>
            <p:nvPr/>
          </p:nvSpPr>
          <p:spPr>
            <a:xfrm>
              <a:off x="7885432" y="3464575"/>
              <a:ext cx="2050552" cy="396134"/>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b="1" dirty="0">
                  <a:cs typeface="+mn-ea"/>
                  <a:sym typeface="+mn-lt"/>
                </a:rPr>
                <a:t>01 </a:t>
              </a:r>
              <a:r>
                <a:rPr lang="zh-CN" altLang="en-US" b="1" dirty="0">
                  <a:cs typeface="+mn-ea"/>
                  <a:sym typeface="+mn-lt"/>
                </a:rPr>
                <a:t>进取型</a:t>
              </a:r>
              <a:endParaRPr lang="en-US" altLang="zh-CN" b="1" dirty="0">
                <a:cs typeface="+mn-ea"/>
                <a:sym typeface="+mn-lt"/>
              </a:endParaRPr>
            </a:p>
          </p:txBody>
        </p:sp>
      </p:grpSp>
      <p:grpSp>
        <p:nvGrpSpPr>
          <p:cNvPr id="34" name="组合 33"/>
          <p:cNvGrpSpPr/>
          <p:nvPr/>
        </p:nvGrpSpPr>
        <p:grpSpPr>
          <a:xfrm>
            <a:off x="4935690" y="2921897"/>
            <a:ext cx="2497639" cy="913928"/>
            <a:chOff x="7738276" y="3464575"/>
            <a:chExt cx="2497639" cy="913928"/>
          </a:xfrm>
        </p:grpSpPr>
        <p:sp>
          <p:nvSpPr>
            <p:cNvPr id="35" name="矩形 34"/>
            <p:cNvSpPr/>
            <p:nvPr/>
          </p:nvSpPr>
          <p:spPr>
            <a:xfrm>
              <a:off x="7738276" y="3787572"/>
              <a:ext cx="2497639" cy="590931"/>
            </a:xfrm>
            <a:prstGeom prst="rect">
              <a:avLst/>
            </a:prstGeom>
          </p:spPr>
          <p:txBody>
            <a:bodyPr wrap="square">
              <a:spAutoFit/>
              <a:scene3d>
                <a:camera prst="orthographicFront"/>
                <a:lightRig rig="threePt" dir="t"/>
              </a:scene3d>
              <a:sp3d contourW="12700"/>
            </a:bodyPr>
            <a:lstStyle/>
            <a:p>
              <a:pPr>
                <a:lnSpc>
                  <a:spcPct val="90000"/>
                </a:lnSpc>
              </a:pPr>
              <a:r>
                <a:rPr lang="zh-CN" altLang="en-US" dirty="0">
                  <a:cs typeface="+mn-ea"/>
                  <a:sym typeface="+mn-lt"/>
                </a:rPr>
                <a:t>追求认可、工作安全、尊敬和成为“圈内人”</a:t>
              </a:r>
              <a:endParaRPr lang="zh-CN" altLang="en-US" dirty="0">
                <a:cs typeface="+mn-ea"/>
                <a:sym typeface="+mn-lt"/>
              </a:endParaRPr>
            </a:p>
          </p:txBody>
        </p:sp>
        <p:sp>
          <p:nvSpPr>
            <p:cNvPr id="36" name="矩形 35"/>
            <p:cNvSpPr/>
            <p:nvPr/>
          </p:nvSpPr>
          <p:spPr>
            <a:xfrm>
              <a:off x="7885432" y="3464575"/>
              <a:ext cx="2050552" cy="396134"/>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b="1" dirty="0">
                  <a:cs typeface="+mn-ea"/>
                  <a:sym typeface="+mn-lt"/>
                </a:rPr>
                <a:t>02 </a:t>
              </a:r>
              <a:r>
                <a:rPr lang="zh-CN" altLang="en-US" b="1" dirty="0">
                  <a:cs typeface="+mn-ea"/>
                  <a:sym typeface="+mn-lt"/>
                </a:rPr>
                <a:t>安全型</a:t>
              </a:r>
              <a:endParaRPr lang="en-US" altLang="zh-CN" b="1" dirty="0">
                <a:cs typeface="+mn-ea"/>
                <a:sym typeface="+mn-lt"/>
              </a:endParaRPr>
            </a:p>
          </p:txBody>
        </p:sp>
      </p:grpSp>
      <p:grpSp>
        <p:nvGrpSpPr>
          <p:cNvPr id="37" name="组合 36"/>
          <p:cNvGrpSpPr/>
          <p:nvPr/>
        </p:nvGrpSpPr>
        <p:grpSpPr>
          <a:xfrm>
            <a:off x="8180265" y="2921897"/>
            <a:ext cx="2366456" cy="1221788"/>
            <a:chOff x="7870094" y="3464575"/>
            <a:chExt cx="2366456" cy="1221788"/>
          </a:xfrm>
        </p:grpSpPr>
        <p:sp>
          <p:nvSpPr>
            <p:cNvPr id="38" name="矩形 37"/>
            <p:cNvSpPr/>
            <p:nvPr/>
          </p:nvSpPr>
          <p:spPr>
            <a:xfrm>
              <a:off x="7870094" y="3846133"/>
              <a:ext cx="2366456" cy="840230"/>
            </a:xfrm>
            <a:prstGeom prst="rect">
              <a:avLst/>
            </a:prstGeom>
          </p:spPr>
          <p:txBody>
            <a:bodyPr wrap="square">
              <a:spAutoFit/>
              <a:scene3d>
                <a:camera prst="orthographicFront"/>
                <a:lightRig rig="threePt" dir="t"/>
              </a:scene3d>
              <a:sp3d contourW="12700"/>
            </a:bodyPr>
            <a:lstStyle/>
            <a:p>
              <a:pPr>
                <a:lnSpc>
                  <a:spcPct val="90000"/>
                </a:lnSpc>
              </a:pPr>
              <a:r>
                <a:rPr lang="zh-CN" altLang="en-US" dirty="0">
                  <a:cs typeface="+mn-ea"/>
                  <a:sym typeface="+mn-lt"/>
                </a:rPr>
                <a:t>在工作过程中得到最大的控制而不是被控制。</a:t>
              </a:r>
              <a:endParaRPr lang="zh-CN" altLang="en-US" dirty="0">
                <a:cs typeface="+mn-ea"/>
                <a:sym typeface="+mn-lt"/>
              </a:endParaRPr>
            </a:p>
          </p:txBody>
        </p:sp>
        <p:sp>
          <p:nvSpPr>
            <p:cNvPr id="39" name="矩形 38"/>
            <p:cNvSpPr/>
            <p:nvPr/>
          </p:nvSpPr>
          <p:spPr>
            <a:xfrm>
              <a:off x="7885432" y="3464575"/>
              <a:ext cx="2050552" cy="396134"/>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b="1" dirty="0">
                  <a:cs typeface="+mn-ea"/>
                  <a:sym typeface="+mn-lt"/>
                </a:rPr>
                <a:t>03 </a:t>
              </a:r>
              <a:r>
                <a:rPr lang="zh-CN" altLang="en-US" b="1" dirty="0">
                  <a:cs typeface="+mn-ea"/>
                  <a:sym typeface="+mn-lt"/>
                </a:rPr>
                <a:t>自由型</a:t>
              </a:r>
              <a:endParaRPr lang="en-US" altLang="zh-CN" b="1" dirty="0">
                <a:cs typeface="+mn-ea"/>
                <a:sym typeface="+mn-lt"/>
              </a:endParaRPr>
            </a:p>
          </p:txBody>
        </p:sp>
      </p:grpSp>
      <p:grpSp>
        <p:nvGrpSpPr>
          <p:cNvPr id="40" name="组合 39"/>
          <p:cNvGrpSpPr/>
          <p:nvPr/>
        </p:nvGrpSpPr>
        <p:grpSpPr>
          <a:xfrm>
            <a:off x="6383800" y="4940742"/>
            <a:ext cx="3051149" cy="1506237"/>
            <a:chOff x="7629690" y="3464575"/>
            <a:chExt cx="3051149" cy="1506237"/>
          </a:xfrm>
        </p:grpSpPr>
        <p:sp>
          <p:nvSpPr>
            <p:cNvPr id="41" name="矩形 40"/>
            <p:cNvSpPr/>
            <p:nvPr/>
          </p:nvSpPr>
          <p:spPr>
            <a:xfrm>
              <a:off x="7629690" y="3881283"/>
              <a:ext cx="3051149" cy="1089529"/>
            </a:xfrm>
            <a:prstGeom prst="rect">
              <a:avLst/>
            </a:prstGeom>
          </p:spPr>
          <p:txBody>
            <a:bodyPr wrap="square">
              <a:spAutoFit/>
              <a:scene3d>
                <a:camera prst="orthographicFront"/>
                <a:lightRig rig="threePt" dir="t"/>
              </a:scene3d>
              <a:sp3d contourW="12700"/>
            </a:bodyPr>
            <a:lstStyle/>
            <a:p>
              <a:pPr>
                <a:lnSpc>
                  <a:spcPct val="90000"/>
                </a:lnSpc>
              </a:pPr>
              <a:r>
                <a:rPr lang="zh-CN" altLang="en-US" dirty="0">
                  <a:cs typeface="+mn-ea"/>
                  <a:sym typeface="+mn-lt"/>
                </a:rPr>
                <a:t>在工作、家庭关系和自我发展之间取得有意义的平衡，以使工作不至于变得太 耗精力或太乏味。</a:t>
              </a:r>
              <a:endParaRPr lang="zh-CN" altLang="en-US" dirty="0">
                <a:cs typeface="+mn-ea"/>
                <a:sym typeface="+mn-lt"/>
              </a:endParaRPr>
            </a:p>
          </p:txBody>
        </p:sp>
        <p:sp>
          <p:nvSpPr>
            <p:cNvPr id="42" name="矩形 41"/>
            <p:cNvSpPr/>
            <p:nvPr/>
          </p:nvSpPr>
          <p:spPr>
            <a:xfrm>
              <a:off x="7885432" y="3464575"/>
              <a:ext cx="2050552" cy="396134"/>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b="1" dirty="0">
                  <a:cs typeface="+mn-ea"/>
                  <a:sym typeface="+mn-lt"/>
                </a:rPr>
                <a:t>05 </a:t>
              </a:r>
              <a:r>
                <a:rPr lang="zh-CN" altLang="en-US" b="1" dirty="0">
                  <a:cs typeface="+mn-ea"/>
                  <a:sym typeface="+mn-lt"/>
                </a:rPr>
                <a:t>平衡型</a:t>
              </a:r>
              <a:endParaRPr lang="en-US" altLang="zh-CN" b="1" dirty="0">
                <a:cs typeface="+mn-ea"/>
                <a:sym typeface="+mn-lt"/>
              </a:endParaRPr>
            </a:p>
          </p:txBody>
        </p:sp>
      </p:grpSp>
      <p:grpSp>
        <p:nvGrpSpPr>
          <p:cNvPr id="43" name="组合 42"/>
          <p:cNvGrpSpPr/>
          <p:nvPr/>
        </p:nvGrpSpPr>
        <p:grpSpPr>
          <a:xfrm>
            <a:off x="3311145" y="4940742"/>
            <a:ext cx="2555875" cy="1015663"/>
            <a:chOff x="7671061" y="3464575"/>
            <a:chExt cx="2555875" cy="1015663"/>
          </a:xfrm>
        </p:grpSpPr>
        <p:sp>
          <p:nvSpPr>
            <p:cNvPr id="44" name="矩形 43"/>
            <p:cNvSpPr/>
            <p:nvPr/>
          </p:nvSpPr>
          <p:spPr>
            <a:xfrm>
              <a:off x="7671061" y="3889307"/>
              <a:ext cx="2555875" cy="590931"/>
            </a:xfrm>
            <a:prstGeom prst="rect">
              <a:avLst/>
            </a:prstGeom>
          </p:spPr>
          <p:txBody>
            <a:bodyPr wrap="square">
              <a:spAutoFit/>
              <a:scene3d>
                <a:camera prst="orthographicFront"/>
                <a:lightRig rig="threePt" dir="t"/>
              </a:scene3d>
              <a:sp3d contourW="12700"/>
            </a:bodyPr>
            <a:lstStyle/>
            <a:p>
              <a:pPr>
                <a:lnSpc>
                  <a:spcPct val="90000"/>
                </a:lnSpc>
              </a:pPr>
              <a:r>
                <a:rPr lang="zh-CN" altLang="en-US" dirty="0">
                  <a:cs typeface="+mn-ea"/>
                  <a:sym typeface="+mn-lt"/>
                </a:rPr>
                <a:t>得到刺激、挑战、冒险和“擦边”的机会。</a:t>
              </a:r>
              <a:endParaRPr lang="zh-CN" altLang="en-US" dirty="0">
                <a:cs typeface="+mn-ea"/>
                <a:sym typeface="+mn-lt"/>
              </a:endParaRPr>
            </a:p>
          </p:txBody>
        </p:sp>
        <p:sp>
          <p:nvSpPr>
            <p:cNvPr id="45" name="矩形 44"/>
            <p:cNvSpPr/>
            <p:nvPr/>
          </p:nvSpPr>
          <p:spPr>
            <a:xfrm>
              <a:off x="7885432" y="3464575"/>
              <a:ext cx="2050552" cy="396134"/>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b="1" dirty="0">
                  <a:cs typeface="+mn-ea"/>
                  <a:sym typeface="+mn-lt"/>
                </a:rPr>
                <a:t>04 </a:t>
              </a:r>
              <a:r>
                <a:rPr lang="zh-CN" altLang="en-US" b="1" dirty="0">
                  <a:cs typeface="+mn-ea"/>
                  <a:sym typeface="+mn-lt"/>
                </a:rPr>
                <a:t>攀登型</a:t>
              </a:r>
              <a:endParaRPr lang="en-US" altLang="zh-CN" b="1" dirty="0">
                <a:cs typeface="+mn-ea"/>
                <a:sym typeface="+mn-lt"/>
              </a:endParaRPr>
            </a:p>
          </p:txBody>
        </p:sp>
      </p:grpSp>
      <p:sp>
        <p:nvSpPr>
          <p:cNvPr id="46" name="Rectangle 4"/>
          <p:cNvSpPr>
            <a:spLocks noRot="1" noChangeArrowheads="1"/>
          </p:cNvSpPr>
          <p:nvPr/>
        </p:nvSpPr>
        <p:spPr bwMode="auto">
          <a:xfrm>
            <a:off x="-426428" y="941103"/>
            <a:ext cx="8540750" cy="685800"/>
          </a:xfrm>
          <a:prstGeom prst="rect">
            <a:avLst/>
          </a:prstGeom>
          <a:noFill/>
          <a:ln w="9525">
            <a:noFill/>
            <a:miter lim="800000"/>
          </a:ln>
          <a:effectLst/>
        </p:spPr>
        <p:txBody>
          <a:bodyPr anchor="ctr"/>
          <a:lstStyle/>
          <a:p>
            <a:pPr algn="ctr" eaLnBrk="1" hangingPunct="1">
              <a:defRPr/>
            </a:pPr>
            <a:r>
              <a:rPr lang="zh-CN" altLang="en-US" sz="2500" b="1" dirty="0">
                <a:effectLst>
                  <a:outerShdw blurRad="38100" dist="38100" dir="2700000" algn="tl">
                    <a:srgbClr val="C0C0C0"/>
                  </a:outerShdw>
                </a:effectLst>
                <a:cs typeface="+mn-ea"/>
                <a:sym typeface="+mn-lt"/>
              </a:rPr>
              <a:t>职业生涯发展方向</a:t>
            </a:r>
            <a:endParaRPr lang="zh-CN" altLang="en-US" sz="2500" b="1" dirty="0">
              <a:effectLst>
                <a:outerShdw blurRad="38100" dist="38100" dir="2700000" algn="tl">
                  <a:srgbClr val="C0C0C0"/>
                </a:outerShdw>
              </a:effectLst>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2703">
        <p:random/>
      </p:transition>
    </mc:Choice>
    <mc:Fallback>
      <p:transition spd="slow" advTm="2703">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ppt_w</p:attrName>
                                        </p:attrNameLst>
                                      </p:cBhvr>
                                      <p:tavLst>
                                        <p:tav tm="0">
                                          <p:val>
                                            <p:fltVal val="0"/>
                                          </p:val>
                                        </p:tav>
                                        <p:tav tm="100000">
                                          <p:val>
                                            <p:strVal val="#ppt_w"/>
                                          </p:val>
                                        </p:tav>
                                      </p:tavLst>
                                    </p:anim>
                                    <p:anim calcmode="lin" valueType="num">
                                      <p:cBhvr>
                                        <p:cTn id="14" dur="500" fill="hold"/>
                                        <p:tgtEl>
                                          <p:spTgt spid="31"/>
                                        </p:tgtEl>
                                        <p:attrNameLst>
                                          <p:attrName>ppt_h</p:attrName>
                                        </p:attrNameLst>
                                      </p:cBhvr>
                                      <p:tavLst>
                                        <p:tav tm="0">
                                          <p:val>
                                            <p:fltVal val="0"/>
                                          </p:val>
                                        </p:tav>
                                        <p:tav tm="100000">
                                          <p:val>
                                            <p:strVal val="#ppt_h"/>
                                          </p:val>
                                        </p:tav>
                                      </p:tavLst>
                                    </p:anim>
                                    <p:animEffect transition="in" filter="fade">
                                      <p:cBhvr>
                                        <p:cTn id="15" dur="500"/>
                                        <p:tgtEl>
                                          <p:spTgt spid="31"/>
                                        </p:tgtEl>
                                      </p:cBhvr>
                                    </p:animEffect>
                                  </p:childTnLst>
                                </p:cTn>
                              </p:par>
                              <p:par>
                                <p:cTn id="16" presetID="53" presetClass="entr" presetSubtype="16" fill="hold" nodeType="with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p:cTn id="18" dur="500" fill="hold"/>
                                        <p:tgtEl>
                                          <p:spTgt spid="34"/>
                                        </p:tgtEl>
                                        <p:attrNameLst>
                                          <p:attrName>ppt_w</p:attrName>
                                        </p:attrNameLst>
                                      </p:cBhvr>
                                      <p:tavLst>
                                        <p:tav tm="0">
                                          <p:val>
                                            <p:fltVal val="0"/>
                                          </p:val>
                                        </p:tav>
                                        <p:tav tm="100000">
                                          <p:val>
                                            <p:strVal val="#ppt_w"/>
                                          </p:val>
                                        </p:tav>
                                      </p:tavLst>
                                    </p:anim>
                                    <p:anim calcmode="lin" valueType="num">
                                      <p:cBhvr>
                                        <p:cTn id="19" dur="500" fill="hold"/>
                                        <p:tgtEl>
                                          <p:spTgt spid="34"/>
                                        </p:tgtEl>
                                        <p:attrNameLst>
                                          <p:attrName>ppt_h</p:attrName>
                                        </p:attrNameLst>
                                      </p:cBhvr>
                                      <p:tavLst>
                                        <p:tav tm="0">
                                          <p:val>
                                            <p:fltVal val="0"/>
                                          </p:val>
                                        </p:tav>
                                        <p:tav tm="100000">
                                          <p:val>
                                            <p:strVal val="#ppt_h"/>
                                          </p:val>
                                        </p:tav>
                                      </p:tavLst>
                                    </p:anim>
                                    <p:animEffect transition="in" filter="fade">
                                      <p:cBhvr>
                                        <p:cTn id="20" dur="500"/>
                                        <p:tgtEl>
                                          <p:spTgt spid="34"/>
                                        </p:tgtEl>
                                      </p:cBhvr>
                                    </p:animEffect>
                                  </p:childTnLst>
                                </p:cTn>
                              </p:par>
                              <p:par>
                                <p:cTn id="21" presetID="53" presetClass="entr" presetSubtype="16" fill="hold" nodeType="with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fltVal val="0"/>
                                          </p:val>
                                        </p:tav>
                                        <p:tav tm="100000">
                                          <p:val>
                                            <p:strVal val="#ppt_w"/>
                                          </p:val>
                                        </p:tav>
                                      </p:tavLst>
                                    </p:anim>
                                    <p:anim calcmode="lin" valueType="num">
                                      <p:cBhvr>
                                        <p:cTn id="24" dur="500" fill="hold"/>
                                        <p:tgtEl>
                                          <p:spTgt spid="37"/>
                                        </p:tgtEl>
                                        <p:attrNameLst>
                                          <p:attrName>ppt_h</p:attrName>
                                        </p:attrNameLst>
                                      </p:cBhvr>
                                      <p:tavLst>
                                        <p:tav tm="0">
                                          <p:val>
                                            <p:fltVal val="0"/>
                                          </p:val>
                                        </p:tav>
                                        <p:tav tm="100000">
                                          <p:val>
                                            <p:strVal val="#ppt_h"/>
                                          </p:val>
                                        </p:tav>
                                      </p:tavLst>
                                    </p:anim>
                                    <p:animEffect transition="in" filter="fade">
                                      <p:cBhvr>
                                        <p:cTn id="25" dur="500"/>
                                        <p:tgtEl>
                                          <p:spTgt spid="37"/>
                                        </p:tgtEl>
                                      </p:cBhvr>
                                    </p:animEffect>
                                  </p:childTnLst>
                                </p:cTn>
                              </p:par>
                              <p:par>
                                <p:cTn id="26" presetID="53" presetClass="entr" presetSubtype="16" fill="hold" nodeType="with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p:cTn id="28" dur="500" fill="hold"/>
                                        <p:tgtEl>
                                          <p:spTgt spid="40"/>
                                        </p:tgtEl>
                                        <p:attrNameLst>
                                          <p:attrName>ppt_w</p:attrName>
                                        </p:attrNameLst>
                                      </p:cBhvr>
                                      <p:tavLst>
                                        <p:tav tm="0">
                                          <p:val>
                                            <p:fltVal val="0"/>
                                          </p:val>
                                        </p:tav>
                                        <p:tav tm="100000">
                                          <p:val>
                                            <p:strVal val="#ppt_w"/>
                                          </p:val>
                                        </p:tav>
                                      </p:tavLst>
                                    </p:anim>
                                    <p:anim calcmode="lin" valueType="num">
                                      <p:cBhvr>
                                        <p:cTn id="29" dur="500" fill="hold"/>
                                        <p:tgtEl>
                                          <p:spTgt spid="40"/>
                                        </p:tgtEl>
                                        <p:attrNameLst>
                                          <p:attrName>ppt_h</p:attrName>
                                        </p:attrNameLst>
                                      </p:cBhvr>
                                      <p:tavLst>
                                        <p:tav tm="0">
                                          <p:val>
                                            <p:fltVal val="0"/>
                                          </p:val>
                                        </p:tav>
                                        <p:tav tm="100000">
                                          <p:val>
                                            <p:strVal val="#ppt_h"/>
                                          </p:val>
                                        </p:tav>
                                      </p:tavLst>
                                    </p:anim>
                                    <p:animEffect transition="in" filter="fade">
                                      <p:cBhvr>
                                        <p:cTn id="30" dur="500"/>
                                        <p:tgtEl>
                                          <p:spTgt spid="40"/>
                                        </p:tgtEl>
                                      </p:cBhvr>
                                    </p:animEffect>
                                  </p:childTnLst>
                                </p:cTn>
                              </p:par>
                              <p:par>
                                <p:cTn id="31" presetID="53" presetClass="entr" presetSubtype="16"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p:cTn id="33" dur="500" fill="hold"/>
                                        <p:tgtEl>
                                          <p:spTgt spid="43"/>
                                        </p:tgtEl>
                                        <p:attrNameLst>
                                          <p:attrName>ppt_w</p:attrName>
                                        </p:attrNameLst>
                                      </p:cBhvr>
                                      <p:tavLst>
                                        <p:tav tm="0">
                                          <p:val>
                                            <p:fltVal val="0"/>
                                          </p:val>
                                        </p:tav>
                                        <p:tav tm="100000">
                                          <p:val>
                                            <p:strVal val="#ppt_w"/>
                                          </p:val>
                                        </p:tav>
                                      </p:tavLst>
                                    </p:anim>
                                    <p:anim calcmode="lin" valueType="num">
                                      <p:cBhvr>
                                        <p:cTn id="34" dur="500" fill="hold"/>
                                        <p:tgtEl>
                                          <p:spTgt spid="43"/>
                                        </p:tgtEl>
                                        <p:attrNameLst>
                                          <p:attrName>ppt_h</p:attrName>
                                        </p:attrNameLst>
                                      </p:cBhvr>
                                      <p:tavLst>
                                        <p:tav tm="0">
                                          <p:val>
                                            <p:fltVal val="0"/>
                                          </p:val>
                                        </p:tav>
                                        <p:tav tm="100000">
                                          <p:val>
                                            <p:strVal val="#ppt_h"/>
                                          </p:val>
                                        </p:tav>
                                      </p:tavLst>
                                    </p:anim>
                                    <p:animEffect transition="in" filter="fade">
                                      <p:cBhvr>
                                        <p:cTn id="3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1591894" y="323359"/>
            <a:ext cx="4504106" cy="523220"/>
          </a:xfrm>
          <a:prstGeom prst="rect">
            <a:avLst/>
          </a:prstGeom>
          <a:noFill/>
        </p:spPr>
        <p:txBody>
          <a:bodyPr wrap="square" rtlCol="0">
            <a:spAutoFit/>
            <a:scene3d>
              <a:camera prst="orthographicFront"/>
              <a:lightRig rig="threePt" dir="t"/>
            </a:scene3d>
            <a:sp3d contourW="12700"/>
          </a:bodyPr>
          <a:lstStyle/>
          <a:p>
            <a:r>
              <a:rPr lang="zh-CN" altLang="en-US" sz="2800" b="1" dirty="0">
                <a:solidFill>
                  <a:schemeClr val="tx1">
                    <a:lumMod val="95000"/>
                    <a:lumOff val="5000"/>
                  </a:schemeClr>
                </a:solidFill>
                <a:effectLst>
                  <a:outerShdw blurRad="38100" dist="38100" dir="2700000" algn="tl">
                    <a:srgbClr val="C0C0C0"/>
                  </a:outerShdw>
                </a:effectLst>
                <a:cs typeface="+mn-ea"/>
                <a:sym typeface="+mn-lt"/>
              </a:rPr>
              <a:t>结束语</a:t>
            </a:r>
            <a:endParaRPr lang="zh-CN" altLang="en-US" sz="2800" b="1" dirty="0">
              <a:solidFill>
                <a:schemeClr val="accent3"/>
              </a:solidFill>
              <a:cs typeface="+mn-ea"/>
              <a:sym typeface="+mn-lt"/>
            </a:endParaRPr>
          </a:p>
        </p:txBody>
      </p:sp>
      <p:pic>
        <p:nvPicPr>
          <p:cNvPr id="47" name="图片占位符 40"/>
          <p:cNvPicPr>
            <a:picLocks noChangeAspect="1"/>
          </p:cNvPicPr>
          <p:nvPr/>
        </p:nvPicPr>
        <p:blipFill>
          <a:blip r:embed="rId1" cstate="print">
            <a:extLst>
              <a:ext uri="{28A0092B-C50C-407E-A947-70E740481C1C}">
                <a14:useLocalDpi xmlns:a14="http://schemas.microsoft.com/office/drawing/2010/main" val="0"/>
              </a:ext>
            </a:extLst>
          </a:blip>
          <a:srcRect l="18775" r="18775"/>
          <a:stretch>
            <a:fillRect/>
          </a:stretch>
        </p:blipFill>
        <p:spPr>
          <a:xfrm>
            <a:off x="8542224" y="4102008"/>
            <a:ext cx="2008580" cy="2008580"/>
          </a:xfrm>
          <a:prstGeom prst="rect">
            <a:avLst/>
          </a:prstGeom>
          <a:ln>
            <a:solidFill>
              <a:srgbClr val="FF0000"/>
            </a:solidFill>
          </a:ln>
        </p:spPr>
      </p:pic>
      <p:pic>
        <p:nvPicPr>
          <p:cNvPr id="48" name="图片占位符 41"/>
          <p:cNvPicPr>
            <a:picLocks noChangeAspect="1"/>
          </p:cNvPicPr>
          <p:nvPr/>
        </p:nvPicPr>
        <p:blipFill>
          <a:blip r:embed="rId2" cstate="print">
            <a:extLst>
              <a:ext uri="{28A0092B-C50C-407E-A947-70E740481C1C}">
                <a14:useLocalDpi xmlns:a14="http://schemas.microsoft.com/office/drawing/2010/main" val="0"/>
              </a:ext>
            </a:extLst>
          </a:blip>
          <a:srcRect l="16682" r="16682"/>
          <a:stretch>
            <a:fillRect/>
          </a:stretch>
        </p:blipFill>
        <p:spPr>
          <a:xfrm>
            <a:off x="8542224" y="1355526"/>
            <a:ext cx="2008580" cy="2008580"/>
          </a:xfrm>
          <a:prstGeom prst="rect">
            <a:avLst/>
          </a:prstGeom>
          <a:ln>
            <a:solidFill>
              <a:srgbClr val="FF0000"/>
            </a:solidFill>
          </a:ln>
        </p:spPr>
      </p:pic>
      <p:pic>
        <p:nvPicPr>
          <p:cNvPr id="49" name="图片占位符 42"/>
          <p:cNvPicPr>
            <a:picLocks noChangeAspect="1"/>
          </p:cNvPicPr>
          <p:nvPr/>
        </p:nvPicPr>
        <p:blipFill>
          <a:blip r:embed="rId3" cstate="print">
            <a:extLst>
              <a:ext uri="{28A0092B-C50C-407E-A947-70E740481C1C}">
                <a14:useLocalDpi xmlns:a14="http://schemas.microsoft.com/office/drawing/2010/main" val="0"/>
              </a:ext>
            </a:extLst>
          </a:blip>
          <a:srcRect l="21897" r="21897"/>
          <a:stretch>
            <a:fillRect/>
          </a:stretch>
        </p:blipFill>
        <p:spPr>
          <a:xfrm>
            <a:off x="379132" y="3292583"/>
            <a:ext cx="2008580" cy="2923787"/>
          </a:xfrm>
          <a:prstGeom prst="rect">
            <a:avLst/>
          </a:prstGeom>
          <a:ln>
            <a:solidFill>
              <a:srgbClr val="FF0000"/>
            </a:solidFill>
          </a:ln>
        </p:spPr>
      </p:pic>
      <p:sp>
        <p:nvSpPr>
          <p:cNvPr id="50" name="Rectangle 5"/>
          <p:cNvSpPr>
            <a:spLocks noRot="1" noChangeArrowheads="1"/>
          </p:cNvSpPr>
          <p:nvPr/>
        </p:nvSpPr>
        <p:spPr bwMode="auto">
          <a:xfrm>
            <a:off x="1591894" y="1751702"/>
            <a:ext cx="635126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defRPr sz="2200" b="1">
                <a:solidFill>
                  <a:schemeClr val="tx1"/>
                </a:solidFill>
                <a:latin typeface="Arial" panose="020B0604020202020204" pitchFamily="34" charset="0"/>
                <a:ea typeface="宋体" panose="02010600030101010101" pitchFamily="2" charset="-122"/>
              </a:defRPr>
            </a:lvl1pPr>
            <a:lvl2pPr marL="742950" indent="-285750">
              <a:spcBef>
                <a:spcPct val="20000"/>
              </a:spcBef>
              <a:defRPr sz="2200" b="1">
                <a:solidFill>
                  <a:schemeClr val="tx1"/>
                </a:solidFill>
                <a:latin typeface="Arial" panose="020B0604020202020204" pitchFamily="34" charset="0"/>
                <a:ea typeface="宋体" panose="02010600030101010101" pitchFamily="2" charset="-122"/>
              </a:defRPr>
            </a:lvl2pPr>
            <a:lvl3pPr marL="1143000" indent="-228600">
              <a:spcBef>
                <a:spcPct val="20000"/>
              </a:spcBef>
              <a:defRPr sz="2200" b="1">
                <a:solidFill>
                  <a:schemeClr val="tx1"/>
                </a:solidFill>
                <a:latin typeface="Arial" panose="020B0604020202020204" pitchFamily="34" charset="0"/>
                <a:ea typeface="宋体" panose="02010600030101010101" pitchFamily="2" charset="-122"/>
              </a:defRPr>
            </a:lvl3pPr>
            <a:lvl4pPr marL="1600200" indent="-228600">
              <a:spcBef>
                <a:spcPct val="20000"/>
              </a:spcBef>
              <a:defRPr sz="2200" b="1">
                <a:solidFill>
                  <a:schemeClr val="tx1"/>
                </a:solidFill>
                <a:latin typeface="Arial" panose="020B0604020202020204" pitchFamily="34" charset="0"/>
                <a:ea typeface="宋体" panose="02010600030101010101" pitchFamily="2" charset="-122"/>
              </a:defRPr>
            </a:lvl4pPr>
            <a:lvl5pPr marL="2057400" indent="-228600">
              <a:spcBef>
                <a:spcPct val="20000"/>
              </a:spcBef>
              <a:defRPr sz="22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2200" b="1">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pPr>
            <a:r>
              <a:rPr lang="en-US" altLang="zh-CN" sz="2000" b="0" dirty="0">
                <a:latin typeface="+mn-lt"/>
                <a:ea typeface="+mn-ea"/>
                <a:cs typeface="+mn-ea"/>
                <a:sym typeface="+mn-lt"/>
              </a:rPr>
              <a:t>        </a:t>
            </a:r>
            <a:r>
              <a:rPr lang="zh-CN" altLang="en-US" sz="2000" b="0" dirty="0">
                <a:latin typeface="+mn-lt"/>
                <a:ea typeface="+mn-ea"/>
                <a:cs typeface="+mn-ea"/>
                <a:sym typeface="+mn-lt"/>
              </a:rPr>
              <a:t>成功的人生需要正确的职业生涯规划，你今天站在哪里并不重要，但是你下一步迈向哪里却很重要</a:t>
            </a:r>
            <a:r>
              <a:rPr lang="en-US" altLang="zh-CN" sz="2000" b="0" dirty="0">
                <a:latin typeface="+mn-lt"/>
                <a:ea typeface="+mn-ea"/>
                <a:cs typeface="+mn-ea"/>
                <a:sym typeface="+mn-lt"/>
              </a:rPr>
              <a:t>!</a:t>
            </a:r>
            <a:endParaRPr lang="zh-CN" altLang="en-US" sz="2000" b="0" dirty="0">
              <a:latin typeface="+mn-lt"/>
              <a:ea typeface="+mn-ea"/>
              <a:cs typeface="+mn-ea"/>
              <a:sym typeface="+mn-lt"/>
            </a:endParaRPr>
          </a:p>
        </p:txBody>
      </p:sp>
      <p:sp>
        <p:nvSpPr>
          <p:cNvPr id="51" name="Rectangle 6"/>
          <p:cNvSpPr txBox="1">
            <a:spLocks noRot="1" noChangeArrowheads="1"/>
          </p:cNvSpPr>
          <p:nvPr/>
        </p:nvSpPr>
        <p:spPr bwMode="auto">
          <a:xfrm>
            <a:off x="2739246" y="3963298"/>
            <a:ext cx="5668271"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altLang="zh-CN" sz="2000" dirty="0">
                <a:latin typeface="+mn-lt"/>
                <a:ea typeface="+mn-ea"/>
                <a:cs typeface="+mn-ea"/>
                <a:sym typeface="+mn-lt"/>
              </a:rPr>
              <a:t>         </a:t>
            </a:r>
            <a:br>
              <a:rPr lang="en-US" altLang="zh-CN" sz="2000" dirty="0">
                <a:latin typeface="+mn-lt"/>
                <a:ea typeface="+mn-ea"/>
                <a:cs typeface="+mn-ea"/>
                <a:sym typeface="+mn-lt"/>
              </a:rPr>
            </a:br>
            <a:r>
              <a:rPr lang="en-US" altLang="zh-CN" sz="2000" dirty="0">
                <a:latin typeface="+mn-lt"/>
                <a:ea typeface="+mn-ea"/>
                <a:cs typeface="+mn-ea"/>
                <a:sym typeface="+mn-lt"/>
              </a:rPr>
              <a:t>        </a:t>
            </a:r>
            <a:r>
              <a:rPr lang="zh-CN" altLang="en-US" sz="2000" dirty="0">
                <a:latin typeface="+mn-lt"/>
                <a:ea typeface="+mn-ea"/>
                <a:cs typeface="+mn-ea"/>
                <a:sym typeface="+mn-lt"/>
              </a:rPr>
              <a:t>命运掌握在你的手里，如果你以一种毫无计划、无所谓的态度，只在心里希望最好而无实际行动，那么即使有了职业规划你也不会成功。</a:t>
            </a:r>
            <a:endParaRPr lang="zh-CN" altLang="en-US" sz="2000" dirty="0">
              <a:latin typeface="+mn-lt"/>
              <a:ea typeface="+mn-ea"/>
              <a:cs typeface="+mn-ea"/>
              <a:sym typeface="+mn-lt"/>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advTm="6654">
        <p:random/>
      </p:transition>
    </mc:Choice>
    <mc:Fallback>
      <p:transition spd="slow" advTm="6654">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25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1000"/>
                                        <p:tgtEl>
                                          <p:spTgt spid="48"/>
                                        </p:tgtEl>
                                      </p:cBhvr>
                                    </p:animEffect>
                                    <p:anim calcmode="lin" valueType="num">
                                      <p:cBhvr>
                                        <p:cTn id="13" dur="1000" fill="hold"/>
                                        <p:tgtEl>
                                          <p:spTgt spid="48"/>
                                        </p:tgtEl>
                                        <p:attrNameLst>
                                          <p:attrName>ppt_x</p:attrName>
                                        </p:attrNameLst>
                                      </p:cBhvr>
                                      <p:tavLst>
                                        <p:tav tm="0">
                                          <p:val>
                                            <p:strVal val="#ppt_x"/>
                                          </p:val>
                                        </p:tav>
                                        <p:tav tm="100000">
                                          <p:val>
                                            <p:strVal val="#ppt_x"/>
                                          </p:val>
                                        </p:tav>
                                      </p:tavLst>
                                    </p:anim>
                                    <p:anim calcmode="lin" valueType="num">
                                      <p:cBhvr>
                                        <p:cTn id="14" dur="1000" fill="hold"/>
                                        <p:tgtEl>
                                          <p:spTgt spid="4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1000"/>
                                        <p:tgtEl>
                                          <p:spTgt spid="49"/>
                                        </p:tgtEl>
                                      </p:cBhvr>
                                    </p:animEffect>
                                    <p:anim calcmode="lin" valueType="num">
                                      <p:cBhvr>
                                        <p:cTn id="18" dur="1000" fill="hold"/>
                                        <p:tgtEl>
                                          <p:spTgt spid="49"/>
                                        </p:tgtEl>
                                        <p:attrNameLst>
                                          <p:attrName>ppt_x</p:attrName>
                                        </p:attrNameLst>
                                      </p:cBhvr>
                                      <p:tavLst>
                                        <p:tav tm="0">
                                          <p:val>
                                            <p:strVal val="#ppt_x"/>
                                          </p:val>
                                        </p:tav>
                                        <p:tav tm="100000">
                                          <p:val>
                                            <p:strVal val="#ppt_x"/>
                                          </p:val>
                                        </p:tav>
                                      </p:tavLst>
                                    </p:anim>
                                    <p:anim calcmode="lin" valueType="num">
                                      <p:cBhvr>
                                        <p:cTn id="19" dur="1000" fill="hold"/>
                                        <p:tgtEl>
                                          <p:spTgt spid="4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6" presetClass="entr" presetSubtype="21" fill="hold" grpId="0"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barn(inVertical)">
                                      <p:cBhvr>
                                        <p:cTn id="23" dur="1000"/>
                                        <p:tgtEl>
                                          <p:spTgt spid="50"/>
                                        </p:tgtEl>
                                      </p:cBhvr>
                                    </p:animEffect>
                                  </p:childTnLst>
                                </p:cTn>
                              </p:par>
                            </p:childTnLst>
                          </p:cTn>
                        </p:par>
                        <p:par>
                          <p:cTn id="24" fill="hold">
                            <p:stCondLst>
                              <p:cond delay="2000"/>
                            </p:stCondLst>
                            <p:childTnLst>
                              <p:par>
                                <p:cTn id="25" presetID="6" presetClass="entr" presetSubtype="16"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circle(in)">
                                      <p:cBhvr>
                                        <p:cTn id="27" dur="2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Lst>
  </p:timing>
</p:sld>
</file>

<file path=ppt/tags/tag1.xml><?xml version="1.0" encoding="utf-8"?>
<p:tagLst xmlns:p="http://schemas.openxmlformats.org/presentationml/2006/main">
  <p:tag name="TIMING" val="|3.3"/>
</p:tagLst>
</file>

<file path=ppt/tags/tag2.xml><?xml version="1.0" encoding="utf-8"?>
<p:tagLst xmlns:p="http://schemas.openxmlformats.org/presentationml/2006/main">
  <p:tag name="TIMING" val="|2.9"/>
</p:tagLst>
</file>

<file path=ppt/tags/tag3.xml><?xml version="1.0" encoding="utf-8"?>
<p:tagLst xmlns:p="http://schemas.openxmlformats.org/presentationml/2006/main">
  <p:tag name="TIMING" val="|2.5|2|0.9|1|0.9|0.8|0.9"/>
</p:tagLst>
</file>

<file path=ppt/tags/tag4.xml><?xml version="1.0" encoding="utf-8"?>
<p:tagLst xmlns:p="http://schemas.openxmlformats.org/presentationml/2006/main">
  <p:tag name="TIMING" val="|1.4|4.6|1.3|1.2|1.3|1.2"/>
</p:tagLst>
</file>

<file path=ppt/tags/tag5.xml><?xml version="1.0" encoding="utf-8"?>
<p:tagLst xmlns:p="http://schemas.openxmlformats.org/presentationml/2006/main">
  <p:tag name="TIMING" val="|1.3|1|1.3|1.5"/>
</p:tagLst>
</file>

<file path=ppt/tags/tag6.xml><?xml version="1.0" encoding="utf-8"?>
<p:tagLst xmlns:p="http://schemas.openxmlformats.org/presentationml/2006/main">
  <p:tag name="TIMING" val="|0.8|2.6|1.5"/>
</p:tagLst>
</file>

<file path=ppt/tags/tag7.xml><?xml version="1.0" encoding="utf-8"?>
<p:tagLst xmlns:p="http://schemas.openxmlformats.org/presentationml/2006/main">
  <p:tag name="TIMING" val="|3.3"/>
</p:tagLst>
</file>

<file path=ppt/tags/tag8.xml><?xml version="1.0" encoding="utf-8"?>
<p:tagLst xmlns:p="http://schemas.openxmlformats.org/presentationml/2006/main">
  <p:tag name="TIMING" val="|1.3|1.8|1"/>
</p:tagLst>
</file>

<file path=ppt/tags/tag9.xml><?xml version="1.0" encoding="utf-8"?>
<p:tagLst xmlns:p="http://schemas.openxmlformats.org/presentationml/2006/main">
  <p:tag name="TIMING" val="|1.1|1.4|1.3|1.5"/>
</p:tagLst>
</file>

<file path=ppt/tags/tag10.xml><?xml version="1.0" encoding="utf-8"?>
<p:tagLst xmlns:p="http://schemas.openxmlformats.org/presentationml/2006/main">
  <p:tag name="TIMING" val="|3.3"/>
</p:tagLst>
</file>

<file path=ppt/tags/tag11.xml><?xml version="1.0" encoding="utf-8"?>
<p:tagLst xmlns:p="http://schemas.openxmlformats.org/presentationml/2006/main">
  <p:tag name="ISLIDE.DIAGRAM" val="e4c92a7a-3e91-4322-8ac7-d1cac9c074e3"/>
</p:tagLst>
</file>

<file path=ppt/tags/tag12.xml><?xml version="1.0" encoding="utf-8"?>
<p:tagLst xmlns:p="http://schemas.openxmlformats.org/presentationml/2006/main">
  <p:tag name="TIMING" val="|1.6"/>
</p:tagLst>
</file>

<file path=ppt/tags/tag13.xml><?xml version="1.0" encoding="utf-8"?>
<p:tagLst xmlns:p="http://schemas.openxmlformats.org/presentationml/2006/main">
  <p:tag name="TIMING" val="|3.3"/>
</p:tagLst>
</file>

<file path=ppt/tags/tag14.xml><?xml version="1.0" encoding="utf-8"?>
<p:tagLst xmlns:p="http://schemas.openxmlformats.org/presentationml/2006/main">
  <p:tag name="TIMING" val="|1.2|1.9|2.2"/>
</p:tagLst>
</file>

<file path=ppt/tags/tag15.xml><?xml version="1.0" encoding="utf-8"?>
<p:tagLst xmlns:p="http://schemas.openxmlformats.org/presentationml/2006/main">
  <p:tag name="TIMING" val="|1.2|2.4|1.2"/>
</p:tagLst>
</file>

<file path=ppt/tags/tag16.xml><?xml version="1.0" encoding="utf-8"?>
<p:tagLst xmlns:p="http://schemas.openxmlformats.org/presentationml/2006/main">
  <p:tag name="TIMING" val="|1.6|1.3"/>
</p:tagLst>
</file>

<file path=ppt/tags/tag17.xml><?xml version="1.0" encoding="utf-8"?>
<p:tagLst xmlns:p="http://schemas.openxmlformats.org/presentationml/2006/main">
  <p:tag name="TIMING" val="|0.6|1.8|1|1"/>
</p:tagLst>
</file>

<file path=ppt/tags/tag18.xml><?xml version="1.0" encoding="utf-8"?>
<p:tagLst xmlns:p="http://schemas.openxmlformats.org/presentationml/2006/main">
  <p:tag name="TIMING" val="|1.6|2.2|2.5"/>
</p:tagLst>
</file>

<file path=ppt/tags/tag19.xml><?xml version="1.0" encoding="utf-8"?>
<p:tagLst xmlns:p="http://schemas.openxmlformats.org/presentationml/2006/main">
  <p:tag name="TIMING" val="|1.3|1.6"/>
</p:tagLst>
</file>

<file path=ppt/tags/tag20.xml><?xml version="1.0" encoding="utf-8"?>
<p:tagLst xmlns:p="http://schemas.openxmlformats.org/presentationml/2006/main">
  <p:tag name="TIMING" val="|0.4|1.3|1.2|1.6|2.1|0.9|0.9|0.9|0.7|0.7"/>
</p:tagLst>
</file>

<file path=ppt/tags/tag21.xml><?xml version="1.0" encoding="utf-8"?>
<p:tagLst xmlns:p="http://schemas.openxmlformats.org/presentationml/2006/main">
  <p:tag name="TIMING" val="|1.9"/>
</p:tagLst>
</file>

<file path=ppt/tags/tag22.xml><?xml version="1.0" encoding="utf-8"?>
<p:tagLst xmlns:p="http://schemas.openxmlformats.org/presentationml/2006/main">
  <p:tag name="TIMING" val="|0.9"/>
</p:tagLst>
</file>

<file path=ppt/tags/tag23.xml><?xml version="1.0" encoding="utf-8"?>
<p:tagLst xmlns:p="http://schemas.openxmlformats.org/presentationml/2006/main">
  <p:tag name="TIMING" val="|0.8"/>
</p:tagLst>
</file>

<file path=ppt/tags/tag24.xml><?xml version="1.0" encoding="utf-8"?>
<p:tagLst xmlns:p="http://schemas.openxmlformats.org/presentationml/2006/main">
  <p:tag name="TIMING" val="|2"/>
</p:tagLst>
</file>

<file path=ppt/tags/tag25.xml><?xml version="1.0" encoding="utf-8"?>
<p:tagLst xmlns:p="http://schemas.openxmlformats.org/presentationml/2006/main">
  <p:tag name="TIMING" val="|0.6"/>
</p:tagLst>
</file>

<file path=ppt/tags/tag26.xml><?xml version="1.0" encoding="utf-8"?>
<p:tagLst xmlns:p="http://schemas.openxmlformats.org/presentationml/2006/main">
  <p:tag name="TIMING" val="|1"/>
</p:tagLst>
</file>

<file path=ppt/tags/tag27.xml><?xml version="1.0" encoding="utf-8"?>
<p:tagLst xmlns:p="http://schemas.openxmlformats.org/presentationml/2006/main">
  <p:tag name="TIMING" val="|3.3"/>
</p:tagLst>
</file>

<file path=ppt/tags/tag28.xml><?xml version="1.0" encoding="utf-8"?>
<p:tagLst xmlns:p="http://schemas.openxmlformats.org/presentationml/2006/main">
  <p:tag name="TIMING" val="|0.5"/>
</p:tagLst>
</file>

<file path=ppt/tags/tag29.xml><?xml version="1.0" encoding="utf-8"?>
<p:tagLst xmlns:p="http://schemas.openxmlformats.org/presentationml/2006/main">
  <p:tag name="TIMING" val="|2.1|2.5"/>
</p:tagLst>
</file>

<file path=ppt/tags/tag30.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t4acg0wn">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5992</Words>
  <Application>WPS 演示</Application>
  <PresentationFormat>宽屏</PresentationFormat>
  <Paragraphs>648</Paragraphs>
  <Slides>34</Slides>
  <Notes>34</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34</vt:i4>
      </vt:variant>
    </vt:vector>
  </HeadingPairs>
  <TitlesOfParts>
    <vt:vector size="43" baseType="lpstr">
      <vt:lpstr>Arial</vt:lpstr>
      <vt:lpstr>宋体</vt:lpstr>
      <vt:lpstr>Wingdings</vt:lpstr>
      <vt:lpstr>Century Gothic</vt:lpstr>
      <vt:lpstr>微软雅黑</vt:lpstr>
      <vt:lpstr>Franklin Gothic Medium</vt:lpstr>
      <vt:lpstr>Calibri</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陈Sir</cp:lastModifiedBy>
  <cp:revision>50</cp:revision>
  <dcterms:created xsi:type="dcterms:W3CDTF">2017-10-06T10:47:00Z</dcterms:created>
  <dcterms:modified xsi:type="dcterms:W3CDTF">2021-07-22T04:46:55Z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2052-11.1.0.10667</vt:lpwstr>
  </property>
  <property fmtid="{D5CDD505-2E9C-101B-9397-08002B2CF9AE}" pid="3" name="ICV">
    <vt:lpwstr>5966F284B63D4EDD909F36F7688E2196</vt:lpwstr>
  </property>
</Properties>
</file>