
<file path=[Content_Types].xml><?xml version="1.0" encoding="utf-8"?>
<Types xmlns="http://schemas.openxmlformats.org/package/2006/content-types">
  <Default Extension="jpeg" ContentType="image/jpeg"/>
  <Default Extension="JPG" ContentType="image/.jpg"/>
  <Default Extension="png" ContentType="image/png"/>
  <Default Extension="rels" ContentType="application/vnd.openxmlformats-package.relationships+xml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media/image1.svg" ContentType="image/svg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tableStyles.xml" ContentType="application/vnd.openxmlformats-officedocument.presentationml.tableStyles+xml"/>
  <Override PartName="/ppt/tags/tag1.xml" ContentType="application/vnd.openxmlformats-officedocument.presentationml.tags+xml"/>
  <Override PartName="/ppt/tags/tag10.xml" ContentType="application/vnd.openxmlformats-officedocument.presentationml.tags+xml"/>
  <Override PartName="/ppt/tags/tag11.xml" ContentType="application/vnd.openxmlformats-officedocument.presentationml.tags+xml"/>
  <Override PartName="/ppt/tags/tag12.xml" ContentType="application/vnd.openxmlformats-officedocument.presentationml.tags+xml"/>
  <Override PartName="/ppt/tags/tag2.xml" ContentType="application/vnd.openxmlformats-officedocument.presentationml.tags+xml"/>
  <Override PartName="/ppt/tags/tag3.xml" ContentType="application/vnd.openxmlformats-officedocument.presentationml.tags+xml"/>
  <Override PartName="/ppt/tags/tag4.xml" ContentType="application/vnd.openxmlformats-officedocument.presentationml.tags+xml"/>
  <Override PartName="/ppt/tags/tag5.xml" ContentType="application/vnd.openxmlformats-officedocument.presentationml.tags+xml"/>
  <Override PartName="/ppt/tags/tag6.xml" ContentType="application/vnd.openxmlformats-officedocument.presentationml.tags+xml"/>
  <Override PartName="/ppt/tags/tag7.xml" ContentType="application/vnd.openxmlformats-officedocument.presentationml.tags+xml"/>
  <Override PartName="/ppt/tags/tag8.xml" ContentType="application/vnd.openxmlformats-officedocument.presentationml.tags+xml"/>
  <Override PartName="/ppt/tags/tag9.xml" ContentType="application/vnd.openxmlformats-officedocument.presentationml.tag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"1.0" encoding="UTF-8" standalone="yes"?>
<Relationships xmlns="http://schemas.openxmlformats.org/package/2006/relationships"><Relationship Id="rId1" Type="http://schemas.openxmlformats.org/officeDocument/2006/relationships/officeDocument" Target="ppt/presentation.xml"/><Relationship Id="rId4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2" Type="http://schemas.openxmlformats.org/officeDocument/2006/relationships/extended-properties" Target="docProps/app.xml"/><Relationship Id="rId5" Type="http://schemas.openxmlformats.org/officeDocument/2006/relationships/custom-properties" Target="docProps/custom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63" r:id="rId6"/>
    <p:sldId id="264" r:id="rId7"/>
    <p:sldId id="265" r:id="rId8"/>
    <p:sldId id="267" r:id="rId9"/>
    <p:sldId id="259" r:id="rId10"/>
    <p:sldId id="272" r:id="rId11"/>
    <p:sldId id="273" r:id="rId12"/>
    <p:sldId id="274" r:id="rId13"/>
    <p:sldId id="260" r:id="rId14"/>
    <p:sldId id="269" r:id="rId15"/>
    <p:sldId id="268" r:id="rId16"/>
    <p:sldId id="261" r:id="rId17"/>
    <p:sldId id="270" r:id="rId18"/>
    <p:sldId id="271" r:id="rId19"/>
    <p:sldId id="262" r:id="rId20"/>
  </p:sldIdLst>
  <p:sldSz cx="12192000" cy="6858000"/>
  <p:notesSz cx="6858000" cy="9144000"/>
  <p:defaultTextStyle>
    <a:defPPr>
      <a:defRPr lang="zh-CN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37525D"/>
    <a:srgbClr val="95806B"/>
    <a:srgbClr val="3D5F6B"/>
    <a:srgbClr val="2EBF91"/>
    <a:srgbClr val="8360C3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8006" autoAdjust="0"/>
    <p:restoredTop sz="94660"/>
  </p:normalViewPr>
  <p:slideViewPr>
    <p:cSldViewPr snapToGrid="0" showGuides="1">
      <p:cViewPr varScale="1">
        <p:scale>
          <a:sx n="33" d="100"/>
          <a:sy n="33" d="100"/>
        </p:scale>
        <p:origin x="114" y="1164"/>
      </p:cViewPr>
      <p:guideLst>
        <p:guide orient="horz" pos="2160"/>
        <p:guide pos="384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9" Type="http://schemas.openxmlformats.org/officeDocument/2006/relationships/slide" Target="slides/slide7.xml"/><Relationship Id="rId8" Type="http://schemas.openxmlformats.org/officeDocument/2006/relationships/slide" Target="slides/slide6.xml"/><Relationship Id="rId7" Type="http://schemas.openxmlformats.org/officeDocument/2006/relationships/slide" Target="slides/slide5.xml"/><Relationship Id="rId6" Type="http://schemas.openxmlformats.org/officeDocument/2006/relationships/slide" Target="slides/slide4.xml"/><Relationship Id="rId5" Type="http://schemas.openxmlformats.org/officeDocument/2006/relationships/slide" Target="slides/slide3.xml"/><Relationship Id="rId4" Type="http://schemas.openxmlformats.org/officeDocument/2006/relationships/slide" Target="slides/slide2.xml"/><Relationship Id="rId3" Type="http://schemas.openxmlformats.org/officeDocument/2006/relationships/slide" Target="slides/slide1.xml"/><Relationship Id="rId23" Type="http://schemas.openxmlformats.org/officeDocument/2006/relationships/tableStyles" Target="tableStyles.xml"/><Relationship Id="rId22" Type="http://schemas.openxmlformats.org/officeDocument/2006/relationships/viewProps" Target="viewProps.xml"/><Relationship Id="rId21" Type="http://schemas.openxmlformats.org/officeDocument/2006/relationships/presProps" Target="presProps.xml"/><Relationship Id="rId20" Type="http://schemas.openxmlformats.org/officeDocument/2006/relationships/slide" Target="slides/slide18.xml"/><Relationship Id="rId2" Type="http://schemas.openxmlformats.org/officeDocument/2006/relationships/theme" Target="theme/theme1.xml"/><Relationship Id="rId19" Type="http://schemas.openxmlformats.org/officeDocument/2006/relationships/slide" Target="slides/slide17.xml"/><Relationship Id="rId18" Type="http://schemas.openxmlformats.org/officeDocument/2006/relationships/slide" Target="slides/slide16.xml"/><Relationship Id="rId17" Type="http://schemas.openxmlformats.org/officeDocument/2006/relationships/slide" Target="slides/slide15.xml"/><Relationship Id="rId16" Type="http://schemas.openxmlformats.org/officeDocument/2006/relationships/slide" Target="slides/slide14.xml"/><Relationship Id="rId15" Type="http://schemas.openxmlformats.org/officeDocument/2006/relationships/slide" Target="slides/slide13.xml"/><Relationship Id="rId14" Type="http://schemas.openxmlformats.org/officeDocument/2006/relationships/slide" Target="slides/slide12.xml"/><Relationship Id="rId13" Type="http://schemas.openxmlformats.org/officeDocument/2006/relationships/slide" Target="slides/slide11.xml"/><Relationship Id="rId12" Type="http://schemas.openxmlformats.org/officeDocument/2006/relationships/slide" Target="slides/slide10.xml"/><Relationship Id="rId11" Type="http://schemas.openxmlformats.org/officeDocument/2006/relationships/slide" Target="slides/slide9.xml"/><Relationship Id="rId10" Type="http://schemas.openxmlformats.org/officeDocument/2006/relationships/slide" Target="slides/slide8.xml"/><Relationship Id="rId1" Type="http://schemas.openxmlformats.org/officeDocument/2006/relationships/slideMaster" Target="slideMasters/slideMaster1.xml"/></Relationship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  <a:prstGeom prst="rect">
            <a:avLst/>
          </a:prstGeom>
        </p:spPr>
        <p:txBody>
          <a:bodyPr anchor="b"/>
          <a:lstStyle>
            <a:lvl1pPr algn="ctr"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副标题 2"/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  <a:prstGeom prst="rect">
            <a:avLst/>
          </a:prstGeo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zh-CN" altLang="en-US"/>
              <a:t>单击此处编辑母版副标题样式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  <a:prstGeom prst="rect">
            <a:avLst/>
          </a:prstGeom>
        </p:spPr>
        <p:txBody>
          <a:bodyPr anchor="b"/>
          <a:lstStyle>
            <a:lvl1pPr>
              <a:defRPr sz="60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比较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文本占位符 2"/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4" name="内容占位符 3"/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5" name="文本占位符 4"/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  <a:prstGeom prst="rect">
            <a:avLst/>
          </a:prstGeo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6" name="内容占位符 5"/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  <a:prstGeom prst="rect">
            <a:avLst/>
          </a:prstGeom>
        </p:spPr>
        <p:txBody>
          <a:bodyPr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7" name="日期占位符 6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8" name="页脚占位符 7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9" name="灯片编号占位符 8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仅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4" name="页脚占位符 3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5" name="灯片编号占位符 4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日期占位符 1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3" name="页脚占位符 2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4" name="灯片编号占位符 3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内容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内容占位符 2"/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图片与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  <a:prstGeom prst="rect">
            <a:avLst/>
          </a:prstGeom>
        </p:spPr>
        <p:txBody>
          <a:bodyPr anchor="b"/>
          <a:lstStyle>
            <a:lvl1pPr>
              <a:defRPr sz="3200"/>
            </a:lvl1pPr>
          </a:lstStyle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图片占位符 2"/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zh-CN" altLang="en-US"/>
          </a:p>
        </p:txBody>
      </p:sp>
      <p:sp>
        <p:nvSpPr>
          <p:cNvPr id="4" name="文本占位符 3"/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  <a:prstGeom prst="rect">
            <a:avLst/>
          </a:prstGeo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</p:txBody>
      </p:sp>
      <p:sp>
        <p:nvSpPr>
          <p:cNvPr id="5" name="日期占位符 4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标题和竖排文字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标题 1"/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竖排标题与文本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竖排标题 1"/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  <a:prstGeom prst="rect">
            <a:avLst/>
          </a:prstGeom>
        </p:spPr>
        <p:txBody>
          <a:bodyPr vert="eaVert"/>
          <a:lstStyle/>
          <a:p>
            <a:r>
              <a:rPr lang="zh-CN" altLang="en-US"/>
              <a:t>单击此处编辑母版标题样式</a:t>
            </a:r>
            <a:endParaRPr lang="zh-CN" altLang="en-US"/>
          </a:p>
        </p:txBody>
      </p:sp>
      <p:sp>
        <p:nvSpPr>
          <p:cNvPr id="3" name="竖排文字占位符 2"/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  <a:prstGeom prst="rect">
            <a:avLst/>
          </a:prstGeom>
        </p:spPr>
        <p:txBody>
          <a:bodyPr vert="eaVert"/>
          <a:lstStyle/>
          <a:p>
            <a:pPr lvl="0"/>
            <a:r>
              <a:rPr lang="zh-CN" altLang="en-US"/>
              <a:t>单击此处编辑母版文本样式</a:t>
            </a:r>
            <a:endParaRPr lang="zh-CN" altLang="en-US"/>
          </a:p>
          <a:p>
            <a:pPr lvl="1"/>
            <a:r>
              <a:rPr lang="zh-CN" altLang="en-US"/>
              <a:t>二级</a:t>
            </a:r>
            <a:endParaRPr lang="zh-CN" altLang="en-US"/>
          </a:p>
          <a:p>
            <a:pPr lvl="2"/>
            <a:r>
              <a:rPr lang="zh-CN" altLang="en-US"/>
              <a:t>三级</a:t>
            </a:r>
            <a:endParaRPr lang="zh-CN" altLang="en-US"/>
          </a:p>
          <a:p>
            <a:pPr lvl="3"/>
            <a:r>
              <a:rPr lang="zh-CN" altLang="en-US"/>
              <a:t>四级</a:t>
            </a:r>
            <a:endParaRPr lang="zh-CN" altLang="en-US"/>
          </a:p>
          <a:p>
            <a:pPr lvl="4"/>
            <a:r>
              <a:rPr lang="zh-CN" altLang="en-US"/>
              <a:t>五级</a:t>
            </a:r>
            <a:endParaRPr lang="zh-CN" altLang="en-US"/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10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21F4DE79-510C-4E05-8B2D-8C2C1DCF6507}" type="datetimeFigureOut">
              <a:rPr lang="zh-CN" altLang="en-US" smtClean="0"/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11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/>
          <a:lstStyle/>
          <a:p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12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/>
          <a:lstStyle/>
          <a:p>
            <a:fld id="{450C8D65-86EF-4AE9-AD8D-51A68C0F289E}" type="slidenum">
              <a:rPr lang="zh-CN" altLang="en-US" smtClean="0"/>
            </a:fld>
            <a:endParaRPr lang="zh-CN" altLang="en-US"/>
          </a:p>
        </p:txBody>
      </p:sp>
    </p:spTree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9" Type="http://schemas.openxmlformats.org/officeDocument/2006/relationships/slideLayout" Target="../slideLayouts/slideLayout9.xml"/><Relationship Id="rId8" Type="http://schemas.openxmlformats.org/officeDocument/2006/relationships/slideLayout" Target="../slideLayouts/slideLayout8.xml"/><Relationship Id="rId7" Type="http://schemas.openxmlformats.org/officeDocument/2006/relationships/slideLayout" Target="../slideLayouts/slideLayout7.xml"/><Relationship Id="rId6" Type="http://schemas.openxmlformats.org/officeDocument/2006/relationships/slideLayout" Target="../slideLayouts/slideLayout6.xml"/><Relationship Id="rId5" Type="http://schemas.openxmlformats.org/officeDocument/2006/relationships/slideLayout" Target="../slideLayouts/slideLayout5.xml"/><Relationship Id="rId4" Type="http://schemas.openxmlformats.org/officeDocument/2006/relationships/slideLayout" Target="../slideLayouts/slideLayout4.xml"/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2" Type="http://schemas.openxmlformats.org/officeDocument/2006/relationships/theme" Target="../theme/theme1.xml"/><Relationship Id="rId11" Type="http://schemas.openxmlformats.org/officeDocument/2006/relationships/slideLayout" Target="../slideLayouts/slideLayout11.xml"/><Relationship Id="rId10" Type="http://schemas.openxmlformats.org/officeDocument/2006/relationships/slideLayout" Target="../slideLayouts/slideLayout10.xml"/><Relationship Id="rId1" Type="http://schemas.openxmlformats.org/officeDocument/2006/relationships/slideLayout" Target="../slideLayouts/slideLayout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pattFill prst="pct20">
          <a:fgClr>
            <a:schemeClr val="bg1">
              <a:lumMod val="85000"/>
            </a:schemeClr>
          </a:fgClr>
          <a:bgClr>
            <a:schemeClr val="bg1"/>
          </a:bgClr>
        </a:patt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4.png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9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2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4.xml.rels><?xml version="1.0" encoding="UTF-8" standalone="yes"?>
<Relationships xmlns="http://schemas.openxmlformats.org/package/2006/relationships"><Relationship Id="rId9" Type="http://schemas.openxmlformats.org/officeDocument/2006/relationships/tags" Target="../tags/tag9.xml"/><Relationship Id="rId8" Type="http://schemas.openxmlformats.org/officeDocument/2006/relationships/tags" Target="../tags/tag8.xml"/><Relationship Id="rId7" Type="http://schemas.openxmlformats.org/officeDocument/2006/relationships/tags" Target="../tags/tag7.xml"/><Relationship Id="rId6" Type="http://schemas.openxmlformats.org/officeDocument/2006/relationships/tags" Target="../tags/tag6.xml"/><Relationship Id="rId5" Type="http://schemas.openxmlformats.org/officeDocument/2006/relationships/tags" Target="../tags/tag5.xml"/><Relationship Id="rId4" Type="http://schemas.openxmlformats.org/officeDocument/2006/relationships/tags" Target="../tags/tag4.xml"/><Relationship Id="rId3" Type="http://schemas.openxmlformats.org/officeDocument/2006/relationships/tags" Target="../tags/tag3.xml"/><Relationship Id="rId2" Type="http://schemas.openxmlformats.org/officeDocument/2006/relationships/tags" Target="../tags/tag2.xml"/><Relationship Id="rId13" Type="http://schemas.openxmlformats.org/officeDocument/2006/relationships/slideLayout" Target="../slideLayouts/slideLayout7.xml"/><Relationship Id="rId12" Type="http://schemas.openxmlformats.org/officeDocument/2006/relationships/tags" Target="../tags/tag12.xml"/><Relationship Id="rId11" Type="http://schemas.openxmlformats.org/officeDocument/2006/relationships/tags" Target="../tags/tag11.xml"/><Relationship Id="rId10" Type="http://schemas.openxmlformats.org/officeDocument/2006/relationships/tags" Target="../tags/tag10.xml"/><Relationship Id="rId1" Type="http://schemas.openxmlformats.org/officeDocument/2006/relationships/tags" Target="../tags/tag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slideLayout" Target="../slideLayouts/slideLayout7.xml"/><Relationship Id="rId1" Type="http://schemas.openxmlformats.org/officeDocument/2006/relationships/image" Target="../media/image2.png"/></Relationships>
</file>

<file path=ppt/slides/_rels/slide1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7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18.xml.rels><?xml version="1.0" encoding="UTF-8" standalone="yes"?>
<Relationships xmlns="http://schemas.openxmlformats.org/package/2006/relationships"><Relationship Id="rId5" Type="http://schemas.openxmlformats.org/officeDocument/2006/relationships/slideLayout" Target="../slideLayouts/slideLayout1.xml"/><Relationship Id="rId4" Type="http://schemas.openxmlformats.org/officeDocument/2006/relationships/image" Target="../media/image1.svg"/><Relationship Id="rId3" Type="http://schemas.openxmlformats.org/officeDocument/2006/relationships/image" Target="../media/image3.png"/><Relationship Id="rId2" Type="http://schemas.openxmlformats.org/officeDocument/2006/relationships/image" Target="../media/image2.png"/><Relationship Id="rId1" Type="http://schemas.openxmlformats.org/officeDocument/2006/relationships/image" Target="../media/image1.png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等腰三角形 15"/>
          <p:cNvSpPr/>
          <p:nvPr/>
        </p:nvSpPr>
        <p:spPr>
          <a:xfrm rot="10800000">
            <a:off x="0" y="0"/>
            <a:ext cx="5857579" cy="6096000"/>
          </a:xfrm>
          <a:custGeom>
            <a:avLst/>
            <a:gdLst>
              <a:gd name="connsiteX0" fmla="*/ 0 w 7071360"/>
              <a:gd name="connsiteY0" fmla="*/ 6096000 h 6096000"/>
              <a:gd name="connsiteX1" fmla="*/ 7071360 w 7071360"/>
              <a:gd name="connsiteY1" fmla="*/ 0 h 6096000"/>
              <a:gd name="connsiteX2" fmla="*/ 7071360 w 7071360"/>
              <a:gd name="connsiteY2" fmla="*/ 6096000 h 6096000"/>
              <a:gd name="connsiteX3" fmla="*/ 0 w 7071360"/>
              <a:gd name="connsiteY3" fmla="*/ 6096000 h 6096000"/>
              <a:gd name="connsiteX0-1" fmla="*/ 0 w 5933440"/>
              <a:gd name="connsiteY0-2" fmla="*/ 6096000 h 6096000"/>
              <a:gd name="connsiteX1-3" fmla="*/ 5933440 w 5933440"/>
              <a:gd name="connsiteY1-4" fmla="*/ 0 h 6096000"/>
              <a:gd name="connsiteX2-5" fmla="*/ 5933440 w 5933440"/>
              <a:gd name="connsiteY2-6" fmla="*/ 6096000 h 6096000"/>
              <a:gd name="connsiteX3-7" fmla="*/ 0 w 5933440"/>
              <a:gd name="connsiteY3-8" fmla="*/ 6096000 h 6096000"/>
              <a:gd name="connsiteX0-9" fmla="*/ 0 w 6644640"/>
              <a:gd name="connsiteY0-10" fmla="*/ 6096000 h 6096000"/>
              <a:gd name="connsiteX1-11" fmla="*/ 6644640 w 6644640"/>
              <a:gd name="connsiteY1-12" fmla="*/ 0 h 6096000"/>
              <a:gd name="connsiteX2-13" fmla="*/ 6644640 w 6644640"/>
              <a:gd name="connsiteY2-14" fmla="*/ 6096000 h 6096000"/>
              <a:gd name="connsiteX3-15" fmla="*/ 0 w 6644640"/>
              <a:gd name="connsiteY3-16" fmla="*/ 6096000 h 6096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644640" h="6096000">
                <a:moveTo>
                  <a:pt x="0" y="6096000"/>
                </a:moveTo>
                <a:lnTo>
                  <a:pt x="6644640" y="0"/>
                </a:lnTo>
                <a:lnTo>
                  <a:pt x="6644640" y="6096000"/>
                </a:lnTo>
                <a:lnTo>
                  <a:pt x="0" y="6096000"/>
                </a:lnTo>
                <a:close/>
              </a:path>
            </a:pathLst>
          </a:cu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9378">
            <a:off x="-1068601" y="2127389"/>
            <a:ext cx="8893099" cy="1841221"/>
          </a:xfrm>
          <a:prstGeom prst="rect">
            <a:avLst/>
          </a:prstGeom>
        </p:spPr>
      </p:pic>
      <p:sp>
        <p:nvSpPr>
          <p:cNvPr id="15" name="平行四边形 14"/>
          <p:cNvSpPr/>
          <p:nvPr/>
        </p:nvSpPr>
        <p:spPr>
          <a:xfrm>
            <a:off x="-130848" y="0"/>
            <a:ext cx="5718847" cy="6858000"/>
          </a:xfrm>
          <a:prstGeom prst="parallelogram">
            <a:avLst>
              <a:gd name="adj" fmla="val 76803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-1" y="1480207"/>
            <a:ext cx="5445759" cy="5377793"/>
          </a:xfrm>
          <a:custGeom>
            <a:avLst/>
            <a:gdLst>
              <a:gd name="connsiteX0" fmla="*/ 0 w 6238240"/>
              <a:gd name="connsiteY0" fmla="*/ 5377794 h 5377794"/>
              <a:gd name="connsiteX1" fmla="*/ 0 w 6238240"/>
              <a:gd name="connsiteY1" fmla="*/ 0 h 5377794"/>
              <a:gd name="connsiteX2" fmla="*/ 6238240 w 6238240"/>
              <a:gd name="connsiteY2" fmla="*/ 5377794 h 5377794"/>
              <a:gd name="connsiteX3" fmla="*/ 0 w 6238240"/>
              <a:gd name="connsiteY3" fmla="*/ 5377794 h 5377794"/>
              <a:gd name="connsiteX0-1" fmla="*/ 0 w 4124960"/>
              <a:gd name="connsiteY0-2" fmla="*/ 5377794 h 5377794"/>
              <a:gd name="connsiteX1-3" fmla="*/ 0 w 4124960"/>
              <a:gd name="connsiteY1-4" fmla="*/ 0 h 5377794"/>
              <a:gd name="connsiteX2-5" fmla="*/ 4124960 w 4124960"/>
              <a:gd name="connsiteY2-6" fmla="*/ 5377794 h 5377794"/>
              <a:gd name="connsiteX3-7" fmla="*/ 0 w 4124960"/>
              <a:gd name="connsiteY3-8" fmla="*/ 5377794 h 53777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24960" h="5377794">
                <a:moveTo>
                  <a:pt x="0" y="5377794"/>
                </a:moveTo>
                <a:lnTo>
                  <a:pt x="0" y="0"/>
                </a:lnTo>
                <a:lnTo>
                  <a:pt x="4124960" y="5377794"/>
                </a:lnTo>
                <a:lnTo>
                  <a:pt x="0" y="5377794"/>
                </a:lnTo>
                <a:close/>
              </a:path>
            </a:pathLst>
          </a:custGeom>
          <a:solidFill>
            <a:srgbClr val="3D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/>
        </p:nvSpPr>
        <p:spPr>
          <a:xfrm rot="18936601">
            <a:off x="1906748" y="1508274"/>
            <a:ext cx="386080" cy="6397739"/>
          </a:xfrm>
          <a:custGeom>
            <a:avLst/>
            <a:gdLst>
              <a:gd name="connsiteX0" fmla="*/ 386080 w 386080"/>
              <a:gd name="connsiteY0" fmla="*/ 0 h 6397739"/>
              <a:gd name="connsiteX1" fmla="*/ 386080 w 386080"/>
              <a:gd name="connsiteY1" fmla="*/ 6397739 h 6397739"/>
              <a:gd name="connsiteX2" fmla="*/ 0 w 386080"/>
              <a:gd name="connsiteY2" fmla="*/ 6019794 h 6397739"/>
              <a:gd name="connsiteX3" fmla="*/ 0 w 386080"/>
              <a:gd name="connsiteY3" fmla="*/ 394390 h 639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80" h="6397739">
                <a:moveTo>
                  <a:pt x="386080" y="0"/>
                </a:moveTo>
                <a:lnTo>
                  <a:pt x="386080" y="6397739"/>
                </a:lnTo>
                <a:lnTo>
                  <a:pt x="0" y="6019794"/>
                </a:lnTo>
                <a:lnTo>
                  <a:pt x="0" y="394390"/>
                </a:lnTo>
                <a:close/>
              </a:path>
            </a:pathLst>
          </a:cu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84093">
            <a:off x="-960911" y="3261500"/>
            <a:ext cx="7779399" cy="164469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098513" y="368300"/>
            <a:ext cx="4643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solidFill>
                  <a:srgbClr val="37525D">
                    <a:alpha val="30000"/>
                  </a:srgbClr>
                </a:solidFill>
                <a:latin typeface="造字工房方黑（非商用）常规体" pitchFamily="2" charset="-122"/>
                <a:ea typeface="造字工房方黑（非商用）常规体" pitchFamily="2" charset="-122"/>
              </a:rPr>
              <a:t>EXECUTION</a:t>
            </a:r>
            <a:endParaRPr lang="zh-CN" altLang="en-US" sz="5400" dirty="0">
              <a:solidFill>
                <a:srgbClr val="37525D">
                  <a:alpha val="30000"/>
                </a:srgbClr>
              </a:solidFill>
              <a:latin typeface="造字工房方黑（非商用）常规体" pitchFamily="2" charset="-122"/>
              <a:ea typeface="造字工房方黑（非商用）常规体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6096000" y="3445330"/>
            <a:ext cx="447142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2800" dirty="0">
                <a:solidFill>
                  <a:srgbClr val="9580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员工执行力培训</a:t>
            </a:r>
            <a:endParaRPr lang="zh-CN" altLang="en-US" sz="2800" dirty="0">
              <a:solidFill>
                <a:srgbClr val="95806B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6363952" y="2028228"/>
            <a:ext cx="3935519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solidFill>
                  <a:srgbClr val="37525D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执行力</a:t>
            </a:r>
            <a:endParaRPr lang="zh-CN" altLang="en-US" sz="9600" dirty="0">
              <a:solidFill>
                <a:srgbClr val="37525D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9556777" y="6096001"/>
            <a:ext cx="2021294" cy="33718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1600" dirty="0">
                <a:solidFill>
                  <a:srgbClr val="9580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主讲人：</a:t>
            </a:r>
            <a:endParaRPr lang="zh-CN" altLang="en-US" sz="1600" dirty="0">
              <a:solidFill>
                <a:srgbClr val="95806B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pic>
        <p:nvPicPr>
          <p:cNvPr id="35" name="图形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387839" y="6230024"/>
            <a:ext cx="168937" cy="168937"/>
          </a:xfrm>
          <a:prstGeom prst="rect">
            <a:avLst/>
          </a:prstGeom>
        </p:spPr>
      </p:pic>
      <p:sp>
        <p:nvSpPr>
          <p:cNvPr id="36" name="任意多边形: 形状 35"/>
          <p:cNvSpPr/>
          <p:nvPr/>
        </p:nvSpPr>
        <p:spPr>
          <a:xfrm>
            <a:off x="5750560" y="2824480"/>
            <a:ext cx="5100320" cy="1320800"/>
          </a:xfrm>
          <a:custGeom>
            <a:avLst/>
            <a:gdLst>
              <a:gd name="connsiteX0" fmla="*/ 548640 w 5100320"/>
              <a:gd name="connsiteY0" fmla="*/ 0 h 1320800"/>
              <a:gd name="connsiteX1" fmla="*/ 0 w 5100320"/>
              <a:gd name="connsiteY1" fmla="*/ 20320 h 1320800"/>
              <a:gd name="connsiteX2" fmla="*/ 0 w 5100320"/>
              <a:gd name="connsiteY2" fmla="*/ 1300480 h 1320800"/>
              <a:gd name="connsiteX3" fmla="*/ 5100320 w 5100320"/>
              <a:gd name="connsiteY3" fmla="*/ 1320800 h 1320800"/>
              <a:gd name="connsiteX4" fmla="*/ 5100320 w 5100320"/>
              <a:gd name="connsiteY4" fmla="*/ 60960 h 1320800"/>
              <a:gd name="connsiteX5" fmla="*/ 4612640 w 5100320"/>
              <a:gd name="connsiteY5" fmla="*/ 40640 h 1320800"/>
              <a:gd name="connsiteX0-1" fmla="*/ 548640 w 5100320"/>
              <a:gd name="connsiteY0-2" fmla="*/ 20320 h 1341120"/>
              <a:gd name="connsiteX1-3" fmla="*/ 0 w 5100320"/>
              <a:gd name="connsiteY1-4" fmla="*/ 40640 h 1341120"/>
              <a:gd name="connsiteX2-5" fmla="*/ 0 w 5100320"/>
              <a:gd name="connsiteY2-6" fmla="*/ 1320800 h 1341120"/>
              <a:gd name="connsiteX3-7" fmla="*/ 5100320 w 5100320"/>
              <a:gd name="connsiteY3-8" fmla="*/ 1341120 h 1341120"/>
              <a:gd name="connsiteX4-9" fmla="*/ 5080000 w 5100320"/>
              <a:gd name="connsiteY4-10" fmla="*/ 0 h 1341120"/>
              <a:gd name="connsiteX5-11" fmla="*/ 4612640 w 5100320"/>
              <a:gd name="connsiteY5-12" fmla="*/ 60960 h 1341120"/>
              <a:gd name="connsiteX0-13" fmla="*/ 548640 w 5100320"/>
              <a:gd name="connsiteY0-14" fmla="*/ 20320 h 1341120"/>
              <a:gd name="connsiteX1-15" fmla="*/ 0 w 5100320"/>
              <a:gd name="connsiteY1-16" fmla="*/ 40640 h 1341120"/>
              <a:gd name="connsiteX2-17" fmla="*/ 0 w 5100320"/>
              <a:gd name="connsiteY2-18" fmla="*/ 1320800 h 1341120"/>
              <a:gd name="connsiteX3-19" fmla="*/ 5100320 w 5100320"/>
              <a:gd name="connsiteY3-20" fmla="*/ 1341120 h 1341120"/>
              <a:gd name="connsiteX4-21" fmla="*/ 5080000 w 5100320"/>
              <a:gd name="connsiteY4-22" fmla="*/ 0 h 1341120"/>
              <a:gd name="connsiteX5-23" fmla="*/ 4592320 w 5100320"/>
              <a:gd name="connsiteY5-24" fmla="*/ 20320 h 1341120"/>
              <a:gd name="connsiteX0-25" fmla="*/ 548640 w 5100320"/>
              <a:gd name="connsiteY0-26" fmla="*/ 0 h 1320800"/>
              <a:gd name="connsiteX1-27" fmla="*/ 0 w 5100320"/>
              <a:gd name="connsiteY1-28" fmla="*/ 20320 h 1320800"/>
              <a:gd name="connsiteX2-29" fmla="*/ 0 w 5100320"/>
              <a:gd name="connsiteY2-30" fmla="*/ 1300480 h 1320800"/>
              <a:gd name="connsiteX3-31" fmla="*/ 5100320 w 5100320"/>
              <a:gd name="connsiteY3-32" fmla="*/ 1320800 h 1320800"/>
              <a:gd name="connsiteX4-33" fmla="*/ 5080000 w 5100320"/>
              <a:gd name="connsiteY4-34" fmla="*/ 0 h 1320800"/>
              <a:gd name="connsiteX5-35" fmla="*/ 4592320 w 5100320"/>
              <a:gd name="connsiteY5-36" fmla="*/ 0 h 1320800"/>
              <a:gd name="connsiteX0-37" fmla="*/ 548640 w 5100320"/>
              <a:gd name="connsiteY0-38" fmla="*/ 0 h 1320800"/>
              <a:gd name="connsiteX1-39" fmla="*/ 0 w 5100320"/>
              <a:gd name="connsiteY1-40" fmla="*/ 0 h 1320800"/>
              <a:gd name="connsiteX2-41" fmla="*/ 0 w 5100320"/>
              <a:gd name="connsiteY2-42" fmla="*/ 1300480 h 1320800"/>
              <a:gd name="connsiteX3-43" fmla="*/ 5100320 w 5100320"/>
              <a:gd name="connsiteY3-44" fmla="*/ 1320800 h 1320800"/>
              <a:gd name="connsiteX4-45" fmla="*/ 5080000 w 5100320"/>
              <a:gd name="connsiteY4-46" fmla="*/ 0 h 1320800"/>
              <a:gd name="connsiteX5-47" fmla="*/ 4592320 w 5100320"/>
              <a:gd name="connsiteY5-48" fmla="*/ 0 h 1320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100320" h="1320800">
                <a:moveTo>
                  <a:pt x="548640" y="0"/>
                </a:moveTo>
                <a:lnTo>
                  <a:pt x="0" y="0"/>
                </a:lnTo>
                <a:lnTo>
                  <a:pt x="0" y="1300480"/>
                </a:lnTo>
                <a:lnTo>
                  <a:pt x="5100320" y="1320800"/>
                </a:lnTo>
                <a:lnTo>
                  <a:pt x="5080000" y="0"/>
                </a:lnTo>
                <a:lnTo>
                  <a:pt x="4592320" y="0"/>
                </a:lnTo>
              </a:path>
            </a:pathLst>
          </a:custGeom>
          <a:noFill/>
          <a:ln w="31750">
            <a:solidFill>
              <a:srgbClr val="95806B"/>
            </a:solidFill>
          </a:ln>
          <a:effectLst>
            <a:outerShdw blurRad="76200" dist="50800" dir="5400000" algn="ctr" rotWithShape="0">
              <a:srgbClr val="000000">
                <a:alpha val="9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/>
          <p:cNvSpPr txBox="1"/>
          <p:nvPr/>
        </p:nvSpPr>
        <p:spPr>
          <a:xfrm>
            <a:off x="5152504" y="869988"/>
            <a:ext cx="1886991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5400" dirty="0">
                <a:solidFill>
                  <a:srgbClr val="37525D"/>
                </a:solidFill>
                <a:effectLst>
                  <a:outerShdw blurRad="76200" dist="50800" dir="5400000" algn="ctr" rotWithShape="0">
                    <a:srgbClr val="000000">
                      <a:alpha val="98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目录</a:t>
            </a:r>
            <a:endParaRPr lang="zh-CN" altLang="en-US" sz="5400" dirty="0">
              <a:solidFill>
                <a:srgbClr val="37525D"/>
              </a:solidFill>
              <a:effectLst>
                <a:outerShdw blurRad="76200" dist="50800" dir="5400000" algn="ctr" rotWithShape="0">
                  <a:srgbClr val="000000">
                    <a:alpha val="98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4866639" y="2026998"/>
            <a:ext cx="2458720" cy="45719"/>
          </a:xfrm>
          <a:prstGeom prst="rect">
            <a:avLst/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7" name="文本框 6"/>
          <p:cNvSpPr txBox="1"/>
          <p:nvPr/>
        </p:nvSpPr>
        <p:spPr>
          <a:xfrm>
            <a:off x="4953436" y="1626888"/>
            <a:ext cx="2285128" cy="40011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000" dirty="0">
                <a:solidFill>
                  <a:srgbClr val="95806B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CONTENTS</a:t>
            </a:r>
            <a:endParaRPr lang="zh-CN" altLang="en-US" sz="2000" dirty="0">
              <a:solidFill>
                <a:srgbClr val="95806B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grpSp>
        <p:nvGrpSpPr>
          <p:cNvPr id="22" name="组合 21"/>
          <p:cNvGrpSpPr/>
          <p:nvPr/>
        </p:nvGrpSpPr>
        <p:grpSpPr>
          <a:xfrm>
            <a:off x="1274115" y="3134360"/>
            <a:ext cx="1277112" cy="985520"/>
            <a:chOff x="1274115" y="3134360"/>
            <a:chExt cx="1277112" cy="985520"/>
          </a:xfrm>
        </p:grpSpPr>
        <p:sp>
          <p:nvSpPr>
            <p:cNvPr id="21" name="平行四边形 20"/>
            <p:cNvSpPr/>
            <p:nvPr/>
          </p:nvSpPr>
          <p:spPr>
            <a:xfrm>
              <a:off x="1335075" y="3205480"/>
              <a:ext cx="1216152" cy="914400"/>
            </a:xfrm>
            <a:prstGeom prst="parallelogram">
              <a:avLst/>
            </a:prstGeom>
            <a:noFill/>
            <a:ln>
              <a:solidFill>
                <a:srgbClr val="958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0" name="平行四边形 19"/>
            <p:cNvSpPr/>
            <p:nvPr/>
          </p:nvSpPr>
          <p:spPr>
            <a:xfrm>
              <a:off x="1274115" y="3134360"/>
              <a:ext cx="1216152" cy="914400"/>
            </a:xfrm>
            <a:prstGeom prst="parallelogram">
              <a:avLst/>
            </a:prstGeom>
            <a:solidFill>
              <a:srgbClr val="375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3" name="组合 22"/>
          <p:cNvGrpSpPr/>
          <p:nvPr/>
        </p:nvGrpSpPr>
        <p:grpSpPr>
          <a:xfrm>
            <a:off x="3991881" y="3134360"/>
            <a:ext cx="1277112" cy="985520"/>
            <a:chOff x="1274115" y="3134360"/>
            <a:chExt cx="1277112" cy="985520"/>
          </a:xfrm>
        </p:grpSpPr>
        <p:sp>
          <p:nvSpPr>
            <p:cNvPr id="24" name="平行四边形 23"/>
            <p:cNvSpPr/>
            <p:nvPr/>
          </p:nvSpPr>
          <p:spPr>
            <a:xfrm>
              <a:off x="1335075" y="3205480"/>
              <a:ext cx="1216152" cy="914400"/>
            </a:xfrm>
            <a:prstGeom prst="parallelogram">
              <a:avLst/>
            </a:prstGeom>
            <a:noFill/>
            <a:ln>
              <a:solidFill>
                <a:srgbClr val="958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5" name="平行四边形 24"/>
            <p:cNvSpPr/>
            <p:nvPr/>
          </p:nvSpPr>
          <p:spPr>
            <a:xfrm>
              <a:off x="1274115" y="3134360"/>
              <a:ext cx="1216152" cy="914400"/>
            </a:xfrm>
            <a:prstGeom prst="parallelogram">
              <a:avLst/>
            </a:prstGeom>
            <a:solidFill>
              <a:srgbClr val="375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6" name="组合 25"/>
          <p:cNvGrpSpPr/>
          <p:nvPr/>
        </p:nvGrpSpPr>
        <p:grpSpPr>
          <a:xfrm>
            <a:off x="6709647" y="3134360"/>
            <a:ext cx="1277112" cy="985520"/>
            <a:chOff x="1274115" y="3134360"/>
            <a:chExt cx="1277112" cy="985520"/>
          </a:xfrm>
        </p:grpSpPr>
        <p:sp>
          <p:nvSpPr>
            <p:cNvPr id="27" name="平行四边形 26"/>
            <p:cNvSpPr/>
            <p:nvPr/>
          </p:nvSpPr>
          <p:spPr>
            <a:xfrm>
              <a:off x="1335075" y="3205480"/>
              <a:ext cx="1216152" cy="914400"/>
            </a:xfrm>
            <a:prstGeom prst="parallelogram">
              <a:avLst/>
            </a:prstGeom>
            <a:noFill/>
            <a:ln>
              <a:solidFill>
                <a:srgbClr val="958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28" name="平行四边形 27"/>
            <p:cNvSpPr/>
            <p:nvPr/>
          </p:nvSpPr>
          <p:spPr>
            <a:xfrm>
              <a:off x="1274115" y="3134360"/>
              <a:ext cx="1216152" cy="914400"/>
            </a:xfrm>
            <a:prstGeom prst="parallelogram">
              <a:avLst/>
            </a:prstGeom>
            <a:solidFill>
              <a:srgbClr val="375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grpSp>
        <p:nvGrpSpPr>
          <p:cNvPr id="29" name="组合 28"/>
          <p:cNvGrpSpPr/>
          <p:nvPr/>
        </p:nvGrpSpPr>
        <p:grpSpPr>
          <a:xfrm>
            <a:off x="9427413" y="3134360"/>
            <a:ext cx="1277112" cy="985520"/>
            <a:chOff x="1274115" y="3134360"/>
            <a:chExt cx="1277112" cy="985520"/>
          </a:xfrm>
        </p:grpSpPr>
        <p:sp>
          <p:nvSpPr>
            <p:cNvPr id="30" name="平行四边形 29"/>
            <p:cNvSpPr/>
            <p:nvPr/>
          </p:nvSpPr>
          <p:spPr>
            <a:xfrm>
              <a:off x="1335075" y="3205480"/>
              <a:ext cx="1216152" cy="914400"/>
            </a:xfrm>
            <a:prstGeom prst="parallelogram">
              <a:avLst/>
            </a:prstGeom>
            <a:noFill/>
            <a:ln>
              <a:solidFill>
                <a:srgbClr val="95806B"/>
              </a:solidFill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  <p:sp>
          <p:nvSpPr>
            <p:cNvPr id="31" name="平行四边形 30"/>
            <p:cNvSpPr/>
            <p:nvPr/>
          </p:nvSpPr>
          <p:spPr>
            <a:xfrm>
              <a:off x="1274115" y="3134360"/>
              <a:ext cx="1216152" cy="914400"/>
            </a:xfrm>
            <a:prstGeom prst="parallelogram">
              <a:avLst/>
            </a:prstGeom>
            <a:solidFill>
              <a:srgbClr val="375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 dirty="0"/>
            </a:p>
          </p:txBody>
        </p:sp>
      </p:grpSp>
      <p:sp>
        <p:nvSpPr>
          <p:cNvPr id="32" name="文本框 31"/>
          <p:cNvSpPr txBox="1"/>
          <p:nvPr/>
        </p:nvSpPr>
        <p:spPr>
          <a:xfrm>
            <a:off x="1511465" y="3332520"/>
            <a:ext cx="747725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01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3" name="文本框 32"/>
          <p:cNvSpPr txBox="1"/>
          <p:nvPr/>
        </p:nvSpPr>
        <p:spPr>
          <a:xfrm>
            <a:off x="4191615" y="3337620"/>
            <a:ext cx="81668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02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4" name="文本框 33"/>
          <p:cNvSpPr txBox="1"/>
          <p:nvPr/>
        </p:nvSpPr>
        <p:spPr>
          <a:xfrm>
            <a:off x="6943860" y="3332520"/>
            <a:ext cx="78614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03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5" name="文本框 34"/>
          <p:cNvSpPr txBox="1"/>
          <p:nvPr/>
        </p:nvSpPr>
        <p:spPr>
          <a:xfrm>
            <a:off x="9623742" y="3337620"/>
            <a:ext cx="823494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04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36" name="文本框 35"/>
          <p:cNvSpPr txBox="1"/>
          <p:nvPr/>
        </p:nvSpPr>
        <p:spPr>
          <a:xfrm>
            <a:off x="749163" y="4388783"/>
            <a:ext cx="203132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什么是执行力</a:t>
            </a:r>
            <a:endParaRPr lang="zh-CN" altLang="en-US" sz="2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7" name="文本框 36"/>
          <p:cNvSpPr txBox="1"/>
          <p:nvPr/>
        </p:nvSpPr>
        <p:spPr>
          <a:xfrm>
            <a:off x="3212324" y="4388783"/>
            <a:ext cx="264687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员工执行力三原则</a:t>
            </a:r>
            <a:endParaRPr lang="zh-CN" altLang="en-US" sz="2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8" name="文本框 37"/>
          <p:cNvSpPr txBox="1"/>
          <p:nvPr/>
        </p:nvSpPr>
        <p:spPr>
          <a:xfrm>
            <a:off x="6148172" y="43887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执行力缺失原因</a:t>
            </a:r>
            <a:endParaRPr lang="zh-CN" altLang="en-US" sz="2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9" name="文本框 38"/>
          <p:cNvSpPr txBox="1"/>
          <p:nvPr/>
        </p:nvSpPr>
        <p:spPr>
          <a:xfrm>
            <a:off x="8926898" y="4388783"/>
            <a:ext cx="2339102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2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怎样提高执行力</a:t>
            </a:r>
            <a:endParaRPr lang="zh-CN" altLang="en-US" sz="2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>
            <a:off x="1637340" y="2647293"/>
            <a:ext cx="7779399" cy="16446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 flipH="1" flipV="1">
            <a:off x="815609" y="2606654"/>
            <a:ext cx="7779399" cy="164469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>
            <a:off x="3384511" y="0"/>
            <a:ext cx="3483647" cy="6858000"/>
          </a:xfrm>
          <a:prstGeom prst="parallelogram">
            <a:avLst>
              <a:gd name="adj" fmla="val 88908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84209" y="1971080"/>
            <a:ext cx="1503680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37525D"/>
                </a:solidFill>
                <a:effectLst>
                  <a:outerShdw blurRad="1016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01</a:t>
            </a:r>
            <a:endParaRPr lang="zh-CN" altLang="en-US" sz="6600" dirty="0">
              <a:solidFill>
                <a:srgbClr val="37525D"/>
              </a:solidFill>
              <a:effectLst>
                <a:outerShdw blurRad="101600" dist="50800" dir="5400000" algn="ctr" rotWithShape="0">
                  <a:srgbClr val="000000">
                    <a:alpha val="96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2778" y="3429000"/>
            <a:ext cx="3570208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什么是执行力</a:t>
            </a:r>
            <a:endParaRPr lang="zh-CN" altLang="en-US" sz="4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32778" y="4139067"/>
            <a:ext cx="390042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95806B"/>
                </a:solidFill>
                <a:latin typeface="Arial" panose="020B0604020202020204" pitchFamily="34" charset="0"/>
              </a:rPr>
              <a:t>What is executive force</a:t>
            </a:r>
            <a:endParaRPr lang="en-US" altLang="zh-CN" sz="2800" b="0" i="0" dirty="0">
              <a:solidFill>
                <a:srgbClr val="95806B"/>
              </a:solidFill>
              <a:effectLst/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矩形 14"/>
          <p:cNvSpPr/>
          <p:nvPr/>
        </p:nvSpPr>
        <p:spPr>
          <a:xfrm>
            <a:off x="5250932" y="675953"/>
            <a:ext cx="6299200" cy="3687119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127000" dist="50800" dir="8340000" algn="ctr" rotWithShape="0">
              <a:srgbClr val="000000">
                <a:alpha val="92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矩形: 圆角 16"/>
          <p:cNvSpPr/>
          <p:nvPr/>
        </p:nvSpPr>
        <p:spPr>
          <a:xfrm>
            <a:off x="5332212" y="2539430"/>
            <a:ext cx="6116320" cy="1701722"/>
          </a:xfrm>
          <a:prstGeom prst="roundRect">
            <a:avLst/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6" name="矩形: 圆角 15"/>
          <p:cNvSpPr/>
          <p:nvPr/>
        </p:nvSpPr>
        <p:spPr>
          <a:xfrm>
            <a:off x="5332212" y="739494"/>
            <a:ext cx="6116320" cy="1701722"/>
          </a:xfrm>
          <a:prstGeom prst="roundRect">
            <a:avLst/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任意多边形: 形状 1"/>
          <p:cNvSpPr/>
          <p:nvPr/>
        </p:nvSpPr>
        <p:spPr>
          <a:xfrm>
            <a:off x="1" y="2740790"/>
            <a:ext cx="3792071" cy="4117210"/>
          </a:xfrm>
          <a:custGeom>
            <a:avLst/>
            <a:gdLst>
              <a:gd name="connsiteX0" fmla="*/ 618565 w 3792071"/>
              <a:gd name="connsiteY0" fmla="*/ 0 h 4155141"/>
              <a:gd name="connsiteX1" fmla="*/ 3792071 w 3792071"/>
              <a:gd name="connsiteY1" fmla="*/ 3173506 h 4155141"/>
              <a:gd name="connsiteX2" fmla="*/ 3649397 w 3792071"/>
              <a:gd name="connsiteY2" fmla="*/ 4117210 h 4155141"/>
              <a:gd name="connsiteX3" fmla="*/ 3635513 w 3792071"/>
              <a:gd name="connsiteY3" fmla="*/ 4155141 h 4155141"/>
              <a:gd name="connsiteX4" fmla="*/ 0 w 3792071"/>
              <a:gd name="connsiteY4" fmla="*/ 4155141 h 4155141"/>
              <a:gd name="connsiteX5" fmla="*/ 0 w 3792071"/>
              <a:gd name="connsiteY5" fmla="*/ 60723 h 4155141"/>
              <a:gd name="connsiteX6" fmla="*/ 135272 w 3792071"/>
              <a:gd name="connsiteY6" fmla="*/ 36566 h 4155141"/>
              <a:gd name="connsiteX7" fmla="*/ 618565 w 3792071"/>
              <a:gd name="connsiteY7" fmla="*/ 0 h 4155141"/>
              <a:gd name="connsiteX0-1" fmla="*/ 618565 w 3792071"/>
              <a:gd name="connsiteY0-2" fmla="*/ 0 h 4155141"/>
              <a:gd name="connsiteX1-3" fmla="*/ 3792071 w 3792071"/>
              <a:gd name="connsiteY1-4" fmla="*/ 3173506 h 4155141"/>
              <a:gd name="connsiteX2-5" fmla="*/ 3649397 w 3792071"/>
              <a:gd name="connsiteY2-6" fmla="*/ 4117210 h 4155141"/>
              <a:gd name="connsiteX3-7" fmla="*/ 3635513 w 3792071"/>
              <a:gd name="connsiteY3-8" fmla="*/ 4155141 h 4155141"/>
              <a:gd name="connsiteX4-9" fmla="*/ 0 w 3792071"/>
              <a:gd name="connsiteY4-10" fmla="*/ 60723 h 4155141"/>
              <a:gd name="connsiteX5-11" fmla="*/ 135272 w 3792071"/>
              <a:gd name="connsiteY5-12" fmla="*/ 36566 h 4155141"/>
              <a:gd name="connsiteX6-13" fmla="*/ 618565 w 3792071"/>
              <a:gd name="connsiteY6-14" fmla="*/ 0 h 4155141"/>
              <a:gd name="connsiteX0-15" fmla="*/ 0 w 3792071"/>
              <a:gd name="connsiteY0-16" fmla="*/ 60723 h 4246581"/>
              <a:gd name="connsiteX1-17" fmla="*/ 135272 w 3792071"/>
              <a:gd name="connsiteY1-18" fmla="*/ 36566 h 4246581"/>
              <a:gd name="connsiteX2-19" fmla="*/ 618565 w 3792071"/>
              <a:gd name="connsiteY2-20" fmla="*/ 0 h 4246581"/>
              <a:gd name="connsiteX3-21" fmla="*/ 3792071 w 3792071"/>
              <a:gd name="connsiteY3-22" fmla="*/ 3173506 h 4246581"/>
              <a:gd name="connsiteX4-23" fmla="*/ 3649397 w 3792071"/>
              <a:gd name="connsiteY4-24" fmla="*/ 4117210 h 4246581"/>
              <a:gd name="connsiteX5-25" fmla="*/ 3726953 w 3792071"/>
              <a:gd name="connsiteY5-26" fmla="*/ 4246581 h 4246581"/>
              <a:gd name="connsiteX0-27" fmla="*/ 0 w 3792071"/>
              <a:gd name="connsiteY0-28" fmla="*/ 60723 h 4117210"/>
              <a:gd name="connsiteX1-29" fmla="*/ 135272 w 3792071"/>
              <a:gd name="connsiteY1-30" fmla="*/ 36566 h 4117210"/>
              <a:gd name="connsiteX2-31" fmla="*/ 618565 w 3792071"/>
              <a:gd name="connsiteY2-32" fmla="*/ 0 h 4117210"/>
              <a:gd name="connsiteX3-33" fmla="*/ 3792071 w 3792071"/>
              <a:gd name="connsiteY3-34" fmla="*/ 3173506 h 4117210"/>
              <a:gd name="connsiteX4-35" fmla="*/ 3649397 w 3792071"/>
              <a:gd name="connsiteY4-36" fmla="*/ 4117210 h 411721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</a:cxnLst>
            <a:rect l="l" t="t" r="r" b="b"/>
            <a:pathLst>
              <a:path w="3792071" h="4117210">
                <a:moveTo>
                  <a:pt x="0" y="60723"/>
                </a:moveTo>
                <a:lnTo>
                  <a:pt x="135272" y="36566"/>
                </a:lnTo>
                <a:cubicBezTo>
                  <a:pt x="292855" y="12488"/>
                  <a:pt x="454252" y="0"/>
                  <a:pt x="618565" y="0"/>
                </a:cubicBezTo>
                <a:cubicBezTo>
                  <a:pt x="2371244" y="0"/>
                  <a:pt x="3792071" y="1420827"/>
                  <a:pt x="3792071" y="3173506"/>
                </a:cubicBezTo>
                <a:cubicBezTo>
                  <a:pt x="3792071" y="3502134"/>
                  <a:pt x="3742120" y="3819094"/>
                  <a:pt x="3649397" y="4117210"/>
                </a:cubicBezTo>
              </a:path>
            </a:pathLst>
          </a:custGeom>
          <a:noFill/>
          <a:ln w="76200">
            <a:solidFill>
              <a:srgbClr val="3752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" name="文本框 8"/>
          <p:cNvSpPr txBox="1"/>
          <p:nvPr/>
        </p:nvSpPr>
        <p:spPr>
          <a:xfrm rot="3205313">
            <a:off x="1314378" y="3763479"/>
            <a:ext cx="3641910" cy="868436"/>
          </a:xfrm>
          <a:prstGeom prst="rect">
            <a:avLst/>
          </a:prstGeom>
          <a:noFill/>
        </p:spPr>
        <p:txBody>
          <a:bodyPr wrap="square" rtlCol="0">
            <a:prstTxWarp prst="textArchUp">
              <a:avLst>
                <a:gd name="adj" fmla="val 10850478"/>
              </a:avLst>
            </a:prstTxWarp>
            <a:spAutoFit/>
            <a:scene3d>
              <a:camera prst="orthographicFront">
                <a:rot lat="0" lon="0" rev="0"/>
              </a:camera>
              <a:lightRig rig="threePt" dir="t"/>
            </a:scene3d>
          </a:bodyPr>
          <a:lstStyle>
            <a:defPPr>
              <a:defRPr lang="zh-CN"/>
            </a:defPPr>
            <a:lvl1pPr marL="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9144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dist" defTabSz="694690">
              <a:lnSpc>
                <a:spcPct val="150000"/>
              </a:lnSpc>
            </a:pPr>
            <a:r>
              <a:rPr lang="zh-CN" altLang="en-US" sz="4800" b="1" spc="6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什么是执行力？</a:t>
            </a:r>
            <a:endParaRPr lang="en-US" altLang="zh-CN" sz="4000" spc="6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  <p:sp>
        <p:nvSpPr>
          <p:cNvPr id="13" name="矩形 12"/>
          <p:cNvSpPr/>
          <p:nvPr/>
        </p:nvSpPr>
        <p:spPr>
          <a:xfrm>
            <a:off x="5629385" y="928635"/>
            <a:ext cx="5521974" cy="1323439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全局而言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指的是贯彻战略意图，完成预定目标的操作能力。</a:t>
            </a:r>
            <a:endParaRPr lang="zh-CN" altLang="en-US" sz="24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4" name="矩形 13"/>
          <p:cNvSpPr/>
          <p:nvPr/>
        </p:nvSpPr>
        <p:spPr>
          <a:xfrm>
            <a:off x="5629385" y="2870952"/>
            <a:ext cx="5521974" cy="95410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个人而言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就是把领导安排的事做成功的能力。</a:t>
            </a:r>
            <a:r>
              <a:rPr lang="en-US" altLang="zh-CN" sz="2400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|</a:t>
            </a:r>
            <a:endParaRPr lang="zh-CN" altLang="en-US" sz="24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8" name="TextBox 3"/>
          <p:cNvSpPr txBox="1"/>
          <p:nvPr/>
        </p:nvSpPr>
        <p:spPr>
          <a:xfrm>
            <a:off x="5250329" y="4339366"/>
            <a:ext cx="6299201" cy="195521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800" b="1" dirty="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   </a:t>
            </a:r>
            <a:r>
              <a:rPr lang="zh-CN" altLang="en-US" sz="2800" b="1" dirty="0">
                <a:solidFill>
                  <a:schemeClr val="tx2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“执行力应该成为一家公司的战略和目标的重要组成部分，它是目标和结果之间‘缺失的一环’”。</a:t>
            </a:r>
            <a:endParaRPr lang="zh-CN" altLang="en-US" sz="2800" b="1" kern="1200" dirty="0">
              <a:solidFill>
                <a:schemeClr val="tx2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" name="椭圆 13"/>
          <p:cNvSpPr/>
          <p:nvPr/>
        </p:nvSpPr>
        <p:spPr>
          <a:xfrm>
            <a:off x="1022192" y="840470"/>
            <a:ext cx="5486400" cy="5486400"/>
          </a:xfrm>
          <a:prstGeom prst="ellipse">
            <a:avLst/>
          </a:prstGeom>
          <a:noFill/>
          <a:ln w="25400">
            <a:solidFill>
              <a:srgbClr val="95806B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5" name="椭圆 14"/>
          <p:cNvSpPr/>
          <p:nvPr/>
        </p:nvSpPr>
        <p:spPr>
          <a:xfrm>
            <a:off x="5683645" y="747045"/>
            <a:ext cx="5673250" cy="5673250"/>
          </a:xfrm>
          <a:prstGeom prst="ellipse">
            <a:avLst/>
          </a:prstGeom>
          <a:solidFill>
            <a:schemeClr val="bg1"/>
          </a:solidFill>
          <a:ln>
            <a:noFill/>
          </a:ln>
          <a:effectLst>
            <a:outerShdw blurRad="127000" dist="50800" dir="1620000" algn="ctr" rotWithShape="0">
              <a:srgbClr val="000000">
                <a:alpha val="9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3" name="椭圆 12"/>
          <p:cNvSpPr/>
          <p:nvPr/>
        </p:nvSpPr>
        <p:spPr>
          <a:xfrm>
            <a:off x="5777070" y="840470"/>
            <a:ext cx="5486400" cy="5486400"/>
          </a:xfrm>
          <a:prstGeom prst="ellipse">
            <a:avLst/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" name="矩形 1"/>
          <p:cNvSpPr/>
          <p:nvPr/>
        </p:nvSpPr>
        <p:spPr>
          <a:xfrm>
            <a:off x="1774029" y="1772016"/>
            <a:ext cx="3637280" cy="4339650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r>
              <a:rPr lang="zh-CN" altLang="en-US" sz="2400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[1] 从组织的角度来理解</a:t>
            </a:r>
            <a:endParaRPr lang="zh-CN" altLang="en-US" sz="2400" dirty="0">
              <a:solidFill>
                <a:schemeClr val="tx1">
                  <a:lumMod val="75000"/>
                  <a:lumOff val="25000"/>
                </a:schemeClr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由此，从组织的角度来讲，我们对执行力可以这样理解，执行力就是连接目标和结果的“那一环”，是将企业的长期战略一步步落到实处的能力。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tx1">
                    <a:lumMod val="75000"/>
                    <a:lumOff val="2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因此，判断一个组织的执行力如何，即看这个组织能否保质保量地实现既定战略。</a:t>
            </a:r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  <a:p>
            <a:endParaRPr lang="zh-CN" altLang="en-US" dirty="0">
              <a:solidFill>
                <a:schemeClr val="tx1">
                  <a:lumMod val="75000"/>
                  <a:lumOff val="25000"/>
                </a:schemeClr>
              </a:solidFill>
            </a:endParaRPr>
          </a:p>
        </p:txBody>
      </p:sp>
      <p:sp>
        <p:nvSpPr>
          <p:cNvPr id="3" name="矩形 2"/>
          <p:cNvSpPr/>
          <p:nvPr/>
        </p:nvSpPr>
        <p:spPr>
          <a:xfrm>
            <a:off x="6508592" y="1739448"/>
            <a:ext cx="4261008" cy="3512628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[2] 从个人的角度来理解</a:t>
            </a:r>
            <a:endParaRPr lang="zh-CN" altLang="en-US" sz="24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伟大事业的成功源自于每一个细节的完美。同样，任何一次重大灾难也源自于一些不起眼的小事上的失误。</a:t>
            </a:r>
            <a:endParaRPr lang="zh-CN" altLang="en-US" dirty="0">
              <a:solidFill>
                <a:schemeClr val="bg1"/>
              </a:solidFill>
            </a:endParaRPr>
          </a:p>
          <a:p>
            <a:pPr>
              <a:lnSpc>
                <a:spcPct val="150000"/>
              </a:lnSpc>
            </a:pPr>
            <a:r>
              <a:rPr lang="zh-CN" altLang="en-US" dirty="0">
                <a:solidFill>
                  <a:schemeClr val="bg1"/>
                </a:solidFill>
              </a:rPr>
              <a:t>因此，从个人的角度来讲：执行力就是“行动力”，就是每个员工在每个阶段都做到一丝不苟，从而最终不折不扣地完成任务。</a:t>
            </a:r>
            <a:endParaRPr lang="zh-CN" altLang="en-US" dirty="0">
              <a:solidFill>
                <a:schemeClr val="bg1"/>
              </a:solidFill>
            </a:endParaRPr>
          </a:p>
        </p:txBody>
      </p:sp>
      <p:pic>
        <p:nvPicPr>
          <p:cNvPr id="10" name="图片 9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4940778" y="5239106"/>
            <a:ext cx="2253918" cy="1540764"/>
          </a:xfrm>
          <a:prstGeom prst="rect">
            <a:avLst/>
          </a:prstGeom>
        </p:spPr>
      </p:pic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9" name="矩形 18"/>
          <p:cNvSpPr/>
          <p:nvPr/>
        </p:nvSpPr>
        <p:spPr>
          <a:xfrm>
            <a:off x="498212" y="3119358"/>
            <a:ext cx="1569660" cy="9233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5400" dirty="0">
                <a:solidFill>
                  <a:srgbClr val="95806B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执行</a:t>
            </a:r>
            <a:endParaRPr lang="zh-CN" altLang="en-US" sz="5400" dirty="0">
              <a:solidFill>
                <a:srgbClr val="95806B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20" name="矩形 19"/>
          <p:cNvSpPr/>
          <p:nvPr/>
        </p:nvSpPr>
        <p:spPr>
          <a:xfrm>
            <a:off x="543385" y="5085763"/>
            <a:ext cx="2262158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37525D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执行力</a:t>
            </a:r>
            <a:endParaRPr lang="zh-CN" altLang="en-US" sz="5400" dirty="0">
              <a:solidFill>
                <a:srgbClr val="37525D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21" name="矩形 20"/>
          <p:cNvSpPr/>
          <p:nvPr/>
        </p:nvSpPr>
        <p:spPr>
          <a:xfrm>
            <a:off x="4266326" y="1576030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37525D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个人</a:t>
            </a:r>
            <a:endParaRPr lang="zh-CN" altLang="en-US" sz="5400" dirty="0">
              <a:solidFill>
                <a:srgbClr val="37525D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22" name="矩形 21"/>
          <p:cNvSpPr/>
          <p:nvPr/>
        </p:nvSpPr>
        <p:spPr>
          <a:xfrm>
            <a:off x="8631094" y="1571097"/>
            <a:ext cx="1569660" cy="92333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5400" dirty="0">
                <a:solidFill>
                  <a:srgbClr val="37525D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组织</a:t>
            </a:r>
            <a:endParaRPr lang="zh-CN" altLang="en-US" sz="5400" dirty="0">
              <a:solidFill>
                <a:srgbClr val="37525D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23" name="矩形 22"/>
          <p:cNvSpPr/>
          <p:nvPr/>
        </p:nvSpPr>
        <p:spPr>
          <a:xfrm>
            <a:off x="3047274" y="2918024"/>
            <a:ext cx="3972312" cy="1430456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即“行动”，指把想法变成行动；把行动变成结果；保质保量完成任务，不折不扣得到结果！</a:t>
            </a:r>
            <a:endParaRPr lang="zh-CN" altLang="en-US" sz="2000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324535" y="3119358"/>
            <a:ext cx="4036939" cy="96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指“贯彻、实施”，即将战略落实到实处。</a:t>
            </a:r>
            <a:endParaRPr lang="zh-CN" altLang="en-US" sz="2000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098215" y="4834210"/>
            <a:ext cx="3939097" cy="142943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即，“行动力”，就是指把想干的事干成功的能力，注重细节、保质保量、按时完成任务的能力。</a:t>
            </a:r>
            <a:endParaRPr lang="zh-CN" altLang="en-US" sz="2000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7504376" y="5063545"/>
            <a:ext cx="3857098" cy="9677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000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    指贯彻战略意图，完成预定目标的能力。</a:t>
            </a:r>
            <a:endParaRPr lang="zh-CN" altLang="en-US" sz="2000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28" name="直接连接符 27"/>
          <p:cNvCxnSpPr/>
          <p:nvPr/>
        </p:nvCxnSpPr>
        <p:spPr>
          <a:xfrm>
            <a:off x="543385" y="4813890"/>
            <a:ext cx="11132678" cy="0"/>
          </a:xfrm>
          <a:prstGeom prst="line">
            <a:avLst/>
          </a:prstGeom>
          <a:ln w="38100">
            <a:solidFill>
              <a:srgbClr val="37525D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  <p:cxnSp>
        <p:nvCxnSpPr>
          <p:cNvPr id="30" name="直接连接符 29"/>
          <p:cNvCxnSpPr/>
          <p:nvPr/>
        </p:nvCxnSpPr>
        <p:spPr>
          <a:xfrm>
            <a:off x="7193280" y="1614155"/>
            <a:ext cx="0" cy="4836160"/>
          </a:xfrm>
          <a:prstGeom prst="line">
            <a:avLst/>
          </a:prstGeom>
          <a:ln w="38100">
            <a:solidFill>
              <a:srgbClr val="95806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3" name="直接连接符 32"/>
          <p:cNvCxnSpPr/>
          <p:nvPr/>
        </p:nvCxnSpPr>
        <p:spPr>
          <a:xfrm>
            <a:off x="2856343" y="1614155"/>
            <a:ext cx="0" cy="4836160"/>
          </a:xfrm>
          <a:prstGeom prst="line">
            <a:avLst/>
          </a:prstGeom>
          <a:ln w="38100">
            <a:solidFill>
              <a:srgbClr val="95806B"/>
            </a:solidFill>
            <a:prstDash val="solid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34" name="直接连接符 33"/>
          <p:cNvCxnSpPr/>
          <p:nvPr/>
        </p:nvCxnSpPr>
        <p:spPr>
          <a:xfrm>
            <a:off x="543385" y="2509520"/>
            <a:ext cx="11132678" cy="0"/>
          </a:xfrm>
          <a:prstGeom prst="line">
            <a:avLst/>
          </a:prstGeom>
          <a:ln w="38100">
            <a:solidFill>
              <a:srgbClr val="37525D"/>
            </a:solidFill>
            <a:prstDash val="sysDot"/>
          </a:ln>
        </p:spPr>
        <p:style>
          <a:lnRef idx="1">
            <a:schemeClr val="dk1"/>
          </a:lnRef>
          <a:fillRef idx="0">
            <a:schemeClr val="dk1"/>
          </a:fillRef>
          <a:effectRef idx="0">
            <a:schemeClr val="dk1"/>
          </a:effectRef>
          <a:fontRef idx="minor">
            <a:schemeClr val="tx1"/>
          </a:fontRef>
        </p:style>
      </p:cxn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7" name="组合 16"/>
          <p:cNvGrpSpPr/>
          <p:nvPr/>
        </p:nvGrpSpPr>
        <p:grpSpPr>
          <a:xfrm>
            <a:off x="1708599" y="1415210"/>
            <a:ext cx="4025374" cy="4959304"/>
            <a:chOff x="2343230" y="1910080"/>
            <a:chExt cx="2744533" cy="3381294"/>
          </a:xfrm>
        </p:grpSpPr>
        <p:sp>
          <p:nvSpPr>
            <p:cNvPr id="6" name="矩形 5"/>
            <p:cNvSpPr/>
            <p:nvPr/>
          </p:nvSpPr>
          <p:spPr>
            <a:xfrm>
              <a:off x="2343230" y="1910080"/>
              <a:ext cx="2744533" cy="3381294"/>
            </a:xfrm>
            <a:prstGeom prst="rect">
              <a:avLst/>
            </a:prstGeom>
            <a:solidFill>
              <a:srgbClr val="37525D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91281" tIns="45641" rIns="91281" bIns="45641" rtlCol="0" anchor="ctr"/>
            <a:lstStyle/>
            <a:p>
              <a:pPr algn="ctr"/>
              <a:endParaRPr lang="zh-CN" altLang="en-US" sz="2440" dirty="0"/>
            </a:p>
          </p:txBody>
        </p:sp>
        <p:grpSp>
          <p:nvGrpSpPr>
            <p:cNvPr id="7" name="组合 6"/>
            <p:cNvGrpSpPr/>
            <p:nvPr/>
          </p:nvGrpSpPr>
          <p:grpSpPr>
            <a:xfrm>
              <a:off x="2549872" y="2152382"/>
              <a:ext cx="2296434" cy="2728583"/>
              <a:chOff x="1280030" y="2532795"/>
              <a:chExt cx="1767288" cy="2265629"/>
            </a:xfrm>
          </p:grpSpPr>
          <p:sp>
            <p:nvSpPr>
              <p:cNvPr id="8" name="文本框 32"/>
              <p:cNvSpPr txBox="1"/>
              <p:nvPr/>
            </p:nvSpPr>
            <p:spPr>
              <a:xfrm>
                <a:off x="1623418" y="2532795"/>
                <a:ext cx="1054706" cy="1061592"/>
              </a:xfrm>
              <a:prstGeom prst="rect">
                <a:avLst/>
              </a:prstGeom>
              <a:noFill/>
            </p:spPr>
            <p:txBody>
              <a:bodyPr wrap="none" rtlCol="0" anchor="ctr">
                <a:spAutoFit/>
              </a:bodyPr>
              <a:lstStyle/>
              <a:p>
                <a:pPr algn="ctr"/>
                <a:r>
                  <a:rPr lang="en-US" altLang="zh-CN" sz="7990" dirty="0">
                    <a:solidFill>
                      <a:schemeClr val="bg1"/>
                    </a:solidFill>
                    <a:latin typeface="华文细黑" panose="02010600040101010101" pitchFamily="2" charset="-122"/>
                    <a:ea typeface="华文细黑" panose="02010600040101010101" pitchFamily="2" charset="-122"/>
                  </a:rPr>
                  <a:t>01</a:t>
                </a:r>
                <a:endParaRPr lang="zh-CN" altLang="en-US" sz="7990" dirty="0">
                  <a:solidFill>
                    <a:schemeClr val="bg1"/>
                  </a:solidFill>
                  <a:latin typeface="华文细黑" panose="02010600040101010101" pitchFamily="2" charset="-122"/>
                  <a:ea typeface="华文细黑" panose="02010600040101010101" pitchFamily="2" charset="-122"/>
                </a:endParaRPr>
              </a:p>
            </p:txBody>
          </p:sp>
          <p:sp>
            <p:nvSpPr>
              <p:cNvPr id="9" name="文本框 33"/>
              <p:cNvSpPr txBox="1"/>
              <p:nvPr/>
            </p:nvSpPr>
            <p:spPr>
              <a:xfrm>
                <a:off x="1280030" y="3358688"/>
                <a:ext cx="1767288" cy="1439736"/>
              </a:xfrm>
              <a:prstGeom prst="rect">
                <a:avLst/>
              </a:prstGeom>
              <a:noFill/>
            </p:spPr>
            <p:txBody>
              <a:bodyPr wrap="square" rtlCol="0" anchor="ctr">
                <a:spAutoFit/>
              </a:bodyPr>
              <a:lstStyle/>
              <a:p>
                <a:pPr indent="457200">
                  <a:lnSpc>
                    <a:spcPct val="150000"/>
                  </a:lnSpc>
                  <a:spcAft>
                    <a:spcPts val="600"/>
                  </a:spcAft>
                  <a:defRPr/>
                </a:pPr>
                <a:r>
                  <a:rPr lang="zh-CN" altLang="en-US" dirty="0">
                    <a:solidFill>
                      <a:schemeClr val="bg1"/>
                    </a:solidFill>
                    <a:latin typeface="思源黑体 CN Light" panose="020B0300000000000000" pitchFamily="34" charset="-122"/>
                    <a:ea typeface="思源黑体 CN Light" panose="020B0300000000000000" pitchFamily="34" charset="-122"/>
                  </a:rPr>
                  <a:t>当企业的战略方向已经或基本确定，这时候执行力就变得最为关键。许多企业的失败不是战略的问题，而是战略执行的问题！再好的战略，如果不去执行，也只是空谈。</a:t>
                </a:r>
                <a:endParaRPr lang="zh-CN" altLang="en-US" dirty="0">
                  <a:solidFill>
                    <a:schemeClr val="bg1"/>
                  </a:solidFill>
                  <a:latin typeface="思源黑体 CN Light" panose="020B0300000000000000" pitchFamily="34" charset="-122"/>
                  <a:ea typeface="思源黑体 CN Light" panose="020B0300000000000000" pitchFamily="34" charset="-122"/>
                </a:endParaRPr>
              </a:p>
            </p:txBody>
          </p:sp>
        </p:grpSp>
      </p:grpSp>
      <p:sp>
        <p:nvSpPr>
          <p:cNvPr id="11" name="矩形 10"/>
          <p:cNvSpPr/>
          <p:nvPr/>
        </p:nvSpPr>
        <p:spPr>
          <a:xfrm>
            <a:off x="6437594" y="1415210"/>
            <a:ext cx="4025374" cy="4959304"/>
          </a:xfrm>
          <a:prstGeom prst="rect">
            <a:avLst/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lIns="91281" tIns="45641" rIns="91281" bIns="45641" rtlCol="0" anchor="ctr"/>
          <a:lstStyle/>
          <a:p>
            <a:pPr algn="ctr"/>
            <a:endParaRPr lang="zh-CN" altLang="en-US" sz="2030">
              <a:solidFill>
                <a:schemeClr val="bg1"/>
              </a:solidFill>
            </a:endParaRPr>
          </a:p>
        </p:txBody>
      </p:sp>
      <p:sp>
        <p:nvSpPr>
          <p:cNvPr id="13" name="文本框 39"/>
          <p:cNvSpPr txBox="1"/>
          <p:nvPr/>
        </p:nvSpPr>
        <p:spPr>
          <a:xfrm>
            <a:off x="7395113" y="1811228"/>
            <a:ext cx="2010092" cy="1875184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 altLang="zh-CN" sz="7990" dirty="0">
                <a:solidFill>
                  <a:schemeClr val="bg1"/>
                </a:solidFill>
                <a:latin typeface="华文细黑" panose="02010600040101010101" pitchFamily="2" charset="-122"/>
                <a:ea typeface="华文细黑" panose="02010600040101010101" pitchFamily="2" charset="-122"/>
              </a:rPr>
              <a:t>02</a:t>
            </a:r>
            <a:endParaRPr lang="zh-CN" altLang="en-US" sz="7990" dirty="0">
              <a:solidFill>
                <a:schemeClr val="bg1"/>
              </a:solidFill>
              <a:latin typeface="华文细黑" panose="02010600040101010101" pitchFamily="2" charset="-122"/>
              <a:ea typeface="华文细黑" panose="02010600040101010101" pitchFamily="2" charset="-122"/>
            </a:endParaRPr>
          </a:p>
        </p:txBody>
      </p:sp>
      <p:sp>
        <p:nvSpPr>
          <p:cNvPr id="2" name="文本框 1"/>
          <p:cNvSpPr txBox="1"/>
          <p:nvPr/>
        </p:nvSpPr>
        <p:spPr>
          <a:xfrm>
            <a:off x="515938" y="393399"/>
            <a:ext cx="3467616" cy="58477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/>
          <a:p>
            <a:pPr algn="l"/>
            <a:r>
              <a:rPr lang="zh-CN" altLang="en-US" sz="3200" b="1" dirty="0">
                <a:solidFill>
                  <a:srgbClr val="37525D"/>
                </a:solidFill>
                <a:sym typeface="+mn-ea"/>
              </a:rPr>
              <a:t>执行力为什么重要</a:t>
            </a:r>
            <a:endParaRPr lang="zh-CN" altLang="en-US" sz="3200" b="1" dirty="0">
              <a:solidFill>
                <a:srgbClr val="37525D"/>
              </a:solidFill>
              <a:sym typeface="+mn-ea"/>
            </a:endParaRPr>
          </a:p>
        </p:txBody>
      </p:sp>
      <p:sp>
        <p:nvSpPr>
          <p:cNvPr id="5" name="矩形 3"/>
          <p:cNvSpPr>
            <a:spLocks noChangeArrowheads="1"/>
          </p:cNvSpPr>
          <p:nvPr/>
        </p:nvSpPr>
        <p:spPr bwMode="auto">
          <a:xfrm>
            <a:off x="6691492" y="3271040"/>
            <a:ext cx="3488831" cy="254217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indent="457200">
              <a:lnSpc>
                <a:spcPct val="150000"/>
              </a:lnSpc>
              <a:spcAft>
                <a:spcPts val="600"/>
              </a:spcAft>
            </a:pPr>
            <a:r>
              <a:rPr lang="zh-CN" altLang="en-US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其实，很多公司都有许多大致不二的方法和程序，执行力的不同造成了结果的巨大差异！执行力，这是一切战略得以顺利实现的关键要素。如果没有执行力，战略最终只是一句空话。</a:t>
            </a:r>
            <a:endParaRPr lang="zh-CN" altLang="en-US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>
            <a:off x="1637340" y="2647293"/>
            <a:ext cx="7779399" cy="16446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 flipH="1" flipV="1">
            <a:off x="815609" y="2606654"/>
            <a:ext cx="7779399" cy="164469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>
            <a:off x="3384511" y="0"/>
            <a:ext cx="3483647" cy="6858000"/>
          </a:xfrm>
          <a:prstGeom prst="parallelogram">
            <a:avLst>
              <a:gd name="adj" fmla="val 88908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84208" y="1971080"/>
            <a:ext cx="159099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37525D"/>
                </a:solidFill>
                <a:effectLst>
                  <a:outerShdw blurRad="1016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02</a:t>
            </a:r>
            <a:endParaRPr lang="zh-CN" altLang="en-US" sz="6600" dirty="0">
              <a:solidFill>
                <a:srgbClr val="37525D"/>
              </a:solidFill>
              <a:effectLst>
                <a:outerShdw blurRad="101600" dist="50800" dir="5400000" algn="ctr" rotWithShape="0">
                  <a:srgbClr val="000000">
                    <a:alpha val="96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2778" y="3429000"/>
            <a:ext cx="4698722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员工执行力三原则</a:t>
            </a:r>
            <a:endParaRPr lang="zh-CN" altLang="en-US" sz="4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5355957" y="4165044"/>
            <a:ext cx="6445995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95806B"/>
                </a:solidFill>
                <a:latin typeface="Arial" panose="020B0604020202020204" pitchFamily="34" charset="0"/>
              </a:rPr>
              <a:t>Three principles of employee execution</a:t>
            </a:r>
            <a:endParaRPr lang="en-US" altLang="zh-CN" sz="2800" dirty="0">
              <a:solidFill>
                <a:srgbClr val="95806B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42" name="直接连接符 41"/>
          <p:cNvCxnSpPr/>
          <p:nvPr/>
        </p:nvCxnSpPr>
        <p:spPr>
          <a:xfrm flipV="1">
            <a:off x="4915510" y="3596778"/>
            <a:ext cx="1200000" cy="6599"/>
          </a:xfrm>
          <a:prstGeom prst="line">
            <a:avLst/>
          </a:prstGeom>
          <a:ln w="25400">
            <a:solidFill>
              <a:srgbClr val="95806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3" name="椭圆 42"/>
          <p:cNvSpPr/>
          <p:nvPr/>
        </p:nvSpPr>
        <p:spPr>
          <a:xfrm>
            <a:off x="5977770" y="3215319"/>
            <a:ext cx="792145" cy="792145"/>
          </a:xfrm>
          <a:prstGeom prst="ellipse">
            <a:avLst/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51" name="文本框 50"/>
          <p:cNvSpPr txBox="1"/>
          <p:nvPr/>
        </p:nvSpPr>
        <p:spPr>
          <a:xfrm>
            <a:off x="6147935" y="3349781"/>
            <a:ext cx="465192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2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cxnSp>
        <p:nvCxnSpPr>
          <p:cNvPr id="39" name="直接连接符 38"/>
          <p:cNvCxnSpPr>
            <a:stCxn id="38" idx="0"/>
          </p:cNvCxnSpPr>
          <p:nvPr/>
        </p:nvCxnSpPr>
        <p:spPr>
          <a:xfrm flipV="1">
            <a:off x="3311522" y="1807012"/>
            <a:ext cx="2799779" cy="99"/>
          </a:xfrm>
          <a:prstGeom prst="line">
            <a:avLst/>
          </a:prstGeom>
          <a:ln w="25400">
            <a:solidFill>
              <a:srgbClr val="95806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" name="TextBox 21"/>
          <p:cNvSpPr txBox="1"/>
          <p:nvPr/>
        </p:nvSpPr>
        <p:spPr>
          <a:xfrm>
            <a:off x="6974026" y="1366596"/>
            <a:ext cx="3769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100%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命令执行者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（接到命令不找借口）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9" name="TextBox 21"/>
          <p:cNvSpPr txBox="1"/>
          <p:nvPr/>
        </p:nvSpPr>
        <p:spPr>
          <a:xfrm>
            <a:off x="6974026" y="3112424"/>
            <a:ext cx="3071521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100%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立即执行者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（接到命令马上执行）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sp>
        <p:nvSpPr>
          <p:cNvPr id="33" name="TextBox 21"/>
          <p:cNvSpPr txBox="1"/>
          <p:nvPr/>
        </p:nvSpPr>
        <p:spPr>
          <a:xfrm>
            <a:off x="6974026" y="4858253"/>
            <a:ext cx="376960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100%</a:t>
            </a:r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责任承担者</a:t>
            </a:r>
            <a:endParaRPr lang="en-US" altLang="zh-CN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  <a:p>
            <a:r>
              <a:rPr lang="zh-CN" altLang="en-US" sz="2400" dirty="0">
                <a:solidFill>
                  <a:schemeClr val="tx1">
                    <a:lumMod val="65000"/>
                    <a:lumOff val="35000"/>
                  </a:schemeClr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  <a:cs typeface="+mn-ea"/>
                <a:sym typeface="+mn-lt"/>
              </a:rPr>
              <a:t>（自己的错误自己买单）</a:t>
            </a:r>
            <a:endParaRPr lang="zh-CN" altLang="en-US" sz="2400" dirty="0">
              <a:solidFill>
                <a:schemeClr val="tx1">
                  <a:lumMod val="65000"/>
                  <a:lumOff val="35000"/>
                </a:schemeClr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  <a:cs typeface="+mn-ea"/>
              <a:sym typeface="+mn-lt"/>
            </a:endParaRPr>
          </a:p>
        </p:txBody>
      </p:sp>
      <p:grpSp>
        <p:nvGrpSpPr>
          <p:cNvPr id="36" name="组合 35"/>
          <p:cNvGrpSpPr/>
          <p:nvPr/>
        </p:nvGrpSpPr>
        <p:grpSpPr>
          <a:xfrm>
            <a:off x="1583554" y="1807111"/>
            <a:ext cx="3455935" cy="3457184"/>
            <a:chOff x="593305" y="1498003"/>
            <a:chExt cx="2591951" cy="2592888"/>
          </a:xfrm>
        </p:grpSpPr>
        <p:sp>
          <p:nvSpPr>
            <p:cNvPr id="38" name="椭圆 37"/>
            <p:cNvSpPr/>
            <p:nvPr/>
          </p:nvSpPr>
          <p:spPr>
            <a:xfrm>
              <a:off x="593305" y="1498003"/>
              <a:ext cx="2591951" cy="2592888"/>
            </a:xfrm>
            <a:prstGeom prst="ellipse">
              <a:avLst/>
            </a:prstGeom>
            <a:solidFill>
              <a:schemeClr val="bg1"/>
            </a:solidFill>
            <a:ln cmpd="sng">
              <a:noFill/>
            </a:ln>
            <a:effectLst>
              <a:outerShdw blurRad="203200" dist="50800" dir="9600000" algn="ctr" rotWithShape="0">
                <a:srgbClr val="000000">
                  <a:alpha val="9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9" rIns="121917" bIns="60959" rtlCol="0" anchor="ctr"/>
            <a:lstStyle/>
            <a:p>
              <a:pPr algn="ctr"/>
              <a:endParaRPr lang="zh-CN" altLang="en-US" dirty="0">
                <a:solidFill>
                  <a:schemeClr val="bg1"/>
                </a:solidFill>
              </a:endParaRPr>
            </a:p>
          </p:txBody>
        </p:sp>
        <p:sp>
          <p:nvSpPr>
            <p:cNvPr id="37" name="椭圆 36"/>
            <p:cNvSpPr/>
            <p:nvPr/>
          </p:nvSpPr>
          <p:spPr>
            <a:xfrm>
              <a:off x="707841" y="1612580"/>
              <a:ext cx="2362882" cy="2363736"/>
            </a:xfrm>
            <a:prstGeom prst="ellipse">
              <a:avLst/>
            </a:prstGeom>
            <a:solidFill>
              <a:srgbClr val="37525D"/>
            </a:solidFill>
            <a:ln cmpd="dbl"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lIns="121917" tIns="60959" rIns="121917" bIns="60959" rtlCol="0" anchor="ctr"/>
            <a:lstStyle/>
            <a:p>
              <a:pPr algn="ctr"/>
              <a:endParaRPr lang="zh-CN" altLang="en-US">
                <a:solidFill>
                  <a:schemeClr val="bg1"/>
                </a:solidFill>
              </a:endParaRPr>
            </a:p>
          </p:txBody>
        </p:sp>
      </p:grpSp>
      <p:sp>
        <p:nvSpPr>
          <p:cNvPr id="40" name="椭圆 39"/>
          <p:cNvSpPr/>
          <p:nvPr/>
        </p:nvSpPr>
        <p:spPr>
          <a:xfrm>
            <a:off x="5977771" y="1385128"/>
            <a:ext cx="792145" cy="792145"/>
          </a:xfrm>
          <a:prstGeom prst="ellipse">
            <a:avLst/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cxnSp>
        <p:nvCxnSpPr>
          <p:cNvPr id="47" name="直接连接符 46"/>
          <p:cNvCxnSpPr>
            <a:stCxn id="38" idx="4"/>
          </p:cNvCxnSpPr>
          <p:nvPr/>
        </p:nvCxnSpPr>
        <p:spPr>
          <a:xfrm>
            <a:off x="3288717" y="5253432"/>
            <a:ext cx="2783947" cy="0"/>
          </a:xfrm>
          <a:prstGeom prst="line">
            <a:avLst/>
          </a:prstGeom>
          <a:ln w="25400">
            <a:solidFill>
              <a:srgbClr val="95806B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48" name="椭圆 47"/>
          <p:cNvSpPr/>
          <p:nvPr/>
        </p:nvSpPr>
        <p:spPr>
          <a:xfrm>
            <a:off x="5977770" y="4894813"/>
            <a:ext cx="792145" cy="792146"/>
          </a:xfrm>
          <a:prstGeom prst="ellipse">
            <a:avLst/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sz="2400"/>
          </a:p>
        </p:txBody>
      </p:sp>
      <p:sp>
        <p:nvSpPr>
          <p:cNvPr id="49" name="文本框 48"/>
          <p:cNvSpPr txBox="1"/>
          <p:nvPr/>
        </p:nvSpPr>
        <p:spPr>
          <a:xfrm>
            <a:off x="6190139" y="1544321"/>
            <a:ext cx="367408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1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52" name="文本框 51"/>
          <p:cNvSpPr txBox="1"/>
          <p:nvPr/>
        </p:nvSpPr>
        <p:spPr>
          <a:xfrm>
            <a:off x="6147935" y="5031459"/>
            <a:ext cx="471604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2800" dirty="0">
                <a:solidFill>
                  <a:schemeClr val="bg1"/>
                </a:solidFill>
                <a:latin typeface="造字工房力黑（非商用）常规体" pitchFamily="50" charset="-122"/>
                <a:ea typeface="造字工房力黑（非商用）常规体" pitchFamily="50" charset="-122"/>
              </a:rPr>
              <a:t>3</a:t>
            </a:r>
            <a:endParaRPr lang="zh-CN" altLang="en-US" sz="2800" dirty="0">
              <a:solidFill>
                <a:schemeClr val="bg1"/>
              </a:solidFill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53" name="文本框 52"/>
          <p:cNvSpPr txBox="1"/>
          <p:nvPr/>
        </p:nvSpPr>
        <p:spPr>
          <a:xfrm>
            <a:off x="2067870" y="2848370"/>
            <a:ext cx="2441694" cy="14465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员工执行</a:t>
            </a:r>
            <a:endParaRPr lang="en-US" altLang="zh-CN" sz="44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44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力三原则</a:t>
            </a:r>
            <a:endParaRPr lang="zh-CN" altLang="en-US" sz="44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498205" y="4121265"/>
            <a:ext cx="1623869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上级的命令要</a:t>
            </a:r>
            <a:r>
              <a:rPr lang="en-US" altLang="zh-CN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100%</a:t>
            </a:r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的执行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" name="矩形 2"/>
          <p:cNvSpPr/>
          <p:nvPr/>
        </p:nvSpPr>
        <p:spPr>
          <a:xfrm>
            <a:off x="2858203" y="4818680"/>
            <a:ext cx="1623869" cy="438582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不找借口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" name="矩形 3"/>
          <p:cNvSpPr/>
          <p:nvPr/>
        </p:nvSpPr>
        <p:spPr>
          <a:xfrm>
            <a:off x="5235894" y="4113046"/>
            <a:ext cx="1747184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坚决执行，一字不差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" name="矩形 4"/>
          <p:cNvSpPr/>
          <p:nvPr/>
        </p:nvSpPr>
        <p:spPr>
          <a:xfrm>
            <a:off x="7663255" y="4920959"/>
            <a:ext cx="1623869" cy="807913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理解了快速执行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" name="矩形 5"/>
          <p:cNvSpPr/>
          <p:nvPr/>
        </p:nvSpPr>
        <p:spPr>
          <a:xfrm>
            <a:off x="10052194" y="4080017"/>
            <a:ext cx="1623869" cy="1177245"/>
          </a:xfrm>
          <a:prstGeom prst="rect">
            <a:avLst/>
          </a:prstGeom>
          <a:noFill/>
        </p:spPr>
        <p:txBody>
          <a:bodyPr wrap="square" lIns="68580" tIns="34290" rIns="68580" bIns="34290" rtlCol="0">
            <a:spAutoFit/>
          </a:bodyPr>
          <a:lstStyle/>
          <a:p>
            <a:pPr algn="dist"/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不理解在执行中快速理解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cxnSp>
        <p:nvCxnSpPr>
          <p:cNvPr id="7" name="Straight Connector 9"/>
          <p:cNvCxnSpPr/>
          <p:nvPr/>
        </p:nvCxnSpPr>
        <p:spPr>
          <a:xfrm>
            <a:off x="1782202" y="3245717"/>
            <a:ext cx="1481057" cy="455676"/>
          </a:xfrm>
          <a:prstGeom prst="line">
            <a:avLst/>
          </a:prstGeom>
          <a:ln w="25400" cmpd="sng">
            <a:solidFill>
              <a:srgbClr val="95806B"/>
            </a:solidFill>
            <a:prstDash val="dash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8" name="Straight Connector 17"/>
          <p:cNvCxnSpPr/>
          <p:nvPr/>
        </p:nvCxnSpPr>
        <p:spPr>
          <a:xfrm flipV="1">
            <a:off x="4154934" y="3160131"/>
            <a:ext cx="1459407" cy="541262"/>
          </a:xfrm>
          <a:prstGeom prst="line">
            <a:avLst/>
          </a:prstGeom>
          <a:ln w="25400" cmpd="sng">
            <a:solidFill>
              <a:srgbClr val="95806B"/>
            </a:solidFill>
            <a:prstDash val="dash"/>
          </a:ln>
          <a:effectLst>
            <a:outerShdw dist="38100" dir="5400000" algn="ctr" rotWithShape="0">
              <a:srgbClr val="000000">
                <a:alpha val="10000"/>
              </a:srgbClr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9" name="Straight Connector 19"/>
          <p:cNvCxnSpPr/>
          <p:nvPr/>
        </p:nvCxnSpPr>
        <p:spPr>
          <a:xfrm>
            <a:off x="6550123" y="3169194"/>
            <a:ext cx="1466623" cy="452814"/>
          </a:xfrm>
          <a:prstGeom prst="line">
            <a:avLst/>
          </a:prstGeom>
          <a:solidFill>
            <a:schemeClr val="accent2"/>
          </a:solidFill>
          <a:ln w="25400">
            <a:solidFill>
              <a:srgbClr val="95806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10" name="Oval 14"/>
          <p:cNvSpPr/>
          <p:nvPr/>
        </p:nvSpPr>
        <p:spPr>
          <a:xfrm>
            <a:off x="5621558" y="2576191"/>
            <a:ext cx="914131" cy="914131"/>
          </a:xfrm>
          <a:prstGeom prst="ellipse">
            <a:avLst/>
          </a:prstGeom>
          <a:solidFill>
            <a:srgbClr val="37525D"/>
          </a:solidFill>
          <a:ln>
            <a:noFill/>
          </a:ln>
          <a:effectLst>
            <a:outerShdw blurRad="165100" dist="38100" dir="63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3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1" name="Straight Connector 35"/>
          <p:cNvCxnSpPr/>
          <p:nvPr/>
        </p:nvCxnSpPr>
        <p:spPr>
          <a:xfrm>
            <a:off x="6087939" y="3490908"/>
            <a:ext cx="1" cy="381890"/>
          </a:xfrm>
          <a:prstGeom prst="line">
            <a:avLst/>
          </a:prstGeom>
          <a:ln w="12700" cmpd="sng">
            <a:solidFill>
              <a:srgbClr val="37525D"/>
            </a:solidFill>
            <a:prstDash val="sysDash"/>
            <a:headEnd type="none"/>
            <a:tailEnd type="oval" w="lg" len="lg"/>
          </a:ln>
          <a:effectLst>
            <a:outerShdw blurRad="127000" dist="38100" dir="6660000" algn="ctr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2" name="Oval 15"/>
          <p:cNvSpPr/>
          <p:nvPr/>
        </p:nvSpPr>
        <p:spPr>
          <a:xfrm>
            <a:off x="7987074" y="3429000"/>
            <a:ext cx="914131" cy="914131"/>
          </a:xfrm>
          <a:prstGeom prst="ellipse">
            <a:avLst/>
          </a:prstGeom>
          <a:solidFill>
            <a:srgbClr val="95806B"/>
          </a:solidFill>
          <a:ln>
            <a:noFill/>
          </a:ln>
          <a:effectLst>
            <a:outerShdw blurRad="165100" dist="38100" dir="63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4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3" name="Straight Connector 36"/>
          <p:cNvCxnSpPr/>
          <p:nvPr/>
        </p:nvCxnSpPr>
        <p:spPr>
          <a:xfrm>
            <a:off x="8444446" y="4343130"/>
            <a:ext cx="1" cy="381890"/>
          </a:xfrm>
          <a:prstGeom prst="line">
            <a:avLst/>
          </a:prstGeom>
          <a:ln w="12700" cmpd="sng">
            <a:solidFill>
              <a:srgbClr val="95806B"/>
            </a:solidFill>
            <a:prstDash val="sysDash"/>
            <a:headEnd type="none"/>
            <a:tailEnd type="oval" w="lg" len="lg"/>
          </a:ln>
          <a:effectLst>
            <a:outerShdw blurRad="127000" dist="38100" dir="6660000" algn="ctr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4" name="Oval 6"/>
          <p:cNvSpPr/>
          <p:nvPr/>
        </p:nvSpPr>
        <p:spPr>
          <a:xfrm>
            <a:off x="3256041" y="3429000"/>
            <a:ext cx="914131" cy="914131"/>
          </a:xfrm>
          <a:prstGeom prst="ellipse">
            <a:avLst/>
          </a:prstGeom>
          <a:solidFill>
            <a:srgbClr val="95806B"/>
          </a:solidFill>
          <a:ln>
            <a:noFill/>
          </a:ln>
          <a:effectLst>
            <a:outerShdw blurRad="165100" dist="38100" dir="63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2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5" name="Straight Connector 34"/>
          <p:cNvCxnSpPr/>
          <p:nvPr/>
        </p:nvCxnSpPr>
        <p:spPr>
          <a:xfrm>
            <a:off x="3707589" y="4343131"/>
            <a:ext cx="1" cy="381890"/>
          </a:xfrm>
          <a:prstGeom prst="line">
            <a:avLst/>
          </a:prstGeom>
          <a:ln w="12700" cmpd="sng">
            <a:solidFill>
              <a:srgbClr val="95806B"/>
            </a:solidFill>
            <a:prstDash val="sysDash"/>
            <a:headEnd type="none"/>
            <a:tailEnd type="oval" w="lg" len="lg"/>
          </a:ln>
          <a:effectLst>
            <a:outerShdw blurRad="127000" dist="38100" dir="6660000" algn="ctr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16" name="Oval 3"/>
          <p:cNvSpPr/>
          <p:nvPr/>
        </p:nvSpPr>
        <p:spPr>
          <a:xfrm>
            <a:off x="890526" y="2576191"/>
            <a:ext cx="914131" cy="914131"/>
          </a:xfrm>
          <a:prstGeom prst="ellipse">
            <a:avLst/>
          </a:prstGeom>
          <a:solidFill>
            <a:srgbClr val="37525D"/>
          </a:solidFill>
          <a:ln>
            <a:noFill/>
          </a:ln>
          <a:effectLst>
            <a:outerShdw blurRad="165100" dist="38100" dir="63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17" name="Straight Connector 31"/>
          <p:cNvCxnSpPr>
            <a:stCxn id="16" idx="4"/>
          </p:cNvCxnSpPr>
          <p:nvPr/>
        </p:nvCxnSpPr>
        <p:spPr>
          <a:xfrm>
            <a:off x="1347592" y="3490322"/>
            <a:ext cx="1" cy="381890"/>
          </a:xfrm>
          <a:prstGeom prst="line">
            <a:avLst/>
          </a:prstGeom>
          <a:ln w="12700" cmpd="sng">
            <a:solidFill>
              <a:srgbClr val="37525D"/>
            </a:solidFill>
            <a:prstDash val="sysDash"/>
            <a:headEnd type="none"/>
            <a:tailEnd type="oval" w="lg" len="lg"/>
          </a:ln>
          <a:effectLst>
            <a:outerShdw blurRad="127000" dist="38100" dir="6660000" algn="ctr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cxnSp>
        <p:nvCxnSpPr>
          <p:cNvPr id="27" name="Straight Connector 19"/>
          <p:cNvCxnSpPr>
            <a:endCxn id="29" idx="3"/>
          </p:cNvCxnSpPr>
          <p:nvPr/>
        </p:nvCxnSpPr>
        <p:spPr>
          <a:xfrm flipV="1">
            <a:off x="8901205" y="3356450"/>
            <a:ext cx="1773214" cy="333730"/>
          </a:xfrm>
          <a:prstGeom prst="line">
            <a:avLst/>
          </a:prstGeom>
          <a:solidFill>
            <a:schemeClr val="accent2"/>
          </a:solidFill>
          <a:ln w="25400">
            <a:solidFill>
              <a:srgbClr val="95806B"/>
            </a:solidFill>
            <a:prstDash val="dash"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</p:cxnSp>
      <p:sp>
        <p:nvSpPr>
          <p:cNvPr id="29" name="Oval 3"/>
          <p:cNvSpPr/>
          <p:nvPr/>
        </p:nvSpPr>
        <p:spPr>
          <a:xfrm>
            <a:off x="10540548" y="2576190"/>
            <a:ext cx="914131" cy="914131"/>
          </a:xfrm>
          <a:prstGeom prst="ellipse">
            <a:avLst/>
          </a:prstGeom>
          <a:solidFill>
            <a:srgbClr val="37525D"/>
          </a:solidFill>
          <a:ln>
            <a:noFill/>
          </a:ln>
          <a:effectLst>
            <a:outerShdw blurRad="165100" dist="38100" dir="6300000" algn="ctr" rotWithShape="0">
              <a:srgbClr val="000000"/>
            </a:outerShdw>
          </a:effectLst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defRPr/>
            </a:pPr>
            <a:r>
              <a:rPr kumimoji="0" lang="en-US" altLang="zh-CN" sz="3200" b="0" i="0" u="none" strike="noStrike" kern="1200" cap="none" spc="0" normalizeH="0" baseline="0" noProof="0" dirty="0">
                <a:ln>
                  <a:noFill/>
                </a:ln>
                <a:solidFill>
                  <a:srgbClr val="FFFFFF"/>
                </a:solidFill>
                <a:effectLst/>
                <a:uLnTx/>
                <a:uFillTx/>
                <a:latin typeface="Arial" panose="020B0604020202020204"/>
                <a:ea typeface="微软雅黑" panose="020B0503020204020204" pitchFamily="34" charset="-122"/>
                <a:cs typeface="+mn-ea"/>
                <a:sym typeface="+mn-lt"/>
              </a:rPr>
              <a:t>1</a:t>
            </a:r>
            <a:endParaRPr kumimoji="0" lang="en-US" sz="3200" b="0" i="0" u="none" strike="noStrike" kern="1200" cap="none" spc="0" normalizeH="0" baseline="0" noProof="0" dirty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Arial" panose="020B0604020202020204"/>
              <a:ea typeface="微软雅黑" panose="020B0503020204020204" pitchFamily="34" charset="-122"/>
              <a:cs typeface="+mn-ea"/>
              <a:sym typeface="+mn-lt"/>
            </a:endParaRPr>
          </a:p>
        </p:txBody>
      </p:sp>
      <p:cxnSp>
        <p:nvCxnSpPr>
          <p:cNvPr id="33" name="Straight Connector 31"/>
          <p:cNvCxnSpPr/>
          <p:nvPr/>
        </p:nvCxnSpPr>
        <p:spPr>
          <a:xfrm>
            <a:off x="10997613" y="3504175"/>
            <a:ext cx="1" cy="381890"/>
          </a:xfrm>
          <a:prstGeom prst="line">
            <a:avLst/>
          </a:prstGeom>
          <a:ln w="12700" cmpd="sng">
            <a:solidFill>
              <a:srgbClr val="37525D"/>
            </a:solidFill>
            <a:prstDash val="sysDash"/>
            <a:headEnd type="none"/>
            <a:tailEnd type="oval" w="lg" len="lg"/>
          </a:ln>
          <a:effectLst>
            <a:outerShdw blurRad="127000" dist="38100" dir="6660000" algn="ctr" rotWithShape="0">
              <a:srgbClr val="000000"/>
            </a:outerShdw>
          </a:effectLst>
        </p:spPr>
        <p:style>
          <a:lnRef idx="2">
            <a:schemeClr val="accent1"/>
          </a:lnRef>
          <a:fillRef idx="0">
            <a:schemeClr val="accent1"/>
          </a:fillRef>
          <a:effectRef idx="1">
            <a:schemeClr val="accent1"/>
          </a:effectRef>
          <a:fontRef idx="minor">
            <a:schemeClr val="tx1"/>
          </a:fontRef>
        </p:style>
      </p:cxnSp>
      <p:sp>
        <p:nvSpPr>
          <p:cNvPr id="34" name="TextBox 21"/>
          <p:cNvSpPr txBox="1"/>
          <p:nvPr/>
        </p:nvSpPr>
        <p:spPr>
          <a:xfrm>
            <a:off x="498205" y="1383557"/>
            <a:ext cx="7235555" cy="58477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altLang="zh-CN" sz="32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100%</a:t>
            </a:r>
            <a:r>
              <a:rPr lang="zh-CN" altLang="en-US" sz="32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  <a:cs typeface="+mn-ea"/>
                <a:sym typeface="+mn-lt"/>
              </a:rPr>
              <a:t>命令执行者（接到命令不找借口）</a:t>
            </a:r>
            <a:endParaRPr lang="zh-CN" altLang="en-US" sz="32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  <a:cs typeface="+mn-ea"/>
              <a:sym typeface="+mn-lt"/>
            </a:endParaRP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pSp>
        <p:nvGrpSpPr>
          <p:cNvPr id="13" name="组合 12"/>
          <p:cNvGrpSpPr/>
          <p:nvPr/>
        </p:nvGrpSpPr>
        <p:grpSpPr>
          <a:xfrm>
            <a:off x="790882" y="1378337"/>
            <a:ext cx="3996036" cy="4392543"/>
            <a:chOff x="770561" y="1418977"/>
            <a:chExt cx="4391891" cy="4675909"/>
          </a:xfrm>
        </p:grpSpPr>
        <p:sp>
          <p:nvSpPr>
            <p:cNvPr id="4" name="矩形 3"/>
            <p:cNvSpPr/>
            <p:nvPr/>
          </p:nvSpPr>
          <p:spPr>
            <a:xfrm>
              <a:off x="2640925" y="1418977"/>
              <a:ext cx="2521527" cy="2521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50800" dir="2220000" algn="ctr" rotWithShape="0">
                <a:srgbClr val="000000">
                  <a:alpha val="9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5" name="矩形 4"/>
            <p:cNvSpPr/>
            <p:nvPr/>
          </p:nvSpPr>
          <p:spPr>
            <a:xfrm>
              <a:off x="770561" y="3573359"/>
              <a:ext cx="2521527" cy="2521527"/>
            </a:xfrm>
            <a:prstGeom prst="rect">
              <a:avLst/>
            </a:prstGeom>
            <a:solidFill>
              <a:schemeClr val="bg1"/>
            </a:solidFill>
            <a:ln>
              <a:noFill/>
            </a:ln>
            <a:effectLst>
              <a:outerShdw blurRad="101600" dist="50800" dir="2220000" algn="ctr" rotWithShape="0">
                <a:srgbClr val="000000">
                  <a:alpha val="96000"/>
                </a:srgbClr>
              </a:outerShdw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grpSp>
        <p:nvGrpSpPr>
          <p:cNvPr id="6" name="组合 5"/>
          <p:cNvGrpSpPr/>
          <p:nvPr/>
        </p:nvGrpSpPr>
        <p:grpSpPr>
          <a:xfrm>
            <a:off x="659724" y="1308141"/>
            <a:ext cx="4058069" cy="4320499"/>
            <a:chOff x="858981" y="1450381"/>
            <a:chExt cx="4391891" cy="4675909"/>
          </a:xfrm>
          <a:solidFill>
            <a:srgbClr val="37525D"/>
          </a:solidFill>
        </p:grpSpPr>
        <p:sp>
          <p:nvSpPr>
            <p:cNvPr id="7" name="矩形 6"/>
            <p:cNvSpPr/>
            <p:nvPr/>
          </p:nvSpPr>
          <p:spPr>
            <a:xfrm>
              <a:off x="2729345" y="1450381"/>
              <a:ext cx="2521527" cy="25215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8" name="矩形 7"/>
            <p:cNvSpPr/>
            <p:nvPr/>
          </p:nvSpPr>
          <p:spPr>
            <a:xfrm>
              <a:off x="858981" y="3604763"/>
              <a:ext cx="2521527" cy="2521527"/>
            </a:xfrm>
            <a:prstGeom prst="rect">
              <a:avLst/>
            </a:prstGeom>
            <a:grpFill/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</p:grpSp>
      <p:sp>
        <p:nvSpPr>
          <p:cNvPr id="9" name="矩形 8"/>
          <p:cNvSpPr/>
          <p:nvPr/>
        </p:nvSpPr>
        <p:spPr>
          <a:xfrm>
            <a:off x="3427366" y="3938201"/>
            <a:ext cx="8104910" cy="1296637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自己的错误自己买单，不要抱怨领导没有说清楚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公司兴亡，我的责任，对公司负责就是对自己负责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100%责任将会带来100%成长、收获；</a:t>
            </a:r>
            <a:endParaRPr lang="zh-CN" altLang="en-US" dirty="0"/>
          </a:p>
        </p:txBody>
      </p:sp>
      <p:sp>
        <p:nvSpPr>
          <p:cNvPr id="10" name="矩形 9"/>
          <p:cNvSpPr/>
          <p:nvPr/>
        </p:nvSpPr>
        <p:spPr>
          <a:xfrm>
            <a:off x="5173588" y="1572330"/>
            <a:ext cx="6194957" cy="1712135"/>
          </a:xfrm>
          <a:prstGeom prst="rect">
            <a:avLst/>
          </a:prstGeom>
          <a:ln>
            <a:noFill/>
          </a:ln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dirty="0"/>
              <a:t>接到命令马上执行，不要拖拖拉拉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有人总觉得接到别人的命令，过一会再去，显得自己有“范”。（反正也是去，为什么不马上去呢？晚去，还是去，能不去吗？）</a:t>
            </a:r>
            <a:endParaRPr lang="zh-CN" altLang="en-US" dirty="0"/>
          </a:p>
        </p:txBody>
      </p:sp>
      <p:sp>
        <p:nvSpPr>
          <p:cNvPr id="11" name="矩形 10"/>
          <p:cNvSpPr/>
          <p:nvPr/>
        </p:nvSpPr>
        <p:spPr>
          <a:xfrm>
            <a:off x="2434603" y="1889789"/>
            <a:ext cx="223651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100%</a:t>
            </a:r>
            <a:endParaRPr lang="en-US" altLang="zh-CN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立即执行者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12" name="矩形 11"/>
          <p:cNvSpPr/>
          <p:nvPr/>
        </p:nvSpPr>
        <p:spPr>
          <a:xfrm>
            <a:off x="620255" y="3911831"/>
            <a:ext cx="2236510" cy="1077218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100%</a:t>
            </a:r>
            <a:endParaRPr lang="en-US" altLang="zh-CN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  <a:p>
            <a:r>
              <a:rPr lang="zh-CN" altLang="en-US" sz="3200" dirty="0">
                <a:solidFill>
                  <a:schemeClr val="bg1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责任执行者</a:t>
            </a:r>
            <a:endParaRPr lang="zh-CN" altLang="en-US" sz="3200" dirty="0">
              <a:solidFill>
                <a:schemeClr val="bg1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>
            <a:off x="1637340" y="2647293"/>
            <a:ext cx="7779399" cy="16446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 flipH="1" flipV="1">
            <a:off x="815609" y="2606654"/>
            <a:ext cx="7779399" cy="164469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>
            <a:off x="3384511" y="0"/>
            <a:ext cx="3483647" cy="6858000"/>
          </a:xfrm>
          <a:prstGeom prst="parallelogram">
            <a:avLst>
              <a:gd name="adj" fmla="val 88908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84208" y="1971080"/>
            <a:ext cx="161131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37525D"/>
                </a:solidFill>
                <a:effectLst>
                  <a:outerShdw blurRad="1016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03</a:t>
            </a:r>
            <a:endParaRPr lang="zh-CN" altLang="en-US" sz="6600" dirty="0">
              <a:solidFill>
                <a:srgbClr val="37525D"/>
              </a:solidFill>
              <a:effectLst>
                <a:outerShdw blurRad="101600" dist="50800" dir="5400000" algn="ctr" rotWithShape="0">
                  <a:srgbClr val="000000">
                    <a:alpha val="96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2778" y="3429000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执行力缺失原因</a:t>
            </a:r>
            <a:endParaRPr lang="zh-CN" altLang="en-US" sz="4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32778" y="4165044"/>
            <a:ext cx="2983509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95806B"/>
                </a:solidFill>
                <a:latin typeface="Arial" panose="020B0604020202020204" pitchFamily="34" charset="0"/>
              </a:rPr>
              <a:t>Lack of execution</a:t>
            </a:r>
            <a:endParaRPr lang="en-US" altLang="zh-CN" sz="2800" dirty="0">
              <a:solidFill>
                <a:srgbClr val="95806B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5" name="矩形 54"/>
          <p:cNvSpPr/>
          <p:nvPr/>
        </p:nvSpPr>
        <p:spPr>
          <a:xfrm>
            <a:off x="3495040" y="799045"/>
            <a:ext cx="5222240" cy="662918"/>
          </a:xfrm>
          <a:prstGeom prst="rect">
            <a:avLst/>
          </a:prstGeom>
          <a:noFill/>
          <a:ln w="25400">
            <a:solidFill>
              <a:srgbClr val="3752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0" name="Freeform 64"/>
          <p:cNvSpPr/>
          <p:nvPr/>
        </p:nvSpPr>
        <p:spPr bwMode="auto">
          <a:xfrm>
            <a:off x="4584384" y="2085443"/>
            <a:ext cx="1379537" cy="1229508"/>
          </a:xfrm>
          <a:custGeom>
            <a:avLst/>
            <a:gdLst>
              <a:gd name="T0" fmla="*/ 1358947 w 335"/>
              <a:gd name="T1" fmla="*/ 760046 h 299"/>
              <a:gd name="T2" fmla="*/ 1358947 w 335"/>
              <a:gd name="T3" fmla="*/ 132182 h 299"/>
              <a:gd name="T4" fmla="*/ 1058331 w 335"/>
              <a:gd name="T5" fmla="*/ 74352 h 299"/>
              <a:gd name="T6" fmla="*/ 135895 w 335"/>
              <a:gd name="T7" fmla="*/ 627864 h 299"/>
              <a:gd name="T8" fmla="*/ 115305 w 335"/>
              <a:gd name="T9" fmla="*/ 850921 h 299"/>
              <a:gd name="T10" fmla="*/ 691828 w 335"/>
              <a:gd name="T11" fmla="*/ 1185507 h 299"/>
              <a:gd name="T12" fmla="*/ 848312 w 335"/>
              <a:gd name="T13" fmla="*/ 1181376 h 299"/>
              <a:gd name="T14" fmla="*/ 1190108 w 335"/>
              <a:gd name="T15" fmla="*/ 962450 h 299"/>
              <a:gd name="T16" fmla="*/ 1358947 w 335"/>
              <a:gd name="T17" fmla="*/ 760046 h 299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5" h="299">
                <a:moveTo>
                  <a:pt x="330" y="184"/>
                </a:moveTo>
                <a:cubicBezTo>
                  <a:pt x="330" y="159"/>
                  <a:pt x="330" y="32"/>
                  <a:pt x="330" y="32"/>
                </a:cubicBezTo>
                <a:cubicBezTo>
                  <a:pt x="330" y="32"/>
                  <a:pt x="335" y="0"/>
                  <a:pt x="257" y="18"/>
                </a:cubicBezTo>
                <a:cubicBezTo>
                  <a:pt x="180" y="35"/>
                  <a:pt x="96" y="74"/>
                  <a:pt x="33" y="152"/>
                </a:cubicBezTo>
                <a:cubicBezTo>
                  <a:pt x="25" y="163"/>
                  <a:pt x="0" y="190"/>
                  <a:pt x="28" y="206"/>
                </a:cubicBezTo>
                <a:cubicBezTo>
                  <a:pt x="57" y="222"/>
                  <a:pt x="168" y="287"/>
                  <a:pt x="168" y="287"/>
                </a:cubicBezTo>
                <a:cubicBezTo>
                  <a:pt x="168" y="287"/>
                  <a:pt x="189" y="299"/>
                  <a:pt x="206" y="286"/>
                </a:cubicBezTo>
                <a:cubicBezTo>
                  <a:pt x="222" y="272"/>
                  <a:pt x="257" y="244"/>
                  <a:pt x="289" y="233"/>
                </a:cubicBezTo>
                <a:cubicBezTo>
                  <a:pt x="319" y="224"/>
                  <a:pt x="331" y="226"/>
                  <a:pt x="330" y="184"/>
                </a:cubicBezTo>
              </a:path>
            </a:pathLst>
          </a:custGeom>
          <a:solidFill>
            <a:srgbClr val="37525D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 dirty="0">
              <a:solidFill>
                <a:schemeClr val="bg1"/>
              </a:solidFill>
            </a:endParaRPr>
          </a:p>
        </p:txBody>
      </p:sp>
      <p:sp>
        <p:nvSpPr>
          <p:cNvPr id="21" name="Rectangle 52"/>
          <p:cNvSpPr>
            <a:spLocks noChangeArrowheads="1"/>
          </p:cNvSpPr>
          <p:nvPr/>
        </p:nvSpPr>
        <p:spPr bwMode="auto">
          <a:xfrm>
            <a:off x="5208575" y="2464727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1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2" name="Freeform 62"/>
          <p:cNvSpPr/>
          <p:nvPr/>
        </p:nvSpPr>
        <p:spPr bwMode="auto">
          <a:xfrm>
            <a:off x="4328796" y="2951472"/>
            <a:ext cx="1012825" cy="1581924"/>
          </a:xfrm>
          <a:custGeom>
            <a:avLst/>
            <a:gdLst>
              <a:gd name="T0" fmla="*/ 860490 w 246"/>
              <a:gd name="T1" fmla="*/ 383857 h 385"/>
              <a:gd name="T2" fmla="*/ 308788 w 246"/>
              <a:gd name="T3" fmla="*/ 82550 h 385"/>
              <a:gd name="T4" fmla="*/ 111164 w 246"/>
              <a:gd name="T5" fmla="*/ 317817 h 385"/>
              <a:gd name="T6" fmla="*/ 156453 w 246"/>
              <a:gd name="T7" fmla="*/ 1395095 h 385"/>
              <a:gd name="T8" fmla="*/ 341726 w 246"/>
              <a:gd name="T9" fmla="*/ 1518920 h 385"/>
              <a:gd name="T10" fmla="*/ 909896 w 246"/>
              <a:gd name="T11" fmla="*/ 1172210 h 385"/>
              <a:gd name="T12" fmla="*/ 979888 w 246"/>
              <a:gd name="T13" fmla="*/ 1031875 h 385"/>
              <a:gd name="T14" fmla="*/ 955185 w 246"/>
              <a:gd name="T15" fmla="*/ 627380 h 385"/>
              <a:gd name="T16" fmla="*/ 860490 w 246"/>
              <a:gd name="T17" fmla="*/ 383857 h 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6" h="385">
                <a:moveTo>
                  <a:pt x="209" y="93"/>
                </a:moveTo>
                <a:cubicBezTo>
                  <a:pt x="187" y="81"/>
                  <a:pt x="75" y="20"/>
                  <a:pt x="75" y="20"/>
                </a:cubicBezTo>
                <a:cubicBezTo>
                  <a:pt x="75" y="20"/>
                  <a:pt x="49" y="0"/>
                  <a:pt x="27" y="77"/>
                </a:cubicBezTo>
                <a:cubicBezTo>
                  <a:pt x="6" y="153"/>
                  <a:pt x="0" y="245"/>
                  <a:pt x="38" y="338"/>
                </a:cubicBezTo>
                <a:cubicBezTo>
                  <a:pt x="43" y="350"/>
                  <a:pt x="56" y="385"/>
                  <a:pt x="83" y="368"/>
                </a:cubicBezTo>
                <a:cubicBezTo>
                  <a:pt x="110" y="351"/>
                  <a:pt x="221" y="284"/>
                  <a:pt x="221" y="284"/>
                </a:cubicBezTo>
                <a:cubicBezTo>
                  <a:pt x="221" y="284"/>
                  <a:pt x="242" y="271"/>
                  <a:pt x="238" y="250"/>
                </a:cubicBezTo>
                <a:cubicBezTo>
                  <a:pt x="234" y="229"/>
                  <a:pt x="226" y="186"/>
                  <a:pt x="232" y="152"/>
                </a:cubicBezTo>
                <a:cubicBezTo>
                  <a:pt x="238" y="122"/>
                  <a:pt x="246" y="112"/>
                  <a:pt x="209" y="93"/>
                </a:cubicBezTo>
              </a:path>
            </a:pathLst>
          </a:custGeom>
          <a:solidFill>
            <a:srgbClr val="95806B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>
              <a:solidFill>
                <a:schemeClr val="bg1"/>
              </a:solidFill>
            </a:endParaRPr>
          </a:p>
        </p:txBody>
      </p:sp>
      <p:sp>
        <p:nvSpPr>
          <p:cNvPr id="23" name="Rectangle 53"/>
          <p:cNvSpPr>
            <a:spLocks noChangeArrowheads="1"/>
          </p:cNvSpPr>
          <p:nvPr/>
        </p:nvSpPr>
        <p:spPr bwMode="auto">
          <a:xfrm>
            <a:off x="4593417" y="3482468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2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4" name="Freeform 59"/>
          <p:cNvSpPr/>
          <p:nvPr/>
        </p:nvSpPr>
        <p:spPr bwMode="auto">
          <a:xfrm>
            <a:off x="6054409" y="2090183"/>
            <a:ext cx="1379537" cy="1248473"/>
          </a:xfrm>
          <a:custGeom>
            <a:avLst/>
            <a:gdLst>
              <a:gd name="T0" fmla="*/ 716536 w 335"/>
              <a:gd name="T1" fmla="*/ 1159241 h 304"/>
              <a:gd name="T2" fmla="*/ 1255996 w 335"/>
              <a:gd name="T3" fmla="*/ 841584 h 304"/>
              <a:gd name="T4" fmla="*/ 1153046 w 335"/>
              <a:gd name="T5" fmla="*/ 548680 h 304"/>
              <a:gd name="T6" fmla="*/ 201783 w 335"/>
              <a:gd name="T7" fmla="*/ 37129 h 304"/>
              <a:gd name="T8" fmla="*/ 4118 w 335"/>
              <a:gd name="T9" fmla="*/ 136139 h 304"/>
              <a:gd name="T10" fmla="*/ 12354 w 335"/>
              <a:gd name="T11" fmla="*/ 800330 h 304"/>
              <a:gd name="T12" fmla="*/ 94714 w 335"/>
              <a:gd name="T13" fmla="*/ 932343 h 304"/>
              <a:gd name="T14" fmla="*/ 452982 w 335"/>
              <a:gd name="T15" fmla="*/ 1117986 h 304"/>
              <a:gd name="T16" fmla="*/ 716536 w 335"/>
              <a:gd name="T17" fmla="*/ 1159241 h 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5" h="304">
                <a:moveTo>
                  <a:pt x="174" y="281"/>
                </a:moveTo>
                <a:cubicBezTo>
                  <a:pt x="195" y="268"/>
                  <a:pt x="305" y="204"/>
                  <a:pt x="305" y="204"/>
                </a:cubicBezTo>
                <a:cubicBezTo>
                  <a:pt x="305" y="204"/>
                  <a:pt x="335" y="192"/>
                  <a:pt x="280" y="133"/>
                </a:cubicBezTo>
                <a:cubicBezTo>
                  <a:pt x="225" y="76"/>
                  <a:pt x="149" y="24"/>
                  <a:pt x="49" y="9"/>
                </a:cubicBezTo>
                <a:cubicBezTo>
                  <a:pt x="36" y="7"/>
                  <a:pt x="0" y="0"/>
                  <a:pt x="1" y="33"/>
                </a:cubicBezTo>
                <a:cubicBezTo>
                  <a:pt x="2" y="65"/>
                  <a:pt x="3" y="194"/>
                  <a:pt x="3" y="194"/>
                </a:cubicBezTo>
                <a:cubicBezTo>
                  <a:pt x="3" y="194"/>
                  <a:pt x="3" y="219"/>
                  <a:pt x="23" y="226"/>
                </a:cubicBezTo>
                <a:cubicBezTo>
                  <a:pt x="43" y="233"/>
                  <a:pt x="85" y="249"/>
                  <a:pt x="110" y="271"/>
                </a:cubicBezTo>
                <a:cubicBezTo>
                  <a:pt x="133" y="292"/>
                  <a:pt x="138" y="304"/>
                  <a:pt x="174" y="281"/>
                </a:cubicBezTo>
              </a:path>
            </a:pathLst>
          </a:custGeom>
          <a:solidFill>
            <a:srgbClr val="95806B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>
              <a:solidFill>
                <a:schemeClr val="bg1"/>
              </a:solidFill>
            </a:endParaRPr>
          </a:p>
        </p:txBody>
      </p:sp>
      <p:sp>
        <p:nvSpPr>
          <p:cNvPr id="25" name="Rectangle 54"/>
          <p:cNvSpPr>
            <a:spLocks noChangeArrowheads="1"/>
          </p:cNvSpPr>
          <p:nvPr/>
        </p:nvSpPr>
        <p:spPr bwMode="auto">
          <a:xfrm>
            <a:off x="6403962" y="2464727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6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6" name="Freeform 58"/>
          <p:cNvSpPr/>
          <p:nvPr/>
        </p:nvSpPr>
        <p:spPr bwMode="auto">
          <a:xfrm>
            <a:off x="6659246" y="2948311"/>
            <a:ext cx="1012825" cy="1580345"/>
          </a:xfrm>
          <a:custGeom>
            <a:avLst/>
            <a:gdLst>
              <a:gd name="T0" fmla="*/ 156453 w 246"/>
              <a:gd name="T1" fmla="*/ 1208149 h 385"/>
              <a:gd name="T2" fmla="*/ 704037 w 246"/>
              <a:gd name="T3" fmla="*/ 1505032 h 385"/>
              <a:gd name="T4" fmla="*/ 901661 w 246"/>
              <a:gd name="T5" fmla="*/ 1270000 h 385"/>
              <a:gd name="T6" fmla="*/ 856372 w 246"/>
              <a:gd name="T7" fmla="*/ 193799 h 385"/>
              <a:gd name="T8" fmla="*/ 671099 w 246"/>
              <a:gd name="T9" fmla="*/ 70097 h 385"/>
              <a:gd name="T10" fmla="*/ 107047 w 246"/>
              <a:gd name="T11" fmla="*/ 416461 h 385"/>
              <a:gd name="T12" fmla="*/ 32937 w 246"/>
              <a:gd name="T13" fmla="*/ 556656 h 385"/>
              <a:gd name="T14" fmla="*/ 57640 w 246"/>
              <a:gd name="T15" fmla="*/ 960747 h 385"/>
              <a:gd name="T16" fmla="*/ 156453 w 246"/>
              <a:gd name="T17" fmla="*/ 1208149 h 385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246" h="385">
                <a:moveTo>
                  <a:pt x="38" y="293"/>
                </a:moveTo>
                <a:cubicBezTo>
                  <a:pt x="60" y="304"/>
                  <a:pt x="171" y="365"/>
                  <a:pt x="171" y="365"/>
                </a:cubicBezTo>
                <a:cubicBezTo>
                  <a:pt x="171" y="365"/>
                  <a:pt x="197" y="385"/>
                  <a:pt x="219" y="308"/>
                </a:cubicBezTo>
                <a:cubicBezTo>
                  <a:pt x="241" y="232"/>
                  <a:pt x="246" y="140"/>
                  <a:pt x="208" y="47"/>
                </a:cubicBezTo>
                <a:cubicBezTo>
                  <a:pt x="203" y="35"/>
                  <a:pt x="191" y="0"/>
                  <a:pt x="163" y="17"/>
                </a:cubicBezTo>
                <a:cubicBezTo>
                  <a:pt x="136" y="35"/>
                  <a:pt x="26" y="101"/>
                  <a:pt x="26" y="101"/>
                </a:cubicBezTo>
                <a:cubicBezTo>
                  <a:pt x="26" y="101"/>
                  <a:pt x="4" y="114"/>
                  <a:pt x="8" y="135"/>
                </a:cubicBezTo>
                <a:cubicBezTo>
                  <a:pt x="13" y="156"/>
                  <a:pt x="21" y="200"/>
                  <a:pt x="14" y="233"/>
                </a:cubicBezTo>
                <a:cubicBezTo>
                  <a:pt x="8" y="263"/>
                  <a:pt x="0" y="273"/>
                  <a:pt x="38" y="293"/>
                </a:cubicBezTo>
              </a:path>
            </a:pathLst>
          </a:custGeom>
          <a:solidFill>
            <a:srgbClr val="37525D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 dirty="0">
              <a:solidFill>
                <a:schemeClr val="bg1"/>
              </a:solidFill>
            </a:endParaRPr>
          </a:p>
        </p:txBody>
      </p:sp>
      <p:sp>
        <p:nvSpPr>
          <p:cNvPr id="27" name="Rectangle 59"/>
          <p:cNvSpPr>
            <a:spLocks noChangeArrowheads="1"/>
          </p:cNvSpPr>
          <p:nvPr/>
        </p:nvSpPr>
        <p:spPr bwMode="auto">
          <a:xfrm>
            <a:off x="6995306" y="3518816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5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28" name="Freeform 60"/>
          <p:cNvSpPr/>
          <p:nvPr/>
        </p:nvSpPr>
        <p:spPr bwMode="auto">
          <a:xfrm>
            <a:off x="6046472" y="4176238"/>
            <a:ext cx="1366838" cy="1248473"/>
          </a:xfrm>
          <a:custGeom>
            <a:avLst/>
            <a:gdLst>
              <a:gd name="T0" fmla="*/ 8234 w 332"/>
              <a:gd name="T1" fmla="*/ 495049 h 304"/>
              <a:gd name="T2" fmla="*/ 28819 w 332"/>
              <a:gd name="T3" fmla="*/ 1122112 h 304"/>
              <a:gd name="T4" fmla="*/ 333476 w 332"/>
              <a:gd name="T5" fmla="*/ 1171617 h 304"/>
              <a:gd name="T6" fmla="*/ 1235095 w 332"/>
              <a:gd name="T7" fmla="*/ 581683 h 304"/>
              <a:gd name="T8" fmla="*/ 1247446 w 332"/>
              <a:gd name="T9" fmla="*/ 363036 h 304"/>
              <a:gd name="T10" fmla="*/ 658717 w 332"/>
              <a:gd name="T11" fmla="*/ 49505 h 304"/>
              <a:gd name="T12" fmla="*/ 506389 w 332"/>
              <a:gd name="T13" fmla="*/ 57756 h 304"/>
              <a:gd name="T14" fmla="*/ 168796 w 332"/>
              <a:gd name="T15" fmla="*/ 284653 h 304"/>
              <a:gd name="T16" fmla="*/ 8234 w 332"/>
              <a:gd name="T17" fmla="*/ 495049 h 304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2" h="304">
                <a:moveTo>
                  <a:pt x="2" y="120"/>
                </a:moveTo>
                <a:cubicBezTo>
                  <a:pt x="3" y="145"/>
                  <a:pt x="7" y="272"/>
                  <a:pt x="7" y="272"/>
                </a:cubicBezTo>
                <a:cubicBezTo>
                  <a:pt x="7" y="272"/>
                  <a:pt x="4" y="304"/>
                  <a:pt x="81" y="284"/>
                </a:cubicBezTo>
                <a:cubicBezTo>
                  <a:pt x="158" y="264"/>
                  <a:pt x="240" y="222"/>
                  <a:pt x="300" y="141"/>
                </a:cubicBezTo>
                <a:cubicBezTo>
                  <a:pt x="308" y="131"/>
                  <a:pt x="332" y="102"/>
                  <a:pt x="303" y="88"/>
                </a:cubicBezTo>
                <a:cubicBezTo>
                  <a:pt x="274" y="73"/>
                  <a:pt x="160" y="12"/>
                  <a:pt x="160" y="12"/>
                </a:cubicBezTo>
                <a:cubicBezTo>
                  <a:pt x="160" y="12"/>
                  <a:pt x="139" y="0"/>
                  <a:pt x="123" y="14"/>
                </a:cubicBezTo>
                <a:cubicBezTo>
                  <a:pt x="107" y="29"/>
                  <a:pt x="73" y="58"/>
                  <a:pt x="41" y="69"/>
                </a:cubicBezTo>
                <a:cubicBezTo>
                  <a:pt x="12" y="80"/>
                  <a:pt x="0" y="78"/>
                  <a:pt x="2" y="120"/>
                </a:cubicBezTo>
              </a:path>
            </a:pathLst>
          </a:custGeom>
          <a:solidFill>
            <a:srgbClr val="95806B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>
              <a:solidFill>
                <a:schemeClr val="bg1"/>
              </a:solidFill>
            </a:endParaRPr>
          </a:p>
        </p:txBody>
      </p:sp>
      <p:sp>
        <p:nvSpPr>
          <p:cNvPr id="29" name="Rectangle 60"/>
          <p:cNvSpPr>
            <a:spLocks noChangeArrowheads="1"/>
          </p:cNvSpPr>
          <p:nvPr/>
        </p:nvSpPr>
        <p:spPr bwMode="auto">
          <a:xfrm>
            <a:off x="6379356" y="4549201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4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0" name="Freeform 61"/>
          <p:cNvSpPr/>
          <p:nvPr/>
        </p:nvSpPr>
        <p:spPr bwMode="auto">
          <a:xfrm>
            <a:off x="4571684" y="4160436"/>
            <a:ext cx="1382712" cy="1238990"/>
          </a:xfrm>
          <a:custGeom>
            <a:avLst/>
            <a:gdLst>
              <a:gd name="T0" fmla="*/ 662549 w 336"/>
              <a:gd name="T1" fmla="*/ 90666 h 302"/>
              <a:gd name="T2" fmla="*/ 127572 w 336"/>
              <a:gd name="T3" fmla="*/ 412119 h 302"/>
              <a:gd name="T4" fmla="*/ 230452 w 336"/>
              <a:gd name="T5" fmla="*/ 704724 h 302"/>
              <a:gd name="T6" fmla="*/ 1181067 w 336"/>
              <a:gd name="T7" fmla="*/ 1207509 h 302"/>
              <a:gd name="T8" fmla="*/ 1378597 w 336"/>
              <a:gd name="T9" fmla="*/ 1112722 h 302"/>
              <a:gd name="T10" fmla="*/ 1366251 w 336"/>
              <a:gd name="T11" fmla="*/ 445089 h 302"/>
              <a:gd name="T12" fmla="*/ 1283947 w 336"/>
              <a:gd name="T13" fmla="*/ 317332 h 302"/>
              <a:gd name="T14" fmla="*/ 921808 w 336"/>
              <a:gd name="T15" fmla="*/ 131878 h 302"/>
              <a:gd name="T16" fmla="*/ 662549 w 336"/>
              <a:gd name="T17" fmla="*/ 90666 h 302"/>
              <a:gd name="T18" fmla="*/ 0 60000 65536"/>
              <a:gd name="T19" fmla="*/ 0 60000 65536"/>
              <a:gd name="T20" fmla="*/ 0 60000 65536"/>
              <a:gd name="T21" fmla="*/ 0 60000 65536"/>
              <a:gd name="T22" fmla="*/ 0 60000 65536"/>
              <a:gd name="T23" fmla="*/ 0 60000 65536"/>
              <a:gd name="T24" fmla="*/ 0 60000 65536"/>
              <a:gd name="T25" fmla="*/ 0 60000 65536"/>
              <a:gd name="T26" fmla="*/ 0 60000 65536"/>
            </a:gdLst>
            <a:ahLst/>
            <a:cxnLst>
              <a:cxn ang="T18">
                <a:pos x="T0" y="T1"/>
              </a:cxn>
              <a:cxn ang="T19">
                <a:pos x="T2" y="T3"/>
              </a:cxn>
              <a:cxn ang="T20">
                <a:pos x="T4" y="T5"/>
              </a:cxn>
              <a:cxn ang="T21">
                <a:pos x="T6" y="T7"/>
              </a:cxn>
              <a:cxn ang="T22">
                <a:pos x="T8" y="T9"/>
              </a:cxn>
              <a:cxn ang="T23">
                <a:pos x="T10" y="T11"/>
              </a:cxn>
              <a:cxn ang="T24">
                <a:pos x="T12" y="T13"/>
              </a:cxn>
              <a:cxn ang="T25">
                <a:pos x="T14" y="T15"/>
              </a:cxn>
              <a:cxn ang="T26">
                <a:pos x="T16" y="T17"/>
              </a:cxn>
            </a:cxnLst>
            <a:rect l="0" t="0" r="r" b="b"/>
            <a:pathLst>
              <a:path w="336" h="302">
                <a:moveTo>
                  <a:pt x="161" y="22"/>
                </a:moveTo>
                <a:cubicBezTo>
                  <a:pt x="140" y="35"/>
                  <a:pt x="31" y="100"/>
                  <a:pt x="31" y="100"/>
                </a:cubicBezTo>
                <a:cubicBezTo>
                  <a:pt x="31" y="100"/>
                  <a:pt x="0" y="113"/>
                  <a:pt x="56" y="171"/>
                </a:cubicBezTo>
                <a:cubicBezTo>
                  <a:pt x="111" y="228"/>
                  <a:pt x="187" y="280"/>
                  <a:pt x="287" y="293"/>
                </a:cubicBezTo>
                <a:cubicBezTo>
                  <a:pt x="300" y="295"/>
                  <a:pt x="336" y="302"/>
                  <a:pt x="335" y="270"/>
                </a:cubicBezTo>
                <a:cubicBezTo>
                  <a:pt x="334" y="237"/>
                  <a:pt x="332" y="108"/>
                  <a:pt x="332" y="108"/>
                </a:cubicBezTo>
                <a:cubicBezTo>
                  <a:pt x="332" y="108"/>
                  <a:pt x="332" y="84"/>
                  <a:pt x="312" y="77"/>
                </a:cubicBezTo>
                <a:cubicBezTo>
                  <a:pt x="292" y="70"/>
                  <a:pt x="250" y="54"/>
                  <a:pt x="224" y="32"/>
                </a:cubicBezTo>
                <a:cubicBezTo>
                  <a:pt x="201" y="12"/>
                  <a:pt x="196" y="0"/>
                  <a:pt x="161" y="22"/>
                </a:cubicBezTo>
              </a:path>
            </a:pathLst>
          </a:custGeom>
          <a:solidFill>
            <a:srgbClr val="37525D"/>
          </a:solidFill>
          <a:ln>
            <a:noFill/>
          </a:ln>
        </p:spPr>
        <p:txBody>
          <a:bodyPr lIns="121708" tIns="60855" rIns="121708" bIns="60855"/>
          <a:lstStyle/>
          <a:p>
            <a:endParaRPr lang="zh-CN" altLang="en-US" sz="2440">
              <a:solidFill>
                <a:schemeClr val="bg1"/>
              </a:solidFill>
            </a:endParaRPr>
          </a:p>
        </p:txBody>
      </p:sp>
      <p:sp>
        <p:nvSpPr>
          <p:cNvPr id="31" name="Rectangle 62"/>
          <p:cNvSpPr>
            <a:spLocks noChangeArrowheads="1"/>
          </p:cNvSpPr>
          <p:nvPr/>
        </p:nvSpPr>
        <p:spPr bwMode="auto">
          <a:xfrm>
            <a:off x="5158568" y="4541299"/>
            <a:ext cx="429605" cy="59243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en-US" altLang="zh-CN" sz="3250">
                <a:solidFill>
                  <a:schemeClr val="bg1"/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3</a:t>
            </a:r>
            <a:endParaRPr lang="en-US" altLang="zh-CN" sz="325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2" name="Oval 63"/>
          <p:cNvSpPr>
            <a:spLocks noChangeArrowheads="1"/>
          </p:cNvSpPr>
          <p:nvPr/>
        </p:nvSpPr>
        <p:spPr bwMode="auto">
          <a:xfrm>
            <a:off x="5374959" y="3130050"/>
            <a:ext cx="1243011" cy="1234250"/>
          </a:xfrm>
          <a:prstGeom prst="ellipse">
            <a:avLst/>
          </a:prstGeom>
          <a:solidFill>
            <a:schemeClr val="bg1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round/>
              </a14:hiddenLine>
            </a:ext>
          </a:extLst>
        </p:spPr>
        <p:txBody>
          <a:bodyPr lIns="121708" tIns="60855" rIns="121708" bIns="60855"/>
          <a:lstStyle/>
          <a:p>
            <a:pPr defTabSz="1372235"/>
            <a:endParaRPr lang="en-US" altLang="zh-CN" sz="3520">
              <a:solidFill>
                <a:schemeClr val="bg1"/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sp>
        <p:nvSpPr>
          <p:cNvPr id="33" name="Rectangle 63"/>
          <p:cNvSpPr>
            <a:spLocks noChangeArrowheads="1"/>
          </p:cNvSpPr>
          <p:nvPr/>
        </p:nvSpPr>
        <p:spPr bwMode="auto">
          <a:xfrm>
            <a:off x="5562621" y="3468244"/>
            <a:ext cx="915314" cy="52985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 lIns="91281" tIns="45641" rIns="91281" bIns="45641">
            <a:spAutoFit/>
          </a:bodyPr>
          <a:lstStyle/>
          <a:p>
            <a:pPr algn="ctr" defTabSz="1372235"/>
            <a:r>
              <a:rPr lang="zh-CN" altLang="en-US" sz="2845" b="1">
                <a:solidFill>
                  <a:schemeClr val="tx1">
                    <a:lumMod val="65000"/>
                    <a:lumOff val="35000"/>
                  </a:schemeClr>
                </a:solidFill>
                <a:latin typeface="微软雅黑" panose="020B0503020204020204" pitchFamily="34" charset="-122"/>
                <a:ea typeface="微软雅黑" panose="020B0503020204020204" pitchFamily="34" charset="-122"/>
              </a:rPr>
              <a:t>标题</a:t>
            </a:r>
            <a:endParaRPr lang="en-US" altLang="zh-CN" sz="2845" b="1">
              <a:solidFill>
                <a:schemeClr val="tx1">
                  <a:lumMod val="65000"/>
                  <a:lumOff val="35000"/>
                </a:schemeClr>
              </a:solidFill>
              <a:latin typeface="微软雅黑" panose="020B0503020204020204" pitchFamily="34" charset="-122"/>
              <a:ea typeface="微软雅黑" panose="020B0503020204020204" pitchFamily="34" charset="-122"/>
            </a:endParaRPr>
          </a:p>
        </p:txBody>
      </p:sp>
      <p:grpSp>
        <p:nvGrpSpPr>
          <p:cNvPr id="34" name="Group 73"/>
          <p:cNvGrpSpPr/>
          <p:nvPr/>
        </p:nvGrpSpPr>
        <p:grpSpPr bwMode="auto">
          <a:xfrm>
            <a:off x="3758883" y="2090183"/>
            <a:ext cx="1327150" cy="265498"/>
            <a:chOff x="0" y="0"/>
            <a:chExt cx="1074355" cy="220268"/>
          </a:xfrm>
        </p:grpSpPr>
        <p:cxnSp>
          <p:nvCxnSpPr>
            <p:cNvPr id="35" name="Straight Connector 69"/>
            <p:cNvCxnSpPr>
              <a:cxnSpLocks noChangeShapeType="1"/>
            </p:cNvCxnSpPr>
            <p:nvPr/>
          </p:nvCxnSpPr>
          <p:spPr bwMode="auto">
            <a:xfrm flipH="1" flipV="1">
              <a:off x="835324" y="0"/>
              <a:ext cx="239031" cy="220268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6" name="Straight Connector 72"/>
            <p:cNvCxnSpPr>
              <a:cxnSpLocks noChangeShapeType="1"/>
            </p:cNvCxnSpPr>
            <p:nvPr/>
          </p:nvCxnSpPr>
          <p:spPr bwMode="auto">
            <a:xfrm flipH="1">
              <a:off x="0" y="3934"/>
              <a:ext cx="835324" cy="0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37" name="Group 74"/>
          <p:cNvGrpSpPr/>
          <p:nvPr/>
        </p:nvGrpSpPr>
        <p:grpSpPr bwMode="auto">
          <a:xfrm flipH="1">
            <a:off x="6833872" y="2085443"/>
            <a:ext cx="1395413" cy="270238"/>
            <a:chOff x="0" y="0"/>
            <a:chExt cx="1129171" cy="220268"/>
          </a:xfrm>
        </p:grpSpPr>
        <p:cxnSp>
          <p:nvCxnSpPr>
            <p:cNvPr id="38" name="Straight Connector 75"/>
            <p:cNvCxnSpPr>
              <a:cxnSpLocks noChangeShapeType="1"/>
            </p:cNvCxnSpPr>
            <p:nvPr/>
          </p:nvCxnSpPr>
          <p:spPr bwMode="auto">
            <a:xfrm flipH="1" flipV="1">
              <a:off x="890234" y="0"/>
              <a:ext cx="238937" cy="220268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39" name="Straight Connector 76"/>
            <p:cNvCxnSpPr>
              <a:cxnSpLocks noChangeShapeType="1"/>
            </p:cNvCxnSpPr>
            <p:nvPr/>
          </p:nvCxnSpPr>
          <p:spPr bwMode="auto">
            <a:xfrm flipH="1">
              <a:off x="0" y="3864"/>
              <a:ext cx="890234" cy="0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0" name="Group 81"/>
          <p:cNvGrpSpPr/>
          <p:nvPr/>
        </p:nvGrpSpPr>
        <p:grpSpPr bwMode="auto">
          <a:xfrm flipV="1">
            <a:off x="3758883" y="5122865"/>
            <a:ext cx="1327150" cy="265498"/>
            <a:chOff x="0" y="0"/>
            <a:chExt cx="1074354" cy="220268"/>
          </a:xfrm>
        </p:grpSpPr>
        <p:cxnSp>
          <p:nvCxnSpPr>
            <p:cNvPr id="41" name="Straight Connector 82"/>
            <p:cNvCxnSpPr>
              <a:cxnSpLocks noChangeShapeType="1"/>
            </p:cNvCxnSpPr>
            <p:nvPr/>
          </p:nvCxnSpPr>
          <p:spPr bwMode="auto">
            <a:xfrm flipH="1" flipV="1">
              <a:off x="835323" y="0"/>
              <a:ext cx="239031" cy="220268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2" name="Straight Connector 83"/>
            <p:cNvCxnSpPr>
              <a:cxnSpLocks noChangeShapeType="1"/>
            </p:cNvCxnSpPr>
            <p:nvPr/>
          </p:nvCxnSpPr>
          <p:spPr bwMode="auto">
            <a:xfrm flipH="1" flipV="1">
              <a:off x="0" y="3934"/>
              <a:ext cx="835323" cy="0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grpSp>
        <p:nvGrpSpPr>
          <p:cNvPr id="43" name="Group 84"/>
          <p:cNvGrpSpPr/>
          <p:nvPr/>
        </p:nvGrpSpPr>
        <p:grpSpPr bwMode="auto">
          <a:xfrm flipH="1" flipV="1">
            <a:off x="6833872" y="5163954"/>
            <a:ext cx="1395413" cy="271819"/>
            <a:chOff x="0" y="0"/>
            <a:chExt cx="1129170" cy="220268"/>
          </a:xfrm>
        </p:grpSpPr>
        <p:cxnSp>
          <p:nvCxnSpPr>
            <p:cNvPr id="44" name="Straight Connector 85"/>
            <p:cNvCxnSpPr>
              <a:cxnSpLocks noChangeShapeType="1"/>
            </p:cNvCxnSpPr>
            <p:nvPr/>
          </p:nvCxnSpPr>
          <p:spPr bwMode="auto">
            <a:xfrm flipH="1" flipV="1">
              <a:off x="890233" y="0"/>
              <a:ext cx="238937" cy="220268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  <p:cxnSp>
          <p:nvCxnSpPr>
            <p:cNvPr id="45" name="Straight Connector 86"/>
            <p:cNvCxnSpPr>
              <a:cxnSpLocks noChangeShapeType="1"/>
            </p:cNvCxnSpPr>
            <p:nvPr/>
          </p:nvCxnSpPr>
          <p:spPr bwMode="auto">
            <a:xfrm flipH="1" flipV="1">
              <a:off x="0" y="3842"/>
              <a:ext cx="890233" cy="0"/>
            </a:xfrm>
            <a:prstGeom prst="line">
              <a:avLst/>
            </a:prstGeom>
            <a:noFill/>
            <a:ln w="25400">
              <a:solidFill>
                <a:srgbClr val="95806B"/>
              </a:solidFill>
              <a:prstDash val="dash"/>
              <a:round/>
            </a:ln>
            <a:extLst>
              <a:ext uri="{909E8E84-426E-40DD-AFC4-6F175D3DCCD1}">
                <a14:hiddenFill xmlns:a14="http://schemas.microsoft.com/office/drawing/2010/main">
                  <a:noFill/>
                </a14:hiddenFill>
              </a:ext>
            </a:extLst>
          </p:spPr>
        </p:cxnSp>
      </p:grpSp>
      <p:cxnSp>
        <p:nvCxnSpPr>
          <p:cNvPr id="46" name="Straight Connector 89"/>
          <p:cNvCxnSpPr>
            <a:cxnSpLocks noChangeShapeType="1"/>
          </p:cNvCxnSpPr>
          <p:nvPr/>
        </p:nvCxnSpPr>
        <p:spPr bwMode="auto">
          <a:xfrm flipH="1">
            <a:off x="7600635" y="3735322"/>
            <a:ext cx="646111" cy="0"/>
          </a:xfrm>
          <a:prstGeom prst="line">
            <a:avLst/>
          </a:prstGeom>
          <a:noFill/>
          <a:ln w="25400">
            <a:solidFill>
              <a:srgbClr val="95806B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cxnSp>
        <p:nvCxnSpPr>
          <p:cNvPr id="47" name="Straight Connector 89"/>
          <p:cNvCxnSpPr>
            <a:cxnSpLocks noChangeShapeType="1"/>
          </p:cNvCxnSpPr>
          <p:nvPr/>
        </p:nvCxnSpPr>
        <p:spPr bwMode="auto">
          <a:xfrm flipH="1">
            <a:off x="3758885" y="3717938"/>
            <a:ext cx="569912" cy="0"/>
          </a:xfrm>
          <a:prstGeom prst="line">
            <a:avLst/>
          </a:prstGeom>
          <a:noFill/>
          <a:ln w="25400">
            <a:solidFill>
              <a:srgbClr val="95806B"/>
            </a:solidFill>
            <a:prstDash val="dash"/>
            <a:round/>
          </a:ln>
          <a:extLst>
            <a:ext uri="{909E8E84-426E-40DD-AFC4-6F175D3DCCD1}">
              <a14:hiddenFill xmlns:a14="http://schemas.microsoft.com/office/drawing/2010/main">
                <a:noFill/>
              </a14:hiddenFill>
            </a:ext>
          </a:extLst>
        </p:spPr>
      </p:cxnSp>
      <p:sp>
        <p:nvSpPr>
          <p:cNvPr id="48" name="矩形 47"/>
          <p:cNvSpPr/>
          <p:nvPr/>
        </p:nvSpPr>
        <p:spPr>
          <a:xfrm>
            <a:off x="795021" y="1468284"/>
            <a:ext cx="2959099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</a:rPr>
              <a:t>[1] 没有形成强有力的执行文化</a:t>
            </a:r>
            <a:endParaRPr lang="zh-CN" altLang="en-US" dirty="0"/>
          </a:p>
          <a:p>
            <a:r>
              <a:rPr lang="zh-CN" altLang="en-US" dirty="0"/>
              <a:t>没有形成强有力的执行文化，也就没有了严格执行的工作氛围。</a:t>
            </a:r>
            <a:endParaRPr lang="zh-CN" altLang="en-US" dirty="0"/>
          </a:p>
        </p:txBody>
      </p:sp>
      <p:sp>
        <p:nvSpPr>
          <p:cNvPr id="49" name="矩形 48"/>
          <p:cNvSpPr/>
          <p:nvPr/>
        </p:nvSpPr>
        <p:spPr>
          <a:xfrm>
            <a:off x="8303897" y="1766876"/>
            <a:ext cx="3025598" cy="46166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</a:rPr>
              <a:t>[2] 领导者缺乏表率</a:t>
            </a:r>
            <a:endParaRPr lang="zh-CN" altLang="en-US" sz="2400" b="1" dirty="0">
              <a:solidFill>
                <a:srgbClr val="37525D"/>
              </a:solidFill>
            </a:endParaRPr>
          </a:p>
        </p:txBody>
      </p:sp>
      <p:sp>
        <p:nvSpPr>
          <p:cNvPr id="50" name="矩形 49"/>
          <p:cNvSpPr/>
          <p:nvPr/>
        </p:nvSpPr>
        <p:spPr>
          <a:xfrm>
            <a:off x="8284845" y="2670691"/>
            <a:ext cx="3044650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</a:rPr>
              <a:t>[3] 制度、流程的缺失或不完善</a:t>
            </a:r>
            <a:endParaRPr lang="zh-CN" altLang="en-US" sz="2400" b="1" dirty="0">
              <a:solidFill>
                <a:srgbClr val="37525D"/>
              </a:solidFill>
            </a:endParaRPr>
          </a:p>
          <a:p>
            <a:endParaRPr lang="zh-CN" altLang="en-US" dirty="0"/>
          </a:p>
          <a:p>
            <a:r>
              <a:rPr lang="zh-CN" altLang="en-US" dirty="0"/>
              <a:t>没有相应的管理制度、工作流程，或出台的制度、流程不够严谨，过于繁琐，不利于执行。</a:t>
            </a:r>
            <a:endParaRPr lang="zh-CN" altLang="en-US" dirty="0"/>
          </a:p>
        </p:txBody>
      </p:sp>
      <p:sp>
        <p:nvSpPr>
          <p:cNvPr id="51" name="矩形 50"/>
          <p:cNvSpPr/>
          <p:nvPr/>
        </p:nvSpPr>
        <p:spPr>
          <a:xfrm>
            <a:off x="8246747" y="5214761"/>
            <a:ext cx="3082748" cy="830997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</a:rPr>
              <a:t>[4] 没有找到有执行力的员工</a:t>
            </a:r>
            <a:endParaRPr lang="zh-CN" altLang="en-US" sz="2400" b="1" dirty="0">
              <a:solidFill>
                <a:srgbClr val="37525D"/>
              </a:solidFill>
            </a:endParaRPr>
          </a:p>
        </p:txBody>
      </p:sp>
      <p:sp>
        <p:nvSpPr>
          <p:cNvPr id="52" name="矩形 51"/>
          <p:cNvSpPr/>
          <p:nvPr/>
        </p:nvSpPr>
        <p:spPr>
          <a:xfrm>
            <a:off x="795021" y="4827707"/>
            <a:ext cx="2960687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sz="2400" b="1" dirty="0">
              <a:solidFill>
                <a:srgbClr val="37525D"/>
              </a:solidFill>
            </a:endParaRPr>
          </a:p>
          <a:p>
            <a:r>
              <a:rPr lang="zh-CN" altLang="en-US" sz="2400" b="1" dirty="0">
                <a:solidFill>
                  <a:srgbClr val="37525D"/>
                </a:solidFill>
              </a:rPr>
              <a:t>[5] 缺乏监督和考核</a:t>
            </a:r>
            <a:endParaRPr lang="zh-CN" altLang="en-US" sz="2400" b="1" dirty="0">
              <a:solidFill>
                <a:srgbClr val="37525D"/>
              </a:solidFill>
            </a:endParaRPr>
          </a:p>
          <a:p>
            <a:r>
              <a:rPr lang="zh-CN" altLang="en-US" dirty="0"/>
              <a:t>一个成功的企业，离不开科学的预测、正确的决策、严格的管理和有效的监督。</a:t>
            </a:r>
            <a:endParaRPr lang="zh-CN" altLang="en-US" dirty="0"/>
          </a:p>
        </p:txBody>
      </p:sp>
      <p:sp>
        <p:nvSpPr>
          <p:cNvPr id="53" name="矩形 52"/>
          <p:cNvSpPr/>
          <p:nvPr/>
        </p:nvSpPr>
        <p:spPr>
          <a:xfrm>
            <a:off x="795022" y="3124865"/>
            <a:ext cx="2963861" cy="1661993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endParaRPr lang="zh-CN" altLang="en-US" dirty="0"/>
          </a:p>
          <a:p>
            <a:r>
              <a:rPr lang="zh-CN" altLang="en-US" sz="2400" b="1" dirty="0">
                <a:solidFill>
                  <a:srgbClr val="37525D"/>
                </a:solidFill>
              </a:rPr>
              <a:t>[6] 没有奖励和惩罚制度</a:t>
            </a:r>
            <a:endParaRPr lang="zh-CN" altLang="en-US" sz="2400" b="1" dirty="0">
              <a:solidFill>
                <a:srgbClr val="37525D"/>
              </a:solidFill>
            </a:endParaRPr>
          </a:p>
          <a:p>
            <a:r>
              <a:rPr lang="zh-CN" altLang="en-US" dirty="0"/>
              <a:t>做不到奖惩分明，是很难取得实质性效果的。</a:t>
            </a:r>
            <a:endParaRPr lang="zh-CN" altLang="en-US" dirty="0"/>
          </a:p>
        </p:txBody>
      </p:sp>
      <p:sp>
        <p:nvSpPr>
          <p:cNvPr id="54" name="矩形 53"/>
          <p:cNvSpPr/>
          <p:nvPr/>
        </p:nvSpPr>
        <p:spPr>
          <a:xfrm>
            <a:off x="3647035" y="890541"/>
            <a:ext cx="489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一、组织执行力的缺失原因</a:t>
            </a:r>
            <a:endParaRPr lang="zh-CN" altLang="en-US" sz="2800" b="1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" name="矩形 25"/>
          <p:cNvSpPr/>
          <p:nvPr/>
        </p:nvSpPr>
        <p:spPr>
          <a:xfrm>
            <a:off x="1706880" y="-3168799"/>
            <a:ext cx="6096000" cy="369332"/>
          </a:xfrm>
          <a:prstGeom prst="rect">
            <a:avLst/>
          </a:prstGeom>
        </p:spPr>
        <p:txBody>
          <a:bodyPr>
            <a:spAutoFit/>
          </a:bodyPr>
          <a:lstStyle/>
          <a:p>
            <a:r>
              <a:rPr lang="zh-CN" altLang="en-US" dirty="0"/>
              <a:t>个人执行力的缺失原因</a:t>
            </a:r>
            <a:endParaRPr lang="zh-CN" altLang="en-US" dirty="0"/>
          </a:p>
        </p:txBody>
      </p:sp>
      <p:sp>
        <p:nvSpPr>
          <p:cNvPr id="27" name="MH_Other_1"/>
          <p:cNvSpPr/>
          <p:nvPr>
            <p:custDataLst>
              <p:tags r:id="rId1"/>
            </p:custDataLst>
          </p:nvPr>
        </p:nvSpPr>
        <p:spPr>
          <a:xfrm>
            <a:off x="4488272" y="2939293"/>
            <a:ext cx="1484865" cy="1255776"/>
          </a:xfrm>
          <a:prstGeom prst="pie">
            <a:avLst>
              <a:gd name="adj1" fmla="val 5364922"/>
              <a:gd name="adj2" fmla="val 16200000"/>
            </a:avLst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0" tIns="0" rIns="709412" bIns="60064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8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1</a:t>
            </a:r>
            <a:endParaRPr lang="zh-CN" altLang="en-US" sz="368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28" name="MH_Other_2"/>
          <p:cNvSpPr/>
          <p:nvPr>
            <p:custDataLst>
              <p:tags r:id="rId2"/>
            </p:custDataLst>
          </p:nvPr>
        </p:nvSpPr>
        <p:spPr>
          <a:xfrm>
            <a:off x="5278239" y="2939293"/>
            <a:ext cx="884245" cy="1255776"/>
          </a:xfrm>
          <a:prstGeom prst="rect">
            <a:avLst/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7294" tIns="0" rIns="0" bIns="60064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8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2</a:t>
            </a:r>
            <a:endParaRPr lang="zh-CN" altLang="en-US" sz="368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29" name="MH_Other_3"/>
          <p:cNvSpPr/>
          <p:nvPr>
            <p:custDataLst>
              <p:tags r:id="rId3"/>
            </p:custDataLst>
          </p:nvPr>
        </p:nvSpPr>
        <p:spPr>
          <a:xfrm>
            <a:off x="6215642" y="2939293"/>
            <a:ext cx="884245" cy="1255776"/>
          </a:xfrm>
          <a:prstGeom prst="rect">
            <a:avLst/>
          </a:pr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47294" tIns="0" rIns="0" bIns="60064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8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3</a:t>
            </a:r>
            <a:endParaRPr lang="zh-CN" altLang="en-US" sz="368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sp>
        <p:nvSpPr>
          <p:cNvPr id="30" name="MH_Other_4"/>
          <p:cNvSpPr/>
          <p:nvPr>
            <p:custDataLst>
              <p:tags r:id="rId4"/>
            </p:custDataLst>
          </p:nvPr>
        </p:nvSpPr>
        <p:spPr>
          <a:xfrm flipH="1">
            <a:off x="6401443" y="2939293"/>
            <a:ext cx="1484865" cy="1255776"/>
          </a:xfrm>
          <a:prstGeom prst="pie">
            <a:avLst>
              <a:gd name="adj1" fmla="val 5364922"/>
              <a:gd name="adj2" fmla="val 16200000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ot="0" spcFirstLastPara="0" vertOverflow="overflow" horzOverflow="overflow" vert="horz" wrap="square" lIns="709412" tIns="0" rIns="0" bIns="60064" numCol="1" spcCol="0" rtlCol="0" fromWordArt="0" anchor="ctr" anchorCtr="0" forceAA="0" compatLnSpc="1">
            <a:noAutofit/>
          </a:bodyPr>
          <a:lstStyle/>
          <a:p>
            <a:pPr algn="ctr"/>
            <a:r>
              <a:rPr lang="en-US" altLang="zh-CN" sz="3680" dirty="0">
                <a:solidFill>
                  <a:srgbClr val="FFFFFF"/>
                </a:solidFill>
                <a:latin typeface="Impact" panose="020B0806030902050204" pitchFamily="34" charset="0"/>
                <a:ea typeface="幼圆" panose="02010509060101010101" pitchFamily="49" charset="-122"/>
              </a:rPr>
              <a:t>4</a:t>
            </a:r>
            <a:endParaRPr lang="zh-CN" altLang="en-US" sz="3680" dirty="0">
              <a:solidFill>
                <a:srgbClr val="FFFFFF"/>
              </a:solidFill>
              <a:latin typeface="Impact" panose="020B0806030902050204" pitchFamily="34" charset="0"/>
              <a:ea typeface="幼圆" panose="02010509060101010101" pitchFamily="49" charset="-122"/>
            </a:endParaRPr>
          </a:p>
        </p:txBody>
      </p:sp>
      <p:grpSp>
        <p:nvGrpSpPr>
          <p:cNvPr id="31" name="组合 30"/>
          <p:cNvGrpSpPr/>
          <p:nvPr/>
        </p:nvGrpSpPr>
        <p:grpSpPr>
          <a:xfrm>
            <a:off x="7327501" y="2594068"/>
            <a:ext cx="3736881" cy="628739"/>
            <a:chOff x="5370520" y="1897564"/>
            <a:chExt cx="2844566" cy="478540"/>
          </a:xfrm>
        </p:grpSpPr>
        <p:cxnSp>
          <p:nvCxnSpPr>
            <p:cNvPr id="32" name="MH_Other_5"/>
            <p:cNvCxnSpPr/>
            <p:nvPr>
              <p:custDataLst>
                <p:tags r:id="rId5"/>
              </p:custDataLst>
            </p:nvPr>
          </p:nvCxnSpPr>
          <p:spPr>
            <a:xfrm flipV="1">
              <a:off x="5370520" y="1910754"/>
              <a:ext cx="254220" cy="465350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3" name="MH_Other_6"/>
            <p:cNvCxnSpPr/>
            <p:nvPr>
              <p:custDataLst>
                <p:tags r:id="rId6"/>
              </p:custDataLst>
            </p:nvPr>
          </p:nvCxnSpPr>
          <p:spPr>
            <a:xfrm>
              <a:off x="5632360" y="1897564"/>
              <a:ext cx="2582726" cy="0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4" name="组合 33"/>
          <p:cNvGrpSpPr/>
          <p:nvPr/>
        </p:nvGrpSpPr>
        <p:grpSpPr>
          <a:xfrm>
            <a:off x="6657764" y="4029860"/>
            <a:ext cx="4406627" cy="611419"/>
            <a:chOff x="4860706" y="2990361"/>
            <a:chExt cx="3354385" cy="465358"/>
          </a:xfrm>
        </p:grpSpPr>
        <p:cxnSp>
          <p:nvCxnSpPr>
            <p:cNvPr id="35" name="MH_Other_7"/>
            <p:cNvCxnSpPr/>
            <p:nvPr>
              <p:custDataLst>
                <p:tags r:id="rId7"/>
              </p:custDataLst>
            </p:nvPr>
          </p:nvCxnSpPr>
          <p:spPr>
            <a:xfrm>
              <a:off x="4860706" y="2990361"/>
              <a:ext cx="254220" cy="465350"/>
            </a:xfrm>
            <a:prstGeom prst="line">
              <a:avLst/>
            </a:prstGeom>
            <a:ln>
              <a:solidFill>
                <a:srgbClr val="1951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6" name="MH_Other_8"/>
            <p:cNvCxnSpPr/>
            <p:nvPr>
              <p:custDataLst>
                <p:tags r:id="rId8"/>
              </p:custDataLst>
            </p:nvPr>
          </p:nvCxnSpPr>
          <p:spPr>
            <a:xfrm flipV="1">
              <a:off x="5140976" y="3455710"/>
              <a:ext cx="3074115" cy="9"/>
            </a:xfrm>
            <a:prstGeom prst="line">
              <a:avLst/>
            </a:prstGeom>
            <a:ln>
              <a:solidFill>
                <a:srgbClr val="19512A"/>
              </a:solidFill>
              <a:prstDash val="dash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37" name="组合 36"/>
          <p:cNvGrpSpPr/>
          <p:nvPr/>
        </p:nvGrpSpPr>
        <p:grpSpPr>
          <a:xfrm>
            <a:off x="1661893" y="2594068"/>
            <a:ext cx="3291204" cy="628739"/>
            <a:chOff x="1057781" y="1897564"/>
            <a:chExt cx="2505310" cy="478540"/>
          </a:xfrm>
        </p:grpSpPr>
        <p:cxnSp>
          <p:nvCxnSpPr>
            <p:cNvPr id="38" name="MH_Other_9"/>
            <p:cNvCxnSpPr/>
            <p:nvPr>
              <p:custDataLst>
                <p:tags r:id="rId9"/>
              </p:custDataLst>
            </p:nvPr>
          </p:nvCxnSpPr>
          <p:spPr>
            <a:xfrm flipH="1" flipV="1">
              <a:off x="3308871" y="1910754"/>
              <a:ext cx="254220" cy="465350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39" name="MH_Other_10"/>
            <p:cNvCxnSpPr/>
            <p:nvPr>
              <p:custDataLst>
                <p:tags r:id="rId10"/>
              </p:custDataLst>
            </p:nvPr>
          </p:nvCxnSpPr>
          <p:spPr>
            <a:xfrm flipH="1">
              <a:off x="1057781" y="1897564"/>
              <a:ext cx="2243470" cy="0"/>
            </a:xfrm>
            <a:prstGeom prst="line">
              <a:avLst/>
            </a:prstGeom>
            <a:ln>
              <a:solidFill>
                <a:srgbClr val="0D0D0D"/>
              </a:solidFill>
              <a:prstDash val="dash"/>
              <a:headEnd type="none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grpSp>
        <p:nvGrpSpPr>
          <p:cNvPr id="40" name="组合 12"/>
          <p:cNvGrpSpPr/>
          <p:nvPr/>
        </p:nvGrpSpPr>
        <p:grpSpPr>
          <a:xfrm>
            <a:off x="1708968" y="4029863"/>
            <a:ext cx="4006030" cy="611415"/>
            <a:chOff x="1093615" y="2990361"/>
            <a:chExt cx="3049445" cy="465355"/>
          </a:xfrm>
        </p:grpSpPr>
        <p:cxnSp>
          <p:nvCxnSpPr>
            <p:cNvPr id="41" name="MH_Other_11"/>
            <p:cNvCxnSpPr/>
            <p:nvPr>
              <p:custDataLst>
                <p:tags r:id="rId11"/>
              </p:custDataLst>
            </p:nvPr>
          </p:nvCxnSpPr>
          <p:spPr>
            <a:xfrm flipH="1">
              <a:off x="3888840" y="2990361"/>
              <a:ext cx="254220" cy="465350"/>
            </a:xfrm>
            <a:prstGeom prst="line">
              <a:avLst/>
            </a:prstGeom>
            <a:ln>
              <a:solidFill>
                <a:srgbClr val="19512A"/>
              </a:solidFill>
              <a:prstDash val="dash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  <p:cxnSp>
          <p:nvCxnSpPr>
            <p:cNvPr id="42" name="MH_Other_12"/>
            <p:cNvCxnSpPr/>
            <p:nvPr>
              <p:custDataLst>
                <p:tags r:id="rId12"/>
              </p:custDataLst>
            </p:nvPr>
          </p:nvCxnSpPr>
          <p:spPr>
            <a:xfrm flipH="1">
              <a:off x="1093615" y="3455716"/>
              <a:ext cx="2769180" cy="0"/>
            </a:xfrm>
            <a:prstGeom prst="line">
              <a:avLst/>
            </a:prstGeom>
            <a:ln>
              <a:solidFill>
                <a:srgbClr val="19512A"/>
              </a:solidFill>
              <a:prstDash val="dash"/>
              <a:headEnd type="none"/>
              <a:tailEnd type="diamond"/>
            </a:ln>
          </p:spPr>
          <p:style>
            <a:lnRef idx="1">
              <a:schemeClr val="accent1"/>
            </a:lnRef>
            <a:fillRef idx="0">
              <a:schemeClr val="accent1"/>
            </a:fillRef>
            <a:effectRef idx="0">
              <a:schemeClr val="accent1"/>
            </a:effectRef>
            <a:fontRef idx="minor">
              <a:schemeClr val="tx1"/>
            </a:fontRef>
          </p:style>
        </p:cxnSp>
      </p:grpSp>
      <p:sp>
        <p:nvSpPr>
          <p:cNvPr id="43" name="文本框 42"/>
          <p:cNvSpPr txBox="1"/>
          <p:nvPr/>
        </p:nvSpPr>
        <p:spPr>
          <a:xfrm>
            <a:off x="7661417" y="1379373"/>
            <a:ext cx="3402965" cy="830997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[2] 意志力不坚定，缺乏毅力，不能吃苦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4" name="文本框 43"/>
          <p:cNvSpPr txBox="1"/>
          <p:nvPr/>
        </p:nvSpPr>
        <p:spPr>
          <a:xfrm>
            <a:off x="7671435" y="4792345"/>
            <a:ext cx="3402965" cy="1384995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[4] 优柔寡断、不敢决策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如果优柔寡断，不敢决策，则会徒徒失去许多机会。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5" name="文本框 44"/>
          <p:cNvSpPr txBox="1"/>
          <p:nvPr/>
        </p:nvSpPr>
        <p:spPr>
          <a:xfrm>
            <a:off x="1550035" y="1379373"/>
            <a:ext cx="3402965" cy="1107996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[1] 没有上进心、自我要求标准低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这样的员工很难有很强的执行力。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6" name="文本框 45"/>
          <p:cNvSpPr txBox="1"/>
          <p:nvPr/>
        </p:nvSpPr>
        <p:spPr>
          <a:xfrm>
            <a:off x="1550035" y="4792345"/>
            <a:ext cx="3402965" cy="1661993"/>
          </a:xfrm>
          <a:prstGeom prst="rect">
            <a:avLst/>
          </a:prstGeom>
          <a:noFill/>
          <a:effectLst/>
        </p:spPr>
        <p:txBody>
          <a:bodyPr wrap="square" rtlCol="0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[3] 拖延磨叽，缺乏行动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最消磨意志、最摧毁创造力的事情，莫过于拥有梦想而不开始行动”。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7" name="矩形 46"/>
          <p:cNvSpPr/>
          <p:nvPr/>
        </p:nvSpPr>
        <p:spPr>
          <a:xfrm>
            <a:off x="3495040" y="579443"/>
            <a:ext cx="5222240" cy="662918"/>
          </a:xfrm>
          <a:prstGeom prst="rect">
            <a:avLst/>
          </a:prstGeom>
          <a:noFill/>
          <a:ln w="25400">
            <a:solidFill>
              <a:srgbClr val="37525D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8" name="矩形 47"/>
          <p:cNvSpPr/>
          <p:nvPr/>
        </p:nvSpPr>
        <p:spPr>
          <a:xfrm>
            <a:off x="3647035" y="670939"/>
            <a:ext cx="4897929" cy="523220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2800" b="1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 二、个人执行力的缺失原因</a:t>
            </a:r>
            <a:endParaRPr lang="zh-CN" altLang="en-US" sz="2800" b="1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>
            <a:off x="1637340" y="2647293"/>
            <a:ext cx="7779399" cy="1644693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7650152" flipH="1" flipV="1">
            <a:off x="815609" y="2606654"/>
            <a:ext cx="7779399" cy="1644693"/>
          </a:xfrm>
          <a:prstGeom prst="rect">
            <a:avLst/>
          </a:prstGeom>
        </p:spPr>
      </p:pic>
      <p:sp>
        <p:nvSpPr>
          <p:cNvPr id="2" name="平行四边形 1"/>
          <p:cNvSpPr/>
          <p:nvPr/>
        </p:nvSpPr>
        <p:spPr>
          <a:xfrm>
            <a:off x="3384511" y="0"/>
            <a:ext cx="3483647" cy="6858000"/>
          </a:xfrm>
          <a:prstGeom prst="parallelogram">
            <a:avLst>
              <a:gd name="adj" fmla="val 88908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 dirty="0"/>
          </a:p>
        </p:txBody>
      </p:sp>
      <p:sp>
        <p:nvSpPr>
          <p:cNvPr id="5" name="文本框 4"/>
          <p:cNvSpPr txBox="1"/>
          <p:nvPr/>
        </p:nvSpPr>
        <p:spPr>
          <a:xfrm>
            <a:off x="3184208" y="1971080"/>
            <a:ext cx="1672271" cy="110799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6600" dirty="0">
                <a:solidFill>
                  <a:srgbClr val="37525D"/>
                </a:solidFill>
                <a:effectLst>
                  <a:outerShdw blurRad="101600" dist="50800" dir="5400000" algn="ctr" rotWithShape="0">
                    <a:srgbClr val="000000">
                      <a:alpha val="96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04</a:t>
            </a:r>
            <a:endParaRPr lang="zh-CN" altLang="en-US" sz="6600" dirty="0">
              <a:solidFill>
                <a:srgbClr val="37525D"/>
              </a:solidFill>
              <a:effectLst>
                <a:outerShdw blurRad="101600" dist="50800" dir="5400000" algn="ctr" rotWithShape="0">
                  <a:srgbClr val="000000">
                    <a:alpha val="96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sp>
        <p:nvSpPr>
          <p:cNvPr id="6" name="文本框 5"/>
          <p:cNvSpPr txBox="1"/>
          <p:nvPr/>
        </p:nvSpPr>
        <p:spPr>
          <a:xfrm>
            <a:off x="6232778" y="3429000"/>
            <a:ext cx="4134465" cy="76944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4400" dirty="0">
                <a:solidFill>
                  <a:srgbClr val="37525D"/>
                </a:solidFill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怎样提高执行力</a:t>
            </a:r>
            <a:endParaRPr lang="zh-CN" altLang="en-US" sz="4400" dirty="0">
              <a:solidFill>
                <a:srgbClr val="37525D"/>
              </a:solidFill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7" name="矩形 6"/>
          <p:cNvSpPr/>
          <p:nvPr/>
        </p:nvSpPr>
        <p:spPr>
          <a:xfrm>
            <a:off x="6232778" y="4139067"/>
            <a:ext cx="2839239" cy="369332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altLang="zh-CN" sz="2800" dirty="0">
                <a:solidFill>
                  <a:srgbClr val="95806B"/>
                </a:solidFill>
                <a:latin typeface="Arial" panose="020B0604020202020204" pitchFamily="34" charset="0"/>
              </a:rPr>
              <a:t>How to improve execution</a:t>
            </a:r>
            <a:endParaRPr lang="en-US" altLang="zh-CN" sz="2800" dirty="0">
              <a:solidFill>
                <a:srgbClr val="95806B"/>
              </a:solidFill>
              <a:latin typeface="Arial" panose="020B0604020202020204" pitchFamily="34" charset="0"/>
            </a:endParaRP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矩形 1"/>
          <p:cNvSpPr/>
          <p:nvPr/>
        </p:nvSpPr>
        <p:spPr>
          <a:xfrm>
            <a:off x="515938" y="368300"/>
            <a:ext cx="11160124" cy="6005618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>
              <a:lnSpc>
                <a:spcPct val="150000"/>
              </a:lnSpc>
            </a:pPr>
            <a:r>
              <a:rPr lang="zh-CN" altLang="en-US" sz="2400" b="1" dirty="0">
                <a:solidFill>
                  <a:srgbClr val="37525D"/>
                </a:solidFill>
              </a:rPr>
              <a:t>提升组织执行力的方法</a:t>
            </a:r>
            <a:endParaRPr lang="en-US" altLang="zh-CN" sz="2400" b="1" dirty="0">
              <a:solidFill>
                <a:srgbClr val="37525D"/>
              </a:solidFill>
            </a:endParaRPr>
          </a:p>
          <a:p>
            <a:pPr>
              <a:lnSpc>
                <a:spcPct val="150000"/>
              </a:lnSpc>
            </a:pPr>
            <a:endParaRPr lang="en-US" altLang="zh-CN" dirty="0"/>
          </a:p>
          <a:p>
            <a:pPr>
              <a:lnSpc>
                <a:spcPct val="150000"/>
              </a:lnSpc>
            </a:pPr>
            <a:r>
              <a:rPr lang="zh-CN" altLang="en-US" dirty="0"/>
              <a:t>[1] 创建执行力文化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各级领导必须参与到自己职能部门的具体工作当中，成为带动全局的发动机！ [2] 领导者做好表率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身教胜于言教，领导者表率对执行力的影响是决定性的！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因此，领导要做好强执行力的表率。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[3] 完善的制度、简化流程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如论是制度还是流程，都要简洁、精炼，要便于理解，更要便于执行。简单才最有力量，简单才最有执行力。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[4] 选择有执行力的员工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正如柳传志所言，“执行力就是积极选拔合适的人到合适的岗位上，即选好人、用好人”。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[5] 监督检查、跟进追踪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监督和检查不是信任不信任的问题，而是游戏规则！后续追踪是计划得以成功执行的不可或缺的要素。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[6] 奖罚分明、回报员工</a:t>
            </a:r>
            <a:endParaRPr lang="zh-CN" altLang="en-US" dirty="0"/>
          </a:p>
          <a:p>
            <a:pPr>
              <a:lnSpc>
                <a:spcPct val="150000"/>
              </a:lnSpc>
            </a:pPr>
            <a:r>
              <a:rPr lang="zh-CN" altLang="en-US" dirty="0"/>
              <a:t>奖励是一种拉力，惩罚是一种推力，二者合力即可以倍增执行力。</a:t>
            </a:r>
            <a:endParaRPr lang="zh-CN" altLang="en-US" dirty="0"/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Rectangle 30"/>
          <p:cNvSpPr>
            <a:spLocks noChangeArrowheads="1"/>
          </p:cNvSpPr>
          <p:nvPr/>
        </p:nvSpPr>
        <p:spPr bwMode="auto">
          <a:xfrm>
            <a:off x="-20955" y="1343343"/>
            <a:ext cx="12212955" cy="880745"/>
          </a:xfrm>
          <a:prstGeom prst="rect">
            <a:avLst/>
          </a:prstGeom>
          <a:solidFill>
            <a:srgbClr val="95806B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marL="0" marR="0" lvl="0" indent="0" algn="ctr" defTabSz="607695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 typeface="Arial" panose="020B0604020202020204" pitchFamily="34" charset="0"/>
              <a:buNone/>
              <a:defRPr/>
            </a:pPr>
            <a:endParaRPr kumimoji="0" lang="en-US" altLang="zh-CN" sz="3100" b="0" i="0" u="none" strike="noStrike" kern="0" cap="none" spc="0" normalizeH="0" baseline="0" noProof="0">
              <a:ln>
                <a:noFill/>
              </a:ln>
              <a:solidFill>
                <a:srgbClr val="FFFFFF"/>
              </a:solidFill>
              <a:effectLst/>
              <a:uLnTx/>
              <a:uFillTx/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4" name="Rounded Rectangle 34"/>
          <p:cNvSpPr>
            <a:spLocks noChangeArrowheads="1"/>
          </p:cNvSpPr>
          <p:nvPr/>
        </p:nvSpPr>
        <p:spPr bwMode="auto">
          <a:xfrm>
            <a:off x="702945" y="2554288"/>
            <a:ext cx="2365375" cy="3720941"/>
          </a:xfrm>
          <a:prstGeom prst="roundRect">
            <a:avLst>
              <a:gd name="adj" fmla="val 5884"/>
            </a:avLst>
          </a:prstGeom>
          <a:noFill/>
          <a:ln w="25400">
            <a:solidFill>
              <a:srgbClr val="95806B"/>
            </a:solidFill>
            <a:prstDash val="dash"/>
            <a:round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5" name="Rounded Rectangle 35"/>
          <p:cNvSpPr>
            <a:spLocks noChangeAspect="1" noChangeArrowheads="1"/>
          </p:cNvSpPr>
          <p:nvPr/>
        </p:nvSpPr>
        <p:spPr bwMode="auto">
          <a:xfrm>
            <a:off x="1463675" y="28844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37525D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6" name="Rounded Rectangle 38"/>
          <p:cNvSpPr>
            <a:spLocks noChangeAspect="1" noChangeArrowheads="1"/>
          </p:cNvSpPr>
          <p:nvPr/>
        </p:nvSpPr>
        <p:spPr bwMode="auto">
          <a:xfrm>
            <a:off x="7046913" y="28844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37525D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7" name="Rounded Rectangle 53"/>
          <p:cNvSpPr>
            <a:spLocks noChangeArrowheads="1"/>
          </p:cNvSpPr>
          <p:nvPr/>
        </p:nvSpPr>
        <p:spPr bwMode="auto">
          <a:xfrm>
            <a:off x="3536950" y="2554288"/>
            <a:ext cx="2363788" cy="3720941"/>
          </a:xfrm>
          <a:prstGeom prst="roundRect">
            <a:avLst>
              <a:gd name="adj" fmla="val 5884"/>
            </a:avLst>
          </a:prstGeom>
          <a:noFill/>
          <a:ln w="25400">
            <a:solidFill>
              <a:srgbClr val="95806B"/>
            </a:solidFill>
            <a:prstDash val="dash"/>
            <a:round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8" name="Rounded Rectangle 54"/>
          <p:cNvSpPr>
            <a:spLocks noChangeArrowheads="1"/>
          </p:cNvSpPr>
          <p:nvPr/>
        </p:nvSpPr>
        <p:spPr bwMode="auto">
          <a:xfrm>
            <a:off x="6275388" y="2554288"/>
            <a:ext cx="2365375" cy="3720941"/>
          </a:xfrm>
          <a:prstGeom prst="roundRect">
            <a:avLst>
              <a:gd name="adj" fmla="val 5884"/>
            </a:avLst>
          </a:prstGeom>
          <a:noFill/>
          <a:ln w="25400">
            <a:solidFill>
              <a:srgbClr val="95806B"/>
            </a:solidFill>
            <a:prstDash val="dash"/>
            <a:round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9" name="Rounded Rectangle 55"/>
          <p:cNvSpPr>
            <a:spLocks noChangeArrowheads="1"/>
          </p:cNvSpPr>
          <p:nvPr/>
        </p:nvSpPr>
        <p:spPr bwMode="auto">
          <a:xfrm>
            <a:off x="9059863" y="2554288"/>
            <a:ext cx="2365375" cy="3720941"/>
          </a:xfrm>
          <a:prstGeom prst="roundRect">
            <a:avLst>
              <a:gd name="adj" fmla="val 5884"/>
            </a:avLst>
          </a:prstGeom>
          <a:noFill/>
          <a:ln w="25400">
            <a:solidFill>
              <a:srgbClr val="95806B"/>
            </a:solidFill>
            <a:prstDash val="dash"/>
            <a:round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2" name="Rounded Rectangle 35"/>
          <p:cNvSpPr>
            <a:spLocks noChangeAspect="1" noChangeArrowheads="1"/>
          </p:cNvSpPr>
          <p:nvPr/>
        </p:nvSpPr>
        <p:spPr bwMode="auto">
          <a:xfrm>
            <a:off x="4297799" y="2884488"/>
            <a:ext cx="842963" cy="844550"/>
          </a:xfrm>
          <a:prstGeom prst="roundRect">
            <a:avLst>
              <a:gd name="adj" fmla="val 5884"/>
            </a:avLst>
          </a:prstGeom>
          <a:solidFill>
            <a:srgbClr val="95806B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 dirty="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13" name="Rounded Rectangle 38"/>
          <p:cNvSpPr>
            <a:spLocks noChangeAspect="1" noChangeArrowheads="1"/>
          </p:cNvSpPr>
          <p:nvPr/>
        </p:nvSpPr>
        <p:spPr bwMode="auto">
          <a:xfrm>
            <a:off x="9898817" y="2884488"/>
            <a:ext cx="842962" cy="844550"/>
          </a:xfrm>
          <a:prstGeom prst="roundRect">
            <a:avLst>
              <a:gd name="adj" fmla="val 5884"/>
            </a:avLst>
          </a:prstGeom>
          <a:solidFill>
            <a:srgbClr val="95806B"/>
          </a:solidFill>
          <a:ln>
            <a:noFill/>
          </a:ln>
        </p:spPr>
        <p:txBody>
          <a:bodyPr anchor="ctr"/>
          <a:lstStyle>
            <a:lvl1pPr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1pPr>
            <a:lvl2pPr marL="742950" indent="-28575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2pPr>
            <a:lvl3pPr marL="11430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3pPr>
            <a:lvl4pPr marL="16002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4pPr>
            <a:lvl5pPr marL="2057400" indent="-228600" defTabSz="607695"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5pPr>
            <a:lvl6pPr marL="25146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6pPr>
            <a:lvl7pPr marL="29718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7pPr>
            <a:lvl8pPr marL="34290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8pPr>
            <a:lvl9pPr marL="3886200" indent="-228600" defTabSz="607695" eaLnBrk="0" fontAlgn="base" hangingPunct="0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defRPr>
                <a:solidFill>
                  <a:schemeClr val="tx1"/>
                </a:solidFill>
                <a:latin typeface="Calibri" panose="020F0502020204030204" pitchFamily="34" charset="0"/>
                <a:ea typeface="宋体" panose="02010600030101010101" pitchFamily="2" charset="-122"/>
              </a:defRPr>
            </a:lvl9pPr>
          </a:lstStyle>
          <a:p>
            <a:pPr algn="ctr" fontAlgn="base"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</a:pPr>
            <a:endParaRPr lang="en-US" altLang="zh-CN" sz="3100">
              <a:solidFill>
                <a:srgbClr val="FFFFFF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4" name="矩形 23"/>
          <p:cNvSpPr/>
          <p:nvPr/>
        </p:nvSpPr>
        <p:spPr>
          <a:xfrm>
            <a:off x="742633" y="4059237"/>
            <a:ext cx="236537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树立目标，并加强危机意识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通过目标的牵引和危机感的推促，改变自己麻木不仁，安于现状，裹足不前的危险状态。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5" name="矩形 24"/>
          <p:cNvSpPr/>
          <p:nvPr/>
        </p:nvSpPr>
        <p:spPr>
          <a:xfrm>
            <a:off x="3515043" y="4059237"/>
            <a:ext cx="23653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磨练意志，培养毅力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因此，遇到困难或挫折，要有“啃下硬骨头”的勇气和决心，绝不要轻易放弃！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6" name="矩形 25"/>
          <p:cNvSpPr/>
          <p:nvPr/>
        </p:nvSpPr>
        <p:spPr>
          <a:xfrm>
            <a:off x="6287453" y="4059237"/>
            <a:ext cx="2365375" cy="1938992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绝不拖延，立即行动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什么事情不怕自己不懂，只怕自己不做，边做边学，总会有成绩的。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7" name="矩形 26"/>
          <p:cNvSpPr/>
          <p:nvPr/>
        </p:nvSpPr>
        <p:spPr>
          <a:xfrm>
            <a:off x="9059863" y="4059237"/>
            <a:ext cx="2365375" cy="2215991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r>
              <a:rPr lang="zh-CN" altLang="en-US" sz="2400" b="1" dirty="0">
                <a:solidFill>
                  <a:srgbClr val="37525D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不要迟疑，当机立断</a:t>
            </a:r>
            <a:endParaRPr lang="zh-CN" altLang="en-US" sz="2400" b="1" dirty="0">
              <a:solidFill>
                <a:srgbClr val="37525D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  <a:p>
            <a:r>
              <a:rPr lang="zh-CN" altLang="en-US" dirty="0"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如果我们总是希望能把事情考虑周全以后再行动，这固然没错，但这也是瞻前顾后、你犹豫不决的体现。</a:t>
            </a:r>
            <a:endParaRPr lang="zh-CN" altLang="en-US" dirty="0"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8" name="矩形 27"/>
          <p:cNvSpPr/>
          <p:nvPr/>
        </p:nvSpPr>
        <p:spPr>
          <a:xfrm>
            <a:off x="1562939" y="3021330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[1]</a:t>
            </a:r>
            <a:endParaRPr lang="zh-CN" altLang="en-US" sz="2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9" name="矩形 28"/>
          <p:cNvSpPr/>
          <p:nvPr/>
        </p:nvSpPr>
        <p:spPr>
          <a:xfrm>
            <a:off x="4402985" y="3021330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[2]</a:t>
            </a:r>
            <a:endParaRPr lang="zh-CN" altLang="en-US" sz="2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0" name="矩形 29"/>
          <p:cNvSpPr/>
          <p:nvPr/>
        </p:nvSpPr>
        <p:spPr>
          <a:xfrm>
            <a:off x="7158052" y="3021330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[3]</a:t>
            </a:r>
            <a:endParaRPr lang="zh-CN" altLang="en-US" sz="2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31" name="矩形 30"/>
          <p:cNvSpPr/>
          <p:nvPr/>
        </p:nvSpPr>
        <p:spPr>
          <a:xfrm>
            <a:off x="9999637" y="3021330"/>
            <a:ext cx="633507" cy="52322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zh-CN" altLang="en-US" sz="28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[4]</a:t>
            </a:r>
            <a:endParaRPr lang="zh-CN" altLang="en-US" sz="2800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  <p:sp>
        <p:nvSpPr>
          <p:cNvPr id="2" name="矩形 1"/>
          <p:cNvSpPr/>
          <p:nvPr/>
        </p:nvSpPr>
        <p:spPr>
          <a:xfrm>
            <a:off x="3719670" y="1485426"/>
            <a:ext cx="4731704" cy="584775"/>
          </a:xfrm>
          <a:prstGeom prst="rect">
            <a:avLst/>
          </a:prstGeom>
        </p:spPr>
        <p:txBody>
          <a:bodyPr wrap="square">
            <a:spAutoFit/>
          </a:bodyPr>
          <a:lstStyle/>
          <a:p>
            <a:pPr algn="dist"/>
            <a:r>
              <a:rPr lang="zh-CN" altLang="en-US" sz="3200" b="1" dirty="0">
                <a:solidFill>
                  <a:schemeClr val="bg1"/>
                </a:solidFill>
                <a:latin typeface="思源黑体 CN Light" panose="020B0300000000000000" pitchFamily="34" charset="-122"/>
                <a:ea typeface="思源黑体 CN Light" panose="020B0300000000000000" pitchFamily="34" charset="-122"/>
              </a:rPr>
              <a:t>提升个人执行力的方法</a:t>
            </a:r>
            <a:endParaRPr lang="zh-CN" altLang="en-US" sz="3200" b="1" dirty="0">
              <a:solidFill>
                <a:schemeClr val="bg1"/>
              </a:solidFill>
              <a:latin typeface="思源黑体 CN Light" panose="020B0300000000000000" pitchFamily="34" charset="-122"/>
              <a:ea typeface="思源黑体 CN Light" panose="020B0300000000000000" pitchFamily="34" charset="-122"/>
            </a:endParaRP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6" name="等腰三角形 15"/>
          <p:cNvSpPr/>
          <p:nvPr/>
        </p:nvSpPr>
        <p:spPr>
          <a:xfrm rot="10800000">
            <a:off x="0" y="0"/>
            <a:ext cx="5857579" cy="6096000"/>
          </a:xfrm>
          <a:custGeom>
            <a:avLst/>
            <a:gdLst>
              <a:gd name="connsiteX0" fmla="*/ 0 w 7071360"/>
              <a:gd name="connsiteY0" fmla="*/ 6096000 h 6096000"/>
              <a:gd name="connsiteX1" fmla="*/ 7071360 w 7071360"/>
              <a:gd name="connsiteY1" fmla="*/ 0 h 6096000"/>
              <a:gd name="connsiteX2" fmla="*/ 7071360 w 7071360"/>
              <a:gd name="connsiteY2" fmla="*/ 6096000 h 6096000"/>
              <a:gd name="connsiteX3" fmla="*/ 0 w 7071360"/>
              <a:gd name="connsiteY3" fmla="*/ 6096000 h 6096000"/>
              <a:gd name="connsiteX0-1" fmla="*/ 0 w 5933440"/>
              <a:gd name="connsiteY0-2" fmla="*/ 6096000 h 6096000"/>
              <a:gd name="connsiteX1-3" fmla="*/ 5933440 w 5933440"/>
              <a:gd name="connsiteY1-4" fmla="*/ 0 h 6096000"/>
              <a:gd name="connsiteX2-5" fmla="*/ 5933440 w 5933440"/>
              <a:gd name="connsiteY2-6" fmla="*/ 6096000 h 6096000"/>
              <a:gd name="connsiteX3-7" fmla="*/ 0 w 5933440"/>
              <a:gd name="connsiteY3-8" fmla="*/ 6096000 h 6096000"/>
              <a:gd name="connsiteX0-9" fmla="*/ 0 w 6644640"/>
              <a:gd name="connsiteY0-10" fmla="*/ 6096000 h 6096000"/>
              <a:gd name="connsiteX1-11" fmla="*/ 6644640 w 6644640"/>
              <a:gd name="connsiteY1-12" fmla="*/ 0 h 6096000"/>
              <a:gd name="connsiteX2-13" fmla="*/ 6644640 w 6644640"/>
              <a:gd name="connsiteY2-14" fmla="*/ 6096000 h 6096000"/>
              <a:gd name="connsiteX3-15" fmla="*/ 0 w 6644640"/>
              <a:gd name="connsiteY3-16" fmla="*/ 6096000 h 60960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6644640" h="6096000">
                <a:moveTo>
                  <a:pt x="0" y="6096000"/>
                </a:moveTo>
                <a:lnTo>
                  <a:pt x="6644640" y="0"/>
                </a:lnTo>
                <a:lnTo>
                  <a:pt x="6644640" y="6096000"/>
                </a:lnTo>
                <a:lnTo>
                  <a:pt x="0" y="6096000"/>
                </a:lnTo>
                <a:close/>
              </a:path>
            </a:pathLst>
          </a:custGeom>
          <a:solidFill>
            <a:srgbClr val="37525D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8" name="图片 27"/>
          <p:cNvPicPr>
            <a:picLocks noChangeAspect="1"/>
          </p:cNvPicPr>
          <p:nvPr/>
        </p:nvPicPr>
        <p:blipFill>
          <a:blip r:embed="rId1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8799378">
            <a:off x="-1068601" y="2127389"/>
            <a:ext cx="8893099" cy="1841221"/>
          </a:xfrm>
          <a:prstGeom prst="rect">
            <a:avLst/>
          </a:prstGeom>
        </p:spPr>
      </p:pic>
      <p:sp>
        <p:nvSpPr>
          <p:cNvPr id="15" name="平行四边形 14"/>
          <p:cNvSpPr/>
          <p:nvPr/>
        </p:nvSpPr>
        <p:spPr>
          <a:xfrm>
            <a:off x="-130848" y="0"/>
            <a:ext cx="5718847" cy="6858000"/>
          </a:xfrm>
          <a:prstGeom prst="parallelogram">
            <a:avLst>
              <a:gd name="adj" fmla="val 76803"/>
            </a:avLst>
          </a:pr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等腰三角形 13"/>
          <p:cNvSpPr/>
          <p:nvPr/>
        </p:nvSpPr>
        <p:spPr>
          <a:xfrm>
            <a:off x="-1" y="1480207"/>
            <a:ext cx="5445759" cy="5377793"/>
          </a:xfrm>
          <a:custGeom>
            <a:avLst/>
            <a:gdLst>
              <a:gd name="connsiteX0" fmla="*/ 0 w 6238240"/>
              <a:gd name="connsiteY0" fmla="*/ 5377794 h 5377794"/>
              <a:gd name="connsiteX1" fmla="*/ 0 w 6238240"/>
              <a:gd name="connsiteY1" fmla="*/ 0 h 5377794"/>
              <a:gd name="connsiteX2" fmla="*/ 6238240 w 6238240"/>
              <a:gd name="connsiteY2" fmla="*/ 5377794 h 5377794"/>
              <a:gd name="connsiteX3" fmla="*/ 0 w 6238240"/>
              <a:gd name="connsiteY3" fmla="*/ 5377794 h 5377794"/>
              <a:gd name="connsiteX0-1" fmla="*/ 0 w 4124960"/>
              <a:gd name="connsiteY0-2" fmla="*/ 5377794 h 5377794"/>
              <a:gd name="connsiteX1-3" fmla="*/ 0 w 4124960"/>
              <a:gd name="connsiteY1-4" fmla="*/ 0 h 5377794"/>
              <a:gd name="connsiteX2-5" fmla="*/ 4124960 w 4124960"/>
              <a:gd name="connsiteY2-6" fmla="*/ 5377794 h 5377794"/>
              <a:gd name="connsiteX3-7" fmla="*/ 0 w 4124960"/>
              <a:gd name="connsiteY3-8" fmla="*/ 5377794 h 5377794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</a:cxnLst>
            <a:rect l="l" t="t" r="r" b="b"/>
            <a:pathLst>
              <a:path w="4124960" h="5377794">
                <a:moveTo>
                  <a:pt x="0" y="5377794"/>
                </a:moveTo>
                <a:lnTo>
                  <a:pt x="0" y="0"/>
                </a:lnTo>
                <a:lnTo>
                  <a:pt x="4124960" y="5377794"/>
                </a:lnTo>
                <a:lnTo>
                  <a:pt x="0" y="5377794"/>
                </a:lnTo>
                <a:close/>
              </a:path>
            </a:pathLst>
          </a:custGeom>
          <a:solidFill>
            <a:srgbClr val="3D5F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任意多边形: 形状 23"/>
          <p:cNvSpPr/>
          <p:nvPr/>
        </p:nvSpPr>
        <p:spPr>
          <a:xfrm rot="18936601">
            <a:off x="1906748" y="1508274"/>
            <a:ext cx="386080" cy="6397739"/>
          </a:xfrm>
          <a:custGeom>
            <a:avLst/>
            <a:gdLst>
              <a:gd name="connsiteX0" fmla="*/ 386080 w 386080"/>
              <a:gd name="connsiteY0" fmla="*/ 0 h 6397739"/>
              <a:gd name="connsiteX1" fmla="*/ 386080 w 386080"/>
              <a:gd name="connsiteY1" fmla="*/ 6397739 h 6397739"/>
              <a:gd name="connsiteX2" fmla="*/ 0 w 386080"/>
              <a:gd name="connsiteY2" fmla="*/ 6019794 h 6397739"/>
              <a:gd name="connsiteX3" fmla="*/ 0 w 386080"/>
              <a:gd name="connsiteY3" fmla="*/ 394390 h 6397739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</a:cxnLst>
            <a:rect l="l" t="t" r="r" b="b"/>
            <a:pathLst>
              <a:path w="386080" h="6397739">
                <a:moveTo>
                  <a:pt x="386080" y="0"/>
                </a:moveTo>
                <a:lnTo>
                  <a:pt x="386080" y="6397739"/>
                </a:lnTo>
                <a:lnTo>
                  <a:pt x="0" y="6019794"/>
                </a:lnTo>
                <a:lnTo>
                  <a:pt x="0" y="394390"/>
                </a:lnTo>
                <a:close/>
              </a:path>
            </a:pathLst>
          </a:custGeom>
          <a:solidFill>
            <a:srgbClr val="95806B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26" name="图片 25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 rot="13484093">
            <a:off x="-960911" y="3261500"/>
            <a:ext cx="7779399" cy="1644693"/>
          </a:xfrm>
          <a:prstGeom prst="rect">
            <a:avLst/>
          </a:prstGeom>
        </p:spPr>
      </p:pic>
      <p:sp>
        <p:nvSpPr>
          <p:cNvPr id="29" name="文本框 28"/>
          <p:cNvSpPr txBox="1"/>
          <p:nvPr/>
        </p:nvSpPr>
        <p:spPr>
          <a:xfrm>
            <a:off x="7098513" y="368300"/>
            <a:ext cx="4643736" cy="92333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en-US" altLang="zh-CN" sz="5400" dirty="0">
                <a:solidFill>
                  <a:srgbClr val="37525D">
                    <a:alpha val="30000"/>
                  </a:srgbClr>
                </a:solidFill>
                <a:latin typeface="造字工房方黑（非商用）常规体" pitchFamily="2" charset="-122"/>
                <a:ea typeface="造字工房方黑（非商用）常规体" pitchFamily="2" charset="-122"/>
              </a:rPr>
              <a:t>EXECUTION</a:t>
            </a:r>
            <a:endParaRPr lang="zh-CN" altLang="en-US" sz="5400" dirty="0">
              <a:solidFill>
                <a:srgbClr val="37525D">
                  <a:alpha val="30000"/>
                </a:srgbClr>
              </a:solidFill>
              <a:latin typeface="造字工房方黑（非商用）常规体" pitchFamily="2" charset="-122"/>
              <a:ea typeface="造字工房方黑（非商用）常规体" pitchFamily="2" charset="-122"/>
            </a:endParaRPr>
          </a:p>
        </p:txBody>
      </p:sp>
      <p:sp>
        <p:nvSpPr>
          <p:cNvPr id="30" name="文本框 29"/>
          <p:cNvSpPr txBox="1"/>
          <p:nvPr/>
        </p:nvSpPr>
        <p:spPr>
          <a:xfrm>
            <a:off x="5373691" y="3470301"/>
            <a:ext cx="4774328" cy="523220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zh-CN"/>
            </a:defPPr>
            <a:lvl1pPr>
              <a:defRPr sz="2800">
                <a:solidFill>
                  <a:srgbClr val="95806B"/>
                </a:solidFill>
                <a:latin typeface="Arial" panose="020B0604020202020204" pitchFamily="34" charset="0"/>
              </a:defRPr>
            </a:lvl1pPr>
          </a:lstStyle>
          <a:p>
            <a:pPr algn="dist"/>
            <a:r>
              <a:rPr lang="en-US" altLang="zh-CN" dirty="0">
                <a:latin typeface="思源黑体 CN Medium" panose="020B0600000000000000" pitchFamily="34" charset="-122"/>
                <a:ea typeface="思源黑体 CN Medium" panose="020B0600000000000000" pitchFamily="34" charset="-122"/>
              </a:rPr>
              <a:t>thanks for watching</a:t>
            </a:r>
            <a:endParaRPr lang="zh-CN" altLang="en-US" dirty="0">
              <a:latin typeface="思源黑体 CN Medium" panose="020B0600000000000000" pitchFamily="34" charset="-122"/>
              <a:ea typeface="思源黑体 CN Medium" panose="020B0600000000000000" pitchFamily="34" charset="-122"/>
            </a:endParaRPr>
          </a:p>
        </p:txBody>
      </p:sp>
      <p:sp>
        <p:nvSpPr>
          <p:cNvPr id="32" name="文本框 31"/>
          <p:cNvSpPr txBox="1"/>
          <p:nvPr/>
        </p:nvSpPr>
        <p:spPr>
          <a:xfrm>
            <a:off x="5222240" y="2028228"/>
            <a:ext cx="5077231" cy="156966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dist"/>
            <a:r>
              <a:rPr lang="zh-CN" altLang="en-US" sz="9600" dirty="0">
                <a:solidFill>
                  <a:srgbClr val="37525D"/>
                </a:solidFill>
                <a:effectLst>
                  <a:outerShdw blurRad="50800" dist="50800" dir="5400000" algn="ctr" rotWithShape="0">
                    <a:srgbClr val="000000">
                      <a:alpha val="94000"/>
                    </a:srgbClr>
                  </a:outerShdw>
                </a:effectLst>
                <a:latin typeface="造字工房力黑（非商用）常规体" pitchFamily="50" charset="-122"/>
                <a:ea typeface="造字工房力黑（非商用）常规体" pitchFamily="50" charset="-122"/>
              </a:rPr>
              <a:t>感谢聆听</a:t>
            </a:r>
            <a:endParaRPr lang="zh-CN" altLang="en-US" sz="9600" dirty="0">
              <a:solidFill>
                <a:srgbClr val="37525D"/>
              </a:solidFill>
              <a:effectLst>
                <a:outerShdw blurRad="50800" dist="50800" dir="5400000" algn="ctr" rotWithShape="0">
                  <a:srgbClr val="000000">
                    <a:alpha val="94000"/>
                  </a:srgbClr>
                </a:outerShdw>
              </a:effectLst>
              <a:latin typeface="造字工房力黑（非商用）常规体" pitchFamily="50" charset="-122"/>
              <a:ea typeface="造字工房力黑（非商用）常规体" pitchFamily="50" charset="-122"/>
            </a:endParaRPr>
          </a:p>
        </p:txBody>
      </p:sp>
      <p:pic>
        <p:nvPicPr>
          <p:cNvPr id="35" name="图形 34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  <a:ext uri="{96DAC541-7B7A-43D3-8B79-37D633B846F1}">
                <asvg:svgBlip xmlns:asvg="http://schemas.microsoft.com/office/drawing/2016/SVG/main" r:embed="rId4"/>
              </a:ext>
            </a:extLst>
          </a:blip>
          <a:stretch>
            <a:fillRect/>
          </a:stretch>
        </p:blipFill>
        <p:spPr>
          <a:xfrm flipH="1">
            <a:off x="9387839" y="6230024"/>
            <a:ext cx="168937" cy="168937"/>
          </a:xfrm>
          <a:prstGeom prst="rect">
            <a:avLst/>
          </a:prstGeom>
        </p:spPr>
      </p:pic>
      <p:sp>
        <p:nvSpPr>
          <p:cNvPr id="36" name="任意多边形: 形状 35"/>
          <p:cNvSpPr/>
          <p:nvPr/>
        </p:nvSpPr>
        <p:spPr>
          <a:xfrm>
            <a:off x="4620508" y="2824480"/>
            <a:ext cx="6230372" cy="1320800"/>
          </a:xfrm>
          <a:custGeom>
            <a:avLst/>
            <a:gdLst>
              <a:gd name="connsiteX0" fmla="*/ 548640 w 5100320"/>
              <a:gd name="connsiteY0" fmla="*/ 0 h 1320800"/>
              <a:gd name="connsiteX1" fmla="*/ 0 w 5100320"/>
              <a:gd name="connsiteY1" fmla="*/ 20320 h 1320800"/>
              <a:gd name="connsiteX2" fmla="*/ 0 w 5100320"/>
              <a:gd name="connsiteY2" fmla="*/ 1300480 h 1320800"/>
              <a:gd name="connsiteX3" fmla="*/ 5100320 w 5100320"/>
              <a:gd name="connsiteY3" fmla="*/ 1320800 h 1320800"/>
              <a:gd name="connsiteX4" fmla="*/ 5100320 w 5100320"/>
              <a:gd name="connsiteY4" fmla="*/ 60960 h 1320800"/>
              <a:gd name="connsiteX5" fmla="*/ 4612640 w 5100320"/>
              <a:gd name="connsiteY5" fmla="*/ 40640 h 1320800"/>
              <a:gd name="connsiteX0-1" fmla="*/ 548640 w 5100320"/>
              <a:gd name="connsiteY0-2" fmla="*/ 20320 h 1341120"/>
              <a:gd name="connsiteX1-3" fmla="*/ 0 w 5100320"/>
              <a:gd name="connsiteY1-4" fmla="*/ 40640 h 1341120"/>
              <a:gd name="connsiteX2-5" fmla="*/ 0 w 5100320"/>
              <a:gd name="connsiteY2-6" fmla="*/ 1320800 h 1341120"/>
              <a:gd name="connsiteX3-7" fmla="*/ 5100320 w 5100320"/>
              <a:gd name="connsiteY3-8" fmla="*/ 1341120 h 1341120"/>
              <a:gd name="connsiteX4-9" fmla="*/ 5080000 w 5100320"/>
              <a:gd name="connsiteY4-10" fmla="*/ 0 h 1341120"/>
              <a:gd name="connsiteX5-11" fmla="*/ 4612640 w 5100320"/>
              <a:gd name="connsiteY5-12" fmla="*/ 60960 h 1341120"/>
              <a:gd name="connsiteX0-13" fmla="*/ 548640 w 5100320"/>
              <a:gd name="connsiteY0-14" fmla="*/ 20320 h 1341120"/>
              <a:gd name="connsiteX1-15" fmla="*/ 0 w 5100320"/>
              <a:gd name="connsiteY1-16" fmla="*/ 40640 h 1341120"/>
              <a:gd name="connsiteX2-17" fmla="*/ 0 w 5100320"/>
              <a:gd name="connsiteY2-18" fmla="*/ 1320800 h 1341120"/>
              <a:gd name="connsiteX3-19" fmla="*/ 5100320 w 5100320"/>
              <a:gd name="connsiteY3-20" fmla="*/ 1341120 h 1341120"/>
              <a:gd name="connsiteX4-21" fmla="*/ 5080000 w 5100320"/>
              <a:gd name="connsiteY4-22" fmla="*/ 0 h 1341120"/>
              <a:gd name="connsiteX5-23" fmla="*/ 4592320 w 5100320"/>
              <a:gd name="connsiteY5-24" fmla="*/ 20320 h 1341120"/>
              <a:gd name="connsiteX0-25" fmla="*/ 548640 w 5100320"/>
              <a:gd name="connsiteY0-26" fmla="*/ 0 h 1320800"/>
              <a:gd name="connsiteX1-27" fmla="*/ 0 w 5100320"/>
              <a:gd name="connsiteY1-28" fmla="*/ 20320 h 1320800"/>
              <a:gd name="connsiteX2-29" fmla="*/ 0 w 5100320"/>
              <a:gd name="connsiteY2-30" fmla="*/ 1300480 h 1320800"/>
              <a:gd name="connsiteX3-31" fmla="*/ 5100320 w 5100320"/>
              <a:gd name="connsiteY3-32" fmla="*/ 1320800 h 1320800"/>
              <a:gd name="connsiteX4-33" fmla="*/ 5080000 w 5100320"/>
              <a:gd name="connsiteY4-34" fmla="*/ 0 h 1320800"/>
              <a:gd name="connsiteX5-35" fmla="*/ 4592320 w 5100320"/>
              <a:gd name="connsiteY5-36" fmla="*/ 0 h 1320800"/>
              <a:gd name="connsiteX0-37" fmla="*/ 548640 w 5100320"/>
              <a:gd name="connsiteY0-38" fmla="*/ 0 h 1320800"/>
              <a:gd name="connsiteX1-39" fmla="*/ 0 w 5100320"/>
              <a:gd name="connsiteY1-40" fmla="*/ 0 h 1320800"/>
              <a:gd name="connsiteX2-41" fmla="*/ 0 w 5100320"/>
              <a:gd name="connsiteY2-42" fmla="*/ 1300480 h 1320800"/>
              <a:gd name="connsiteX3-43" fmla="*/ 5100320 w 5100320"/>
              <a:gd name="connsiteY3-44" fmla="*/ 1320800 h 1320800"/>
              <a:gd name="connsiteX4-45" fmla="*/ 5080000 w 5100320"/>
              <a:gd name="connsiteY4-46" fmla="*/ 0 h 1320800"/>
              <a:gd name="connsiteX5-47" fmla="*/ 4592320 w 5100320"/>
              <a:gd name="connsiteY5-48" fmla="*/ 0 h 1320800"/>
            </a:gdLst>
            <a:ahLst/>
            <a:cxnLst>
              <a:cxn ang="0">
                <a:pos x="connsiteX0-1" y="connsiteY0-2"/>
              </a:cxn>
              <a:cxn ang="0">
                <a:pos x="connsiteX1-3" y="connsiteY1-4"/>
              </a:cxn>
              <a:cxn ang="0">
                <a:pos x="connsiteX2-5" y="connsiteY2-6"/>
              </a:cxn>
              <a:cxn ang="0">
                <a:pos x="connsiteX3-7" y="connsiteY3-8"/>
              </a:cxn>
              <a:cxn ang="0">
                <a:pos x="connsiteX4-9" y="connsiteY4-10"/>
              </a:cxn>
              <a:cxn ang="0">
                <a:pos x="connsiteX5-11" y="connsiteY5-12"/>
              </a:cxn>
            </a:cxnLst>
            <a:rect l="l" t="t" r="r" b="b"/>
            <a:pathLst>
              <a:path w="5100320" h="1320800">
                <a:moveTo>
                  <a:pt x="548640" y="0"/>
                </a:moveTo>
                <a:lnTo>
                  <a:pt x="0" y="0"/>
                </a:lnTo>
                <a:lnTo>
                  <a:pt x="0" y="1300480"/>
                </a:lnTo>
                <a:lnTo>
                  <a:pt x="5100320" y="1320800"/>
                </a:lnTo>
                <a:lnTo>
                  <a:pt x="5080000" y="0"/>
                </a:lnTo>
                <a:lnTo>
                  <a:pt x="4592320" y="0"/>
                </a:lnTo>
              </a:path>
            </a:pathLst>
          </a:custGeom>
          <a:noFill/>
          <a:ln w="31750">
            <a:solidFill>
              <a:srgbClr val="95806B"/>
            </a:solidFill>
          </a:ln>
          <a:effectLst>
            <a:outerShdw blurRad="76200" dist="50800" dir="5400000" algn="ctr" rotWithShape="0">
              <a:srgbClr val="000000">
                <a:alpha val="96000"/>
              </a:srgb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</p:spTree>
  </p:cSld>
  <p:clrMapOvr>
    <a:masterClrMapping/>
  </p:clrMapOvr>
</p:sld>
</file>

<file path=ppt/tags/tag1.xml><?xml version="1.0" encoding="utf-8"?>
<p:tagLst xmlns:p="http://schemas.openxmlformats.org/presentationml/2006/main">
  <p:tag name="MH" val="20151104095213"/>
  <p:tag name="MH_LIBRARY" val="GRAPHIC"/>
  <p:tag name="MH_TYPE" val="Other"/>
  <p:tag name="MH_ORDER" val="1"/>
</p:tagLst>
</file>

<file path=ppt/tags/tag2.xml><?xml version="1.0" encoding="utf-8"?>
<p:tagLst xmlns:p="http://schemas.openxmlformats.org/presentationml/2006/main">
  <p:tag name="MH" val="20151104095213"/>
  <p:tag name="MH_LIBRARY" val="GRAPHIC"/>
  <p:tag name="MH_TYPE" val="Other"/>
  <p:tag name="MH_ORDER" val="2"/>
</p:tagLst>
</file>

<file path=ppt/tags/tag3.xml><?xml version="1.0" encoding="utf-8"?>
<p:tagLst xmlns:p="http://schemas.openxmlformats.org/presentationml/2006/main">
  <p:tag name="MH" val="20151104095213"/>
  <p:tag name="MH_LIBRARY" val="GRAPHIC"/>
  <p:tag name="MH_TYPE" val="Other"/>
  <p:tag name="MH_ORDER" val="3"/>
</p:tagLst>
</file>

<file path=ppt/tags/tag4.xml><?xml version="1.0" encoding="utf-8"?>
<p:tagLst xmlns:p="http://schemas.openxmlformats.org/presentationml/2006/main">
  <p:tag name="MH" val="20151104095213"/>
  <p:tag name="MH_LIBRARY" val="GRAPHIC"/>
  <p:tag name="MH_TYPE" val="Other"/>
  <p:tag name="MH_ORDER" val="4"/>
</p:tagLst>
</file>

<file path=ppt/tags/tag5.xml><?xml version="1.0" encoding="utf-8"?>
<p:tagLst xmlns:p="http://schemas.openxmlformats.org/presentationml/2006/main">
  <p:tag name="MH" val="20151104095213"/>
  <p:tag name="MH_LIBRARY" val="GRAPHIC"/>
  <p:tag name="MH_TYPE" val="Other"/>
  <p:tag name="MH_ORDER" val="5"/>
</p:tagLst>
</file>

<file path=ppt/tags/tag6.xml><?xml version="1.0" encoding="utf-8"?>
<p:tagLst xmlns:p="http://schemas.openxmlformats.org/presentationml/2006/main">
  <p:tag name="MH" val="20151104095213"/>
  <p:tag name="MH_LIBRARY" val="GRAPHIC"/>
  <p:tag name="MH_TYPE" val="Other"/>
  <p:tag name="MH_ORDER" val="6"/>
</p:tagLst>
</file>

<file path=ppt/tags/tag7.xml><?xml version="1.0" encoding="utf-8"?>
<p:tagLst xmlns:p="http://schemas.openxmlformats.org/presentationml/2006/main">
  <p:tag name="MH" val="20151104095213"/>
  <p:tag name="MH_LIBRARY" val="GRAPHIC"/>
  <p:tag name="MH_TYPE" val="Other"/>
  <p:tag name="MH_ORDER" val="7"/>
</p:tagLst>
</file>

<file path=ppt/tags/tag8.xml><?xml version="1.0" encoding="utf-8"?>
<p:tagLst xmlns:p="http://schemas.openxmlformats.org/presentationml/2006/main">
  <p:tag name="MH" val="20151104095213"/>
  <p:tag name="MH_LIBRARY" val="GRAPHIC"/>
  <p:tag name="MH_TYPE" val="Other"/>
  <p:tag name="MH_ORDER" val="8"/>
</p:tagLst>
</file>

<file path=ppt/tags/tag9.xml><?xml version="1.0" encoding="utf-8"?>
<p:tagLst xmlns:p="http://schemas.openxmlformats.org/presentationml/2006/main">
  <p:tag name="MH" val="20151104095213"/>
  <p:tag name="MH_LIBRARY" val="GRAPHIC"/>
  <p:tag name="MH_TYPE" val="Other"/>
  <p:tag name="MH_ORDER" val="9"/>
</p:tagLst>
</file>

<file path=ppt/tags/tag10.xml><?xml version="1.0" encoding="utf-8"?>
<p:tagLst xmlns:p="http://schemas.openxmlformats.org/presentationml/2006/main">
  <p:tag name="MH" val="20151104095213"/>
  <p:tag name="MH_LIBRARY" val="GRAPHIC"/>
  <p:tag name="MH_TYPE" val="Other"/>
  <p:tag name="MH_ORDER" val="10"/>
</p:tagLst>
</file>

<file path=ppt/tags/tag11.xml><?xml version="1.0" encoding="utf-8"?>
<p:tagLst xmlns:p="http://schemas.openxmlformats.org/presentationml/2006/main">
  <p:tag name="MH" val="20151104095213"/>
  <p:tag name="MH_LIBRARY" val="GRAPHIC"/>
  <p:tag name="MH_TYPE" val="Other"/>
  <p:tag name="MH_ORDER" val="11"/>
</p:tagLst>
</file>

<file path=ppt/tags/tag12.xml><?xml version="1.0" encoding="utf-8"?>
<p:tagLst xmlns:p="http://schemas.openxmlformats.org/presentationml/2006/main">
  <p:tag name="MH" val="20151104095213"/>
  <p:tag name="MH_LIBRARY" val="GRAPHIC"/>
  <p:tag name="MH_TYPE" val="Other"/>
  <p:tag name="MH_ORDER" val="12"/>
</p:tagLst>
</file>

<file path=ppt/theme/theme1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637073411257168381</Template>
  <TotalTime>0</TotalTime>
  <Words>2092</Words>
  <Application>WPS 演示</Application>
  <PresentationFormat>宽屏</PresentationFormat>
  <Paragraphs>250</Paragraphs>
  <Slides>18</Slides>
  <Notes>0</Notes>
  <HiddenSlides>0</HiddenSlides>
  <MMClips>0</MMClips>
  <ScaleCrop>false</ScaleCrop>
  <HeadingPairs>
    <vt:vector size="6" baseType="variant">
      <vt:variant>
        <vt:lpstr>已用的字体</vt:lpstr>
      </vt:variant>
      <vt:variant>
        <vt:i4>17</vt:i4>
      </vt:variant>
      <vt:variant>
        <vt:lpstr>主题</vt:lpstr>
      </vt:variant>
      <vt:variant>
        <vt:i4>1</vt:i4>
      </vt:variant>
      <vt:variant>
        <vt:lpstr>幻灯片标题</vt:lpstr>
      </vt:variant>
      <vt:variant>
        <vt:i4>18</vt:i4>
      </vt:variant>
    </vt:vector>
  </HeadingPairs>
  <TitlesOfParts>
    <vt:vector size="36" baseType="lpstr">
      <vt:lpstr>Arial</vt:lpstr>
      <vt:lpstr>宋体</vt:lpstr>
      <vt:lpstr>Wingdings</vt:lpstr>
      <vt:lpstr>造字工房方黑（非商用）常规体</vt:lpstr>
      <vt:lpstr>黑体</vt:lpstr>
      <vt:lpstr>思源黑体 CN Medium</vt:lpstr>
      <vt:lpstr>造字工房力黑（非商用）常规体</vt:lpstr>
      <vt:lpstr>思源黑体 CN Light</vt:lpstr>
      <vt:lpstr>微软雅黑</vt:lpstr>
      <vt:lpstr>华文细黑</vt:lpstr>
      <vt:lpstr>Arial</vt:lpstr>
      <vt:lpstr>Impact</vt:lpstr>
      <vt:lpstr>幼圆</vt:lpstr>
      <vt:lpstr>Calibri</vt:lpstr>
      <vt:lpstr>等线</vt:lpstr>
      <vt:lpstr>等线 Light</vt:lpstr>
      <vt:lpstr>Arial Unicode MS</vt:lpstr>
      <vt:lpstr>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LinksUpToDate>false</LinksUpToDate>
  <SharedDoc>false</SharedDoc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演示文稿</dc:title>
  <dc:creator>jialin</dc:creator>
  <cp:lastModifiedBy>吴欣洳</cp:lastModifiedBy>
  <cp:revision>29</cp:revision>
  <dcterms:created xsi:type="dcterms:W3CDTF">2019-10-11T10:22:00Z</dcterms:created>
  <dcterms:modified xsi:type="dcterms:W3CDTF">2021-05-06T00:52:27Z</dcterms:modified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ICV">
    <vt:lpwstr>CA1A233B4F3F4B08AC3F7B4E7AE48E20</vt:lpwstr>
  </property>
  <property fmtid="{D5CDD505-2E9C-101B-9397-08002B2CF9AE}" pid="3" name="KSOProductBuildVer">
    <vt:lpwstr>2052-11.1.0.10495</vt:lpwstr>
  </property>
</Properties>
</file>