
<file path=[Content_Types].xml><?xml version="1.0" encoding="utf-8"?>
<Types xmlns="http://schemas.openxmlformats.org/package/2006/content-types">
  <Default ContentType="application/vnd.openxmlformats-officedocument.spreadsheetml.sheet" Extension="xlsx"/>
  <Default ContentType="image/png" Extension="png"/>
  <Default ContentType="image/jpeg" Extension="jpeg"/>
  <Default ContentType="image/vnd.ms-photo" Extension="wdp"/>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openxmlformats-officedocument.drawingml.chart+xml" PartName="/ppt/charts/chart1.xml"/>
  <Override ContentType="application/vnd.openxmlformats-officedocument.drawingml.chart+xml" PartName="/ppt/charts/chart2.xml"/>
  <Override ContentType="application/vnd.openxmlformats-officedocument.drawingml.chart+xml" PartName="/ppt/charts/chart3.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ms-office.chartstyle+xml" PartName="/ppt/charts/style1.xml"/>
  <Override ContentType="application/vnd.ms-office.chartstyle+xml" PartName="/ppt/charts/style2.xml"/>
  <Override ContentType="application/vnd.ms-office.chartstyle+xml" PartName="/ppt/charts/style3.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presentationml.tags+xml" PartName="/ppt/tags/tag1.xml"/>
  <Override ContentType="application/vnd.openxmlformats-officedocument.presentationml.tags+xml" PartName="/ppt/tags/tag10.xml"/>
  <Override ContentType="application/vnd.openxmlformats-officedocument.presentationml.tags+xml" PartName="/ppt/tags/tag11.xml"/>
  <Override ContentType="application/vnd.openxmlformats-officedocument.presentationml.tags+xml" PartName="/ppt/tags/tag12.xml"/>
  <Override ContentType="application/vnd.openxmlformats-officedocument.presentationml.tags+xml" PartName="/ppt/tags/tag13.xml"/>
  <Override ContentType="application/vnd.openxmlformats-officedocument.presentationml.tags+xml" PartName="/ppt/tags/tag14.xml"/>
  <Override ContentType="application/vnd.openxmlformats-officedocument.presentationml.tags+xml" PartName="/ppt/tags/tag15.xml"/>
  <Override ContentType="application/vnd.openxmlformats-officedocument.presentationml.tags+xml" PartName="/ppt/tags/tag16.xml"/>
  <Override ContentType="application/vnd.openxmlformats-officedocument.presentationml.tags+xml" PartName="/ppt/tags/tag17.xml"/>
  <Override ContentType="application/vnd.openxmlformats-officedocument.presentationml.tags+xml" PartName="/ppt/tags/tag18.xml"/>
  <Override ContentType="application/vnd.openxmlformats-officedocument.presentationml.tags+xml" PartName="/ppt/tags/tag19.xml"/>
  <Override ContentType="application/vnd.openxmlformats-officedocument.presentationml.tags+xml" PartName="/ppt/tags/tag2.xml"/>
  <Override ContentType="application/vnd.openxmlformats-officedocument.presentationml.tags+xml" PartName="/ppt/tags/tag20.xml"/>
  <Override ContentType="application/vnd.openxmlformats-officedocument.presentationml.tags+xml" PartName="/ppt/tags/tag21.xml"/>
  <Override ContentType="application/vnd.openxmlformats-officedocument.presentationml.tags+xml" PartName="/ppt/tags/tag22.xml"/>
  <Override ContentType="application/vnd.openxmlformats-officedocument.presentationml.tags+xml" PartName="/ppt/tags/tag23.xml"/>
  <Override ContentType="application/vnd.openxmlformats-officedocument.presentationml.tags+xml" PartName="/ppt/tags/tag24.xml"/>
  <Override ContentType="application/vnd.openxmlformats-officedocument.presentationml.tags+xml" PartName="/ppt/tags/tag25.xml"/>
  <Override ContentType="application/vnd.openxmlformats-officedocument.presentationml.tags+xml" PartName="/ppt/tags/tag26.xml"/>
  <Override ContentType="application/vnd.openxmlformats-officedocument.presentationml.tags+xml" PartName="/ppt/tags/tag27.xml"/>
  <Override ContentType="application/vnd.openxmlformats-officedocument.presentationml.tags+xml" PartName="/ppt/tags/tag28.xml"/>
  <Override ContentType="application/vnd.openxmlformats-officedocument.presentationml.tags+xml" PartName="/ppt/tags/tag29.xml"/>
  <Override ContentType="application/vnd.openxmlformats-officedocument.presentationml.tags+xml" PartName="/ppt/tags/tag3.xml"/>
  <Override ContentType="application/vnd.openxmlformats-officedocument.presentationml.tags+xml" PartName="/ppt/tags/tag30.xml"/>
  <Override ContentType="application/vnd.openxmlformats-officedocument.presentationml.tags+xml" PartName="/ppt/tags/tag31.xml"/>
  <Override ContentType="application/vnd.openxmlformats-officedocument.presentationml.tags+xml" PartName="/ppt/tags/tag32.xml"/>
  <Override ContentType="application/vnd.openxmlformats-officedocument.presentationml.tags+xml" PartName="/ppt/tags/tag33.xml"/>
  <Override ContentType="application/vnd.openxmlformats-officedocument.presentationml.tags+xml" PartName="/ppt/tags/tag34.xml"/>
  <Override ContentType="application/vnd.openxmlformats-officedocument.presentationml.tags+xml" PartName="/ppt/tags/tag35.xml"/>
  <Override ContentType="application/vnd.openxmlformats-officedocument.presentationml.tags+xml" PartName="/ppt/tags/tag36.xml"/>
  <Override ContentType="application/vnd.openxmlformats-officedocument.presentationml.tags+xml" PartName="/ppt/tags/tag37.xml"/>
  <Override ContentType="application/vnd.openxmlformats-officedocument.presentationml.tags+xml" PartName="/ppt/tags/tag38.xml"/>
  <Override ContentType="application/vnd.openxmlformats-officedocument.presentationml.tags+xml" PartName="/ppt/tags/tag39.xml"/>
  <Override ContentType="application/vnd.openxmlformats-officedocument.presentationml.tags+xml" PartName="/ppt/tags/tag4.xml"/>
  <Override ContentType="application/vnd.openxmlformats-officedocument.presentationml.tags+xml" PartName="/ppt/tags/tag40.xml"/>
  <Override ContentType="application/vnd.openxmlformats-officedocument.presentationml.tags+xml" PartName="/ppt/tags/tag41.xml"/>
  <Override ContentType="application/vnd.openxmlformats-officedocument.presentationml.tags+xml" PartName="/ppt/tags/tag42.xml"/>
  <Override ContentType="application/vnd.openxmlformats-officedocument.presentationml.tags+xml" PartName="/ppt/tags/tag43.xml"/>
  <Override ContentType="application/vnd.openxmlformats-officedocument.presentationml.tags+xml" PartName="/ppt/tags/tag44.xml"/>
  <Override ContentType="application/vnd.openxmlformats-officedocument.presentationml.tags+xml" PartName="/ppt/tags/tag45.xml"/>
  <Override ContentType="application/vnd.openxmlformats-officedocument.presentationml.tags+xml" PartName="/ppt/tags/tag46.xml"/>
  <Override ContentType="application/vnd.openxmlformats-officedocument.presentationml.tags+xml" PartName="/ppt/tags/tag47.xml"/>
  <Override ContentType="application/vnd.openxmlformats-officedocument.presentationml.tags+xml" PartName="/ppt/tags/tag48.xml"/>
  <Override ContentType="application/vnd.openxmlformats-officedocument.presentationml.tags+xml" PartName="/ppt/tags/tag49.xml"/>
  <Override ContentType="application/vnd.openxmlformats-officedocument.presentationml.tags+xml" PartName="/ppt/tags/tag5.xml"/>
  <Override ContentType="application/vnd.openxmlformats-officedocument.presentationml.tags+xml" PartName="/ppt/tags/tag50.xml"/>
  <Override ContentType="application/vnd.openxmlformats-officedocument.presentationml.tags+xml" PartName="/ppt/tags/tag51.xml"/>
  <Override ContentType="application/vnd.openxmlformats-officedocument.presentationml.tags+xml" PartName="/ppt/tags/tag52.xml"/>
  <Override ContentType="application/vnd.openxmlformats-officedocument.presentationml.tags+xml" PartName="/ppt/tags/tag53.xml"/>
  <Override ContentType="application/vnd.openxmlformats-officedocument.presentationml.tags+xml" PartName="/ppt/tags/tag54.xml"/>
  <Override ContentType="application/vnd.openxmlformats-officedocument.presentationml.tags+xml" PartName="/ppt/tags/tag55.xml"/>
  <Override ContentType="application/vnd.openxmlformats-officedocument.presentationml.tags+xml" PartName="/ppt/tags/tag56.xml"/>
  <Override ContentType="application/vnd.openxmlformats-officedocument.presentationml.tags+xml" PartName="/ppt/tags/tag57.xml"/>
  <Override ContentType="application/vnd.openxmlformats-officedocument.presentationml.tags+xml" PartName="/ppt/tags/tag58.xml"/>
  <Override ContentType="application/vnd.openxmlformats-officedocument.presentationml.tags+xml" PartName="/ppt/tags/tag59.xml"/>
  <Override ContentType="application/vnd.openxmlformats-officedocument.presentationml.tags+xml" PartName="/ppt/tags/tag6.xml"/>
  <Override ContentType="application/vnd.openxmlformats-officedocument.presentationml.tags+xml" PartName="/ppt/tags/tag60.xml"/>
  <Override ContentType="application/vnd.openxmlformats-officedocument.presentationml.tags+xml" PartName="/ppt/tags/tag61.xml"/>
  <Override ContentType="application/vnd.openxmlformats-officedocument.presentationml.tags+xml" PartName="/ppt/tags/tag62.xml"/>
  <Override ContentType="application/vnd.openxmlformats-officedocument.presentationml.tags+xml" PartName="/ppt/tags/tag63.xml"/>
  <Override ContentType="application/vnd.openxmlformats-officedocument.presentationml.tags+xml" PartName="/ppt/tags/tag64.xml"/>
  <Override ContentType="application/vnd.openxmlformats-officedocument.presentationml.tags+xml" PartName="/ppt/tags/tag65.xml"/>
  <Override ContentType="application/vnd.openxmlformats-officedocument.presentationml.tags+xml" PartName="/ppt/tags/tag66.xml"/>
  <Override ContentType="application/vnd.openxmlformats-officedocument.presentationml.tags+xml" PartName="/ppt/tags/tag67.xml"/>
  <Override ContentType="application/vnd.openxmlformats-officedocument.presentationml.tags+xml" PartName="/ppt/tags/tag68.xml"/>
  <Override ContentType="application/vnd.openxmlformats-officedocument.presentationml.tags+xml" PartName="/ppt/tags/tag69.xml"/>
  <Override ContentType="application/vnd.openxmlformats-officedocument.presentationml.tags+xml" PartName="/ppt/tags/tag7.xml"/>
  <Override ContentType="application/vnd.openxmlformats-officedocument.presentationml.tags+xml" PartName="/ppt/tags/tag70.xml"/>
  <Override ContentType="application/vnd.openxmlformats-officedocument.presentationml.tags+xml" PartName="/ppt/tags/tag71.xml"/>
  <Override ContentType="application/vnd.openxmlformats-officedocument.presentationml.tags+xml" PartName="/ppt/tags/tag72.xml"/>
  <Override ContentType="application/vnd.openxmlformats-officedocument.presentationml.tags+xml" PartName="/ppt/tags/tag73.xml"/>
  <Override ContentType="application/vnd.openxmlformats-officedocument.presentationml.tags+xml" PartName="/ppt/tags/tag74.xml"/>
  <Override ContentType="application/vnd.openxmlformats-officedocument.presentationml.tags+xml" PartName="/ppt/tags/tag75.xml"/>
  <Override ContentType="application/vnd.openxmlformats-officedocument.presentationml.tags+xml" PartName="/ppt/tags/tag76.xml"/>
  <Override ContentType="application/vnd.openxmlformats-officedocument.presentationml.tags+xml" PartName="/ppt/tags/tag77.xml"/>
  <Override ContentType="application/vnd.openxmlformats-officedocument.presentationml.tags+xml" PartName="/ppt/tags/tag78.xml"/>
  <Override ContentType="application/vnd.openxmlformats-officedocument.presentationml.tags+xml" PartName="/ppt/tags/tag79.xml"/>
  <Override ContentType="application/vnd.openxmlformats-officedocument.presentationml.tags+xml" PartName="/ppt/tags/tag8.xml"/>
  <Override ContentType="application/vnd.openxmlformats-officedocument.presentationml.tags+xml" PartName="/ppt/tags/tag80.xml"/>
  <Override ContentType="application/vnd.openxmlformats-officedocument.presentationml.tags+xml" PartName="/ppt/tags/tag9.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36"/>
  </p:handoutMasterIdLst>
  <p:sldIdLst>
    <p:sldId id="410" r:id="rId4"/>
    <p:sldId id="411" r:id="rId6"/>
    <p:sldId id="412" r:id="rId7"/>
    <p:sldId id="413" r:id="rId8"/>
    <p:sldId id="414" r:id="rId9"/>
    <p:sldId id="415" r:id="rId10"/>
    <p:sldId id="416" r:id="rId11"/>
    <p:sldId id="417" r:id="rId12"/>
    <p:sldId id="418" r:id="rId13"/>
    <p:sldId id="419" r:id="rId14"/>
    <p:sldId id="420" r:id="rId15"/>
    <p:sldId id="421" r:id="rId16"/>
    <p:sldId id="422" r:id="rId17"/>
    <p:sldId id="423" r:id="rId18"/>
    <p:sldId id="424" r:id="rId19"/>
    <p:sldId id="425" r:id="rId20"/>
    <p:sldId id="426" r:id="rId21"/>
    <p:sldId id="427" r:id="rId22"/>
    <p:sldId id="428" r:id="rId23"/>
    <p:sldId id="429" r:id="rId24"/>
    <p:sldId id="430" r:id="rId25"/>
    <p:sldId id="431" r:id="rId26"/>
    <p:sldId id="432" r:id="rId27"/>
    <p:sldId id="433" r:id="rId28"/>
    <p:sldId id="434" r:id="rId29"/>
    <p:sldId id="435" r:id="rId30"/>
    <p:sldId id="436" r:id="rId31"/>
    <p:sldId id="437" r:id="rId32"/>
    <p:sldId id="438" r:id="rId33"/>
    <p:sldId id="439" r:id="rId34"/>
    <p:sldId id="440"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DCDC"/>
    <a:srgbClr val="F0F0F0"/>
    <a:srgbClr val="E6E6E6"/>
    <a:srgbClr val="C8C8C8"/>
    <a:srgbClr val="FFFFFF"/>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accent3"/>
            </a:solidFill>
            <a:ln w="19050">
              <a:noFill/>
            </a:ln>
          </c:spPr>
          <c:explosion val="0"/>
          <c:dPt>
            <c:idx val="0"/>
            <c:bubble3D val="0"/>
            <c:spPr>
              <a:solidFill>
                <a:schemeClr val="accent3"/>
              </a:solidFill>
              <a:ln w="19050">
                <a:noFill/>
              </a:ln>
              <a:effectLst/>
            </c:spPr>
          </c:dPt>
          <c:dPt>
            <c:idx val="1"/>
            <c:bubble3D val="0"/>
            <c:spPr>
              <a:solidFill>
                <a:schemeClr val="bg2"/>
              </a:solid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8.2</c:v>
                </c:pt>
                <c:pt idx="1">
                  <c:v>3.2</c:v>
                </c:pt>
              </c:numCache>
            </c:numRef>
          </c:val>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accent3"/>
            </a:solidFill>
            <a:ln w="19050">
              <a:noFill/>
            </a:ln>
          </c:spPr>
          <c:explosion val="0"/>
          <c:dPt>
            <c:idx val="0"/>
            <c:bubble3D val="0"/>
            <c:spPr>
              <a:solidFill>
                <a:schemeClr val="accent3"/>
              </a:solidFill>
              <a:ln w="19050">
                <a:noFill/>
              </a:ln>
              <a:effectLst/>
            </c:spPr>
          </c:dPt>
          <c:dPt>
            <c:idx val="1"/>
            <c:bubble3D val="0"/>
            <c:spPr>
              <a:solidFill>
                <a:schemeClr val="bg2"/>
              </a:solid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8.2</c:v>
                </c:pt>
                <c:pt idx="1">
                  <c:v>3.2</c:v>
                </c:pt>
              </c:numCache>
            </c:numRef>
          </c:val>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accent3"/>
            </a:solidFill>
            <a:ln w="19050">
              <a:noFill/>
            </a:ln>
          </c:spPr>
          <c:explosion val="0"/>
          <c:dPt>
            <c:idx val="0"/>
            <c:bubble3D val="0"/>
            <c:spPr>
              <a:solidFill>
                <a:schemeClr val="accent3"/>
              </a:solidFill>
              <a:ln w="19050">
                <a:noFill/>
              </a:ln>
              <a:effectLst/>
            </c:spPr>
          </c:dPt>
          <c:dPt>
            <c:idx val="1"/>
            <c:bubble3D val="0"/>
            <c:spPr>
              <a:solidFill>
                <a:schemeClr val="bg2"/>
              </a:solid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8.2</c:v>
                </c:pt>
                <c:pt idx="1">
                  <c:v>3.2</c:v>
                </c:pt>
              </c:numCache>
            </c:numRef>
          </c:val>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微软雅黑" panose="020B0503020204020204" pitchFamily="34" charset="-122"/>
              <a:ea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pitchFamily="34" charset="-122"/>
                <a:ea typeface="微软雅黑" panose="020B0503020204020204" pitchFamily="34" charset="-122"/>
              </a:rPr>
            </a:fld>
            <a:endParaRPr lang="zh-CN" altLang="en-US">
              <a:latin typeface="微软雅黑" panose="020B0503020204020204" pitchFamily="34" charset="-122"/>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pitchFamily="34" charset="-122"/>
              <a:ea typeface="微软雅黑"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pitchFamily="34" charset="-122"/>
                <a:ea typeface="微软雅黑" panose="020B0503020204020204" pitchFamily="34" charset="-122"/>
              </a:rPr>
            </a:fld>
            <a:endParaRPr lang="zh-CN" altLang="en-US">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D521D2-3069-416D-9C37-603C9F51B83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914400" marR="0" lvl="2"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371600" marR="0" lvl="3"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828800" marR="0" lvl="4"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4pPr>
            <a:lvl5pPr>
              <a:lnSpc>
                <a:spcPct val="13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1264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hasCustomPrompt="1"/>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4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stStyle>
          <a:p>
            <a:pPr lvl="0"/>
            <a:r>
              <a:rPr dirty="0">
                <a:sym typeface="+mn-ea"/>
              </a:rPr>
              <a:t>单击此处编辑文本</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hasCustomPrompt="1"/>
            <p:custDataLst>
              <p:tags r:id="rId3"/>
            </p:custDataLst>
          </p:nvPr>
        </p:nvSpPr>
        <p:spPr>
          <a:xfrm>
            <a:off x="914400" y="914400"/>
            <a:ext cx="9169200" cy="5029200"/>
          </a:xfrm>
        </p:spPr>
        <p:txBody>
          <a:bodyPr vert="eaVert" lIns="46800" tIns="46800" rIns="46800" bIns="46800"/>
          <a:lstStyle>
            <a:lvl1pPr indent="0" eaLnBrk="1" fontAlgn="auto" latinLnBrk="0" hangingPunct="1">
              <a:lnSpc>
                <a:spcPct val="160000"/>
              </a:lnSpc>
              <a:spcAft>
                <a:spcPts val="1600"/>
              </a:spcAft>
              <a:buNone/>
              <a:defRPr spc="300" baseline="0">
                <a:solidFill>
                  <a:schemeClr val="tx1">
                    <a:lumMod val="65000"/>
                    <a:lumOff val="35000"/>
                  </a:schemeClr>
                </a:solidFill>
              </a:defRPr>
            </a:lvl1pPr>
            <a:lvl2pPr indent="0" eaLnBrk="1" fontAlgn="auto" latinLnBrk="0" hangingPunct="1">
              <a:lnSpc>
                <a:spcPct val="160000"/>
              </a:lnSpc>
              <a:spcAft>
                <a:spcPts val="1600"/>
              </a:spcAft>
              <a:buNone/>
              <a:defRPr spc="300" baseline="0">
                <a:solidFill>
                  <a:schemeClr val="tx1">
                    <a:lumMod val="65000"/>
                    <a:lumOff val="35000"/>
                  </a:schemeClr>
                </a:solidFill>
              </a:defRPr>
            </a:lvl2pPr>
            <a:lvl3pPr indent="0" eaLnBrk="1" fontAlgn="auto" latinLnBrk="0" hangingPunct="1">
              <a:lnSpc>
                <a:spcPct val="160000"/>
              </a:lnSpc>
              <a:spcAft>
                <a:spcPts val="1600"/>
              </a:spcAft>
              <a:buNone/>
              <a:defRPr spc="300" baseline="0">
                <a:solidFill>
                  <a:schemeClr val="tx1">
                    <a:lumMod val="65000"/>
                    <a:lumOff val="35000"/>
                  </a:schemeClr>
                </a:solidFill>
              </a:defRPr>
            </a:lvl3pPr>
            <a:lvl4pPr indent="0" eaLnBrk="1" fontAlgn="auto" latinLnBrk="0" hangingPunct="1">
              <a:lnSpc>
                <a:spcPct val="160000"/>
              </a:lnSpc>
              <a:spcAft>
                <a:spcPts val="1600"/>
              </a:spcAft>
              <a:buNone/>
              <a:defRPr spc="300" baseline="0">
                <a:solidFill>
                  <a:schemeClr val="tx1">
                    <a:lumMod val="65000"/>
                    <a:lumOff val="35000"/>
                  </a:schemeClr>
                </a:solidFill>
              </a:defRPr>
            </a:lvl4pPr>
            <a:lvl5pPr indent="0" eaLnBrk="1" fontAlgn="auto" latinLnBrk="0" hangingPunct="1">
              <a:lnSpc>
                <a:spcPct val="160000"/>
              </a:lnSpc>
              <a:spcAft>
                <a:spcPts val="1600"/>
              </a:spcAft>
              <a:buNone/>
              <a:defRPr spc="300" baseline="0">
                <a:solidFill>
                  <a:schemeClr val="tx1">
                    <a:lumMod val="65000"/>
                    <a:lumOff val="35000"/>
                  </a:schemeClr>
                </a:solidFill>
              </a:defRPr>
            </a:lvl5pPr>
          </a:lstStyle>
          <a:p>
            <a:pPr lvl="0"/>
            <a:r>
              <a:rPr lang="zh-CN" altLang="en-US" dirty="0"/>
              <a:t>单击此处编辑文本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a:lnSpc>
                <a:spcPct val="130000"/>
              </a:lnSpc>
              <a:buFont typeface="Wingdings" panose="05000000000000000000" pitchFamily="2" charset="2"/>
              <a:buChar char="l"/>
              <a:defRPr spc="150" baseline="0">
                <a:solidFill>
                  <a:schemeClr val="tx1">
                    <a:lumMod val="65000"/>
                    <a:lumOff val="35000"/>
                  </a:schemeClr>
                </a:solidFill>
              </a:defRPr>
            </a:lvl1pPr>
            <a:lvl2pPr marL="685800" indent="-228600">
              <a:lnSpc>
                <a:spcPct val="130000"/>
              </a:lnSpc>
              <a:buFont typeface="Wingdings" panose="05000000000000000000" pitchFamily="2" charset="2"/>
              <a:buChar char="l"/>
              <a:defRPr spc="150" baseline="0">
                <a:solidFill>
                  <a:schemeClr val="tx1">
                    <a:lumMod val="65000"/>
                    <a:lumOff val="35000"/>
                  </a:schemeClr>
                </a:solidFill>
              </a:defRPr>
            </a:lvl2pPr>
            <a:lvl3pPr marL="1143000" indent="-228600">
              <a:lnSpc>
                <a:spcPct val="130000"/>
              </a:lnSpc>
              <a:buFont typeface="Wingdings" panose="05000000000000000000" pitchFamily="2" charset="2"/>
              <a:buChar char="l"/>
              <a:defRPr spc="150" baseline="0">
                <a:solidFill>
                  <a:schemeClr val="tx1">
                    <a:lumMod val="65000"/>
                    <a:lumOff val="35000"/>
                  </a:schemeClr>
                </a:solidFill>
              </a:defRPr>
            </a:lvl3pPr>
            <a:lvl4pPr marL="1600200" indent="-228600">
              <a:lnSpc>
                <a:spcPct val="130000"/>
              </a:lnSpc>
              <a:buFont typeface="Wingdings" panose="05000000000000000000" pitchFamily="2" charset="2"/>
              <a:buChar char="l"/>
              <a:defRPr spc="150" baseline="0">
                <a:solidFill>
                  <a:schemeClr val="tx1">
                    <a:lumMod val="65000"/>
                    <a:lumOff val="35000"/>
                  </a:schemeClr>
                </a:solidFill>
              </a:defRPr>
            </a:lvl4pPr>
            <a:lvl5pPr marL="2057400" indent="-228600">
              <a:lnSpc>
                <a:spcPct val="130000"/>
              </a:lnSpc>
              <a:buFont typeface="Wingdings" panose="05000000000000000000" pitchFamily="2" charset="2"/>
              <a:buChar char="l"/>
              <a:defRPr spc="150" baseline="0">
                <a:solidFill>
                  <a:schemeClr val="tx1">
                    <a:lumMod val="65000"/>
                    <a:lumOff val="3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封面与封底">
    <p:spTree>
      <p:nvGrpSpPr>
        <p:cNvPr id="1" name=""/>
        <p:cNvGrpSpPr/>
        <p:nvPr/>
      </p:nvGrpSpPr>
      <p:grpSpPr>
        <a:xfrm>
          <a:off x="0" y="0"/>
          <a:ext cx="0" cy="0"/>
          <a:chOff x="0" y="0"/>
          <a:chExt cx="0" cy="0"/>
        </a:xfrm>
      </p:grpSpPr>
      <p:sp>
        <p:nvSpPr>
          <p:cNvPr id="3" name="Shape 395"/>
          <p:cNvSpPr/>
          <p:nvPr userDrawn="1"/>
        </p:nvSpPr>
        <p:spPr>
          <a:xfrm>
            <a:off x="-42313" y="0"/>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AB2DA330-99E0-4B4D-9C61-82CFEE5A232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8E02866-32EA-4EDE-B1EF-E5D366E4AC42}"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分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B2DA330-99E0-4B4D-9C61-82CFEE5A232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E02866-32EA-4EDE-B1EF-E5D366E4AC42}"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B2DA330-99E0-4B4D-9C61-82CFEE5A232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E02866-32EA-4EDE-B1EF-E5D366E4AC42}"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内容页2">
    <p:spTree>
      <p:nvGrpSpPr>
        <p:cNvPr id="1" name=""/>
        <p:cNvGrpSpPr/>
        <p:nvPr/>
      </p:nvGrpSpPr>
      <p:grpSpPr>
        <a:xfrm>
          <a:off x="0" y="0"/>
          <a:ext cx="0" cy="0"/>
          <a:chOff x="0" y="0"/>
          <a:chExt cx="0" cy="0"/>
        </a:xfrm>
      </p:grpSpPr>
      <p:sp>
        <p:nvSpPr>
          <p:cNvPr id="8" name="Shape 395"/>
          <p:cNvSpPr/>
          <p:nvPr userDrawn="1"/>
        </p:nvSpPr>
        <p:spPr>
          <a:xfrm>
            <a:off x="0" y="1"/>
            <a:ext cx="12188727" cy="6858000"/>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备用空白页">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B2DA330-99E0-4B4D-9C61-82CFEE5A232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8E02866-32EA-4EDE-B1EF-E5D366E4AC42}"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内容页2">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B2DA330-99E0-4B4D-9C61-82CFEE5A232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E02866-32EA-4EDE-B1EF-E5D366E4AC42}"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内容页">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AB2DA330-99E0-4B4D-9C61-82CFEE5A232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E02866-32EA-4EDE-B1EF-E5D366E4AC4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heme" Target="../theme/theme2.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648000"/>
          </a:xfrm>
          <a:prstGeom prst="rect">
            <a:avLst/>
          </a:prstGeom>
        </p:spPr>
        <p:txBody>
          <a:bodyPr vert="horz" lIns="101600" tIns="38100" rIns="76200" bIns="3810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515600"/>
            <a:ext cx="10969200" cy="473688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2351"/>
            <a:ext cx="12190943" cy="68603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2DA330-99E0-4B4D-9C61-82CFEE5A232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E02866-32EA-4EDE-B1EF-E5D366E4AC4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7.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7.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7.xml"/><Relationship Id="rId4" Type="http://schemas.openxmlformats.org/officeDocument/2006/relationships/image" Target="../media/image8.png"/><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6.xml"/><Relationship Id="rId2" Type="http://schemas.openxmlformats.org/officeDocument/2006/relationships/image" Target="../media/image6.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7.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7.xml"/><Relationship Id="rId4" Type="http://schemas.openxmlformats.org/officeDocument/2006/relationships/image" Target="../media/image12.jpeg"/><Relationship Id="rId3" Type="http://schemas.openxmlformats.org/officeDocument/2006/relationships/image" Target="../media/image10.jpeg"/><Relationship Id="rId2" Type="http://schemas.openxmlformats.org/officeDocument/2006/relationships/image" Target="../media/image13.jpeg"/><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5.xml"/><Relationship Id="rId2" Type="http://schemas.openxmlformats.org/officeDocument/2006/relationships/image" Target="../media/image15.png"/><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8" Type="http://schemas.openxmlformats.org/officeDocument/2006/relationships/notesSlide" Target="../notesSlides/notesSlide13.xml"/><Relationship Id="rId17" Type="http://schemas.openxmlformats.org/officeDocument/2006/relationships/slideLayout" Target="../slideLayouts/slideLayout16.xml"/><Relationship Id="rId16" Type="http://schemas.openxmlformats.org/officeDocument/2006/relationships/tags" Target="../tags/tag78.xml"/><Relationship Id="rId15" Type="http://schemas.openxmlformats.org/officeDocument/2006/relationships/tags" Target="../tags/tag77.xml"/><Relationship Id="rId14" Type="http://schemas.openxmlformats.org/officeDocument/2006/relationships/tags" Target="../tags/tag76.xml"/><Relationship Id="rId13" Type="http://schemas.openxmlformats.org/officeDocument/2006/relationships/tags" Target="../tags/tag75.xml"/><Relationship Id="rId12" Type="http://schemas.openxmlformats.org/officeDocument/2006/relationships/tags" Target="../tags/tag74.xml"/><Relationship Id="rId11" Type="http://schemas.openxmlformats.org/officeDocument/2006/relationships/tags" Target="../tags/tag73.xml"/><Relationship Id="rId10" Type="http://schemas.openxmlformats.org/officeDocument/2006/relationships/tags" Target="../tags/tag72.xml"/><Relationship Id="rId1" Type="http://schemas.openxmlformats.org/officeDocument/2006/relationships/tags" Target="../tags/tag63.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5.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7.xml"/><Relationship Id="rId5" Type="http://schemas.openxmlformats.org/officeDocument/2006/relationships/image" Target="../media/image23.png"/><Relationship Id="rId4" Type="http://schemas.openxmlformats.org/officeDocument/2006/relationships/image" Target="../media/image22.jpeg"/><Relationship Id="rId3" Type="http://schemas.openxmlformats.org/officeDocument/2006/relationships/tags" Target="../tags/tag79.xml"/><Relationship Id="rId2" Type="http://schemas.openxmlformats.org/officeDocument/2006/relationships/image" Target="../media/image21.png"/><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7.xml"/><Relationship Id="rId1"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6.xml"/><Relationship Id="rId1" Type="http://schemas.openxmlformats.org/officeDocument/2006/relationships/image" Target="../media/image25.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7.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6.xml"/><Relationship Id="rId1" Type="http://schemas.openxmlformats.org/officeDocument/2006/relationships/tags" Target="../tags/tag80.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5.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7.xml"/><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image" Target="../media/image26.png"/></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microsoft.com/office/2007/relationships/hdphoto" Target="../media/image35.wdp"/><Relationship Id="rId7" Type="http://schemas.openxmlformats.org/officeDocument/2006/relationships/image" Target="../media/image34.png"/><Relationship Id="rId6" Type="http://schemas.microsoft.com/office/2007/relationships/hdphoto" Target="../media/image33.wdp"/><Relationship Id="rId5" Type="http://schemas.openxmlformats.org/officeDocument/2006/relationships/image" Target="../media/image32.png"/><Relationship Id="rId4" Type="http://schemas.microsoft.com/office/2007/relationships/hdphoto" Target="../media/image31.wdp"/><Relationship Id="rId3" Type="http://schemas.openxmlformats.org/officeDocument/2006/relationships/image" Target="../media/image30.png"/><Relationship Id="rId2" Type="http://schemas.microsoft.com/office/2007/relationships/hdphoto" Target="../media/image29.wdp"/><Relationship Id="rId10" Type="http://schemas.openxmlformats.org/officeDocument/2006/relationships/notesSlide" Target="../notesSlides/notesSlide26.xml"/><Relationship Id="rId1" Type="http://schemas.openxmlformats.org/officeDocument/2006/relationships/image" Target="../media/image28.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16.xml"/><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15.xml"/><Relationship Id="rId2" Type="http://schemas.openxmlformats.org/officeDocument/2006/relationships/image" Target="../media/image40.jpeg"/><Relationship Id="rId1"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5.xml"/><Relationship Id="rId1"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7.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287"/>
          <p:cNvSpPr/>
          <p:nvPr/>
        </p:nvSpPr>
        <p:spPr>
          <a:xfrm>
            <a:off x="177799" y="-21793"/>
            <a:ext cx="6782889" cy="6886437"/>
          </a:xfrm>
          <a:custGeom>
            <a:avLst/>
            <a:gdLst>
              <a:gd name="connsiteX0" fmla="*/ 0 w 7031458"/>
              <a:gd name="connsiteY0" fmla="*/ 0 h 6883649"/>
              <a:gd name="connsiteX1" fmla="*/ 7031458 w 7031458"/>
              <a:gd name="connsiteY1" fmla="*/ 0 h 6883649"/>
              <a:gd name="connsiteX2" fmla="*/ 7031458 w 7031458"/>
              <a:gd name="connsiteY2" fmla="*/ 6883649 h 6883649"/>
              <a:gd name="connsiteX3" fmla="*/ 0 w 7031458"/>
              <a:gd name="connsiteY3" fmla="*/ 6883649 h 6883649"/>
              <a:gd name="connsiteX4" fmla="*/ 0 w 7031458"/>
              <a:gd name="connsiteY4" fmla="*/ 0 h 6883649"/>
              <a:gd name="connsiteX0-1" fmla="*/ 0 w 7031458"/>
              <a:gd name="connsiteY0-2" fmla="*/ 0 h 6883649"/>
              <a:gd name="connsiteX1-3" fmla="*/ 5932000 w 7031458"/>
              <a:gd name="connsiteY1-4" fmla="*/ 0 h 6883649"/>
              <a:gd name="connsiteX2-5" fmla="*/ 7031458 w 7031458"/>
              <a:gd name="connsiteY2-6" fmla="*/ 6883649 h 6883649"/>
              <a:gd name="connsiteX3-7" fmla="*/ 0 w 7031458"/>
              <a:gd name="connsiteY3-8" fmla="*/ 6883649 h 6883649"/>
              <a:gd name="connsiteX4-9" fmla="*/ 0 w 7031458"/>
              <a:gd name="connsiteY4-10" fmla="*/ 0 h 6883649"/>
              <a:gd name="connsiteX0-11" fmla="*/ 0 w 7031458"/>
              <a:gd name="connsiteY0-12" fmla="*/ 0 h 6883649"/>
              <a:gd name="connsiteX1-13" fmla="*/ 4712800 w 7031458"/>
              <a:gd name="connsiteY1-14" fmla="*/ 10885 h 6883649"/>
              <a:gd name="connsiteX2-15" fmla="*/ 7031458 w 7031458"/>
              <a:gd name="connsiteY2-16" fmla="*/ 6883649 h 6883649"/>
              <a:gd name="connsiteX3-17" fmla="*/ 0 w 7031458"/>
              <a:gd name="connsiteY3-18" fmla="*/ 6883649 h 6883649"/>
              <a:gd name="connsiteX4-19" fmla="*/ 0 w 7031458"/>
              <a:gd name="connsiteY4-20" fmla="*/ 0 h 6883649"/>
              <a:gd name="connsiteX0-21" fmla="*/ 0 w 7031458"/>
              <a:gd name="connsiteY0-22" fmla="*/ 0 h 6883649"/>
              <a:gd name="connsiteX1-23" fmla="*/ 5267972 w 7031458"/>
              <a:gd name="connsiteY1-24" fmla="*/ 10885 h 6883649"/>
              <a:gd name="connsiteX2-25" fmla="*/ 7031458 w 7031458"/>
              <a:gd name="connsiteY2-26" fmla="*/ 6883649 h 6883649"/>
              <a:gd name="connsiteX3-27" fmla="*/ 0 w 7031458"/>
              <a:gd name="connsiteY3-28" fmla="*/ 6883649 h 6883649"/>
              <a:gd name="connsiteX4-29" fmla="*/ 0 w 7031458"/>
              <a:gd name="connsiteY4-30" fmla="*/ 0 h 68836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1458" h="6883649">
                <a:moveTo>
                  <a:pt x="0" y="0"/>
                </a:moveTo>
                <a:lnTo>
                  <a:pt x="5267972" y="10885"/>
                </a:lnTo>
                <a:lnTo>
                  <a:pt x="7031458" y="6883649"/>
                </a:lnTo>
                <a:lnTo>
                  <a:pt x="0" y="6883649"/>
                </a:lnTo>
                <a:lnTo>
                  <a:pt x="0" y="0"/>
                </a:lnTo>
                <a:close/>
              </a:path>
            </a:pathLst>
          </a:custGeom>
          <a:gradFill>
            <a:gsLst>
              <a:gs pos="649">
                <a:srgbClr val="C29666"/>
              </a:gs>
              <a:gs pos="25000">
                <a:srgbClr val="CDA474"/>
              </a:gs>
              <a:gs pos="51000">
                <a:srgbClr val="AF835B"/>
              </a:gs>
              <a:gs pos="76000">
                <a:srgbClr val="D8B985"/>
              </a:gs>
              <a:gs pos="100000">
                <a:srgbClr val="C69668"/>
              </a:gs>
            </a:gsLst>
            <a:lin ang="5400000" scaled="1"/>
          </a:gradFill>
          <a:ln w="12700">
            <a:miter lim="400000"/>
          </a:ln>
        </p:spPr>
        <p:txBody>
          <a:bodyPr lIns="35719" tIns="35719" rIns="35719" bIns="35719" anchor="ctr"/>
          <a:lstStyle/>
          <a:p>
            <a:pPr defTabSz="410845">
              <a:defRPr sz="4400"/>
            </a:pPr>
            <a:endParaRPr sz="2200">
              <a:cs typeface="+mn-ea"/>
              <a:sym typeface="+mn-lt"/>
            </a:endParaRPr>
          </a:p>
        </p:txBody>
      </p:sp>
      <p:sp>
        <p:nvSpPr>
          <p:cNvPr id="287" name="Shape 287"/>
          <p:cNvSpPr/>
          <p:nvPr/>
        </p:nvSpPr>
        <p:spPr>
          <a:xfrm>
            <a:off x="-83441" y="-21499"/>
            <a:ext cx="6502862" cy="6886437"/>
          </a:xfrm>
          <a:custGeom>
            <a:avLst/>
            <a:gdLst>
              <a:gd name="connsiteX0" fmla="*/ 0 w 7031458"/>
              <a:gd name="connsiteY0" fmla="*/ 0 h 6883649"/>
              <a:gd name="connsiteX1" fmla="*/ 7031458 w 7031458"/>
              <a:gd name="connsiteY1" fmla="*/ 0 h 6883649"/>
              <a:gd name="connsiteX2" fmla="*/ 7031458 w 7031458"/>
              <a:gd name="connsiteY2" fmla="*/ 6883649 h 6883649"/>
              <a:gd name="connsiteX3" fmla="*/ 0 w 7031458"/>
              <a:gd name="connsiteY3" fmla="*/ 6883649 h 6883649"/>
              <a:gd name="connsiteX4" fmla="*/ 0 w 7031458"/>
              <a:gd name="connsiteY4" fmla="*/ 0 h 6883649"/>
              <a:gd name="connsiteX0-1" fmla="*/ 0 w 7031458"/>
              <a:gd name="connsiteY0-2" fmla="*/ 0 h 6883649"/>
              <a:gd name="connsiteX1-3" fmla="*/ 5932000 w 7031458"/>
              <a:gd name="connsiteY1-4" fmla="*/ 0 h 6883649"/>
              <a:gd name="connsiteX2-5" fmla="*/ 7031458 w 7031458"/>
              <a:gd name="connsiteY2-6" fmla="*/ 6883649 h 6883649"/>
              <a:gd name="connsiteX3-7" fmla="*/ 0 w 7031458"/>
              <a:gd name="connsiteY3-8" fmla="*/ 6883649 h 6883649"/>
              <a:gd name="connsiteX4-9" fmla="*/ 0 w 7031458"/>
              <a:gd name="connsiteY4-10" fmla="*/ 0 h 6883649"/>
              <a:gd name="connsiteX0-11" fmla="*/ 0 w 7031458"/>
              <a:gd name="connsiteY0-12" fmla="*/ 0 h 6883649"/>
              <a:gd name="connsiteX1-13" fmla="*/ 4712800 w 7031458"/>
              <a:gd name="connsiteY1-14" fmla="*/ 10885 h 6883649"/>
              <a:gd name="connsiteX2-15" fmla="*/ 7031458 w 7031458"/>
              <a:gd name="connsiteY2-16" fmla="*/ 6883649 h 6883649"/>
              <a:gd name="connsiteX3-17" fmla="*/ 0 w 7031458"/>
              <a:gd name="connsiteY3-18" fmla="*/ 6883649 h 6883649"/>
              <a:gd name="connsiteX4-19" fmla="*/ 0 w 7031458"/>
              <a:gd name="connsiteY4-20" fmla="*/ 0 h 6883649"/>
              <a:gd name="connsiteX0-21" fmla="*/ 0 w 7031458"/>
              <a:gd name="connsiteY0-22" fmla="*/ 0 h 6883649"/>
              <a:gd name="connsiteX1-23" fmla="*/ 5267972 w 7031458"/>
              <a:gd name="connsiteY1-24" fmla="*/ 10885 h 6883649"/>
              <a:gd name="connsiteX2-25" fmla="*/ 7031458 w 7031458"/>
              <a:gd name="connsiteY2-26" fmla="*/ 6883649 h 6883649"/>
              <a:gd name="connsiteX3-27" fmla="*/ 0 w 7031458"/>
              <a:gd name="connsiteY3-28" fmla="*/ 6883649 h 6883649"/>
              <a:gd name="connsiteX4-29" fmla="*/ 0 w 7031458"/>
              <a:gd name="connsiteY4-30" fmla="*/ 0 h 68836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1458" h="6883649">
                <a:moveTo>
                  <a:pt x="0" y="0"/>
                </a:moveTo>
                <a:lnTo>
                  <a:pt x="5267972" y="10885"/>
                </a:lnTo>
                <a:lnTo>
                  <a:pt x="7031458" y="6883649"/>
                </a:lnTo>
                <a:lnTo>
                  <a:pt x="0" y="6883649"/>
                </a:lnTo>
                <a:lnTo>
                  <a:pt x="0" y="0"/>
                </a:lnTo>
                <a:close/>
              </a:path>
            </a:pathLst>
          </a:cu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sp>
        <p:nvSpPr>
          <p:cNvPr id="15" name="文本框 14"/>
          <p:cNvSpPr txBox="1"/>
          <p:nvPr/>
        </p:nvSpPr>
        <p:spPr>
          <a:xfrm>
            <a:off x="6294755" y="1388110"/>
            <a:ext cx="5685790" cy="279971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800" b="1" i="0" u="none" strike="noStrike" kern="1200" cap="none" spc="0" normalizeH="0" baseline="0" noProof="0" dirty="0">
                <a:ln>
                  <a:noFill/>
                </a:ln>
                <a:gradFill>
                  <a:gsLst>
                    <a:gs pos="649">
                      <a:srgbClr val="C29666"/>
                    </a:gs>
                    <a:gs pos="25000">
                      <a:srgbClr val="CDA474"/>
                    </a:gs>
                    <a:gs pos="51000">
                      <a:srgbClr val="AF835B"/>
                    </a:gs>
                    <a:gs pos="76000">
                      <a:srgbClr val="D8B985"/>
                    </a:gs>
                    <a:gs pos="100000">
                      <a:srgbClr val="C69668"/>
                    </a:gs>
                  </a:gsLst>
                  <a:lin ang="5400000" scaled="1"/>
                </a:gradFill>
                <a:effectLst/>
                <a:uLnTx/>
                <a:uFillTx/>
                <a:latin typeface="微软雅黑" panose="020B0503020204020204" pitchFamily="34" charset="-122"/>
                <a:ea typeface="微软雅黑" panose="020B0503020204020204" pitchFamily="34" charset="-122"/>
                <a:cs typeface="+mn-cs"/>
              </a:rPr>
              <a:t>员工入职制度培训</a:t>
            </a:r>
            <a:endParaRPr kumimoji="0" lang="zh-CN" altLang="en-US" sz="8800" b="1" i="0" u="none" strike="noStrike" kern="1200" cap="none" spc="0" normalizeH="0" baseline="0" noProof="0" dirty="0">
              <a:ln>
                <a:noFill/>
              </a:ln>
              <a:gradFill>
                <a:gsLst>
                  <a:gs pos="649">
                    <a:srgbClr val="C29666"/>
                  </a:gs>
                  <a:gs pos="25000">
                    <a:srgbClr val="CDA474"/>
                  </a:gs>
                  <a:gs pos="51000">
                    <a:srgbClr val="AF835B"/>
                  </a:gs>
                  <a:gs pos="76000">
                    <a:srgbClr val="D8B985"/>
                  </a:gs>
                  <a:gs pos="100000">
                    <a:srgbClr val="C69668"/>
                  </a:gs>
                </a:gsLst>
                <a:lin ang="5400000" scaled="1"/>
              </a:gra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87"/>
                                            </p:tgtEl>
                                            <p:attrNameLst>
                                              <p:attrName>style.visibility</p:attrName>
                                            </p:attrNameLst>
                                          </p:cBhvr>
                                          <p:to>
                                            <p:strVal val="visible"/>
                                          </p:to>
                                        </p:set>
                                        <p:animEffect transition="in" filter="wipe(left)">
                                          <p:cBhvr>
                                            <p:cTn id="10" dur="500"/>
                                            <p:tgtEl>
                                              <p:spTgt spid="287"/>
                                            </p:tgtEl>
                                          </p:cBhvr>
                                        </p:animEffect>
                                      </p:childTnLst>
                                    </p:cTn>
                                  </p:par>
                                </p:childTnLst>
                              </p:cTn>
                            </p:par>
                            <p:par>
                              <p:cTn id="11" fill="hold">
                                <p:stCondLst>
                                  <p:cond delay="500"/>
                                </p:stCondLst>
                                <p:childTnLst>
                                  <p:par>
                                    <p:cTn id="12" presetID="2" presetClass="entr" presetSubtype="4" fill="hold" grpId="0" nodeType="afterEffect" p14:presetBounceEnd="50000">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14:bounceEnd="50000">
                                          <p:cBhvr additive="base">
                                            <p:cTn id="14" dur="10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15"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287" grpId="0" bldLvl="0" animBg="1"/>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87"/>
                                            </p:tgtEl>
                                            <p:attrNameLst>
                                              <p:attrName>style.visibility</p:attrName>
                                            </p:attrNameLst>
                                          </p:cBhvr>
                                          <p:to>
                                            <p:strVal val="visible"/>
                                          </p:to>
                                        </p:set>
                                        <p:animEffect transition="in" filter="wipe(left)">
                                          <p:cBhvr>
                                            <p:cTn id="10" dur="500"/>
                                            <p:tgtEl>
                                              <p:spTgt spid="287"/>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1000" fill="hold"/>
                                            <p:tgtEl>
                                              <p:spTgt spid="15"/>
                                            </p:tgtEl>
                                            <p:attrNameLst>
                                              <p:attrName>ppt_x</p:attrName>
                                            </p:attrNameLst>
                                          </p:cBhvr>
                                          <p:tavLst>
                                            <p:tav tm="0">
                                              <p:val>
                                                <p:strVal val="#ppt_x"/>
                                              </p:val>
                                            </p:tav>
                                            <p:tav tm="100000">
                                              <p:val>
                                                <p:strVal val="#ppt_x"/>
                                              </p:val>
                                            </p:tav>
                                          </p:tavLst>
                                        </p:anim>
                                        <p:anim calcmode="lin" valueType="num">
                                          <p:cBhvr additive="base">
                                            <p:cTn id="15"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287" grpId="0" bldLvl="0" animBg="1"/>
          <p:bldP spid="1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058" y="-2351"/>
            <a:ext cx="6085417" cy="6860945"/>
          </a:xfrm>
          <a:prstGeom prst="rect">
            <a:avLst/>
          </a:prstGeom>
          <a:solidFill>
            <a:srgbClr val="2B2E3A"/>
          </a:solidFill>
          <a:ln w="12700">
            <a:miter lim="400000"/>
          </a:ln>
        </p:spPr>
        <p:txBody>
          <a:bodyPr lIns="35719" tIns="35719" rIns="35719" bIns="35719" anchor="ctr"/>
          <a:lstStyle/>
          <a:p>
            <a:pPr defTabSz="410845"/>
            <a:endParaRPr lang="zh-CN" altLang="en-US" sz="2200">
              <a:cs typeface="+mn-ea"/>
            </a:endParaRPr>
          </a:p>
        </p:txBody>
      </p:sp>
      <p:sp>
        <p:nvSpPr>
          <p:cNvPr id="35" name="Freeform 144"/>
          <p:cNvSpPr>
            <a:spLocks noEditPoints="1"/>
          </p:cNvSpPr>
          <p:nvPr/>
        </p:nvSpPr>
        <p:spPr bwMode="auto">
          <a:xfrm>
            <a:off x="1058" y="2057975"/>
            <a:ext cx="4166058" cy="4800025"/>
          </a:xfrm>
          <a:custGeom>
            <a:avLst/>
            <a:gdLst>
              <a:gd name="T0" fmla="*/ 3 w 97"/>
              <a:gd name="T1" fmla="*/ 106 h 112"/>
              <a:gd name="T2" fmla="*/ 3 w 97"/>
              <a:gd name="T3" fmla="*/ 48 h 112"/>
              <a:gd name="T4" fmla="*/ 30 w 97"/>
              <a:gd name="T5" fmla="*/ 39 h 112"/>
              <a:gd name="T6" fmla="*/ 30 w 97"/>
              <a:gd name="T7" fmla="*/ 23 h 112"/>
              <a:gd name="T8" fmla="*/ 74 w 97"/>
              <a:gd name="T9" fmla="*/ 2 h 112"/>
              <a:gd name="T10" fmla="*/ 79 w 97"/>
              <a:gd name="T11" fmla="*/ 1 h 112"/>
              <a:gd name="T12" fmla="*/ 92 w 97"/>
              <a:gd name="T13" fmla="*/ 105 h 112"/>
              <a:gd name="T14" fmla="*/ 97 w 97"/>
              <a:gd name="T15" fmla="*/ 112 h 112"/>
              <a:gd name="T16" fmla="*/ 72 w 97"/>
              <a:gd name="T17" fmla="*/ 112 h 112"/>
              <a:gd name="T18" fmla="*/ 72 w 97"/>
              <a:gd name="T19" fmla="*/ 11 h 112"/>
              <a:gd name="T20" fmla="*/ 37 w 97"/>
              <a:gd name="T21" fmla="*/ 37 h 112"/>
              <a:gd name="T22" fmla="*/ 51 w 97"/>
              <a:gd name="T23" fmla="*/ 32 h 112"/>
              <a:gd name="T24" fmla="*/ 51 w 97"/>
              <a:gd name="T25" fmla="*/ 32 h 112"/>
              <a:gd name="T26" fmla="*/ 51 w 97"/>
              <a:gd name="T27" fmla="*/ 32 h 112"/>
              <a:gd name="T28" fmla="*/ 65 w 97"/>
              <a:gd name="T29" fmla="*/ 105 h 112"/>
              <a:gd name="T30" fmla="*/ 70 w 97"/>
              <a:gd name="T31" fmla="*/ 112 h 112"/>
              <a:gd name="T32" fmla="*/ 45 w 97"/>
              <a:gd name="T33" fmla="*/ 112 h 112"/>
              <a:gd name="T34" fmla="*/ 45 w 97"/>
              <a:gd name="T35" fmla="*/ 41 h 112"/>
              <a:gd name="T36" fmla="*/ 9 w 97"/>
              <a:gd name="T37" fmla="*/ 109 h 112"/>
              <a:gd name="T38" fmla="*/ 6 w 97"/>
              <a:gd name="T39" fmla="*/ 112 h 112"/>
              <a:gd name="T40" fmla="*/ 0 w 97"/>
              <a:gd name="T41" fmla="*/ 106 h 112"/>
              <a:gd name="T42" fmla="*/ 25 w 97"/>
              <a:gd name="T43" fmla="*/ 112 h 112"/>
              <a:gd name="T44" fmla="*/ 39 w 97"/>
              <a:gd name="T45" fmla="*/ 100 h 112"/>
              <a:gd name="T46" fmla="*/ 13 w 97"/>
              <a:gd name="T47" fmla="*/ 101 h 112"/>
              <a:gd name="T48" fmla="*/ 13 w 97"/>
              <a:gd name="T49" fmla="*/ 67 h 112"/>
              <a:gd name="T50" fmla="*/ 39 w 97"/>
              <a:gd name="T51" fmla="*/ 60 h 112"/>
              <a:gd name="T52" fmla="*/ 25 w 97"/>
              <a:gd name="T53" fmla="*/ 53 h 112"/>
              <a:gd name="T54" fmla="*/ 13 w 97"/>
              <a:gd name="T55" fmla="*/ 67 h 112"/>
              <a:gd name="T56" fmla="*/ 25 w 97"/>
              <a:gd name="T57" fmla="*/ 80 h 112"/>
              <a:gd name="T58" fmla="*/ 39 w 97"/>
              <a:gd name="T59" fmla="*/ 65 h 112"/>
              <a:gd name="T60" fmla="*/ 13 w 97"/>
              <a:gd name="T61" fmla="*/ 72 h 112"/>
              <a:gd name="T62" fmla="*/ 13 w 97"/>
              <a:gd name="T63" fmla="*/ 97 h 112"/>
              <a:gd name="T64" fmla="*/ 39 w 97"/>
              <a:gd name="T65" fmla="*/ 94 h 112"/>
              <a:gd name="T66" fmla="*/ 25 w 97"/>
              <a:gd name="T67" fmla="*/ 84 h 112"/>
              <a:gd name="T68" fmla="*/ 13 w 97"/>
              <a:gd name="T69" fmla="*/ 9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 h="112">
                <a:moveTo>
                  <a:pt x="0" y="106"/>
                </a:moveTo>
                <a:cubicBezTo>
                  <a:pt x="3" y="106"/>
                  <a:pt x="3" y="106"/>
                  <a:pt x="3" y="106"/>
                </a:cubicBezTo>
                <a:cubicBezTo>
                  <a:pt x="3" y="51"/>
                  <a:pt x="3" y="51"/>
                  <a:pt x="3" y="51"/>
                </a:cubicBezTo>
                <a:cubicBezTo>
                  <a:pt x="3" y="48"/>
                  <a:pt x="3" y="48"/>
                  <a:pt x="3" y="48"/>
                </a:cubicBezTo>
                <a:cubicBezTo>
                  <a:pt x="5" y="48"/>
                  <a:pt x="5" y="48"/>
                  <a:pt x="5" y="48"/>
                </a:cubicBezTo>
                <a:cubicBezTo>
                  <a:pt x="30" y="39"/>
                  <a:pt x="30" y="39"/>
                  <a:pt x="30" y="39"/>
                </a:cubicBezTo>
                <a:cubicBezTo>
                  <a:pt x="30" y="25"/>
                  <a:pt x="30" y="25"/>
                  <a:pt x="30" y="25"/>
                </a:cubicBezTo>
                <a:cubicBezTo>
                  <a:pt x="30" y="23"/>
                  <a:pt x="30" y="23"/>
                  <a:pt x="30" y="23"/>
                </a:cubicBezTo>
                <a:cubicBezTo>
                  <a:pt x="32" y="22"/>
                  <a:pt x="32" y="22"/>
                  <a:pt x="32" y="22"/>
                </a:cubicBezTo>
                <a:cubicBezTo>
                  <a:pt x="74" y="2"/>
                  <a:pt x="74" y="2"/>
                  <a:pt x="74" y="2"/>
                </a:cubicBezTo>
                <a:cubicBezTo>
                  <a:pt x="79" y="0"/>
                  <a:pt x="79" y="0"/>
                  <a:pt x="79" y="0"/>
                </a:cubicBezTo>
                <a:cubicBezTo>
                  <a:pt x="79" y="1"/>
                  <a:pt x="79" y="1"/>
                  <a:pt x="79" y="1"/>
                </a:cubicBezTo>
                <a:cubicBezTo>
                  <a:pt x="92" y="9"/>
                  <a:pt x="92" y="9"/>
                  <a:pt x="92" y="9"/>
                </a:cubicBezTo>
                <a:cubicBezTo>
                  <a:pt x="92" y="105"/>
                  <a:pt x="92" y="105"/>
                  <a:pt x="92" y="105"/>
                </a:cubicBezTo>
                <a:cubicBezTo>
                  <a:pt x="97" y="105"/>
                  <a:pt x="97" y="105"/>
                  <a:pt x="97" y="105"/>
                </a:cubicBezTo>
                <a:cubicBezTo>
                  <a:pt x="97" y="112"/>
                  <a:pt x="97" y="112"/>
                  <a:pt x="97" y="112"/>
                </a:cubicBezTo>
                <a:cubicBezTo>
                  <a:pt x="75" y="112"/>
                  <a:pt x="75" y="112"/>
                  <a:pt x="75" y="112"/>
                </a:cubicBezTo>
                <a:cubicBezTo>
                  <a:pt x="72" y="112"/>
                  <a:pt x="72" y="112"/>
                  <a:pt x="72" y="112"/>
                </a:cubicBezTo>
                <a:cubicBezTo>
                  <a:pt x="72" y="109"/>
                  <a:pt x="72" y="109"/>
                  <a:pt x="72" y="109"/>
                </a:cubicBezTo>
                <a:cubicBezTo>
                  <a:pt x="72" y="11"/>
                  <a:pt x="72" y="11"/>
                  <a:pt x="72" y="11"/>
                </a:cubicBezTo>
                <a:cubicBezTo>
                  <a:pt x="37" y="27"/>
                  <a:pt x="37" y="27"/>
                  <a:pt x="37" y="27"/>
                </a:cubicBezTo>
                <a:cubicBezTo>
                  <a:pt x="37" y="37"/>
                  <a:pt x="37" y="37"/>
                  <a:pt x="37" y="37"/>
                </a:cubicBezTo>
                <a:cubicBezTo>
                  <a:pt x="47" y="33"/>
                  <a:pt x="47" y="33"/>
                  <a:pt x="47" y="33"/>
                </a:cubicBezTo>
                <a:cubicBezTo>
                  <a:pt x="51" y="32"/>
                  <a:pt x="51" y="32"/>
                  <a:pt x="51" y="32"/>
                </a:cubicBezTo>
                <a:cubicBezTo>
                  <a:pt x="51" y="31"/>
                  <a:pt x="51" y="31"/>
                  <a:pt x="51" y="31"/>
                </a:cubicBezTo>
                <a:cubicBezTo>
                  <a:pt x="51" y="32"/>
                  <a:pt x="51" y="32"/>
                  <a:pt x="51" y="32"/>
                </a:cubicBezTo>
                <a:cubicBezTo>
                  <a:pt x="51" y="31"/>
                  <a:pt x="51" y="31"/>
                  <a:pt x="51" y="31"/>
                </a:cubicBezTo>
                <a:cubicBezTo>
                  <a:pt x="51" y="32"/>
                  <a:pt x="51" y="32"/>
                  <a:pt x="51" y="32"/>
                </a:cubicBezTo>
                <a:cubicBezTo>
                  <a:pt x="65" y="40"/>
                  <a:pt x="65" y="40"/>
                  <a:pt x="65" y="40"/>
                </a:cubicBezTo>
                <a:cubicBezTo>
                  <a:pt x="65" y="105"/>
                  <a:pt x="65" y="105"/>
                  <a:pt x="65" y="105"/>
                </a:cubicBezTo>
                <a:cubicBezTo>
                  <a:pt x="70" y="105"/>
                  <a:pt x="70" y="105"/>
                  <a:pt x="70" y="105"/>
                </a:cubicBezTo>
                <a:cubicBezTo>
                  <a:pt x="70" y="112"/>
                  <a:pt x="70" y="112"/>
                  <a:pt x="70" y="112"/>
                </a:cubicBezTo>
                <a:cubicBezTo>
                  <a:pt x="48" y="112"/>
                  <a:pt x="48" y="112"/>
                  <a:pt x="48" y="112"/>
                </a:cubicBezTo>
                <a:cubicBezTo>
                  <a:pt x="45" y="112"/>
                  <a:pt x="45" y="112"/>
                  <a:pt x="45" y="112"/>
                </a:cubicBezTo>
                <a:cubicBezTo>
                  <a:pt x="45" y="108"/>
                  <a:pt x="45" y="108"/>
                  <a:pt x="45" y="108"/>
                </a:cubicBezTo>
                <a:cubicBezTo>
                  <a:pt x="45" y="41"/>
                  <a:pt x="45" y="41"/>
                  <a:pt x="45" y="41"/>
                </a:cubicBezTo>
                <a:cubicBezTo>
                  <a:pt x="9" y="53"/>
                  <a:pt x="9" y="53"/>
                  <a:pt x="9" y="53"/>
                </a:cubicBezTo>
                <a:cubicBezTo>
                  <a:pt x="9" y="109"/>
                  <a:pt x="9" y="109"/>
                  <a:pt x="9" y="109"/>
                </a:cubicBezTo>
                <a:cubicBezTo>
                  <a:pt x="9" y="112"/>
                  <a:pt x="9" y="112"/>
                  <a:pt x="9" y="112"/>
                </a:cubicBezTo>
                <a:cubicBezTo>
                  <a:pt x="6" y="112"/>
                  <a:pt x="6" y="112"/>
                  <a:pt x="6" y="112"/>
                </a:cubicBezTo>
                <a:cubicBezTo>
                  <a:pt x="0" y="112"/>
                  <a:pt x="0" y="112"/>
                  <a:pt x="0" y="112"/>
                </a:cubicBezTo>
                <a:cubicBezTo>
                  <a:pt x="0" y="106"/>
                  <a:pt x="0" y="106"/>
                  <a:pt x="0" y="106"/>
                </a:cubicBezTo>
                <a:close/>
                <a:moveTo>
                  <a:pt x="13" y="112"/>
                </a:moveTo>
                <a:cubicBezTo>
                  <a:pt x="17" y="112"/>
                  <a:pt x="21" y="112"/>
                  <a:pt x="25" y="112"/>
                </a:cubicBezTo>
                <a:cubicBezTo>
                  <a:pt x="30" y="112"/>
                  <a:pt x="34" y="112"/>
                  <a:pt x="39" y="112"/>
                </a:cubicBezTo>
                <a:cubicBezTo>
                  <a:pt x="39" y="108"/>
                  <a:pt x="39" y="104"/>
                  <a:pt x="39" y="100"/>
                </a:cubicBezTo>
                <a:cubicBezTo>
                  <a:pt x="34" y="100"/>
                  <a:pt x="30" y="100"/>
                  <a:pt x="25" y="101"/>
                </a:cubicBezTo>
                <a:cubicBezTo>
                  <a:pt x="21" y="101"/>
                  <a:pt x="17" y="101"/>
                  <a:pt x="13" y="101"/>
                </a:cubicBezTo>
                <a:cubicBezTo>
                  <a:pt x="13" y="105"/>
                  <a:pt x="13" y="108"/>
                  <a:pt x="13" y="112"/>
                </a:cubicBezTo>
                <a:close/>
                <a:moveTo>
                  <a:pt x="13" y="67"/>
                </a:moveTo>
                <a:cubicBezTo>
                  <a:pt x="17" y="66"/>
                  <a:pt x="21" y="65"/>
                  <a:pt x="25" y="64"/>
                </a:cubicBezTo>
                <a:cubicBezTo>
                  <a:pt x="30" y="63"/>
                  <a:pt x="34" y="61"/>
                  <a:pt x="39" y="60"/>
                </a:cubicBezTo>
                <a:cubicBezTo>
                  <a:pt x="39" y="56"/>
                  <a:pt x="39" y="52"/>
                  <a:pt x="39" y="48"/>
                </a:cubicBezTo>
                <a:cubicBezTo>
                  <a:pt x="34" y="50"/>
                  <a:pt x="30" y="51"/>
                  <a:pt x="25" y="53"/>
                </a:cubicBezTo>
                <a:cubicBezTo>
                  <a:pt x="21" y="54"/>
                  <a:pt x="17" y="56"/>
                  <a:pt x="13" y="57"/>
                </a:cubicBezTo>
                <a:cubicBezTo>
                  <a:pt x="13" y="61"/>
                  <a:pt x="13" y="64"/>
                  <a:pt x="13" y="67"/>
                </a:cubicBezTo>
                <a:close/>
                <a:moveTo>
                  <a:pt x="13" y="82"/>
                </a:moveTo>
                <a:cubicBezTo>
                  <a:pt x="17" y="81"/>
                  <a:pt x="21" y="80"/>
                  <a:pt x="25" y="80"/>
                </a:cubicBezTo>
                <a:cubicBezTo>
                  <a:pt x="30" y="79"/>
                  <a:pt x="34" y="78"/>
                  <a:pt x="39" y="77"/>
                </a:cubicBezTo>
                <a:cubicBezTo>
                  <a:pt x="39" y="73"/>
                  <a:pt x="39" y="69"/>
                  <a:pt x="39" y="65"/>
                </a:cubicBezTo>
                <a:cubicBezTo>
                  <a:pt x="34" y="66"/>
                  <a:pt x="30" y="67"/>
                  <a:pt x="25" y="69"/>
                </a:cubicBezTo>
                <a:cubicBezTo>
                  <a:pt x="21" y="70"/>
                  <a:pt x="17" y="71"/>
                  <a:pt x="13" y="72"/>
                </a:cubicBezTo>
                <a:cubicBezTo>
                  <a:pt x="13" y="75"/>
                  <a:pt x="13" y="79"/>
                  <a:pt x="13" y="82"/>
                </a:cubicBezTo>
                <a:close/>
                <a:moveTo>
                  <a:pt x="13" y="97"/>
                </a:moveTo>
                <a:cubicBezTo>
                  <a:pt x="17" y="96"/>
                  <a:pt x="21" y="96"/>
                  <a:pt x="25" y="96"/>
                </a:cubicBezTo>
                <a:cubicBezTo>
                  <a:pt x="30" y="95"/>
                  <a:pt x="34" y="95"/>
                  <a:pt x="39" y="94"/>
                </a:cubicBezTo>
                <a:cubicBezTo>
                  <a:pt x="39" y="90"/>
                  <a:pt x="39" y="86"/>
                  <a:pt x="39" y="82"/>
                </a:cubicBezTo>
                <a:cubicBezTo>
                  <a:pt x="34" y="83"/>
                  <a:pt x="30" y="84"/>
                  <a:pt x="25" y="84"/>
                </a:cubicBezTo>
                <a:cubicBezTo>
                  <a:pt x="21" y="85"/>
                  <a:pt x="17" y="86"/>
                  <a:pt x="13" y="86"/>
                </a:cubicBezTo>
                <a:cubicBezTo>
                  <a:pt x="13" y="90"/>
                  <a:pt x="13" y="93"/>
                  <a:pt x="13" y="97"/>
                </a:cubicBezTo>
                <a:close/>
              </a:path>
            </a:pathLst>
          </a:custGeom>
          <a:solidFill>
            <a:sysClr val="windowText" lastClr="000000">
              <a:alpha val="1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Light"/>
            </a:endParaRPr>
          </a:p>
        </p:txBody>
      </p:sp>
      <p:sp>
        <p:nvSpPr>
          <p:cNvPr id="36" name="矩形 35"/>
          <p:cNvSpPr/>
          <p:nvPr/>
        </p:nvSpPr>
        <p:spPr>
          <a:xfrm>
            <a:off x="991166" y="0"/>
            <a:ext cx="838903" cy="3390339"/>
          </a:xfrm>
          <a:prstGeom prst="rect">
            <a:avLst/>
          </a:prstGeom>
          <a:gradFill>
            <a:gsLst>
              <a:gs pos="649">
                <a:srgbClr val="C29666"/>
              </a:gs>
              <a:gs pos="25000">
                <a:srgbClr val="CDA474"/>
              </a:gs>
              <a:gs pos="51000">
                <a:srgbClr val="AF835B"/>
              </a:gs>
              <a:gs pos="76000">
                <a:srgbClr val="D8B985"/>
              </a:gs>
              <a:gs pos="100000">
                <a:srgbClr val="C69668"/>
              </a:gs>
            </a:gsLst>
            <a:lin ang="5400000" scaled="1"/>
          </a:gradFill>
          <a:ln w="12700">
            <a:miter lim="400000"/>
          </a:ln>
        </p:spPr>
        <p:txBody>
          <a:bodyPr lIns="35719" tIns="35719" rIns="35719" bIns="35719" anchor="ctr"/>
          <a:lstStyle/>
          <a:p>
            <a:pPr defTabSz="410845"/>
            <a:endParaRPr lang="zh-CN" altLang="en-US" sz="2200">
              <a:cs typeface="+mn-ea"/>
            </a:endParaRPr>
          </a:p>
        </p:txBody>
      </p:sp>
      <p:sp>
        <p:nvSpPr>
          <p:cNvPr id="37" name="文本框 36"/>
          <p:cNvSpPr txBox="1"/>
          <p:nvPr/>
        </p:nvSpPr>
        <p:spPr>
          <a:xfrm rot="5400000">
            <a:off x="399010" y="2788759"/>
            <a:ext cx="2723823" cy="646331"/>
          </a:xfrm>
          <a:prstGeom prst="rect">
            <a:avLst/>
          </a:prstGeom>
          <a:noFill/>
          <a:ln>
            <a:solidFill>
              <a:srgbClr val="DCB57C"/>
            </a:solid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prstClr val="white"/>
                </a:solidFill>
                <a:effectLst/>
                <a:uLnTx/>
                <a:uFillTx/>
                <a:ea typeface="微软雅黑 Light"/>
              </a:rPr>
              <a:t>CONTENTS</a:t>
            </a:r>
            <a:endParaRPr kumimoji="0" lang="zh-CN" altLang="en-US" sz="3600" b="0" i="0" u="none" strike="noStrike" kern="0" cap="none" spc="0" normalizeH="0" baseline="0" noProof="0" dirty="0">
              <a:ln>
                <a:noFill/>
              </a:ln>
              <a:solidFill>
                <a:prstClr val="white"/>
              </a:solidFill>
              <a:effectLst/>
              <a:uLnTx/>
              <a:uFillTx/>
              <a:ea typeface="微软雅黑 Light"/>
            </a:endParaRPr>
          </a:p>
        </p:txBody>
      </p:sp>
      <p:sp>
        <p:nvSpPr>
          <p:cNvPr id="38" name="文本框 37"/>
          <p:cNvSpPr txBox="1"/>
          <p:nvPr/>
        </p:nvSpPr>
        <p:spPr>
          <a:xfrm>
            <a:off x="849900" y="43815"/>
            <a:ext cx="1107996" cy="1631217"/>
          </a:xfrm>
          <a:prstGeom prst="rect">
            <a:avLst/>
          </a:prstGeom>
          <a:noFill/>
          <a:ln>
            <a:noFill/>
          </a:ln>
        </p:spPr>
        <p:txBody>
          <a:bodyPr vert="eaVert" wrap="none" rtlCol="0">
            <a:spAutoFit/>
          </a:bodyPr>
          <a:lstStyle/>
          <a:p>
            <a:pPr algn="ctr"/>
            <a:r>
              <a:rPr lang="zh-CN" altLang="en-US" sz="6000" b="1" dirty="0">
                <a:solidFill>
                  <a:srgbClr val="262626"/>
                </a:solidFill>
                <a:ea typeface="微软雅黑 Light"/>
              </a:rPr>
              <a:t>目录</a:t>
            </a:r>
            <a:endParaRPr lang="zh-CN" altLang="en-US" sz="6000" b="1" dirty="0">
              <a:solidFill>
                <a:srgbClr val="262626"/>
              </a:solidFill>
              <a:ea typeface="微软雅黑 Light"/>
            </a:endParaRPr>
          </a:p>
        </p:txBody>
      </p:sp>
      <p:sp>
        <p:nvSpPr>
          <p:cNvPr id="39" name="Freeform 144"/>
          <p:cNvSpPr>
            <a:spLocks noEditPoints="1"/>
          </p:cNvSpPr>
          <p:nvPr/>
        </p:nvSpPr>
        <p:spPr bwMode="auto">
          <a:xfrm flipH="1">
            <a:off x="4172525" y="4653988"/>
            <a:ext cx="1912400" cy="2203418"/>
          </a:xfrm>
          <a:custGeom>
            <a:avLst/>
            <a:gdLst>
              <a:gd name="T0" fmla="*/ 3 w 97"/>
              <a:gd name="T1" fmla="*/ 106 h 112"/>
              <a:gd name="T2" fmla="*/ 3 w 97"/>
              <a:gd name="T3" fmla="*/ 48 h 112"/>
              <a:gd name="T4" fmla="*/ 30 w 97"/>
              <a:gd name="T5" fmla="*/ 39 h 112"/>
              <a:gd name="T6" fmla="*/ 30 w 97"/>
              <a:gd name="T7" fmla="*/ 23 h 112"/>
              <a:gd name="T8" fmla="*/ 74 w 97"/>
              <a:gd name="T9" fmla="*/ 2 h 112"/>
              <a:gd name="T10" fmla="*/ 79 w 97"/>
              <a:gd name="T11" fmla="*/ 1 h 112"/>
              <a:gd name="T12" fmla="*/ 92 w 97"/>
              <a:gd name="T13" fmla="*/ 105 h 112"/>
              <a:gd name="T14" fmla="*/ 97 w 97"/>
              <a:gd name="T15" fmla="*/ 112 h 112"/>
              <a:gd name="T16" fmla="*/ 72 w 97"/>
              <a:gd name="T17" fmla="*/ 112 h 112"/>
              <a:gd name="T18" fmla="*/ 72 w 97"/>
              <a:gd name="T19" fmla="*/ 11 h 112"/>
              <a:gd name="T20" fmla="*/ 37 w 97"/>
              <a:gd name="T21" fmla="*/ 37 h 112"/>
              <a:gd name="T22" fmla="*/ 51 w 97"/>
              <a:gd name="T23" fmla="*/ 32 h 112"/>
              <a:gd name="T24" fmla="*/ 51 w 97"/>
              <a:gd name="T25" fmla="*/ 32 h 112"/>
              <a:gd name="T26" fmla="*/ 51 w 97"/>
              <a:gd name="T27" fmla="*/ 32 h 112"/>
              <a:gd name="T28" fmla="*/ 65 w 97"/>
              <a:gd name="T29" fmla="*/ 105 h 112"/>
              <a:gd name="T30" fmla="*/ 70 w 97"/>
              <a:gd name="T31" fmla="*/ 112 h 112"/>
              <a:gd name="T32" fmla="*/ 45 w 97"/>
              <a:gd name="T33" fmla="*/ 112 h 112"/>
              <a:gd name="T34" fmla="*/ 45 w 97"/>
              <a:gd name="T35" fmla="*/ 41 h 112"/>
              <a:gd name="T36" fmla="*/ 9 w 97"/>
              <a:gd name="T37" fmla="*/ 109 h 112"/>
              <a:gd name="T38" fmla="*/ 6 w 97"/>
              <a:gd name="T39" fmla="*/ 112 h 112"/>
              <a:gd name="T40" fmla="*/ 0 w 97"/>
              <a:gd name="T41" fmla="*/ 106 h 112"/>
              <a:gd name="T42" fmla="*/ 25 w 97"/>
              <a:gd name="T43" fmla="*/ 112 h 112"/>
              <a:gd name="T44" fmla="*/ 39 w 97"/>
              <a:gd name="T45" fmla="*/ 100 h 112"/>
              <a:gd name="T46" fmla="*/ 13 w 97"/>
              <a:gd name="T47" fmla="*/ 101 h 112"/>
              <a:gd name="T48" fmla="*/ 13 w 97"/>
              <a:gd name="T49" fmla="*/ 67 h 112"/>
              <a:gd name="T50" fmla="*/ 39 w 97"/>
              <a:gd name="T51" fmla="*/ 60 h 112"/>
              <a:gd name="T52" fmla="*/ 25 w 97"/>
              <a:gd name="T53" fmla="*/ 53 h 112"/>
              <a:gd name="T54" fmla="*/ 13 w 97"/>
              <a:gd name="T55" fmla="*/ 67 h 112"/>
              <a:gd name="T56" fmla="*/ 25 w 97"/>
              <a:gd name="T57" fmla="*/ 80 h 112"/>
              <a:gd name="T58" fmla="*/ 39 w 97"/>
              <a:gd name="T59" fmla="*/ 65 h 112"/>
              <a:gd name="T60" fmla="*/ 13 w 97"/>
              <a:gd name="T61" fmla="*/ 72 h 112"/>
              <a:gd name="T62" fmla="*/ 13 w 97"/>
              <a:gd name="T63" fmla="*/ 97 h 112"/>
              <a:gd name="T64" fmla="*/ 39 w 97"/>
              <a:gd name="T65" fmla="*/ 94 h 112"/>
              <a:gd name="T66" fmla="*/ 25 w 97"/>
              <a:gd name="T67" fmla="*/ 84 h 112"/>
              <a:gd name="T68" fmla="*/ 13 w 97"/>
              <a:gd name="T69" fmla="*/ 9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 h="112">
                <a:moveTo>
                  <a:pt x="0" y="106"/>
                </a:moveTo>
                <a:cubicBezTo>
                  <a:pt x="3" y="106"/>
                  <a:pt x="3" y="106"/>
                  <a:pt x="3" y="106"/>
                </a:cubicBezTo>
                <a:cubicBezTo>
                  <a:pt x="3" y="51"/>
                  <a:pt x="3" y="51"/>
                  <a:pt x="3" y="51"/>
                </a:cubicBezTo>
                <a:cubicBezTo>
                  <a:pt x="3" y="48"/>
                  <a:pt x="3" y="48"/>
                  <a:pt x="3" y="48"/>
                </a:cubicBezTo>
                <a:cubicBezTo>
                  <a:pt x="5" y="48"/>
                  <a:pt x="5" y="48"/>
                  <a:pt x="5" y="48"/>
                </a:cubicBezTo>
                <a:cubicBezTo>
                  <a:pt x="30" y="39"/>
                  <a:pt x="30" y="39"/>
                  <a:pt x="30" y="39"/>
                </a:cubicBezTo>
                <a:cubicBezTo>
                  <a:pt x="30" y="25"/>
                  <a:pt x="30" y="25"/>
                  <a:pt x="30" y="25"/>
                </a:cubicBezTo>
                <a:cubicBezTo>
                  <a:pt x="30" y="23"/>
                  <a:pt x="30" y="23"/>
                  <a:pt x="30" y="23"/>
                </a:cubicBezTo>
                <a:cubicBezTo>
                  <a:pt x="32" y="22"/>
                  <a:pt x="32" y="22"/>
                  <a:pt x="32" y="22"/>
                </a:cubicBezTo>
                <a:cubicBezTo>
                  <a:pt x="74" y="2"/>
                  <a:pt x="74" y="2"/>
                  <a:pt x="74" y="2"/>
                </a:cubicBezTo>
                <a:cubicBezTo>
                  <a:pt x="79" y="0"/>
                  <a:pt x="79" y="0"/>
                  <a:pt x="79" y="0"/>
                </a:cubicBezTo>
                <a:cubicBezTo>
                  <a:pt x="79" y="1"/>
                  <a:pt x="79" y="1"/>
                  <a:pt x="79" y="1"/>
                </a:cubicBezTo>
                <a:cubicBezTo>
                  <a:pt x="92" y="9"/>
                  <a:pt x="92" y="9"/>
                  <a:pt x="92" y="9"/>
                </a:cubicBezTo>
                <a:cubicBezTo>
                  <a:pt x="92" y="105"/>
                  <a:pt x="92" y="105"/>
                  <a:pt x="92" y="105"/>
                </a:cubicBezTo>
                <a:cubicBezTo>
                  <a:pt x="97" y="105"/>
                  <a:pt x="97" y="105"/>
                  <a:pt x="97" y="105"/>
                </a:cubicBezTo>
                <a:cubicBezTo>
                  <a:pt x="97" y="112"/>
                  <a:pt x="97" y="112"/>
                  <a:pt x="97" y="112"/>
                </a:cubicBezTo>
                <a:cubicBezTo>
                  <a:pt x="75" y="112"/>
                  <a:pt x="75" y="112"/>
                  <a:pt x="75" y="112"/>
                </a:cubicBezTo>
                <a:cubicBezTo>
                  <a:pt x="72" y="112"/>
                  <a:pt x="72" y="112"/>
                  <a:pt x="72" y="112"/>
                </a:cubicBezTo>
                <a:cubicBezTo>
                  <a:pt x="72" y="109"/>
                  <a:pt x="72" y="109"/>
                  <a:pt x="72" y="109"/>
                </a:cubicBezTo>
                <a:cubicBezTo>
                  <a:pt x="72" y="11"/>
                  <a:pt x="72" y="11"/>
                  <a:pt x="72" y="11"/>
                </a:cubicBezTo>
                <a:cubicBezTo>
                  <a:pt x="37" y="27"/>
                  <a:pt x="37" y="27"/>
                  <a:pt x="37" y="27"/>
                </a:cubicBezTo>
                <a:cubicBezTo>
                  <a:pt x="37" y="37"/>
                  <a:pt x="37" y="37"/>
                  <a:pt x="37" y="37"/>
                </a:cubicBezTo>
                <a:cubicBezTo>
                  <a:pt x="47" y="33"/>
                  <a:pt x="47" y="33"/>
                  <a:pt x="47" y="33"/>
                </a:cubicBezTo>
                <a:cubicBezTo>
                  <a:pt x="51" y="32"/>
                  <a:pt x="51" y="32"/>
                  <a:pt x="51" y="32"/>
                </a:cubicBezTo>
                <a:cubicBezTo>
                  <a:pt x="51" y="31"/>
                  <a:pt x="51" y="31"/>
                  <a:pt x="51" y="31"/>
                </a:cubicBezTo>
                <a:cubicBezTo>
                  <a:pt x="51" y="32"/>
                  <a:pt x="51" y="32"/>
                  <a:pt x="51" y="32"/>
                </a:cubicBezTo>
                <a:cubicBezTo>
                  <a:pt x="51" y="31"/>
                  <a:pt x="51" y="31"/>
                  <a:pt x="51" y="31"/>
                </a:cubicBezTo>
                <a:cubicBezTo>
                  <a:pt x="51" y="32"/>
                  <a:pt x="51" y="32"/>
                  <a:pt x="51" y="32"/>
                </a:cubicBezTo>
                <a:cubicBezTo>
                  <a:pt x="65" y="40"/>
                  <a:pt x="65" y="40"/>
                  <a:pt x="65" y="40"/>
                </a:cubicBezTo>
                <a:cubicBezTo>
                  <a:pt x="65" y="105"/>
                  <a:pt x="65" y="105"/>
                  <a:pt x="65" y="105"/>
                </a:cubicBezTo>
                <a:cubicBezTo>
                  <a:pt x="70" y="105"/>
                  <a:pt x="70" y="105"/>
                  <a:pt x="70" y="105"/>
                </a:cubicBezTo>
                <a:cubicBezTo>
                  <a:pt x="70" y="112"/>
                  <a:pt x="70" y="112"/>
                  <a:pt x="70" y="112"/>
                </a:cubicBezTo>
                <a:cubicBezTo>
                  <a:pt x="48" y="112"/>
                  <a:pt x="48" y="112"/>
                  <a:pt x="48" y="112"/>
                </a:cubicBezTo>
                <a:cubicBezTo>
                  <a:pt x="45" y="112"/>
                  <a:pt x="45" y="112"/>
                  <a:pt x="45" y="112"/>
                </a:cubicBezTo>
                <a:cubicBezTo>
                  <a:pt x="45" y="108"/>
                  <a:pt x="45" y="108"/>
                  <a:pt x="45" y="108"/>
                </a:cubicBezTo>
                <a:cubicBezTo>
                  <a:pt x="45" y="41"/>
                  <a:pt x="45" y="41"/>
                  <a:pt x="45" y="41"/>
                </a:cubicBezTo>
                <a:cubicBezTo>
                  <a:pt x="9" y="53"/>
                  <a:pt x="9" y="53"/>
                  <a:pt x="9" y="53"/>
                </a:cubicBezTo>
                <a:cubicBezTo>
                  <a:pt x="9" y="109"/>
                  <a:pt x="9" y="109"/>
                  <a:pt x="9" y="109"/>
                </a:cubicBezTo>
                <a:cubicBezTo>
                  <a:pt x="9" y="112"/>
                  <a:pt x="9" y="112"/>
                  <a:pt x="9" y="112"/>
                </a:cubicBezTo>
                <a:cubicBezTo>
                  <a:pt x="6" y="112"/>
                  <a:pt x="6" y="112"/>
                  <a:pt x="6" y="112"/>
                </a:cubicBezTo>
                <a:cubicBezTo>
                  <a:pt x="0" y="112"/>
                  <a:pt x="0" y="112"/>
                  <a:pt x="0" y="112"/>
                </a:cubicBezTo>
                <a:cubicBezTo>
                  <a:pt x="0" y="106"/>
                  <a:pt x="0" y="106"/>
                  <a:pt x="0" y="106"/>
                </a:cubicBezTo>
                <a:close/>
                <a:moveTo>
                  <a:pt x="13" y="112"/>
                </a:moveTo>
                <a:cubicBezTo>
                  <a:pt x="17" y="112"/>
                  <a:pt x="21" y="112"/>
                  <a:pt x="25" y="112"/>
                </a:cubicBezTo>
                <a:cubicBezTo>
                  <a:pt x="30" y="112"/>
                  <a:pt x="34" y="112"/>
                  <a:pt x="39" y="112"/>
                </a:cubicBezTo>
                <a:cubicBezTo>
                  <a:pt x="39" y="108"/>
                  <a:pt x="39" y="104"/>
                  <a:pt x="39" y="100"/>
                </a:cubicBezTo>
                <a:cubicBezTo>
                  <a:pt x="34" y="100"/>
                  <a:pt x="30" y="100"/>
                  <a:pt x="25" y="101"/>
                </a:cubicBezTo>
                <a:cubicBezTo>
                  <a:pt x="21" y="101"/>
                  <a:pt x="17" y="101"/>
                  <a:pt x="13" y="101"/>
                </a:cubicBezTo>
                <a:cubicBezTo>
                  <a:pt x="13" y="105"/>
                  <a:pt x="13" y="108"/>
                  <a:pt x="13" y="112"/>
                </a:cubicBezTo>
                <a:close/>
                <a:moveTo>
                  <a:pt x="13" y="67"/>
                </a:moveTo>
                <a:cubicBezTo>
                  <a:pt x="17" y="66"/>
                  <a:pt x="21" y="65"/>
                  <a:pt x="25" y="64"/>
                </a:cubicBezTo>
                <a:cubicBezTo>
                  <a:pt x="30" y="63"/>
                  <a:pt x="34" y="61"/>
                  <a:pt x="39" y="60"/>
                </a:cubicBezTo>
                <a:cubicBezTo>
                  <a:pt x="39" y="56"/>
                  <a:pt x="39" y="52"/>
                  <a:pt x="39" y="48"/>
                </a:cubicBezTo>
                <a:cubicBezTo>
                  <a:pt x="34" y="50"/>
                  <a:pt x="30" y="51"/>
                  <a:pt x="25" y="53"/>
                </a:cubicBezTo>
                <a:cubicBezTo>
                  <a:pt x="21" y="54"/>
                  <a:pt x="17" y="56"/>
                  <a:pt x="13" y="57"/>
                </a:cubicBezTo>
                <a:cubicBezTo>
                  <a:pt x="13" y="61"/>
                  <a:pt x="13" y="64"/>
                  <a:pt x="13" y="67"/>
                </a:cubicBezTo>
                <a:close/>
                <a:moveTo>
                  <a:pt x="13" y="82"/>
                </a:moveTo>
                <a:cubicBezTo>
                  <a:pt x="17" y="81"/>
                  <a:pt x="21" y="80"/>
                  <a:pt x="25" y="80"/>
                </a:cubicBezTo>
                <a:cubicBezTo>
                  <a:pt x="30" y="79"/>
                  <a:pt x="34" y="78"/>
                  <a:pt x="39" y="77"/>
                </a:cubicBezTo>
                <a:cubicBezTo>
                  <a:pt x="39" y="73"/>
                  <a:pt x="39" y="69"/>
                  <a:pt x="39" y="65"/>
                </a:cubicBezTo>
                <a:cubicBezTo>
                  <a:pt x="34" y="66"/>
                  <a:pt x="30" y="67"/>
                  <a:pt x="25" y="69"/>
                </a:cubicBezTo>
                <a:cubicBezTo>
                  <a:pt x="21" y="70"/>
                  <a:pt x="17" y="71"/>
                  <a:pt x="13" y="72"/>
                </a:cubicBezTo>
                <a:cubicBezTo>
                  <a:pt x="13" y="75"/>
                  <a:pt x="13" y="79"/>
                  <a:pt x="13" y="82"/>
                </a:cubicBezTo>
                <a:close/>
                <a:moveTo>
                  <a:pt x="13" y="97"/>
                </a:moveTo>
                <a:cubicBezTo>
                  <a:pt x="17" y="96"/>
                  <a:pt x="21" y="96"/>
                  <a:pt x="25" y="96"/>
                </a:cubicBezTo>
                <a:cubicBezTo>
                  <a:pt x="30" y="95"/>
                  <a:pt x="34" y="95"/>
                  <a:pt x="39" y="94"/>
                </a:cubicBezTo>
                <a:cubicBezTo>
                  <a:pt x="39" y="90"/>
                  <a:pt x="39" y="86"/>
                  <a:pt x="39" y="82"/>
                </a:cubicBezTo>
                <a:cubicBezTo>
                  <a:pt x="34" y="83"/>
                  <a:pt x="30" y="84"/>
                  <a:pt x="25" y="84"/>
                </a:cubicBezTo>
                <a:cubicBezTo>
                  <a:pt x="21" y="85"/>
                  <a:pt x="17" y="86"/>
                  <a:pt x="13" y="86"/>
                </a:cubicBezTo>
                <a:cubicBezTo>
                  <a:pt x="13" y="90"/>
                  <a:pt x="13" y="93"/>
                  <a:pt x="13" y="97"/>
                </a:cubicBezTo>
                <a:close/>
              </a:path>
            </a:pathLst>
          </a:custGeom>
          <a:solidFill>
            <a:sysClr val="windowText" lastClr="000000">
              <a:alpha val="1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Light"/>
            </a:endParaRPr>
          </a:p>
        </p:txBody>
      </p:sp>
      <p:grpSp>
        <p:nvGrpSpPr>
          <p:cNvPr id="40" name="组合 39"/>
          <p:cNvGrpSpPr/>
          <p:nvPr/>
        </p:nvGrpSpPr>
        <p:grpSpPr>
          <a:xfrm>
            <a:off x="5634178" y="810186"/>
            <a:ext cx="923645" cy="923644"/>
            <a:chOff x="5634178" y="810186"/>
            <a:chExt cx="923645" cy="923644"/>
          </a:xfrm>
        </p:grpSpPr>
        <p:sp>
          <p:nvSpPr>
            <p:cNvPr id="41" name="圆角矩形 62"/>
            <p:cNvSpPr/>
            <p:nvPr/>
          </p:nvSpPr>
          <p:spPr>
            <a:xfrm>
              <a:off x="5634178" y="810186"/>
              <a:ext cx="923645" cy="923644"/>
            </a:xfrm>
            <a:prstGeom prst="roundRect">
              <a:avLst>
                <a:gd name="adj" fmla="val 11595"/>
              </a:avLst>
            </a:prstGeom>
            <a:gradFill flip="none" rotWithShape="1">
              <a:gsLst>
                <a:gs pos="0">
                  <a:sysClr val="window" lastClr="FFFFFF">
                    <a:lumMod val="85000"/>
                  </a:sysClr>
                </a:gs>
                <a:gs pos="50000">
                  <a:sysClr val="window" lastClr="FFFFFF"/>
                </a:gs>
                <a:gs pos="100000">
                  <a:sysClr val="window" lastClr="FFFFFF"/>
                </a:gs>
              </a:gsLst>
              <a:lin ang="16200000" scaled="1"/>
              <a:tileRect/>
            </a:gradFill>
            <a:ln w="12700" cap="flat" cmpd="sng" algn="ctr">
              <a:solidFill>
                <a:sysClr val="window" lastClr="FFFFFF">
                  <a:lumMod val="85000"/>
                </a:sysClr>
              </a:solidFill>
              <a:prstDash val="solid"/>
              <a:miter lim="800000"/>
            </a:ln>
            <a:effectLst>
              <a:outerShdw blurRad="228600" dist="101600" dir="5400000" algn="t"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Light"/>
                <a:cs typeface="+mn-cs"/>
              </a:endParaRPr>
            </a:p>
          </p:txBody>
        </p:sp>
        <p:sp>
          <p:nvSpPr>
            <p:cNvPr id="42" name="椭圆 41"/>
            <p:cNvSpPr/>
            <p:nvPr/>
          </p:nvSpPr>
          <p:spPr>
            <a:xfrm>
              <a:off x="5711148" y="887156"/>
              <a:ext cx="769704" cy="769703"/>
            </a:xfrm>
            <a:prstGeom prst="ellipse">
              <a:avLst/>
            </a:prstGeom>
            <a:gradFill flip="none" rotWithShape="1">
              <a:gsLst>
                <a:gs pos="0">
                  <a:sysClr val="windowText" lastClr="000000">
                    <a:lumMod val="65000"/>
                    <a:lumOff val="35000"/>
                  </a:sysClr>
                </a:gs>
                <a:gs pos="50000">
                  <a:sysClr val="windowText" lastClr="000000">
                    <a:lumMod val="85000"/>
                    <a:lumOff val="15000"/>
                  </a:sysClr>
                </a:gs>
                <a:gs pos="100000">
                  <a:sysClr val="windowText" lastClr="000000">
                    <a:lumMod val="85000"/>
                    <a:lumOff val="15000"/>
                  </a:sysClr>
                </a:gs>
              </a:gsLst>
              <a:lin ang="5400000" scaled="1"/>
              <a:tileRect/>
            </a:gradFill>
            <a:ln w="12700" cap="flat" cmpd="sng" algn="ctr">
              <a:solidFill>
                <a:srgbClr val="2C2C2C"/>
              </a:solidFill>
              <a:prstDash val="solid"/>
              <a:miter lim="800000"/>
            </a:ln>
            <a:effectLst>
              <a:innerShdw blurRad="177800" dist="50800" dir="16200000">
                <a:prstClr val="black">
                  <a:alpha val="8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Light"/>
                <a:cs typeface="+mn-cs"/>
              </a:endParaRPr>
            </a:p>
          </p:txBody>
        </p:sp>
        <p:sp>
          <p:nvSpPr>
            <p:cNvPr id="43" name="文本框 42"/>
            <p:cNvSpPr txBox="1"/>
            <p:nvPr/>
          </p:nvSpPr>
          <p:spPr>
            <a:xfrm>
              <a:off x="5747185" y="918064"/>
              <a:ext cx="697628" cy="707886"/>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4000" b="1" kern="0" dirty="0">
                  <a:solidFill>
                    <a:srgbClr val="DCB57C"/>
                  </a:solidFill>
                  <a:effectLst>
                    <a:outerShdw blurRad="50800" dist="38100" dir="5400000" algn="t" rotWithShape="0">
                      <a:prstClr val="black">
                        <a:alpha val="40000"/>
                      </a:prstClr>
                    </a:outerShdw>
                  </a:effectLst>
                  <a:latin typeface="+mn-ea"/>
                </a:rPr>
                <a:t>一</a:t>
              </a:r>
              <a:endParaRPr kumimoji="0" lang="zh-CN" altLang="en-US" sz="4000" b="1" i="0" u="none" strike="noStrike" kern="0" cap="none" spc="0" normalizeH="0" baseline="0" noProof="0" dirty="0">
                <a:ln>
                  <a:noFill/>
                </a:ln>
                <a:solidFill>
                  <a:srgbClr val="DCB57C"/>
                </a:solidFill>
                <a:effectLst>
                  <a:outerShdw blurRad="50800" dist="38100" dir="5400000" algn="t" rotWithShape="0">
                    <a:prstClr val="black">
                      <a:alpha val="40000"/>
                    </a:prstClr>
                  </a:outerShdw>
                </a:effectLst>
                <a:uLnTx/>
                <a:uFillTx/>
                <a:latin typeface="+mn-ea"/>
              </a:endParaRPr>
            </a:p>
          </p:txBody>
        </p:sp>
      </p:grpSp>
      <p:grpSp>
        <p:nvGrpSpPr>
          <p:cNvPr id="44" name="组合 43"/>
          <p:cNvGrpSpPr/>
          <p:nvPr/>
        </p:nvGrpSpPr>
        <p:grpSpPr>
          <a:xfrm>
            <a:off x="5634178" y="4137586"/>
            <a:ext cx="923645" cy="923644"/>
            <a:chOff x="5634178" y="2213536"/>
            <a:chExt cx="923645" cy="923644"/>
          </a:xfrm>
        </p:grpSpPr>
        <p:sp>
          <p:nvSpPr>
            <p:cNvPr id="45" name="圆角矩形 66"/>
            <p:cNvSpPr/>
            <p:nvPr/>
          </p:nvSpPr>
          <p:spPr>
            <a:xfrm>
              <a:off x="5634178" y="2213536"/>
              <a:ext cx="923645" cy="923644"/>
            </a:xfrm>
            <a:prstGeom prst="roundRect">
              <a:avLst>
                <a:gd name="adj" fmla="val 11595"/>
              </a:avLst>
            </a:prstGeom>
            <a:gradFill flip="none" rotWithShape="1">
              <a:gsLst>
                <a:gs pos="0">
                  <a:sysClr val="window" lastClr="FFFFFF">
                    <a:lumMod val="85000"/>
                  </a:sysClr>
                </a:gs>
                <a:gs pos="50000">
                  <a:sysClr val="window" lastClr="FFFFFF"/>
                </a:gs>
                <a:gs pos="100000">
                  <a:sysClr val="window" lastClr="FFFFFF"/>
                </a:gs>
              </a:gsLst>
              <a:lin ang="16200000" scaled="1"/>
              <a:tileRect/>
            </a:gradFill>
            <a:ln w="12700" cap="flat" cmpd="sng" algn="ctr">
              <a:solidFill>
                <a:sysClr val="window" lastClr="FFFFFF">
                  <a:lumMod val="85000"/>
                </a:sysClr>
              </a:solidFill>
              <a:prstDash val="solid"/>
              <a:miter lim="800000"/>
            </a:ln>
            <a:effectLst>
              <a:outerShdw blurRad="228600" dist="101600" dir="5400000" algn="t"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Light"/>
                <a:cs typeface="+mn-cs"/>
              </a:endParaRPr>
            </a:p>
          </p:txBody>
        </p:sp>
        <p:sp>
          <p:nvSpPr>
            <p:cNvPr id="46" name="椭圆 45"/>
            <p:cNvSpPr/>
            <p:nvPr/>
          </p:nvSpPr>
          <p:spPr>
            <a:xfrm>
              <a:off x="5711148" y="2290506"/>
              <a:ext cx="769704" cy="769703"/>
            </a:xfrm>
            <a:prstGeom prst="ellipse">
              <a:avLst/>
            </a:prstGeom>
            <a:gradFill flip="none" rotWithShape="1">
              <a:gsLst>
                <a:gs pos="0">
                  <a:sysClr val="windowText" lastClr="000000">
                    <a:lumMod val="65000"/>
                    <a:lumOff val="35000"/>
                  </a:sysClr>
                </a:gs>
                <a:gs pos="50000">
                  <a:sysClr val="windowText" lastClr="000000">
                    <a:lumMod val="85000"/>
                    <a:lumOff val="15000"/>
                  </a:sysClr>
                </a:gs>
                <a:gs pos="100000">
                  <a:sysClr val="windowText" lastClr="000000">
                    <a:lumMod val="85000"/>
                    <a:lumOff val="15000"/>
                  </a:sysClr>
                </a:gs>
              </a:gsLst>
              <a:lin ang="5400000" scaled="1"/>
              <a:tileRect/>
            </a:gradFill>
            <a:ln w="12700" cap="flat" cmpd="sng" algn="ctr">
              <a:solidFill>
                <a:srgbClr val="2C2C2C"/>
              </a:solidFill>
              <a:prstDash val="solid"/>
              <a:miter lim="800000"/>
            </a:ln>
            <a:effectLst>
              <a:innerShdw blurRad="177800" dist="50800" dir="16200000">
                <a:prstClr val="black">
                  <a:alpha val="8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Light"/>
                <a:cs typeface="+mn-cs"/>
              </a:endParaRPr>
            </a:p>
          </p:txBody>
        </p:sp>
        <p:sp>
          <p:nvSpPr>
            <p:cNvPr id="47" name="文本框 46"/>
            <p:cNvSpPr txBox="1"/>
            <p:nvPr/>
          </p:nvSpPr>
          <p:spPr>
            <a:xfrm>
              <a:off x="5747185" y="2321414"/>
              <a:ext cx="697628" cy="707886"/>
            </a:xfrm>
            <a:prstGeom prst="rect">
              <a:avLst/>
            </a:prstGeom>
            <a:noFill/>
          </p:spPr>
          <p:txBody>
            <a:bodyPr wrap="none" rtlCol="0">
              <a:spAutoFit/>
            </a:bodyPr>
            <a:lstStyle>
              <a:defPPr>
                <a:defRPr lang="zh-CN"/>
              </a:defPPr>
              <a:lvl1pPr algn="ctr">
                <a:defRPr sz="4000">
                  <a:solidFill>
                    <a:schemeClr val="accent3"/>
                  </a:solidFill>
                  <a:effectLst>
                    <a:outerShdw blurRad="50800" dist="38100" dir="5400000" algn="t" rotWithShape="0">
                      <a:prstClr val="black">
                        <a:alpha val="40000"/>
                      </a:prstClr>
                    </a:outerShdw>
                  </a:effectLst>
                  <a:latin typeface="+mj-lt"/>
                  <a:ea typeface="方正兰亭细黑_GBK" panose="02000000000000000000" pitchFamily="2"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4000" b="1" i="0" u="none" strike="noStrike" kern="0" cap="none" spc="0" normalizeH="0" baseline="0" noProof="0" dirty="0">
                  <a:ln>
                    <a:noFill/>
                  </a:ln>
                  <a:solidFill>
                    <a:srgbClr val="DCB57C"/>
                  </a:solidFill>
                  <a:effectLst>
                    <a:outerShdw blurRad="50800" dist="38100" dir="5400000" algn="t" rotWithShape="0">
                      <a:prstClr val="black">
                        <a:alpha val="40000"/>
                      </a:prstClr>
                    </a:outerShdw>
                  </a:effectLst>
                  <a:uLnTx/>
                  <a:uFillTx/>
                  <a:latin typeface="+mn-ea"/>
                  <a:ea typeface="+mn-ea"/>
                </a:rPr>
                <a:t>二</a:t>
              </a:r>
              <a:endParaRPr kumimoji="0" lang="zh-CN" altLang="en-US" sz="4000" b="1" i="0" u="none" strike="noStrike" kern="0" cap="none" spc="0" normalizeH="0" baseline="0" noProof="0" dirty="0">
                <a:ln>
                  <a:noFill/>
                </a:ln>
                <a:solidFill>
                  <a:srgbClr val="DCB57C"/>
                </a:solidFill>
                <a:effectLst>
                  <a:outerShdw blurRad="50800" dist="38100" dir="5400000" algn="t" rotWithShape="0">
                    <a:prstClr val="black">
                      <a:alpha val="40000"/>
                    </a:prstClr>
                  </a:outerShdw>
                </a:effectLst>
                <a:uLnTx/>
                <a:uFillTx/>
                <a:latin typeface="+mn-ea"/>
                <a:ea typeface="+mn-ea"/>
              </a:endParaRPr>
            </a:p>
          </p:txBody>
        </p:sp>
      </p:grpSp>
      <p:sp>
        <p:nvSpPr>
          <p:cNvPr id="56" name="文本框 55"/>
          <p:cNvSpPr txBox="1"/>
          <p:nvPr/>
        </p:nvSpPr>
        <p:spPr>
          <a:xfrm>
            <a:off x="6704162" y="951696"/>
            <a:ext cx="2954655" cy="646331"/>
          </a:xfrm>
          <a:prstGeom prst="rect">
            <a:avLst/>
          </a:prstGeom>
          <a:noFill/>
        </p:spPr>
        <p:txBody>
          <a:bodyPr wrap="none" rtlCol="0">
            <a:spAutoFit/>
          </a:bodyPr>
          <a:lstStyle/>
          <a:p>
            <a:r>
              <a:rPr lang="zh-CN" altLang="en-US" sz="3600" b="1" dirty="0">
                <a:solidFill>
                  <a:prstClr val="black">
                    <a:lumMod val="85000"/>
                    <a:lumOff val="15000"/>
                  </a:prstClr>
                </a:solidFill>
                <a:latin typeface="+mn-ea"/>
              </a:rPr>
              <a:t>人事管理制度</a:t>
            </a:r>
            <a:endParaRPr lang="zh-CN" altLang="en-US" sz="3600" b="1" dirty="0">
              <a:solidFill>
                <a:prstClr val="black">
                  <a:lumMod val="85000"/>
                  <a:lumOff val="15000"/>
                </a:prstClr>
              </a:solidFill>
              <a:latin typeface="+mn-ea"/>
            </a:endParaRPr>
          </a:p>
        </p:txBody>
      </p:sp>
      <p:sp>
        <p:nvSpPr>
          <p:cNvPr id="58" name="文本框 57"/>
          <p:cNvSpPr txBox="1"/>
          <p:nvPr/>
        </p:nvSpPr>
        <p:spPr>
          <a:xfrm>
            <a:off x="6704162" y="4279096"/>
            <a:ext cx="1569660" cy="369332"/>
          </a:xfrm>
          <a:prstGeom prst="rect">
            <a:avLst/>
          </a:prstGeom>
          <a:noFill/>
        </p:spPr>
        <p:txBody>
          <a:bodyPr wrap="none" rtlCol="0">
            <a:spAutoFit/>
          </a:bodyPr>
          <a:lstStyle>
            <a:defPPr>
              <a:defRPr lang="zh-CN"/>
            </a:defPPr>
            <a:lvl1pPr>
              <a:defRPr sz="3600" b="1">
                <a:solidFill>
                  <a:prstClr val="black">
                    <a:lumMod val="85000"/>
                    <a:lumOff val="15000"/>
                  </a:prstClr>
                </a:solidFill>
                <a:ea typeface="微软雅黑 Light"/>
              </a:defRPr>
            </a:lvl1pPr>
          </a:lstStyle>
          <a:p>
            <a:r>
              <a:rPr lang="zh-CN" altLang="en-US" dirty="0">
                <a:latin typeface="+mn-ea"/>
                <a:ea typeface="+mn-ea"/>
              </a:rPr>
              <a:t>行政管理制度</a:t>
            </a:r>
            <a:endParaRPr lang="zh-CN" altLang="en-US" dirty="0">
              <a:latin typeface="+mn-ea"/>
              <a:ea typeface="+mn-ea"/>
            </a:endParaRPr>
          </a:p>
        </p:txBody>
      </p:sp>
      <p:sp>
        <p:nvSpPr>
          <p:cNvPr id="65" name="文本框 64"/>
          <p:cNvSpPr txBox="1"/>
          <p:nvPr/>
        </p:nvSpPr>
        <p:spPr>
          <a:xfrm>
            <a:off x="385032" y="5918339"/>
            <a:ext cx="702436" cy="307777"/>
          </a:xfrm>
          <a:prstGeom prst="rect">
            <a:avLst/>
          </a:prstGeom>
          <a:noFill/>
          <a:ln>
            <a:solidFill>
              <a:sysClr val="windowText" lastClr="000000">
                <a:lumMod val="50000"/>
                <a:lumOff val="50000"/>
              </a:sysClr>
            </a:solidFill>
          </a:ln>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lumMod val="50000"/>
                    <a:lumOff val="50000"/>
                  </a:prstClr>
                </a:solidFill>
                <a:effectLst/>
                <a:uLnTx/>
                <a:uFillTx/>
                <a:ea typeface="微软雅黑 Light"/>
              </a:rPr>
              <a:t>LOGO</a:t>
            </a:r>
            <a:endParaRPr kumimoji="0" lang="zh-CN" altLang="en-US" sz="1400" b="0" i="0" u="none" strike="noStrike" kern="0" cap="none" spc="0" normalizeH="0" baseline="0" noProof="0" dirty="0">
              <a:ln>
                <a:noFill/>
              </a:ln>
              <a:solidFill>
                <a:prstClr val="black">
                  <a:lumMod val="50000"/>
                  <a:lumOff val="50000"/>
                </a:prstClr>
              </a:solidFill>
              <a:effectLst/>
              <a:uLnTx/>
              <a:uFillTx/>
              <a:ea typeface="微软雅黑 Light"/>
            </a:endParaRPr>
          </a:p>
        </p:txBody>
      </p:sp>
      <p:sp>
        <p:nvSpPr>
          <p:cNvPr id="66" name="矩形 65"/>
          <p:cNvSpPr>
            <a:spLocks noChangeArrowheads="1"/>
          </p:cNvSpPr>
          <p:nvPr/>
        </p:nvSpPr>
        <p:spPr bwMode="auto">
          <a:xfrm>
            <a:off x="6774814" y="1619541"/>
            <a:ext cx="4120728" cy="902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lnSpc>
                <a:spcPct val="150000"/>
              </a:lnSpc>
              <a:buClr>
                <a:srgbClr val="1C207A"/>
              </a:buClr>
            </a:pPr>
            <a:r>
              <a:rPr lang="en-US" altLang="zh-CN" sz="1865" b="1" dirty="0">
                <a:latin typeface="微软雅黑" panose="020B0503020204020204" pitchFamily="34" charset="-122"/>
                <a:ea typeface="微软雅黑" panose="020B0503020204020204" pitchFamily="34" charset="-122"/>
              </a:rPr>
              <a:t>1</a:t>
            </a:r>
            <a:r>
              <a:rPr lang="zh-CN" altLang="en-US" sz="1865" b="1" dirty="0">
                <a:latin typeface="微软雅黑" panose="020B0503020204020204" pitchFamily="34" charset="-122"/>
                <a:ea typeface="微软雅黑" panose="020B0503020204020204" pitchFamily="34" charset="-122"/>
              </a:rPr>
              <a:t>、入职流程</a:t>
            </a:r>
            <a:r>
              <a:rPr lang="en-US" altLang="zh-CN" sz="1865" b="1" dirty="0">
                <a:latin typeface="微软雅黑" panose="020B0503020204020204" pitchFamily="34" charset="-122"/>
                <a:ea typeface="微软雅黑" panose="020B0503020204020204" pitchFamily="34" charset="-122"/>
              </a:rPr>
              <a:t>	2</a:t>
            </a:r>
            <a:r>
              <a:rPr lang="zh-CN" altLang="en-US" sz="1865" b="1" dirty="0">
                <a:latin typeface="微软雅黑" panose="020B0503020204020204" pitchFamily="34" charset="-122"/>
                <a:ea typeface="微软雅黑" panose="020B0503020204020204" pitchFamily="34" charset="-122"/>
              </a:rPr>
              <a:t>、劳动合同</a:t>
            </a:r>
            <a:endParaRPr lang="en-US" altLang="zh-CN" sz="1865" b="1" dirty="0">
              <a:latin typeface="微软雅黑" panose="020B0503020204020204" pitchFamily="34" charset="-122"/>
              <a:ea typeface="微软雅黑" panose="020B0503020204020204" pitchFamily="34" charset="-122"/>
            </a:endParaRPr>
          </a:p>
          <a:p>
            <a:pPr eaLnBrk="1" hangingPunct="1">
              <a:lnSpc>
                <a:spcPct val="150000"/>
              </a:lnSpc>
              <a:buClr>
                <a:srgbClr val="1C207A"/>
              </a:buClr>
            </a:pPr>
            <a:r>
              <a:rPr lang="en-US" altLang="zh-CN" sz="1865" b="1" dirty="0">
                <a:latin typeface="微软雅黑" panose="020B0503020204020204" pitchFamily="34" charset="-122"/>
                <a:ea typeface="微软雅黑" panose="020B0503020204020204" pitchFamily="34" charset="-122"/>
              </a:rPr>
              <a:t>3</a:t>
            </a:r>
            <a:r>
              <a:rPr lang="zh-CN" altLang="en-US" sz="1865" b="1" dirty="0">
                <a:latin typeface="微软雅黑" panose="020B0503020204020204" pitchFamily="34" charset="-122"/>
                <a:ea typeface="微软雅黑" panose="020B0503020204020204" pitchFamily="34" charset="-122"/>
              </a:rPr>
              <a:t>、考勤制度</a:t>
            </a:r>
            <a:r>
              <a:rPr lang="en-US" altLang="zh-CN" sz="1865" b="1" dirty="0">
                <a:latin typeface="微软雅黑" panose="020B0503020204020204" pitchFamily="34" charset="-122"/>
                <a:ea typeface="微软雅黑" panose="020B0503020204020204" pitchFamily="34" charset="-122"/>
              </a:rPr>
              <a:t>	4</a:t>
            </a:r>
            <a:r>
              <a:rPr lang="zh-CN" altLang="en-US" sz="1865" b="1" dirty="0">
                <a:latin typeface="微软雅黑" panose="020B0503020204020204" pitchFamily="34" charset="-122"/>
                <a:ea typeface="微软雅黑" panose="020B0503020204020204" pitchFamily="34" charset="-122"/>
              </a:rPr>
              <a:t>、请假制度</a:t>
            </a:r>
            <a:endParaRPr lang="en-US" altLang="zh-CN" sz="1865" b="1" dirty="0">
              <a:latin typeface="微软雅黑" panose="020B0503020204020204" pitchFamily="34" charset="-122"/>
              <a:ea typeface="微软雅黑" panose="020B0503020204020204" pitchFamily="34" charset="-122"/>
            </a:endParaRPr>
          </a:p>
        </p:txBody>
      </p:sp>
      <p:sp>
        <p:nvSpPr>
          <p:cNvPr id="67" name="矩形 66"/>
          <p:cNvSpPr>
            <a:spLocks noChangeArrowheads="1"/>
          </p:cNvSpPr>
          <p:nvPr/>
        </p:nvSpPr>
        <p:spPr bwMode="auto">
          <a:xfrm>
            <a:off x="6774814" y="2449905"/>
            <a:ext cx="4120728" cy="902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lnSpc>
                <a:spcPct val="150000"/>
              </a:lnSpc>
              <a:buClr>
                <a:srgbClr val="1C207A"/>
              </a:buClr>
            </a:pPr>
            <a:r>
              <a:rPr lang="en-US" altLang="zh-CN" sz="1865" b="1" dirty="0">
                <a:latin typeface="微软雅黑" panose="020B0503020204020204" pitchFamily="34" charset="-122"/>
                <a:ea typeface="微软雅黑" panose="020B0503020204020204" pitchFamily="34" charset="-122"/>
              </a:rPr>
              <a:t>5</a:t>
            </a:r>
            <a:r>
              <a:rPr lang="zh-CN" altLang="en-US" sz="1865" b="1" dirty="0">
                <a:latin typeface="微软雅黑" panose="020B0503020204020204" pitchFamily="34" charset="-122"/>
                <a:ea typeface="微软雅黑" panose="020B0503020204020204" pitchFamily="34" charset="-122"/>
              </a:rPr>
              <a:t>、休假制度</a:t>
            </a:r>
            <a:r>
              <a:rPr lang="en-US" altLang="zh-CN" sz="1865" b="1" dirty="0">
                <a:latin typeface="微软雅黑" panose="020B0503020204020204" pitchFamily="34" charset="-122"/>
                <a:ea typeface="微软雅黑" panose="020B0503020204020204" pitchFamily="34" charset="-122"/>
              </a:rPr>
              <a:t>	6</a:t>
            </a:r>
            <a:r>
              <a:rPr lang="zh-CN" altLang="en-US" sz="1865" b="1" dirty="0">
                <a:latin typeface="微软雅黑" panose="020B0503020204020204" pitchFamily="34" charset="-122"/>
                <a:ea typeface="微软雅黑" panose="020B0503020204020204" pitchFamily="34" charset="-122"/>
              </a:rPr>
              <a:t>、加班调休制度</a:t>
            </a:r>
            <a:endParaRPr lang="en-US" altLang="zh-CN" sz="1865" b="1" dirty="0">
              <a:latin typeface="微软雅黑" panose="020B0503020204020204" pitchFamily="34" charset="-122"/>
              <a:ea typeface="微软雅黑" panose="020B0503020204020204" pitchFamily="34" charset="-122"/>
            </a:endParaRPr>
          </a:p>
          <a:p>
            <a:pPr eaLnBrk="1" hangingPunct="1">
              <a:lnSpc>
                <a:spcPct val="150000"/>
              </a:lnSpc>
              <a:buClr>
                <a:srgbClr val="1C207A"/>
              </a:buClr>
            </a:pPr>
            <a:r>
              <a:rPr lang="en-US" altLang="zh-CN" sz="1865" b="1" dirty="0">
                <a:latin typeface="微软雅黑" panose="020B0503020204020204" pitchFamily="34" charset="-122"/>
                <a:ea typeface="微软雅黑" panose="020B0503020204020204" pitchFamily="34" charset="-122"/>
              </a:rPr>
              <a:t>7</a:t>
            </a:r>
            <a:r>
              <a:rPr lang="zh-CN" altLang="en-US" sz="1865" b="1" dirty="0">
                <a:latin typeface="微软雅黑" panose="020B0503020204020204" pitchFamily="34" charset="-122"/>
                <a:ea typeface="微软雅黑" panose="020B0503020204020204" pitchFamily="34" charset="-122"/>
              </a:rPr>
              <a:t>、薪酬制度</a:t>
            </a:r>
            <a:r>
              <a:rPr lang="en-US" altLang="zh-CN" sz="1865" b="1" dirty="0">
                <a:latin typeface="微软雅黑" panose="020B0503020204020204" pitchFamily="34" charset="-122"/>
                <a:ea typeface="微软雅黑" panose="020B0503020204020204" pitchFamily="34" charset="-122"/>
              </a:rPr>
              <a:t>	8</a:t>
            </a:r>
            <a:r>
              <a:rPr lang="zh-CN" altLang="en-US" sz="1865" b="1" dirty="0">
                <a:latin typeface="微软雅黑" panose="020B0503020204020204" pitchFamily="34" charset="-122"/>
                <a:ea typeface="微软雅黑" panose="020B0503020204020204" pitchFamily="34" charset="-122"/>
              </a:rPr>
              <a:t>、公司福利</a:t>
            </a:r>
            <a:endParaRPr lang="en-US" altLang="zh-CN" sz="1865" b="1" dirty="0">
              <a:latin typeface="微软雅黑" panose="020B0503020204020204" pitchFamily="34" charset="-122"/>
              <a:ea typeface="微软雅黑" panose="020B0503020204020204" pitchFamily="34" charset="-122"/>
            </a:endParaRPr>
          </a:p>
        </p:txBody>
      </p:sp>
      <p:sp>
        <p:nvSpPr>
          <p:cNvPr id="71" name="矩形 70"/>
          <p:cNvSpPr>
            <a:spLocks noChangeArrowheads="1"/>
          </p:cNvSpPr>
          <p:nvPr/>
        </p:nvSpPr>
        <p:spPr bwMode="auto">
          <a:xfrm>
            <a:off x="6774814" y="5557624"/>
            <a:ext cx="3664586" cy="4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lnSpc>
                <a:spcPct val="150000"/>
              </a:lnSpc>
              <a:buClr>
                <a:srgbClr val="1C207A"/>
              </a:buClr>
            </a:pPr>
            <a:r>
              <a:rPr lang="en-US" altLang="zh-CN" sz="1865" b="1" dirty="0">
                <a:latin typeface="微软雅黑" panose="020B0503020204020204" pitchFamily="34" charset="-122"/>
                <a:ea typeface="微软雅黑" panose="020B0503020204020204" pitchFamily="34" charset="-122"/>
              </a:rPr>
              <a:t>3</a:t>
            </a:r>
            <a:r>
              <a:rPr lang="zh-CN" altLang="en-US" sz="1865" b="1" dirty="0">
                <a:latin typeface="微软雅黑" panose="020B0503020204020204" pitchFamily="34" charset="-122"/>
                <a:ea typeface="微软雅黑" panose="020B0503020204020204" pitchFamily="34" charset="-122"/>
              </a:rPr>
              <a:t>、发文制度</a:t>
            </a:r>
            <a:r>
              <a:rPr lang="en-US" altLang="zh-CN" sz="1865" b="1" dirty="0">
                <a:latin typeface="微软雅黑" panose="020B0503020204020204" pitchFamily="34" charset="-122"/>
                <a:ea typeface="微软雅黑" panose="020B0503020204020204" pitchFamily="34" charset="-122"/>
              </a:rPr>
              <a:t>	4</a:t>
            </a:r>
            <a:r>
              <a:rPr lang="zh-CN" altLang="en-US" sz="1865" b="1" dirty="0">
                <a:latin typeface="微软雅黑" panose="020B0503020204020204" pitchFamily="34" charset="-122"/>
                <a:ea typeface="微软雅黑" panose="020B0503020204020204" pitchFamily="34" charset="-122"/>
              </a:rPr>
              <a:t>、员工意识</a:t>
            </a:r>
            <a:endParaRPr lang="zh-CN" altLang="en-US" sz="1865" b="1" dirty="0">
              <a:latin typeface="微软雅黑" panose="020B0503020204020204" pitchFamily="34" charset="-122"/>
              <a:ea typeface="微软雅黑" panose="020B0503020204020204" pitchFamily="34" charset="-122"/>
            </a:endParaRPr>
          </a:p>
        </p:txBody>
      </p:sp>
      <p:sp>
        <p:nvSpPr>
          <p:cNvPr id="75" name="矩形 74"/>
          <p:cNvSpPr>
            <a:spLocks noChangeArrowheads="1"/>
          </p:cNvSpPr>
          <p:nvPr/>
        </p:nvSpPr>
        <p:spPr bwMode="auto">
          <a:xfrm>
            <a:off x="6774814" y="5085507"/>
            <a:ext cx="3664586" cy="4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lnSpc>
                <a:spcPct val="150000"/>
              </a:lnSpc>
              <a:buClr>
                <a:srgbClr val="1C207A"/>
              </a:buClr>
            </a:pPr>
            <a:r>
              <a:rPr lang="en-US" altLang="zh-CN" sz="1865" b="1" dirty="0">
                <a:latin typeface="微软雅黑" panose="020B0503020204020204" pitchFamily="34" charset="-122"/>
                <a:ea typeface="微软雅黑" panose="020B0503020204020204" pitchFamily="34" charset="-122"/>
              </a:rPr>
              <a:t>1</a:t>
            </a:r>
            <a:r>
              <a:rPr lang="zh-CN" altLang="en-US" sz="1865" b="1" dirty="0">
                <a:latin typeface="微软雅黑" panose="020B0503020204020204" pitchFamily="34" charset="-122"/>
                <a:ea typeface="微软雅黑" panose="020B0503020204020204" pitchFamily="34" charset="-122"/>
              </a:rPr>
              <a:t>、行为规范</a:t>
            </a:r>
            <a:r>
              <a:rPr lang="en-US" altLang="zh-CN" sz="1865" b="1" dirty="0">
                <a:latin typeface="微软雅黑" panose="020B0503020204020204" pitchFamily="34" charset="-122"/>
                <a:ea typeface="微软雅黑" panose="020B0503020204020204" pitchFamily="34" charset="-122"/>
              </a:rPr>
              <a:t>	2</a:t>
            </a:r>
            <a:r>
              <a:rPr lang="zh-CN" altLang="en-US" sz="1865" b="1" dirty="0">
                <a:latin typeface="微软雅黑" panose="020B0503020204020204" pitchFamily="34" charset="-122"/>
                <a:ea typeface="微软雅黑" panose="020B0503020204020204" pitchFamily="34" charset="-122"/>
              </a:rPr>
              <a:t>、规章制度</a:t>
            </a:r>
            <a:endParaRPr lang="en-US" altLang="zh-CN" sz="1865"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8500" decel="42800" fill="hold" grpId="0" nodeType="afterEffect">
                                  <p:stCondLst>
                                    <p:cond delay="20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700" fill="hold"/>
                                        <p:tgtEl>
                                          <p:spTgt spid="34"/>
                                        </p:tgtEl>
                                        <p:attrNameLst>
                                          <p:attrName>ppt_x</p:attrName>
                                        </p:attrNameLst>
                                      </p:cBhvr>
                                      <p:tavLst>
                                        <p:tav tm="0">
                                          <p:val>
                                            <p:strVal val="0-#ppt_w/2"/>
                                          </p:val>
                                        </p:tav>
                                        <p:tav tm="100000">
                                          <p:val>
                                            <p:strVal val="#ppt_x"/>
                                          </p:val>
                                        </p:tav>
                                      </p:tavLst>
                                    </p:anim>
                                    <p:anim calcmode="lin" valueType="num">
                                      <p:cBhvr additive="base">
                                        <p:cTn id="8" dur="700" fill="hold"/>
                                        <p:tgtEl>
                                          <p:spTgt spid="3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250"/>
                                        <p:tgtEl>
                                          <p:spTgt spid="65"/>
                                        </p:tgtEl>
                                      </p:cBhvr>
                                    </p:animEffect>
                                  </p:childTnLst>
                                </p:cTn>
                              </p:par>
                            </p:childTnLst>
                          </p:cTn>
                        </p:par>
                        <p:par>
                          <p:cTn id="12" fill="hold">
                            <p:stCondLst>
                              <p:cond delay="1200"/>
                            </p:stCondLst>
                            <p:childTnLst>
                              <p:par>
                                <p:cTn id="13" presetID="2" presetClass="entr" presetSubtype="1" accel="28500" decel="42800" fill="hold" grpId="0" nodeType="afterEffect">
                                  <p:stCondLst>
                                    <p:cond delay="15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700" fill="hold"/>
                                        <p:tgtEl>
                                          <p:spTgt spid="36"/>
                                        </p:tgtEl>
                                        <p:attrNameLst>
                                          <p:attrName>ppt_x</p:attrName>
                                        </p:attrNameLst>
                                      </p:cBhvr>
                                      <p:tavLst>
                                        <p:tav tm="0">
                                          <p:val>
                                            <p:strVal val="#ppt_x"/>
                                          </p:val>
                                        </p:tav>
                                        <p:tav tm="100000">
                                          <p:val>
                                            <p:strVal val="#ppt_x"/>
                                          </p:val>
                                        </p:tav>
                                      </p:tavLst>
                                    </p:anim>
                                    <p:anim calcmode="lin" valueType="num">
                                      <p:cBhvr additive="base">
                                        <p:cTn id="16" dur="700" fill="hold"/>
                                        <p:tgtEl>
                                          <p:spTgt spid="36"/>
                                        </p:tgtEl>
                                        <p:attrNameLst>
                                          <p:attrName>ppt_y</p:attrName>
                                        </p:attrNameLst>
                                      </p:cBhvr>
                                      <p:tavLst>
                                        <p:tav tm="0">
                                          <p:val>
                                            <p:strVal val="0-#ppt_h/2"/>
                                          </p:val>
                                        </p:tav>
                                        <p:tav tm="100000">
                                          <p:val>
                                            <p:strVal val="#ppt_y"/>
                                          </p:val>
                                        </p:tav>
                                      </p:tavLst>
                                    </p:anim>
                                  </p:childTnLst>
                                </p:cTn>
                              </p:par>
                              <p:par>
                                <p:cTn id="17" presetID="2" presetClass="entr" presetSubtype="1" accel="28500" decel="42800" fill="hold" grpId="0" nodeType="withEffect">
                                  <p:stCondLst>
                                    <p:cond delay="55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700" fill="hold"/>
                                        <p:tgtEl>
                                          <p:spTgt spid="37"/>
                                        </p:tgtEl>
                                        <p:attrNameLst>
                                          <p:attrName>ppt_x</p:attrName>
                                        </p:attrNameLst>
                                      </p:cBhvr>
                                      <p:tavLst>
                                        <p:tav tm="0">
                                          <p:val>
                                            <p:strVal val="#ppt_x"/>
                                          </p:val>
                                        </p:tav>
                                        <p:tav tm="100000">
                                          <p:val>
                                            <p:strVal val="#ppt_x"/>
                                          </p:val>
                                        </p:tav>
                                      </p:tavLst>
                                    </p:anim>
                                    <p:anim calcmode="lin" valueType="num">
                                      <p:cBhvr additive="base">
                                        <p:cTn id="20" dur="700" fill="hold"/>
                                        <p:tgtEl>
                                          <p:spTgt spid="37"/>
                                        </p:tgtEl>
                                        <p:attrNameLst>
                                          <p:attrName>ppt_y</p:attrName>
                                        </p:attrNameLst>
                                      </p:cBhvr>
                                      <p:tavLst>
                                        <p:tav tm="0">
                                          <p:val>
                                            <p:strVal val="0-#ppt_h/2"/>
                                          </p:val>
                                        </p:tav>
                                        <p:tav tm="100000">
                                          <p:val>
                                            <p:strVal val="#ppt_y"/>
                                          </p:val>
                                        </p:tav>
                                      </p:tavLst>
                                    </p:anim>
                                  </p:childTnLst>
                                </p:cTn>
                              </p:par>
                              <p:par>
                                <p:cTn id="21" presetID="2" presetClass="entr" presetSubtype="1" accel="28500" decel="42800" fill="hold" grpId="0" nodeType="withEffect">
                                  <p:stCondLst>
                                    <p:cond delay="45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ppt_x"/>
                                          </p:val>
                                        </p:tav>
                                        <p:tav tm="100000">
                                          <p:val>
                                            <p:strVal val="#ppt_x"/>
                                          </p:val>
                                        </p:tav>
                                      </p:tavLst>
                                    </p:anim>
                                    <p:anim calcmode="lin" valueType="num">
                                      <p:cBhvr additive="base">
                                        <p:cTn id="24" dur="500" fill="hold"/>
                                        <p:tgtEl>
                                          <p:spTgt spid="38"/>
                                        </p:tgtEl>
                                        <p:attrNameLst>
                                          <p:attrName>ppt_y</p:attrName>
                                        </p:attrNameLst>
                                      </p:cBhvr>
                                      <p:tavLst>
                                        <p:tav tm="0">
                                          <p:val>
                                            <p:strVal val="0-#ppt_h/2"/>
                                          </p:val>
                                        </p:tav>
                                        <p:tav tm="100000">
                                          <p:val>
                                            <p:strVal val="#ppt_y"/>
                                          </p:val>
                                        </p:tav>
                                      </p:tavLst>
                                    </p:anim>
                                  </p:childTnLst>
                                </p:cTn>
                              </p:par>
                            </p:childTnLst>
                          </p:cTn>
                        </p:par>
                        <p:par>
                          <p:cTn id="25" fill="hold">
                            <p:stCondLst>
                              <p:cond delay="2350"/>
                            </p:stCondLst>
                            <p:childTnLst>
                              <p:par>
                                <p:cTn id="26" presetID="53" presetClass="entr" presetSubtype="16"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animEffect transition="in" filter="fade">
                                      <p:cBhvr>
                                        <p:cTn id="30" dur="500"/>
                                        <p:tgtEl>
                                          <p:spTgt spid="40"/>
                                        </p:tgtEl>
                                      </p:cBhvr>
                                    </p:animEffect>
                                  </p:childTnLst>
                                </p:cTn>
                              </p:par>
                            </p:childTnLst>
                          </p:cTn>
                        </p:par>
                        <p:par>
                          <p:cTn id="31" fill="hold">
                            <p:stCondLst>
                              <p:cond delay="2850"/>
                            </p:stCondLst>
                            <p:childTnLst>
                              <p:par>
                                <p:cTn id="32" presetID="17" presetClass="entr" presetSubtype="8"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p:cTn id="34" dur="500" fill="hold"/>
                                        <p:tgtEl>
                                          <p:spTgt spid="56"/>
                                        </p:tgtEl>
                                        <p:attrNameLst>
                                          <p:attrName>ppt_x</p:attrName>
                                        </p:attrNameLst>
                                      </p:cBhvr>
                                      <p:tavLst>
                                        <p:tav tm="0">
                                          <p:val>
                                            <p:strVal val="#ppt_x-#ppt_w/2"/>
                                          </p:val>
                                        </p:tav>
                                        <p:tav tm="100000">
                                          <p:val>
                                            <p:strVal val="#ppt_x"/>
                                          </p:val>
                                        </p:tav>
                                      </p:tavLst>
                                    </p:anim>
                                    <p:anim calcmode="lin" valueType="num">
                                      <p:cBhvr>
                                        <p:cTn id="35" dur="500" fill="hold"/>
                                        <p:tgtEl>
                                          <p:spTgt spid="56"/>
                                        </p:tgtEl>
                                        <p:attrNameLst>
                                          <p:attrName>ppt_y</p:attrName>
                                        </p:attrNameLst>
                                      </p:cBhvr>
                                      <p:tavLst>
                                        <p:tav tm="0">
                                          <p:val>
                                            <p:strVal val="#ppt_y"/>
                                          </p:val>
                                        </p:tav>
                                        <p:tav tm="100000">
                                          <p:val>
                                            <p:strVal val="#ppt_y"/>
                                          </p:val>
                                        </p:tav>
                                      </p:tavLst>
                                    </p:anim>
                                    <p:anim calcmode="lin" valueType="num">
                                      <p:cBhvr>
                                        <p:cTn id="36" dur="500" fill="hold"/>
                                        <p:tgtEl>
                                          <p:spTgt spid="56"/>
                                        </p:tgtEl>
                                        <p:attrNameLst>
                                          <p:attrName>ppt_w</p:attrName>
                                        </p:attrNameLst>
                                      </p:cBhvr>
                                      <p:tavLst>
                                        <p:tav tm="0">
                                          <p:val>
                                            <p:fltVal val="0"/>
                                          </p:val>
                                        </p:tav>
                                        <p:tav tm="100000">
                                          <p:val>
                                            <p:strVal val="#ppt_w"/>
                                          </p:val>
                                        </p:tav>
                                      </p:tavLst>
                                    </p:anim>
                                    <p:anim calcmode="lin" valueType="num">
                                      <p:cBhvr>
                                        <p:cTn id="37" dur="500" fill="hold"/>
                                        <p:tgtEl>
                                          <p:spTgt spid="56"/>
                                        </p:tgtEl>
                                        <p:attrNameLst>
                                          <p:attrName>ppt_h</p:attrName>
                                        </p:attrNameLst>
                                      </p:cBhvr>
                                      <p:tavLst>
                                        <p:tav tm="0">
                                          <p:val>
                                            <p:strVal val="#ppt_h"/>
                                          </p:val>
                                        </p:tav>
                                        <p:tav tm="100000">
                                          <p:val>
                                            <p:strVal val="#ppt_h"/>
                                          </p:val>
                                        </p:tav>
                                      </p:tavLst>
                                    </p:anim>
                                  </p:childTnLst>
                                </p:cTn>
                              </p:par>
                            </p:childTnLst>
                          </p:cTn>
                        </p:par>
                        <p:par>
                          <p:cTn id="38" fill="hold">
                            <p:stCondLst>
                              <p:cond delay="3350"/>
                            </p:stCondLst>
                            <p:childTnLst>
                              <p:par>
                                <p:cTn id="39" presetID="12" presetClass="entr" presetSubtype="8" fill="hold" grpId="0"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slide(fromLeft)">
                                      <p:cBhvr>
                                        <p:cTn id="41" dur="500"/>
                                        <p:tgtEl>
                                          <p:spTgt spid="66"/>
                                        </p:tgtEl>
                                      </p:cBhvr>
                                    </p:animEffect>
                                  </p:childTnLst>
                                </p:cTn>
                              </p:par>
                            </p:childTnLst>
                          </p:cTn>
                        </p:par>
                        <p:par>
                          <p:cTn id="42" fill="hold">
                            <p:stCondLst>
                              <p:cond delay="3850"/>
                            </p:stCondLst>
                            <p:childTnLst>
                              <p:par>
                                <p:cTn id="43" presetID="12" presetClass="entr" presetSubtype="8"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slide(fromLeft)">
                                      <p:cBhvr>
                                        <p:cTn id="45" dur="500"/>
                                        <p:tgtEl>
                                          <p:spTgt spid="67"/>
                                        </p:tgtEl>
                                      </p:cBhvr>
                                    </p:animEffect>
                                  </p:childTnLst>
                                </p:cTn>
                              </p:par>
                            </p:childTnLst>
                          </p:cTn>
                        </p:par>
                        <p:par>
                          <p:cTn id="46" fill="hold">
                            <p:stCondLst>
                              <p:cond delay="4350"/>
                            </p:stCondLst>
                            <p:childTnLst>
                              <p:par>
                                <p:cTn id="47" presetID="53" presetClass="entr" presetSubtype="16"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p:cTn id="49" dur="500" fill="hold"/>
                                        <p:tgtEl>
                                          <p:spTgt spid="44"/>
                                        </p:tgtEl>
                                        <p:attrNameLst>
                                          <p:attrName>ppt_w</p:attrName>
                                        </p:attrNameLst>
                                      </p:cBhvr>
                                      <p:tavLst>
                                        <p:tav tm="0">
                                          <p:val>
                                            <p:fltVal val="0"/>
                                          </p:val>
                                        </p:tav>
                                        <p:tav tm="100000">
                                          <p:val>
                                            <p:strVal val="#ppt_w"/>
                                          </p:val>
                                        </p:tav>
                                      </p:tavLst>
                                    </p:anim>
                                    <p:anim calcmode="lin" valueType="num">
                                      <p:cBhvr>
                                        <p:cTn id="50" dur="500" fill="hold"/>
                                        <p:tgtEl>
                                          <p:spTgt spid="44"/>
                                        </p:tgtEl>
                                        <p:attrNameLst>
                                          <p:attrName>ppt_h</p:attrName>
                                        </p:attrNameLst>
                                      </p:cBhvr>
                                      <p:tavLst>
                                        <p:tav tm="0">
                                          <p:val>
                                            <p:fltVal val="0"/>
                                          </p:val>
                                        </p:tav>
                                        <p:tav tm="100000">
                                          <p:val>
                                            <p:strVal val="#ppt_h"/>
                                          </p:val>
                                        </p:tav>
                                      </p:tavLst>
                                    </p:anim>
                                    <p:animEffect transition="in" filter="fade">
                                      <p:cBhvr>
                                        <p:cTn id="51" dur="500"/>
                                        <p:tgtEl>
                                          <p:spTgt spid="44"/>
                                        </p:tgtEl>
                                      </p:cBhvr>
                                    </p:animEffect>
                                  </p:childTnLst>
                                </p:cTn>
                              </p:par>
                            </p:childTnLst>
                          </p:cTn>
                        </p:par>
                        <p:par>
                          <p:cTn id="52" fill="hold">
                            <p:stCondLst>
                              <p:cond delay="4850"/>
                            </p:stCondLst>
                            <p:childTnLst>
                              <p:par>
                                <p:cTn id="53" presetID="17" presetClass="entr" presetSubtype="8" fill="hold" grpId="0" nodeType="after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ppt_x</p:attrName>
                                        </p:attrNameLst>
                                      </p:cBhvr>
                                      <p:tavLst>
                                        <p:tav tm="0">
                                          <p:val>
                                            <p:strVal val="#ppt_x-#ppt_w/2"/>
                                          </p:val>
                                        </p:tav>
                                        <p:tav tm="100000">
                                          <p:val>
                                            <p:strVal val="#ppt_x"/>
                                          </p:val>
                                        </p:tav>
                                      </p:tavLst>
                                    </p:anim>
                                    <p:anim calcmode="lin" valueType="num">
                                      <p:cBhvr>
                                        <p:cTn id="56" dur="500" fill="hold"/>
                                        <p:tgtEl>
                                          <p:spTgt spid="58"/>
                                        </p:tgtEl>
                                        <p:attrNameLst>
                                          <p:attrName>ppt_y</p:attrName>
                                        </p:attrNameLst>
                                      </p:cBhvr>
                                      <p:tavLst>
                                        <p:tav tm="0">
                                          <p:val>
                                            <p:strVal val="#ppt_y"/>
                                          </p:val>
                                        </p:tav>
                                        <p:tav tm="100000">
                                          <p:val>
                                            <p:strVal val="#ppt_y"/>
                                          </p:val>
                                        </p:tav>
                                      </p:tavLst>
                                    </p:anim>
                                    <p:anim calcmode="lin" valueType="num">
                                      <p:cBhvr>
                                        <p:cTn id="57" dur="500" fill="hold"/>
                                        <p:tgtEl>
                                          <p:spTgt spid="58"/>
                                        </p:tgtEl>
                                        <p:attrNameLst>
                                          <p:attrName>ppt_w</p:attrName>
                                        </p:attrNameLst>
                                      </p:cBhvr>
                                      <p:tavLst>
                                        <p:tav tm="0">
                                          <p:val>
                                            <p:fltVal val="0"/>
                                          </p:val>
                                        </p:tav>
                                        <p:tav tm="100000">
                                          <p:val>
                                            <p:strVal val="#ppt_w"/>
                                          </p:val>
                                        </p:tav>
                                      </p:tavLst>
                                    </p:anim>
                                    <p:anim calcmode="lin" valueType="num">
                                      <p:cBhvr>
                                        <p:cTn id="58" dur="500" fill="hold"/>
                                        <p:tgtEl>
                                          <p:spTgt spid="58"/>
                                        </p:tgtEl>
                                        <p:attrNameLst>
                                          <p:attrName>ppt_h</p:attrName>
                                        </p:attrNameLst>
                                      </p:cBhvr>
                                      <p:tavLst>
                                        <p:tav tm="0">
                                          <p:val>
                                            <p:strVal val="#ppt_h"/>
                                          </p:val>
                                        </p:tav>
                                        <p:tav tm="100000">
                                          <p:val>
                                            <p:strVal val="#ppt_h"/>
                                          </p:val>
                                        </p:tav>
                                      </p:tavLst>
                                    </p:anim>
                                  </p:childTnLst>
                                </p:cTn>
                              </p:par>
                            </p:childTnLst>
                          </p:cTn>
                        </p:par>
                        <p:par>
                          <p:cTn id="59" fill="hold">
                            <p:stCondLst>
                              <p:cond delay="5350"/>
                            </p:stCondLst>
                            <p:childTnLst>
                              <p:par>
                                <p:cTn id="60" presetID="12" presetClass="entr" presetSubtype="8" fill="hold" grpId="0" nodeType="after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slide(fromLeft)">
                                      <p:cBhvr>
                                        <p:cTn id="62" dur="500"/>
                                        <p:tgtEl>
                                          <p:spTgt spid="75"/>
                                        </p:tgtEl>
                                      </p:cBhvr>
                                    </p:animEffect>
                                  </p:childTnLst>
                                </p:cTn>
                              </p:par>
                            </p:childTnLst>
                          </p:cTn>
                        </p:par>
                        <p:par>
                          <p:cTn id="63" fill="hold">
                            <p:stCondLst>
                              <p:cond delay="5850"/>
                            </p:stCondLst>
                            <p:childTnLst>
                              <p:par>
                                <p:cTn id="64" presetID="12" presetClass="entr" presetSubtype="8" fill="hold" grpId="0" nodeType="after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slide(fromLeft)">
                                      <p:cBhvr>
                                        <p:cTn id="6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nimBg="1"/>
      <p:bldP spid="36" grpId="0" bldLvl="0" animBg="1"/>
      <p:bldP spid="37" grpId="0" bldLvl="0" animBg="1"/>
      <p:bldP spid="38" grpId="0"/>
      <p:bldP spid="56" grpId="0"/>
      <p:bldP spid="58" grpId="0"/>
      <p:bldP spid="65" grpId="0" bldLvl="0" animBg="1"/>
      <p:bldP spid="66" grpId="0"/>
      <p:bldP spid="67" grpId="0"/>
      <p:bldP spid="71" grpId="0"/>
      <p:bldP spid="7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Shape 323"/>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sp>
        <p:nvSpPr>
          <p:cNvPr id="324" name="Shape 324"/>
          <p:cNvSpPr/>
          <p:nvPr/>
        </p:nvSpPr>
        <p:spPr>
          <a:xfrm rot="17743491">
            <a:off x="3955451" y="178580"/>
            <a:ext cx="10458488" cy="7923283"/>
          </a:xfrm>
          <a:custGeom>
            <a:avLst/>
            <a:gdLst>
              <a:gd name="connsiteX0" fmla="*/ 0 w 20402739"/>
              <a:gd name="connsiteY0" fmla="*/ 0 h 15456984"/>
              <a:gd name="connsiteX1" fmla="*/ 20402739 w 20402739"/>
              <a:gd name="connsiteY1" fmla="*/ 0 h 15456984"/>
              <a:gd name="connsiteX2" fmla="*/ 20402739 w 20402739"/>
              <a:gd name="connsiteY2" fmla="*/ 15456984 h 15456984"/>
              <a:gd name="connsiteX3" fmla="*/ 0 w 20402739"/>
              <a:gd name="connsiteY3" fmla="*/ 15456984 h 15456984"/>
              <a:gd name="connsiteX4" fmla="*/ 0 w 20402739"/>
              <a:gd name="connsiteY4" fmla="*/ 0 h 15456984"/>
              <a:gd name="connsiteX0-1" fmla="*/ 603662 w 20402739"/>
              <a:gd name="connsiteY0-2" fmla="*/ 62197 h 15456984"/>
              <a:gd name="connsiteX1-3" fmla="*/ 20402739 w 20402739"/>
              <a:gd name="connsiteY1-4" fmla="*/ 0 h 15456984"/>
              <a:gd name="connsiteX2-5" fmla="*/ 20402739 w 20402739"/>
              <a:gd name="connsiteY2-6" fmla="*/ 15456984 h 15456984"/>
              <a:gd name="connsiteX3-7" fmla="*/ 0 w 20402739"/>
              <a:gd name="connsiteY3-8" fmla="*/ 15456984 h 15456984"/>
              <a:gd name="connsiteX4-9" fmla="*/ 603662 w 20402739"/>
              <a:gd name="connsiteY4-10" fmla="*/ 62197 h 1545698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402739" h="15456984">
                <a:moveTo>
                  <a:pt x="603662" y="62197"/>
                </a:moveTo>
                <a:lnTo>
                  <a:pt x="20402739" y="0"/>
                </a:lnTo>
                <a:lnTo>
                  <a:pt x="20402739" y="15456984"/>
                </a:lnTo>
                <a:lnTo>
                  <a:pt x="0" y="15456984"/>
                </a:lnTo>
                <a:lnTo>
                  <a:pt x="603662" y="62197"/>
                </a:lnTo>
                <a:close/>
              </a:path>
            </a:pathLst>
          </a:custGeom>
          <a:gradFill>
            <a:gsLst>
              <a:gs pos="649">
                <a:srgbClr val="C29666"/>
              </a:gs>
              <a:gs pos="25000">
                <a:srgbClr val="CDA474"/>
              </a:gs>
              <a:gs pos="51000">
                <a:srgbClr val="AF835B"/>
              </a:gs>
              <a:gs pos="76000">
                <a:srgbClr val="D8B985"/>
              </a:gs>
              <a:gs pos="100000">
                <a:srgbClr val="C69668"/>
              </a:gs>
            </a:gsLst>
            <a:lin ang="5400000" scaled="1"/>
          </a:gradFill>
          <a:ln w="12700">
            <a:miter lim="400000"/>
          </a:ln>
        </p:spPr>
        <p:txBody>
          <a:bodyPr lIns="35719" tIns="35719" rIns="35719" bIns="35719" anchor="ctr"/>
          <a:lstStyle/>
          <a:p>
            <a:pPr defTabSz="410845"/>
            <a:endParaRPr sz="2200">
              <a:cs typeface="+mn-ea"/>
              <a:sym typeface="+mn-lt"/>
            </a:endParaRPr>
          </a:p>
        </p:txBody>
      </p:sp>
      <p:grpSp>
        <p:nvGrpSpPr>
          <p:cNvPr id="3" name="组合 2"/>
          <p:cNvGrpSpPr/>
          <p:nvPr/>
        </p:nvGrpSpPr>
        <p:grpSpPr>
          <a:xfrm>
            <a:off x="224476" y="2828361"/>
            <a:ext cx="4667945" cy="1179713"/>
            <a:chOff x="1712924" y="4612517"/>
            <a:chExt cx="9335890" cy="2359426"/>
          </a:xfrm>
        </p:grpSpPr>
        <p:sp>
          <p:nvSpPr>
            <p:cNvPr id="325" name="Shape 325"/>
            <p:cNvSpPr/>
            <p:nvPr/>
          </p:nvSpPr>
          <p:spPr>
            <a:xfrm>
              <a:off x="1712924" y="5022691"/>
              <a:ext cx="9335890" cy="1949252"/>
            </a:xfrm>
            <a:prstGeom prst="rect">
              <a:avLst/>
            </a:prstGeom>
            <a:ln w="12700">
              <a:miter lim="400000"/>
            </a:ln>
          </p:spPr>
          <p:txBody>
            <a:bodyPr wrap="none" lIns="25400" tIns="25400" rIns="25400" bIns="25400" anchor="ctr">
              <a:spAutoFit/>
            </a:bodyPr>
            <a:lstStyle>
              <a:lvl1pPr algn="l" defTabSz="457200">
                <a:defRPr sz="12300">
                  <a:solidFill>
                    <a:srgbClr val="C9C3BA"/>
                  </a:solidFill>
                  <a:latin typeface="Heiti SC Medium"/>
                  <a:ea typeface="Heiti SC Medium"/>
                  <a:cs typeface="Heiti SC Medium"/>
                  <a:sym typeface="Heiti SC Medium"/>
                </a:defRPr>
              </a:lvl1pPr>
            </a:lstStyle>
            <a:p>
              <a:pPr algn="ctr" defTabSz="914400"/>
              <a:r>
                <a:rPr lang="zh-CN" altLang="en-US" sz="6000" b="1" kern="0" dirty="0">
                  <a:solidFill>
                    <a:srgbClr val="DCB57C"/>
                  </a:solidFill>
                  <a:effectLst>
                    <a:outerShdw blurRad="50800" dist="38100" dir="5400000" algn="t" rotWithShape="0">
                      <a:prstClr val="black">
                        <a:alpha val="40000"/>
                      </a:prstClr>
                    </a:outerShdw>
                  </a:effectLst>
                  <a:latin typeface="+mn-ea"/>
                  <a:ea typeface="+mn-ea"/>
                  <a:cs typeface="+mn-cs"/>
                  <a:sym typeface="+mn-lt"/>
                </a:rPr>
                <a:t>人事管理制度</a:t>
              </a:r>
              <a:endParaRPr lang="zh-CN" altLang="en-US" sz="6000" b="1" kern="0" dirty="0">
                <a:solidFill>
                  <a:srgbClr val="DCB57C"/>
                </a:solidFill>
                <a:effectLst>
                  <a:outerShdw blurRad="50800" dist="38100" dir="5400000" algn="t" rotWithShape="0">
                    <a:prstClr val="black">
                      <a:alpha val="40000"/>
                    </a:prstClr>
                  </a:outerShdw>
                </a:effectLst>
                <a:latin typeface="+mn-ea"/>
                <a:ea typeface="+mn-ea"/>
                <a:cs typeface="+mn-cs"/>
                <a:sym typeface="+mn-lt"/>
              </a:endParaRPr>
            </a:p>
          </p:txBody>
        </p:sp>
        <p:sp>
          <p:nvSpPr>
            <p:cNvPr id="326" name="Shape 326"/>
            <p:cNvSpPr/>
            <p:nvPr/>
          </p:nvSpPr>
          <p:spPr>
            <a:xfrm>
              <a:off x="2131371" y="4612517"/>
              <a:ext cx="4167763" cy="145944"/>
            </a:xfrm>
            <a:prstGeom prst="rect">
              <a:avLst/>
            </a:prstGeom>
            <a:solidFill>
              <a:srgbClr val="A4937D"/>
            </a:solidFill>
            <a:ln w="12700">
              <a:miter lim="400000"/>
            </a:ln>
          </p:spPr>
          <p:txBody>
            <a:bodyPr lIns="35719" tIns="35719" rIns="35719" bIns="35719" anchor="ctr"/>
            <a:lstStyle/>
            <a:p>
              <a:pPr defTabSz="410845">
                <a:defRPr sz="4400"/>
              </a:pPr>
              <a:endParaRPr sz="2200">
                <a:latin typeface="+mn-ea"/>
                <a:cs typeface="+mn-ea"/>
                <a:sym typeface="+mn-lt"/>
              </a:endParaRPr>
            </a:p>
          </p:txBody>
        </p:sp>
      </p:grpSp>
      <p:sp>
        <p:nvSpPr>
          <p:cNvPr id="19" name="矩形 18"/>
          <p:cNvSpPr>
            <a:spLocks noChangeArrowheads="1"/>
          </p:cNvSpPr>
          <p:nvPr/>
        </p:nvSpPr>
        <p:spPr bwMode="auto">
          <a:xfrm>
            <a:off x="5894170" y="1730913"/>
            <a:ext cx="7052097" cy="20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lnSpc>
                <a:spcPct val="200000"/>
              </a:lnSpc>
              <a:buClr>
                <a:srgbClr val="1C207A"/>
              </a:buClr>
            </a:pPr>
            <a:r>
              <a:rPr lang="en-US" altLang="zh-CN" sz="3400" b="1" dirty="0">
                <a:solidFill>
                  <a:schemeClr val="bg1">
                    <a:lumMod val="95000"/>
                  </a:schemeClr>
                </a:solidFill>
                <a:latin typeface="微软雅黑" panose="020B0503020204020204" pitchFamily="34" charset="-122"/>
                <a:ea typeface="微软雅黑" panose="020B0503020204020204" pitchFamily="34" charset="-122"/>
              </a:rPr>
              <a:t>1</a:t>
            </a:r>
            <a:r>
              <a:rPr lang="zh-CN" altLang="en-US" sz="3400" b="1" dirty="0">
                <a:solidFill>
                  <a:schemeClr val="bg1">
                    <a:lumMod val="95000"/>
                  </a:schemeClr>
                </a:solidFill>
                <a:latin typeface="微软雅黑" panose="020B0503020204020204" pitchFamily="34" charset="-122"/>
                <a:ea typeface="微软雅黑" panose="020B0503020204020204" pitchFamily="34" charset="-122"/>
              </a:rPr>
              <a:t>、入职流程</a:t>
            </a:r>
            <a:r>
              <a:rPr lang="en-US" altLang="zh-CN" sz="3400" b="1" dirty="0">
                <a:solidFill>
                  <a:schemeClr val="bg1">
                    <a:lumMod val="95000"/>
                  </a:schemeClr>
                </a:solidFill>
                <a:latin typeface="微软雅黑" panose="020B0503020204020204" pitchFamily="34" charset="-122"/>
                <a:ea typeface="微软雅黑" panose="020B0503020204020204" pitchFamily="34" charset="-122"/>
              </a:rPr>
              <a:t>	2</a:t>
            </a:r>
            <a:r>
              <a:rPr lang="zh-CN" altLang="en-US" sz="3400" b="1" dirty="0">
                <a:solidFill>
                  <a:schemeClr val="bg1">
                    <a:lumMod val="95000"/>
                  </a:schemeClr>
                </a:solidFill>
                <a:latin typeface="微软雅黑" panose="020B0503020204020204" pitchFamily="34" charset="-122"/>
                <a:ea typeface="微软雅黑" panose="020B0503020204020204" pitchFamily="34" charset="-122"/>
              </a:rPr>
              <a:t>、劳动合同</a:t>
            </a:r>
            <a:endParaRPr lang="en-US" altLang="zh-CN" sz="3400" b="1" dirty="0">
              <a:solidFill>
                <a:schemeClr val="bg1">
                  <a:lumMod val="95000"/>
                </a:schemeClr>
              </a:solidFill>
              <a:latin typeface="微软雅黑" panose="020B0503020204020204" pitchFamily="34" charset="-122"/>
              <a:ea typeface="微软雅黑" panose="020B0503020204020204" pitchFamily="34" charset="-122"/>
            </a:endParaRPr>
          </a:p>
          <a:p>
            <a:pPr eaLnBrk="1" hangingPunct="1">
              <a:lnSpc>
                <a:spcPct val="200000"/>
              </a:lnSpc>
              <a:buClr>
                <a:srgbClr val="1C207A"/>
              </a:buClr>
            </a:pPr>
            <a:r>
              <a:rPr lang="en-US" altLang="zh-CN" sz="3400" b="1" dirty="0">
                <a:solidFill>
                  <a:schemeClr val="bg1">
                    <a:lumMod val="95000"/>
                  </a:schemeClr>
                </a:solidFill>
                <a:latin typeface="微软雅黑" panose="020B0503020204020204" pitchFamily="34" charset="-122"/>
                <a:ea typeface="微软雅黑" panose="020B0503020204020204" pitchFamily="34" charset="-122"/>
              </a:rPr>
              <a:t>3</a:t>
            </a:r>
            <a:r>
              <a:rPr lang="zh-CN" altLang="en-US" sz="3400" b="1" dirty="0">
                <a:solidFill>
                  <a:schemeClr val="bg1">
                    <a:lumMod val="95000"/>
                  </a:schemeClr>
                </a:solidFill>
                <a:latin typeface="微软雅黑" panose="020B0503020204020204" pitchFamily="34" charset="-122"/>
                <a:ea typeface="微软雅黑" panose="020B0503020204020204" pitchFamily="34" charset="-122"/>
              </a:rPr>
              <a:t>、考勤制度</a:t>
            </a:r>
            <a:r>
              <a:rPr lang="en-US" altLang="zh-CN" sz="3400" b="1" dirty="0">
                <a:solidFill>
                  <a:schemeClr val="bg1">
                    <a:lumMod val="95000"/>
                  </a:schemeClr>
                </a:solidFill>
                <a:latin typeface="微软雅黑" panose="020B0503020204020204" pitchFamily="34" charset="-122"/>
                <a:ea typeface="微软雅黑" panose="020B0503020204020204" pitchFamily="34" charset="-122"/>
              </a:rPr>
              <a:t>	4</a:t>
            </a:r>
            <a:r>
              <a:rPr lang="zh-CN" altLang="en-US" sz="3400" b="1" dirty="0">
                <a:solidFill>
                  <a:schemeClr val="bg1">
                    <a:lumMod val="95000"/>
                  </a:schemeClr>
                </a:solidFill>
                <a:latin typeface="微软雅黑" panose="020B0503020204020204" pitchFamily="34" charset="-122"/>
                <a:ea typeface="微软雅黑" panose="020B0503020204020204" pitchFamily="34" charset="-122"/>
              </a:rPr>
              <a:t>、请假制度</a:t>
            </a:r>
            <a:endParaRPr lang="en-US" altLang="zh-CN" sz="34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0" name="矩形 19"/>
          <p:cNvSpPr>
            <a:spLocks noChangeArrowheads="1"/>
          </p:cNvSpPr>
          <p:nvPr/>
        </p:nvSpPr>
        <p:spPr bwMode="auto">
          <a:xfrm>
            <a:off x="5894170" y="3776532"/>
            <a:ext cx="7052097" cy="20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lnSpc>
                <a:spcPct val="200000"/>
              </a:lnSpc>
              <a:buClr>
                <a:srgbClr val="1C207A"/>
              </a:buClr>
            </a:pPr>
            <a:r>
              <a:rPr lang="en-US" altLang="zh-CN" sz="3400" b="1" dirty="0">
                <a:solidFill>
                  <a:schemeClr val="bg1">
                    <a:lumMod val="95000"/>
                  </a:schemeClr>
                </a:solidFill>
                <a:latin typeface="微软雅黑" panose="020B0503020204020204" pitchFamily="34" charset="-122"/>
                <a:ea typeface="微软雅黑" panose="020B0503020204020204" pitchFamily="34" charset="-122"/>
              </a:rPr>
              <a:t>5</a:t>
            </a:r>
            <a:r>
              <a:rPr lang="zh-CN" altLang="en-US" sz="3400" b="1" dirty="0">
                <a:solidFill>
                  <a:schemeClr val="bg1">
                    <a:lumMod val="95000"/>
                  </a:schemeClr>
                </a:solidFill>
                <a:latin typeface="微软雅黑" panose="020B0503020204020204" pitchFamily="34" charset="-122"/>
                <a:ea typeface="微软雅黑" panose="020B0503020204020204" pitchFamily="34" charset="-122"/>
              </a:rPr>
              <a:t>、休假制度</a:t>
            </a:r>
            <a:r>
              <a:rPr lang="en-US" altLang="zh-CN" sz="3400" b="1" dirty="0">
                <a:solidFill>
                  <a:schemeClr val="bg1">
                    <a:lumMod val="95000"/>
                  </a:schemeClr>
                </a:solidFill>
                <a:latin typeface="微软雅黑" panose="020B0503020204020204" pitchFamily="34" charset="-122"/>
                <a:ea typeface="微软雅黑" panose="020B0503020204020204" pitchFamily="34" charset="-122"/>
              </a:rPr>
              <a:t>	6</a:t>
            </a:r>
            <a:r>
              <a:rPr lang="zh-CN" altLang="en-US" sz="3400" b="1" dirty="0">
                <a:solidFill>
                  <a:schemeClr val="bg1">
                    <a:lumMod val="95000"/>
                  </a:schemeClr>
                </a:solidFill>
                <a:latin typeface="微软雅黑" panose="020B0503020204020204" pitchFamily="34" charset="-122"/>
                <a:ea typeface="微软雅黑" panose="020B0503020204020204" pitchFamily="34" charset="-122"/>
              </a:rPr>
              <a:t>、加班调休制度</a:t>
            </a:r>
            <a:endParaRPr lang="en-US" altLang="zh-CN" sz="3400" b="1" dirty="0">
              <a:solidFill>
                <a:schemeClr val="bg1">
                  <a:lumMod val="95000"/>
                </a:schemeClr>
              </a:solidFill>
              <a:latin typeface="微软雅黑" panose="020B0503020204020204" pitchFamily="34" charset="-122"/>
              <a:ea typeface="微软雅黑" panose="020B0503020204020204" pitchFamily="34" charset="-122"/>
            </a:endParaRPr>
          </a:p>
          <a:p>
            <a:pPr eaLnBrk="1" hangingPunct="1">
              <a:lnSpc>
                <a:spcPct val="200000"/>
              </a:lnSpc>
              <a:buClr>
                <a:srgbClr val="1C207A"/>
              </a:buClr>
            </a:pPr>
            <a:r>
              <a:rPr lang="en-US" altLang="zh-CN" sz="3400" b="1" dirty="0">
                <a:solidFill>
                  <a:schemeClr val="bg1">
                    <a:lumMod val="95000"/>
                  </a:schemeClr>
                </a:solidFill>
                <a:latin typeface="微软雅黑" panose="020B0503020204020204" pitchFamily="34" charset="-122"/>
                <a:ea typeface="微软雅黑" panose="020B0503020204020204" pitchFamily="34" charset="-122"/>
              </a:rPr>
              <a:t>7</a:t>
            </a:r>
            <a:r>
              <a:rPr lang="zh-CN" altLang="en-US" sz="3400" b="1" dirty="0">
                <a:solidFill>
                  <a:schemeClr val="bg1">
                    <a:lumMod val="95000"/>
                  </a:schemeClr>
                </a:solidFill>
                <a:latin typeface="微软雅黑" panose="020B0503020204020204" pitchFamily="34" charset="-122"/>
                <a:ea typeface="微软雅黑" panose="020B0503020204020204" pitchFamily="34" charset="-122"/>
              </a:rPr>
              <a:t>、薪酬制度</a:t>
            </a:r>
            <a:r>
              <a:rPr lang="en-US" altLang="zh-CN" sz="3400" b="1" dirty="0">
                <a:solidFill>
                  <a:schemeClr val="bg1">
                    <a:lumMod val="95000"/>
                  </a:schemeClr>
                </a:solidFill>
                <a:latin typeface="微软雅黑" panose="020B0503020204020204" pitchFamily="34" charset="-122"/>
                <a:ea typeface="微软雅黑" panose="020B0503020204020204" pitchFamily="34" charset="-122"/>
              </a:rPr>
              <a:t>	8</a:t>
            </a:r>
            <a:r>
              <a:rPr lang="zh-CN" altLang="en-US" sz="3400" b="1" dirty="0">
                <a:solidFill>
                  <a:schemeClr val="bg1">
                    <a:lumMod val="95000"/>
                  </a:schemeClr>
                </a:solidFill>
                <a:latin typeface="微软雅黑" panose="020B0503020204020204" pitchFamily="34" charset="-122"/>
                <a:ea typeface="微软雅黑" panose="020B0503020204020204" pitchFamily="34" charset="-122"/>
              </a:rPr>
              <a:t>、公司福利</a:t>
            </a:r>
            <a:endParaRPr lang="en-US" altLang="zh-CN" sz="3400" b="1"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479872" y="942022"/>
            <a:ext cx="1577782" cy="1577782"/>
            <a:chOff x="1123950" y="1099832"/>
            <a:chExt cx="2628900" cy="2628900"/>
          </a:xfrm>
        </p:grpSpPr>
        <p:sp>
          <p:nvSpPr>
            <p:cNvPr id="22" name="圆角矩形 5"/>
            <p:cNvSpPr/>
            <p:nvPr/>
          </p:nvSpPr>
          <p:spPr>
            <a:xfrm>
              <a:off x="1123950" y="1099832"/>
              <a:ext cx="2628900" cy="2628900"/>
            </a:xfrm>
            <a:prstGeom prst="roundRect">
              <a:avLst>
                <a:gd name="adj" fmla="val 11595"/>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a:p>
          </p:txBody>
        </p:sp>
        <p:sp>
          <p:nvSpPr>
            <p:cNvPr id="23" name="椭圆 22"/>
            <p:cNvSpPr/>
            <p:nvPr/>
          </p:nvSpPr>
          <p:spPr>
            <a:xfrm>
              <a:off x="1343025" y="1318907"/>
              <a:ext cx="2190750" cy="2190750"/>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a:p>
          </p:txBody>
        </p:sp>
        <p:sp>
          <p:nvSpPr>
            <p:cNvPr id="24" name="文本框 23"/>
            <p:cNvSpPr txBox="1"/>
            <p:nvPr/>
          </p:nvSpPr>
          <p:spPr>
            <a:xfrm>
              <a:off x="1707636" y="1589062"/>
              <a:ext cx="1461529" cy="1538452"/>
            </a:xfrm>
            <a:prstGeom prst="rect">
              <a:avLst/>
            </a:prstGeom>
            <a:noFill/>
          </p:spPr>
          <p:txBody>
            <a:bodyPr wrap="none" rtlCol="0">
              <a:spAutoFit/>
            </a:bodyPr>
            <a:lstStyle>
              <a:defPPr>
                <a:defRPr lang="zh-CN"/>
              </a:defPPr>
              <a:lvl1pPr algn="ctr">
                <a:defRPr sz="4000">
                  <a:solidFill>
                    <a:schemeClr val="accent3"/>
                  </a:solidFill>
                  <a:effectLst>
                    <a:outerShdw blurRad="50800" dist="38100" dir="5400000" algn="t" rotWithShape="0">
                      <a:prstClr val="black">
                        <a:alpha val="40000"/>
                      </a:prstClr>
                    </a:outerShdw>
                  </a:effectLst>
                  <a:latin typeface="+mj-lt"/>
                  <a:ea typeface="方正兰亭细黑_GBK" panose="02000000000000000000" pitchFamily="2" charset="-122"/>
                </a:defRPr>
              </a:lvl1pPr>
            </a:lstStyle>
            <a:p>
              <a:r>
                <a:rPr lang="zh-CN" altLang="en-US" sz="5400" b="1" kern="0" dirty="0">
                  <a:solidFill>
                    <a:srgbClr val="DCB57C"/>
                  </a:solidFill>
                  <a:latin typeface="+mn-ea"/>
                  <a:ea typeface="+mn-ea"/>
                </a:rPr>
                <a:t>一</a:t>
              </a:r>
              <a:endParaRPr lang="zh-CN" altLang="en-US" sz="5400" b="1" kern="0" dirty="0">
                <a:solidFill>
                  <a:srgbClr val="DCB57C"/>
                </a:solidFill>
                <a:latin typeface="+mn-ea"/>
                <a:ea typeface="+mn-ea"/>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24"/>
                                        </p:tgtEl>
                                        <p:attrNameLst>
                                          <p:attrName>style.visibility</p:attrName>
                                        </p:attrNameLst>
                                      </p:cBhvr>
                                      <p:to>
                                        <p:strVal val="visible"/>
                                      </p:to>
                                    </p:set>
                                    <p:animEffect transition="in" filter="wipe(down)">
                                      <p:cBhvr>
                                        <p:cTn id="7" dur="500"/>
                                        <p:tgtEl>
                                          <p:spTgt spid="3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slide(fromLeft)">
                                      <p:cBhvr>
                                        <p:cTn id="21" dur="500"/>
                                        <p:tgtEl>
                                          <p:spTgt spid="19"/>
                                        </p:tgtEl>
                                      </p:cBhvr>
                                    </p:animEffect>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slide(fromLeft)">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4" grpId="0" bldLvl="0" animBg="1"/>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Shape 339"/>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grpSp>
        <p:nvGrpSpPr>
          <p:cNvPr id="2" name="组合 1"/>
          <p:cNvGrpSpPr/>
          <p:nvPr/>
        </p:nvGrpSpPr>
        <p:grpSpPr>
          <a:xfrm>
            <a:off x="901117" y="1390418"/>
            <a:ext cx="2103140" cy="860927"/>
            <a:chOff x="1802233" y="2780835"/>
            <a:chExt cx="4206279" cy="1721853"/>
          </a:xfrm>
        </p:grpSpPr>
        <p:sp>
          <p:nvSpPr>
            <p:cNvPr id="350" name="Shape 350"/>
            <p:cNvSpPr/>
            <p:nvPr/>
          </p:nvSpPr>
          <p:spPr>
            <a:xfrm>
              <a:off x="1802233" y="2780835"/>
              <a:ext cx="4206279" cy="1333697"/>
            </a:xfrm>
            <a:prstGeom prst="rect">
              <a:avLst/>
            </a:prstGeom>
            <a:ln w="12700">
              <a:miter lim="400000"/>
            </a:ln>
          </p:spPr>
          <p:txBody>
            <a:bodyPr wrap="none" lIns="25400" tIns="25400" rIns="25400" bIns="25400" anchor="ctr">
              <a:spAutoFit/>
            </a:bodyPr>
            <a:lstStyle>
              <a:lvl1pPr algn="l" defTabSz="457200">
                <a:defRPr sz="9200">
                  <a:solidFill>
                    <a:srgbClr val="DAD4CD"/>
                  </a:solidFill>
                  <a:latin typeface="Heiti SC Medium"/>
                  <a:ea typeface="Heiti SC Medium"/>
                  <a:cs typeface="Heiti SC Medium"/>
                  <a:sym typeface="Heiti SC Medium"/>
                </a:defRPr>
              </a:lvl1pPr>
            </a:lstStyle>
            <a:p>
              <a:r>
                <a:rPr lang="zh-CN" altLang="en-US" sz="4000" b="1" dirty="0">
                  <a:latin typeface="+mn-lt"/>
                  <a:ea typeface="+mn-ea"/>
                  <a:cs typeface="+mn-ea"/>
                  <a:sym typeface="+mn-lt"/>
                </a:rPr>
                <a:t>入职流程</a:t>
              </a:r>
              <a:endParaRPr sz="4000" b="1" dirty="0">
                <a:latin typeface="+mn-lt"/>
                <a:ea typeface="+mn-ea"/>
                <a:cs typeface="+mn-ea"/>
                <a:sym typeface="+mn-lt"/>
              </a:endParaRPr>
            </a:p>
          </p:txBody>
        </p:sp>
        <p:sp>
          <p:nvSpPr>
            <p:cNvPr id="351" name="Shape 351"/>
            <p:cNvSpPr/>
            <p:nvPr/>
          </p:nvSpPr>
          <p:spPr>
            <a:xfrm>
              <a:off x="1840749" y="4356744"/>
              <a:ext cx="4167763" cy="145944"/>
            </a:xfrm>
            <a:prstGeom prst="rect">
              <a:avLst/>
            </a:prstGeom>
            <a:solidFill>
              <a:srgbClr val="DCB57C"/>
            </a:solidFill>
            <a:ln w="12700">
              <a:miter lim="400000"/>
            </a:ln>
          </p:spPr>
          <p:txBody>
            <a:bodyPr lIns="35719" tIns="35719" rIns="35719" bIns="35719" anchor="ctr"/>
            <a:lstStyle/>
            <a:p>
              <a:pPr defTabSz="410845">
                <a:defRPr sz="4400"/>
              </a:pPr>
              <a:endParaRPr sz="2200">
                <a:cs typeface="+mn-ea"/>
                <a:sym typeface="+mn-lt"/>
              </a:endParaRPr>
            </a:p>
          </p:txBody>
        </p:sp>
      </p:grpSp>
      <p:pic>
        <p:nvPicPr>
          <p:cNvPr id="352" name="39.png"/>
          <p:cNvPicPr>
            <a:picLocks noChangeAspect="1"/>
          </p:cNvPicPr>
          <p:nvPr/>
        </p:nvPicPr>
        <p:blipFill>
          <a:blip r:embed="rId1"/>
          <a:stretch>
            <a:fillRect/>
          </a:stretch>
        </p:blipFill>
        <p:spPr>
          <a:xfrm>
            <a:off x="-2054751" y="1869089"/>
            <a:ext cx="10795478" cy="7196985"/>
          </a:xfrm>
          <a:prstGeom prst="rect">
            <a:avLst/>
          </a:prstGeom>
          <a:ln w="12700">
            <a:miter lim="400000"/>
            <a:headEnd/>
            <a:tailEnd/>
          </a:ln>
        </p:spPr>
      </p:pic>
      <p:grpSp>
        <p:nvGrpSpPr>
          <p:cNvPr id="3" name="组合 2"/>
          <p:cNvGrpSpPr/>
          <p:nvPr/>
        </p:nvGrpSpPr>
        <p:grpSpPr>
          <a:xfrm>
            <a:off x="7092693" y="2245318"/>
            <a:ext cx="5687296" cy="5413460"/>
            <a:chOff x="14213976" y="4608023"/>
            <a:chExt cx="11374592" cy="10826920"/>
          </a:xfrm>
        </p:grpSpPr>
        <p:sp>
          <p:nvSpPr>
            <p:cNvPr id="340" name="Shape 340"/>
            <p:cNvSpPr/>
            <p:nvPr/>
          </p:nvSpPr>
          <p:spPr>
            <a:xfrm rot="5400000">
              <a:off x="9238348" y="10220148"/>
              <a:ext cx="10323741" cy="105849"/>
            </a:xfrm>
            <a:prstGeom prst="rect">
              <a:avLst/>
            </a:prstGeom>
            <a:solidFill>
              <a:srgbClr val="DCB57C"/>
            </a:solidFill>
            <a:ln w="12700">
              <a:miter lim="400000"/>
            </a:ln>
          </p:spPr>
          <p:txBody>
            <a:bodyPr lIns="35719" tIns="35719" rIns="35719" bIns="35719" anchor="ctr"/>
            <a:lstStyle/>
            <a:p>
              <a:pPr defTabSz="410845">
                <a:defRPr sz="4400"/>
              </a:pPr>
              <a:endParaRPr sz="2200">
                <a:cs typeface="+mn-ea"/>
                <a:sym typeface="+mn-lt"/>
              </a:endParaRPr>
            </a:p>
          </p:txBody>
        </p:sp>
        <p:sp>
          <p:nvSpPr>
            <p:cNvPr id="341" name="Shape 341"/>
            <p:cNvSpPr/>
            <p:nvPr/>
          </p:nvSpPr>
          <p:spPr>
            <a:xfrm>
              <a:off x="14217229" y="4925098"/>
              <a:ext cx="372486" cy="372486"/>
            </a:xfrm>
            <a:prstGeom prst="ellipse">
              <a:avLst/>
            </a:prstGeom>
            <a:gradFill>
              <a:gsLst>
                <a:gs pos="0">
                  <a:srgbClr val="B28E6B"/>
                </a:gs>
                <a:gs pos="100000">
                  <a:srgbClr val="5C5956"/>
                </a:gs>
              </a:gsLst>
              <a:lin ang="5562835"/>
            </a:gradFill>
            <a:ln w="12700">
              <a:miter lim="400000"/>
            </a:ln>
          </p:spPr>
          <p:txBody>
            <a:bodyPr lIns="0" tIns="0" rIns="0" bIns="0" anchor="ctr"/>
            <a:lstStyle/>
            <a:p>
              <a:pPr>
                <a:defRPr sz="4400"/>
              </a:pPr>
              <a:endParaRPr sz="2200">
                <a:cs typeface="+mn-ea"/>
                <a:sym typeface="+mn-lt"/>
              </a:endParaRPr>
            </a:p>
          </p:txBody>
        </p:sp>
        <p:sp>
          <p:nvSpPr>
            <p:cNvPr id="342" name="Shape 342"/>
            <p:cNvSpPr/>
            <p:nvPr/>
          </p:nvSpPr>
          <p:spPr>
            <a:xfrm>
              <a:off x="14213976" y="8478437"/>
              <a:ext cx="372486" cy="372486"/>
            </a:xfrm>
            <a:prstGeom prst="ellipse">
              <a:avLst/>
            </a:prstGeom>
            <a:gradFill>
              <a:gsLst>
                <a:gs pos="0">
                  <a:srgbClr val="B28E6B"/>
                </a:gs>
                <a:gs pos="100000">
                  <a:srgbClr val="5C5956"/>
                </a:gs>
              </a:gsLst>
              <a:lin ang="5562835"/>
            </a:gradFill>
            <a:ln w="12700">
              <a:miter lim="400000"/>
            </a:ln>
          </p:spPr>
          <p:txBody>
            <a:bodyPr lIns="0" tIns="0" rIns="0" bIns="0" anchor="ctr"/>
            <a:lstStyle/>
            <a:p>
              <a:pPr>
                <a:defRPr sz="4400"/>
              </a:pPr>
              <a:endParaRPr sz="2200">
                <a:cs typeface="+mn-ea"/>
                <a:sym typeface="+mn-lt"/>
              </a:endParaRPr>
            </a:p>
          </p:txBody>
        </p:sp>
        <p:sp>
          <p:nvSpPr>
            <p:cNvPr id="343" name="Shape 343"/>
            <p:cNvSpPr/>
            <p:nvPr/>
          </p:nvSpPr>
          <p:spPr>
            <a:xfrm>
              <a:off x="14217230" y="11168175"/>
              <a:ext cx="372486" cy="372486"/>
            </a:xfrm>
            <a:prstGeom prst="ellipse">
              <a:avLst/>
            </a:prstGeom>
            <a:gradFill>
              <a:gsLst>
                <a:gs pos="0">
                  <a:srgbClr val="B28E6B"/>
                </a:gs>
                <a:gs pos="100000">
                  <a:srgbClr val="5C5956"/>
                </a:gs>
              </a:gsLst>
              <a:lin ang="5562835"/>
            </a:gradFill>
            <a:ln w="12700">
              <a:miter lim="400000"/>
            </a:ln>
          </p:spPr>
          <p:txBody>
            <a:bodyPr lIns="0" tIns="0" rIns="0" bIns="0" anchor="ctr"/>
            <a:lstStyle/>
            <a:p>
              <a:pPr>
                <a:defRPr sz="4400"/>
              </a:pPr>
              <a:endParaRPr sz="2200">
                <a:cs typeface="+mn-ea"/>
                <a:sym typeface="+mn-lt"/>
              </a:endParaRPr>
            </a:p>
          </p:txBody>
        </p:sp>
        <p:sp>
          <p:nvSpPr>
            <p:cNvPr id="344" name="Shape 344"/>
            <p:cNvSpPr/>
            <p:nvPr/>
          </p:nvSpPr>
          <p:spPr>
            <a:xfrm>
              <a:off x="15407868" y="4637605"/>
              <a:ext cx="3077766" cy="995144"/>
            </a:xfrm>
            <a:prstGeom prst="rect">
              <a:avLst/>
            </a:prstGeom>
            <a:ln w="12700">
              <a:miter lim="400000"/>
            </a:ln>
          </p:spPr>
          <p:txBody>
            <a:bodyPr wrap="none" lIns="25400" tIns="25400" rIns="25400" bIns="25400" anchor="ctr">
              <a:spAutoFit/>
            </a:bodyPr>
            <a:lstStyle>
              <a:lvl1pPr algn="l" defTabSz="457200">
                <a:defRPr sz="5800">
                  <a:solidFill>
                    <a:srgbClr val="B28E6B"/>
                  </a:solidFill>
                  <a:latin typeface="Heiti SC Medium"/>
                  <a:ea typeface="Heiti SC Medium"/>
                  <a:cs typeface="Heiti SC Medium"/>
                  <a:sym typeface="Heiti SC Medium"/>
                </a:defRPr>
              </a:lvl1pPr>
            </a:lstStyle>
            <a:p>
              <a:pPr algn="ctr">
                <a:lnSpc>
                  <a:spcPct val="100000"/>
                </a:lnSpc>
              </a:pPr>
              <a:r>
                <a:rPr lang="en-US" altLang="zh-CN" sz="2800" dirty="0" err="1">
                  <a:solidFill>
                    <a:srgbClr val="DCB57C"/>
                  </a:solidFill>
                  <a:latin typeface="+mn-ea"/>
                  <a:ea typeface="+mn-ea"/>
                  <a:cs typeface="+mn-ea"/>
                </a:rPr>
                <a:t>试用期满</a:t>
              </a:r>
              <a:endParaRPr sz="2800" dirty="0">
                <a:solidFill>
                  <a:srgbClr val="DCB57C"/>
                </a:solidFill>
                <a:latin typeface="+mn-ea"/>
                <a:ea typeface="+mn-ea"/>
                <a:cs typeface="+mn-ea"/>
                <a:sym typeface="+mn-lt"/>
              </a:endParaRPr>
            </a:p>
          </p:txBody>
        </p:sp>
        <p:sp>
          <p:nvSpPr>
            <p:cNvPr id="345" name="Shape 345"/>
            <p:cNvSpPr/>
            <p:nvPr/>
          </p:nvSpPr>
          <p:spPr>
            <a:xfrm>
              <a:off x="19555112" y="4608023"/>
              <a:ext cx="6033456" cy="2852930"/>
            </a:xfrm>
            <a:prstGeom prst="rect">
              <a:avLst/>
            </a:prstGeom>
            <a:ln w="12700">
              <a:miter lim="400000"/>
            </a:ln>
          </p:spPr>
          <p:txBody>
            <a:bodyPr lIns="25400" tIns="25400" rIns="25400" bIns="25400" anchor="ctr">
              <a:noAutofit/>
            </a:bodyPr>
            <a:lstStyle>
              <a:lvl1pPr algn="l" defTabSz="457200">
                <a:lnSpc>
                  <a:spcPct val="120000"/>
                </a:lnSpc>
                <a:defRPr sz="2600">
                  <a:solidFill>
                    <a:srgbClr val="B9B4AD"/>
                  </a:solidFill>
                  <a:latin typeface="Heiti SC Light"/>
                  <a:ea typeface="Heiti SC Light"/>
                  <a:cs typeface="Heiti SC Light"/>
                  <a:sym typeface="Heiti SC Light"/>
                </a:defRPr>
              </a:lvl1pPr>
            </a:lstStyle>
            <a:p>
              <a:pPr>
                <a:lnSpc>
                  <a:spcPct val="130000"/>
                </a:lnSpc>
              </a:pPr>
              <a:r>
                <a:rPr lang="zh-CN" altLang="en-US" sz="1400" dirty="0">
                  <a:latin typeface="+mn-ea"/>
                  <a:ea typeface="+mn-ea"/>
                  <a:cs typeface="+mn-ea"/>
                </a:rPr>
                <a:t>1、提交入职资料  </a:t>
              </a:r>
              <a:endParaRPr lang="zh-CN" altLang="en-US" sz="1400" dirty="0">
                <a:latin typeface="+mn-ea"/>
                <a:ea typeface="+mn-ea"/>
                <a:cs typeface="+mn-ea"/>
              </a:endParaRPr>
            </a:p>
            <a:p>
              <a:pPr>
                <a:lnSpc>
                  <a:spcPct val="130000"/>
                </a:lnSpc>
              </a:pPr>
              <a:r>
                <a:rPr lang="zh-CN" altLang="en-US" sz="1400" dirty="0">
                  <a:latin typeface="+mn-ea"/>
                  <a:ea typeface="+mn-ea"/>
                  <a:cs typeface="+mn-ea"/>
                </a:rPr>
                <a:t>2、办理入职手续</a:t>
              </a:r>
              <a:endParaRPr lang="zh-CN" altLang="en-US" sz="1400" dirty="0">
                <a:latin typeface="+mn-ea"/>
                <a:ea typeface="+mn-ea"/>
                <a:cs typeface="+mn-ea"/>
              </a:endParaRPr>
            </a:p>
            <a:p>
              <a:pPr>
                <a:lnSpc>
                  <a:spcPct val="130000"/>
                </a:lnSpc>
              </a:pPr>
              <a:r>
                <a:rPr lang="zh-CN" altLang="en-US" sz="1400" dirty="0">
                  <a:latin typeface="+mn-ea"/>
                  <a:ea typeface="+mn-ea"/>
                  <a:cs typeface="+mn-ea"/>
                </a:rPr>
                <a:t>3、录入指纹考勤 </a:t>
              </a:r>
              <a:endParaRPr lang="zh-CN" altLang="en-US" sz="1400" dirty="0">
                <a:latin typeface="+mn-ea"/>
                <a:ea typeface="+mn-ea"/>
                <a:cs typeface="+mn-ea"/>
              </a:endParaRPr>
            </a:p>
            <a:p>
              <a:pPr>
                <a:lnSpc>
                  <a:spcPct val="130000"/>
                </a:lnSpc>
              </a:pPr>
              <a:r>
                <a:rPr lang="zh-CN" altLang="en-US" sz="1400" dirty="0">
                  <a:latin typeface="+mn-ea"/>
                  <a:ea typeface="+mn-ea"/>
                  <a:cs typeface="+mn-ea"/>
                </a:rPr>
                <a:t>4、提交体检报告</a:t>
              </a:r>
              <a:endParaRPr lang="zh-CN" altLang="en-US" sz="1400" dirty="0">
                <a:latin typeface="+mn-ea"/>
                <a:ea typeface="+mn-ea"/>
                <a:cs typeface="+mn-ea"/>
              </a:endParaRPr>
            </a:p>
            <a:p>
              <a:pPr>
                <a:lnSpc>
                  <a:spcPct val="130000"/>
                </a:lnSpc>
              </a:pPr>
              <a:r>
                <a:rPr lang="zh-CN" altLang="en-US" sz="1400" dirty="0">
                  <a:latin typeface="+mn-ea"/>
                  <a:ea typeface="+mn-ea"/>
                  <a:cs typeface="+mn-ea"/>
                </a:rPr>
                <a:t>5、参加入职培训</a:t>
              </a:r>
              <a:endParaRPr lang="zh-CN" altLang="en-US" sz="1400" dirty="0">
                <a:latin typeface="+mn-ea"/>
                <a:ea typeface="+mn-ea"/>
                <a:cs typeface="+mn-ea"/>
              </a:endParaRPr>
            </a:p>
          </p:txBody>
        </p:sp>
        <p:sp>
          <p:nvSpPr>
            <p:cNvPr id="346" name="Shape 346"/>
            <p:cNvSpPr/>
            <p:nvPr/>
          </p:nvSpPr>
          <p:spPr>
            <a:xfrm>
              <a:off x="15356574" y="8217857"/>
              <a:ext cx="3077766" cy="995144"/>
            </a:xfrm>
            <a:prstGeom prst="rect">
              <a:avLst/>
            </a:prstGeom>
            <a:ln w="12700">
              <a:miter lim="400000"/>
            </a:ln>
          </p:spPr>
          <p:txBody>
            <a:bodyPr wrap="none" lIns="25400" tIns="25400" rIns="25400" bIns="25400" anchor="ctr">
              <a:spAutoFit/>
            </a:bodyPr>
            <a:lstStyle>
              <a:lvl1pPr algn="l" defTabSz="457200">
                <a:defRPr sz="5800">
                  <a:solidFill>
                    <a:srgbClr val="B28E6B"/>
                  </a:solidFill>
                  <a:latin typeface="Heiti SC Medium"/>
                  <a:ea typeface="Heiti SC Medium"/>
                  <a:cs typeface="Heiti SC Medium"/>
                  <a:sym typeface="Heiti SC Medium"/>
                </a:defRPr>
              </a:lvl1pPr>
            </a:lstStyle>
            <a:p>
              <a:r>
                <a:rPr lang="en-US" altLang="zh-CN" sz="2800" dirty="0" err="1">
                  <a:solidFill>
                    <a:srgbClr val="DCB57C"/>
                  </a:solidFill>
                  <a:latin typeface="+mn-ea"/>
                  <a:ea typeface="+mn-ea"/>
                  <a:cs typeface="+mn-ea"/>
                </a:rPr>
                <a:t>入职培训</a:t>
              </a:r>
              <a:endParaRPr lang="en-US" altLang="zh-CN" sz="2800" dirty="0">
                <a:solidFill>
                  <a:srgbClr val="DCB57C"/>
                </a:solidFill>
                <a:latin typeface="+mn-ea"/>
                <a:ea typeface="+mn-ea"/>
                <a:cs typeface="+mn-ea"/>
              </a:endParaRPr>
            </a:p>
          </p:txBody>
        </p:sp>
        <p:sp>
          <p:nvSpPr>
            <p:cNvPr id="347" name="Shape 347"/>
            <p:cNvSpPr/>
            <p:nvPr/>
          </p:nvSpPr>
          <p:spPr>
            <a:xfrm>
              <a:off x="19555112" y="8277725"/>
              <a:ext cx="3639914" cy="1728422"/>
            </a:xfrm>
            <a:prstGeom prst="rect">
              <a:avLst/>
            </a:prstGeom>
            <a:ln w="12700">
              <a:miter lim="400000"/>
            </a:ln>
          </p:spPr>
          <p:txBody>
            <a:bodyPr wrap="square" lIns="25400" tIns="25400" rIns="25400" bIns="25400" anchor="ctr">
              <a:spAutoFit/>
            </a:bodyPr>
            <a:lstStyle>
              <a:lvl1pPr algn="l" defTabSz="457200">
                <a:lnSpc>
                  <a:spcPct val="120000"/>
                </a:lnSpc>
                <a:defRPr sz="2600">
                  <a:solidFill>
                    <a:srgbClr val="B9B4AD"/>
                  </a:solidFill>
                  <a:latin typeface="Heiti SC Light"/>
                  <a:ea typeface="Heiti SC Light"/>
                  <a:cs typeface="Heiti SC Light"/>
                  <a:sym typeface="Heiti SC Light"/>
                </a:defRPr>
              </a:lvl1pPr>
            </a:lstStyle>
            <a:p>
              <a:pPr>
                <a:lnSpc>
                  <a:spcPct val="130000"/>
                </a:lnSpc>
              </a:pPr>
              <a:r>
                <a:rPr lang="zh-CN" altLang="en-US" sz="1400" dirty="0">
                  <a:latin typeface="+mn-ea"/>
                  <a:ea typeface="+mn-ea"/>
                </a:rPr>
                <a:t>1、签订试用期合同   </a:t>
              </a:r>
              <a:endParaRPr lang="zh-CN" altLang="en-US" sz="1400" dirty="0">
                <a:latin typeface="+mn-ea"/>
                <a:ea typeface="+mn-ea"/>
              </a:endParaRPr>
            </a:p>
            <a:p>
              <a:pPr>
                <a:lnSpc>
                  <a:spcPct val="130000"/>
                </a:lnSpc>
              </a:pPr>
              <a:r>
                <a:rPr lang="zh-CN" altLang="en-US" sz="1400" dirty="0">
                  <a:latin typeface="+mn-ea"/>
                  <a:ea typeface="+mn-ea"/>
                </a:rPr>
                <a:t>2、进入试用期</a:t>
              </a:r>
              <a:endParaRPr lang="zh-CN" altLang="en-US" sz="1400" dirty="0">
                <a:latin typeface="+mn-ea"/>
                <a:ea typeface="+mn-ea"/>
              </a:endParaRPr>
            </a:p>
            <a:p>
              <a:pPr>
                <a:lnSpc>
                  <a:spcPct val="130000"/>
                </a:lnSpc>
              </a:pPr>
              <a:r>
                <a:rPr lang="zh-CN" altLang="en-US" sz="1400" dirty="0">
                  <a:latin typeface="+mn-ea"/>
                  <a:ea typeface="+mn-ea"/>
                </a:rPr>
                <a:t>3、办理社保五险</a:t>
              </a:r>
              <a:endParaRPr lang="zh-CN" altLang="en-US" sz="1400" dirty="0">
                <a:latin typeface="+mn-ea"/>
                <a:ea typeface="+mn-ea"/>
              </a:endParaRPr>
            </a:p>
          </p:txBody>
        </p:sp>
        <p:sp>
          <p:nvSpPr>
            <p:cNvPr id="348" name="Shape 348"/>
            <p:cNvSpPr/>
            <p:nvPr/>
          </p:nvSpPr>
          <p:spPr>
            <a:xfrm>
              <a:off x="15315174" y="10746903"/>
              <a:ext cx="3821558" cy="995144"/>
            </a:xfrm>
            <a:prstGeom prst="rect">
              <a:avLst/>
            </a:prstGeom>
            <a:ln w="12700">
              <a:miter lim="400000"/>
            </a:ln>
          </p:spPr>
          <p:txBody>
            <a:bodyPr wrap="none" lIns="25400" tIns="25400" rIns="25400" bIns="25400" anchor="ctr">
              <a:spAutoFit/>
            </a:bodyPr>
            <a:lstStyle>
              <a:lvl1pPr algn="l" defTabSz="457200">
                <a:defRPr sz="5800">
                  <a:solidFill>
                    <a:srgbClr val="B28E6B"/>
                  </a:solidFill>
                  <a:latin typeface="Heiti SC Medium"/>
                  <a:ea typeface="Heiti SC Medium"/>
                  <a:cs typeface="Heiti SC Medium"/>
                  <a:sym typeface="Heiti SC Medium"/>
                </a:defRPr>
              </a:lvl1pPr>
            </a:lstStyle>
            <a:p>
              <a:r>
                <a:rPr lang="en-US" altLang="zh-CN" sz="2800" dirty="0" err="1">
                  <a:solidFill>
                    <a:srgbClr val="DCB57C"/>
                  </a:solidFill>
                  <a:latin typeface="+mn-ea"/>
                  <a:ea typeface="+mn-ea"/>
                  <a:cs typeface="+mn-ea"/>
                </a:rPr>
                <a:t>进入试用期</a:t>
              </a:r>
              <a:endParaRPr lang="en-US" altLang="zh-CN" sz="2800" dirty="0">
                <a:solidFill>
                  <a:srgbClr val="DCB57C"/>
                </a:solidFill>
                <a:latin typeface="+mn-ea"/>
                <a:ea typeface="+mn-ea"/>
                <a:cs typeface="+mn-ea"/>
              </a:endParaRPr>
            </a:p>
          </p:txBody>
        </p:sp>
        <p:sp>
          <p:nvSpPr>
            <p:cNvPr id="349" name="Shape 349"/>
            <p:cNvSpPr/>
            <p:nvPr/>
          </p:nvSpPr>
          <p:spPr>
            <a:xfrm>
              <a:off x="19555112" y="10807821"/>
              <a:ext cx="4353312" cy="2288576"/>
            </a:xfrm>
            <a:prstGeom prst="rect">
              <a:avLst/>
            </a:prstGeom>
            <a:ln w="12700">
              <a:miter lim="400000"/>
            </a:ln>
          </p:spPr>
          <p:txBody>
            <a:bodyPr wrap="square" lIns="25400" tIns="25400" rIns="25400" bIns="25400" anchor="ctr">
              <a:spAutoFit/>
            </a:bodyPr>
            <a:lstStyle>
              <a:lvl1pPr algn="l" defTabSz="457200">
                <a:lnSpc>
                  <a:spcPct val="120000"/>
                </a:lnSpc>
                <a:defRPr sz="2600">
                  <a:solidFill>
                    <a:srgbClr val="B9B4AD"/>
                  </a:solidFill>
                  <a:latin typeface="Heiti SC Light"/>
                  <a:ea typeface="Heiti SC Light"/>
                  <a:cs typeface="Heiti SC Light"/>
                  <a:sym typeface="Heiti SC Light"/>
                </a:defRPr>
              </a:lvl1pPr>
            </a:lstStyle>
            <a:p>
              <a:pPr>
                <a:lnSpc>
                  <a:spcPct val="130000"/>
                </a:lnSpc>
              </a:pPr>
              <a:r>
                <a:rPr lang="zh-CN" altLang="en-US" sz="1400" dirty="0">
                  <a:latin typeface="+mn-ea"/>
                  <a:ea typeface="+mn-ea"/>
                </a:rPr>
                <a:t>1、提交转正申请  </a:t>
              </a:r>
              <a:endParaRPr lang="zh-CN" altLang="en-US" sz="1400" dirty="0">
                <a:latin typeface="+mn-ea"/>
                <a:ea typeface="+mn-ea"/>
              </a:endParaRPr>
            </a:p>
            <a:p>
              <a:pPr>
                <a:lnSpc>
                  <a:spcPct val="130000"/>
                </a:lnSpc>
              </a:pPr>
              <a:r>
                <a:rPr lang="zh-CN" altLang="en-US" sz="1400" dirty="0">
                  <a:latin typeface="+mn-ea"/>
                  <a:ea typeface="+mn-ea"/>
                </a:rPr>
                <a:t>2、评估转正申请</a:t>
              </a:r>
              <a:endParaRPr lang="zh-CN" altLang="en-US" sz="1400" dirty="0">
                <a:latin typeface="+mn-ea"/>
                <a:ea typeface="+mn-ea"/>
              </a:endParaRPr>
            </a:p>
            <a:p>
              <a:pPr>
                <a:lnSpc>
                  <a:spcPct val="130000"/>
                </a:lnSpc>
              </a:pPr>
              <a:r>
                <a:rPr lang="zh-CN" altLang="en-US" sz="1400" dirty="0">
                  <a:latin typeface="+mn-ea"/>
                  <a:ea typeface="+mn-ea"/>
                </a:rPr>
                <a:t>3、转正员工面谈  </a:t>
              </a:r>
              <a:endParaRPr lang="zh-CN" altLang="en-US" sz="1400" dirty="0">
                <a:latin typeface="+mn-ea"/>
                <a:ea typeface="+mn-ea"/>
              </a:endParaRPr>
            </a:p>
            <a:p>
              <a:pPr>
                <a:lnSpc>
                  <a:spcPct val="130000"/>
                </a:lnSpc>
              </a:pPr>
              <a:r>
                <a:rPr lang="zh-CN" altLang="en-US" sz="1400" dirty="0">
                  <a:latin typeface="+mn-ea"/>
                  <a:ea typeface="+mn-ea"/>
                </a:rPr>
                <a:t>4、签订劳动合同</a:t>
              </a:r>
              <a:endParaRPr lang="zh-CN" altLang="en-US" sz="1400" dirty="0">
                <a:latin typeface="+mn-ea"/>
                <a:ea typeface="+mn-ea"/>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52"/>
                                        </p:tgtEl>
                                        <p:attrNameLst>
                                          <p:attrName>style.visibility</p:attrName>
                                        </p:attrNameLst>
                                      </p:cBhvr>
                                      <p:to>
                                        <p:strVal val="visible"/>
                                      </p:to>
                                    </p:set>
                                    <p:animEffect transition="in" filter="randombar(horizontal)">
                                      <p:cBhvr>
                                        <p:cTn id="11" dur="500"/>
                                        <p:tgtEl>
                                          <p:spTgt spid="352"/>
                                        </p:tgtEl>
                                      </p:cBhvr>
                                    </p:animEffect>
                                  </p:childTnLst>
                                </p:cTn>
                              </p:par>
                              <p:par>
                                <p:cTn id="12" presetID="2" presetClass="entr" presetSubtype="4" fill="hold" nodeType="withEffect">
                                  <p:stCondLst>
                                    <p:cond delay="4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Shape 395"/>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grpSp>
        <p:nvGrpSpPr>
          <p:cNvPr id="2" name="组合 1"/>
          <p:cNvGrpSpPr/>
          <p:nvPr/>
        </p:nvGrpSpPr>
        <p:grpSpPr>
          <a:xfrm>
            <a:off x="904726" y="1673866"/>
            <a:ext cx="2448622" cy="4337179"/>
            <a:chOff x="1809451" y="3347731"/>
            <a:chExt cx="4897243" cy="8674357"/>
          </a:xfrm>
        </p:grpSpPr>
        <p:sp>
          <p:nvSpPr>
            <p:cNvPr id="396" name="Shape 396"/>
            <p:cNvSpPr/>
            <p:nvPr/>
          </p:nvSpPr>
          <p:spPr>
            <a:xfrm>
              <a:off x="2119448" y="3673770"/>
              <a:ext cx="4272327" cy="2879173"/>
            </a:xfrm>
            <a:prstGeom prst="rect">
              <a:avLst/>
            </a:prstGeom>
            <a:ln w="12700">
              <a:miter lim="400000"/>
            </a:ln>
          </p:spPr>
          <p:txBody>
            <a:bodyPr lIns="25400" tIns="25400" rIns="25400" bIns="25400" anchor="ctr"/>
            <a:lstStyle>
              <a:lvl1pPr algn="l" defTabSz="457200">
                <a:defRPr sz="25200">
                  <a:solidFill>
                    <a:srgbClr val="C9C3BA">
                      <a:alpha val="30390"/>
                    </a:srgbClr>
                  </a:solidFill>
                  <a:latin typeface="Heiti SC Medium"/>
                  <a:ea typeface="Heiti SC Medium"/>
                  <a:cs typeface="Heiti SC Medium"/>
                  <a:sym typeface="Heiti SC Medium"/>
                </a:defRPr>
              </a:lvl1pPr>
            </a:lstStyle>
            <a:p>
              <a:r>
                <a:rPr sz="12600" dirty="0">
                  <a:latin typeface="+mn-lt"/>
                  <a:ea typeface="+mn-ea"/>
                  <a:cs typeface="+mn-ea"/>
                  <a:sym typeface="+mn-lt"/>
                </a:rPr>
                <a:t>01</a:t>
              </a:r>
              <a:endParaRPr sz="12600" dirty="0">
                <a:latin typeface="+mn-lt"/>
                <a:ea typeface="+mn-ea"/>
                <a:cs typeface="+mn-ea"/>
                <a:sym typeface="+mn-lt"/>
              </a:endParaRPr>
            </a:p>
          </p:txBody>
        </p:sp>
        <p:sp>
          <p:nvSpPr>
            <p:cNvPr id="400" name="Shape 400"/>
            <p:cNvSpPr/>
            <p:nvPr/>
          </p:nvSpPr>
          <p:spPr>
            <a:xfrm>
              <a:off x="1809451" y="3347731"/>
              <a:ext cx="4897243" cy="8674357"/>
            </a:xfrm>
            <a:prstGeom prst="rect">
              <a:avLst/>
            </a:prstGeom>
            <a:ln w="25400">
              <a:solidFill>
                <a:srgbClr val="C9C3BA">
                  <a:alpha val="62243"/>
                </a:srgbClr>
              </a:solidFill>
              <a:miter lim="400000"/>
            </a:ln>
            <a:effectLst>
              <a:outerShdw blurRad="190500" dir="183233" rotWithShape="0">
                <a:srgbClr val="000000"/>
              </a:outerShdw>
            </a:effectLst>
          </p:spPr>
          <p:txBody>
            <a:bodyPr lIns="35719" tIns="35719" rIns="35719" bIns="35719" anchor="ctr"/>
            <a:lstStyle/>
            <a:p>
              <a:pPr defTabSz="410845">
                <a:defRPr sz="4400"/>
              </a:pPr>
              <a:endParaRPr sz="2200">
                <a:cs typeface="+mn-ea"/>
                <a:sym typeface="+mn-lt"/>
              </a:endParaRPr>
            </a:p>
          </p:txBody>
        </p:sp>
        <p:pic>
          <p:nvPicPr>
            <p:cNvPr id="405" name="pasted-image.pdf"/>
            <p:cNvPicPr>
              <a:picLocks noChangeAspect="1"/>
            </p:cNvPicPr>
            <p:nvPr/>
          </p:nvPicPr>
          <p:blipFill>
            <a:blip r:embed="rId1"/>
            <a:stretch>
              <a:fillRect/>
            </a:stretch>
          </p:blipFill>
          <p:spPr>
            <a:xfrm>
              <a:off x="4587216" y="5508271"/>
              <a:ext cx="1777542" cy="1555350"/>
            </a:xfrm>
            <a:prstGeom prst="rect">
              <a:avLst/>
            </a:prstGeom>
            <a:ln w="12700">
              <a:miter lim="400000"/>
              <a:headEnd/>
              <a:tailEnd/>
            </a:ln>
          </p:spPr>
        </p:pic>
        <p:sp>
          <p:nvSpPr>
            <p:cNvPr id="408" name="Shape 408"/>
            <p:cNvSpPr/>
            <p:nvPr/>
          </p:nvSpPr>
          <p:spPr>
            <a:xfrm>
              <a:off x="2692985" y="7163311"/>
              <a:ext cx="2975173" cy="964366"/>
            </a:xfrm>
            <a:prstGeom prst="rect">
              <a:avLst/>
            </a:prstGeom>
            <a:ln w="12700">
              <a:miter lim="400000"/>
            </a:ln>
          </p:spPr>
          <p:txBody>
            <a:bodyPr wrap="none" lIns="25400" tIns="25400" rIns="25400" bIns="25400" anchor="ctr">
              <a:spAutoFit/>
            </a:bodyPr>
            <a:lstStyle>
              <a:lvl1pPr algn="l" defTabSz="457200">
                <a:defRPr sz="6600">
                  <a:solidFill>
                    <a:srgbClr val="B28E6B"/>
                  </a:solidFill>
                  <a:latin typeface="Heiti SC Medium"/>
                  <a:ea typeface="Heiti SC Medium"/>
                  <a:cs typeface="Heiti SC Medium"/>
                  <a:sym typeface="Heiti SC Medium"/>
                </a:defRPr>
              </a:lvl1pPr>
            </a:lstStyle>
            <a:p>
              <a:pPr algn="ctr"/>
              <a:r>
                <a:rPr lang="zh-CN" altLang="en-US" sz="2800" dirty="0">
                  <a:latin typeface="+mn-lt"/>
                  <a:ea typeface="+mn-ea"/>
                  <a:cs typeface="+mn-ea"/>
                  <a:sym typeface="+mn-lt"/>
                </a:rPr>
                <a:t>资料准备</a:t>
              </a:r>
              <a:endParaRPr lang="zh-CN" altLang="en-US" sz="2800" dirty="0">
                <a:latin typeface="+mn-lt"/>
                <a:ea typeface="+mn-ea"/>
                <a:cs typeface="+mn-ea"/>
                <a:sym typeface="+mn-lt"/>
              </a:endParaRPr>
            </a:p>
          </p:txBody>
        </p:sp>
        <p:sp>
          <p:nvSpPr>
            <p:cNvPr id="412" name="Shape 412"/>
            <p:cNvSpPr/>
            <p:nvPr/>
          </p:nvSpPr>
          <p:spPr>
            <a:xfrm>
              <a:off x="2298053" y="8230268"/>
              <a:ext cx="4093721" cy="3609962"/>
            </a:xfrm>
            <a:prstGeom prst="rect">
              <a:avLst/>
            </a:prstGeom>
            <a:ln w="12700">
              <a:miter lim="400000"/>
            </a:ln>
          </p:spPr>
          <p:txBody>
            <a:bodyPr lIns="25400" tIns="25400" rIns="25400" bIns="25400" anchor="ctr">
              <a:spAutoFit/>
            </a:bodyPr>
            <a:lstStyle>
              <a:lvl1pPr algn="l" defTabSz="457200">
                <a:lnSpc>
                  <a:spcPct val="120000"/>
                </a:lnSpc>
                <a:defRPr>
                  <a:solidFill>
                    <a:srgbClr val="C9C3BA"/>
                  </a:solidFill>
                  <a:latin typeface="Heiti SC Light"/>
                  <a:ea typeface="Heiti SC Light"/>
                  <a:cs typeface="Heiti SC Light"/>
                  <a:sym typeface="Heiti SC Light"/>
                </a:defRPr>
              </a:lvl1pPr>
            </a:lstStyle>
            <a:p>
              <a:r>
                <a:rPr lang="zh-CN" altLang="en-US" sz="1200" dirty="0">
                  <a:latin typeface="+mn-lt"/>
                  <a:ea typeface="+mn-ea"/>
                  <a:cs typeface="+mn-ea"/>
                  <a:sym typeface="+mn-lt"/>
                </a:rPr>
                <a:t>身份证、学历证书、学位证书、专业技术证书、个人简历、离职证明、照片</a:t>
              </a:r>
              <a:r>
                <a:rPr lang="en-US" altLang="zh-CN" sz="1200" dirty="0">
                  <a:latin typeface="+mn-lt"/>
                  <a:ea typeface="+mn-ea"/>
                  <a:cs typeface="+mn-ea"/>
                  <a:sym typeface="+mn-lt"/>
                </a:rPr>
                <a:t>(</a:t>
              </a:r>
              <a:r>
                <a:rPr lang="zh-CN" altLang="en-US" sz="1200" dirty="0">
                  <a:latin typeface="+mn-lt"/>
                  <a:ea typeface="+mn-ea"/>
                  <a:cs typeface="+mn-ea"/>
                  <a:sym typeface="+mn-lt"/>
                </a:rPr>
                <a:t>办理社保用，需电子版），填写并提交</a:t>
              </a:r>
              <a:r>
                <a:rPr lang="en-US" altLang="zh-CN" sz="1200" dirty="0">
                  <a:latin typeface="+mn-lt"/>
                  <a:ea typeface="+mn-ea"/>
                  <a:cs typeface="+mn-ea"/>
                  <a:sym typeface="+mn-lt"/>
                </a:rPr>
                <a:t>《</a:t>
              </a:r>
              <a:r>
                <a:rPr lang="zh-CN" altLang="en-US" sz="1200" dirty="0">
                  <a:latin typeface="+mn-lt"/>
                  <a:ea typeface="+mn-ea"/>
                  <a:cs typeface="+mn-ea"/>
                  <a:sym typeface="+mn-lt"/>
                </a:rPr>
                <a:t>员工入职登记表</a:t>
              </a:r>
              <a:r>
                <a:rPr lang="en-US" altLang="zh-CN" sz="1200" dirty="0">
                  <a:latin typeface="+mn-lt"/>
                  <a:ea typeface="+mn-ea"/>
                  <a:cs typeface="+mn-ea"/>
                  <a:sym typeface="+mn-lt"/>
                </a:rPr>
                <a:t>》</a:t>
              </a:r>
              <a:r>
                <a:rPr lang="zh-CN" altLang="en-US" sz="1200" dirty="0">
                  <a:latin typeface="+mn-lt"/>
                  <a:ea typeface="+mn-ea"/>
                  <a:cs typeface="+mn-ea"/>
                  <a:sym typeface="+mn-lt"/>
                </a:rPr>
                <a:t>、 </a:t>
              </a:r>
              <a:r>
                <a:rPr lang="en-US" altLang="zh-CN" sz="1200" dirty="0">
                  <a:latin typeface="+mn-lt"/>
                  <a:ea typeface="+mn-ea"/>
                  <a:cs typeface="+mn-ea"/>
                  <a:sym typeface="+mn-lt"/>
                </a:rPr>
                <a:t>《XXXX</a:t>
              </a:r>
              <a:r>
                <a:rPr lang="zh-CN" altLang="en-US" sz="1200" dirty="0">
                  <a:latin typeface="+mn-lt"/>
                  <a:ea typeface="+mn-ea"/>
                  <a:cs typeface="+mn-ea"/>
                  <a:sym typeface="+mn-lt"/>
                </a:rPr>
                <a:t>公司入职职业规划表</a:t>
              </a:r>
              <a:r>
                <a:rPr lang="en-US" altLang="zh-CN" sz="1200" dirty="0">
                  <a:latin typeface="+mn-lt"/>
                  <a:ea typeface="+mn-ea"/>
                  <a:cs typeface="+mn-ea"/>
                  <a:sym typeface="+mn-lt"/>
                </a:rPr>
                <a:t>》</a:t>
              </a:r>
              <a:r>
                <a:rPr lang="zh-CN" altLang="en-US" sz="1200" dirty="0">
                  <a:latin typeface="+mn-lt"/>
                  <a:ea typeface="+mn-ea"/>
                  <a:cs typeface="+mn-ea"/>
                  <a:sym typeface="+mn-lt"/>
                </a:rPr>
                <a:t>，保证其真实性，如有虚假，将予以辞退，并不作任何经济补偿</a:t>
              </a:r>
              <a:endParaRPr lang="zh-CN" altLang="en-US" sz="1200" dirty="0">
                <a:latin typeface="+mn-lt"/>
                <a:ea typeface="+mn-ea"/>
                <a:cs typeface="+mn-ea"/>
                <a:sym typeface="+mn-lt"/>
              </a:endParaRPr>
            </a:p>
          </p:txBody>
        </p:sp>
      </p:grpSp>
      <p:grpSp>
        <p:nvGrpSpPr>
          <p:cNvPr id="3" name="组合 2"/>
          <p:cNvGrpSpPr/>
          <p:nvPr/>
        </p:nvGrpSpPr>
        <p:grpSpPr>
          <a:xfrm>
            <a:off x="3549368" y="1673866"/>
            <a:ext cx="2448622" cy="4337179"/>
            <a:chOff x="7098736" y="3347731"/>
            <a:chExt cx="4897243" cy="8674357"/>
          </a:xfrm>
        </p:grpSpPr>
        <p:sp>
          <p:nvSpPr>
            <p:cNvPr id="397" name="Shape 397"/>
            <p:cNvSpPr/>
            <p:nvPr/>
          </p:nvSpPr>
          <p:spPr>
            <a:xfrm>
              <a:off x="7402234" y="3673770"/>
              <a:ext cx="4193801" cy="2879173"/>
            </a:xfrm>
            <a:prstGeom prst="rect">
              <a:avLst/>
            </a:prstGeom>
            <a:ln w="12700">
              <a:miter lim="400000"/>
            </a:ln>
          </p:spPr>
          <p:txBody>
            <a:bodyPr lIns="25400" tIns="25400" rIns="25400" bIns="25400" anchor="ctr"/>
            <a:lstStyle>
              <a:lvl1pPr algn="l" defTabSz="457200">
                <a:defRPr sz="25200">
                  <a:solidFill>
                    <a:srgbClr val="C9C3BA">
                      <a:alpha val="30390"/>
                    </a:srgbClr>
                  </a:solidFill>
                  <a:latin typeface="Heiti SC Medium"/>
                  <a:ea typeface="Heiti SC Medium"/>
                  <a:cs typeface="Heiti SC Medium"/>
                  <a:sym typeface="Heiti SC Medium"/>
                </a:defRPr>
              </a:lvl1pPr>
            </a:lstStyle>
            <a:p>
              <a:r>
                <a:rPr sz="12600" dirty="0">
                  <a:latin typeface="+mn-lt"/>
                  <a:ea typeface="+mn-ea"/>
                  <a:cs typeface="+mn-ea"/>
                  <a:sym typeface="+mn-lt"/>
                </a:rPr>
                <a:t>02</a:t>
              </a:r>
              <a:endParaRPr sz="12600" dirty="0">
                <a:latin typeface="+mn-lt"/>
                <a:ea typeface="+mn-ea"/>
                <a:cs typeface="+mn-ea"/>
                <a:sym typeface="+mn-lt"/>
              </a:endParaRPr>
            </a:p>
          </p:txBody>
        </p:sp>
        <p:sp>
          <p:nvSpPr>
            <p:cNvPr id="401" name="Shape 401"/>
            <p:cNvSpPr/>
            <p:nvPr/>
          </p:nvSpPr>
          <p:spPr>
            <a:xfrm>
              <a:off x="7098736" y="3347731"/>
              <a:ext cx="4897243" cy="8674357"/>
            </a:xfrm>
            <a:prstGeom prst="rect">
              <a:avLst/>
            </a:prstGeom>
            <a:ln w="25400">
              <a:solidFill>
                <a:srgbClr val="C9C3BA">
                  <a:alpha val="62243"/>
                </a:srgbClr>
              </a:solidFill>
              <a:miter lim="400000"/>
            </a:ln>
          </p:spPr>
          <p:txBody>
            <a:bodyPr lIns="35719" tIns="35719" rIns="35719" bIns="35719" anchor="ctr"/>
            <a:lstStyle/>
            <a:p>
              <a:pPr defTabSz="410845">
                <a:defRPr sz="4400"/>
              </a:pPr>
              <a:endParaRPr sz="2200">
                <a:cs typeface="+mn-ea"/>
                <a:sym typeface="+mn-lt"/>
              </a:endParaRPr>
            </a:p>
          </p:txBody>
        </p:sp>
        <p:sp>
          <p:nvSpPr>
            <p:cNvPr id="409" name="Shape 409"/>
            <p:cNvSpPr/>
            <p:nvPr/>
          </p:nvSpPr>
          <p:spPr>
            <a:xfrm>
              <a:off x="8011546" y="7184007"/>
              <a:ext cx="2975173" cy="964366"/>
            </a:xfrm>
            <a:prstGeom prst="rect">
              <a:avLst/>
            </a:prstGeom>
            <a:ln w="12700">
              <a:miter lim="400000"/>
            </a:ln>
          </p:spPr>
          <p:txBody>
            <a:bodyPr wrap="none" lIns="25400" tIns="25400" rIns="25400" bIns="25400" anchor="ctr">
              <a:spAutoFit/>
            </a:bodyPr>
            <a:lstStyle>
              <a:lvl1pPr algn="l" defTabSz="457200">
                <a:defRPr sz="6600">
                  <a:solidFill>
                    <a:srgbClr val="B28E6B"/>
                  </a:solidFill>
                  <a:latin typeface="Heiti SC Medium"/>
                  <a:ea typeface="Heiti SC Medium"/>
                  <a:cs typeface="Heiti SC Medium"/>
                  <a:sym typeface="Heiti SC Medium"/>
                </a:defRPr>
              </a:lvl1pPr>
            </a:lstStyle>
            <a:p>
              <a:r>
                <a:rPr lang="zh-CN" altLang="en-US" sz="2800" dirty="0">
                  <a:latin typeface="+mn-lt"/>
                  <a:ea typeface="+mn-ea"/>
                  <a:cs typeface="+mn-ea"/>
                  <a:sym typeface="+mn-lt"/>
                </a:rPr>
                <a:t>合同签订</a:t>
              </a:r>
              <a:endParaRPr lang="zh-CN" altLang="en-US" sz="2800" dirty="0">
                <a:latin typeface="+mn-lt"/>
                <a:ea typeface="+mn-ea"/>
                <a:cs typeface="+mn-ea"/>
                <a:sym typeface="+mn-lt"/>
              </a:endParaRPr>
            </a:p>
          </p:txBody>
        </p:sp>
        <p:sp>
          <p:nvSpPr>
            <p:cNvPr id="413" name="Shape 413"/>
            <p:cNvSpPr/>
            <p:nvPr/>
          </p:nvSpPr>
          <p:spPr>
            <a:xfrm>
              <a:off x="7502314" y="9559858"/>
              <a:ext cx="4093721" cy="950774"/>
            </a:xfrm>
            <a:prstGeom prst="rect">
              <a:avLst/>
            </a:prstGeom>
            <a:ln w="12700">
              <a:miter lim="400000"/>
            </a:ln>
          </p:spPr>
          <p:txBody>
            <a:bodyPr lIns="25400" tIns="25400" rIns="25400" bIns="25400" anchor="ctr">
              <a:spAutoFit/>
            </a:bodyPr>
            <a:lstStyle>
              <a:lvl1pPr algn="l" defTabSz="457200">
                <a:lnSpc>
                  <a:spcPct val="120000"/>
                </a:lnSpc>
                <a:defRPr>
                  <a:solidFill>
                    <a:srgbClr val="C9C3BA"/>
                  </a:solidFill>
                  <a:latin typeface="Heiti SC Light"/>
                  <a:ea typeface="Heiti SC Light"/>
                  <a:cs typeface="Heiti SC Light"/>
                  <a:sym typeface="Heiti SC Light"/>
                </a:defRPr>
              </a:lvl1pPr>
            </a:lstStyle>
            <a:p>
              <a:r>
                <a:rPr lang="zh-CN" altLang="en-US" sz="1200" dirty="0">
                  <a:latin typeface="+mn-lt"/>
                  <a:ea typeface="+mn-ea"/>
                  <a:cs typeface="+mn-ea"/>
                  <a:sym typeface="+mn-lt"/>
                </a:rPr>
                <a:t>一个月内签订劳动合同，试用期</a:t>
              </a:r>
              <a:r>
                <a:rPr lang="en-US" altLang="zh-CN" sz="1200" dirty="0">
                  <a:latin typeface="+mn-lt"/>
                  <a:ea typeface="+mn-ea"/>
                  <a:cs typeface="+mn-ea"/>
                  <a:sym typeface="+mn-lt"/>
                </a:rPr>
                <a:t>3</a:t>
              </a:r>
              <a:r>
                <a:rPr lang="zh-CN" altLang="en-US" sz="1200" dirty="0">
                  <a:latin typeface="+mn-lt"/>
                  <a:ea typeface="+mn-ea"/>
                  <a:cs typeface="+mn-ea"/>
                  <a:sym typeface="+mn-lt"/>
                </a:rPr>
                <a:t>个月，合同有效期</a:t>
              </a:r>
              <a:r>
                <a:rPr lang="en-US" altLang="zh-CN" sz="1200" dirty="0">
                  <a:latin typeface="+mn-lt"/>
                  <a:ea typeface="+mn-ea"/>
                  <a:cs typeface="+mn-ea"/>
                  <a:sym typeface="+mn-lt"/>
                </a:rPr>
                <a:t>3</a:t>
              </a:r>
              <a:r>
                <a:rPr lang="zh-CN" altLang="en-US" sz="1200" dirty="0">
                  <a:latin typeface="+mn-lt"/>
                  <a:ea typeface="+mn-ea"/>
                  <a:cs typeface="+mn-ea"/>
                  <a:sym typeface="+mn-lt"/>
                </a:rPr>
                <a:t>年</a:t>
              </a:r>
              <a:endParaRPr lang="zh-CN" altLang="en-US" sz="1200" dirty="0">
                <a:latin typeface="+mn-lt"/>
                <a:ea typeface="+mn-ea"/>
                <a:cs typeface="+mn-ea"/>
                <a:sym typeface="+mn-lt"/>
              </a:endParaRPr>
            </a:p>
          </p:txBody>
        </p:sp>
      </p:grpSp>
      <p:grpSp>
        <p:nvGrpSpPr>
          <p:cNvPr id="4" name="组合 3"/>
          <p:cNvGrpSpPr/>
          <p:nvPr/>
        </p:nvGrpSpPr>
        <p:grpSpPr>
          <a:xfrm>
            <a:off x="6194011" y="1673866"/>
            <a:ext cx="2448622" cy="4337179"/>
            <a:chOff x="12388021" y="3347731"/>
            <a:chExt cx="4897243" cy="8674357"/>
          </a:xfrm>
        </p:grpSpPr>
        <p:sp>
          <p:nvSpPr>
            <p:cNvPr id="398" name="Shape 398"/>
            <p:cNvSpPr/>
            <p:nvPr/>
          </p:nvSpPr>
          <p:spPr>
            <a:xfrm>
              <a:off x="12702940" y="3673770"/>
              <a:ext cx="3850399" cy="2879173"/>
            </a:xfrm>
            <a:prstGeom prst="rect">
              <a:avLst/>
            </a:prstGeom>
            <a:ln w="12700">
              <a:miter lim="400000"/>
            </a:ln>
          </p:spPr>
          <p:txBody>
            <a:bodyPr lIns="25400" tIns="25400" rIns="25400" bIns="25400" anchor="ctr"/>
            <a:lstStyle>
              <a:lvl1pPr algn="l" defTabSz="457200">
                <a:defRPr sz="25200">
                  <a:solidFill>
                    <a:srgbClr val="C9C3BA">
                      <a:alpha val="30390"/>
                    </a:srgbClr>
                  </a:solidFill>
                  <a:latin typeface="Heiti SC Medium"/>
                  <a:ea typeface="Heiti SC Medium"/>
                  <a:cs typeface="Heiti SC Medium"/>
                  <a:sym typeface="Heiti SC Medium"/>
                </a:defRPr>
              </a:lvl1pPr>
            </a:lstStyle>
            <a:p>
              <a:r>
                <a:rPr sz="12600">
                  <a:latin typeface="+mn-lt"/>
                  <a:ea typeface="+mn-ea"/>
                  <a:cs typeface="+mn-ea"/>
                  <a:sym typeface="+mn-lt"/>
                </a:rPr>
                <a:t>03</a:t>
              </a:r>
              <a:endParaRPr sz="12600">
                <a:latin typeface="+mn-lt"/>
                <a:ea typeface="+mn-ea"/>
                <a:cs typeface="+mn-ea"/>
                <a:sym typeface="+mn-lt"/>
              </a:endParaRPr>
            </a:p>
          </p:txBody>
        </p:sp>
        <p:sp>
          <p:nvSpPr>
            <p:cNvPr id="402" name="Shape 402"/>
            <p:cNvSpPr/>
            <p:nvPr/>
          </p:nvSpPr>
          <p:spPr>
            <a:xfrm>
              <a:off x="12388021" y="3347731"/>
              <a:ext cx="4897243" cy="8674357"/>
            </a:xfrm>
            <a:prstGeom prst="rect">
              <a:avLst/>
            </a:prstGeom>
            <a:ln w="25400">
              <a:solidFill>
                <a:srgbClr val="C9C3BA">
                  <a:alpha val="62243"/>
                </a:srgbClr>
              </a:solidFill>
              <a:miter lim="400000"/>
            </a:ln>
          </p:spPr>
          <p:txBody>
            <a:bodyPr lIns="35719" tIns="35719" rIns="35719" bIns="35719" anchor="ctr"/>
            <a:lstStyle/>
            <a:p>
              <a:pPr defTabSz="410845">
                <a:defRPr sz="4400"/>
              </a:pPr>
              <a:endParaRPr sz="2200">
                <a:cs typeface="+mn-ea"/>
                <a:sym typeface="+mn-lt"/>
              </a:endParaRPr>
            </a:p>
          </p:txBody>
        </p:sp>
        <p:pic>
          <p:nvPicPr>
            <p:cNvPr id="404" name="pasted-image.pdf"/>
            <p:cNvPicPr>
              <a:picLocks noChangeAspect="1"/>
            </p:cNvPicPr>
            <p:nvPr/>
          </p:nvPicPr>
          <p:blipFill>
            <a:blip r:embed="rId2"/>
            <a:stretch>
              <a:fillRect/>
            </a:stretch>
          </p:blipFill>
          <p:spPr>
            <a:xfrm>
              <a:off x="15517356" y="5508271"/>
              <a:ext cx="1423930" cy="1433888"/>
            </a:xfrm>
            <a:prstGeom prst="rect">
              <a:avLst/>
            </a:prstGeom>
            <a:ln w="12700">
              <a:miter lim="400000"/>
              <a:headEnd/>
              <a:tailEnd/>
            </a:ln>
          </p:spPr>
        </p:pic>
        <p:sp>
          <p:nvSpPr>
            <p:cNvPr id="410" name="Shape 410"/>
            <p:cNvSpPr/>
            <p:nvPr/>
          </p:nvSpPr>
          <p:spPr>
            <a:xfrm>
              <a:off x="13349055" y="7184005"/>
              <a:ext cx="2975173" cy="964366"/>
            </a:xfrm>
            <a:prstGeom prst="rect">
              <a:avLst/>
            </a:prstGeom>
            <a:ln w="12700">
              <a:miter lim="400000"/>
            </a:ln>
          </p:spPr>
          <p:txBody>
            <a:bodyPr wrap="none" lIns="25400" tIns="25400" rIns="25400" bIns="25400" anchor="ctr">
              <a:spAutoFit/>
            </a:bodyPr>
            <a:lstStyle>
              <a:lvl1pPr algn="l" defTabSz="457200">
                <a:defRPr sz="6600">
                  <a:solidFill>
                    <a:srgbClr val="B28E6B"/>
                  </a:solidFill>
                  <a:latin typeface="Heiti SC Medium"/>
                  <a:ea typeface="Heiti SC Medium"/>
                  <a:cs typeface="Heiti SC Medium"/>
                  <a:sym typeface="Heiti SC Medium"/>
                </a:defRPr>
              </a:lvl1pPr>
            </a:lstStyle>
            <a:p>
              <a:r>
                <a:rPr lang="zh-CN" altLang="en-US" sz="2800" dirty="0">
                  <a:latin typeface="+mn-lt"/>
                  <a:ea typeface="+mn-ea"/>
                  <a:cs typeface="+mn-ea"/>
                  <a:sym typeface="+mn-lt"/>
                </a:rPr>
                <a:t>提交转正</a:t>
              </a:r>
              <a:endParaRPr lang="zh-CN" altLang="en-US" sz="2800" dirty="0">
                <a:latin typeface="+mn-lt"/>
                <a:ea typeface="+mn-ea"/>
                <a:cs typeface="+mn-ea"/>
                <a:sym typeface="+mn-lt"/>
              </a:endParaRPr>
            </a:p>
          </p:txBody>
        </p:sp>
        <p:sp>
          <p:nvSpPr>
            <p:cNvPr id="414" name="Shape 414"/>
            <p:cNvSpPr/>
            <p:nvPr/>
          </p:nvSpPr>
          <p:spPr>
            <a:xfrm>
              <a:off x="12789783" y="9559858"/>
              <a:ext cx="4093721" cy="950774"/>
            </a:xfrm>
            <a:prstGeom prst="rect">
              <a:avLst/>
            </a:prstGeom>
            <a:ln w="12700">
              <a:miter lim="400000"/>
            </a:ln>
          </p:spPr>
          <p:txBody>
            <a:bodyPr lIns="25400" tIns="25400" rIns="25400" bIns="25400" anchor="ctr">
              <a:spAutoFit/>
            </a:bodyPr>
            <a:lstStyle>
              <a:lvl1pPr algn="l" defTabSz="457200">
                <a:lnSpc>
                  <a:spcPct val="120000"/>
                </a:lnSpc>
                <a:defRPr>
                  <a:solidFill>
                    <a:srgbClr val="C9C3BA"/>
                  </a:solidFill>
                  <a:latin typeface="Heiti SC Light"/>
                  <a:ea typeface="Heiti SC Light"/>
                  <a:cs typeface="Heiti SC Light"/>
                  <a:sym typeface="Heiti SC Light"/>
                </a:defRPr>
              </a:lvl1pPr>
            </a:lstStyle>
            <a:p>
              <a:r>
                <a:rPr lang="zh-CN" altLang="en-US" sz="1200" dirty="0">
                  <a:latin typeface="+mn-lt"/>
                  <a:ea typeface="+mn-ea"/>
                  <a:cs typeface="+mn-ea"/>
                  <a:sym typeface="+mn-lt"/>
                </a:rPr>
                <a:t>试用期内表现优秀可向部门主管申请提前转正</a:t>
              </a:r>
              <a:endParaRPr lang="zh-CN" altLang="en-US" sz="1200" dirty="0">
                <a:latin typeface="+mn-lt"/>
                <a:ea typeface="+mn-ea"/>
                <a:cs typeface="+mn-ea"/>
                <a:sym typeface="+mn-lt"/>
              </a:endParaRPr>
            </a:p>
          </p:txBody>
        </p:sp>
      </p:grpSp>
      <p:grpSp>
        <p:nvGrpSpPr>
          <p:cNvPr id="5" name="组合 4"/>
          <p:cNvGrpSpPr/>
          <p:nvPr/>
        </p:nvGrpSpPr>
        <p:grpSpPr>
          <a:xfrm>
            <a:off x="8838653" y="1673866"/>
            <a:ext cx="2448622" cy="4337179"/>
            <a:chOff x="17677306" y="3347731"/>
            <a:chExt cx="4897243" cy="8674357"/>
          </a:xfrm>
        </p:grpSpPr>
        <p:sp>
          <p:nvSpPr>
            <p:cNvPr id="399" name="Shape 399"/>
            <p:cNvSpPr/>
            <p:nvPr/>
          </p:nvSpPr>
          <p:spPr>
            <a:xfrm>
              <a:off x="18077250" y="3673770"/>
              <a:ext cx="3850399" cy="2879173"/>
            </a:xfrm>
            <a:prstGeom prst="rect">
              <a:avLst/>
            </a:prstGeom>
            <a:ln w="12700">
              <a:miter lim="400000"/>
            </a:ln>
          </p:spPr>
          <p:txBody>
            <a:bodyPr lIns="25400" tIns="25400" rIns="25400" bIns="25400" anchor="ctr"/>
            <a:lstStyle>
              <a:lvl1pPr algn="l" defTabSz="457200">
                <a:defRPr sz="25200">
                  <a:solidFill>
                    <a:srgbClr val="C9C3BA">
                      <a:alpha val="30390"/>
                    </a:srgbClr>
                  </a:solidFill>
                  <a:latin typeface="Heiti SC Medium"/>
                  <a:ea typeface="Heiti SC Medium"/>
                  <a:cs typeface="Heiti SC Medium"/>
                  <a:sym typeface="Heiti SC Medium"/>
                </a:defRPr>
              </a:lvl1pPr>
            </a:lstStyle>
            <a:p>
              <a:r>
                <a:rPr sz="12600">
                  <a:latin typeface="+mn-lt"/>
                  <a:ea typeface="+mn-ea"/>
                  <a:cs typeface="+mn-ea"/>
                  <a:sym typeface="+mn-lt"/>
                </a:rPr>
                <a:t>04</a:t>
              </a:r>
              <a:endParaRPr sz="12600">
                <a:latin typeface="+mn-lt"/>
                <a:ea typeface="+mn-ea"/>
                <a:cs typeface="+mn-ea"/>
                <a:sym typeface="+mn-lt"/>
              </a:endParaRPr>
            </a:p>
          </p:txBody>
        </p:sp>
        <p:sp>
          <p:nvSpPr>
            <p:cNvPr id="403" name="Shape 403"/>
            <p:cNvSpPr/>
            <p:nvPr/>
          </p:nvSpPr>
          <p:spPr>
            <a:xfrm>
              <a:off x="17677306" y="3347731"/>
              <a:ext cx="4897243" cy="8674357"/>
            </a:xfrm>
            <a:prstGeom prst="rect">
              <a:avLst/>
            </a:prstGeom>
            <a:ln w="25400">
              <a:solidFill>
                <a:srgbClr val="C9C3BA">
                  <a:alpha val="62243"/>
                </a:srgbClr>
              </a:solidFill>
              <a:miter lim="400000"/>
            </a:ln>
          </p:spPr>
          <p:txBody>
            <a:bodyPr lIns="35719" tIns="35719" rIns="35719" bIns="35719" anchor="ctr"/>
            <a:lstStyle/>
            <a:p>
              <a:pPr defTabSz="410845">
                <a:defRPr sz="4400"/>
              </a:pPr>
              <a:endParaRPr sz="2200">
                <a:cs typeface="+mn-ea"/>
                <a:sym typeface="+mn-lt"/>
              </a:endParaRPr>
            </a:p>
          </p:txBody>
        </p:sp>
        <p:pic>
          <p:nvPicPr>
            <p:cNvPr id="406" name="pasted-image.pdf"/>
            <p:cNvPicPr>
              <a:picLocks noChangeAspect="1"/>
            </p:cNvPicPr>
            <p:nvPr/>
          </p:nvPicPr>
          <p:blipFill>
            <a:blip r:embed="rId3"/>
            <a:stretch>
              <a:fillRect/>
            </a:stretch>
          </p:blipFill>
          <p:spPr>
            <a:xfrm>
              <a:off x="20809359" y="5303661"/>
              <a:ext cx="1759844" cy="1741702"/>
            </a:xfrm>
            <a:prstGeom prst="rect">
              <a:avLst/>
            </a:prstGeom>
            <a:ln w="12700">
              <a:miter lim="400000"/>
              <a:headEnd/>
              <a:tailEnd/>
            </a:ln>
          </p:spPr>
        </p:pic>
        <p:sp>
          <p:nvSpPr>
            <p:cNvPr id="411" name="Shape 411"/>
            <p:cNvSpPr/>
            <p:nvPr/>
          </p:nvSpPr>
          <p:spPr>
            <a:xfrm>
              <a:off x="18514862" y="7158861"/>
              <a:ext cx="2975173" cy="964366"/>
            </a:xfrm>
            <a:prstGeom prst="rect">
              <a:avLst/>
            </a:prstGeom>
            <a:ln w="12700">
              <a:miter lim="400000"/>
            </a:ln>
          </p:spPr>
          <p:txBody>
            <a:bodyPr wrap="none" lIns="25400" tIns="25400" rIns="25400" bIns="25400" anchor="ctr">
              <a:spAutoFit/>
            </a:bodyPr>
            <a:lstStyle>
              <a:lvl1pPr algn="l" defTabSz="457200">
                <a:defRPr sz="6600">
                  <a:solidFill>
                    <a:srgbClr val="B28E6B"/>
                  </a:solidFill>
                  <a:latin typeface="Heiti SC Medium"/>
                  <a:ea typeface="Heiti SC Medium"/>
                  <a:cs typeface="Heiti SC Medium"/>
                  <a:sym typeface="Heiti SC Medium"/>
                </a:defRPr>
              </a:lvl1pPr>
            </a:lstStyle>
            <a:p>
              <a:r>
                <a:rPr lang="zh-CN" altLang="en-US" sz="2800" dirty="0">
                  <a:latin typeface="+mn-lt"/>
                  <a:ea typeface="+mn-ea"/>
                  <a:cs typeface="+mn-ea"/>
                  <a:sym typeface="+mn-lt"/>
                </a:rPr>
                <a:t>离职程序</a:t>
              </a:r>
              <a:endParaRPr lang="zh-CN" altLang="en-US" sz="2800" dirty="0">
                <a:latin typeface="+mn-lt"/>
                <a:ea typeface="+mn-ea"/>
                <a:cs typeface="+mn-ea"/>
                <a:sym typeface="+mn-lt"/>
              </a:endParaRPr>
            </a:p>
          </p:txBody>
        </p:sp>
        <p:sp>
          <p:nvSpPr>
            <p:cNvPr id="415" name="Shape 415"/>
            <p:cNvSpPr/>
            <p:nvPr/>
          </p:nvSpPr>
          <p:spPr>
            <a:xfrm>
              <a:off x="18079068" y="9116662"/>
              <a:ext cx="4093721" cy="1837170"/>
            </a:xfrm>
            <a:prstGeom prst="rect">
              <a:avLst/>
            </a:prstGeom>
            <a:ln w="12700">
              <a:miter lim="400000"/>
            </a:ln>
          </p:spPr>
          <p:txBody>
            <a:bodyPr lIns="25400" tIns="25400" rIns="25400" bIns="25400" anchor="ctr">
              <a:spAutoFit/>
            </a:bodyPr>
            <a:lstStyle>
              <a:lvl1pPr algn="l" defTabSz="457200">
                <a:lnSpc>
                  <a:spcPct val="120000"/>
                </a:lnSpc>
                <a:defRPr>
                  <a:solidFill>
                    <a:srgbClr val="C9C3BA"/>
                  </a:solidFill>
                  <a:latin typeface="Heiti SC Light"/>
                  <a:ea typeface="Heiti SC Light"/>
                  <a:cs typeface="Heiti SC Light"/>
                  <a:sym typeface="Heiti SC Light"/>
                </a:defRPr>
              </a:lvl1pPr>
            </a:lstStyle>
            <a:p>
              <a:r>
                <a:rPr lang="zh-CN" altLang="en-US" sz="1200" dirty="0">
                  <a:latin typeface="+mn-lt"/>
                  <a:ea typeface="+mn-ea"/>
                  <a:cs typeface="+mn-ea"/>
                  <a:sym typeface="+mn-lt"/>
                </a:rPr>
                <a:t>试用期内离职须提前三天提交离职申请；正式员工离职须提前一个月提出书面申请，方可办理离职手续</a:t>
              </a:r>
              <a:endParaRPr lang="zh-CN" altLang="en-US" sz="1200" dirty="0">
                <a:latin typeface="+mn-lt"/>
                <a:ea typeface="+mn-ea"/>
                <a:cs typeface="+mn-ea"/>
                <a:sym typeface="+mn-lt"/>
              </a:endParaRPr>
            </a:p>
          </p:txBody>
        </p:sp>
      </p:grpSp>
      <p:sp>
        <p:nvSpPr>
          <p:cNvPr id="29" name="文本框 28"/>
          <p:cNvSpPr txBox="1"/>
          <p:nvPr/>
        </p:nvSpPr>
        <p:spPr>
          <a:xfrm>
            <a:off x="4864289" y="368308"/>
            <a:ext cx="2390398" cy="754053"/>
          </a:xfrm>
          <a:prstGeom prst="rect">
            <a:avLst/>
          </a:prstGeom>
          <a:noFill/>
        </p:spPr>
        <p:txBody>
          <a:bodyPr wrap="none" rtlCol="0">
            <a:spAutoFit/>
            <a:scene3d>
              <a:camera prst="orthographicFront"/>
              <a:lightRig rig="threePt" dir="t"/>
            </a:scene3d>
            <a:sp3d contourW="12700"/>
          </a:bodyPr>
          <a:lstStyle/>
          <a:p>
            <a:pPr algn="l"/>
            <a:r>
              <a:rPr lang="zh-CN" altLang="en-US" sz="4300" dirty="0">
                <a:solidFill>
                  <a:srgbClr val="B28E6B"/>
                </a:solidFill>
                <a:cs typeface="+mn-ea"/>
                <a:sym typeface="Heiti SC Medium"/>
              </a:rPr>
              <a:t>劳动合同</a:t>
            </a:r>
            <a:endParaRPr lang="zh-CN" altLang="en-US" sz="4300" dirty="0">
              <a:solidFill>
                <a:srgbClr val="B28E6B"/>
              </a:solidFill>
              <a:cs typeface="+mn-ea"/>
              <a:sym typeface="Heiti SC Medium"/>
            </a:endParaRPr>
          </a:p>
        </p:txBody>
      </p:sp>
      <p:sp>
        <p:nvSpPr>
          <p:cNvPr id="57" name="look-for-a-job-in-a-newspaper_65053"/>
          <p:cNvSpPr>
            <a:spLocks noChangeAspect="1"/>
          </p:cNvSpPr>
          <p:nvPr/>
        </p:nvSpPr>
        <p:spPr bwMode="auto">
          <a:xfrm>
            <a:off x="5113971" y="2608281"/>
            <a:ext cx="782057" cy="914401"/>
          </a:xfrm>
          <a:custGeom>
            <a:avLst/>
            <a:gdLst>
              <a:gd name="connsiteX0" fmla="*/ 309853 w 516072"/>
              <a:gd name="connsiteY0" fmla="*/ 506697 h 603405"/>
              <a:gd name="connsiteX1" fmla="*/ 326214 w 516072"/>
              <a:gd name="connsiteY1" fmla="*/ 521096 h 603405"/>
              <a:gd name="connsiteX2" fmla="*/ 311812 w 516072"/>
              <a:gd name="connsiteY2" fmla="*/ 537454 h 603405"/>
              <a:gd name="connsiteX3" fmla="*/ 164332 w 516072"/>
              <a:gd name="connsiteY3" fmla="*/ 546670 h 603405"/>
              <a:gd name="connsiteX4" fmla="*/ 163295 w 516072"/>
              <a:gd name="connsiteY4" fmla="*/ 546670 h 603405"/>
              <a:gd name="connsiteX5" fmla="*/ 147971 w 516072"/>
              <a:gd name="connsiteY5" fmla="*/ 532270 h 603405"/>
              <a:gd name="connsiteX6" fmla="*/ 162373 w 516072"/>
              <a:gd name="connsiteY6" fmla="*/ 515913 h 603405"/>
              <a:gd name="connsiteX7" fmla="*/ 300609 w 516072"/>
              <a:gd name="connsiteY7" fmla="*/ 444361 h 603405"/>
              <a:gd name="connsiteX8" fmla="*/ 316970 w 516072"/>
              <a:gd name="connsiteY8" fmla="*/ 458620 h 603405"/>
              <a:gd name="connsiteX9" fmla="*/ 302568 w 516072"/>
              <a:gd name="connsiteY9" fmla="*/ 474949 h 603405"/>
              <a:gd name="connsiteX10" fmla="*/ 155088 w 516072"/>
              <a:gd name="connsiteY10" fmla="*/ 484149 h 603405"/>
              <a:gd name="connsiteX11" fmla="*/ 154051 w 516072"/>
              <a:gd name="connsiteY11" fmla="*/ 484149 h 603405"/>
              <a:gd name="connsiteX12" fmla="*/ 138727 w 516072"/>
              <a:gd name="connsiteY12" fmla="*/ 469775 h 603405"/>
              <a:gd name="connsiteX13" fmla="*/ 153129 w 516072"/>
              <a:gd name="connsiteY13" fmla="*/ 453561 h 603405"/>
              <a:gd name="connsiteX14" fmla="*/ 409511 w 516072"/>
              <a:gd name="connsiteY14" fmla="*/ 410322 h 603405"/>
              <a:gd name="connsiteX15" fmla="*/ 401791 w 516072"/>
              <a:gd name="connsiteY15" fmla="*/ 472344 h 603405"/>
              <a:gd name="connsiteX16" fmla="*/ 425067 w 516072"/>
              <a:gd name="connsiteY16" fmla="*/ 451516 h 603405"/>
              <a:gd name="connsiteX17" fmla="*/ 409511 w 516072"/>
              <a:gd name="connsiteY17" fmla="*/ 410322 h 603405"/>
              <a:gd name="connsiteX18" fmla="*/ 228508 w 516072"/>
              <a:gd name="connsiteY18" fmla="*/ 375201 h 603405"/>
              <a:gd name="connsiteX19" fmla="*/ 218716 w 516072"/>
              <a:gd name="connsiteY19" fmla="*/ 376007 h 603405"/>
              <a:gd name="connsiteX20" fmla="*/ 229314 w 516072"/>
              <a:gd name="connsiteY20" fmla="*/ 402806 h 603405"/>
              <a:gd name="connsiteX21" fmla="*/ 238991 w 516072"/>
              <a:gd name="connsiteY21" fmla="*/ 402001 h 603405"/>
              <a:gd name="connsiteX22" fmla="*/ 242677 w 516072"/>
              <a:gd name="connsiteY22" fmla="*/ 400160 h 603405"/>
              <a:gd name="connsiteX23" fmla="*/ 242908 w 516072"/>
              <a:gd name="connsiteY23" fmla="*/ 396480 h 603405"/>
              <a:gd name="connsiteX24" fmla="*/ 236341 w 516072"/>
              <a:gd name="connsiteY24" fmla="*/ 379802 h 603405"/>
              <a:gd name="connsiteX25" fmla="*/ 233231 w 516072"/>
              <a:gd name="connsiteY25" fmla="*/ 376352 h 603405"/>
              <a:gd name="connsiteX26" fmla="*/ 228508 w 516072"/>
              <a:gd name="connsiteY26" fmla="*/ 375201 h 603405"/>
              <a:gd name="connsiteX27" fmla="*/ 150356 w 516072"/>
              <a:gd name="connsiteY27" fmla="*/ 340362 h 603405"/>
              <a:gd name="connsiteX28" fmla="*/ 145631 w 516072"/>
              <a:gd name="connsiteY28" fmla="*/ 342778 h 603405"/>
              <a:gd name="connsiteX29" fmla="*/ 145286 w 516072"/>
              <a:gd name="connsiteY29" fmla="*/ 347727 h 603405"/>
              <a:gd name="connsiteX30" fmla="*/ 166258 w 516072"/>
              <a:gd name="connsiteY30" fmla="*/ 401128 h 603405"/>
              <a:gd name="connsiteX31" fmla="*/ 170407 w 516072"/>
              <a:gd name="connsiteY31" fmla="*/ 405616 h 603405"/>
              <a:gd name="connsiteX32" fmla="*/ 176629 w 516072"/>
              <a:gd name="connsiteY32" fmla="*/ 407112 h 603405"/>
              <a:gd name="connsiteX33" fmla="*/ 181354 w 516072"/>
              <a:gd name="connsiteY33" fmla="*/ 404696 h 603405"/>
              <a:gd name="connsiteX34" fmla="*/ 181815 w 516072"/>
              <a:gd name="connsiteY34" fmla="*/ 399747 h 603405"/>
              <a:gd name="connsiteX35" fmla="*/ 160727 w 516072"/>
              <a:gd name="connsiteY35" fmla="*/ 346461 h 603405"/>
              <a:gd name="connsiteX36" fmla="*/ 156579 w 516072"/>
              <a:gd name="connsiteY36" fmla="*/ 341858 h 603405"/>
              <a:gd name="connsiteX37" fmla="*/ 150356 w 516072"/>
              <a:gd name="connsiteY37" fmla="*/ 340362 h 603405"/>
              <a:gd name="connsiteX38" fmla="*/ 212726 w 516072"/>
              <a:gd name="connsiteY38" fmla="*/ 335175 h 603405"/>
              <a:gd name="connsiteX39" fmla="*/ 202934 w 516072"/>
              <a:gd name="connsiteY39" fmla="*/ 335980 h 603405"/>
              <a:gd name="connsiteX40" fmla="*/ 213532 w 516072"/>
              <a:gd name="connsiteY40" fmla="*/ 362895 h 603405"/>
              <a:gd name="connsiteX41" fmla="*/ 223209 w 516072"/>
              <a:gd name="connsiteY41" fmla="*/ 362089 h 603405"/>
              <a:gd name="connsiteX42" fmla="*/ 226895 w 516072"/>
              <a:gd name="connsiteY42" fmla="*/ 360249 h 603405"/>
              <a:gd name="connsiteX43" fmla="*/ 227125 w 516072"/>
              <a:gd name="connsiteY43" fmla="*/ 356454 h 603405"/>
              <a:gd name="connsiteX44" fmla="*/ 220559 w 516072"/>
              <a:gd name="connsiteY44" fmla="*/ 339776 h 603405"/>
              <a:gd name="connsiteX45" fmla="*/ 217449 w 516072"/>
              <a:gd name="connsiteY45" fmla="*/ 336325 h 603405"/>
              <a:gd name="connsiteX46" fmla="*/ 212726 w 516072"/>
              <a:gd name="connsiteY46" fmla="*/ 335175 h 603405"/>
              <a:gd name="connsiteX47" fmla="*/ 145055 w 516072"/>
              <a:gd name="connsiteY47" fmla="*/ 327011 h 603405"/>
              <a:gd name="connsiteX48" fmla="*/ 163838 w 516072"/>
              <a:gd name="connsiteY48" fmla="*/ 331500 h 603405"/>
              <a:gd name="connsiteX49" fmla="*/ 176168 w 516072"/>
              <a:gd name="connsiteY49" fmla="*/ 345195 h 603405"/>
              <a:gd name="connsiteX50" fmla="*/ 197256 w 516072"/>
              <a:gd name="connsiteY50" fmla="*/ 398481 h 603405"/>
              <a:gd name="connsiteX51" fmla="*/ 195989 w 516072"/>
              <a:gd name="connsiteY51" fmla="*/ 413212 h 603405"/>
              <a:gd name="connsiteX52" fmla="*/ 181930 w 516072"/>
              <a:gd name="connsiteY52" fmla="*/ 420463 h 603405"/>
              <a:gd name="connsiteX53" fmla="*/ 163147 w 516072"/>
              <a:gd name="connsiteY53" fmla="*/ 415974 h 603405"/>
              <a:gd name="connsiteX54" fmla="*/ 150702 w 516072"/>
              <a:gd name="connsiteY54" fmla="*/ 402394 h 603405"/>
              <a:gd name="connsiteX55" fmla="*/ 129729 w 516072"/>
              <a:gd name="connsiteY55" fmla="*/ 348993 h 603405"/>
              <a:gd name="connsiteX56" fmla="*/ 130882 w 516072"/>
              <a:gd name="connsiteY56" fmla="*/ 334262 h 603405"/>
              <a:gd name="connsiteX57" fmla="*/ 145055 w 516072"/>
              <a:gd name="connsiteY57" fmla="*/ 327011 h 603405"/>
              <a:gd name="connsiteX58" fmla="*/ 213417 w 516072"/>
              <a:gd name="connsiteY58" fmla="*/ 321488 h 603405"/>
              <a:gd name="connsiteX59" fmla="*/ 225743 w 516072"/>
              <a:gd name="connsiteY59" fmla="*/ 324479 h 603405"/>
              <a:gd name="connsiteX60" fmla="*/ 234037 w 516072"/>
              <a:gd name="connsiteY60" fmla="*/ 333565 h 603405"/>
              <a:gd name="connsiteX61" fmla="*/ 245096 w 516072"/>
              <a:gd name="connsiteY61" fmla="*/ 361859 h 603405"/>
              <a:gd name="connsiteX62" fmla="*/ 244866 w 516072"/>
              <a:gd name="connsiteY62" fmla="*/ 365425 h 603405"/>
              <a:gd name="connsiteX63" fmla="*/ 241295 w 516072"/>
              <a:gd name="connsiteY63" fmla="*/ 367265 h 603405"/>
              <a:gd name="connsiteX64" fmla="*/ 241410 w 516072"/>
              <a:gd name="connsiteY64" fmla="*/ 367380 h 603405"/>
              <a:gd name="connsiteX65" fmla="*/ 246018 w 516072"/>
              <a:gd name="connsiteY65" fmla="*/ 368530 h 603405"/>
              <a:gd name="connsiteX66" fmla="*/ 249129 w 516072"/>
              <a:gd name="connsiteY66" fmla="*/ 371866 h 603405"/>
              <a:gd name="connsiteX67" fmla="*/ 260303 w 516072"/>
              <a:gd name="connsiteY67" fmla="*/ 400275 h 603405"/>
              <a:gd name="connsiteX68" fmla="*/ 259496 w 516072"/>
              <a:gd name="connsiteY68" fmla="*/ 409937 h 603405"/>
              <a:gd name="connsiteX69" fmla="*/ 250165 w 516072"/>
              <a:gd name="connsiteY69" fmla="*/ 414768 h 603405"/>
              <a:gd name="connsiteX70" fmla="*/ 223439 w 516072"/>
              <a:gd name="connsiteY70" fmla="*/ 416953 h 603405"/>
              <a:gd name="connsiteX71" fmla="*/ 217679 w 516072"/>
              <a:gd name="connsiteY71" fmla="*/ 413617 h 603405"/>
              <a:gd name="connsiteX72" fmla="*/ 183811 w 516072"/>
              <a:gd name="connsiteY72" fmla="*/ 327814 h 603405"/>
              <a:gd name="connsiteX73" fmla="*/ 186576 w 516072"/>
              <a:gd name="connsiteY73" fmla="*/ 323673 h 603405"/>
              <a:gd name="connsiteX74" fmla="*/ 263606 w 516072"/>
              <a:gd name="connsiteY74" fmla="*/ 317202 h 603405"/>
              <a:gd name="connsiteX75" fmla="*/ 282389 w 516072"/>
              <a:gd name="connsiteY75" fmla="*/ 321691 h 603405"/>
              <a:gd name="connsiteX76" fmla="*/ 294834 w 516072"/>
              <a:gd name="connsiteY76" fmla="*/ 335386 h 603405"/>
              <a:gd name="connsiteX77" fmla="*/ 295987 w 516072"/>
              <a:gd name="connsiteY77" fmla="*/ 338264 h 603405"/>
              <a:gd name="connsiteX78" fmla="*/ 293106 w 516072"/>
              <a:gd name="connsiteY78" fmla="*/ 342292 h 603405"/>
              <a:gd name="connsiteX79" fmla="*/ 286192 w 516072"/>
              <a:gd name="connsiteY79" fmla="*/ 342867 h 603405"/>
              <a:gd name="connsiteX80" fmla="*/ 280430 w 516072"/>
              <a:gd name="connsiteY80" fmla="*/ 339529 h 603405"/>
              <a:gd name="connsiteX81" fmla="*/ 279278 w 516072"/>
              <a:gd name="connsiteY81" fmla="*/ 336652 h 603405"/>
              <a:gd name="connsiteX82" fmla="*/ 275129 w 516072"/>
              <a:gd name="connsiteY82" fmla="*/ 332049 h 603405"/>
              <a:gd name="connsiteX83" fmla="*/ 268907 w 516072"/>
              <a:gd name="connsiteY83" fmla="*/ 330553 h 603405"/>
              <a:gd name="connsiteX84" fmla="*/ 264182 w 516072"/>
              <a:gd name="connsiteY84" fmla="*/ 332969 h 603405"/>
              <a:gd name="connsiteX85" fmla="*/ 263721 w 516072"/>
              <a:gd name="connsiteY85" fmla="*/ 337918 h 603405"/>
              <a:gd name="connsiteX86" fmla="*/ 269022 w 516072"/>
              <a:gd name="connsiteY86" fmla="*/ 351153 h 603405"/>
              <a:gd name="connsiteX87" fmla="*/ 273170 w 516072"/>
              <a:gd name="connsiteY87" fmla="*/ 355757 h 603405"/>
              <a:gd name="connsiteX88" fmla="*/ 279393 w 516072"/>
              <a:gd name="connsiteY88" fmla="*/ 357253 h 603405"/>
              <a:gd name="connsiteX89" fmla="*/ 299328 w 516072"/>
              <a:gd name="connsiteY89" fmla="*/ 362432 h 603405"/>
              <a:gd name="connsiteX90" fmla="*/ 310621 w 516072"/>
              <a:gd name="connsiteY90" fmla="*/ 375322 h 603405"/>
              <a:gd name="connsiteX91" fmla="*/ 315807 w 516072"/>
              <a:gd name="connsiteY91" fmla="*/ 388672 h 603405"/>
              <a:gd name="connsiteX92" fmla="*/ 314539 w 516072"/>
              <a:gd name="connsiteY92" fmla="*/ 403403 h 603405"/>
              <a:gd name="connsiteX93" fmla="*/ 300481 w 516072"/>
              <a:gd name="connsiteY93" fmla="*/ 410654 h 603405"/>
              <a:gd name="connsiteX94" fmla="*/ 281698 w 516072"/>
              <a:gd name="connsiteY94" fmla="*/ 406165 h 603405"/>
              <a:gd name="connsiteX95" fmla="*/ 269252 w 516072"/>
              <a:gd name="connsiteY95" fmla="*/ 392585 h 603405"/>
              <a:gd name="connsiteX96" fmla="*/ 268100 w 516072"/>
              <a:gd name="connsiteY96" fmla="*/ 389593 h 603405"/>
              <a:gd name="connsiteX97" fmla="*/ 270866 w 516072"/>
              <a:gd name="connsiteY97" fmla="*/ 385449 h 603405"/>
              <a:gd name="connsiteX98" fmla="*/ 277780 w 516072"/>
              <a:gd name="connsiteY98" fmla="*/ 384874 h 603405"/>
              <a:gd name="connsiteX99" fmla="*/ 283541 w 516072"/>
              <a:gd name="connsiteY99" fmla="*/ 388212 h 603405"/>
              <a:gd name="connsiteX100" fmla="*/ 284809 w 516072"/>
              <a:gd name="connsiteY100" fmla="*/ 391319 h 603405"/>
              <a:gd name="connsiteX101" fmla="*/ 288957 w 516072"/>
              <a:gd name="connsiteY101" fmla="*/ 395807 h 603405"/>
              <a:gd name="connsiteX102" fmla="*/ 295180 w 516072"/>
              <a:gd name="connsiteY102" fmla="*/ 397303 h 603405"/>
              <a:gd name="connsiteX103" fmla="*/ 299905 w 516072"/>
              <a:gd name="connsiteY103" fmla="*/ 394887 h 603405"/>
              <a:gd name="connsiteX104" fmla="*/ 300250 w 516072"/>
              <a:gd name="connsiteY104" fmla="*/ 389938 h 603405"/>
              <a:gd name="connsiteX105" fmla="*/ 295065 w 516072"/>
              <a:gd name="connsiteY105" fmla="*/ 376588 h 603405"/>
              <a:gd name="connsiteX106" fmla="*/ 290916 w 516072"/>
              <a:gd name="connsiteY106" fmla="*/ 372099 h 603405"/>
              <a:gd name="connsiteX107" fmla="*/ 284694 w 516072"/>
              <a:gd name="connsiteY107" fmla="*/ 370603 h 603405"/>
              <a:gd name="connsiteX108" fmla="*/ 264643 w 516072"/>
              <a:gd name="connsiteY108" fmla="*/ 365424 h 603405"/>
              <a:gd name="connsiteX109" fmla="*/ 253465 w 516072"/>
              <a:gd name="connsiteY109" fmla="*/ 352534 h 603405"/>
              <a:gd name="connsiteX110" fmla="*/ 248164 w 516072"/>
              <a:gd name="connsiteY110" fmla="*/ 339184 h 603405"/>
              <a:gd name="connsiteX111" fmla="*/ 249432 w 516072"/>
              <a:gd name="connsiteY111" fmla="*/ 324453 h 603405"/>
              <a:gd name="connsiteX112" fmla="*/ 263606 w 516072"/>
              <a:gd name="connsiteY112" fmla="*/ 317202 h 603405"/>
              <a:gd name="connsiteX113" fmla="*/ 320670 w 516072"/>
              <a:gd name="connsiteY113" fmla="*/ 288927 h 603405"/>
              <a:gd name="connsiteX114" fmla="*/ 26837 w 516072"/>
              <a:gd name="connsiteY114" fmla="*/ 313206 h 603405"/>
              <a:gd name="connsiteX115" fmla="*/ 69010 w 516072"/>
              <a:gd name="connsiteY115" fmla="*/ 398701 h 603405"/>
              <a:gd name="connsiteX116" fmla="*/ 109340 w 516072"/>
              <a:gd name="connsiteY116" fmla="*/ 411473 h 603405"/>
              <a:gd name="connsiteX117" fmla="*/ 110377 w 516072"/>
              <a:gd name="connsiteY117" fmla="*/ 413429 h 603405"/>
              <a:gd name="connsiteX118" fmla="*/ 112797 w 516072"/>
              <a:gd name="connsiteY118" fmla="*/ 412279 h 603405"/>
              <a:gd name="connsiteX119" fmla="*/ 116139 w 516072"/>
              <a:gd name="connsiteY119" fmla="*/ 412048 h 603405"/>
              <a:gd name="connsiteX120" fmla="*/ 120978 w 516072"/>
              <a:gd name="connsiteY120" fmla="*/ 409632 h 603405"/>
              <a:gd name="connsiteX121" fmla="*/ 121324 w 516072"/>
              <a:gd name="connsiteY121" fmla="*/ 404799 h 603405"/>
              <a:gd name="connsiteX122" fmla="*/ 93900 w 516072"/>
              <a:gd name="connsiteY122" fmla="*/ 335069 h 603405"/>
              <a:gd name="connsiteX123" fmla="*/ 96780 w 516072"/>
              <a:gd name="connsiteY123" fmla="*/ 331041 h 603405"/>
              <a:gd name="connsiteX124" fmla="*/ 103694 w 516072"/>
              <a:gd name="connsiteY124" fmla="*/ 330466 h 603405"/>
              <a:gd name="connsiteX125" fmla="*/ 109456 w 516072"/>
              <a:gd name="connsiteY125" fmla="*/ 333803 h 603405"/>
              <a:gd name="connsiteX126" fmla="*/ 139530 w 516072"/>
              <a:gd name="connsiteY126" fmla="*/ 410092 h 603405"/>
              <a:gd name="connsiteX127" fmla="*/ 138608 w 516072"/>
              <a:gd name="connsiteY127" fmla="*/ 419873 h 603405"/>
              <a:gd name="connsiteX128" fmla="*/ 129275 w 516072"/>
              <a:gd name="connsiteY128" fmla="*/ 424706 h 603405"/>
              <a:gd name="connsiteX129" fmla="*/ 117982 w 516072"/>
              <a:gd name="connsiteY129" fmla="*/ 425741 h 603405"/>
              <a:gd name="connsiteX130" fmla="*/ 114641 w 516072"/>
              <a:gd name="connsiteY130" fmla="*/ 424821 h 603405"/>
              <a:gd name="connsiteX131" fmla="*/ 95743 w 516072"/>
              <a:gd name="connsiteY131" fmla="*/ 475220 h 603405"/>
              <a:gd name="connsiteX132" fmla="*/ 108073 w 516072"/>
              <a:gd name="connsiteY132" fmla="*/ 582693 h 603405"/>
              <a:gd name="connsiteX133" fmla="*/ 390844 w 516072"/>
              <a:gd name="connsiteY133" fmla="*/ 571647 h 603405"/>
              <a:gd name="connsiteX134" fmla="*/ 389577 w 516072"/>
              <a:gd name="connsiteY134" fmla="*/ 545181 h 603405"/>
              <a:gd name="connsiteX135" fmla="*/ 383009 w 516072"/>
              <a:gd name="connsiteY135" fmla="*/ 494667 h 603405"/>
              <a:gd name="connsiteX136" fmla="*/ 320670 w 516072"/>
              <a:gd name="connsiteY136" fmla="*/ 288927 h 603405"/>
              <a:gd name="connsiteX137" fmla="*/ 263171 w 516072"/>
              <a:gd name="connsiteY137" fmla="*/ 241404 h 603405"/>
              <a:gd name="connsiteX138" fmla="*/ 292900 w 516072"/>
              <a:gd name="connsiteY138" fmla="*/ 270861 h 603405"/>
              <a:gd name="connsiteX139" fmla="*/ 310415 w 516072"/>
              <a:gd name="connsiteY139" fmla="*/ 269365 h 603405"/>
              <a:gd name="connsiteX140" fmla="*/ 338646 w 516072"/>
              <a:gd name="connsiteY140" fmla="*/ 241404 h 603405"/>
              <a:gd name="connsiteX141" fmla="*/ 360770 w 516072"/>
              <a:gd name="connsiteY141" fmla="*/ 260045 h 603405"/>
              <a:gd name="connsiteX142" fmla="*/ 412738 w 516072"/>
              <a:gd name="connsiteY142" fmla="*/ 285014 h 603405"/>
              <a:gd name="connsiteX143" fmla="*/ 492821 w 516072"/>
              <a:gd name="connsiteY143" fmla="*/ 387309 h 603405"/>
              <a:gd name="connsiteX144" fmla="*/ 515061 w 516072"/>
              <a:gd name="connsiteY144" fmla="*/ 456695 h 603405"/>
              <a:gd name="connsiteX145" fmla="*/ 501809 w 516072"/>
              <a:gd name="connsiteY145" fmla="*/ 497773 h 603405"/>
              <a:gd name="connsiteX146" fmla="*/ 445463 w 516072"/>
              <a:gd name="connsiteY146" fmla="*/ 548058 h 603405"/>
              <a:gd name="connsiteX147" fmla="*/ 416886 w 516072"/>
              <a:gd name="connsiteY147" fmla="*/ 558874 h 603405"/>
              <a:gd name="connsiteX148" fmla="*/ 410779 w 516072"/>
              <a:gd name="connsiteY148" fmla="*/ 558414 h 603405"/>
              <a:gd name="connsiteX149" fmla="*/ 411240 w 516072"/>
              <a:gd name="connsiteY149" fmla="*/ 581542 h 603405"/>
              <a:gd name="connsiteX150" fmla="*/ 401445 w 516072"/>
              <a:gd name="connsiteY150" fmla="*/ 591668 h 603405"/>
              <a:gd name="connsiteX151" fmla="*/ 96435 w 516072"/>
              <a:gd name="connsiteY151" fmla="*/ 603405 h 603405"/>
              <a:gd name="connsiteX152" fmla="*/ 95974 w 516072"/>
              <a:gd name="connsiteY152" fmla="*/ 603405 h 603405"/>
              <a:gd name="connsiteX153" fmla="*/ 88023 w 516072"/>
              <a:gd name="connsiteY153" fmla="*/ 599608 h 603405"/>
              <a:gd name="connsiteX154" fmla="*/ 86179 w 516072"/>
              <a:gd name="connsiteY154" fmla="*/ 590633 h 603405"/>
              <a:gd name="connsiteX155" fmla="*/ 84797 w 516072"/>
              <a:gd name="connsiteY155" fmla="*/ 521132 h 603405"/>
              <a:gd name="connsiteX156" fmla="*/ 77998 w 516072"/>
              <a:gd name="connsiteY156" fmla="*/ 488568 h 603405"/>
              <a:gd name="connsiteX157" fmla="*/ 72582 w 516072"/>
              <a:gd name="connsiteY157" fmla="*/ 492595 h 603405"/>
              <a:gd name="connsiteX158" fmla="*/ 49767 w 516072"/>
              <a:gd name="connsiteY158" fmla="*/ 499269 h 603405"/>
              <a:gd name="connsiteX159" fmla="*/ 13585 w 516072"/>
              <a:gd name="connsiteY159" fmla="*/ 479363 h 603405"/>
              <a:gd name="connsiteX160" fmla="*/ 35594 w 516072"/>
              <a:gd name="connsiteY160" fmla="*/ 388230 h 603405"/>
              <a:gd name="connsiteX161" fmla="*/ 40203 w 516072"/>
              <a:gd name="connsiteY161" fmla="*/ 383972 h 603405"/>
              <a:gd name="connsiteX162" fmla="*/ 1371 w 516072"/>
              <a:gd name="connsiteY162" fmla="*/ 309524 h 603405"/>
              <a:gd name="connsiteX163" fmla="*/ 1141 w 516072"/>
              <a:gd name="connsiteY163" fmla="*/ 299743 h 603405"/>
              <a:gd name="connsiteX164" fmla="*/ 9322 w 516072"/>
              <a:gd name="connsiteY164" fmla="*/ 294335 h 603405"/>
              <a:gd name="connsiteX165" fmla="*/ 201062 w 516072"/>
              <a:gd name="connsiteY165" fmla="*/ 278456 h 603405"/>
              <a:gd name="connsiteX166" fmla="*/ 241047 w 516072"/>
              <a:gd name="connsiteY166" fmla="*/ 260045 h 603405"/>
              <a:gd name="connsiteX167" fmla="*/ 300977 w 516072"/>
              <a:gd name="connsiteY167" fmla="*/ 0 h 603405"/>
              <a:gd name="connsiteX168" fmla="*/ 401111 w 516072"/>
              <a:gd name="connsiteY168" fmla="*/ 98375 h 603405"/>
              <a:gd name="connsiteX169" fmla="*/ 300977 w 516072"/>
              <a:gd name="connsiteY169" fmla="*/ 239781 h 603405"/>
              <a:gd name="connsiteX170" fmla="*/ 200728 w 516072"/>
              <a:gd name="connsiteY170" fmla="*/ 98375 h 603405"/>
              <a:gd name="connsiteX171" fmla="*/ 300977 w 516072"/>
              <a:gd name="connsiteY171" fmla="*/ 0 h 603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516072" h="603405">
                <a:moveTo>
                  <a:pt x="309853" y="506697"/>
                </a:moveTo>
                <a:cubicBezTo>
                  <a:pt x="318379" y="506236"/>
                  <a:pt x="325638" y="512687"/>
                  <a:pt x="326214" y="521096"/>
                </a:cubicBezTo>
                <a:cubicBezTo>
                  <a:pt x="326675" y="529621"/>
                  <a:pt x="320223" y="536878"/>
                  <a:pt x="311812" y="537454"/>
                </a:cubicBezTo>
                <a:lnTo>
                  <a:pt x="164332" y="546670"/>
                </a:lnTo>
                <a:cubicBezTo>
                  <a:pt x="163986" y="546670"/>
                  <a:pt x="163640" y="546670"/>
                  <a:pt x="163295" y="546670"/>
                </a:cubicBezTo>
                <a:cubicBezTo>
                  <a:pt x="155345" y="546670"/>
                  <a:pt x="148547" y="540449"/>
                  <a:pt x="147971" y="532270"/>
                </a:cubicBezTo>
                <a:cubicBezTo>
                  <a:pt x="147510" y="523746"/>
                  <a:pt x="153962" y="516489"/>
                  <a:pt x="162373" y="515913"/>
                </a:cubicBezTo>
                <a:close/>
                <a:moveTo>
                  <a:pt x="300609" y="444361"/>
                </a:moveTo>
                <a:cubicBezTo>
                  <a:pt x="309135" y="443786"/>
                  <a:pt x="316394" y="450226"/>
                  <a:pt x="316970" y="458620"/>
                </a:cubicBezTo>
                <a:cubicBezTo>
                  <a:pt x="317431" y="467130"/>
                  <a:pt x="310979" y="474375"/>
                  <a:pt x="302568" y="474949"/>
                </a:cubicBezTo>
                <a:lnTo>
                  <a:pt x="155088" y="484149"/>
                </a:lnTo>
                <a:cubicBezTo>
                  <a:pt x="154742" y="484149"/>
                  <a:pt x="154396" y="484149"/>
                  <a:pt x="154051" y="484149"/>
                </a:cubicBezTo>
                <a:cubicBezTo>
                  <a:pt x="146101" y="484149"/>
                  <a:pt x="139303" y="477939"/>
                  <a:pt x="138727" y="469775"/>
                </a:cubicBezTo>
                <a:cubicBezTo>
                  <a:pt x="138266" y="461380"/>
                  <a:pt x="144718" y="454021"/>
                  <a:pt x="153129" y="453561"/>
                </a:cubicBezTo>
                <a:close/>
                <a:moveTo>
                  <a:pt x="409511" y="410322"/>
                </a:moveTo>
                <a:lnTo>
                  <a:pt x="401791" y="472344"/>
                </a:lnTo>
                <a:lnTo>
                  <a:pt x="425067" y="451516"/>
                </a:lnTo>
                <a:cubicBezTo>
                  <a:pt x="420919" y="437939"/>
                  <a:pt x="415618" y="423555"/>
                  <a:pt x="409511" y="410322"/>
                </a:cubicBezTo>
                <a:close/>
                <a:moveTo>
                  <a:pt x="228508" y="375201"/>
                </a:moveTo>
                <a:lnTo>
                  <a:pt x="218716" y="376007"/>
                </a:lnTo>
                <a:lnTo>
                  <a:pt x="229314" y="402806"/>
                </a:lnTo>
                <a:lnTo>
                  <a:pt x="238991" y="402001"/>
                </a:lnTo>
                <a:cubicBezTo>
                  <a:pt x="240719" y="401886"/>
                  <a:pt x="241871" y="401311"/>
                  <a:pt x="242677" y="400160"/>
                </a:cubicBezTo>
                <a:cubicBezTo>
                  <a:pt x="243368" y="399125"/>
                  <a:pt x="243484" y="397860"/>
                  <a:pt x="242908" y="396480"/>
                </a:cubicBezTo>
                <a:lnTo>
                  <a:pt x="236341" y="379802"/>
                </a:lnTo>
                <a:cubicBezTo>
                  <a:pt x="235765" y="378307"/>
                  <a:pt x="234729" y="377157"/>
                  <a:pt x="233231" y="376352"/>
                </a:cubicBezTo>
                <a:cubicBezTo>
                  <a:pt x="231733" y="375431"/>
                  <a:pt x="230121" y="375086"/>
                  <a:pt x="228508" y="375201"/>
                </a:cubicBezTo>
                <a:close/>
                <a:moveTo>
                  <a:pt x="150356" y="340362"/>
                </a:moveTo>
                <a:cubicBezTo>
                  <a:pt x="148167" y="340592"/>
                  <a:pt x="146553" y="341397"/>
                  <a:pt x="145631" y="342778"/>
                </a:cubicBezTo>
                <a:cubicBezTo>
                  <a:pt x="144594" y="344160"/>
                  <a:pt x="144479" y="345886"/>
                  <a:pt x="145286" y="347727"/>
                </a:cubicBezTo>
                <a:lnTo>
                  <a:pt x="166258" y="401128"/>
                </a:lnTo>
                <a:cubicBezTo>
                  <a:pt x="167065" y="402969"/>
                  <a:pt x="168333" y="404465"/>
                  <a:pt x="170407" y="405616"/>
                </a:cubicBezTo>
                <a:cubicBezTo>
                  <a:pt x="172366" y="406767"/>
                  <a:pt x="174440" y="407228"/>
                  <a:pt x="176629" y="407112"/>
                </a:cubicBezTo>
                <a:cubicBezTo>
                  <a:pt x="178819" y="406882"/>
                  <a:pt x="180432" y="406077"/>
                  <a:pt x="181354" y="404696"/>
                </a:cubicBezTo>
                <a:cubicBezTo>
                  <a:pt x="182391" y="403315"/>
                  <a:pt x="182506" y="401703"/>
                  <a:pt x="181815" y="399747"/>
                </a:cubicBezTo>
                <a:lnTo>
                  <a:pt x="160727" y="346461"/>
                </a:lnTo>
                <a:cubicBezTo>
                  <a:pt x="160036" y="344620"/>
                  <a:pt x="158653" y="343009"/>
                  <a:pt x="156579" y="341858"/>
                </a:cubicBezTo>
                <a:cubicBezTo>
                  <a:pt x="154620" y="340707"/>
                  <a:pt x="152430" y="340131"/>
                  <a:pt x="150356" y="340362"/>
                </a:cubicBezTo>
                <a:close/>
                <a:moveTo>
                  <a:pt x="212726" y="335175"/>
                </a:moveTo>
                <a:lnTo>
                  <a:pt x="202934" y="335980"/>
                </a:lnTo>
                <a:lnTo>
                  <a:pt x="213532" y="362895"/>
                </a:lnTo>
                <a:lnTo>
                  <a:pt x="223209" y="362089"/>
                </a:lnTo>
                <a:cubicBezTo>
                  <a:pt x="224937" y="361859"/>
                  <a:pt x="226089" y="361284"/>
                  <a:pt x="226895" y="360249"/>
                </a:cubicBezTo>
                <a:cubicBezTo>
                  <a:pt x="227586" y="359214"/>
                  <a:pt x="227701" y="357949"/>
                  <a:pt x="227125" y="356454"/>
                </a:cubicBezTo>
                <a:lnTo>
                  <a:pt x="220559" y="339776"/>
                </a:lnTo>
                <a:cubicBezTo>
                  <a:pt x="219983" y="338396"/>
                  <a:pt x="218946" y="337246"/>
                  <a:pt x="217449" y="336325"/>
                </a:cubicBezTo>
                <a:cubicBezTo>
                  <a:pt x="215951" y="335405"/>
                  <a:pt x="214339" y="335060"/>
                  <a:pt x="212726" y="335175"/>
                </a:cubicBezTo>
                <a:close/>
                <a:moveTo>
                  <a:pt x="145055" y="327011"/>
                </a:moveTo>
                <a:cubicBezTo>
                  <a:pt x="151393" y="326436"/>
                  <a:pt x="157731" y="328047"/>
                  <a:pt x="163838" y="331500"/>
                </a:cubicBezTo>
                <a:cubicBezTo>
                  <a:pt x="169831" y="335068"/>
                  <a:pt x="174094" y="339671"/>
                  <a:pt x="176168" y="345195"/>
                </a:cubicBezTo>
                <a:lnTo>
                  <a:pt x="197256" y="398481"/>
                </a:lnTo>
                <a:cubicBezTo>
                  <a:pt x="199446" y="404005"/>
                  <a:pt x="198985" y="408954"/>
                  <a:pt x="195989" y="413212"/>
                </a:cubicBezTo>
                <a:cubicBezTo>
                  <a:pt x="192993" y="417470"/>
                  <a:pt x="188268" y="419887"/>
                  <a:pt x="181930" y="420463"/>
                </a:cubicBezTo>
                <a:cubicBezTo>
                  <a:pt x="175477" y="420923"/>
                  <a:pt x="169254" y="419427"/>
                  <a:pt x="163147" y="415974"/>
                </a:cubicBezTo>
                <a:cubicBezTo>
                  <a:pt x="157040" y="412407"/>
                  <a:pt x="152891" y="407803"/>
                  <a:pt x="150702" y="402394"/>
                </a:cubicBezTo>
                <a:lnTo>
                  <a:pt x="129729" y="348993"/>
                </a:lnTo>
                <a:cubicBezTo>
                  <a:pt x="127540" y="343469"/>
                  <a:pt x="128001" y="338520"/>
                  <a:pt x="130882" y="334262"/>
                </a:cubicBezTo>
                <a:cubicBezTo>
                  <a:pt x="133878" y="330004"/>
                  <a:pt x="138717" y="327472"/>
                  <a:pt x="145055" y="327011"/>
                </a:cubicBezTo>
                <a:close/>
                <a:moveTo>
                  <a:pt x="213417" y="321488"/>
                </a:moveTo>
                <a:cubicBezTo>
                  <a:pt x="217564" y="321143"/>
                  <a:pt x="221711" y="322178"/>
                  <a:pt x="225743" y="324479"/>
                </a:cubicBezTo>
                <a:cubicBezTo>
                  <a:pt x="229775" y="326779"/>
                  <a:pt x="232540" y="329884"/>
                  <a:pt x="234037" y="333565"/>
                </a:cubicBezTo>
                <a:lnTo>
                  <a:pt x="245096" y="361859"/>
                </a:lnTo>
                <a:cubicBezTo>
                  <a:pt x="245672" y="363240"/>
                  <a:pt x="245557" y="364390"/>
                  <a:pt x="244866" y="365425"/>
                </a:cubicBezTo>
                <a:cubicBezTo>
                  <a:pt x="244060" y="366575"/>
                  <a:pt x="242908" y="367150"/>
                  <a:pt x="241295" y="367265"/>
                </a:cubicBezTo>
                <a:lnTo>
                  <a:pt x="241410" y="367380"/>
                </a:lnTo>
                <a:cubicBezTo>
                  <a:pt x="242908" y="367265"/>
                  <a:pt x="244520" y="367610"/>
                  <a:pt x="246018" y="368530"/>
                </a:cubicBezTo>
                <a:cubicBezTo>
                  <a:pt x="247516" y="369451"/>
                  <a:pt x="248553" y="370486"/>
                  <a:pt x="249129" y="371866"/>
                </a:cubicBezTo>
                <a:lnTo>
                  <a:pt x="260303" y="400275"/>
                </a:lnTo>
                <a:cubicBezTo>
                  <a:pt x="261685" y="403841"/>
                  <a:pt x="261455" y="407176"/>
                  <a:pt x="259496" y="409937"/>
                </a:cubicBezTo>
                <a:cubicBezTo>
                  <a:pt x="257538" y="412812"/>
                  <a:pt x="254313" y="414423"/>
                  <a:pt x="250165" y="414768"/>
                </a:cubicBezTo>
                <a:lnTo>
                  <a:pt x="223439" y="416953"/>
                </a:lnTo>
                <a:cubicBezTo>
                  <a:pt x="221020" y="417183"/>
                  <a:pt x="218486" y="415688"/>
                  <a:pt x="217679" y="413617"/>
                </a:cubicBezTo>
                <a:lnTo>
                  <a:pt x="183811" y="327814"/>
                </a:lnTo>
                <a:cubicBezTo>
                  <a:pt x="183005" y="325744"/>
                  <a:pt x="184272" y="323903"/>
                  <a:pt x="186576" y="323673"/>
                </a:cubicBezTo>
                <a:close/>
                <a:moveTo>
                  <a:pt x="263606" y="317202"/>
                </a:moveTo>
                <a:cubicBezTo>
                  <a:pt x="270059" y="316627"/>
                  <a:pt x="276282" y="318238"/>
                  <a:pt x="282389" y="321691"/>
                </a:cubicBezTo>
                <a:cubicBezTo>
                  <a:pt x="288496" y="325259"/>
                  <a:pt x="292645" y="329862"/>
                  <a:pt x="294834" y="335386"/>
                </a:cubicBezTo>
                <a:lnTo>
                  <a:pt x="295987" y="338264"/>
                </a:lnTo>
                <a:cubicBezTo>
                  <a:pt x="296793" y="340335"/>
                  <a:pt x="295526" y="342176"/>
                  <a:pt x="293106" y="342292"/>
                </a:cubicBezTo>
                <a:lnTo>
                  <a:pt x="286192" y="342867"/>
                </a:lnTo>
                <a:cubicBezTo>
                  <a:pt x="283772" y="343097"/>
                  <a:pt x="281237" y="341601"/>
                  <a:pt x="280430" y="339529"/>
                </a:cubicBezTo>
                <a:lnTo>
                  <a:pt x="279278" y="336652"/>
                </a:lnTo>
                <a:cubicBezTo>
                  <a:pt x="278586" y="334811"/>
                  <a:pt x="277203" y="333200"/>
                  <a:pt x="275129" y="332049"/>
                </a:cubicBezTo>
                <a:cubicBezTo>
                  <a:pt x="273170" y="330898"/>
                  <a:pt x="271096" y="330322"/>
                  <a:pt x="268907" y="330553"/>
                </a:cubicBezTo>
                <a:cubicBezTo>
                  <a:pt x="266717" y="330783"/>
                  <a:pt x="265104" y="331588"/>
                  <a:pt x="264182" y="332969"/>
                </a:cubicBezTo>
                <a:cubicBezTo>
                  <a:pt x="263145" y="334351"/>
                  <a:pt x="263030" y="336077"/>
                  <a:pt x="263721" y="337918"/>
                </a:cubicBezTo>
                <a:lnTo>
                  <a:pt x="269022" y="351153"/>
                </a:lnTo>
                <a:cubicBezTo>
                  <a:pt x="269713" y="352995"/>
                  <a:pt x="271096" y="354606"/>
                  <a:pt x="273170" y="355757"/>
                </a:cubicBezTo>
                <a:cubicBezTo>
                  <a:pt x="275129" y="356908"/>
                  <a:pt x="277319" y="357483"/>
                  <a:pt x="279393" y="357253"/>
                </a:cubicBezTo>
                <a:cubicBezTo>
                  <a:pt x="286307" y="356678"/>
                  <a:pt x="292990" y="358404"/>
                  <a:pt x="299328" y="362432"/>
                </a:cubicBezTo>
                <a:cubicBezTo>
                  <a:pt x="304860" y="366000"/>
                  <a:pt x="308547" y="370258"/>
                  <a:pt x="310621" y="375322"/>
                </a:cubicBezTo>
                <a:lnTo>
                  <a:pt x="315807" y="388672"/>
                </a:lnTo>
                <a:cubicBezTo>
                  <a:pt x="317996" y="394196"/>
                  <a:pt x="317535" y="399145"/>
                  <a:pt x="314539" y="403403"/>
                </a:cubicBezTo>
                <a:cubicBezTo>
                  <a:pt x="311658" y="407661"/>
                  <a:pt x="306819" y="410078"/>
                  <a:pt x="300481" y="410654"/>
                </a:cubicBezTo>
                <a:cubicBezTo>
                  <a:pt x="294028" y="411114"/>
                  <a:pt x="287805" y="409618"/>
                  <a:pt x="281698" y="406165"/>
                </a:cubicBezTo>
                <a:cubicBezTo>
                  <a:pt x="275590" y="402598"/>
                  <a:pt x="271442" y="397994"/>
                  <a:pt x="269252" y="392585"/>
                </a:cubicBezTo>
                <a:lnTo>
                  <a:pt x="268100" y="389593"/>
                </a:lnTo>
                <a:cubicBezTo>
                  <a:pt x="267293" y="387521"/>
                  <a:pt x="268561" y="385680"/>
                  <a:pt x="270866" y="385449"/>
                </a:cubicBezTo>
                <a:lnTo>
                  <a:pt x="277780" y="384874"/>
                </a:lnTo>
                <a:cubicBezTo>
                  <a:pt x="280200" y="384759"/>
                  <a:pt x="282735" y="386255"/>
                  <a:pt x="283541" y="388212"/>
                </a:cubicBezTo>
                <a:lnTo>
                  <a:pt x="284809" y="391319"/>
                </a:lnTo>
                <a:cubicBezTo>
                  <a:pt x="285500" y="393160"/>
                  <a:pt x="286883" y="394656"/>
                  <a:pt x="288957" y="395807"/>
                </a:cubicBezTo>
                <a:cubicBezTo>
                  <a:pt x="290916" y="396958"/>
                  <a:pt x="292990" y="397419"/>
                  <a:pt x="295180" y="397303"/>
                </a:cubicBezTo>
                <a:cubicBezTo>
                  <a:pt x="297369" y="397073"/>
                  <a:pt x="298983" y="396268"/>
                  <a:pt x="299905" y="394887"/>
                </a:cubicBezTo>
                <a:cubicBezTo>
                  <a:pt x="300942" y="393506"/>
                  <a:pt x="301057" y="391894"/>
                  <a:pt x="300250" y="389938"/>
                </a:cubicBezTo>
                <a:lnTo>
                  <a:pt x="295065" y="376588"/>
                </a:lnTo>
                <a:cubicBezTo>
                  <a:pt x="294258" y="374746"/>
                  <a:pt x="292875" y="373250"/>
                  <a:pt x="290916" y="372099"/>
                </a:cubicBezTo>
                <a:cubicBezTo>
                  <a:pt x="288957" y="370948"/>
                  <a:pt x="286883" y="370488"/>
                  <a:pt x="284694" y="370603"/>
                </a:cubicBezTo>
                <a:cubicBezTo>
                  <a:pt x="277780" y="371179"/>
                  <a:pt x="270981" y="369337"/>
                  <a:pt x="264643" y="365424"/>
                </a:cubicBezTo>
                <a:cubicBezTo>
                  <a:pt x="259227" y="361856"/>
                  <a:pt x="255424" y="357483"/>
                  <a:pt x="253465" y="352534"/>
                </a:cubicBezTo>
                <a:lnTo>
                  <a:pt x="248164" y="339184"/>
                </a:lnTo>
                <a:cubicBezTo>
                  <a:pt x="246090" y="333660"/>
                  <a:pt x="246436" y="328711"/>
                  <a:pt x="249432" y="324453"/>
                </a:cubicBezTo>
                <a:cubicBezTo>
                  <a:pt x="252543" y="320195"/>
                  <a:pt x="257268" y="317663"/>
                  <a:pt x="263606" y="317202"/>
                </a:cubicBezTo>
                <a:close/>
                <a:moveTo>
                  <a:pt x="320670" y="288927"/>
                </a:moveTo>
                <a:lnTo>
                  <a:pt x="26837" y="313206"/>
                </a:lnTo>
                <a:cubicBezTo>
                  <a:pt x="44236" y="344389"/>
                  <a:pt x="58064" y="372811"/>
                  <a:pt x="69010" y="398701"/>
                </a:cubicBezTo>
                <a:cubicBezTo>
                  <a:pt x="78459" y="396975"/>
                  <a:pt x="99892" y="395249"/>
                  <a:pt x="109340" y="411473"/>
                </a:cubicBezTo>
                <a:cubicBezTo>
                  <a:pt x="109686" y="412164"/>
                  <a:pt x="110032" y="412739"/>
                  <a:pt x="110377" y="413429"/>
                </a:cubicBezTo>
                <a:cubicBezTo>
                  <a:pt x="110953" y="412854"/>
                  <a:pt x="111760" y="412394"/>
                  <a:pt x="112797" y="412279"/>
                </a:cubicBezTo>
                <a:lnTo>
                  <a:pt x="116139" y="412048"/>
                </a:lnTo>
                <a:cubicBezTo>
                  <a:pt x="118328" y="411818"/>
                  <a:pt x="119941" y="411013"/>
                  <a:pt x="120978" y="409632"/>
                </a:cubicBezTo>
                <a:cubicBezTo>
                  <a:pt x="122015" y="408251"/>
                  <a:pt x="122131" y="406640"/>
                  <a:pt x="121324" y="404799"/>
                </a:cubicBezTo>
                <a:lnTo>
                  <a:pt x="93900" y="335069"/>
                </a:lnTo>
                <a:cubicBezTo>
                  <a:pt x="93093" y="332997"/>
                  <a:pt x="94361" y="331156"/>
                  <a:pt x="96780" y="331041"/>
                </a:cubicBezTo>
                <a:lnTo>
                  <a:pt x="103694" y="330466"/>
                </a:lnTo>
                <a:cubicBezTo>
                  <a:pt x="105999" y="330236"/>
                  <a:pt x="108649" y="331732"/>
                  <a:pt x="109456" y="333803"/>
                </a:cubicBezTo>
                <a:lnTo>
                  <a:pt x="139530" y="410092"/>
                </a:lnTo>
                <a:cubicBezTo>
                  <a:pt x="140913" y="413774"/>
                  <a:pt x="140682" y="416996"/>
                  <a:pt x="138608" y="419873"/>
                </a:cubicBezTo>
                <a:cubicBezTo>
                  <a:pt x="136649" y="422750"/>
                  <a:pt x="133423" y="424361"/>
                  <a:pt x="129275" y="424706"/>
                </a:cubicBezTo>
                <a:lnTo>
                  <a:pt x="117982" y="425741"/>
                </a:lnTo>
                <a:cubicBezTo>
                  <a:pt x="116830" y="425741"/>
                  <a:pt x="115678" y="425511"/>
                  <a:pt x="114641" y="424821"/>
                </a:cubicBezTo>
                <a:cubicBezTo>
                  <a:pt x="118559" y="442656"/>
                  <a:pt x="111414" y="461412"/>
                  <a:pt x="95743" y="475220"/>
                </a:cubicBezTo>
                <a:cubicBezTo>
                  <a:pt x="110262" y="529072"/>
                  <a:pt x="109916" y="564858"/>
                  <a:pt x="108073" y="582693"/>
                </a:cubicBezTo>
                <a:lnTo>
                  <a:pt x="390844" y="571647"/>
                </a:lnTo>
                <a:cubicBezTo>
                  <a:pt x="390729" y="563017"/>
                  <a:pt x="390268" y="554041"/>
                  <a:pt x="389577" y="545181"/>
                </a:cubicBezTo>
                <a:cubicBezTo>
                  <a:pt x="376902" y="530913"/>
                  <a:pt x="378169" y="508014"/>
                  <a:pt x="383009" y="494667"/>
                </a:cubicBezTo>
                <a:cubicBezTo>
                  <a:pt x="366877" y="402728"/>
                  <a:pt x="331041" y="313436"/>
                  <a:pt x="320670" y="288927"/>
                </a:cubicBezTo>
                <a:close/>
                <a:moveTo>
                  <a:pt x="263171" y="241404"/>
                </a:moveTo>
                <a:lnTo>
                  <a:pt x="292900" y="270861"/>
                </a:lnTo>
                <a:lnTo>
                  <a:pt x="310415" y="269365"/>
                </a:lnTo>
                <a:lnTo>
                  <a:pt x="338646" y="241404"/>
                </a:lnTo>
                <a:lnTo>
                  <a:pt x="360770" y="260045"/>
                </a:lnTo>
                <a:cubicBezTo>
                  <a:pt x="360770" y="260045"/>
                  <a:pt x="407552" y="282483"/>
                  <a:pt x="412738" y="285014"/>
                </a:cubicBezTo>
                <a:cubicBezTo>
                  <a:pt x="445117" y="300433"/>
                  <a:pt x="471504" y="335414"/>
                  <a:pt x="492821" y="387309"/>
                </a:cubicBezTo>
                <a:cubicBezTo>
                  <a:pt x="507571" y="423210"/>
                  <a:pt x="514715" y="455314"/>
                  <a:pt x="515061" y="456695"/>
                </a:cubicBezTo>
                <a:cubicBezTo>
                  <a:pt x="518402" y="471768"/>
                  <a:pt x="513332" y="487417"/>
                  <a:pt x="501809" y="497773"/>
                </a:cubicBezTo>
                <a:lnTo>
                  <a:pt x="445463" y="548058"/>
                </a:lnTo>
                <a:cubicBezTo>
                  <a:pt x="437281" y="555307"/>
                  <a:pt x="427026" y="558874"/>
                  <a:pt x="416886" y="558874"/>
                </a:cubicBezTo>
                <a:cubicBezTo>
                  <a:pt x="414927" y="558874"/>
                  <a:pt x="412853" y="558759"/>
                  <a:pt x="410779" y="558414"/>
                </a:cubicBezTo>
                <a:cubicBezTo>
                  <a:pt x="411124" y="566238"/>
                  <a:pt x="411355" y="573948"/>
                  <a:pt x="411240" y="581542"/>
                </a:cubicBezTo>
                <a:cubicBezTo>
                  <a:pt x="411240" y="586950"/>
                  <a:pt x="406861" y="591438"/>
                  <a:pt x="401445" y="591668"/>
                </a:cubicBezTo>
                <a:lnTo>
                  <a:pt x="96435" y="603405"/>
                </a:lnTo>
                <a:cubicBezTo>
                  <a:pt x="96319" y="603405"/>
                  <a:pt x="96204" y="603405"/>
                  <a:pt x="95974" y="603405"/>
                </a:cubicBezTo>
                <a:cubicBezTo>
                  <a:pt x="92863" y="603405"/>
                  <a:pt x="89982" y="602024"/>
                  <a:pt x="88023" y="599608"/>
                </a:cubicBezTo>
                <a:cubicBezTo>
                  <a:pt x="86064" y="597076"/>
                  <a:pt x="85373" y="593739"/>
                  <a:pt x="86179" y="590633"/>
                </a:cubicBezTo>
                <a:cubicBezTo>
                  <a:pt x="86295" y="590172"/>
                  <a:pt x="92171" y="566814"/>
                  <a:pt x="84797" y="521132"/>
                </a:cubicBezTo>
                <a:cubicBezTo>
                  <a:pt x="83299" y="511697"/>
                  <a:pt x="81109" y="500765"/>
                  <a:pt x="77998" y="488568"/>
                </a:cubicBezTo>
                <a:cubicBezTo>
                  <a:pt x="76385" y="489949"/>
                  <a:pt x="74541" y="491330"/>
                  <a:pt x="72582" y="492595"/>
                </a:cubicBezTo>
                <a:cubicBezTo>
                  <a:pt x="65553" y="497083"/>
                  <a:pt x="57603" y="499269"/>
                  <a:pt x="49767" y="499269"/>
                </a:cubicBezTo>
                <a:cubicBezTo>
                  <a:pt x="35594" y="499269"/>
                  <a:pt x="21651" y="492250"/>
                  <a:pt x="13585" y="479363"/>
                </a:cubicBezTo>
                <a:cubicBezTo>
                  <a:pt x="1025" y="459571"/>
                  <a:pt x="-818" y="423900"/>
                  <a:pt x="35594" y="388230"/>
                </a:cubicBezTo>
                <a:cubicBezTo>
                  <a:pt x="36977" y="386849"/>
                  <a:pt x="38475" y="385468"/>
                  <a:pt x="40203" y="383972"/>
                </a:cubicBezTo>
                <a:cubicBezTo>
                  <a:pt x="29602" y="361189"/>
                  <a:pt x="16927" y="336334"/>
                  <a:pt x="1371" y="309524"/>
                </a:cubicBezTo>
                <a:cubicBezTo>
                  <a:pt x="-357" y="306532"/>
                  <a:pt x="-473" y="302850"/>
                  <a:pt x="1141" y="299743"/>
                </a:cubicBezTo>
                <a:cubicBezTo>
                  <a:pt x="2754" y="296636"/>
                  <a:pt x="5865" y="294565"/>
                  <a:pt x="9322" y="294335"/>
                </a:cubicBezTo>
                <a:lnTo>
                  <a:pt x="201062" y="278456"/>
                </a:lnTo>
                <a:lnTo>
                  <a:pt x="241047" y="260045"/>
                </a:lnTo>
                <a:close/>
                <a:moveTo>
                  <a:pt x="300977" y="0"/>
                </a:moveTo>
                <a:cubicBezTo>
                  <a:pt x="372419" y="0"/>
                  <a:pt x="401687" y="36819"/>
                  <a:pt x="401111" y="98375"/>
                </a:cubicBezTo>
                <a:cubicBezTo>
                  <a:pt x="400189" y="186969"/>
                  <a:pt x="357785" y="239781"/>
                  <a:pt x="300977" y="239781"/>
                </a:cubicBezTo>
                <a:cubicBezTo>
                  <a:pt x="244054" y="239781"/>
                  <a:pt x="201765" y="186969"/>
                  <a:pt x="200728" y="98375"/>
                </a:cubicBezTo>
                <a:cubicBezTo>
                  <a:pt x="200152" y="36819"/>
                  <a:pt x="229420" y="0"/>
                  <a:pt x="300977" y="0"/>
                </a:cubicBezTo>
                <a:close/>
              </a:path>
            </a:pathLst>
          </a:custGeom>
          <a:solidFill>
            <a:schemeClr val="bg1"/>
          </a:solidFill>
          <a:ln>
            <a:noFill/>
          </a:ln>
        </p:spPr>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53" presetClass="entr" presetSubtype="16" fill="hold" nodeType="withEffect">
                                  <p:stCondLst>
                                    <p:cond delay="30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par>
                                <p:cTn id="13" presetID="53" presetClass="entr" presetSubtype="16" fill="hold" nodeType="withEffect">
                                  <p:stCondLst>
                                    <p:cond delay="60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53" presetClass="entr" presetSubtype="16" fill="hold" nodeType="withEffect">
                                  <p:stCondLst>
                                    <p:cond delay="600"/>
                                  </p:stCondLst>
                                  <p:childTnLst>
                                    <p:set>
                                      <p:cBhvr>
                                        <p:cTn id="19" dur="1" fill="hold">
                                          <p:stCondLst>
                                            <p:cond delay="0"/>
                                          </p:stCondLst>
                                        </p:cTn>
                                        <p:tgtEl>
                                          <p:spTgt spid="57"/>
                                        </p:tgtEl>
                                        <p:attrNameLst>
                                          <p:attrName>style.visibility</p:attrName>
                                        </p:attrNameLst>
                                      </p:cBhvr>
                                      <p:to>
                                        <p:strVal val="visible"/>
                                      </p:to>
                                    </p:set>
                                    <p:anim calcmode="lin" valueType="num">
                                      <p:cBhvr>
                                        <p:cTn id="20" dur="500" fill="hold"/>
                                        <p:tgtEl>
                                          <p:spTgt spid="57"/>
                                        </p:tgtEl>
                                        <p:attrNameLst>
                                          <p:attrName>ppt_w</p:attrName>
                                        </p:attrNameLst>
                                      </p:cBhvr>
                                      <p:tavLst>
                                        <p:tav tm="0">
                                          <p:val>
                                            <p:fltVal val="0"/>
                                          </p:val>
                                        </p:tav>
                                        <p:tav tm="100000">
                                          <p:val>
                                            <p:strVal val="#ppt_w"/>
                                          </p:val>
                                        </p:tav>
                                      </p:tavLst>
                                    </p:anim>
                                    <p:anim calcmode="lin" valueType="num">
                                      <p:cBhvr>
                                        <p:cTn id="21" dur="500" fill="hold"/>
                                        <p:tgtEl>
                                          <p:spTgt spid="57"/>
                                        </p:tgtEl>
                                        <p:attrNameLst>
                                          <p:attrName>ppt_h</p:attrName>
                                        </p:attrNameLst>
                                      </p:cBhvr>
                                      <p:tavLst>
                                        <p:tav tm="0">
                                          <p:val>
                                            <p:fltVal val="0"/>
                                          </p:val>
                                        </p:tav>
                                        <p:tav tm="100000">
                                          <p:val>
                                            <p:strVal val="#ppt_h"/>
                                          </p:val>
                                        </p:tav>
                                      </p:tavLst>
                                    </p:anim>
                                    <p:animEffect transition="in" filter="fade">
                                      <p:cBhvr>
                                        <p:cTn id="22" dur="500"/>
                                        <p:tgtEl>
                                          <p:spTgt spid="57"/>
                                        </p:tgtEl>
                                      </p:cBhvr>
                                    </p:animEffec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hape 395"/>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grpSp>
        <p:nvGrpSpPr>
          <p:cNvPr id="2" name="组合 1"/>
          <p:cNvGrpSpPr/>
          <p:nvPr/>
        </p:nvGrpSpPr>
        <p:grpSpPr>
          <a:xfrm>
            <a:off x="3738172" y="3"/>
            <a:ext cx="8453828" cy="6857999"/>
            <a:chOff x="3738172" y="3"/>
            <a:chExt cx="8453828" cy="6857999"/>
          </a:xfrm>
        </p:grpSpPr>
        <p:sp>
          <p:nvSpPr>
            <p:cNvPr id="3" name="任意多边形 1"/>
            <p:cNvSpPr/>
            <p:nvPr/>
          </p:nvSpPr>
          <p:spPr>
            <a:xfrm>
              <a:off x="3768631" y="3"/>
              <a:ext cx="8423369" cy="6857999"/>
            </a:xfrm>
            <a:custGeom>
              <a:avLst/>
              <a:gdLst>
                <a:gd name="connsiteX0" fmla="*/ 3482331 w 8423369"/>
                <a:gd name="connsiteY0" fmla="*/ 0 h 6857999"/>
                <a:gd name="connsiteX1" fmla="*/ 8423369 w 8423369"/>
                <a:gd name="connsiteY1" fmla="*/ 0 h 6857999"/>
                <a:gd name="connsiteX2" fmla="*/ 8423368 w 8423369"/>
                <a:gd name="connsiteY2" fmla="*/ 6857999 h 6857999"/>
                <a:gd name="connsiteX3" fmla="*/ 2542882 w 8423369"/>
                <a:gd name="connsiteY3" fmla="*/ 6857999 h 6857999"/>
                <a:gd name="connsiteX4" fmla="*/ 2537978 w 8423369"/>
                <a:gd name="connsiteY4" fmla="*/ 6857999 h 6857999"/>
                <a:gd name="connsiteX5" fmla="*/ 2537978 w 8423369"/>
                <a:gd name="connsiteY5" fmla="*/ 6848073 h 6857999"/>
                <a:gd name="connsiteX6" fmla="*/ 0 w 8423369"/>
                <a:gd name="connsiteY6" fmla="*/ 1709255 h 6857999"/>
                <a:gd name="connsiteX7" fmla="*/ 1141132 w 8423369"/>
                <a:gd name="connsiteY7" fmla="*/ 114566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23369" h="6857999">
                  <a:moveTo>
                    <a:pt x="3482331" y="0"/>
                  </a:moveTo>
                  <a:lnTo>
                    <a:pt x="8423369" y="0"/>
                  </a:lnTo>
                  <a:lnTo>
                    <a:pt x="8423368" y="6857999"/>
                  </a:lnTo>
                  <a:lnTo>
                    <a:pt x="2542882" y="6857999"/>
                  </a:lnTo>
                  <a:lnTo>
                    <a:pt x="2537978" y="6857999"/>
                  </a:lnTo>
                  <a:lnTo>
                    <a:pt x="2537978" y="6848073"/>
                  </a:lnTo>
                  <a:lnTo>
                    <a:pt x="0" y="1709255"/>
                  </a:lnTo>
                  <a:lnTo>
                    <a:pt x="1141132" y="1145668"/>
                  </a:lnTo>
                  <a:close/>
                </a:path>
              </a:pathLst>
            </a:custGeom>
            <a:solidFill>
              <a:schemeClr val="bg2"/>
            </a:solidFill>
            <a:ln>
              <a:noFill/>
            </a:ln>
            <a:effectLst>
              <a:outerShdw blurRad="139700" dist="139700" dir="10800000" algn="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0020015">
              <a:off x="3738172" y="716615"/>
              <a:ext cx="5844519" cy="502625"/>
            </a:xfrm>
            <a:prstGeom prst="rect">
              <a:avLst/>
            </a:prstGeom>
            <a:solidFill>
              <a:srgbClr val="DCB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rot="20018472">
            <a:off x="4581738" y="1639153"/>
            <a:ext cx="1784719" cy="400110"/>
          </a:xfrm>
          <a:prstGeom prst="rect">
            <a:avLst/>
          </a:prstGeom>
          <a:solidFill>
            <a:schemeClr val="tx2"/>
          </a:solidFill>
        </p:spPr>
        <p:txBody>
          <a:bodyPr wrap="none" rtlCol="0">
            <a:spAutoFit/>
          </a:bodyPr>
          <a:lstStyle/>
          <a:p>
            <a:r>
              <a:rPr lang="en-US" altLang="zh-CN" sz="2000" dirty="0">
                <a:solidFill>
                  <a:schemeClr val="bg1"/>
                </a:solidFill>
              </a:rPr>
              <a:t>PLEASE ADD</a:t>
            </a:r>
            <a:endParaRPr lang="zh-CN" altLang="en-US" sz="2000" dirty="0">
              <a:solidFill>
                <a:schemeClr val="bg1"/>
              </a:solidFill>
            </a:endParaRPr>
          </a:p>
        </p:txBody>
      </p:sp>
      <p:sp>
        <p:nvSpPr>
          <p:cNvPr id="6" name="文本框 5"/>
          <p:cNvSpPr txBox="1"/>
          <p:nvPr/>
        </p:nvSpPr>
        <p:spPr>
          <a:xfrm rot="20018472">
            <a:off x="4916123" y="2025428"/>
            <a:ext cx="1620957" cy="523220"/>
          </a:xfrm>
          <a:prstGeom prst="rect">
            <a:avLst/>
          </a:prstGeom>
          <a:noFill/>
        </p:spPr>
        <p:txBody>
          <a:bodyPr wrap="none" rtlCol="0">
            <a:spAutoFit/>
          </a:bodyPr>
          <a:lstStyle/>
          <a:p>
            <a:pPr algn="dist"/>
            <a:r>
              <a:rPr lang="zh-CN" altLang="en-US" sz="2800" dirty="0">
                <a:solidFill>
                  <a:schemeClr val="tx2"/>
                </a:solidFill>
              </a:rPr>
              <a:t>考勤制度</a:t>
            </a:r>
            <a:endParaRPr lang="zh-CN" altLang="en-US" sz="2800" dirty="0">
              <a:solidFill>
                <a:schemeClr val="tx2"/>
              </a:solidFill>
            </a:endParaRPr>
          </a:p>
        </p:txBody>
      </p:sp>
      <p:sp>
        <p:nvSpPr>
          <p:cNvPr id="7" name="文本框 6"/>
          <p:cNvSpPr txBox="1"/>
          <p:nvPr/>
        </p:nvSpPr>
        <p:spPr>
          <a:xfrm rot="20007264">
            <a:off x="5418468" y="1658143"/>
            <a:ext cx="6109767" cy="3033844"/>
          </a:xfrm>
          <a:prstGeom prst="rect">
            <a:avLst/>
          </a:prstGeom>
          <a:noFill/>
        </p:spPr>
        <p:txBody>
          <a:bodyPr wrap="square" rtlCol="0">
            <a:spAutoFit/>
          </a:bodyPr>
          <a:lstStyle/>
          <a:p>
            <a:pPr>
              <a:lnSpc>
                <a:spcPct val="150000"/>
              </a:lnSpc>
              <a:spcAft>
                <a:spcPts val="1200"/>
              </a:spcAft>
            </a:pPr>
            <a:r>
              <a:rPr lang="zh-CN" altLang="en-US" sz="1600" dirty="0"/>
              <a:t>*</a:t>
            </a:r>
            <a:r>
              <a:rPr lang="en-US" altLang="zh-CN" sz="1600" dirty="0"/>
              <a:t>5</a:t>
            </a:r>
            <a:r>
              <a:rPr lang="zh-CN" altLang="en-US" sz="1600" dirty="0"/>
              <a:t>天</a:t>
            </a:r>
            <a:r>
              <a:rPr lang="en-US" altLang="zh-CN" sz="1600" dirty="0"/>
              <a:t>8</a:t>
            </a:r>
            <a:r>
              <a:rPr lang="zh-CN" altLang="en-US" sz="1600" dirty="0"/>
              <a:t>小时工作制    </a:t>
            </a:r>
            <a:endParaRPr lang="zh-CN" altLang="en-US" sz="1600" dirty="0"/>
          </a:p>
          <a:p>
            <a:pPr>
              <a:lnSpc>
                <a:spcPct val="150000"/>
              </a:lnSpc>
              <a:spcAft>
                <a:spcPts val="1200"/>
              </a:spcAft>
            </a:pPr>
            <a:r>
              <a:rPr lang="zh-CN" altLang="en-US" sz="1600" dirty="0"/>
              <a:t>    上午： </a:t>
            </a:r>
            <a:r>
              <a:rPr lang="en-US" altLang="zh-CN" sz="1600" dirty="0"/>
              <a:t>09</a:t>
            </a:r>
            <a:r>
              <a:rPr lang="zh-CN" altLang="en-US" sz="1600" dirty="0"/>
              <a:t>：</a:t>
            </a:r>
            <a:r>
              <a:rPr lang="en-US" altLang="zh-CN" sz="1600" dirty="0"/>
              <a:t>00-13</a:t>
            </a:r>
            <a:r>
              <a:rPr lang="zh-CN" altLang="en-US" sz="1600" dirty="0"/>
              <a:t>：</a:t>
            </a:r>
            <a:r>
              <a:rPr lang="en-US" altLang="zh-CN" sz="1600" dirty="0"/>
              <a:t>00   </a:t>
            </a:r>
            <a:r>
              <a:rPr lang="zh-CN" altLang="en-US" sz="1600" dirty="0"/>
              <a:t>下午： </a:t>
            </a:r>
            <a:r>
              <a:rPr lang="en-US" altLang="zh-CN" sz="1600" dirty="0"/>
              <a:t>14</a:t>
            </a:r>
            <a:r>
              <a:rPr lang="zh-CN" altLang="en-US" sz="1600" dirty="0"/>
              <a:t>：</a:t>
            </a:r>
            <a:r>
              <a:rPr lang="en-US" altLang="zh-CN" sz="1600" dirty="0"/>
              <a:t>00-18</a:t>
            </a:r>
            <a:r>
              <a:rPr lang="zh-CN" altLang="en-US" sz="1600" dirty="0"/>
              <a:t>：</a:t>
            </a:r>
            <a:r>
              <a:rPr lang="en-US" altLang="zh-CN" sz="1600" dirty="0"/>
              <a:t>00     </a:t>
            </a:r>
            <a:endParaRPr lang="en-US" altLang="zh-CN" sz="1600" dirty="0"/>
          </a:p>
          <a:p>
            <a:pPr>
              <a:lnSpc>
                <a:spcPct val="150000"/>
              </a:lnSpc>
              <a:spcAft>
                <a:spcPts val="1200"/>
              </a:spcAft>
            </a:pPr>
            <a:r>
              <a:rPr lang="en-US" altLang="zh-CN" sz="1600" dirty="0"/>
              <a:t> *</a:t>
            </a:r>
            <a:r>
              <a:rPr lang="zh-CN" altLang="en-US" sz="1600" dirty="0"/>
              <a:t>指纹刷卡记录考勤</a:t>
            </a:r>
            <a:endParaRPr lang="zh-CN" altLang="en-US" sz="1600" dirty="0"/>
          </a:p>
          <a:p>
            <a:pPr>
              <a:lnSpc>
                <a:spcPct val="150000"/>
              </a:lnSpc>
              <a:spcAft>
                <a:spcPts val="1200"/>
              </a:spcAft>
            </a:pPr>
            <a:r>
              <a:rPr lang="zh-CN" altLang="en-US" sz="1600" dirty="0"/>
              <a:t> *漏打卡、无故不打卡均视为旷工</a:t>
            </a:r>
            <a:endParaRPr lang="zh-CN" altLang="en-US" sz="1600" dirty="0"/>
          </a:p>
          <a:p>
            <a:pPr>
              <a:lnSpc>
                <a:spcPct val="150000"/>
              </a:lnSpc>
              <a:spcAft>
                <a:spcPts val="1200"/>
              </a:spcAft>
            </a:pPr>
            <a:r>
              <a:rPr lang="zh-CN" altLang="en-US" sz="1600" dirty="0"/>
              <a:t> *严禁代打卡</a:t>
            </a:r>
            <a:endParaRPr lang="zh-CN" altLang="en-US" sz="1600" dirty="0"/>
          </a:p>
          <a:p>
            <a:pPr>
              <a:lnSpc>
                <a:spcPct val="150000"/>
              </a:lnSpc>
              <a:spcAft>
                <a:spcPts val="1200"/>
              </a:spcAft>
            </a:pPr>
            <a:r>
              <a:rPr lang="zh-CN" altLang="en-US" sz="1600" dirty="0"/>
              <a:t> *上午茶歇时间</a:t>
            </a:r>
            <a:r>
              <a:rPr lang="en-US" altLang="zh-CN" sz="1600" dirty="0"/>
              <a:t>11</a:t>
            </a:r>
            <a:r>
              <a:rPr lang="zh-CN" altLang="en-US" sz="1600" dirty="0"/>
              <a:t>：</a:t>
            </a:r>
            <a:r>
              <a:rPr lang="en-US" altLang="zh-CN" sz="1600" dirty="0"/>
              <a:t>15-11</a:t>
            </a:r>
            <a:r>
              <a:rPr lang="zh-CN" altLang="en-US" sz="1600" dirty="0"/>
              <a:t>：</a:t>
            </a:r>
            <a:r>
              <a:rPr lang="en-US" altLang="zh-CN" sz="1600" dirty="0"/>
              <a:t>30 </a:t>
            </a:r>
            <a:endParaRPr lang="zh-CN" altLang="en-US" sz="1600" dirty="0"/>
          </a:p>
        </p:txBody>
      </p:sp>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l="10067" t="24317" r="9921" b="42053"/>
          <a:stretch>
            <a:fillRect/>
          </a:stretch>
        </p:blipFill>
        <p:spPr>
          <a:xfrm rot="1537626" flipH="1">
            <a:off x="8664644" y="5770779"/>
            <a:ext cx="5173267" cy="2174446"/>
          </a:xfrm>
          <a:prstGeom prst="rect">
            <a:avLst/>
          </a:prstGeom>
        </p:spPr>
      </p:pic>
      <p:sp>
        <p:nvSpPr>
          <p:cNvPr id="9" name="文本框 8"/>
          <p:cNvSpPr txBox="1"/>
          <p:nvPr/>
        </p:nvSpPr>
        <p:spPr>
          <a:xfrm rot="19924483">
            <a:off x="10525627" y="4783852"/>
            <a:ext cx="543739" cy="307777"/>
          </a:xfrm>
          <a:prstGeom prst="rect">
            <a:avLst/>
          </a:prstGeom>
          <a:noFill/>
        </p:spPr>
        <p:txBody>
          <a:bodyPr wrap="none" rtlCol="0">
            <a:spAutoFit/>
          </a:bodyPr>
          <a:lstStyle/>
          <a:p>
            <a:r>
              <a:rPr lang="zh-CN" altLang="en-US" sz="1400" dirty="0">
                <a:solidFill>
                  <a:schemeClr val="tx2"/>
                </a:solidFill>
                <a:latin typeface="Segoe Script" panose="020B0504020000000003" pitchFamily="34" charset="0"/>
              </a:rPr>
              <a:t>准时</a:t>
            </a:r>
            <a:endParaRPr lang="zh-CN" altLang="en-US" sz="1400" dirty="0">
              <a:solidFill>
                <a:schemeClr val="tx2"/>
              </a:solidFill>
              <a:latin typeface="Segoe Script" panose="020B0504020000000003" pitchFamily="34" charset="0"/>
            </a:endParaRP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3938374">
            <a:off x="8370282" y="7305129"/>
            <a:ext cx="3716004" cy="320217"/>
          </a:xfrm>
          <a:prstGeom prst="rect">
            <a:avLst/>
          </a:prstGeom>
        </p:spPr>
      </p:pic>
      <p:cxnSp>
        <p:nvCxnSpPr>
          <p:cNvPr id="17" name="直接连接符 16"/>
          <p:cNvCxnSpPr/>
          <p:nvPr/>
        </p:nvCxnSpPr>
        <p:spPr>
          <a:xfrm>
            <a:off x="2604252" y="0"/>
            <a:ext cx="3395969" cy="6858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825192" y="1736071"/>
            <a:ext cx="2258394" cy="4578494"/>
            <a:chOff x="1329625" y="4240480"/>
            <a:chExt cx="2258394" cy="4578494"/>
          </a:xfrm>
        </p:grpSpPr>
        <p:sp>
          <p:nvSpPr>
            <p:cNvPr id="25" name="矩形 24"/>
            <p:cNvSpPr>
              <a:spLocks noChangeAspect="1"/>
            </p:cNvSpPr>
            <p:nvPr/>
          </p:nvSpPr>
          <p:spPr>
            <a:xfrm rot="1332652">
              <a:off x="1464997" y="4631857"/>
              <a:ext cx="1989256" cy="3653929"/>
            </a:xfrm>
            <a:prstGeom prst="rect">
              <a:avLst/>
            </a:prstGeom>
            <a:blipFill dpi="0" rotWithShape="1">
              <a:blip r:embed="rId3"/>
              <a:srcRect/>
              <a:stretch>
                <a:fillRect l="-65671" t="-1" r="-110394" b="-157"/>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9532">
              <a:off x="1329625" y="4240480"/>
              <a:ext cx="2258394" cy="4578494"/>
            </a:xfrm>
            <a:prstGeom prst="rect">
              <a:avLst/>
            </a:prstGeom>
          </p:spPr>
        </p:pic>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8500" decel="4280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00" fill="hold"/>
                                        <p:tgtEl>
                                          <p:spTgt spid="26"/>
                                        </p:tgtEl>
                                        <p:attrNameLst>
                                          <p:attrName>ppt_x</p:attrName>
                                        </p:attrNameLst>
                                      </p:cBhvr>
                                      <p:tavLst>
                                        <p:tav tm="0">
                                          <p:val>
                                            <p:strVal val="#ppt_x"/>
                                          </p:val>
                                        </p:tav>
                                        <p:tav tm="100000">
                                          <p:val>
                                            <p:strVal val="#ppt_x"/>
                                          </p:val>
                                        </p:tav>
                                      </p:tavLst>
                                    </p:anim>
                                    <p:anim calcmode="lin" valueType="num">
                                      <p:cBhvr additive="base">
                                        <p:cTn id="8" dur="700" fill="hold"/>
                                        <p:tgtEl>
                                          <p:spTgt spid="26"/>
                                        </p:tgtEl>
                                        <p:attrNameLst>
                                          <p:attrName>ppt_y</p:attrName>
                                        </p:attrNameLst>
                                      </p:cBhvr>
                                      <p:tavLst>
                                        <p:tav tm="0">
                                          <p:val>
                                            <p:strVal val="1+#ppt_h/2"/>
                                          </p:val>
                                        </p:tav>
                                        <p:tav tm="100000">
                                          <p:val>
                                            <p:strVal val="#ppt_y"/>
                                          </p:val>
                                        </p:tav>
                                      </p:tavLst>
                                    </p:anim>
                                  </p:childTnLst>
                                </p:cTn>
                              </p:par>
                              <p:par>
                                <p:cTn id="9" presetID="22" presetClass="entr" presetSubtype="1" fill="hold" nodeType="withEffect">
                                  <p:stCondLst>
                                    <p:cond delay="20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childTnLst>
                          </p:cTn>
                        </p:par>
                        <p:par>
                          <p:cTn id="12" fill="hold">
                            <p:stCondLst>
                              <p:cond delay="1000"/>
                            </p:stCondLst>
                            <p:childTnLst>
                              <p:par>
                                <p:cTn id="13" presetID="2" presetClass="entr" presetSubtype="2" accel="28500" decel="42800" fill="hold" nodeType="afterEffect">
                                  <p:stCondLst>
                                    <p:cond delay="2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200"/>
                            </p:stCondLst>
                            <p:childTnLst>
                              <p:par>
                                <p:cTn id="18" presetID="2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7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750"/>
                                        <p:tgtEl>
                                          <p:spTgt spid="7"/>
                                        </p:tgtEl>
                                      </p:cBhvr>
                                    </p:animEffect>
                                  </p:childTnLst>
                                </p:cTn>
                              </p:par>
                            </p:childTnLst>
                          </p:cTn>
                        </p:par>
                        <p:par>
                          <p:cTn id="28" fill="hold">
                            <p:stCondLst>
                              <p:cond delay="3700"/>
                            </p:stCondLst>
                            <p:childTnLst>
                              <p:par>
                                <p:cTn id="29" presetID="22" presetClass="entr" presetSubtype="8" fill="hold" grpId="0" nodeType="afterEffect">
                                  <p:stCondLst>
                                    <p:cond delay="20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10" presetClass="entr" presetSubtype="0" fill="hold" nodeType="withEffect">
                                  <p:stCondLst>
                                    <p:cond delay="20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2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31023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6" name="文本框 5"/>
          <p:cNvSpPr txBox="1"/>
          <p:nvPr/>
        </p:nvSpPr>
        <p:spPr>
          <a:xfrm>
            <a:off x="1060573" y="4430148"/>
            <a:ext cx="8002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rgbClr val="DCB57C"/>
                </a:solidFill>
                <a:latin typeface="Arial" panose="020B0604020202020204"/>
                <a:ea typeface="微软雅黑 Light"/>
              </a:rPr>
              <a:t>早退</a:t>
            </a:r>
            <a:endParaRPr kumimoji="0" lang="zh-CN" altLang="en-US" sz="2400" b="1" i="0" u="none" strike="noStrike" kern="1200" cap="none" spc="0" normalizeH="0" baseline="0" noProof="0" dirty="0">
              <a:ln>
                <a:noFill/>
              </a:ln>
              <a:solidFill>
                <a:srgbClr val="DCB57C"/>
              </a:solidFill>
              <a:effectLst/>
              <a:uLnTx/>
              <a:uFillTx/>
              <a:latin typeface="Arial" panose="020B0604020202020204"/>
              <a:ea typeface="微软雅黑 Light"/>
            </a:endParaRPr>
          </a:p>
        </p:txBody>
      </p:sp>
      <p:sp>
        <p:nvSpPr>
          <p:cNvPr id="7" name="文本框 6"/>
          <p:cNvSpPr txBox="1"/>
          <p:nvPr/>
        </p:nvSpPr>
        <p:spPr>
          <a:xfrm>
            <a:off x="1098156" y="4967564"/>
            <a:ext cx="6012547" cy="1717393"/>
          </a:xfrm>
          <a:prstGeom prst="rect">
            <a:avLst/>
          </a:prstGeom>
          <a:noFill/>
        </p:spPr>
        <p:txBody>
          <a:bodyPr wrap="square" rtlCol="0">
            <a:spAutoFit/>
          </a:bodyPr>
          <a:lstStyle/>
          <a:p>
            <a:pPr lvl="0">
              <a:lnSpc>
                <a:spcPts val="1100"/>
              </a:lnSpc>
              <a:spcAft>
                <a:spcPts val="1200"/>
              </a:spcAft>
            </a:pPr>
            <a:r>
              <a:rPr lang="zh-CN" altLang="en-US" sz="1600" dirty="0">
                <a:solidFill>
                  <a:prstClr val="white">
                    <a:lumMod val="65000"/>
                  </a:prstClr>
                </a:solidFill>
              </a:rPr>
              <a:t>员工未办理请假手续，或请假手续尚未获批即擅自离岗的；</a:t>
            </a:r>
            <a:endParaRPr lang="zh-CN" altLang="en-US" sz="1600" dirty="0">
              <a:solidFill>
                <a:prstClr val="white">
                  <a:lumMod val="65000"/>
                </a:prstClr>
              </a:solidFill>
            </a:endParaRPr>
          </a:p>
          <a:p>
            <a:pPr lvl="0">
              <a:lnSpc>
                <a:spcPts val="1100"/>
              </a:lnSpc>
              <a:spcAft>
                <a:spcPts val="1200"/>
              </a:spcAft>
            </a:pPr>
            <a:r>
              <a:rPr lang="zh-CN" altLang="en-US" sz="1600" dirty="0">
                <a:solidFill>
                  <a:prstClr val="white">
                    <a:lumMod val="65000"/>
                  </a:prstClr>
                </a:solidFill>
              </a:rPr>
              <a:t>假期届满且无续假仍未到岗的；</a:t>
            </a:r>
            <a:endParaRPr lang="zh-CN" altLang="en-US" sz="1600" dirty="0">
              <a:solidFill>
                <a:prstClr val="white">
                  <a:lumMod val="65000"/>
                </a:prstClr>
              </a:solidFill>
            </a:endParaRPr>
          </a:p>
          <a:p>
            <a:pPr lvl="0">
              <a:lnSpc>
                <a:spcPts val="1100"/>
              </a:lnSpc>
              <a:spcAft>
                <a:spcPts val="1200"/>
              </a:spcAft>
            </a:pPr>
            <a:r>
              <a:rPr lang="zh-CN" altLang="en-US" sz="1600" dirty="0">
                <a:solidFill>
                  <a:prstClr val="white">
                    <a:lumMod val="65000"/>
                  </a:prstClr>
                </a:solidFill>
              </a:rPr>
              <a:t>晚于规定的上班时间或早于规定的下班时间超过</a:t>
            </a:r>
            <a:r>
              <a:rPr lang="en-US" altLang="zh-CN" sz="1600" dirty="0">
                <a:solidFill>
                  <a:prstClr val="white">
                    <a:lumMod val="65000"/>
                  </a:prstClr>
                </a:solidFill>
              </a:rPr>
              <a:t>30</a:t>
            </a:r>
            <a:r>
              <a:rPr lang="zh-CN" altLang="en-US" sz="1600" dirty="0">
                <a:solidFill>
                  <a:prstClr val="white">
                    <a:lumMod val="65000"/>
                  </a:prstClr>
                </a:solidFill>
              </a:rPr>
              <a:t>分钟的；</a:t>
            </a:r>
            <a:endParaRPr lang="zh-CN" altLang="en-US" sz="1600" dirty="0">
              <a:solidFill>
                <a:prstClr val="white">
                  <a:lumMod val="65000"/>
                </a:prstClr>
              </a:solidFill>
            </a:endParaRPr>
          </a:p>
          <a:p>
            <a:pPr lvl="0">
              <a:lnSpc>
                <a:spcPts val="1100"/>
              </a:lnSpc>
              <a:spcAft>
                <a:spcPts val="1200"/>
              </a:spcAft>
            </a:pPr>
            <a:r>
              <a:rPr lang="zh-CN" altLang="en-US" sz="1600" dirty="0">
                <a:solidFill>
                  <a:prstClr val="white">
                    <a:lumMod val="65000"/>
                  </a:prstClr>
                </a:solidFill>
              </a:rPr>
              <a:t>上、下班未打卡的；</a:t>
            </a:r>
            <a:endParaRPr lang="zh-CN" altLang="en-US" sz="1600" dirty="0">
              <a:solidFill>
                <a:prstClr val="white">
                  <a:lumMod val="65000"/>
                </a:prstClr>
              </a:solidFill>
            </a:endParaRPr>
          </a:p>
          <a:p>
            <a:pPr lvl="0">
              <a:lnSpc>
                <a:spcPts val="1100"/>
              </a:lnSpc>
              <a:spcAft>
                <a:spcPts val="1200"/>
              </a:spcAft>
            </a:pPr>
            <a:r>
              <a:rPr lang="zh-CN" altLang="en-US" sz="1600" dirty="0">
                <a:solidFill>
                  <a:prstClr val="white">
                    <a:lumMod val="65000"/>
                  </a:prstClr>
                </a:solidFill>
              </a:rPr>
              <a:t>违法乱纪被公安机关拘留、甚至逮捕的；</a:t>
            </a:r>
            <a:endParaRPr lang="zh-CN" altLang="en-US" sz="1600" dirty="0">
              <a:solidFill>
                <a:prstClr val="white">
                  <a:lumMod val="65000"/>
                </a:prstClr>
              </a:solidFill>
            </a:endParaRPr>
          </a:p>
          <a:p>
            <a:pPr lvl="0">
              <a:lnSpc>
                <a:spcPts val="1100"/>
              </a:lnSpc>
              <a:spcAft>
                <a:spcPts val="1200"/>
              </a:spcAft>
            </a:pPr>
            <a:r>
              <a:rPr lang="zh-CN" altLang="en-US" sz="1600" dirty="0">
                <a:solidFill>
                  <a:prstClr val="white">
                    <a:lumMod val="65000"/>
                  </a:prstClr>
                </a:solidFill>
              </a:rPr>
              <a:t>用不正当手段，骗取、涂改、伪造休息休假证明的。</a:t>
            </a:r>
            <a:endParaRPr lang="zh-CN" altLang="en-US" sz="1600" dirty="0">
              <a:solidFill>
                <a:prstClr val="white">
                  <a:lumMod val="65000"/>
                </a:prstClr>
              </a:solidFill>
            </a:endParaRPr>
          </a:p>
        </p:txBody>
      </p:sp>
      <p:sp>
        <p:nvSpPr>
          <p:cNvPr id="8" name="文本框 7"/>
          <p:cNvSpPr txBox="1"/>
          <p:nvPr/>
        </p:nvSpPr>
        <p:spPr>
          <a:xfrm>
            <a:off x="1060573" y="831401"/>
            <a:ext cx="800219" cy="461665"/>
          </a:xfrm>
          <a:prstGeom prst="rect">
            <a:avLst/>
          </a:prstGeom>
          <a:noFill/>
        </p:spPr>
        <p:txBody>
          <a:bodyPr wrap="none" rtlCol="0">
            <a:spAutoFit/>
          </a:bodyPr>
          <a:lstStyle/>
          <a:p>
            <a:pPr lvl="0"/>
            <a:r>
              <a:rPr lang="zh-CN" altLang="en-US" sz="2400" b="1" dirty="0">
                <a:solidFill>
                  <a:srgbClr val="262626"/>
                </a:solidFill>
              </a:rPr>
              <a:t>迟到</a:t>
            </a:r>
            <a:endParaRPr lang="zh-CN" altLang="en-US" sz="2400" b="1" dirty="0">
              <a:solidFill>
                <a:srgbClr val="262626"/>
              </a:solidFill>
            </a:endParaRPr>
          </a:p>
        </p:txBody>
      </p:sp>
      <p:sp>
        <p:nvSpPr>
          <p:cNvPr id="9" name="文本框 8"/>
          <p:cNvSpPr txBox="1"/>
          <p:nvPr/>
        </p:nvSpPr>
        <p:spPr>
          <a:xfrm>
            <a:off x="1060573" y="1390829"/>
            <a:ext cx="6012547" cy="977191"/>
          </a:xfrm>
          <a:prstGeom prst="rect">
            <a:avLst/>
          </a:prstGeom>
          <a:noFill/>
        </p:spPr>
        <p:txBody>
          <a:bodyPr wrap="square" rtlCol="0">
            <a:spAutoFit/>
          </a:bodyPr>
          <a:lstStyle/>
          <a:p>
            <a:pPr lvl="0">
              <a:lnSpc>
                <a:spcPts val="1500"/>
              </a:lnSpc>
              <a:spcAft>
                <a:spcPts val="1200"/>
              </a:spcAft>
            </a:pPr>
            <a:r>
              <a:rPr lang="zh-CN" altLang="en-US" sz="1600" dirty="0">
                <a:solidFill>
                  <a:prstClr val="white"/>
                </a:solidFill>
              </a:rPr>
              <a:t>员工晚于规定上班时间到岗、且未超过</a:t>
            </a:r>
            <a:r>
              <a:rPr lang="en-US" altLang="zh-CN" sz="1600" dirty="0">
                <a:solidFill>
                  <a:prstClr val="white"/>
                </a:solidFill>
              </a:rPr>
              <a:t>30</a:t>
            </a:r>
            <a:r>
              <a:rPr lang="zh-CN" altLang="en-US" sz="1600" dirty="0">
                <a:solidFill>
                  <a:prstClr val="white"/>
                </a:solidFill>
              </a:rPr>
              <a:t>分钟</a:t>
            </a:r>
            <a:r>
              <a:rPr lang="en-US" altLang="zh-CN" sz="1600" dirty="0">
                <a:solidFill>
                  <a:prstClr val="white"/>
                </a:solidFill>
              </a:rPr>
              <a:t>(</a:t>
            </a:r>
            <a:r>
              <a:rPr lang="zh-CN" altLang="en-US" sz="1600" dirty="0">
                <a:solidFill>
                  <a:prstClr val="white"/>
                </a:solidFill>
              </a:rPr>
              <a:t>含</a:t>
            </a:r>
            <a:r>
              <a:rPr lang="en-US" altLang="zh-CN" sz="1600" dirty="0">
                <a:solidFill>
                  <a:prstClr val="white"/>
                </a:solidFill>
              </a:rPr>
              <a:t>)</a:t>
            </a:r>
            <a:r>
              <a:rPr lang="zh-CN" altLang="en-US" sz="1600" dirty="0">
                <a:solidFill>
                  <a:prstClr val="white"/>
                </a:solidFill>
              </a:rPr>
              <a:t>的；</a:t>
            </a:r>
            <a:endParaRPr lang="zh-CN" altLang="en-US" sz="1600" dirty="0">
              <a:solidFill>
                <a:prstClr val="white"/>
              </a:solidFill>
            </a:endParaRPr>
          </a:p>
          <a:p>
            <a:pPr lvl="0">
              <a:lnSpc>
                <a:spcPts val="1500"/>
              </a:lnSpc>
              <a:spcAft>
                <a:spcPts val="1200"/>
              </a:spcAft>
            </a:pPr>
            <a:r>
              <a:rPr lang="zh-CN" altLang="en-US" sz="1600" dirty="0">
                <a:solidFill>
                  <a:prstClr val="white"/>
                </a:solidFill>
              </a:rPr>
              <a:t>公司原则上允许每月</a:t>
            </a:r>
            <a:r>
              <a:rPr lang="en-US" altLang="zh-CN" sz="1600" dirty="0">
                <a:solidFill>
                  <a:prstClr val="white"/>
                </a:solidFill>
              </a:rPr>
              <a:t>2</a:t>
            </a:r>
            <a:r>
              <a:rPr lang="zh-CN" altLang="en-US" sz="1600" dirty="0">
                <a:solidFill>
                  <a:prstClr val="white"/>
                </a:solidFill>
              </a:rPr>
              <a:t>次的迟到情况，超过</a:t>
            </a:r>
            <a:r>
              <a:rPr lang="en-US" altLang="zh-CN" sz="1600" dirty="0">
                <a:solidFill>
                  <a:prstClr val="white"/>
                </a:solidFill>
              </a:rPr>
              <a:t>2</a:t>
            </a:r>
            <a:r>
              <a:rPr lang="zh-CN" altLang="en-US" sz="1600" dirty="0">
                <a:solidFill>
                  <a:prstClr val="white"/>
                </a:solidFill>
              </a:rPr>
              <a:t>次即按迟到处理。</a:t>
            </a:r>
            <a:endParaRPr lang="zh-CN" altLang="en-US" sz="1600" dirty="0">
              <a:solidFill>
                <a:prstClr val="white"/>
              </a:solidFill>
            </a:endParaRPr>
          </a:p>
          <a:p>
            <a:pPr lvl="0">
              <a:lnSpc>
                <a:spcPts val="1500"/>
              </a:lnSpc>
              <a:spcAft>
                <a:spcPts val="1200"/>
              </a:spcAft>
            </a:pPr>
            <a:r>
              <a:rPr lang="zh-CN" altLang="en-US" sz="1600" dirty="0">
                <a:solidFill>
                  <a:prstClr val="white"/>
                </a:solidFill>
              </a:rPr>
              <a:t>员工早于规定下班时间离岗，且未超过</a:t>
            </a:r>
            <a:r>
              <a:rPr lang="en-US" altLang="zh-CN" sz="1600" dirty="0">
                <a:solidFill>
                  <a:prstClr val="white"/>
                </a:solidFill>
              </a:rPr>
              <a:t>30</a:t>
            </a:r>
            <a:r>
              <a:rPr lang="zh-CN" altLang="en-US" sz="1600" dirty="0">
                <a:solidFill>
                  <a:prstClr val="white"/>
                </a:solidFill>
              </a:rPr>
              <a:t>分钟</a:t>
            </a:r>
            <a:r>
              <a:rPr lang="en-US" altLang="zh-CN" sz="1600" dirty="0">
                <a:solidFill>
                  <a:prstClr val="white"/>
                </a:solidFill>
              </a:rPr>
              <a:t>(</a:t>
            </a:r>
            <a:r>
              <a:rPr lang="zh-CN" altLang="en-US" sz="1600" dirty="0">
                <a:solidFill>
                  <a:prstClr val="white"/>
                </a:solidFill>
              </a:rPr>
              <a:t>含</a:t>
            </a:r>
            <a:r>
              <a:rPr lang="en-US" altLang="zh-CN" sz="1600" dirty="0">
                <a:solidFill>
                  <a:prstClr val="white"/>
                </a:solidFill>
              </a:rPr>
              <a:t>)</a:t>
            </a:r>
            <a:r>
              <a:rPr lang="zh-CN" altLang="en-US" sz="1600" dirty="0">
                <a:solidFill>
                  <a:prstClr val="white"/>
                </a:solidFill>
              </a:rPr>
              <a:t>的；</a:t>
            </a:r>
            <a:endParaRPr lang="zh-CN" altLang="en-US" sz="1600" dirty="0">
              <a:solidFill>
                <a:prstClr val="white"/>
              </a:solidFill>
            </a:endParaRPr>
          </a:p>
        </p:txBody>
      </p:sp>
      <p:sp>
        <p:nvSpPr>
          <p:cNvPr id="10" name="等腰三角形 9"/>
          <p:cNvSpPr/>
          <p:nvPr/>
        </p:nvSpPr>
        <p:spPr>
          <a:xfrm rot="5400000">
            <a:off x="790575" y="971910"/>
            <a:ext cx="209550" cy="18064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11" name="等腰三角形 10"/>
          <p:cNvSpPr/>
          <p:nvPr/>
        </p:nvSpPr>
        <p:spPr>
          <a:xfrm rot="5400000">
            <a:off x="790575" y="4570657"/>
            <a:ext cx="209550" cy="18064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nvGrpSpPr>
          <p:cNvPr id="25" name="组合 24"/>
          <p:cNvGrpSpPr/>
          <p:nvPr/>
        </p:nvGrpSpPr>
        <p:grpSpPr>
          <a:xfrm>
            <a:off x="1159668" y="2465783"/>
            <a:ext cx="1697833" cy="1697833"/>
            <a:chOff x="1159668" y="2465783"/>
            <a:chExt cx="1697833" cy="1697833"/>
          </a:xfrm>
        </p:grpSpPr>
        <p:grpSp>
          <p:nvGrpSpPr>
            <p:cNvPr id="3" name="组合 2"/>
            <p:cNvGrpSpPr/>
            <p:nvPr/>
          </p:nvGrpSpPr>
          <p:grpSpPr>
            <a:xfrm>
              <a:off x="1159668" y="2465783"/>
              <a:ext cx="1697833" cy="1697833"/>
              <a:chOff x="1123950" y="1099832"/>
              <a:chExt cx="2628900" cy="2628900"/>
            </a:xfrm>
          </p:grpSpPr>
          <p:sp>
            <p:nvSpPr>
              <p:cNvPr id="4" name="圆角矩形 3"/>
              <p:cNvSpPr/>
              <p:nvPr/>
            </p:nvSpPr>
            <p:spPr>
              <a:xfrm>
                <a:off x="1123950" y="1099832"/>
                <a:ext cx="2628900" cy="2628900"/>
              </a:xfrm>
              <a:prstGeom prst="roundRect">
                <a:avLst>
                  <a:gd name="adj" fmla="val 11595"/>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微软雅黑 Light"/>
                  <a:cs typeface="+mn-cs"/>
                </a:endParaRPr>
              </a:p>
            </p:txBody>
          </p:sp>
          <p:sp>
            <p:nvSpPr>
              <p:cNvPr id="5" name="椭圆 4"/>
              <p:cNvSpPr/>
              <p:nvPr/>
            </p:nvSpPr>
            <p:spPr>
              <a:xfrm>
                <a:off x="1343025" y="1318907"/>
                <a:ext cx="2190750" cy="2190750"/>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sp>
          <p:nvSpPr>
            <p:cNvPr id="12" name="文本框 11"/>
            <p:cNvSpPr txBox="1"/>
            <p:nvPr/>
          </p:nvSpPr>
          <p:spPr>
            <a:xfrm>
              <a:off x="1595647" y="2899201"/>
              <a:ext cx="825867" cy="830997"/>
            </a:xfrm>
            <a:prstGeom prst="rect">
              <a:avLst/>
            </a:prstGeom>
            <a:noFill/>
          </p:spPr>
          <p:txBody>
            <a:bodyPr wrap="none" rtlCol="0">
              <a:spAutoFit/>
            </a:bodyPr>
            <a:lstStyle>
              <a:defPPr>
                <a:defRPr lang="zh-CN"/>
              </a:defPPr>
              <a:lvl1pPr algn="ctr">
                <a:defRPr sz="11500">
                  <a:solidFill>
                    <a:schemeClr val="accent3"/>
                  </a:solidFill>
                  <a:effectLst>
                    <a:outerShdw blurRad="50800" dist="38100" dir="5400000" algn="t" rotWithShape="0">
                      <a:prstClr val="black">
                        <a:alpha val="40000"/>
                      </a:prstClr>
                    </a:outerShdw>
                  </a:effectLst>
                  <a:latin typeface="+mj-lt"/>
                  <a:ea typeface="方正兰亭细黑_GBK"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800" b="0" i="0" u="none" strike="noStrike" kern="1200" cap="none" spc="0" normalizeH="0" baseline="0" noProof="0" dirty="0">
                  <a:ln>
                    <a:noFill/>
                  </a:ln>
                  <a:solidFill>
                    <a:prstClr val="white"/>
                  </a:solidFill>
                  <a:effectLst>
                    <a:outerShdw blurRad="50800" dist="38100" dir="5400000" algn="t" rotWithShape="0">
                      <a:prstClr val="black">
                        <a:alpha val="40000"/>
                      </a:prstClr>
                    </a:outerShdw>
                  </a:effectLst>
                  <a:uLnTx/>
                  <a:uFillTx/>
                  <a:latin typeface="Impact" panose="020B0806030902050204"/>
                  <a:ea typeface="方正兰亭细黑_GBK" panose="02000000000000000000" pitchFamily="2" charset="-122"/>
                  <a:cs typeface="+mn-cs"/>
                </a:rPr>
                <a:t>VS</a:t>
              </a:r>
              <a:endParaRPr kumimoji="0" lang="zh-CN" altLang="en-US" sz="4800" b="0" i="0" u="none" strike="noStrike" kern="1200" cap="none" spc="0" normalizeH="0" baseline="0" noProof="0" dirty="0">
                <a:ln>
                  <a:noFill/>
                </a:ln>
                <a:solidFill>
                  <a:prstClr val="white"/>
                </a:solidFill>
                <a:effectLst>
                  <a:outerShdw blurRad="50800" dist="38100" dir="5400000" algn="t" rotWithShape="0">
                    <a:prstClr val="black">
                      <a:alpha val="40000"/>
                    </a:prstClr>
                  </a:outerShdw>
                </a:effectLst>
                <a:uLnTx/>
                <a:uFillTx/>
                <a:latin typeface="Impact" panose="020B0806030902050204"/>
                <a:ea typeface="方正兰亭细黑_GBK" panose="02000000000000000000" pitchFamily="2" charset="-122"/>
                <a:cs typeface="+mn-cs"/>
              </a:endParaRPr>
            </a:p>
          </p:txBody>
        </p:sp>
      </p:grpSp>
      <p:grpSp>
        <p:nvGrpSpPr>
          <p:cNvPr id="13" name="组合 12"/>
          <p:cNvGrpSpPr/>
          <p:nvPr/>
        </p:nvGrpSpPr>
        <p:grpSpPr>
          <a:xfrm>
            <a:off x="8143876" y="447391"/>
            <a:ext cx="3200400" cy="5629559"/>
            <a:chOff x="8258176" y="447391"/>
            <a:chExt cx="3200400" cy="5629559"/>
          </a:xfrm>
        </p:grpSpPr>
        <p:sp>
          <p:nvSpPr>
            <p:cNvPr id="14" name="任意多边形 13"/>
            <p:cNvSpPr/>
            <p:nvPr/>
          </p:nvSpPr>
          <p:spPr>
            <a:xfrm>
              <a:off x="8258176" y="704850"/>
              <a:ext cx="3200400" cy="5372100"/>
            </a:xfrm>
            <a:custGeom>
              <a:avLst/>
              <a:gdLst>
                <a:gd name="connsiteX0" fmla="*/ 0 w 3200400"/>
                <a:gd name="connsiteY0" fmla="*/ 0 h 5372100"/>
                <a:gd name="connsiteX1" fmla="*/ 3200400 w 3200400"/>
                <a:gd name="connsiteY1" fmla="*/ 0 h 5372100"/>
                <a:gd name="connsiteX2" fmla="*/ 3200400 w 3200400"/>
                <a:gd name="connsiteY2" fmla="*/ 4924424 h 5372100"/>
                <a:gd name="connsiteX3" fmla="*/ 2752724 w 3200400"/>
                <a:gd name="connsiteY3" fmla="*/ 5372100 h 5372100"/>
                <a:gd name="connsiteX4" fmla="*/ 0 w 3200400"/>
                <a:gd name="connsiteY4" fmla="*/ 5372100 h 5372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400" h="5372100">
                  <a:moveTo>
                    <a:pt x="0" y="0"/>
                  </a:moveTo>
                  <a:lnTo>
                    <a:pt x="3200400" y="0"/>
                  </a:lnTo>
                  <a:lnTo>
                    <a:pt x="3200400" y="4924424"/>
                  </a:lnTo>
                  <a:lnTo>
                    <a:pt x="2752724" y="5372100"/>
                  </a:lnTo>
                  <a:lnTo>
                    <a:pt x="0" y="5372100"/>
                  </a:lnTo>
                  <a:close/>
                </a:path>
              </a:pathLst>
            </a:custGeom>
            <a:solidFill>
              <a:schemeClr val="bg2"/>
            </a:solidFill>
            <a:ln>
              <a:no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15" name="矩形 14"/>
            <p:cNvSpPr/>
            <p:nvPr/>
          </p:nvSpPr>
          <p:spPr>
            <a:xfrm>
              <a:off x="8258176" y="704850"/>
              <a:ext cx="3200400" cy="615216"/>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16" name="任意多边形 15"/>
            <p:cNvSpPr/>
            <p:nvPr/>
          </p:nvSpPr>
          <p:spPr>
            <a:xfrm>
              <a:off x="8391525" y="867458"/>
              <a:ext cx="2915392" cy="180000"/>
            </a:xfrm>
            <a:custGeom>
              <a:avLst/>
              <a:gdLst>
                <a:gd name="connsiteX0" fmla="*/ 2825392 w 2915392"/>
                <a:gd name="connsiteY0" fmla="*/ 0 h 180000"/>
                <a:gd name="connsiteX1" fmla="*/ 2915392 w 2915392"/>
                <a:gd name="connsiteY1" fmla="*/ 90000 h 180000"/>
                <a:gd name="connsiteX2" fmla="*/ 2825392 w 2915392"/>
                <a:gd name="connsiteY2" fmla="*/ 180000 h 180000"/>
                <a:gd name="connsiteX3" fmla="*/ 2735392 w 2915392"/>
                <a:gd name="connsiteY3" fmla="*/ 90000 h 180000"/>
                <a:gd name="connsiteX4" fmla="*/ 2825392 w 2915392"/>
                <a:gd name="connsiteY4" fmla="*/ 0 h 180000"/>
                <a:gd name="connsiteX5" fmla="*/ 2483468 w 2915392"/>
                <a:gd name="connsiteY5" fmla="*/ 0 h 180000"/>
                <a:gd name="connsiteX6" fmla="*/ 2573468 w 2915392"/>
                <a:gd name="connsiteY6" fmla="*/ 90000 h 180000"/>
                <a:gd name="connsiteX7" fmla="*/ 2483468 w 2915392"/>
                <a:gd name="connsiteY7" fmla="*/ 180000 h 180000"/>
                <a:gd name="connsiteX8" fmla="*/ 2393468 w 2915392"/>
                <a:gd name="connsiteY8" fmla="*/ 90000 h 180000"/>
                <a:gd name="connsiteX9" fmla="*/ 2483468 w 2915392"/>
                <a:gd name="connsiteY9" fmla="*/ 0 h 180000"/>
                <a:gd name="connsiteX10" fmla="*/ 2141544 w 2915392"/>
                <a:gd name="connsiteY10" fmla="*/ 0 h 180000"/>
                <a:gd name="connsiteX11" fmla="*/ 2231544 w 2915392"/>
                <a:gd name="connsiteY11" fmla="*/ 90000 h 180000"/>
                <a:gd name="connsiteX12" fmla="*/ 2141544 w 2915392"/>
                <a:gd name="connsiteY12" fmla="*/ 180000 h 180000"/>
                <a:gd name="connsiteX13" fmla="*/ 2051544 w 2915392"/>
                <a:gd name="connsiteY13" fmla="*/ 90000 h 180000"/>
                <a:gd name="connsiteX14" fmla="*/ 2141544 w 2915392"/>
                <a:gd name="connsiteY14" fmla="*/ 0 h 180000"/>
                <a:gd name="connsiteX15" fmla="*/ 1799620 w 2915392"/>
                <a:gd name="connsiteY15" fmla="*/ 0 h 180000"/>
                <a:gd name="connsiteX16" fmla="*/ 1889620 w 2915392"/>
                <a:gd name="connsiteY16" fmla="*/ 90000 h 180000"/>
                <a:gd name="connsiteX17" fmla="*/ 1799620 w 2915392"/>
                <a:gd name="connsiteY17" fmla="*/ 180000 h 180000"/>
                <a:gd name="connsiteX18" fmla="*/ 1709620 w 2915392"/>
                <a:gd name="connsiteY18" fmla="*/ 90000 h 180000"/>
                <a:gd name="connsiteX19" fmla="*/ 1799620 w 2915392"/>
                <a:gd name="connsiteY19" fmla="*/ 0 h 180000"/>
                <a:gd name="connsiteX20" fmla="*/ 1457696 w 2915392"/>
                <a:gd name="connsiteY20" fmla="*/ 0 h 180000"/>
                <a:gd name="connsiteX21" fmla="*/ 1547696 w 2915392"/>
                <a:gd name="connsiteY21" fmla="*/ 90000 h 180000"/>
                <a:gd name="connsiteX22" fmla="*/ 1457696 w 2915392"/>
                <a:gd name="connsiteY22" fmla="*/ 180000 h 180000"/>
                <a:gd name="connsiteX23" fmla="*/ 1367696 w 2915392"/>
                <a:gd name="connsiteY23" fmla="*/ 90000 h 180000"/>
                <a:gd name="connsiteX24" fmla="*/ 1457696 w 2915392"/>
                <a:gd name="connsiteY24" fmla="*/ 0 h 180000"/>
                <a:gd name="connsiteX25" fmla="*/ 1115772 w 2915392"/>
                <a:gd name="connsiteY25" fmla="*/ 0 h 180000"/>
                <a:gd name="connsiteX26" fmla="*/ 1205772 w 2915392"/>
                <a:gd name="connsiteY26" fmla="*/ 90000 h 180000"/>
                <a:gd name="connsiteX27" fmla="*/ 1115772 w 2915392"/>
                <a:gd name="connsiteY27" fmla="*/ 180000 h 180000"/>
                <a:gd name="connsiteX28" fmla="*/ 1025772 w 2915392"/>
                <a:gd name="connsiteY28" fmla="*/ 90000 h 180000"/>
                <a:gd name="connsiteX29" fmla="*/ 1115772 w 2915392"/>
                <a:gd name="connsiteY29" fmla="*/ 0 h 180000"/>
                <a:gd name="connsiteX30" fmla="*/ 773848 w 2915392"/>
                <a:gd name="connsiteY30" fmla="*/ 0 h 180000"/>
                <a:gd name="connsiteX31" fmla="*/ 863848 w 2915392"/>
                <a:gd name="connsiteY31" fmla="*/ 90000 h 180000"/>
                <a:gd name="connsiteX32" fmla="*/ 773848 w 2915392"/>
                <a:gd name="connsiteY32" fmla="*/ 180000 h 180000"/>
                <a:gd name="connsiteX33" fmla="*/ 683848 w 2915392"/>
                <a:gd name="connsiteY33" fmla="*/ 90000 h 180000"/>
                <a:gd name="connsiteX34" fmla="*/ 773848 w 2915392"/>
                <a:gd name="connsiteY34" fmla="*/ 0 h 180000"/>
                <a:gd name="connsiteX35" fmla="*/ 431924 w 2915392"/>
                <a:gd name="connsiteY35" fmla="*/ 0 h 180000"/>
                <a:gd name="connsiteX36" fmla="*/ 521924 w 2915392"/>
                <a:gd name="connsiteY36" fmla="*/ 90000 h 180000"/>
                <a:gd name="connsiteX37" fmla="*/ 431924 w 2915392"/>
                <a:gd name="connsiteY37" fmla="*/ 180000 h 180000"/>
                <a:gd name="connsiteX38" fmla="*/ 341924 w 2915392"/>
                <a:gd name="connsiteY38" fmla="*/ 90000 h 180000"/>
                <a:gd name="connsiteX39" fmla="*/ 431924 w 2915392"/>
                <a:gd name="connsiteY39" fmla="*/ 0 h 180000"/>
                <a:gd name="connsiteX40" fmla="*/ 90000 w 2915392"/>
                <a:gd name="connsiteY40" fmla="*/ 0 h 180000"/>
                <a:gd name="connsiteX41" fmla="*/ 180000 w 2915392"/>
                <a:gd name="connsiteY41" fmla="*/ 90000 h 180000"/>
                <a:gd name="connsiteX42" fmla="*/ 90000 w 2915392"/>
                <a:gd name="connsiteY42" fmla="*/ 180000 h 180000"/>
                <a:gd name="connsiteX43" fmla="*/ 0 w 2915392"/>
                <a:gd name="connsiteY43" fmla="*/ 90000 h 180000"/>
                <a:gd name="connsiteX44" fmla="*/ 90000 w 2915392"/>
                <a:gd name="connsiteY44" fmla="*/ 0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915392" h="180000">
                  <a:moveTo>
                    <a:pt x="2825392" y="0"/>
                  </a:moveTo>
                  <a:cubicBezTo>
                    <a:pt x="2875098" y="0"/>
                    <a:pt x="2915392" y="40294"/>
                    <a:pt x="2915392" y="90000"/>
                  </a:cubicBezTo>
                  <a:cubicBezTo>
                    <a:pt x="2915392" y="139706"/>
                    <a:pt x="2875098" y="180000"/>
                    <a:pt x="2825392" y="180000"/>
                  </a:cubicBezTo>
                  <a:cubicBezTo>
                    <a:pt x="2775686" y="180000"/>
                    <a:pt x="2735392" y="139706"/>
                    <a:pt x="2735392" y="90000"/>
                  </a:cubicBezTo>
                  <a:cubicBezTo>
                    <a:pt x="2735392" y="40294"/>
                    <a:pt x="2775686" y="0"/>
                    <a:pt x="2825392" y="0"/>
                  </a:cubicBezTo>
                  <a:close/>
                  <a:moveTo>
                    <a:pt x="2483468" y="0"/>
                  </a:moveTo>
                  <a:cubicBezTo>
                    <a:pt x="2533174" y="0"/>
                    <a:pt x="2573468" y="40294"/>
                    <a:pt x="2573468" y="90000"/>
                  </a:cubicBezTo>
                  <a:cubicBezTo>
                    <a:pt x="2573468" y="139706"/>
                    <a:pt x="2533174" y="180000"/>
                    <a:pt x="2483468" y="180000"/>
                  </a:cubicBezTo>
                  <a:cubicBezTo>
                    <a:pt x="2433762" y="180000"/>
                    <a:pt x="2393468" y="139706"/>
                    <a:pt x="2393468" y="90000"/>
                  </a:cubicBezTo>
                  <a:cubicBezTo>
                    <a:pt x="2393468" y="40294"/>
                    <a:pt x="2433762" y="0"/>
                    <a:pt x="2483468" y="0"/>
                  </a:cubicBezTo>
                  <a:close/>
                  <a:moveTo>
                    <a:pt x="2141544" y="0"/>
                  </a:moveTo>
                  <a:cubicBezTo>
                    <a:pt x="2191250" y="0"/>
                    <a:pt x="2231544" y="40294"/>
                    <a:pt x="2231544" y="90000"/>
                  </a:cubicBezTo>
                  <a:cubicBezTo>
                    <a:pt x="2231544" y="139706"/>
                    <a:pt x="2191250" y="180000"/>
                    <a:pt x="2141544" y="180000"/>
                  </a:cubicBezTo>
                  <a:cubicBezTo>
                    <a:pt x="2091838" y="180000"/>
                    <a:pt x="2051544" y="139706"/>
                    <a:pt x="2051544" y="90000"/>
                  </a:cubicBezTo>
                  <a:cubicBezTo>
                    <a:pt x="2051544" y="40294"/>
                    <a:pt x="2091838" y="0"/>
                    <a:pt x="2141544" y="0"/>
                  </a:cubicBezTo>
                  <a:close/>
                  <a:moveTo>
                    <a:pt x="1799620" y="0"/>
                  </a:moveTo>
                  <a:cubicBezTo>
                    <a:pt x="1849326" y="0"/>
                    <a:pt x="1889620" y="40294"/>
                    <a:pt x="1889620" y="90000"/>
                  </a:cubicBezTo>
                  <a:cubicBezTo>
                    <a:pt x="1889620" y="139706"/>
                    <a:pt x="1849326" y="180000"/>
                    <a:pt x="1799620" y="180000"/>
                  </a:cubicBezTo>
                  <a:cubicBezTo>
                    <a:pt x="1749914" y="180000"/>
                    <a:pt x="1709620" y="139706"/>
                    <a:pt x="1709620" y="90000"/>
                  </a:cubicBezTo>
                  <a:cubicBezTo>
                    <a:pt x="1709620" y="40294"/>
                    <a:pt x="1749914" y="0"/>
                    <a:pt x="1799620" y="0"/>
                  </a:cubicBezTo>
                  <a:close/>
                  <a:moveTo>
                    <a:pt x="1457696" y="0"/>
                  </a:moveTo>
                  <a:cubicBezTo>
                    <a:pt x="1507402" y="0"/>
                    <a:pt x="1547696" y="40294"/>
                    <a:pt x="1547696" y="90000"/>
                  </a:cubicBezTo>
                  <a:cubicBezTo>
                    <a:pt x="1547696" y="139706"/>
                    <a:pt x="1507402" y="180000"/>
                    <a:pt x="1457696" y="180000"/>
                  </a:cubicBezTo>
                  <a:cubicBezTo>
                    <a:pt x="1407990" y="180000"/>
                    <a:pt x="1367696" y="139706"/>
                    <a:pt x="1367696" y="90000"/>
                  </a:cubicBezTo>
                  <a:cubicBezTo>
                    <a:pt x="1367696" y="40294"/>
                    <a:pt x="1407990" y="0"/>
                    <a:pt x="1457696" y="0"/>
                  </a:cubicBezTo>
                  <a:close/>
                  <a:moveTo>
                    <a:pt x="1115772" y="0"/>
                  </a:moveTo>
                  <a:cubicBezTo>
                    <a:pt x="1165478" y="0"/>
                    <a:pt x="1205772" y="40294"/>
                    <a:pt x="1205772" y="90000"/>
                  </a:cubicBezTo>
                  <a:cubicBezTo>
                    <a:pt x="1205772" y="139706"/>
                    <a:pt x="1165478" y="180000"/>
                    <a:pt x="1115772" y="180000"/>
                  </a:cubicBezTo>
                  <a:cubicBezTo>
                    <a:pt x="1066066" y="180000"/>
                    <a:pt x="1025772" y="139706"/>
                    <a:pt x="1025772" y="90000"/>
                  </a:cubicBezTo>
                  <a:cubicBezTo>
                    <a:pt x="1025772" y="40294"/>
                    <a:pt x="1066066" y="0"/>
                    <a:pt x="1115772" y="0"/>
                  </a:cubicBezTo>
                  <a:close/>
                  <a:moveTo>
                    <a:pt x="773848" y="0"/>
                  </a:moveTo>
                  <a:cubicBezTo>
                    <a:pt x="823554" y="0"/>
                    <a:pt x="863848" y="40294"/>
                    <a:pt x="863848" y="90000"/>
                  </a:cubicBezTo>
                  <a:cubicBezTo>
                    <a:pt x="863848" y="139706"/>
                    <a:pt x="823554" y="180000"/>
                    <a:pt x="773848" y="180000"/>
                  </a:cubicBezTo>
                  <a:cubicBezTo>
                    <a:pt x="724142" y="180000"/>
                    <a:pt x="683848" y="139706"/>
                    <a:pt x="683848" y="90000"/>
                  </a:cubicBezTo>
                  <a:cubicBezTo>
                    <a:pt x="683848" y="40294"/>
                    <a:pt x="724142" y="0"/>
                    <a:pt x="773848" y="0"/>
                  </a:cubicBezTo>
                  <a:close/>
                  <a:moveTo>
                    <a:pt x="431924" y="0"/>
                  </a:moveTo>
                  <a:cubicBezTo>
                    <a:pt x="481630" y="0"/>
                    <a:pt x="521924" y="40294"/>
                    <a:pt x="521924" y="90000"/>
                  </a:cubicBezTo>
                  <a:cubicBezTo>
                    <a:pt x="521924" y="139706"/>
                    <a:pt x="481630" y="180000"/>
                    <a:pt x="431924" y="180000"/>
                  </a:cubicBezTo>
                  <a:cubicBezTo>
                    <a:pt x="382218" y="180000"/>
                    <a:pt x="341924" y="139706"/>
                    <a:pt x="341924" y="90000"/>
                  </a:cubicBezTo>
                  <a:cubicBezTo>
                    <a:pt x="341924" y="40294"/>
                    <a:pt x="382218" y="0"/>
                    <a:pt x="431924" y="0"/>
                  </a:cubicBezTo>
                  <a:close/>
                  <a:moveTo>
                    <a:pt x="90000" y="0"/>
                  </a:moveTo>
                  <a:cubicBezTo>
                    <a:pt x="139706" y="0"/>
                    <a:pt x="180000" y="40294"/>
                    <a:pt x="180000" y="90000"/>
                  </a:cubicBezTo>
                  <a:cubicBezTo>
                    <a:pt x="180000" y="139706"/>
                    <a:pt x="139706" y="180000"/>
                    <a:pt x="90000" y="180000"/>
                  </a:cubicBezTo>
                  <a:cubicBezTo>
                    <a:pt x="40294" y="180000"/>
                    <a:pt x="0" y="139706"/>
                    <a:pt x="0" y="90000"/>
                  </a:cubicBezTo>
                  <a:cubicBezTo>
                    <a:pt x="0" y="40294"/>
                    <a:pt x="40294" y="0"/>
                    <a:pt x="90000" y="0"/>
                  </a:cubicBezTo>
                  <a:close/>
                </a:path>
              </a:pathLst>
            </a:custGeom>
            <a:solidFill>
              <a:schemeClr val="bg2"/>
            </a:solidFill>
            <a:ln>
              <a:noFill/>
            </a:ln>
            <a:effectLst>
              <a:innerShdw blurRad="50800" dist="25400" dir="16200000">
                <a:prstClr val="black">
                  <a:alpha val="4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17" name="直角三角形 37"/>
            <p:cNvSpPr/>
            <p:nvPr/>
          </p:nvSpPr>
          <p:spPr>
            <a:xfrm rot="5400000">
              <a:off x="11010900" y="5629274"/>
              <a:ext cx="447676" cy="447676"/>
            </a:xfrm>
            <a:custGeom>
              <a:avLst/>
              <a:gdLst>
                <a:gd name="connsiteX0" fmla="*/ 0 w 447676"/>
                <a:gd name="connsiteY0" fmla="*/ 447676 h 447676"/>
                <a:gd name="connsiteX1" fmla="*/ 0 w 447676"/>
                <a:gd name="connsiteY1" fmla="*/ 0 h 447676"/>
                <a:gd name="connsiteX2" fmla="*/ 447676 w 447676"/>
                <a:gd name="connsiteY2" fmla="*/ 447676 h 447676"/>
                <a:gd name="connsiteX3" fmla="*/ 0 w 447676"/>
                <a:gd name="connsiteY3" fmla="*/ 447676 h 447676"/>
                <a:gd name="connsiteX0-1" fmla="*/ 68239 w 447676"/>
                <a:gd name="connsiteY0-2" fmla="*/ 369201 h 447676"/>
                <a:gd name="connsiteX1-3" fmla="*/ 0 w 447676"/>
                <a:gd name="connsiteY1-4" fmla="*/ 0 h 447676"/>
                <a:gd name="connsiteX2-5" fmla="*/ 447676 w 447676"/>
                <a:gd name="connsiteY2-6" fmla="*/ 447676 h 447676"/>
                <a:gd name="connsiteX3-7" fmla="*/ 68239 w 447676"/>
                <a:gd name="connsiteY3-8" fmla="*/ 369201 h 447676"/>
              </a:gdLst>
              <a:ahLst/>
              <a:cxnLst>
                <a:cxn ang="0">
                  <a:pos x="connsiteX0-1" y="connsiteY0-2"/>
                </a:cxn>
                <a:cxn ang="0">
                  <a:pos x="connsiteX1-3" y="connsiteY1-4"/>
                </a:cxn>
                <a:cxn ang="0">
                  <a:pos x="connsiteX2-5" y="connsiteY2-6"/>
                </a:cxn>
                <a:cxn ang="0">
                  <a:pos x="connsiteX3-7" y="connsiteY3-8"/>
                </a:cxn>
              </a:cxnLst>
              <a:rect l="l" t="t" r="r" b="b"/>
              <a:pathLst>
                <a:path w="447676" h="447676">
                  <a:moveTo>
                    <a:pt x="68239" y="369201"/>
                  </a:moveTo>
                  <a:lnTo>
                    <a:pt x="0" y="0"/>
                  </a:lnTo>
                  <a:lnTo>
                    <a:pt x="447676" y="447676"/>
                  </a:lnTo>
                  <a:lnTo>
                    <a:pt x="68239" y="369201"/>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18" name="Freeform 144"/>
            <p:cNvSpPr>
              <a:spLocks noEditPoints="1"/>
            </p:cNvSpPr>
            <p:nvPr/>
          </p:nvSpPr>
          <p:spPr bwMode="auto">
            <a:xfrm flipH="1">
              <a:off x="8258176" y="3865264"/>
              <a:ext cx="1919576" cy="2211686"/>
            </a:xfrm>
            <a:custGeom>
              <a:avLst/>
              <a:gdLst>
                <a:gd name="T0" fmla="*/ 3 w 97"/>
                <a:gd name="T1" fmla="*/ 106 h 112"/>
                <a:gd name="T2" fmla="*/ 3 w 97"/>
                <a:gd name="T3" fmla="*/ 48 h 112"/>
                <a:gd name="T4" fmla="*/ 30 w 97"/>
                <a:gd name="T5" fmla="*/ 39 h 112"/>
                <a:gd name="T6" fmla="*/ 30 w 97"/>
                <a:gd name="T7" fmla="*/ 23 h 112"/>
                <a:gd name="T8" fmla="*/ 74 w 97"/>
                <a:gd name="T9" fmla="*/ 2 h 112"/>
                <a:gd name="T10" fmla="*/ 79 w 97"/>
                <a:gd name="T11" fmla="*/ 1 h 112"/>
                <a:gd name="T12" fmla="*/ 92 w 97"/>
                <a:gd name="T13" fmla="*/ 105 h 112"/>
                <a:gd name="T14" fmla="*/ 97 w 97"/>
                <a:gd name="T15" fmla="*/ 112 h 112"/>
                <a:gd name="T16" fmla="*/ 72 w 97"/>
                <a:gd name="T17" fmla="*/ 112 h 112"/>
                <a:gd name="T18" fmla="*/ 72 w 97"/>
                <a:gd name="T19" fmla="*/ 11 h 112"/>
                <a:gd name="T20" fmla="*/ 37 w 97"/>
                <a:gd name="T21" fmla="*/ 37 h 112"/>
                <a:gd name="T22" fmla="*/ 51 w 97"/>
                <a:gd name="T23" fmla="*/ 32 h 112"/>
                <a:gd name="T24" fmla="*/ 51 w 97"/>
                <a:gd name="T25" fmla="*/ 32 h 112"/>
                <a:gd name="T26" fmla="*/ 51 w 97"/>
                <a:gd name="T27" fmla="*/ 32 h 112"/>
                <a:gd name="T28" fmla="*/ 65 w 97"/>
                <a:gd name="T29" fmla="*/ 105 h 112"/>
                <a:gd name="T30" fmla="*/ 70 w 97"/>
                <a:gd name="T31" fmla="*/ 112 h 112"/>
                <a:gd name="T32" fmla="*/ 45 w 97"/>
                <a:gd name="T33" fmla="*/ 112 h 112"/>
                <a:gd name="T34" fmla="*/ 45 w 97"/>
                <a:gd name="T35" fmla="*/ 41 h 112"/>
                <a:gd name="T36" fmla="*/ 9 w 97"/>
                <a:gd name="T37" fmla="*/ 109 h 112"/>
                <a:gd name="T38" fmla="*/ 6 w 97"/>
                <a:gd name="T39" fmla="*/ 112 h 112"/>
                <a:gd name="T40" fmla="*/ 0 w 97"/>
                <a:gd name="T41" fmla="*/ 106 h 112"/>
                <a:gd name="T42" fmla="*/ 25 w 97"/>
                <a:gd name="T43" fmla="*/ 112 h 112"/>
                <a:gd name="T44" fmla="*/ 39 w 97"/>
                <a:gd name="T45" fmla="*/ 100 h 112"/>
                <a:gd name="T46" fmla="*/ 13 w 97"/>
                <a:gd name="T47" fmla="*/ 101 h 112"/>
                <a:gd name="T48" fmla="*/ 13 w 97"/>
                <a:gd name="T49" fmla="*/ 67 h 112"/>
                <a:gd name="T50" fmla="*/ 39 w 97"/>
                <a:gd name="T51" fmla="*/ 60 h 112"/>
                <a:gd name="T52" fmla="*/ 25 w 97"/>
                <a:gd name="T53" fmla="*/ 53 h 112"/>
                <a:gd name="T54" fmla="*/ 13 w 97"/>
                <a:gd name="T55" fmla="*/ 67 h 112"/>
                <a:gd name="T56" fmla="*/ 25 w 97"/>
                <a:gd name="T57" fmla="*/ 80 h 112"/>
                <a:gd name="T58" fmla="*/ 39 w 97"/>
                <a:gd name="T59" fmla="*/ 65 h 112"/>
                <a:gd name="T60" fmla="*/ 13 w 97"/>
                <a:gd name="T61" fmla="*/ 72 h 112"/>
                <a:gd name="T62" fmla="*/ 13 w 97"/>
                <a:gd name="T63" fmla="*/ 97 h 112"/>
                <a:gd name="T64" fmla="*/ 39 w 97"/>
                <a:gd name="T65" fmla="*/ 94 h 112"/>
                <a:gd name="T66" fmla="*/ 25 w 97"/>
                <a:gd name="T67" fmla="*/ 84 h 112"/>
                <a:gd name="T68" fmla="*/ 13 w 97"/>
                <a:gd name="T69" fmla="*/ 9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 h="112">
                  <a:moveTo>
                    <a:pt x="0" y="106"/>
                  </a:moveTo>
                  <a:cubicBezTo>
                    <a:pt x="3" y="106"/>
                    <a:pt x="3" y="106"/>
                    <a:pt x="3" y="106"/>
                  </a:cubicBezTo>
                  <a:cubicBezTo>
                    <a:pt x="3" y="51"/>
                    <a:pt x="3" y="51"/>
                    <a:pt x="3" y="51"/>
                  </a:cubicBezTo>
                  <a:cubicBezTo>
                    <a:pt x="3" y="48"/>
                    <a:pt x="3" y="48"/>
                    <a:pt x="3" y="48"/>
                  </a:cubicBezTo>
                  <a:cubicBezTo>
                    <a:pt x="5" y="48"/>
                    <a:pt x="5" y="48"/>
                    <a:pt x="5" y="48"/>
                  </a:cubicBezTo>
                  <a:cubicBezTo>
                    <a:pt x="30" y="39"/>
                    <a:pt x="30" y="39"/>
                    <a:pt x="30" y="39"/>
                  </a:cubicBezTo>
                  <a:cubicBezTo>
                    <a:pt x="30" y="25"/>
                    <a:pt x="30" y="25"/>
                    <a:pt x="30" y="25"/>
                  </a:cubicBezTo>
                  <a:cubicBezTo>
                    <a:pt x="30" y="23"/>
                    <a:pt x="30" y="23"/>
                    <a:pt x="30" y="23"/>
                  </a:cubicBezTo>
                  <a:cubicBezTo>
                    <a:pt x="32" y="22"/>
                    <a:pt x="32" y="22"/>
                    <a:pt x="32" y="22"/>
                  </a:cubicBezTo>
                  <a:cubicBezTo>
                    <a:pt x="74" y="2"/>
                    <a:pt x="74" y="2"/>
                    <a:pt x="74" y="2"/>
                  </a:cubicBezTo>
                  <a:cubicBezTo>
                    <a:pt x="79" y="0"/>
                    <a:pt x="79" y="0"/>
                    <a:pt x="79" y="0"/>
                  </a:cubicBezTo>
                  <a:cubicBezTo>
                    <a:pt x="79" y="1"/>
                    <a:pt x="79" y="1"/>
                    <a:pt x="79" y="1"/>
                  </a:cubicBezTo>
                  <a:cubicBezTo>
                    <a:pt x="92" y="9"/>
                    <a:pt x="92" y="9"/>
                    <a:pt x="92" y="9"/>
                  </a:cubicBezTo>
                  <a:cubicBezTo>
                    <a:pt x="92" y="105"/>
                    <a:pt x="92" y="105"/>
                    <a:pt x="92" y="105"/>
                  </a:cubicBezTo>
                  <a:cubicBezTo>
                    <a:pt x="97" y="105"/>
                    <a:pt x="97" y="105"/>
                    <a:pt x="97" y="105"/>
                  </a:cubicBezTo>
                  <a:cubicBezTo>
                    <a:pt x="97" y="112"/>
                    <a:pt x="97" y="112"/>
                    <a:pt x="97" y="112"/>
                  </a:cubicBezTo>
                  <a:cubicBezTo>
                    <a:pt x="75" y="112"/>
                    <a:pt x="75" y="112"/>
                    <a:pt x="75" y="112"/>
                  </a:cubicBezTo>
                  <a:cubicBezTo>
                    <a:pt x="72" y="112"/>
                    <a:pt x="72" y="112"/>
                    <a:pt x="72" y="112"/>
                  </a:cubicBezTo>
                  <a:cubicBezTo>
                    <a:pt x="72" y="109"/>
                    <a:pt x="72" y="109"/>
                    <a:pt x="72" y="109"/>
                  </a:cubicBezTo>
                  <a:cubicBezTo>
                    <a:pt x="72" y="11"/>
                    <a:pt x="72" y="11"/>
                    <a:pt x="72" y="11"/>
                  </a:cubicBezTo>
                  <a:cubicBezTo>
                    <a:pt x="37" y="27"/>
                    <a:pt x="37" y="27"/>
                    <a:pt x="37" y="27"/>
                  </a:cubicBezTo>
                  <a:cubicBezTo>
                    <a:pt x="37" y="37"/>
                    <a:pt x="37" y="37"/>
                    <a:pt x="37" y="37"/>
                  </a:cubicBezTo>
                  <a:cubicBezTo>
                    <a:pt x="47" y="33"/>
                    <a:pt x="47" y="33"/>
                    <a:pt x="47" y="33"/>
                  </a:cubicBezTo>
                  <a:cubicBezTo>
                    <a:pt x="51" y="32"/>
                    <a:pt x="51" y="32"/>
                    <a:pt x="51" y="32"/>
                  </a:cubicBezTo>
                  <a:cubicBezTo>
                    <a:pt x="51" y="31"/>
                    <a:pt x="51" y="31"/>
                    <a:pt x="51" y="31"/>
                  </a:cubicBezTo>
                  <a:cubicBezTo>
                    <a:pt x="51" y="32"/>
                    <a:pt x="51" y="32"/>
                    <a:pt x="51" y="32"/>
                  </a:cubicBezTo>
                  <a:cubicBezTo>
                    <a:pt x="51" y="31"/>
                    <a:pt x="51" y="31"/>
                    <a:pt x="51" y="31"/>
                  </a:cubicBezTo>
                  <a:cubicBezTo>
                    <a:pt x="51" y="32"/>
                    <a:pt x="51" y="32"/>
                    <a:pt x="51" y="32"/>
                  </a:cubicBezTo>
                  <a:cubicBezTo>
                    <a:pt x="65" y="40"/>
                    <a:pt x="65" y="40"/>
                    <a:pt x="65" y="40"/>
                  </a:cubicBezTo>
                  <a:cubicBezTo>
                    <a:pt x="65" y="105"/>
                    <a:pt x="65" y="105"/>
                    <a:pt x="65" y="105"/>
                  </a:cubicBezTo>
                  <a:cubicBezTo>
                    <a:pt x="70" y="105"/>
                    <a:pt x="70" y="105"/>
                    <a:pt x="70" y="105"/>
                  </a:cubicBezTo>
                  <a:cubicBezTo>
                    <a:pt x="70" y="112"/>
                    <a:pt x="70" y="112"/>
                    <a:pt x="70" y="112"/>
                  </a:cubicBezTo>
                  <a:cubicBezTo>
                    <a:pt x="48" y="112"/>
                    <a:pt x="48" y="112"/>
                    <a:pt x="48" y="112"/>
                  </a:cubicBezTo>
                  <a:cubicBezTo>
                    <a:pt x="45" y="112"/>
                    <a:pt x="45" y="112"/>
                    <a:pt x="45" y="112"/>
                  </a:cubicBezTo>
                  <a:cubicBezTo>
                    <a:pt x="45" y="108"/>
                    <a:pt x="45" y="108"/>
                    <a:pt x="45" y="108"/>
                  </a:cubicBezTo>
                  <a:cubicBezTo>
                    <a:pt x="45" y="41"/>
                    <a:pt x="45" y="41"/>
                    <a:pt x="45" y="41"/>
                  </a:cubicBezTo>
                  <a:cubicBezTo>
                    <a:pt x="9" y="53"/>
                    <a:pt x="9" y="53"/>
                    <a:pt x="9" y="53"/>
                  </a:cubicBezTo>
                  <a:cubicBezTo>
                    <a:pt x="9" y="109"/>
                    <a:pt x="9" y="109"/>
                    <a:pt x="9" y="109"/>
                  </a:cubicBezTo>
                  <a:cubicBezTo>
                    <a:pt x="9" y="112"/>
                    <a:pt x="9" y="112"/>
                    <a:pt x="9" y="112"/>
                  </a:cubicBezTo>
                  <a:cubicBezTo>
                    <a:pt x="6" y="112"/>
                    <a:pt x="6" y="112"/>
                    <a:pt x="6" y="112"/>
                  </a:cubicBezTo>
                  <a:cubicBezTo>
                    <a:pt x="0" y="112"/>
                    <a:pt x="0" y="112"/>
                    <a:pt x="0" y="112"/>
                  </a:cubicBezTo>
                  <a:cubicBezTo>
                    <a:pt x="0" y="106"/>
                    <a:pt x="0" y="106"/>
                    <a:pt x="0" y="106"/>
                  </a:cubicBezTo>
                  <a:close/>
                  <a:moveTo>
                    <a:pt x="13" y="112"/>
                  </a:moveTo>
                  <a:cubicBezTo>
                    <a:pt x="17" y="112"/>
                    <a:pt x="21" y="112"/>
                    <a:pt x="25" y="112"/>
                  </a:cubicBezTo>
                  <a:cubicBezTo>
                    <a:pt x="30" y="112"/>
                    <a:pt x="34" y="112"/>
                    <a:pt x="39" y="112"/>
                  </a:cubicBezTo>
                  <a:cubicBezTo>
                    <a:pt x="39" y="108"/>
                    <a:pt x="39" y="104"/>
                    <a:pt x="39" y="100"/>
                  </a:cubicBezTo>
                  <a:cubicBezTo>
                    <a:pt x="34" y="100"/>
                    <a:pt x="30" y="100"/>
                    <a:pt x="25" y="101"/>
                  </a:cubicBezTo>
                  <a:cubicBezTo>
                    <a:pt x="21" y="101"/>
                    <a:pt x="17" y="101"/>
                    <a:pt x="13" y="101"/>
                  </a:cubicBezTo>
                  <a:cubicBezTo>
                    <a:pt x="13" y="105"/>
                    <a:pt x="13" y="108"/>
                    <a:pt x="13" y="112"/>
                  </a:cubicBezTo>
                  <a:close/>
                  <a:moveTo>
                    <a:pt x="13" y="67"/>
                  </a:moveTo>
                  <a:cubicBezTo>
                    <a:pt x="17" y="66"/>
                    <a:pt x="21" y="65"/>
                    <a:pt x="25" y="64"/>
                  </a:cubicBezTo>
                  <a:cubicBezTo>
                    <a:pt x="30" y="63"/>
                    <a:pt x="34" y="61"/>
                    <a:pt x="39" y="60"/>
                  </a:cubicBezTo>
                  <a:cubicBezTo>
                    <a:pt x="39" y="56"/>
                    <a:pt x="39" y="52"/>
                    <a:pt x="39" y="48"/>
                  </a:cubicBezTo>
                  <a:cubicBezTo>
                    <a:pt x="34" y="50"/>
                    <a:pt x="30" y="51"/>
                    <a:pt x="25" y="53"/>
                  </a:cubicBezTo>
                  <a:cubicBezTo>
                    <a:pt x="21" y="54"/>
                    <a:pt x="17" y="56"/>
                    <a:pt x="13" y="57"/>
                  </a:cubicBezTo>
                  <a:cubicBezTo>
                    <a:pt x="13" y="61"/>
                    <a:pt x="13" y="64"/>
                    <a:pt x="13" y="67"/>
                  </a:cubicBezTo>
                  <a:close/>
                  <a:moveTo>
                    <a:pt x="13" y="82"/>
                  </a:moveTo>
                  <a:cubicBezTo>
                    <a:pt x="17" y="81"/>
                    <a:pt x="21" y="80"/>
                    <a:pt x="25" y="80"/>
                  </a:cubicBezTo>
                  <a:cubicBezTo>
                    <a:pt x="30" y="79"/>
                    <a:pt x="34" y="78"/>
                    <a:pt x="39" y="77"/>
                  </a:cubicBezTo>
                  <a:cubicBezTo>
                    <a:pt x="39" y="73"/>
                    <a:pt x="39" y="69"/>
                    <a:pt x="39" y="65"/>
                  </a:cubicBezTo>
                  <a:cubicBezTo>
                    <a:pt x="34" y="66"/>
                    <a:pt x="30" y="67"/>
                    <a:pt x="25" y="69"/>
                  </a:cubicBezTo>
                  <a:cubicBezTo>
                    <a:pt x="21" y="70"/>
                    <a:pt x="17" y="71"/>
                    <a:pt x="13" y="72"/>
                  </a:cubicBezTo>
                  <a:cubicBezTo>
                    <a:pt x="13" y="75"/>
                    <a:pt x="13" y="79"/>
                    <a:pt x="13" y="82"/>
                  </a:cubicBezTo>
                  <a:close/>
                  <a:moveTo>
                    <a:pt x="13" y="97"/>
                  </a:moveTo>
                  <a:cubicBezTo>
                    <a:pt x="17" y="96"/>
                    <a:pt x="21" y="96"/>
                    <a:pt x="25" y="96"/>
                  </a:cubicBezTo>
                  <a:cubicBezTo>
                    <a:pt x="30" y="95"/>
                    <a:pt x="34" y="95"/>
                    <a:pt x="39" y="94"/>
                  </a:cubicBezTo>
                  <a:cubicBezTo>
                    <a:pt x="39" y="90"/>
                    <a:pt x="39" y="86"/>
                    <a:pt x="39" y="82"/>
                  </a:cubicBezTo>
                  <a:cubicBezTo>
                    <a:pt x="34" y="83"/>
                    <a:pt x="30" y="84"/>
                    <a:pt x="25" y="84"/>
                  </a:cubicBezTo>
                  <a:cubicBezTo>
                    <a:pt x="21" y="85"/>
                    <a:pt x="17" y="86"/>
                    <a:pt x="13" y="86"/>
                  </a:cubicBezTo>
                  <a:cubicBezTo>
                    <a:pt x="13" y="90"/>
                    <a:pt x="13" y="93"/>
                    <a:pt x="13" y="97"/>
                  </a:cubicBezTo>
                  <a:close/>
                </a:path>
              </a:pathLst>
            </a:custGeom>
            <a:solidFill>
              <a:schemeClr val="tx1">
                <a:alpha val="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a:ea typeface="微软雅黑 Light"/>
                <a:cs typeface="+mn-cs"/>
              </a:endParaRPr>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505823" y="447391"/>
              <a:ext cx="917475" cy="917475"/>
            </a:xfrm>
            <a:prstGeom prst="rect">
              <a:avLst/>
            </a:prstGeom>
          </p:spPr>
        </p:pic>
      </p:grpSp>
      <p:pic>
        <p:nvPicPr>
          <p:cNvPr id="20" name="图片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95967">
            <a:off x="10174790" y="5739088"/>
            <a:ext cx="3716004" cy="320217"/>
          </a:xfrm>
          <a:prstGeom prst="rect">
            <a:avLst/>
          </a:prstGeom>
        </p:spPr>
      </p:pic>
      <p:sp>
        <p:nvSpPr>
          <p:cNvPr id="21" name="文本框 20"/>
          <p:cNvSpPr txBox="1"/>
          <p:nvPr/>
        </p:nvSpPr>
        <p:spPr>
          <a:xfrm>
            <a:off x="8471820" y="1507756"/>
            <a:ext cx="141577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black">
                    <a:lumMod val="85000"/>
                    <a:lumOff val="15000"/>
                  </a:prstClr>
                </a:solidFill>
                <a:effectLst/>
                <a:uLnTx/>
                <a:uFillTx/>
                <a:latin typeface="Impact" panose="020B0806030902050204"/>
                <a:ea typeface="微软雅黑 Light"/>
                <a:cs typeface="+mn-cs"/>
              </a:rPr>
              <a:t>旷工</a:t>
            </a:r>
            <a:endParaRPr kumimoji="0" lang="zh-CN" altLang="en-US" sz="4800" b="1" i="0" u="none" strike="noStrike" kern="1200" cap="none" spc="0" normalizeH="0" baseline="0" noProof="0" dirty="0">
              <a:ln>
                <a:noFill/>
              </a:ln>
              <a:solidFill>
                <a:prstClr val="black">
                  <a:lumMod val="85000"/>
                  <a:lumOff val="15000"/>
                </a:prstClr>
              </a:solidFill>
              <a:effectLst/>
              <a:uLnTx/>
              <a:uFillTx/>
              <a:latin typeface="Impact" panose="020B0806030902050204"/>
              <a:ea typeface="微软雅黑 Light"/>
              <a:cs typeface="+mn-cs"/>
            </a:endParaRPr>
          </a:p>
        </p:txBody>
      </p:sp>
      <p:sp>
        <p:nvSpPr>
          <p:cNvPr id="22" name="文本框 21"/>
          <p:cNvSpPr txBox="1"/>
          <p:nvPr/>
        </p:nvSpPr>
        <p:spPr>
          <a:xfrm>
            <a:off x="8471820" y="2869170"/>
            <a:ext cx="2624805" cy="1675715"/>
          </a:xfrm>
          <a:prstGeom prst="rect">
            <a:avLst/>
          </a:prstGeom>
          <a:noFill/>
        </p:spPr>
        <p:txBody>
          <a:bodyPr wrap="square" rtlCol="0">
            <a:spAutoFit/>
          </a:bodyPr>
          <a:lstStyle/>
          <a:p>
            <a:pPr lvl="0">
              <a:lnSpc>
                <a:spcPct val="150000"/>
              </a:lnSpc>
              <a:spcAft>
                <a:spcPts val="1200"/>
              </a:spcAft>
            </a:pPr>
            <a:r>
              <a:rPr lang="zh-CN" altLang="en-US" sz="1600" dirty="0">
                <a:solidFill>
                  <a:prstClr val="black">
                    <a:lumMod val="85000"/>
                    <a:lumOff val="15000"/>
                  </a:prstClr>
                </a:solidFill>
              </a:rPr>
              <a:t>全勤：全月无请假、迟到、早退、旷工情况的；</a:t>
            </a:r>
            <a:endParaRPr lang="zh-CN" altLang="en-US" sz="1600" dirty="0">
              <a:solidFill>
                <a:prstClr val="black">
                  <a:lumMod val="85000"/>
                  <a:lumOff val="15000"/>
                </a:prstClr>
              </a:solidFill>
            </a:endParaRPr>
          </a:p>
          <a:p>
            <a:pPr lvl="0">
              <a:lnSpc>
                <a:spcPct val="150000"/>
              </a:lnSpc>
              <a:spcAft>
                <a:spcPts val="1200"/>
              </a:spcAft>
            </a:pPr>
            <a:r>
              <a:rPr lang="zh-CN" altLang="en-US" sz="1600" dirty="0">
                <a:solidFill>
                  <a:prstClr val="black">
                    <a:lumMod val="85000"/>
                    <a:lumOff val="15000"/>
                  </a:prstClr>
                </a:solidFill>
              </a:rPr>
              <a:t>全勤奖励：员工全勤，当月奖励</a:t>
            </a:r>
            <a:r>
              <a:rPr lang="en-US" altLang="zh-CN" sz="1600" dirty="0">
                <a:solidFill>
                  <a:prstClr val="black">
                    <a:lumMod val="85000"/>
                    <a:lumOff val="15000"/>
                  </a:prstClr>
                </a:solidFill>
              </a:rPr>
              <a:t>100</a:t>
            </a:r>
            <a:r>
              <a:rPr lang="zh-CN" altLang="en-US" sz="1600" dirty="0">
                <a:solidFill>
                  <a:prstClr val="black">
                    <a:lumMod val="85000"/>
                    <a:lumOff val="15000"/>
                  </a:prstClr>
                </a:solidFill>
              </a:rPr>
              <a:t>元全勤奖金。</a:t>
            </a:r>
            <a:endParaRPr lang="zh-CN" altLang="en-US" sz="1600" dirty="0">
              <a:solidFill>
                <a:prstClr val="black">
                  <a:lumMod val="85000"/>
                  <a:lumOff val="15000"/>
                </a:prstClr>
              </a:solidFill>
            </a:endParaRPr>
          </a:p>
        </p:txBody>
      </p:sp>
      <p:sp>
        <p:nvSpPr>
          <p:cNvPr id="23" name="文本框 22"/>
          <p:cNvSpPr txBox="1"/>
          <p:nvPr/>
        </p:nvSpPr>
        <p:spPr>
          <a:xfrm>
            <a:off x="8471820" y="2242106"/>
            <a:ext cx="158088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a:ln>
                  <a:noFill/>
                </a:ln>
                <a:solidFill>
                  <a:srgbClr val="9A6D2A"/>
                </a:solidFill>
                <a:effectLst/>
                <a:uLnTx/>
                <a:uFillTx/>
                <a:latin typeface="Arial" panose="020B0604020202020204"/>
                <a:ea typeface="微软雅黑 Light"/>
                <a:cs typeface="+mn-cs"/>
              </a:rPr>
              <a:t>SLIDE TITLE HERE</a:t>
            </a:r>
            <a:endParaRPr kumimoji="0" lang="zh-CN" altLang="en-US" sz="1200" b="1" i="0" u="none" strike="noStrike" kern="1200" cap="none" spc="0" normalizeH="0" baseline="0" noProof="0" dirty="0">
              <a:ln>
                <a:noFill/>
              </a:ln>
              <a:solidFill>
                <a:srgbClr val="9A6D2A"/>
              </a:solidFill>
              <a:effectLst/>
              <a:uLnTx/>
              <a:uFillTx/>
              <a:latin typeface="Arial" panose="020B0604020202020204"/>
              <a:ea typeface="微软雅黑 Light"/>
              <a:cs typeface="+mn-cs"/>
            </a:endParaRPr>
          </a:p>
        </p:txBody>
      </p:sp>
      <p:sp>
        <p:nvSpPr>
          <p:cNvPr id="26" name="任意多边形 23"/>
          <p:cNvSpPr/>
          <p:nvPr/>
        </p:nvSpPr>
        <p:spPr>
          <a:xfrm rot="20788389">
            <a:off x="10231791" y="1451581"/>
            <a:ext cx="362100" cy="548845"/>
          </a:xfrm>
          <a:custGeom>
            <a:avLst/>
            <a:gdLst>
              <a:gd name="connsiteX0" fmla="*/ 42403 w 380961"/>
              <a:gd name="connsiteY0" fmla="*/ 524911 h 577432"/>
              <a:gd name="connsiteX1" fmla="*/ 338558 w 380961"/>
              <a:gd name="connsiteY1" fmla="*/ 524911 h 577432"/>
              <a:gd name="connsiteX2" fmla="*/ 364391 w 380961"/>
              <a:gd name="connsiteY2" fmla="*/ 550711 h 577432"/>
              <a:gd name="connsiteX3" fmla="*/ 338558 w 380961"/>
              <a:gd name="connsiteY3" fmla="*/ 577432 h 577432"/>
              <a:gd name="connsiteX4" fmla="*/ 42403 w 380961"/>
              <a:gd name="connsiteY4" fmla="*/ 577432 h 577432"/>
              <a:gd name="connsiteX5" fmla="*/ 16570 w 380961"/>
              <a:gd name="connsiteY5" fmla="*/ 550711 h 577432"/>
              <a:gd name="connsiteX6" fmla="*/ 42403 w 380961"/>
              <a:gd name="connsiteY6" fmla="*/ 524911 h 577432"/>
              <a:gd name="connsiteX7" fmla="*/ 190020 w 380961"/>
              <a:gd name="connsiteY7" fmla="*/ 52496 h 577432"/>
              <a:gd name="connsiteX8" fmla="*/ 105157 w 380961"/>
              <a:gd name="connsiteY8" fmla="*/ 138146 h 577432"/>
              <a:gd name="connsiteX9" fmla="*/ 190020 w 380961"/>
              <a:gd name="connsiteY9" fmla="*/ 222876 h 577432"/>
              <a:gd name="connsiteX10" fmla="*/ 275805 w 380961"/>
              <a:gd name="connsiteY10" fmla="*/ 138146 h 577432"/>
              <a:gd name="connsiteX11" fmla="*/ 190020 w 380961"/>
              <a:gd name="connsiteY11" fmla="*/ 52496 h 577432"/>
              <a:gd name="connsiteX12" fmla="*/ 190020 w 380961"/>
              <a:gd name="connsiteY12" fmla="*/ 0 h 577432"/>
              <a:gd name="connsiteX13" fmla="*/ 328383 w 380961"/>
              <a:gd name="connsiteY13" fmla="*/ 138146 h 577432"/>
              <a:gd name="connsiteX14" fmla="*/ 261969 w 380961"/>
              <a:gd name="connsiteY14" fmla="*/ 255110 h 577432"/>
              <a:gd name="connsiteX15" fmla="*/ 269348 w 380961"/>
              <a:gd name="connsiteY15" fmla="*/ 270767 h 577432"/>
              <a:gd name="connsiteX16" fmla="*/ 265658 w 380961"/>
              <a:gd name="connsiteY16" fmla="*/ 281819 h 577432"/>
              <a:gd name="connsiteX17" fmla="*/ 269348 w 380961"/>
              <a:gd name="connsiteY17" fmla="*/ 292870 h 577432"/>
              <a:gd name="connsiteX18" fmla="*/ 249055 w 380961"/>
              <a:gd name="connsiteY18" fmla="*/ 317737 h 577432"/>
              <a:gd name="connsiteX19" fmla="*/ 249055 w 380961"/>
              <a:gd name="connsiteY19" fmla="*/ 345366 h 577432"/>
              <a:gd name="connsiteX20" fmla="*/ 380961 w 380961"/>
              <a:gd name="connsiteY20" fmla="*/ 433780 h 577432"/>
              <a:gd name="connsiteX21" fmla="*/ 380961 w 380961"/>
              <a:gd name="connsiteY21" fmla="*/ 473382 h 577432"/>
              <a:gd name="connsiteX22" fmla="*/ 354211 w 380961"/>
              <a:gd name="connsiteY22" fmla="*/ 499169 h 577432"/>
              <a:gd name="connsiteX23" fmla="*/ 25828 w 380961"/>
              <a:gd name="connsiteY23" fmla="*/ 499169 h 577432"/>
              <a:gd name="connsiteX24" fmla="*/ 0 w 380961"/>
              <a:gd name="connsiteY24" fmla="*/ 473382 h 577432"/>
              <a:gd name="connsiteX25" fmla="*/ 0 w 380961"/>
              <a:gd name="connsiteY25" fmla="*/ 433780 h 577432"/>
              <a:gd name="connsiteX26" fmla="*/ 130984 w 380961"/>
              <a:gd name="connsiteY26" fmla="*/ 345366 h 577432"/>
              <a:gd name="connsiteX27" fmla="*/ 130984 w 380961"/>
              <a:gd name="connsiteY27" fmla="*/ 317737 h 577432"/>
              <a:gd name="connsiteX28" fmla="*/ 111614 w 380961"/>
              <a:gd name="connsiteY28" fmla="*/ 292870 h 577432"/>
              <a:gd name="connsiteX29" fmla="*/ 114381 w 380961"/>
              <a:gd name="connsiteY29" fmla="*/ 281819 h 577432"/>
              <a:gd name="connsiteX30" fmla="*/ 111614 w 380961"/>
              <a:gd name="connsiteY30" fmla="*/ 270767 h 577432"/>
              <a:gd name="connsiteX31" fmla="*/ 118070 w 380961"/>
              <a:gd name="connsiteY31" fmla="*/ 255110 h 577432"/>
              <a:gd name="connsiteX32" fmla="*/ 52578 w 380961"/>
              <a:gd name="connsiteY32" fmla="*/ 138146 h 577432"/>
              <a:gd name="connsiteX33" fmla="*/ 190020 w 380961"/>
              <a:gd name="connsiteY33"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0961" h="577432">
                <a:moveTo>
                  <a:pt x="42403" y="524911"/>
                </a:moveTo>
                <a:lnTo>
                  <a:pt x="338558" y="524911"/>
                </a:lnTo>
                <a:cubicBezTo>
                  <a:pt x="352397" y="524911"/>
                  <a:pt x="364391" y="535968"/>
                  <a:pt x="364391" y="550711"/>
                </a:cubicBezTo>
                <a:cubicBezTo>
                  <a:pt x="364391" y="565454"/>
                  <a:pt x="352397" y="577432"/>
                  <a:pt x="338558" y="577432"/>
                </a:cubicBezTo>
                <a:lnTo>
                  <a:pt x="42403" y="577432"/>
                </a:lnTo>
                <a:cubicBezTo>
                  <a:pt x="27641" y="577432"/>
                  <a:pt x="16570" y="565454"/>
                  <a:pt x="16570" y="550711"/>
                </a:cubicBezTo>
                <a:cubicBezTo>
                  <a:pt x="16570" y="535968"/>
                  <a:pt x="27641" y="524911"/>
                  <a:pt x="42403" y="524911"/>
                </a:cubicBezTo>
                <a:close/>
                <a:moveTo>
                  <a:pt x="190020" y="52496"/>
                </a:moveTo>
                <a:cubicBezTo>
                  <a:pt x="142976" y="52496"/>
                  <a:pt x="105157" y="91176"/>
                  <a:pt x="105157" y="138146"/>
                </a:cubicBezTo>
                <a:cubicBezTo>
                  <a:pt x="105157" y="185116"/>
                  <a:pt x="142976" y="222876"/>
                  <a:pt x="190020" y="222876"/>
                </a:cubicBezTo>
                <a:cubicBezTo>
                  <a:pt x="237063" y="222876"/>
                  <a:pt x="275805" y="185116"/>
                  <a:pt x="275805" y="138146"/>
                </a:cubicBezTo>
                <a:cubicBezTo>
                  <a:pt x="275805" y="90256"/>
                  <a:pt x="237063" y="52496"/>
                  <a:pt x="190020" y="52496"/>
                </a:cubicBezTo>
                <a:close/>
                <a:moveTo>
                  <a:pt x="190020" y="0"/>
                </a:moveTo>
                <a:cubicBezTo>
                  <a:pt x="266581" y="0"/>
                  <a:pt x="328383" y="61705"/>
                  <a:pt x="328383" y="138146"/>
                </a:cubicBezTo>
                <a:cubicBezTo>
                  <a:pt x="328383" y="186958"/>
                  <a:pt x="301633" y="231165"/>
                  <a:pt x="261969" y="255110"/>
                </a:cubicBezTo>
                <a:cubicBezTo>
                  <a:pt x="266581" y="259715"/>
                  <a:pt x="269348" y="264320"/>
                  <a:pt x="269348" y="270767"/>
                </a:cubicBezTo>
                <a:cubicBezTo>
                  <a:pt x="269348" y="275372"/>
                  <a:pt x="268426" y="279056"/>
                  <a:pt x="265658" y="281819"/>
                </a:cubicBezTo>
                <a:cubicBezTo>
                  <a:pt x="268426" y="285502"/>
                  <a:pt x="269348" y="289186"/>
                  <a:pt x="269348" y="292870"/>
                </a:cubicBezTo>
                <a:cubicBezTo>
                  <a:pt x="269348" y="303922"/>
                  <a:pt x="261046" y="312211"/>
                  <a:pt x="249055" y="317737"/>
                </a:cubicBezTo>
                <a:lnTo>
                  <a:pt x="249055" y="345366"/>
                </a:lnTo>
                <a:cubicBezTo>
                  <a:pt x="359745" y="361943"/>
                  <a:pt x="380961" y="419965"/>
                  <a:pt x="380961" y="433780"/>
                </a:cubicBezTo>
                <a:lnTo>
                  <a:pt x="380961" y="473382"/>
                </a:lnTo>
                <a:cubicBezTo>
                  <a:pt x="380961" y="487196"/>
                  <a:pt x="368970" y="499169"/>
                  <a:pt x="354211" y="499169"/>
                </a:cubicBezTo>
                <a:lnTo>
                  <a:pt x="25828" y="499169"/>
                </a:lnTo>
                <a:cubicBezTo>
                  <a:pt x="11991" y="499169"/>
                  <a:pt x="0" y="487196"/>
                  <a:pt x="0" y="473382"/>
                </a:cubicBezTo>
                <a:lnTo>
                  <a:pt x="0" y="433780"/>
                </a:lnTo>
                <a:cubicBezTo>
                  <a:pt x="0" y="419965"/>
                  <a:pt x="20294" y="361022"/>
                  <a:pt x="130984" y="345366"/>
                </a:cubicBezTo>
                <a:lnTo>
                  <a:pt x="130984" y="317737"/>
                </a:lnTo>
                <a:cubicBezTo>
                  <a:pt x="118993" y="312211"/>
                  <a:pt x="111614" y="303922"/>
                  <a:pt x="111614" y="292870"/>
                </a:cubicBezTo>
                <a:cubicBezTo>
                  <a:pt x="111614" y="289186"/>
                  <a:pt x="112536" y="285502"/>
                  <a:pt x="114381" y="281819"/>
                </a:cubicBezTo>
                <a:cubicBezTo>
                  <a:pt x="112536" y="279056"/>
                  <a:pt x="111614" y="275372"/>
                  <a:pt x="111614" y="270767"/>
                </a:cubicBezTo>
                <a:cubicBezTo>
                  <a:pt x="111614" y="264320"/>
                  <a:pt x="114381" y="259715"/>
                  <a:pt x="118070" y="255110"/>
                </a:cubicBezTo>
                <a:cubicBezTo>
                  <a:pt x="79329" y="231165"/>
                  <a:pt x="52578" y="186958"/>
                  <a:pt x="52578" y="138146"/>
                </a:cubicBezTo>
                <a:cubicBezTo>
                  <a:pt x="52578" y="61705"/>
                  <a:pt x="114381" y="0"/>
                  <a:pt x="190020" y="0"/>
                </a:cubicBezTo>
                <a:close/>
              </a:path>
            </a:pathLst>
          </a:cu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Tree>
  </p:cSld>
  <p:clrMapOvr>
    <a:masterClrMapping/>
  </p:clrMapOvr>
  <p:transition spd="med" advClick="0" advTm="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50"/>
                                            <p:tgtEl>
                                              <p:spTgt spid="10"/>
                                            </p:tgtEl>
                                          </p:cBhvr>
                                        </p:animEffect>
                                      </p:childTnLst>
                                    </p:cTn>
                                  </p:par>
                                </p:childTnLst>
                              </p:cTn>
                            </p:par>
                            <p:par>
                              <p:cTn id="14" fill="hold">
                                <p:stCondLst>
                                  <p:cond delay="1000"/>
                                </p:stCondLst>
                                <p:childTnLst>
                                  <p:par>
                                    <p:cTn id="15" presetID="50" presetClass="entr" presetSubtype="0" decel="100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750" fill="hold"/>
                                            <p:tgtEl>
                                              <p:spTgt spid="8"/>
                                            </p:tgtEl>
                                            <p:attrNameLst>
                                              <p:attrName>ppt_w</p:attrName>
                                            </p:attrNameLst>
                                          </p:cBhvr>
                                          <p:tavLst>
                                            <p:tav tm="0">
                                              <p:val>
                                                <p:strVal val="#ppt_w+.3"/>
                                              </p:val>
                                            </p:tav>
                                            <p:tav tm="100000">
                                              <p:val>
                                                <p:strVal val="#ppt_w"/>
                                              </p:val>
                                            </p:tav>
                                          </p:tavLst>
                                        </p:anim>
                                        <p:anim calcmode="lin" valueType="num">
                                          <p:cBhvr>
                                            <p:cTn id="18" dur="750" fill="hold"/>
                                            <p:tgtEl>
                                              <p:spTgt spid="8"/>
                                            </p:tgtEl>
                                            <p:attrNameLst>
                                              <p:attrName>ppt_h</p:attrName>
                                            </p:attrNameLst>
                                          </p:cBhvr>
                                          <p:tavLst>
                                            <p:tav tm="0">
                                              <p:val>
                                                <p:strVal val="#ppt_h"/>
                                              </p:val>
                                            </p:tav>
                                            <p:tav tm="100000">
                                              <p:val>
                                                <p:strVal val="#ppt_h"/>
                                              </p:val>
                                            </p:tav>
                                          </p:tavLst>
                                        </p:anim>
                                        <p:animEffect transition="in" filter="fade">
                                          <p:cBhvr>
                                            <p:cTn id="19" dur="750"/>
                                            <p:tgtEl>
                                              <p:spTgt spid="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250"/>
                                            <p:tgtEl>
                                              <p:spTgt spid="11"/>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750" fill="hold"/>
                                            <p:tgtEl>
                                              <p:spTgt spid="6"/>
                                            </p:tgtEl>
                                            <p:attrNameLst>
                                              <p:attrName>ppt_w</p:attrName>
                                            </p:attrNameLst>
                                          </p:cBhvr>
                                          <p:tavLst>
                                            <p:tav tm="0">
                                              <p:val>
                                                <p:strVal val="#ppt_w+.3"/>
                                              </p:val>
                                            </p:tav>
                                            <p:tav tm="100000">
                                              <p:val>
                                                <p:strVal val="#ppt_w"/>
                                              </p:val>
                                            </p:tav>
                                          </p:tavLst>
                                        </p:anim>
                                        <p:anim calcmode="lin" valueType="num">
                                          <p:cBhvr>
                                            <p:cTn id="31" dur="750" fill="hold"/>
                                            <p:tgtEl>
                                              <p:spTgt spid="6"/>
                                            </p:tgtEl>
                                            <p:attrNameLst>
                                              <p:attrName>ppt_h</p:attrName>
                                            </p:attrNameLst>
                                          </p:cBhvr>
                                          <p:tavLst>
                                            <p:tav tm="0">
                                              <p:val>
                                                <p:strVal val="#ppt_h"/>
                                              </p:val>
                                            </p:tav>
                                            <p:tav tm="100000">
                                              <p:val>
                                                <p:strVal val="#ppt_h"/>
                                              </p:val>
                                            </p:tav>
                                          </p:tavLst>
                                        </p:anim>
                                        <p:animEffect transition="in" filter="fade">
                                          <p:cBhvr>
                                            <p:cTn id="32" dur="750"/>
                                            <p:tgtEl>
                                              <p:spTgt spid="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3500"/>
                                </p:stCondLst>
                                <p:childTnLst>
                                  <p:par>
                                    <p:cTn id="37" presetID="2" presetClass="entr" presetSubtype="2" accel="32000" fill="hold" nodeType="afterEffect" p14:presetBounceEnd="48000">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14:bounceEnd="48000">
                                          <p:cBhvr additive="base">
                                            <p:cTn id="39" dur="1000" fill="hold"/>
                                            <p:tgtEl>
                                              <p:spTgt spid="13"/>
                                            </p:tgtEl>
                                            <p:attrNameLst>
                                              <p:attrName>ppt_x</p:attrName>
                                            </p:attrNameLst>
                                          </p:cBhvr>
                                          <p:tavLst>
                                            <p:tav tm="0">
                                              <p:val>
                                                <p:strVal val="1+#ppt_w/2"/>
                                              </p:val>
                                            </p:tav>
                                            <p:tav tm="100000">
                                              <p:val>
                                                <p:strVal val="#ppt_x"/>
                                              </p:val>
                                            </p:tav>
                                          </p:tavLst>
                                        </p:anim>
                                        <p:anim calcmode="lin" valueType="num" p14:bounceEnd="48000">
                                          <p:cBhvr additive="base">
                                            <p:cTn id="40" dur="1000" fill="hold"/>
                                            <p:tgtEl>
                                              <p:spTgt spid="13"/>
                                            </p:tgtEl>
                                            <p:attrNameLst>
                                              <p:attrName>ppt_y</p:attrName>
                                            </p:attrNameLst>
                                          </p:cBhvr>
                                          <p:tavLst>
                                            <p:tav tm="0">
                                              <p:val>
                                                <p:strVal val="#ppt_y"/>
                                              </p:val>
                                            </p:tav>
                                            <p:tav tm="100000">
                                              <p:val>
                                                <p:strVal val="#ppt_y"/>
                                              </p:val>
                                            </p:tav>
                                          </p:tavLst>
                                        </p:anim>
                                      </p:childTnLst>
                                    </p:cTn>
                                  </p:par>
                                  <p:par>
                                    <p:cTn id="41" presetID="23" presetClass="entr" presetSubtype="36" fill="hold" grpId="0" nodeType="withEffect">
                                      <p:stCondLst>
                                        <p:cond delay="6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750" fill="hold"/>
                                            <p:tgtEl>
                                              <p:spTgt spid="21"/>
                                            </p:tgtEl>
                                            <p:attrNameLst>
                                              <p:attrName>ppt_w</p:attrName>
                                            </p:attrNameLst>
                                          </p:cBhvr>
                                          <p:tavLst>
                                            <p:tav tm="0">
                                              <p:val>
                                                <p:strVal val="(6*min(max(#ppt_w*#ppt_h,.3),1)-7.4)/-.7*#ppt_w"/>
                                              </p:val>
                                            </p:tav>
                                            <p:tav tm="100000">
                                              <p:val>
                                                <p:strVal val="#ppt_w"/>
                                              </p:val>
                                            </p:tav>
                                          </p:tavLst>
                                        </p:anim>
                                        <p:anim calcmode="lin" valueType="num">
                                          <p:cBhvr>
                                            <p:cTn id="44" dur="750" fill="hold"/>
                                            <p:tgtEl>
                                              <p:spTgt spid="21"/>
                                            </p:tgtEl>
                                            <p:attrNameLst>
                                              <p:attrName>ppt_h</p:attrName>
                                            </p:attrNameLst>
                                          </p:cBhvr>
                                          <p:tavLst>
                                            <p:tav tm="0">
                                              <p:val>
                                                <p:strVal val="(6*min(max(#ppt_w*#ppt_h,.3),1)-7.4)/-.7*#ppt_h"/>
                                              </p:val>
                                            </p:tav>
                                            <p:tav tm="100000">
                                              <p:val>
                                                <p:strVal val="#ppt_h"/>
                                              </p:val>
                                            </p:tav>
                                          </p:tavLst>
                                        </p:anim>
                                        <p:anim calcmode="lin" valueType="num">
                                          <p:cBhvr>
                                            <p:cTn id="45" dur="750" fill="hold"/>
                                            <p:tgtEl>
                                              <p:spTgt spid="21"/>
                                            </p:tgtEl>
                                            <p:attrNameLst>
                                              <p:attrName>ppt_x</p:attrName>
                                            </p:attrNameLst>
                                          </p:cBhvr>
                                          <p:tavLst>
                                            <p:tav tm="0">
                                              <p:val>
                                                <p:fltVal val="0.5"/>
                                              </p:val>
                                            </p:tav>
                                            <p:tav tm="100000">
                                              <p:val>
                                                <p:strVal val="#ppt_x"/>
                                              </p:val>
                                            </p:tav>
                                          </p:tavLst>
                                        </p:anim>
                                        <p:anim calcmode="lin" valueType="num">
                                          <p:cBhvr>
                                            <p:cTn id="46" dur="750" fill="hold"/>
                                            <p:tgtEl>
                                              <p:spTgt spid="21"/>
                                            </p:tgtEl>
                                            <p:attrNameLst>
                                              <p:attrName>ppt_y</p:attrName>
                                            </p:attrNameLst>
                                          </p:cBhvr>
                                          <p:tavLst>
                                            <p:tav tm="0">
                                              <p:val>
                                                <p:strVal val="1+(6*min(max(#ppt_w*#ppt_h,.3),1)-7.4)/-.7*#ppt_h/2"/>
                                              </p:val>
                                            </p:tav>
                                            <p:tav tm="100000">
                                              <p:val>
                                                <p:strVal val="#ppt_y"/>
                                              </p:val>
                                            </p:tav>
                                          </p:tavLst>
                                        </p:anim>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25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childTnLst>
                              </p:cTn>
                            </p:par>
                            <p:par>
                              <p:cTn id="54" fill="hold">
                                <p:stCondLst>
                                  <p:cond delay="5000"/>
                                </p:stCondLst>
                                <p:childTnLst>
                                  <p:par>
                                    <p:cTn id="55" presetID="2" presetClass="entr" presetSubtype="2" accel="32000" fill="hold" nodeType="afterEffect" p14:presetBounceEnd="48000">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14:bounceEnd="48000">
                                          <p:cBhvr additive="base">
                                            <p:cTn id="57" dur="750" fill="hold"/>
                                            <p:tgtEl>
                                              <p:spTgt spid="20"/>
                                            </p:tgtEl>
                                            <p:attrNameLst>
                                              <p:attrName>ppt_x</p:attrName>
                                            </p:attrNameLst>
                                          </p:cBhvr>
                                          <p:tavLst>
                                            <p:tav tm="0">
                                              <p:val>
                                                <p:strVal val="1+#ppt_w/2"/>
                                              </p:val>
                                            </p:tav>
                                            <p:tav tm="100000">
                                              <p:val>
                                                <p:strVal val="#ppt_x"/>
                                              </p:val>
                                            </p:tav>
                                          </p:tavLst>
                                        </p:anim>
                                        <p:anim calcmode="lin" valueType="num" p14:bounceEnd="48000">
                                          <p:cBhvr additive="base">
                                            <p:cTn id="58" dur="750" fill="hold"/>
                                            <p:tgtEl>
                                              <p:spTgt spid="20"/>
                                            </p:tgtEl>
                                            <p:attrNameLst>
                                              <p:attrName>ppt_y</p:attrName>
                                            </p:attrNameLst>
                                          </p:cBhvr>
                                          <p:tavLst>
                                            <p:tav tm="0">
                                              <p:val>
                                                <p:strVal val="#ppt_y"/>
                                              </p:val>
                                            </p:tav>
                                            <p:tav tm="100000">
                                              <p:val>
                                                <p:strVal val="#ppt_y"/>
                                              </p:val>
                                            </p:tav>
                                          </p:tavLst>
                                        </p:anim>
                                      </p:childTnLst>
                                    </p:cTn>
                                  </p:par>
                                  <p:par>
                                    <p:cTn id="59" presetID="2" presetClass="entr" presetSubtype="2" accel="32000" fill="hold" grpId="0" nodeType="withEffect" p14:presetBounceEnd="48000">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14:bounceEnd="48000">
                                          <p:cBhvr additive="base">
                                            <p:cTn id="61" dur="750" fill="hold"/>
                                            <p:tgtEl>
                                              <p:spTgt spid="26"/>
                                            </p:tgtEl>
                                            <p:attrNameLst>
                                              <p:attrName>ppt_x</p:attrName>
                                            </p:attrNameLst>
                                          </p:cBhvr>
                                          <p:tavLst>
                                            <p:tav tm="0">
                                              <p:val>
                                                <p:strVal val="1+#ppt_w/2"/>
                                              </p:val>
                                            </p:tav>
                                            <p:tav tm="100000">
                                              <p:val>
                                                <p:strVal val="#ppt_x"/>
                                              </p:val>
                                            </p:tav>
                                          </p:tavLst>
                                        </p:anim>
                                        <p:anim calcmode="lin" valueType="num" p14:bounceEnd="48000">
                                          <p:cBhvr additive="base">
                                            <p:cTn id="62" dur="75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bldLvl="0" animBg="1"/>
          <p:bldP spid="11" grpId="0" bldLvl="0" animBg="1"/>
          <p:bldP spid="21" grpId="0"/>
          <p:bldP spid="22" grpId="0"/>
          <p:bldP spid="23" grpId="0"/>
          <p:bldP spid="26"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50"/>
                                            <p:tgtEl>
                                              <p:spTgt spid="10"/>
                                            </p:tgtEl>
                                          </p:cBhvr>
                                        </p:animEffect>
                                      </p:childTnLst>
                                    </p:cTn>
                                  </p:par>
                                </p:childTnLst>
                              </p:cTn>
                            </p:par>
                            <p:par>
                              <p:cTn id="14" fill="hold">
                                <p:stCondLst>
                                  <p:cond delay="1000"/>
                                </p:stCondLst>
                                <p:childTnLst>
                                  <p:par>
                                    <p:cTn id="15" presetID="50" presetClass="entr" presetSubtype="0" decel="100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750" fill="hold"/>
                                            <p:tgtEl>
                                              <p:spTgt spid="8"/>
                                            </p:tgtEl>
                                            <p:attrNameLst>
                                              <p:attrName>ppt_w</p:attrName>
                                            </p:attrNameLst>
                                          </p:cBhvr>
                                          <p:tavLst>
                                            <p:tav tm="0">
                                              <p:val>
                                                <p:strVal val="#ppt_w+.3"/>
                                              </p:val>
                                            </p:tav>
                                            <p:tav tm="100000">
                                              <p:val>
                                                <p:strVal val="#ppt_w"/>
                                              </p:val>
                                            </p:tav>
                                          </p:tavLst>
                                        </p:anim>
                                        <p:anim calcmode="lin" valueType="num">
                                          <p:cBhvr>
                                            <p:cTn id="18" dur="750" fill="hold"/>
                                            <p:tgtEl>
                                              <p:spTgt spid="8"/>
                                            </p:tgtEl>
                                            <p:attrNameLst>
                                              <p:attrName>ppt_h</p:attrName>
                                            </p:attrNameLst>
                                          </p:cBhvr>
                                          <p:tavLst>
                                            <p:tav tm="0">
                                              <p:val>
                                                <p:strVal val="#ppt_h"/>
                                              </p:val>
                                            </p:tav>
                                            <p:tav tm="100000">
                                              <p:val>
                                                <p:strVal val="#ppt_h"/>
                                              </p:val>
                                            </p:tav>
                                          </p:tavLst>
                                        </p:anim>
                                        <p:animEffect transition="in" filter="fade">
                                          <p:cBhvr>
                                            <p:cTn id="19" dur="750"/>
                                            <p:tgtEl>
                                              <p:spTgt spid="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250"/>
                                            <p:tgtEl>
                                              <p:spTgt spid="11"/>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750" fill="hold"/>
                                            <p:tgtEl>
                                              <p:spTgt spid="6"/>
                                            </p:tgtEl>
                                            <p:attrNameLst>
                                              <p:attrName>ppt_w</p:attrName>
                                            </p:attrNameLst>
                                          </p:cBhvr>
                                          <p:tavLst>
                                            <p:tav tm="0">
                                              <p:val>
                                                <p:strVal val="#ppt_w+.3"/>
                                              </p:val>
                                            </p:tav>
                                            <p:tav tm="100000">
                                              <p:val>
                                                <p:strVal val="#ppt_w"/>
                                              </p:val>
                                            </p:tav>
                                          </p:tavLst>
                                        </p:anim>
                                        <p:anim calcmode="lin" valueType="num">
                                          <p:cBhvr>
                                            <p:cTn id="31" dur="750" fill="hold"/>
                                            <p:tgtEl>
                                              <p:spTgt spid="6"/>
                                            </p:tgtEl>
                                            <p:attrNameLst>
                                              <p:attrName>ppt_h</p:attrName>
                                            </p:attrNameLst>
                                          </p:cBhvr>
                                          <p:tavLst>
                                            <p:tav tm="0">
                                              <p:val>
                                                <p:strVal val="#ppt_h"/>
                                              </p:val>
                                            </p:tav>
                                            <p:tav tm="100000">
                                              <p:val>
                                                <p:strVal val="#ppt_h"/>
                                              </p:val>
                                            </p:tav>
                                          </p:tavLst>
                                        </p:anim>
                                        <p:animEffect transition="in" filter="fade">
                                          <p:cBhvr>
                                            <p:cTn id="32" dur="750"/>
                                            <p:tgtEl>
                                              <p:spTgt spid="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3500"/>
                                </p:stCondLst>
                                <p:childTnLst>
                                  <p:par>
                                    <p:cTn id="37" presetID="2" presetClass="entr" presetSubtype="2" accel="3200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000" fill="hold"/>
                                            <p:tgtEl>
                                              <p:spTgt spid="13"/>
                                            </p:tgtEl>
                                            <p:attrNameLst>
                                              <p:attrName>ppt_x</p:attrName>
                                            </p:attrNameLst>
                                          </p:cBhvr>
                                          <p:tavLst>
                                            <p:tav tm="0">
                                              <p:val>
                                                <p:strVal val="1+#ppt_w/2"/>
                                              </p:val>
                                            </p:tav>
                                            <p:tav tm="100000">
                                              <p:val>
                                                <p:strVal val="#ppt_x"/>
                                              </p:val>
                                            </p:tav>
                                          </p:tavLst>
                                        </p:anim>
                                        <p:anim calcmode="lin" valueType="num">
                                          <p:cBhvr additive="base">
                                            <p:cTn id="40" dur="1000" fill="hold"/>
                                            <p:tgtEl>
                                              <p:spTgt spid="13"/>
                                            </p:tgtEl>
                                            <p:attrNameLst>
                                              <p:attrName>ppt_y</p:attrName>
                                            </p:attrNameLst>
                                          </p:cBhvr>
                                          <p:tavLst>
                                            <p:tav tm="0">
                                              <p:val>
                                                <p:strVal val="#ppt_y"/>
                                              </p:val>
                                            </p:tav>
                                            <p:tav tm="100000">
                                              <p:val>
                                                <p:strVal val="#ppt_y"/>
                                              </p:val>
                                            </p:tav>
                                          </p:tavLst>
                                        </p:anim>
                                      </p:childTnLst>
                                    </p:cTn>
                                  </p:par>
                                  <p:par>
                                    <p:cTn id="41" presetID="23" presetClass="entr" presetSubtype="36" fill="hold" grpId="0" nodeType="withEffect">
                                      <p:stCondLst>
                                        <p:cond delay="6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750" fill="hold"/>
                                            <p:tgtEl>
                                              <p:spTgt spid="21"/>
                                            </p:tgtEl>
                                            <p:attrNameLst>
                                              <p:attrName>ppt_w</p:attrName>
                                            </p:attrNameLst>
                                          </p:cBhvr>
                                          <p:tavLst>
                                            <p:tav tm="0">
                                              <p:val>
                                                <p:strVal val="(6*min(max(#ppt_w*#ppt_h,.3),1)-7.4)/-.7*#ppt_w"/>
                                              </p:val>
                                            </p:tav>
                                            <p:tav tm="100000">
                                              <p:val>
                                                <p:strVal val="#ppt_w"/>
                                              </p:val>
                                            </p:tav>
                                          </p:tavLst>
                                        </p:anim>
                                        <p:anim calcmode="lin" valueType="num">
                                          <p:cBhvr>
                                            <p:cTn id="44" dur="750" fill="hold"/>
                                            <p:tgtEl>
                                              <p:spTgt spid="21"/>
                                            </p:tgtEl>
                                            <p:attrNameLst>
                                              <p:attrName>ppt_h</p:attrName>
                                            </p:attrNameLst>
                                          </p:cBhvr>
                                          <p:tavLst>
                                            <p:tav tm="0">
                                              <p:val>
                                                <p:strVal val="(6*min(max(#ppt_w*#ppt_h,.3),1)-7.4)/-.7*#ppt_h"/>
                                              </p:val>
                                            </p:tav>
                                            <p:tav tm="100000">
                                              <p:val>
                                                <p:strVal val="#ppt_h"/>
                                              </p:val>
                                            </p:tav>
                                          </p:tavLst>
                                        </p:anim>
                                        <p:anim calcmode="lin" valueType="num">
                                          <p:cBhvr>
                                            <p:cTn id="45" dur="750" fill="hold"/>
                                            <p:tgtEl>
                                              <p:spTgt spid="21"/>
                                            </p:tgtEl>
                                            <p:attrNameLst>
                                              <p:attrName>ppt_x</p:attrName>
                                            </p:attrNameLst>
                                          </p:cBhvr>
                                          <p:tavLst>
                                            <p:tav tm="0">
                                              <p:val>
                                                <p:fltVal val="0.5"/>
                                              </p:val>
                                            </p:tav>
                                            <p:tav tm="100000">
                                              <p:val>
                                                <p:strVal val="#ppt_x"/>
                                              </p:val>
                                            </p:tav>
                                          </p:tavLst>
                                        </p:anim>
                                        <p:anim calcmode="lin" valueType="num">
                                          <p:cBhvr>
                                            <p:cTn id="46" dur="750" fill="hold"/>
                                            <p:tgtEl>
                                              <p:spTgt spid="21"/>
                                            </p:tgtEl>
                                            <p:attrNameLst>
                                              <p:attrName>ppt_y</p:attrName>
                                            </p:attrNameLst>
                                          </p:cBhvr>
                                          <p:tavLst>
                                            <p:tav tm="0">
                                              <p:val>
                                                <p:strVal val="1+(6*min(max(#ppt_w*#ppt_h,.3),1)-7.4)/-.7*#ppt_h/2"/>
                                              </p:val>
                                            </p:tav>
                                            <p:tav tm="100000">
                                              <p:val>
                                                <p:strVal val="#ppt_y"/>
                                              </p:val>
                                            </p:tav>
                                          </p:tavLst>
                                        </p:anim>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25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childTnLst>
                              </p:cTn>
                            </p:par>
                            <p:par>
                              <p:cTn id="54" fill="hold">
                                <p:stCondLst>
                                  <p:cond delay="5000"/>
                                </p:stCondLst>
                                <p:childTnLst>
                                  <p:par>
                                    <p:cTn id="55" presetID="2" presetClass="entr" presetSubtype="2" accel="32000"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750" fill="hold"/>
                                            <p:tgtEl>
                                              <p:spTgt spid="20"/>
                                            </p:tgtEl>
                                            <p:attrNameLst>
                                              <p:attrName>ppt_x</p:attrName>
                                            </p:attrNameLst>
                                          </p:cBhvr>
                                          <p:tavLst>
                                            <p:tav tm="0">
                                              <p:val>
                                                <p:strVal val="1+#ppt_w/2"/>
                                              </p:val>
                                            </p:tav>
                                            <p:tav tm="100000">
                                              <p:val>
                                                <p:strVal val="#ppt_x"/>
                                              </p:val>
                                            </p:tav>
                                          </p:tavLst>
                                        </p:anim>
                                        <p:anim calcmode="lin" valueType="num">
                                          <p:cBhvr additive="base">
                                            <p:cTn id="58" dur="750" fill="hold"/>
                                            <p:tgtEl>
                                              <p:spTgt spid="20"/>
                                            </p:tgtEl>
                                            <p:attrNameLst>
                                              <p:attrName>ppt_y</p:attrName>
                                            </p:attrNameLst>
                                          </p:cBhvr>
                                          <p:tavLst>
                                            <p:tav tm="0">
                                              <p:val>
                                                <p:strVal val="#ppt_y"/>
                                              </p:val>
                                            </p:tav>
                                            <p:tav tm="100000">
                                              <p:val>
                                                <p:strVal val="#ppt_y"/>
                                              </p:val>
                                            </p:tav>
                                          </p:tavLst>
                                        </p:anim>
                                      </p:childTnLst>
                                    </p:cTn>
                                  </p:par>
                                  <p:par>
                                    <p:cTn id="59" presetID="2" presetClass="entr" presetSubtype="2" accel="3200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750" fill="hold"/>
                                            <p:tgtEl>
                                              <p:spTgt spid="26"/>
                                            </p:tgtEl>
                                            <p:attrNameLst>
                                              <p:attrName>ppt_x</p:attrName>
                                            </p:attrNameLst>
                                          </p:cBhvr>
                                          <p:tavLst>
                                            <p:tav tm="0">
                                              <p:val>
                                                <p:strVal val="1+#ppt_w/2"/>
                                              </p:val>
                                            </p:tav>
                                            <p:tav tm="100000">
                                              <p:val>
                                                <p:strVal val="#ppt_x"/>
                                              </p:val>
                                            </p:tav>
                                          </p:tavLst>
                                        </p:anim>
                                        <p:anim calcmode="lin" valueType="num">
                                          <p:cBhvr additive="base">
                                            <p:cTn id="62" dur="75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bldLvl="0" animBg="1"/>
          <p:bldP spid="11" grpId="0" bldLvl="0" animBg="1"/>
          <p:bldP spid="21" grpId="0"/>
          <p:bldP spid="22" grpId="0"/>
          <p:bldP spid="23" grpId="0"/>
          <p:bldP spid="26" grpId="0" bldLvl="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Shape 368"/>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pic>
        <p:nvPicPr>
          <p:cNvPr id="369" name="business-022.jpg"/>
          <p:cNvPicPr>
            <a:picLocks noChangeAspect="1"/>
          </p:cNvPicPr>
          <p:nvPr/>
        </p:nvPicPr>
        <p:blipFill>
          <a:blip r:embed="rId1"/>
          <a:srcRect l="18448" r="25113"/>
          <a:stretch>
            <a:fillRect/>
          </a:stretch>
        </p:blipFill>
        <p:spPr>
          <a:xfrm flipH="1">
            <a:off x="5015198" y="1603024"/>
            <a:ext cx="3091143" cy="365180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412" y="21600"/>
                </a:lnTo>
                <a:lnTo>
                  <a:pt x="21600" y="344"/>
                </a:lnTo>
                <a:lnTo>
                  <a:pt x="20928" y="0"/>
                </a:lnTo>
                <a:lnTo>
                  <a:pt x="15433" y="0"/>
                </a:lnTo>
                <a:lnTo>
                  <a:pt x="0" y="21600"/>
                </a:lnTo>
                <a:close/>
              </a:path>
            </a:pathLst>
          </a:custGeom>
          <a:ln w="12700">
            <a:miter lim="400000"/>
            <a:headEnd/>
            <a:tailEnd/>
          </a:ln>
          <a:effectLst>
            <a:outerShdw blurRad="190500" dist="63500" dir="183233" rotWithShape="0">
              <a:srgbClr val="000000"/>
            </a:outerShdw>
          </a:effectLst>
        </p:spPr>
      </p:pic>
      <p:pic>
        <p:nvPicPr>
          <p:cNvPr id="370" name="business-003.jpg"/>
          <p:cNvPicPr>
            <a:picLocks noChangeAspect="1"/>
          </p:cNvPicPr>
          <p:nvPr/>
        </p:nvPicPr>
        <p:blipFill>
          <a:blip r:embed="rId2"/>
          <a:srcRect l="9642" r="33279"/>
          <a:stretch>
            <a:fillRect/>
          </a:stretch>
        </p:blipFill>
        <p:spPr>
          <a:xfrm flipH="1">
            <a:off x="4461077" y="-563048"/>
            <a:ext cx="6834963" cy="798405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340" y="21600"/>
                </a:lnTo>
                <a:lnTo>
                  <a:pt x="21600" y="0"/>
                </a:lnTo>
                <a:lnTo>
                  <a:pt x="15260" y="0"/>
                </a:lnTo>
                <a:lnTo>
                  <a:pt x="0" y="21600"/>
                </a:lnTo>
                <a:close/>
              </a:path>
            </a:pathLst>
          </a:custGeom>
          <a:ln w="12700">
            <a:miter lim="400000"/>
            <a:headEnd/>
            <a:tailEnd/>
          </a:ln>
        </p:spPr>
      </p:pic>
      <p:pic>
        <p:nvPicPr>
          <p:cNvPr id="371" name="business-038.jpg"/>
          <p:cNvPicPr>
            <a:picLocks noChangeAspect="1"/>
          </p:cNvPicPr>
          <p:nvPr/>
        </p:nvPicPr>
        <p:blipFill>
          <a:blip r:embed="rId3"/>
          <a:srcRect l="44429"/>
          <a:stretch>
            <a:fillRect/>
          </a:stretch>
        </p:blipFill>
        <p:spPr>
          <a:xfrm flipH="1">
            <a:off x="7148475" y="1874879"/>
            <a:ext cx="3854672" cy="46248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512" y="21600"/>
                </a:lnTo>
                <a:lnTo>
                  <a:pt x="21600" y="808"/>
                </a:lnTo>
                <a:lnTo>
                  <a:pt x="21600" y="0"/>
                </a:lnTo>
                <a:lnTo>
                  <a:pt x="15674" y="0"/>
                </a:lnTo>
                <a:lnTo>
                  <a:pt x="0" y="21600"/>
                </a:lnTo>
                <a:close/>
              </a:path>
            </a:pathLst>
          </a:custGeom>
          <a:ln w="12700">
            <a:miter lim="400000"/>
            <a:headEnd/>
            <a:tailEnd/>
          </a:ln>
          <a:effectLst>
            <a:outerShdw blurRad="355600" rotWithShape="0">
              <a:srgbClr val="000000">
                <a:alpha val="75000"/>
              </a:srgbClr>
            </a:outerShdw>
          </a:effectLst>
        </p:spPr>
      </p:pic>
      <p:pic>
        <p:nvPicPr>
          <p:cNvPr id="372" name="business-043.jpg"/>
          <p:cNvPicPr>
            <a:picLocks noChangeAspect="1"/>
          </p:cNvPicPr>
          <p:nvPr/>
        </p:nvPicPr>
        <p:blipFill>
          <a:blip r:embed="rId4"/>
          <a:srcRect l="17034" r="26037"/>
          <a:stretch>
            <a:fillRect/>
          </a:stretch>
        </p:blipFill>
        <p:spPr>
          <a:xfrm flipH="1">
            <a:off x="8088768" y="738493"/>
            <a:ext cx="4124388" cy="48305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357" y="21600"/>
                </a:lnTo>
                <a:lnTo>
                  <a:pt x="21600" y="80"/>
                </a:lnTo>
                <a:lnTo>
                  <a:pt x="21444" y="0"/>
                </a:lnTo>
                <a:lnTo>
                  <a:pt x="15300" y="0"/>
                </a:lnTo>
                <a:lnTo>
                  <a:pt x="0" y="21600"/>
                </a:lnTo>
                <a:close/>
              </a:path>
            </a:pathLst>
          </a:custGeom>
          <a:ln w="12700">
            <a:miter lim="400000"/>
            <a:headEnd/>
            <a:tailEnd/>
          </a:ln>
        </p:spPr>
      </p:pic>
      <p:grpSp>
        <p:nvGrpSpPr>
          <p:cNvPr id="376" name="Group 376"/>
          <p:cNvGrpSpPr/>
          <p:nvPr/>
        </p:nvGrpSpPr>
        <p:grpSpPr>
          <a:xfrm flipH="1">
            <a:off x="5340188" y="5573612"/>
            <a:ext cx="2184161" cy="673005"/>
            <a:chOff x="0" y="0"/>
            <a:chExt cx="7004111" cy="1346008"/>
          </a:xfrm>
        </p:grpSpPr>
        <p:sp>
          <p:nvSpPr>
            <p:cNvPr id="373" name="Shape 373"/>
            <p:cNvSpPr/>
            <p:nvPr/>
          </p:nvSpPr>
          <p:spPr>
            <a:xfrm>
              <a:off x="1349777" y="0"/>
              <a:ext cx="4321284" cy="1346007"/>
            </a:xfrm>
            <a:prstGeom prst="rect">
              <a:avLst/>
            </a:prstGeom>
            <a:solidFill>
              <a:srgbClr val="43475B"/>
            </a:solidFill>
            <a:ln w="12700" cap="flat">
              <a:noFill/>
              <a:miter lim="400000"/>
            </a:ln>
            <a:effectLst/>
          </p:spPr>
          <p:txBody>
            <a:bodyPr wrap="square" lIns="35719" tIns="35719" rIns="35719" bIns="35719" numCol="1" anchor="ctr">
              <a:noAutofit/>
            </a:bodyPr>
            <a:lstStyle/>
            <a:p>
              <a:pPr defTabSz="410845">
                <a:defRPr sz="4400"/>
              </a:pPr>
              <a:endParaRPr sz="2200">
                <a:cs typeface="+mn-ea"/>
                <a:sym typeface="+mn-lt"/>
              </a:endParaRPr>
            </a:p>
          </p:txBody>
        </p:sp>
        <p:sp>
          <p:nvSpPr>
            <p:cNvPr id="374" name="Shape 374"/>
            <p:cNvSpPr/>
            <p:nvPr/>
          </p:nvSpPr>
          <p:spPr>
            <a:xfrm rot="16200000">
              <a:off x="0" y="0"/>
              <a:ext cx="1346007" cy="13460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43475B"/>
            </a:solidFill>
            <a:ln w="12700" cap="flat">
              <a:noFill/>
              <a:miter lim="400000"/>
            </a:ln>
            <a:effectLst/>
          </p:spPr>
          <p:txBody>
            <a:bodyPr wrap="square" lIns="35719" tIns="35719" rIns="35719" bIns="35719" numCol="1" anchor="ctr">
              <a:noAutofit/>
            </a:bodyPr>
            <a:lstStyle/>
            <a:p>
              <a:pPr defTabSz="410845">
                <a:defRPr sz="4400"/>
              </a:pPr>
              <a:endParaRPr sz="2200">
                <a:cs typeface="+mn-ea"/>
                <a:sym typeface="+mn-lt"/>
              </a:endParaRPr>
            </a:p>
          </p:txBody>
        </p:sp>
        <p:sp>
          <p:nvSpPr>
            <p:cNvPr id="375" name="Shape 375"/>
            <p:cNvSpPr/>
            <p:nvPr/>
          </p:nvSpPr>
          <p:spPr>
            <a:xfrm>
              <a:off x="5658103" y="0"/>
              <a:ext cx="1346008" cy="13460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lose/>
                </a:path>
              </a:pathLst>
            </a:custGeom>
            <a:solidFill>
              <a:srgbClr val="43475B"/>
            </a:solidFill>
            <a:ln w="12700" cap="flat">
              <a:noFill/>
              <a:miter lim="400000"/>
            </a:ln>
            <a:effectLst/>
          </p:spPr>
          <p:txBody>
            <a:bodyPr wrap="square" lIns="35719" tIns="35719" rIns="35719" bIns="35719" numCol="1" anchor="ctr">
              <a:noAutofit/>
            </a:bodyPr>
            <a:lstStyle/>
            <a:p>
              <a:pPr defTabSz="410845">
                <a:defRPr sz="4400"/>
              </a:pPr>
              <a:endParaRPr sz="2200">
                <a:cs typeface="+mn-ea"/>
                <a:sym typeface="+mn-lt"/>
              </a:endParaRPr>
            </a:p>
          </p:txBody>
        </p:sp>
      </p:grpSp>
      <p:grpSp>
        <p:nvGrpSpPr>
          <p:cNvPr id="2" name="组 1"/>
          <p:cNvGrpSpPr/>
          <p:nvPr/>
        </p:nvGrpSpPr>
        <p:grpSpPr>
          <a:xfrm flipH="1">
            <a:off x="5525402" y="5573613"/>
            <a:ext cx="2172280" cy="673004"/>
            <a:chOff x="5627508" y="10514535"/>
            <a:chExt cx="6966012" cy="1346007"/>
          </a:xfrm>
        </p:grpSpPr>
        <p:sp>
          <p:nvSpPr>
            <p:cNvPr id="377" name="Shape 377"/>
            <p:cNvSpPr/>
            <p:nvPr/>
          </p:nvSpPr>
          <p:spPr>
            <a:xfrm>
              <a:off x="6939185" y="10514535"/>
              <a:ext cx="4321284" cy="1346007"/>
            </a:xfrm>
            <a:prstGeom prst="rect">
              <a:avLst/>
            </a:prstGeom>
            <a:solidFill>
              <a:srgbClr val="DCB57C"/>
            </a:solidFill>
            <a:ln w="12700">
              <a:miter lim="400000"/>
            </a:ln>
          </p:spPr>
          <p:txBody>
            <a:bodyPr lIns="35719" tIns="35719" rIns="35719" bIns="35719" anchor="ctr"/>
            <a:lstStyle/>
            <a:p>
              <a:pPr defTabSz="410845">
                <a:defRPr sz="4400"/>
              </a:pPr>
              <a:endParaRPr sz="2200">
                <a:cs typeface="+mn-ea"/>
                <a:sym typeface="+mn-lt"/>
              </a:endParaRPr>
            </a:p>
          </p:txBody>
        </p:sp>
        <p:sp>
          <p:nvSpPr>
            <p:cNvPr id="378" name="Shape 378"/>
            <p:cNvSpPr/>
            <p:nvPr/>
          </p:nvSpPr>
          <p:spPr>
            <a:xfrm rot="16200000">
              <a:off x="5627508" y="10514535"/>
              <a:ext cx="1346007" cy="13460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DCB57C"/>
            </a:solidFill>
            <a:ln w="12700">
              <a:miter lim="400000"/>
            </a:ln>
          </p:spPr>
          <p:txBody>
            <a:bodyPr lIns="35719" tIns="35719" rIns="35719" bIns="35719" anchor="ctr"/>
            <a:lstStyle/>
            <a:p>
              <a:pPr defTabSz="410845">
                <a:defRPr sz="4400"/>
              </a:pPr>
              <a:endParaRPr sz="2200">
                <a:cs typeface="+mn-ea"/>
                <a:sym typeface="+mn-lt"/>
              </a:endParaRPr>
            </a:p>
          </p:txBody>
        </p:sp>
        <p:sp>
          <p:nvSpPr>
            <p:cNvPr id="379" name="Shape 379"/>
            <p:cNvSpPr/>
            <p:nvPr/>
          </p:nvSpPr>
          <p:spPr>
            <a:xfrm>
              <a:off x="11247513" y="10514535"/>
              <a:ext cx="1346007" cy="134600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lose/>
                </a:path>
              </a:pathLst>
            </a:custGeom>
            <a:solidFill>
              <a:srgbClr val="DCB57C"/>
            </a:solidFill>
            <a:ln w="12700">
              <a:miter lim="400000"/>
            </a:ln>
          </p:spPr>
          <p:txBody>
            <a:bodyPr lIns="35719" tIns="35719" rIns="35719" bIns="35719" anchor="ctr"/>
            <a:lstStyle/>
            <a:p>
              <a:pPr defTabSz="410845">
                <a:defRPr sz="4400"/>
              </a:pPr>
              <a:endParaRPr sz="2200">
                <a:cs typeface="+mn-ea"/>
                <a:sym typeface="+mn-lt"/>
              </a:endParaRPr>
            </a:p>
          </p:txBody>
        </p:sp>
      </p:grpSp>
      <p:sp>
        <p:nvSpPr>
          <p:cNvPr id="380" name="Shape 380"/>
          <p:cNvSpPr/>
          <p:nvPr/>
        </p:nvSpPr>
        <p:spPr>
          <a:xfrm>
            <a:off x="6175271" y="5593455"/>
            <a:ext cx="897682" cy="559127"/>
          </a:xfrm>
          <a:prstGeom prst="rect">
            <a:avLst/>
          </a:prstGeom>
          <a:ln w="12700">
            <a:miter lim="400000"/>
          </a:ln>
        </p:spPr>
        <p:txBody>
          <a:bodyPr wrap="none" lIns="25400" tIns="25400" rIns="25400" bIns="25400" anchor="ctr">
            <a:spAutoFit/>
          </a:bodyPr>
          <a:lstStyle>
            <a:lvl1pPr algn="l" defTabSz="457200">
              <a:defRPr sz="6600">
                <a:solidFill>
                  <a:srgbClr val="FFFFFF"/>
                </a:solidFill>
                <a:latin typeface="Heiti SC Medium"/>
                <a:ea typeface="Heiti SC Medium"/>
                <a:cs typeface="Heiti SC Medium"/>
                <a:sym typeface="Heiti SC Medium"/>
              </a:defRPr>
            </a:lvl1pPr>
          </a:lstStyle>
          <a:p>
            <a:r>
              <a:rPr lang="zh-CN" altLang="en-US" sz="3300" b="1" dirty="0">
                <a:effectLst>
                  <a:outerShdw blurRad="38100" dist="38100" dir="2700000" algn="tl">
                    <a:srgbClr val="000000">
                      <a:alpha val="43137"/>
                    </a:srgbClr>
                  </a:outerShdw>
                </a:effectLst>
                <a:latin typeface="+mn-lt"/>
                <a:ea typeface="+mn-ea"/>
                <a:cs typeface="+mn-ea"/>
                <a:sym typeface="+mn-lt"/>
              </a:rPr>
              <a:t>注意</a:t>
            </a:r>
            <a:endParaRPr sz="3300" b="1" dirty="0">
              <a:effectLst>
                <a:outerShdw blurRad="38100" dist="38100" dir="2700000" algn="tl">
                  <a:srgbClr val="000000">
                    <a:alpha val="43137"/>
                  </a:srgbClr>
                </a:outerShdw>
              </a:effectLst>
              <a:latin typeface="+mn-lt"/>
              <a:ea typeface="+mn-ea"/>
              <a:cs typeface="+mn-ea"/>
              <a:sym typeface="+mn-lt"/>
            </a:endParaRPr>
          </a:p>
        </p:txBody>
      </p:sp>
      <p:grpSp>
        <p:nvGrpSpPr>
          <p:cNvPr id="3" name="组合 2"/>
          <p:cNvGrpSpPr/>
          <p:nvPr/>
        </p:nvGrpSpPr>
        <p:grpSpPr>
          <a:xfrm>
            <a:off x="314030" y="2056717"/>
            <a:ext cx="4911732" cy="3853398"/>
            <a:chOff x="12685685" y="4993049"/>
            <a:chExt cx="9823464" cy="7706796"/>
          </a:xfrm>
        </p:grpSpPr>
        <p:sp>
          <p:nvSpPr>
            <p:cNvPr id="381" name="Shape 381"/>
            <p:cNvSpPr/>
            <p:nvPr/>
          </p:nvSpPr>
          <p:spPr>
            <a:xfrm>
              <a:off x="12685685" y="4993049"/>
              <a:ext cx="8361264" cy="1518364"/>
            </a:xfrm>
            <a:prstGeom prst="rect">
              <a:avLst/>
            </a:prstGeom>
            <a:ln w="12700">
              <a:miter lim="400000"/>
            </a:ln>
          </p:spPr>
          <p:txBody>
            <a:bodyPr wrap="none" lIns="25400" tIns="25400" rIns="25400" bIns="25400" anchor="ctr">
              <a:spAutoFit/>
            </a:bodyPr>
            <a:lstStyle>
              <a:lvl1pPr algn="l" defTabSz="457200">
                <a:defRPr sz="9200">
                  <a:solidFill>
                    <a:srgbClr val="C9C3BA"/>
                  </a:solidFill>
                  <a:latin typeface="Heiti SC Medium"/>
                  <a:ea typeface="Heiti SC Medium"/>
                  <a:cs typeface="Heiti SC Medium"/>
                  <a:sym typeface="Heiti SC Medium"/>
                </a:defRPr>
              </a:lvl1pPr>
            </a:lstStyle>
            <a:p>
              <a:r>
                <a:rPr lang="zh-CN" altLang="en-US" sz="4600" dirty="0">
                  <a:latin typeface="+mn-lt"/>
                  <a:ea typeface="+mn-ea"/>
                  <a:cs typeface="+mn-ea"/>
                  <a:sym typeface="+mn-lt"/>
                </a:rPr>
                <a:t>全勤与全勤奖励</a:t>
              </a:r>
              <a:endParaRPr lang="zh-CN" altLang="en-US" sz="4600" dirty="0">
                <a:latin typeface="+mn-lt"/>
                <a:ea typeface="+mn-ea"/>
                <a:cs typeface="+mn-ea"/>
                <a:sym typeface="+mn-lt"/>
              </a:endParaRPr>
            </a:p>
          </p:txBody>
        </p:sp>
        <p:sp>
          <p:nvSpPr>
            <p:cNvPr id="382" name="Shape 382"/>
            <p:cNvSpPr/>
            <p:nvPr/>
          </p:nvSpPr>
          <p:spPr>
            <a:xfrm>
              <a:off x="13076275" y="11614547"/>
              <a:ext cx="9432874" cy="1085298"/>
            </a:xfrm>
            <a:prstGeom prst="rect">
              <a:avLst/>
            </a:prstGeom>
            <a:ln w="12700">
              <a:miter lim="400000"/>
            </a:ln>
          </p:spPr>
          <p:txBody>
            <a:bodyPr lIns="25400" tIns="25400" rIns="25400" bIns="25400" anchor="ctr">
              <a:spAutoFit/>
            </a:bodyPr>
            <a:lstStyle>
              <a:lvl1pPr algn="l" defTabSz="457200">
                <a:lnSpc>
                  <a:spcPct val="120000"/>
                </a:lnSpc>
                <a:defRPr>
                  <a:solidFill>
                    <a:srgbClr val="C9C3BA"/>
                  </a:solidFill>
                  <a:latin typeface="Heiti SC Light"/>
                  <a:ea typeface="Heiti SC Light"/>
                  <a:cs typeface="Heiti SC Light"/>
                  <a:sym typeface="Heiti SC Light"/>
                </a:defRPr>
              </a:lvl1pPr>
            </a:lstStyle>
            <a:p>
              <a:r>
                <a:rPr lang="zh-CN" altLang="en-US" sz="1400" dirty="0">
                  <a:latin typeface="+mn-lt"/>
                  <a:ea typeface="+mn-ea"/>
                  <a:cs typeface="+mn-ea"/>
                  <a:sym typeface="+mn-lt"/>
                </a:rPr>
                <a:t>注： </a:t>
              </a:r>
              <a:r>
                <a:rPr lang="en-US" altLang="zh-CN" sz="1400" dirty="0">
                  <a:latin typeface="+mn-lt"/>
                  <a:ea typeface="+mn-ea"/>
                  <a:cs typeface="+mn-ea"/>
                  <a:sym typeface="+mn-lt"/>
                </a:rPr>
                <a:t>1</a:t>
              </a:r>
              <a:r>
                <a:rPr lang="zh-CN" altLang="en-US" sz="1400" dirty="0">
                  <a:latin typeface="+mn-lt"/>
                  <a:ea typeface="+mn-ea"/>
                  <a:cs typeface="+mn-ea"/>
                  <a:sym typeface="+mn-lt"/>
                </a:rPr>
                <a:t>、所罚款项将作为所属部门的活动经费       </a:t>
              </a:r>
              <a:endParaRPr lang="zh-CN" altLang="en-US" sz="1400" dirty="0">
                <a:latin typeface="+mn-lt"/>
                <a:ea typeface="+mn-ea"/>
                <a:cs typeface="+mn-ea"/>
                <a:sym typeface="+mn-lt"/>
              </a:endParaRPr>
            </a:p>
            <a:p>
              <a:r>
                <a:rPr lang="zh-CN" altLang="en-US" sz="1400" dirty="0">
                  <a:latin typeface="+mn-lt"/>
                  <a:ea typeface="+mn-ea"/>
                  <a:cs typeface="+mn-ea"/>
                  <a:sym typeface="+mn-lt"/>
                </a:rPr>
                <a:t>        </a:t>
              </a:r>
              <a:r>
                <a:rPr lang="en-US" altLang="zh-CN" sz="1400" dirty="0">
                  <a:latin typeface="+mn-lt"/>
                  <a:ea typeface="+mn-ea"/>
                  <a:cs typeface="+mn-ea"/>
                  <a:sym typeface="+mn-lt"/>
                </a:rPr>
                <a:t>2</a:t>
              </a:r>
              <a:r>
                <a:rPr lang="zh-CN" altLang="en-US" sz="1400" dirty="0">
                  <a:latin typeface="+mn-lt"/>
                  <a:ea typeface="+mn-ea"/>
                  <a:cs typeface="+mn-ea"/>
                  <a:sym typeface="+mn-lt"/>
                </a:rPr>
                <a:t>、原则上公司允许员工善意迟到</a:t>
              </a:r>
              <a:r>
                <a:rPr lang="en-US" altLang="zh-CN" sz="1400" dirty="0">
                  <a:latin typeface="+mn-lt"/>
                  <a:ea typeface="+mn-ea"/>
                  <a:cs typeface="+mn-ea"/>
                  <a:sym typeface="+mn-lt"/>
                </a:rPr>
                <a:t>2</a:t>
              </a:r>
              <a:r>
                <a:rPr lang="zh-CN" altLang="en-US" sz="1400" dirty="0">
                  <a:latin typeface="+mn-lt"/>
                  <a:ea typeface="+mn-ea"/>
                  <a:cs typeface="+mn-ea"/>
                  <a:sym typeface="+mn-lt"/>
                </a:rPr>
                <a:t>次</a:t>
              </a:r>
              <a:endParaRPr lang="zh-CN" altLang="en-US" sz="1400" dirty="0">
                <a:latin typeface="+mn-lt"/>
                <a:ea typeface="+mn-ea"/>
                <a:cs typeface="+mn-ea"/>
                <a:sym typeface="+mn-lt"/>
              </a:endParaRPr>
            </a:p>
          </p:txBody>
        </p:sp>
      </p:grpSp>
      <p:graphicFrame>
        <p:nvGraphicFramePr>
          <p:cNvPr id="20" name="Group 91"/>
          <p:cNvGraphicFramePr>
            <a:graphicFrameLocks noGrp="1"/>
          </p:cNvGraphicFramePr>
          <p:nvPr/>
        </p:nvGraphicFramePr>
        <p:xfrm>
          <a:off x="410912" y="3212182"/>
          <a:ext cx="4585420" cy="1568785"/>
        </p:xfrm>
        <a:graphic>
          <a:graphicData uri="http://schemas.openxmlformats.org/drawingml/2006/table">
            <a:tbl>
              <a:tblPr/>
              <a:tblGrid>
                <a:gridCol w="2301402"/>
                <a:gridCol w="2284018"/>
              </a:tblGrid>
              <a:tr h="407576">
                <a:tc>
                  <a:txBody>
                    <a:bodyPr/>
                    <a:lstStyle/>
                    <a:p>
                      <a:pPr marL="0" marR="0" lvl="0" indent="0" algn="l" defTabSz="914400" rtl="0" eaLnBrk="0" fontAlgn="base" latinLnBrk="0" hangingPunct="0">
                        <a:lnSpc>
                          <a:spcPct val="95000"/>
                        </a:lnSpc>
                        <a:spcBef>
                          <a:spcPct val="0"/>
                        </a:spcBef>
                        <a:spcAft>
                          <a:spcPct val="35000"/>
                        </a:spcAft>
                        <a:buClr>
                          <a:srgbClr val="678BA8"/>
                        </a:buClr>
                        <a:buSzTx/>
                        <a:buFontTx/>
                        <a:buNone/>
                      </a:pP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迟到或早退时长</a:t>
                      </a:r>
                      <a:r>
                        <a:rPr kumimoji="0" lang="en-US" altLang="zh-CN"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T</a:t>
                      </a:r>
                      <a:endParaRPr kumimoji="0" lang="en-US"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789" marB="46789" anchor="ctr" anchorCtr="1" horzOverflow="overflow">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0" fontAlgn="base" latinLnBrk="0" hangingPunct="0">
                        <a:lnSpc>
                          <a:spcPct val="95000"/>
                        </a:lnSpc>
                        <a:spcBef>
                          <a:spcPct val="0"/>
                        </a:spcBef>
                        <a:spcAft>
                          <a:spcPct val="35000"/>
                        </a:spcAft>
                        <a:buClr>
                          <a:srgbClr val="678BA8"/>
                        </a:buClr>
                        <a:buSzTx/>
                        <a:buFontTx/>
                        <a:buNone/>
                      </a:pP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处理办法</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789" marB="46789" anchor="ctr" anchorCtr="1" horzOverflow="overflow">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85000"/>
                      </a:schemeClr>
                    </a:solidFill>
                  </a:tcPr>
                </a:tc>
              </a:tr>
              <a:tr h="387198">
                <a:tc>
                  <a:txBody>
                    <a:bodyPr/>
                    <a:lstStyle/>
                    <a:p>
                      <a:pPr marL="0" marR="0" lvl="0" indent="0" algn="l" defTabSz="914400" rtl="0" eaLnBrk="0" fontAlgn="base" latinLnBrk="0" hangingPunct="0">
                        <a:lnSpc>
                          <a:spcPct val="95000"/>
                        </a:lnSpc>
                        <a:spcBef>
                          <a:spcPct val="0"/>
                        </a:spcBef>
                        <a:spcAft>
                          <a:spcPct val="35000"/>
                        </a:spcAft>
                        <a:buClr>
                          <a:srgbClr val="678BA8"/>
                        </a:buClr>
                        <a:buSzTx/>
                        <a:buFontTx/>
                        <a:buNone/>
                      </a:pPr>
                      <a:r>
                        <a:rPr kumimoji="0" lang="en-US" altLang="zh-CN"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5≤T≤15</a:t>
                      </a: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分钟</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789" marB="46789" anchor="ctr" horzOverflow="overflow">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0" fontAlgn="base" latinLnBrk="0" hangingPunct="0">
                        <a:lnSpc>
                          <a:spcPct val="95000"/>
                        </a:lnSpc>
                        <a:spcBef>
                          <a:spcPct val="0"/>
                        </a:spcBef>
                        <a:spcAft>
                          <a:spcPct val="35000"/>
                        </a:spcAft>
                        <a:buClr>
                          <a:srgbClr val="678BA8"/>
                        </a:buClr>
                        <a:buSzTx/>
                        <a:buFontTx/>
                        <a:buNone/>
                      </a:pP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扣款</a:t>
                      </a:r>
                      <a:r>
                        <a:rPr kumimoji="0" lang="en-US" altLang="zh-CN"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10</a:t>
                      </a: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元</a:t>
                      </a:r>
                      <a:r>
                        <a:rPr kumimoji="0" lang="en-US" altLang="zh-CN"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a:t>
                      </a: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次</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789" marB="46789" anchor="ctr" horzOverflow="overflow">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85000"/>
                      </a:schemeClr>
                    </a:solidFill>
                  </a:tcPr>
                </a:tc>
              </a:tr>
              <a:tr h="386813">
                <a:tc>
                  <a:txBody>
                    <a:bodyPr/>
                    <a:lstStyle/>
                    <a:p>
                      <a:pPr marL="0" marR="0" lvl="0" indent="0" algn="l" defTabSz="914400" rtl="0" eaLnBrk="0" fontAlgn="base" latinLnBrk="0" hangingPunct="0">
                        <a:lnSpc>
                          <a:spcPct val="95000"/>
                        </a:lnSpc>
                        <a:spcBef>
                          <a:spcPct val="0"/>
                        </a:spcBef>
                        <a:spcAft>
                          <a:spcPct val="35000"/>
                        </a:spcAft>
                        <a:buClr>
                          <a:srgbClr val="678BA8"/>
                        </a:buClr>
                        <a:buSzTx/>
                        <a:buFontTx/>
                        <a:buNone/>
                      </a:pPr>
                      <a:r>
                        <a:rPr kumimoji="0" lang="en-US" altLang="zh-CN"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15</a:t>
                      </a: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分钟</a:t>
                      </a:r>
                      <a:r>
                        <a:rPr kumimoji="0" lang="en-US"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a:t>
                      </a:r>
                      <a:r>
                        <a:rPr kumimoji="0" lang="en-US" altLang="zh-CN"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T≤30</a:t>
                      </a: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分钟</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789" marB="46789" anchor="ctr" horzOverflow="overflow">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0" fontAlgn="base" latinLnBrk="0" hangingPunct="0">
                        <a:lnSpc>
                          <a:spcPct val="95000"/>
                        </a:lnSpc>
                        <a:spcBef>
                          <a:spcPct val="0"/>
                        </a:spcBef>
                        <a:spcAft>
                          <a:spcPct val="35000"/>
                        </a:spcAft>
                        <a:buClr>
                          <a:srgbClr val="678BA8"/>
                        </a:buClr>
                        <a:buSzTx/>
                        <a:buFontTx/>
                        <a:buNone/>
                      </a:pP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扣款</a:t>
                      </a:r>
                      <a:r>
                        <a:rPr kumimoji="0" lang="en-US" altLang="zh-CN"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20</a:t>
                      </a: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元</a:t>
                      </a:r>
                      <a:r>
                        <a:rPr kumimoji="0" lang="en-US" altLang="zh-CN"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a:t>
                      </a: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次</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789" marB="46789" anchor="ctr" horzOverflow="overflow">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85000"/>
                      </a:schemeClr>
                    </a:solidFill>
                  </a:tcPr>
                </a:tc>
              </a:tr>
              <a:tr h="387198">
                <a:tc>
                  <a:txBody>
                    <a:bodyPr/>
                    <a:lstStyle/>
                    <a:p>
                      <a:pPr marL="0" marR="0" lvl="0" indent="0" algn="l" defTabSz="914400" rtl="0" eaLnBrk="0" fontAlgn="base" latinLnBrk="0" hangingPunct="0">
                        <a:lnSpc>
                          <a:spcPct val="95000"/>
                        </a:lnSpc>
                        <a:spcBef>
                          <a:spcPct val="0"/>
                        </a:spcBef>
                        <a:spcAft>
                          <a:spcPct val="35000"/>
                        </a:spcAft>
                        <a:buClr>
                          <a:srgbClr val="678BA8"/>
                        </a:buClr>
                        <a:buSzTx/>
                        <a:buFontTx/>
                        <a:buNone/>
                      </a:pPr>
                      <a:r>
                        <a:rPr kumimoji="0" lang="en-US" altLang="zh-CN"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T</a:t>
                      </a:r>
                      <a:r>
                        <a:rPr kumimoji="0" lang="en-US"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a:t>
                      </a:r>
                      <a:r>
                        <a:rPr kumimoji="0" lang="en-US" altLang="zh-CN"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30</a:t>
                      </a: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分钟</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789" marB="46789" anchor="ctr" horzOverflow="overflow">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0" fontAlgn="base" latinLnBrk="0" hangingPunct="0">
                        <a:lnSpc>
                          <a:spcPct val="95000"/>
                        </a:lnSpc>
                        <a:spcBef>
                          <a:spcPct val="0"/>
                        </a:spcBef>
                        <a:spcAft>
                          <a:spcPct val="35000"/>
                        </a:spcAft>
                        <a:buClr>
                          <a:srgbClr val="678BA8"/>
                        </a:buClr>
                        <a:buSzTx/>
                        <a:buFontTx/>
                        <a:buNone/>
                      </a:pPr>
                      <a:r>
                        <a:rPr kumimoji="0" lang="zh-CN" altLang="en-US" sz="1800" b="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视作旷工半天处理</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789" marB="46789" anchor="ctr" horzOverflow="overflow">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85000"/>
                      </a:schemeClr>
                    </a:solidFill>
                  </a:tcPr>
                </a:tc>
              </a:tr>
            </a:tbl>
          </a:graphicData>
        </a:graphic>
      </p:graphicFrame>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70"/>
                                        </p:tgtEl>
                                        <p:attrNameLst>
                                          <p:attrName>style.visibility</p:attrName>
                                        </p:attrNameLst>
                                      </p:cBhvr>
                                      <p:to>
                                        <p:strVal val="visible"/>
                                      </p:to>
                                    </p:set>
                                    <p:anim calcmode="lin" valueType="num">
                                      <p:cBhvr additive="base">
                                        <p:cTn id="7" dur="500" fill="hold"/>
                                        <p:tgtEl>
                                          <p:spTgt spid="370"/>
                                        </p:tgtEl>
                                        <p:attrNameLst>
                                          <p:attrName>ppt_x</p:attrName>
                                        </p:attrNameLst>
                                      </p:cBhvr>
                                      <p:tavLst>
                                        <p:tav tm="0">
                                          <p:val>
                                            <p:strVal val="#ppt_x"/>
                                          </p:val>
                                        </p:tav>
                                        <p:tav tm="100000">
                                          <p:val>
                                            <p:strVal val="#ppt_x"/>
                                          </p:val>
                                        </p:tav>
                                      </p:tavLst>
                                    </p:anim>
                                    <p:anim calcmode="lin" valueType="num">
                                      <p:cBhvr additive="base">
                                        <p:cTn id="8" dur="500" fill="hold"/>
                                        <p:tgtEl>
                                          <p:spTgt spid="37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69"/>
                                        </p:tgtEl>
                                        <p:attrNameLst>
                                          <p:attrName>style.visibility</p:attrName>
                                        </p:attrNameLst>
                                      </p:cBhvr>
                                      <p:to>
                                        <p:strVal val="visible"/>
                                      </p:to>
                                    </p:set>
                                    <p:anim calcmode="lin" valueType="num">
                                      <p:cBhvr additive="base">
                                        <p:cTn id="12" dur="500" fill="hold"/>
                                        <p:tgtEl>
                                          <p:spTgt spid="369"/>
                                        </p:tgtEl>
                                        <p:attrNameLst>
                                          <p:attrName>ppt_x</p:attrName>
                                        </p:attrNameLst>
                                      </p:cBhvr>
                                      <p:tavLst>
                                        <p:tav tm="0">
                                          <p:val>
                                            <p:strVal val="#ppt_x"/>
                                          </p:val>
                                        </p:tav>
                                        <p:tav tm="100000">
                                          <p:val>
                                            <p:strVal val="#ppt_x"/>
                                          </p:val>
                                        </p:tav>
                                      </p:tavLst>
                                    </p:anim>
                                    <p:anim calcmode="lin" valueType="num">
                                      <p:cBhvr additive="base">
                                        <p:cTn id="13" dur="500" fill="hold"/>
                                        <p:tgtEl>
                                          <p:spTgt spid="36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71"/>
                                        </p:tgtEl>
                                        <p:attrNameLst>
                                          <p:attrName>style.visibility</p:attrName>
                                        </p:attrNameLst>
                                      </p:cBhvr>
                                      <p:to>
                                        <p:strVal val="visible"/>
                                      </p:to>
                                    </p:set>
                                    <p:anim calcmode="lin" valueType="num">
                                      <p:cBhvr additive="base">
                                        <p:cTn id="17" dur="500" fill="hold"/>
                                        <p:tgtEl>
                                          <p:spTgt spid="371"/>
                                        </p:tgtEl>
                                        <p:attrNameLst>
                                          <p:attrName>ppt_x</p:attrName>
                                        </p:attrNameLst>
                                      </p:cBhvr>
                                      <p:tavLst>
                                        <p:tav tm="0">
                                          <p:val>
                                            <p:strVal val="#ppt_x"/>
                                          </p:val>
                                        </p:tav>
                                        <p:tav tm="100000">
                                          <p:val>
                                            <p:strVal val="#ppt_x"/>
                                          </p:val>
                                        </p:tav>
                                      </p:tavLst>
                                    </p:anim>
                                    <p:anim calcmode="lin" valueType="num">
                                      <p:cBhvr additive="base">
                                        <p:cTn id="18" dur="500" fill="hold"/>
                                        <p:tgtEl>
                                          <p:spTgt spid="37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72"/>
                                        </p:tgtEl>
                                        <p:attrNameLst>
                                          <p:attrName>style.visibility</p:attrName>
                                        </p:attrNameLst>
                                      </p:cBhvr>
                                      <p:to>
                                        <p:strVal val="visible"/>
                                      </p:to>
                                    </p:set>
                                    <p:anim calcmode="lin" valueType="num">
                                      <p:cBhvr additive="base">
                                        <p:cTn id="22" dur="500" fill="hold"/>
                                        <p:tgtEl>
                                          <p:spTgt spid="372"/>
                                        </p:tgtEl>
                                        <p:attrNameLst>
                                          <p:attrName>ppt_x</p:attrName>
                                        </p:attrNameLst>
                                      </p:cBhvr>
                                      <p:tavLst>
                                        <p:tav tm="0">
                                          <p:val>
                                            <p:strVal val="#ppt_x"/>
                                          </p:val>
                                        </p:tav>
                                        <p:tav tm="100000">
                                          <p:val>
                                            <p:strVal val="#ppt_x"/>
                                          </p:val>
                                        </p:tav>
                                      </p:tavLst>
                                    </p:anim>
                                    <p:anim calcmode="lin" valueType="num">
                                      <p:cBhvr additive="base">
                                        <p:cTn id="23" dur="500" fill="hold"/>
                                        <p:tgtEl>
                                          <p:spTgt spid="372"/>
                                        </p:tgtEl>
                                        <p:attrNameLst>
                                          <p:attrName>ppt_y</p:attrName>
                                        </p:attrNameLst>
                                      </p:cBhvr>
                                      <p:tavLst>
                                        <p:tav tm="0">
                                          <p:val>
                                            <p:strVal val="1+#ppt_h/2"/>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76"/>
                                        </p:tgtEl>
                                        <p:attrNameLst>
                                          <p:attrName>style.visibility</p:attrName>
                                        </p:attrNameLst>
                                      </p:cBhvr>
                                      <p:to>
                                        <p:strVal val="visible"/>
                                      </p:to>
                                    </p:set>
                                    <p:animEffect transition="in" filter="fade">
                                      <p:cBhvr>
                                        <p:cTn id="26" dur="1000"/>
                                        <p:tgtEl>
                                          <p:spTgt spid="376"/>
                                        </p:tgtEl>
                                      </p:cBhvr>
                                    </p:animEffect>
                                    <p:anim calcmode="lin" valueType="num">
                                      <p:cBhvr>
                                        <p:cTn id="27" dur="1000" fill="hold"/>
                                        <p:tgtEl>
                                          <p:spTgt spid="376"/>
                                        </p:tgtEl>
                                        <p:attrNameLst>
                                          <p:attrName>ppt_x</p:attrName>
                                        </p:attrNameLst>
                                      </p:cBhvr>
                                      <p:tavLst>
                                        <p:tav tm="0">
                                          <p:val>
                                            <p:strVal val="#ppt_x"/>
                                          </p:val>
                                        </p:tav>
                                        <p:tav tm="100000">
                                          <p:val>
                                            <p:strVal val="#ppt_x"/>
                                          </p:val>
                                        </p:tav>
                                      </p:tavLst>
                                    </p:anim>
                                    <p:anim calcmode="lin" valueType="num">
                                      <p:cBhvr>
                                        <p:cTn id="28" dur="1000" fill="hold"/>
                                        <p:tgtEl>
                                          <p:spTgt spid="37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80"/>
                                        </p:tgtEl>
                                        <p:attrNameLst>
                                          <p:attrName>style.visibility</p:attrName>
                                        </p:attrNameLst>
                                      </p:cBhvr>
                                      <p:to>
                                        <p:strVal val="visible"/>
                                      </p:to>
                                    </p:set>
                                    <p:animEffect transition="in" filter="fade">
                                      <p:cBhvr>
                                        <p:cTn id="36" dur="1000"/>
                                        <p:tgtEl>
                                          <p:spTgt spid="380"/>
                                        </p:tgtEl>
                                      </p:cBhvr>
                                    </p:animEffect>
                                    <p:anim calcmode="lin" valueType="num">
                                      <p:cBhvr>
                                        <p:cTn id="37" dur="1000" fill="hold"/>
                                        <p:tgtEl>
                                          <p:spTgt spid="380"/>
                                        </p:tgtEl>
                                        <p:attrNameLst>
                                          <p:attrName>ppt_x</p:attrName>
                                        </p:attrNameLst>
                                      </p:cBhvr>
                                      <p:tavLst>
                                        <p:tav tm="0">
                                          <p:val>
                                            <p:strVal val="#ppt_x"/>
                                          </p:val>
                                        </p:tav>
                                        <p:tav tm="100000">
                                          <p:val>
                                            <p:strVal val="#ppt_x"/>
                                          </p:val>
                                        </p:tav>
                                      </p:tavLst>
                                    </p:anim>
                                    <p:anim calcmode="lin" valueType="num">
                                      <p:cBhvr>
                                        <p:cTn id="38" dur="1000" fill="hold"/>
                                        <p:tgtEl>
                                          <p:spTgt spid="380"/>
                                        </p:tgtEl>
                                        <p:attrNameLst>
                                          <p:attrName>ppt_y</p:attrName>
                                        </p:attrNameLst>
                                      </p:cBhvr>
                                      <p:tavLst>
                                        <p:tav tm="0">
                                          <p:val>
                                            <p:strVal val="#ppt_y+.1"/>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1+#ppt_w/2"/>
                                          </p:val>
                                        </p:tav>
                                        <p:tav tm="100000">
                                          <p:val>
                                            <p:strVal val="#ppt_x"/>
                                          </p:val>
                                        </p:tav>
                                      </p:tavLst>
                                    </p:anim>
                                    <p:anim calcmode="lin" valueType="num">
                                      <p:cBhvr additive="base">
                                        <p:cTn id="42" dur="500" fill="hold"/>
                                        <p:tgtEl>
                                          <p:spTgt spid="3"/>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4" presetClass="entr" presetSubtype="16"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box(in)">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Shape 385"/>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pic>
        <p:nvPicPr>
          <p:cNvPr id="386" name="business-003.jpg"/>
          <p:cNvPicPr>
            <a:picLocks noChangeAspect="1"/>
          </p:cNvPicPr>
          <p:nvPr/>
        </p:nvPicPr>
        <p:blipFill>
          <a:blip r:embed="rId1"/>
          <a:srcRect l="9642" r="25613"/>
          <a:stretch>
            <a:fillRect/>
          </a:stretch>
        </p:blipFill>
        <p:spPr>
          <a:xfrm rot="21600000">
            <a:off x="5711836" y="-568098"/>
            <a:ext cx="4229372" cy="435553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8501" y="21600"/>
                </a:lnTo>
                <a:lnTo>
                  <a:pt x="21600" y="569"/>
                </a:lnTo>
                <a:lnTo>
                  <a:pt x="20630" y="0"/>
                </a:lnTo>
                <a:lnTo>
                  <a:pt x="13453" y="0"/>
                </a:lnTo>
                <a:lnTo>
                  <a:pt x="0" y="21600"/>
                </a:lnTo>
                <a:close/>
              </a:path>
            </a:pathLst>
          </a:custGeom>
          <a:ln w="12700">
            <a:miter lim="400000"/>
            <a:headEnd/>
            <a:tailEnd/>
          </a:ln>
          <a:effectLst>
            <a:outerShdw blurRad="190500" dist="63500" dir="183233" rotWithShape="0">
              <a:srgbClr val="000000"/>
            </a:outerShdw>
          </a:effectLst>
        </p:spPr>
      </p:pic>
      <p:pic>
        <p:nvPicPr>
          <p:cNvPr id="387" name="business-043.jpg"/>
          <p:cNvPicPr>
            <a:picLocks noChangeAspect="1"/>
          </p:cNvPicPr>
          <p:nvPr/>
        </p:nvPicPr>
        <p:blipFill>
          <a:blip r:embed="rId2"/>
          <a:srcRect l="10283" r="24656"/>
          <a:stretch>
            <a:fillRect/>
          </a:stretch>
        </p:blipFill>
        <p:spPr>
          <a:xfrm>
            <a:off x="4131750" y="-348767"/>
            <a:ext cx="4024366" cy="412428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8429" y="21600"/>
                </a:lnTo>
                <a:lnTo>
                  <a:pt x="21600" y="351"/>
                </a:lnTo>
                <a:lnTo>
                  <a:pt x="21006" y="0"/>
                </a:lnTo>
                <a:lnTo>
                  <a:pt x="13388" y="0"/>
                </a:lnTo>
                <a:lnTo>
                  <a:pt x="0" y="21600"/>
                </a:lnTo>
                <a:close/>
              </a:path>
            </a:pathLst>
          </a:custGeom>
          <a:ln w="12700">
            <a:miter lim="400000"/>
            <a:headEnd/>
            <a:tailEnd/>
          </a:ln>
        </p:spPr>
      </p:pic>
      <p:pic>
        <p:nvPicPr>
          <p:cNvPr id="388" name="business-022.jpg"/>
          <p:cNvPicPr>
            <a:picLocks noChangeAspect="1"/>
          </p:cNvPicPr>
          <p:nvPr/>
        </p:nvPicPr>
        <p:blipFill>
          <a:blip r:embed="rId3"/>
          <a:srcRect l="7958" r="25112"/>
          <a:stretch>
            <a:fillRect/>
          </a:stretch>
        </p:blipFill>
        <p:spPr>
          <a:xfrm rot="21600000">
            <a:off x="1769298" y="3784374"/>
            <a:ext cx="3908271" cy="389345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8792" y="21600"/>
                </a:lnTo>
                <a:lnTo>
                  <a:pt x="21600" y="343"/>
                </a:lnTo>
                <a:lnTo>
                  <a:pt x="21035" y="0"/>
                </a:lnTo>
                <a:lnTo>
                  <a:pt x="13014" y="0"/>
                </a:lnTo>
                <a:lnTo>
                  <a:pt x="0" y="21600"/>
                </a:lnTo>
                <a:close/>
              </a:path>
            </a:pathLst>
          </a:custGeom>
          <a:ln w="12700">
            <a:miter lim="400000"/>
            <a:headEnd/>
            <a:tailEnd/>
          </a:ln>
        </p:spPr>
      </p:pic>
      <p:pic>
        <p:nvPicPr>
          <p:cNvPr id="389" name="business-038.jpg"/>
          <p:cNvPicPr>
            <a:picLocks noChangeAspect="1"/>
          </p:cNvPicPr>
          <p:nvPr/>
        </p:nvPicPr>
        <p:blipFill>
          <a:blip r:embed="rId4"/>
          <a:srcRect l="36048" r="768"/>
          <a:stretch>
            <a:fillRect/>
          </a:stretch>
        </p:blipFill>
        <p:spPr>
          <a:xfrm>
            <a:off x="2960845" y="3785847"/>
            <a:ext cx="4382712" cy="462489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814" y="21600"/>
                </a:lnTo>
                <a:lnTo>
                  <a:pt x="21600" y="0"/>
                </a:lnTo>
                <a:lnTo>
                  <a:pt x="13786" y="0"/>
                </a:lnTo>
                <a:lnTo>
                  <a:pt x="0" y="21600"/>
                </a:lnTo>
                <a:close/>
              </a:path>
            </a:pathLst>
          </a:custGeom>
          <a:ln w="12700">
            <a:miter lim="400000"/>
            <a:headEnd/>
            <a:tailEnd/>
          </a:ln>
          <a:effectLst>
            <a:outerShdw blurRad="190500" dist="63500" dir="183233" rotWithShape="0">
              <a:srgbClr val="000000"/>
            </a:outerShdw>
          </a:effectLst>
        </p:spPr>
      </p:pic>
      <p:sp>
        <p:nvSpPr>
          <p:cNvPr id="390" name="Shape 390"/>
          <p:cNvSpPr/>
          <p:nvPr/>
        </p:nvSpPr>
        <p:spPr>
          <a:xfrm>
            <a:off x="7491588" y="3745035"/>
            <a:ext cx="4029706" cy="2980944"/>
          </a:xfrm>
          <a:prstGeom prst="rect">
            <a:avLst/>
          </a:prstGeom>
          <a:ln w="12700">
            <a:miter lim="400000"/>
          </a:ln>
        </p:spPr>
        <p:txBody>
          <a:bodyPr wrap="square" lIns="25400" tIns="25400" rIns="25400" bIns="25400" anchor="ctr">
            <a:spAutoFit/>
          </a:bodyPr>
          <a:lstStyle/>
          <a:p>
            <a:pPr marL="285750" indent="-285750" defTabSz="228600">
              <a:lnSpc>
                <a:spcPct val="120000"/>
              </a:lnSpc>
              <a:buFont typeface="Wingdings" panose="05000000000000000000" pitchFamily="2" charset="2"/>
              <a:buChar char="p"/>
              <a:defRPr sz="3100">
                <a:solidFill>
                  <a:srgbClr val="C9C3BA"/>
                </a:solidFill>
                <a:latin typeface="Heiti SC Light"/>
                <a:ea typeface="Heiti SC Light"/>
                <a:cs typeface="Heiti SC Light"/>
                <a:sym typeface="Heiti SC Light"/>
              </a:defRPr>
            </a:pPr>
            <a:r>
              <a:rPr lang="zh-CN" altLang="en-US" sz="1600" dirty="0">
                <a:latin typeface="+mj-ea"/>
                <a:ea typeface="+mj-ea"/>
                <a:cs typeface="+mn-ea"/>
                <a:sym typeface="+mn-lt"/>
              </a:rPr>
              <a:t>员工旷工，根据旷工时长，按日工资标准的双倍扣罚。</a:t>
            </a:r>
            <a:endParaRPr lang="zh-CN" altLang="en-US" sz="1600" dirty="0">
              <a:latin typeface="+mj-ea"/>
              <a:ea typeface="+mj-ea"/>
              <a:cs typeface="+mn-ea"/>
              <a:sym typeface="+mn-lt"/>
            </a:endParaRPr>
          </a:p>
          <a:p>
            <a:pPr marL="285750" indent="-285750" defTabSz="228600">
              <a:lnSpc>
                <a:spcPct val="120000"/>
              </a:lnSpc>
              <a:buFont typeface="Wingdings" panose="05000000000000000000" pitchFamily="2" charset="2"/>
              <a:buChar char="p"/>
              <a:defRPr sz="3100">
                <a:solidFill>
                  <a:srgbClr val="C9C3BA"/>
                </a:solidFill>
                <a:latin typeface="Heiti SC Light"/>
                <a:ea typeface="Heiti SC Light"/>
                <a:cs typeface="Heiti SC Light"/>
                <a:sym typeface="Heiti SC Light"/>
              </a:defRPr>
            </a:pPr>
            <a:r>
              <a:rPr lang="zh-CN" altLang="en-US" sz="1600" dirty="0">
                <a:latin typeface="+mj-ea"/>
                <a:ea typeface="+mj-ea"/>
                <a:cs typeface="+mn-ea"/>
                <a:sym typeface="+mn-lt"/>
              </a:rPr>
              <a:t>旷工半天的，另予全公司内通报并警告一次。</a:t>
            </a:r>
            <a:endParaRPr lang="zh-CN" altLang="en-US" sz="1600" dirty="0">
              <a:latin typeface="+mj-ea"/>
              <a:ea typeface="+mj-ea"/>
              <a:cs typeface="+mn-ea"/>
              <a:sym typeface="+mn-lt"/>
            </a:endParaRPr>
          </a:p>
          <a:p>
            <a:pPr marL="285750" indent="-285750" defTabSz="228600">
              <a:lnSpc>
                <a:spcPct val="120000"/>
              </a:lnSpc>
              <a:buFont typeface="Wingdings" panose="05000000000000000000" pitchFamily="2" charset="2"/>
              <a:buChar char="p"/>
              <a:defRPr sz="3100">
                <a:solidFill>
                  <a:srgbClr val="C9C3BA"/>
                </a:solidFill>
                <a:latin typeface="Heiti SC Light"/>
                <a:ea typeface="Heiti SC Light"/>
                <a:cs typeface="Heiti SC Light"/>
                <a:sym typeface="Heiti SC Light"/>
              </a:defRPr>
            </a:pPr>
            <a:r>
              <a:rPr lang="zh-CN" altLang="en-US" sz="1600" dirty="0">
                <a:latin typeface="+mj-ea"/>
                <a:ea typeface="+mj-ea"/>
                <a:cs typeface="+mn-ea"/>
                <a:sym typeface="+mn-lt"/>
              </a:rPr>
              <a:t>旷工一天的，另予全公司通报并记过一次。</a:t>
            </a:r>
            <a:endParaRPr lang="zh-CN" altLang="en-US" sz="1600" dirty="0">
              <a:latin typeface="+mj-ea"/>
              <a:ea typeface="+mj-ea"/>
              <a:cs typeface="+mn-ea"/>
              <a:sym typeface="+mn-lt"/>
            </a:endParaRPr>
          </a:p>
          <a:p>
            <a:pPr marL="285750" indent="-285750" defTabSz="228600">
              <a:lnSpc>
                <a:spcPct val="120000"/>
              </a:lnSpc>
              <a:buFont typeface="Wingdings" panose="05000000000000000000" pitchFamily="2" charset="2"/>
              <a:buChar char="p"/>
              <a:defRPr sz="3100">
                <a:solidFill>
                  <a:srgbClr val="C9C3BA"/>
                </a:solidFill>
                <a:latin typeface="Heiti SC Light"/>
                <a:ea typeface="Heiti SC Light"/>
                <a:cs typeface="Heiti SC Light"/>
                <a:sym typeface="Heiti SC Light"/>
              </a:defRPr>
            </a:pPr>
            <a:r>
              <a:rPr lang="zh-CN" altLang="en-US" sz="1600" dirty="0">
                <a:latin typeface="+mj-ea"/>
                <a:ea typeface="+mj-ea"/>
                <a:cs typeface="+mn-ea"/>
                <a:sym typeface="+mn-lt"/>
              </a:rPr>
              <a:t>连续旷工</a:t>
            </a:r>
            <a:r>
              <a:rPr lang="en-US" altLang="zh-CN" sz="1600" dirty="0">
                <a:latin typeface="+mj-ea"/>
                <a:ea typeface="+mj-ea"/>
                <a:cs typeface="+mn-ea"/>
                <a:sym typeface="+mn-lt"/>
              </a:rPr>
              <a:t>3</a:t>
            </a:r>
            <a:r>
              <a:rPr lang="zh-CN" altLang="en-US" sz="1600" dirty="0">
                <a:latin typeface="+mj-ea"/>
                <a:ea typeface="+mj-ea"/>
                <a:cs typeface="+mn-ea"/>
                <a:sym typeface="+mn-lt"/>
              </a:rPr>
              <a:t>天以上或月累计旷工</a:t>
            </a:r>
            <a:r>
              <a:rPr lang="en-US" altLang="zh-CN" sz="1600" dirty="0">
                <a:latin typeface="+mj-ea"/>
                <a:ea typeface="+mj-ea"/>
                <a:cs typeface="+mn-ea"/>
                <a:sym typeface="+mn-lt"/>
              </a:rPr>
              <a:t>5</a:t>
            </a:r>
            <a:r>
              <a:rPr lang="zh-CN" altLang="en-US" sz="1600" dirty="0">
                <a:latin typeface="+mj-ea"/>
                <a:ea typeface="+mj-ea"/>
                <a:cs typeface="+mn-ea"/>
                <a:sym typeface="+mn-lt"/>
              </a:rPr>
              <a:t>天或年累计旷工</a:t>
            </a:r>
            <a:r>
              <a:rPr lang="en-US" altLang="zh-CN" sz="1600" dirty="0">
                <a:latin typeface="+mj-ea"/>
                <a:ea typeface="+mj-ea"/>
                <a:cs typeface="+mn-ea"/>
                <a:sym typeface="+mn-lt"/>
              </a:rPr>
              <a:t>10</a:t>
            </a:r>
            <a:r>
              <a:rPr lang="zh-CN" altLang="en-US" sz="1600" dirty="0">
                <a:latin typeface="+mj-ea"/>
                <a:ea typeface="+mj-ea"/>
                <a:cs typeface="+mn-ea"/>
                <a:sym typeface="+mn-lt"/>
              </a:rPr>
              <a:t>天以上者，公司除按上述标准罚考勤款外，还将与其解约，且不予支付任何可能存在的经济补偿金或赔偿金等，并保留向其追索权益损失的权利。</a:t>
            </a:r>
            <a:endParaRPr lang="zh-CN" altLang="en-US" sz="1600" dirty="0">
              <a:latin typeface="+mj-ea"/>
              <a:ea typeface="+mj-ea"/>
              <a:cs typeface="+mn-ea"/>
              <a:sym typeface="+mn-lt"/>
            </a:endParaRPr>
          </a:p>
        </p:txBody>
      </p:sp>
      <p:sp>
        <p:nvSpPr>
          <p:cNvPr id="391" name="Shape 391"/>
          <p:cNvSpPr/>
          <p:nvPr/>
        </p:nvSpPr>
        <p:spPr>
          <a:xfrm>
            <a:off x="774817" y="2215281"/>
            <a:ext cx="3787896" cy="759182"/>
          </a:xfrm>
          <a:prstGeom prst="rect">
            <a:avLst/>
          </a:prstGeom>
          <a:ln w="12700">
            <a:miter lim="400000"/>
          </a:ln>
        </p:spPr>
        <p:txBody>
          <a:bodyPr wrap="none" lIns="25400" tIns="25400" rIns="25400" bIns="25400" anchor="ctr">
            <a:spAutoFit/>
          </a:bodyPr>
          <a:lstStyle>
            <a:lvl1pPr algn="l" defTabSz="457200">
              <a:defRPr sz="9200">
                <a:solidFill>
                  <a:srgbClr val="DAD4CD"/>
                </a:solidFill>
                <a:latin typeface="Heiti SC Medium"/>
                <a:ea typeface="Heiti SC Medium"/>
                <a:cs typeface="Heiti SC Medium"/>
                <a:sym typeface="Heiti SC Medium"/>
              </a:defRPr>
            </a:lvl1pPr>
          </a:lstStyle>
          <a:p>
            <a:r>
              <a:rPr lang="zh-CN" altLang="en-US" sz="4600" dirty="0">
                <a:latin typeface="+mn-lt"/>
                <a:ea typeface="+mn-ea"/>
                <a:cs typeface="+mn-ea"/>
                <a:sym typeface="+mn-lt"/>
              </a:rPr>
              <a:t>违规处理</a:t>
            </a:r>
            <a:r>
              <a:rPr lang="en-US" altLang="zh-CN" sz="4600" dirty="0">
                <a:latin typeface="+mn-lt"/>
                <a:ea typeface="+mn-ea"/>
                <a:cs typeface="+mn-ea"/>
                <a:sym typeface="+mn-lt"/>
              </a:rPr>
              <a:t>-</a:t>
            </a:r>
            <a:r>
              <a:rPr lang="zh-CN" altLang="en-US" sz="4600" dirty="0">
                <a:latin typeface="+mn-lt"/>
                <a:ea typeface="+mn-ea"/>
                <a:cs typeface="+mn-ea"/>
                <a:sym typeface="+mn-lt"/>
              </a:rPr>
              <a:t>迟到</a:t>
            </a:r>
            <a:endParaRPr lang="zh-CN" altLang="en-US" sz="4600" dirty="0">
              <a:latin typeface="+mn-lt"/>
              <a:ea typeface="+mn-ea"/>
              <a:cs typeface="+mn-ea"/>
              <a:sym typeface="+mn-lt"/>
            </a:endParaRPr>
          </a:p>
        </p:txBody>
      </p:sp>
      <p:sp>
        <p:nvSpPr>
          <p:cNvPr id="393" name="Shape 393"/>
          <p:cNvSpPr/>
          <p:nvPr/>
        </p:nvSpPr>
        <p:spPr>
          <a:xfrm>
            <a:off x="860918" y="3218873"/>
            <a:ext cx="2083882" cy="72973"/>
          </a:xfrm>
          <a:prstGeom prst="rect">
            <a:avLst/>
          </a:prstGeom>
          <a:solidFill>
            <a:srgbClr val="DCB57C"/>
          </a:solidFill>
          <a:ln w="12700">
            <a:miter lim="400000"/>
          </a:ln>
        </p:spPr>
        <p:txBody>
          <a:bodyPr lIns="35719" tIns="35719" rIns="35719" bIns="35719" anchor="ctr"/>
          <a:lstStyle/>
          <a:p>
            <a:pPr defTabSz="410845">
              <a:defRPr sz="4400"/>
            </a:pPr>
            <a:endParaRPr sz="2200">
              <a:cs typeface="+mn-ea"/>
              <a:sym typeface="+mn-lt"/>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90"/>
                                        </p:tgtEl>
                                        <p:attrNameLst>
                                          <p:attrName>style.visibility</p:attrName>
                                        </p:attrNameLst>
                                      </p:cBhvr>
                                      <p:to>
                                        <p:strVal val="visible"/>
                                      </p:to>
                                    </p:set>
                                    <p:animEffect transition="in" filter="fade">
                                      <p:cBhvr>
                                        <p:cTn id="7" dur="500"/>
                                        <p:tgtEl>
                                          <p:spTgt spid="390"/>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391"/>
                                        </p:tgtEl>
                                        <p:attrNameLst>
                                          <p:attrName>style.visibility</p:attrName>
                                        </p:attrNameLst>
                                      </p:cBhvr>
                                      <p:to>
                                        <p:strVal val="visible"/>
                                      </p:to>
                                    </p:set>
                                    <p:animEffect transition="in" filter="fade">
                                      <p:cBhvr>
                                        <p:cTn id="10" dur="500"/>
                                        <p:tgtEl>
                                          <p:spTgt spid="391"/>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393"/>
                                        </p:tgtEl>
                                        <p:attrNameLst>
                                          <p:attrName>style.visibility</p:attrName>
                                        </p:attrNameLst>
                                      </p:cBhvr>
                                      <p:to>
                                        <p:strVal val="visible"/>
                                      </p:to>
                                    </p:set>
                                    <p:animEffect transition="in" filter="fade">
                                      <p:cBhvr>
                                        <p:cTn id="13" dur="500"/>
                                        <p:tgtEl>
                                          <p:spTgt spid="393"/>
                                        </p:tgtEl>
                                      </p:cBhvr>
                                    </p:animEffect>
                                  </p:childTnLst>
                                </p:cTn>
                              </p:par>
                              <p:par>
                                <p:cTn id="14" presetID="14" presetClass="entr" presetSubtype="10" fill="hold" nodeType="withEffect">
                                  <p:stCondLst>
                                    <p:cond delay="700"/>
                                  </p:stCondLst>
                                  <p:childTnLst>
                                    <p:set>
                                      <p:cBhvr>
                                        <p:cTn id="15" dur="1" fill="hold">
                                          <p:stCondLst>
                                            <p:cond delay="0"/>
                                          </p:stCondLst>
                                        </p:cTn>
                                        <p:tgtEl>
                                          <p:spTgt spid="387"/>
                                        </p:tgtEl>
                                        <p:attrNameLst>
                                          <p:attrName>style.visibility</p:attrName>
                                        </p:attrNameLst>
                                      </p:cBhvr>
                                      <p:to>
                                        <p:strVal val="visible"/>
                                      </p:to>
                                    </p:set>
                                    <p:animEffect transition="in" filter="randombar(horizontal)">
                                      <p:cBhvr>
                                        <p:cTn id="16" dur="500"/>
                                        <p:tgtEl>
                                          <p:spTgt spid="387"/>
                                        </p:tgtEl>
                                      </p:cBhvr>
                                    </p:animEffect>
                                  </p:childTnLst>
                                </p:cTn>
                              </p:par>
                              <p:par>
                                <p:cTn id="17" presetID="14" presetClass="entr" presetSubtype="10" fill="hold" nodeType="withEffect">
                                  <p:stCondLst>
                                    <p:cond delay="400"/>
                                  </p:stCondLst>
                                  <p:childTnLst>
                                    <p:set>
                                      <p:cBhvr>
                                        <p:cTn id="18" dur="1" fill="hold">
                                          <p:stCondLst>
                                            <p:cond delay="0"/>
                                          </p:stCondLst>
                                        </p:cTn>
                                        <p:tgtEl>
                                          <p:spTgt spid="386"/>
                                        </p:tgtEl>
                                        <p:attrNameLst>
                                          <p:attrName>style.visibility</p:attrName>
                                        </p:attrNameLst>
                                      </p:cBhvr>
                                      <p:to>
                                        <p:strVal val="visible"/>
                                      </p:to>
                                    </p:set>
                                    <p:animEffect transition="in" filter="randombar(horizontal)">
                                      <p:cBhvr>
                                        <p:cTn id="19" dur="500"/>
                                        <p:tgtEl>
                                          <p:spTgt spid="386"/>
                                        </p:tgtEl>
                                      </p:cBhvr>
                                    </p:animEffect>
                                  </p:childTnLst>
                                </p:cTn>
                              </p:par>
                              <p:par>
                                <p:cTn id="20" presetID="14" presetClass="entr" presetSubtype="10" fill="hold" nodeType="withEffect">
                                  <p:stCondLst>
                                    <p:cond delay="300"/>
                                  </p:stCondLst>
                                  <p:childTnLst>
                                    <p:set>
                                      <p:cBhvr>
                                        <p:cTn id="21" dur="1" fill="hold">
                                          <p:stCondLst>
                                            <p:cond delay="0"/>
                                          </p:stCondLst>
                                        </p:cTn>
                                        <p:tgtEl>
                                          <p:spTgt spid="389"/>
                                        </p:tgtEl>
                                        <p:attrNameLst>
                                          <p:attrName>style.visibility</p:attrName>
                                        </p:attrNameLst>
                                      </p:cBhvr>
                                      <p:to>
                                        <p:strVal val="visible"/>
                                      </p:to>
                                    </p:set>
                                    <p:animEffect transition="in" filter="randombar(horizontal)">
                                      <p:cBhvr>
                                        <p:cTn id="22" dur="500"/>
                                        <p:tgtEl>
                                          <p:spTgt spid="389"/>
                                        </p:tgtEl>
                                      </p:cBhvr>
                                    </p:animEffect>
                                  </p:childTnLst>
                                </p:cTn>
                              </p:par>
                              <p:par>
                                <p:cTn id="23" presetID="14" presetClass="entr" presetSubtype="10" fill="hold" nodeType="withEffect">
                                  <p:stCondLst>
                                    <p:cond delay="800"/>
                                  </p:stCondLst>
                                  <p:childTnLst>
                                    <p:set>
                                      <p:cBhvr>
                                        <p:cTn id="24" dur="1" fill="hold">
                                          <p:stCondLst>
                                            <p:cond delay="0"/>
                                          </p:stCondLst>
                                        </p:cTn>
                                        <p:tgtEl>
                                          <p:spTgt spid="388"/>
                                        </p:tgtEl>
                                        <p:attrNameLst>
                                          <p:attrName>style.visibility</p:attrName>
                                        </p:attrNameLst>
                                      </p:cBhvr>
                                      <p:to>
                                        <p:strVal val="visible"/>
                                      </p:to>
                                    </p:set>
                                    <p:animEffect transition="in" filter="randombar(horizontal)">
                                      <p:cBhvr>
                                        <p:cTn id="25" dur="500"/>
                                        <p:tgtEl>
                                          <p:spTgt spid="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 grpId="0" animBg="1"/>
      <p:bldP spid="391" grpId="0" animBg="1"/>
      <p:bldP spid="39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96852" y="2482278"/>
            <a:ext cx="8598297" cy="461665"/>
            <a:chOff x="1796852" y="2482278"/>
            <a:chExt cx="8598297" cy="461665"/>
          </a:xfrm>
        </p:grpSpPr>
        <p:sp>
          <p:nvSpPr>
            <p:cNvPr id="106" name="文本框 105"/>
            <p:cNvSpPr txBox="1"/>
            <p:nvPr/>
          </p:nvSpPr>
          <p:spPr>
            <a:xfrm>
              <a:off x="9594930" y="2482278"/>
              <a:ext cx="800219" cy="461665"/>
            </a:xfrm>
            <a:prstGeom prst="rect">
              <a:avLst/>
            </a:prstGeom>
            <a:noFill/>
          </p:spPr>
          <p:txBody>
            <a:bodyPr wrap="none" rtlCol="0">
              <a:spAutoFit/>
            </a:bodyPr>
            <a:lstStyle/>
            <a:p>
              <a:pPr algn="ctr"/>
              <a:r>
                <a:rPr lang="zh-CN" altLang="en-US" sz="2400" b="1" dirty="0">
                  <a:solidFill>
                    <a:schemeClr val="accent3"/>
                  </a:solidFill>
                </a:rPr>
                <a:t>销假</a:t>
              </a:r>
              <a:endParaRPr lang="zh-CN" altLang="en-US" sz="2400" b="1" dirty="0">
                <a:solidFill>
                  <a:schemeClr val="accent3"/>
                </a:solidFill>
              </a:endParaRPr>
            </a:p>
          </p:txBody>
        </p:sp>
        <p:sp>
          <p:nvSpPr>
            <p:cNvPr id="110" name="文本框 109"/>
            <p:cNvSpPr txBox="1"/>
            <p:nvPr/>
          </p:nvSpPr>
          <p:spPr>
            <a:xfrm>
              <a:off x="1796852" y="2482278"/>
              <a:ext cx="800219" cy="461665"/>
            </a:xfrm>
            <a:prstGeom prst="rect">
              <a:avLst/>
            </a:prstGeom>
            <a:noFill/>
          </p:spPr>
          <p:txBody>
            <a:bodyPr wrap="none" rtlCol="0">
              <a:spAutoFit/>
            </a:bodyPr>
            <a:lstStyle/>
            <a:p>
              <a:pPr algn="ctr"/>
              <a:r>
                <a:rPr lang="zh-CN" altLang="en-US" sz="2400" b="1" dirty="0">
                  <a:solidFill>
                    <a:schemeClr val="accent3"/>
                  </a:solidFill>
                </a:rPr>
                <a:t>申请</a:t>
              </a:r>
              <a:endParaRPr lang="zh-CN" altLang="en-US" sz="2400" b="1" dirty="0">
                <a:solidFill>
                  <a:schemeClr val="accent3"/>
                </a:solidFill>
              </a:endParaRPr>
            </a:p>
          </p:txBody>
        </p:sp>
      </p:grpSp>
      <p:sp>
        <p:nvSpPr>
          <p:cNvPr id="17" name="矩形 16"/>
          <p:cNvSpPr/>
          <p:nvPr/>
        </p:nvSpPr>
        <p:spPr>
          <a:xfrm rot="10800000" flipH="1" flipV="1">
            <a:off x="4503383" y="1"/>
            <a:ext cx="3185236" cy="6858000"/>
          </a:xfrm>
          <a:prstGeom prst="rect">
            <a:avLst/>
          </a:prstGeom>
          <a:solidFill>
            <a:schemeClr val="tx1">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503382" y="-1"/>
            <a:ext cx="3185236" cy="4257673"/>
            <a:chOff x="4503382" y="-1"/>
            <a:chExt cx="3185236" cy="4257673"/>
          </a:xfrm>
        </p:grpSpPr>
        <p:sp>
          <p:nvSpPr>
            <p:cNvPr id="2" name="同侧圆角矩形 1"/>
            <p:cNvSpPr/>
            <p:nvPr/>
          </p:nvSpPr>
          <p:spPr>
            <a:xfrm flipH="1" flipV="1">
              <a:off x="4503382" y="-1"/>
              <a:ext cx="3185236" cy="4257673"/>
            </a:xfrm>
            <a:prstGeom prst="round2SameRect">
              <a:avLst>
                <a:gd name="adj1" fmla="val 50000"/>
                <a:gd name="adj2" fmla="val 0"/>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9" name="直接连接符 108"/>
            <p:cNvCxnSpPr/>
            <p:nvPr/>
          </p:nvCxnSpPr>
          <p:spPr>
            <a:xfrm>
              <a:off x="6096000" y="0"/>
              <a:ext cx="0" cy="160506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03" name="组合 102"/>
          <p:cNvGrpSpPr/>
          <p:nvPr/>
        </p:nvGrpSpPr>
        <p:grpSpPr>
          <a:xfrm>
            <a:off x="3988902" y="2373550"/>
            <a:ext cx="4214197" cy="524279"/>
            <a:chOff x="3988902" y="2400819"/>
            <a:chExt cx="4214197" cy="467826"/>
          </a:xfrm>
        </p:grpSpPr>
        <p:sp>
          <p:nvSpPr>
            <p:cNvPr id="101" name="任意多边形 100"/>
            <p:cNvSpPr/>
            <p:nvPr/>
          </p:nvSpPr>
          <p:spPr>
            <a:xfrm>
              <a:off x="7995277" y="2403148"/>
              <a:ext cx="207822" cy="465497"/>
            </a:xfrm>
            <a:custGeom>
              <a:avLst/>
              <a:gdLst>
                <a:gd name="connsiteX0" fmla="*/ 42463 w 293630"/>
                <a:gd name="connsiteY0" fmla="*/ 61896 h 1060499"/>
                <a:gd name="connsiteX1" fmla="*/ 58115 w 293630"/>
                <a:gd name="connsiteY1" fmla="*/ 122768 h 1060499"/>
                <a:gd name="connsiteX2" fmla="*/ 99527 w 293630"/>
                <a:gd name="connsiteY2" fmla="*/ 533567 h 1060499"/>
                <a:gd name="connsiteX3" fmla="*/ 58115 w 293630"/>
                <a:gd name="connsiteY3" fmla="*/ 944366 h 1060499"/>
                <a:gd name="connsiteX4" fmla="*/ 44170 w 293630"/>
                <a:gd name="connsiteY4" fmla="*/ 998602 h 1060499"/>
                <a:gd name="connsiteX5" fmla="*/ 1707 w 293630"/>
                <a:gd name="connsiteY5" fmla="*/ 984341 h 1060499"/>
                <a:gd name="connsiteX6" fmla="*/ 14303 w 293630"/>
                <a:gd name="connsiteY6" fmla="*/ 935353 h 1060499"/>
                <a:gd name="connsiteX7" fmla="*/ 54806 w 293630"/>
                <a:gd name="connsiteY7" fmla="*/ 533567 h 1060499"/>
                <a:gd name="connsiteX8" fmla="*/ 14303 w 293630"/>
                <a:gd name="connsiteY8" fmla="*/ 131781 h 1060499"/>
                <a:gd name="connsiteX9" fmla="*/ 0 w 293630"/>
                <a:gd name="connsiteY9" fmla="*/ 76157 h 1060499"/>
                <a:gd name="connsiteX10" fmla="*/ 226766 w 293630"/>
                <a:gd name="connsiteY10" fmla="*/ 0 h 1060499"/>
                <a:gd name="connsiteX11" fmla="*/ 248275 w 293630"/>
                <a:gd name="connsiteY11" fmla="*/ 83650 h 1060499"/>
                <a:gd name="connsiteX12" fmla="*/ 293630 w 293630"/>
                <a:gd name="connsiteY12" fmla="*/ 533567 h 1060499"/>
                <a:gd name="connsiteX13" fmla="*/ 248275 w 293630"/>
                <a:gd name="connsiteY13" fmla="*/ 983485 h 1060499"/>
                <a:gd name="connsiteX14" fmla="*/ 228472 w 293630"/>
                <a:gd name="connsiteY14" fmla="*/ 1060499 h 1060499"/>
                <a:gd name="connsiteX15" fmla="*/ 152247 w 293630"/>
                <a:gd name="connsiteY15" fmla="*/ 1034899 h 1060499"/>
                <a:gd name="connsiteX16" fmla="*/ 169627 w 293630"/>
                <a:gd name="connsiteY16" fmla="*/ 967306 h 1060499"/>
                <a:gd name="connsiteX17" fmla="*/ 213351 w 293630"/>
                <a:gd name="connsiteY17" fmla="*/ 533567 h 1060499"/>
                <a:gd name="connsiteX18" fmla="*/ 169627 w 293630"/>
                <a:gd name="connsiteY18" fmla="*/ 99829 h 1060499"/>
                <a:gd name="connsiteX19" fmla="*/ 150540 w 293630"/>
                <a:gd name="connsiteY19" fmla="*/ 25600 h 106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3630" h="1060499">
                  <a:moveTo>
                    <a:pt x="42463" y="61896"/>
                  </a:moveTo>
                  <a:lnTo>
                    <a:pt x="58115" y="122768"/>
                  </a:lnTo>
                  <a:cubicBezTo>
                    <a:pt x="85268" y="255460"/>
                    <a:pt x="99527" y="392848"/>
                    <a:pt x="99527" y="533567"/>
                  </a:cubicBezTo>
                  <a:cubicBezTo>
                    <a:pt x="99527" y="674286"/>
                    <a:pt x="85268" y="811674"/>
                    <a:pt x="58115" y="944366"/>
                  </a:cubicBezTo>
                  <a:lnTo>
                    <a:pt x="44170" y="998602"/>
                  </a:lnTo>
                  <a:lnTo>
                    <a:pt x="1707" y="984341"/>
                  </a:lnTo>
                  <a:lnTo>
                    <a:pt x="14303" y="935353"/>
                  </a:lnTo>
                  <a:cubicBezTo>
                    <a:pt x="40860" y="805573"/>
                    <a:pt x="54806" y="671199"/>
                    <a:pt x="54806" y="533567"/>
                  </a:cubicBezTo>
                  <a:cubicBezTo>
                    <a:pt x="54806" y="395936"/>
                    <a:pt x="40860" y="261562"/>
                    <a:pt x="14303" y="131781"/>
                  </a:cubicBezTo>
                  <a:lnTo>
                    <a:pt x="0" y="76157"/>
                  </a:lnTo>
                  <a:close/>
                  <a:moveTo>
                    <a:pt x="226766" y="0"/>
                  </a:moveTo>
                  <a:lnTo>
                    <a:pt x="248275" y="83650"/>
                  </a:lnTo>
                  <a:cubicBezTo>
                    <a:pt x="278013" y="228977"/>
                    <a:pt x="293630" y="379448"/>
                    <a:pt x="293630" y="533567"/>
                  </a:cubicBezTo>
                  <a:cubicBezTo>
                    <a:pt x="293630" y="687686"/>
                    <a:pt x="278013" y="838157"/>
                    <a:pt x="248275" y="983485"/>
                  </a:cubicBezTo>
                  <a:lnTo>
                    <a:pt x="228472" y="1060499"/>
                  </a:lnTo>
                  <a:lnTo>
                    <a:pt x="152247" y="1034899"/>
                  </a:lnTo>
                  <a:lnTo>
                    <a:pt x="169627" y="967306"/>
                  </a:lnTo>
                  <a:cubicBezTo>
                    <a:pt x="198296" y="827204"/>
                    <a:pt x="213351" y="682144"/>
                    <a:pt x="213351" y="533567"/>
                  </a:cubicBezTo>
                  <a:cubicBezTo>
                    <a:pt x="213351" y="384990"/>
                    <a:pt x="198296" y="239930"/>
                    <a:pt x="169627" y="99829"/>
                  </a:cubicBezTo>
                  <a:lnTo>
                    <a:pt x="150540" y="256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2" name="任意多边形 101"/>
            <p:cNvSpPr/>
            <p:nvPr/>
          </p:nvSpPr>
          <p:spPr>
            <a:xfrm flipH="1">
              <a:off x="3988902" y="2400819"/>
              <a:ext cx="207822" cy="465497"/>
            </a:xfrm>
            <a:custGeom>
              <a:avLst/>
              <a:gdLst>
                <a:gd name="connsiteX0" fmla="*/ 42463 w 293630"/>
                <a:gd name="connsiteY0" fmla="*/ 61896 h 1060499"/>
                <a:gd name="connsiteX1" fmla="*/ 58115 w 293630"/>
                <a:gd name="connsiteY1" fmla="*/ 122768 h 1060499"/>
                <a:gd name="connsiteX2" fmla="*/ 99527 w 293630"/>
                <a:gd name="connsiteY2" fmla="*/ 533567 h 1060499"/>
                <a:gd name="connsiteX3" fmla="*/ 58115 w 293630"/>
                <a:gd name="connsiteY3" fmla="*/ 944366 h 1060499"/>
                <a:gd name="connsiteX4" fmla="*/ 44170 w 293630"/>
                <a:gd name="connsiteY4" fmla="*/ 998602 h 1060499"/>
                <a:gd name="connsiteX5" fmla="*/ 1707 w 293630"/>
                <a:gd name="connsiteY5" fmla="*/ 984341 h 1060499"/>
                <a:gd name="connsiteX6" fmla="*/ 14303 w 293630"/>
                <a:gd name="connsiteY6" fmla="*/ 935353 h 1060499"/>
                <a:gd name="connsiteX7" fmla="*/ 54806 w 293630"/>
                <a:gd name="connsiteY7" fmla="*/ 533567 h 1060499"/>
                <a:gd name="connsiteX8" fmla="*/ 14303 w 293630"/>
                <a:gd name="connsiteY8" fmla="*/ 131781 h 1060499"/>
                <a:gd name="connsiteX9" fmla="*/ 0 w 293630"/>
                <a:gd name="connsiteY9" fmla="*/ 76157 h 1060499"/>
                <a:gd name="connsiteX10" fmla="*/ 226766 w 293630"/>
                <a:gd name="connsiteY10" fmla="*/ 0 h 1060499"/>
                <a:gd name="connsiteX11" fmla="*/ 248275 w 293630"/>
                <a:gd name="connsiteY11" fmla="*/ 83650 h 1060499"/>
                <a:gd name="connsiteX12" fmla="*/ 293630 w 293630"/>
                <a:gd name="connsiteY12" fmla="*/ 533567 h 1060499"/>
                <a:gd name="connsiteX13" fmla="*/ 248275 w 293630"/>
                <a:gd name="connsiteY13" fmla="*/ 983485 h 1060499"/>
                <a:gd name="connsiteX14" fmla="*/ 228472 w 293630"/>
                <a:gd name="connsiteY14" fmla="*/ 1060499 h 1060499"/>
                <a:gd name="connsiteX15" fmla="*/ 152247 w 293630"/>
                <a:gd name="connsiteY15" fmla="*/ 1034899 h 1060499"/>
                <a:gd name="connsiteX16" fmla="*/ 169627 w 293630"/>
                <a:gd name="connsiteY16" fmla="*/ 967306 h 1060499"/>
                <a:gd name="connsiteX17" fmla="*/ 213351 w 293630"/>
                <a:gd name="connsiteY17" fmla="*/ 533567 h 1060499"/>
                <a:gd name="connsiteX18" fmla="*/ 169627 w 293630"/>
                <a:gd name="connsiteY18" fmla="*/ 99829 h 1060499"/>
                <a:gd name="connsiteX19" fmla="*/ 150540 w 293630"/>
                <a:gd name="connsiteY19" fmla="*/ 25600 h 106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3630" h="1060499">
                  <a:moveTo>
                    <a:pt x="42463" y="61896"/>
                  </a:moveTo>
                  <a:lnTo>
                    <a:pt x="58115" y="122768"/>
                  </a:lnTo>
                  <a:cubicBezTo>
                    <a:pt x="85268" y="255460"/>
                    <a:pt x="99527" y="392848"/>
                    <a:pt x="99527" y="533567"/>
                  </a:cubicBezTo>
                  <a:cubicBezTo>
                    <a:pt x="99527" y="674286"/>
                    <a:pt x="85268" y="811674"/>
                    <a:pt x="58115" y="944366"/>
                  </a:cubicBezTo>
                  <a:lnTo>
                    <a:pt x="44170" y="998602"/>
                  </a:lnTo>
                  <a:lnTo>
                    <a:pt x="1707" y="984341"/>
                  </a:lnTo>
                  <a:lnTo>
                    <a:pt x="14303" y="935353"/>
                  </a:lnTo>
                  <a:cubicBezTo>
                    <a:pt x="40860" y="805573"/>
                    <a:pt x="54806" y="671199"/>
                    <a:pt x="54806" y="533567"/>
                  </a:cubicBezTo>
                  <a:cubicBezTo>
                    <a:pt x="54806" y="395936"/>
                    <a:pt x="40860" y="261562"/>
                    <a:pt x="14303" y="131781"/>
                  </a:cubicBezTo>
                  <a:lnTo>
                    <a:pt x="0" y="76157"/>
                  </a:lnTo>
                  <a:close/>
                  <a:moveTo>
                    <a:pt x="226766" y="0"/>
                  </a:moveTo>
                  <a:lnTo>
                    <a:pt x="248275" y="83650"/>
                  </a:lnTo>
                  <a:cubicBezTo>
                    <a:pt x="278013" y="228977"/>
                    <a:pt x="293630" y="379448"/>
                    <a:pt x="293630" y="533567"/>
                  </a:cubicBezTo>
                  <a:cubicBezTo>
                    <a:pt x="293630" y="687686"/>
                    <a:pt x="278013" y="838157"/>
                    <a:pt x="248275" y="983485"/>
                  </a:cubicBezTo>
                  <a:lnTo>
                    <a:pt x="228472" y="1060499"/>
                  </a:lnTo>
                  <a:lnTo>
                    <a:pt x="152247" y="1034899"/>
                  </a:lnTo>
                  <a:lnTo>
                    <a:pt x="169627" y="967306"/>
                  </a:lnTo>
                  <a:cubicBezTo>
                    <a:pt x="198296" y="827204"/>
                    <a:pt x="213351" y="682144"/>
                    <a:pt x="213351" y="533567"/>
                  </a:cubicBezTo>
                  <a:cubicBezTo>
                    <a:pt x="213351" y="384990"/>
                    <a:pt x="198296" y="239930"/>
                    <a:pt x="169627" y="99829"/>
                  </a:cubicBezTo>
                  <a:lnTo>
                    <a:pt x="150540" y="256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3" name="Group 86"/>
          <p:cNvGrpSpPr/>
          <p:nvPr/>
        </p:nvGrpSpPr>
        <p:grpSpPr>
          <a:xfrm>
            <a:off x="4768420" y="1323975"/>
            <a:ext cx="2655160" cy="2655160"/>
            <a:chOff x="4843606" y="1770636"/>
            <a:chExt cx="2504788" cy="2504788"/>
          </a:xfrm>
        </p:grpSpPr>
        <p:sp>
          <p:nvSpPr>
            <p:cNvPr id="24" name="椭圆 23"/>
            <p:cNvSpPr/>
            <p:nvPr/>
          </p:nvSpPr>
          <p:spPr>
            <a:xfrm>
              <a:off x="4843606" y="1770636"/>
              <a:ext cx="2504788" cy="2504788"/>
            </a:xfrm>
            <a:prstGeom prst="ellipse">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24"/>
            <p:cNvSpPr/>
            <p:nvPr/>
          </p:nvSpPr>
          <p:spPr>
            <a:xfrm>
              <a:off x="5167085" y="2094117"/>
              <a:ext cx="1857831" cy="1857829"/>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26" name="Freeform 418"/>
            <p:cNvSpPr/>
            <p:nvPr/>
          </p:nvSpPr>
          <p:spPr bwMode="auto">
            <a:xfrm>
              <a:off x="5689737" y="2646339"/>
              <a:ext cx="812524" cy="715279"/>
            </a:xfrm>
            <a:custGeom>
              <a:avLst/>
              <a:gdLst>
                <a:gd name="T0" fmla="*/ 570 w 584"/>
                <a:gd name="T1" fmla="*/ 84 h 515"/>
                <a:gd name="T2" fmla="*/ 488 w 584"/>
                <a:gd name="T3" fmla="*/ 10 h 515"/>
                <a:gd name="T4" fmla="*/ 239 w 584"/>
                <a:gd name="T5" fmla="*/ 0 h 515"/>
                <a:gd name="T6" fmla="*/ 96 w 584"/>
                <a:gd name="T7" fmla="*/ 10 h 515"/>
                <a:gd name="T8" fmla="*/ 73 w 584"/>
                <a:gd name="T9" fmla="*/ 84 h 515"/>
                <a:gd name="T10" fmla="*/ 5 w 584"/>
                <a:gd name="T11" fmla="*/ 88 h 515"/>
                <a:gd name="T12" fmla="*/ 0 w 584"/>
                <a:gd name="T13" fmla="*/ 330 h 515"/>
                <a:gd name="T14" fmla="*/ 13 w 584"/>
                <a:gd name="T15" fmla="*/ 515 h 515"/>
                <a:gd name="T16" fmla="*/ 511 w 584"/>
                <a:gd name="T17" fmla="*/ 515 h 515"/>
                <a:gd name="T18" fmla="*/ 584 w 584"/>
                <a:gd name="T19" fmla="*/ 502 h 515"/>
                <a:gd name="T20" fmla="*/ 584 w 584"/>
                <a:gd name="T21" fmla="*/ 104 h 515"/>
                <a:gd name="T22" fmla="*/ 346 w 584"/>
                <a:gd name="T23" fmla="*/ 20 h 515"/>
                <a:gd name="T24" fmla="*/ 468 w 584"/>
                <a:gd name="T25" fmla="*/ 83 h 515"/>
                <a:gd name="T26" fmla="*/ 116 w 584"/>
                <a:gd name="T27" fmla="*/ 83 h 515"/>
                <a:gd name="T28" fmla="*/ 346 w 584"/>
                <a:gd name="T29" fmla="*/ 20 h 515"/>
                <a:gd name="T30" fmla="*/ 73 w 584"/>
                <a:gd name="T31" fmla="*/ 489 h 515"/>
                <a:gd name="T32" fmla="*/ 27 w 584"/>
                <a:gd name="T33" fmla="*/ 271 h 515"/>
                <a:gd name="T34" fmla="*/ 210 w 584"/>
                <a:gd name="T35" fmla="*/ 248 h 515"/>
                <a:gd name="T36" fmla="*/ 260 w 584"/>
                <a:gd name="T37" fmla="*/ 250 h 515"/>
                <a:gd name="T38" fmla="*/ 45 w 584"/>
                <a:gd name="T39" fmla="*/ 104 h 515"/>
                <a:gd name="T40" fmla="*/ 511 w 584"/>
                <a:gd name="T41" fmla="*/ 104 h 515"/>
                <a:gd name="T42" fmla="*/ 358 w 584"/>
                <a:gd name="T43" fmla="*/ 228 h 515"/>
                <a:gd name="T44" fmla="*/ 350 w 584"/>
                <a:gd name="T45" fmla="*/ 265 h 515"/>
                <a:gd name="T46" fmla="*/ 557 w 584"/>
                <a:gd name="T47" fmla="*/ 128 h 515"/>
                <a:gd name="T48" fmla="*/ 557 w 584"/>
                <a:gd name="T49" fmla="*/ 489 h 515"/>
                <a:gd name="T50" fmla="*/ 292 w 584"/>
                <a:gd name="T51" fmla="*/ 271 h 515"/>
                <a:gd name="T52" fmla="*/ 294 w 584"/>
                <a:gd name="T53" fmla="*/ 246 h 515"/>
                <a:gd name="T54" fmla="*/ 292 w 584"/>
                <a:gd name="T55" fmla="*/ 271 h 515"/>
                <a:gd name="T56" fmla="*/ 292 w 584"/>
                <a:gd name="T57" fmla="*/ 347 h 515"/>
                <a:gd name="T58" fmla="*/ 358 w 584"/>
                <a:gd name="T59" fmla="*/ 317 h 515"/>
                <a:gd name="T60" fmla="*/ 233 w 584"/>
                <a:gd name="T61" fmla="*/ 263 h 515"/>
                <a:gd name="T62" fmla="*/ 285 w 584"/>
                <a:gd name="T63" fmla="*/ 299 h 515"/>
                <a:gd name="T64" fmla="*/ 288 w 584"/>
                <a:gd name="T65" fmla="*/ 300 h 515"/>
                <a:gd name="T66" fmla="*/ 299 w 584"/>
                <a:gd name="T67" fmla="*/ 298 h 515"/>
                <a:gd name="T68" fmla="*/ 358 w 584"/>
                <a:gd name="T69" fmla="*/ 280 h 515"/>
                <a:gd name="T70" fmla="*/ 227 w 584"/>
                <a:gd name="T71" fmla="*/ 275 h 515"/>
                <a:gd name="T72" fmla="*/ 299 w 584"/>
                <a:gd name="T73" fmla="*/ 299 h 515"/>
                <a:gd name="T74" fmla="*/ 288 w 584"/>
                <a:gd name="T75" fmla="*/ 300 h 515"/>
                <a:gd name="T76" fmla="*/ 285 w 584"/>
                <a:gd name="T77" fmla="*/ 299 h 515"/>
                <a:gd name="T78" fmla="*/ 292 w 584"/>
                <a:gd name="T79" fmla="*/ 271 h 515"/>
                <a:gd name="T80" fmla="*/ 299 w 584"/>
                <a:gd name="T81" fmla="*/ 298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84" h="515">
                  <a:moveTo>
                    <a:pt x="580" y="95"/>
                  </a:moveTo>
                  <a:cubicBezTo>
                    <a:pt x="580" y="89"/>
                    <a:pt x="577" y="84"/>
                    <a:pt x="570" y="84"/>
                  </a:cubicBezTo>
                  <a:lnTo>
                    <a:pt x="488" y="84"/>
                  </a:lnTo>
                  <a:lnTo>
                    <a:pt x="488" y="10"/>
                  </a:lnTo>
                  <a:cubicBezTo>
                    <a:pt x="488" y="5"/>
                    <a:pt x="484" y="0"/>
                    <a:pt x="478" y="0"/>
                  </a:cubicBezTo>
                  <a:lnTo>
                    <a:pt x="239" y="0"/>
                  </a:lnTo>
                  <a:lnTo>
                    <a:pt x="106" y="0"/>
                  </a:lnTo>
                  <a:cubicBezTo>
                    <a:pt x="101" y="0"/>
                    <a:pt x="96" y="5"/>
                    <a:pt x="96" y="10"/>
                  </a:cubicBezTo>
                  <a:lnTo>
                    <a:pt x="96" y="84"/>
                  </a:lnTo>
                  <a:lnTo>
                    <a:pt x="73" y="84"/>
                  </a:lnTo>
                  <a:lnTo>
                    <a:pt x="13" y="84"/>
                  </a:lnTo>
                  <a:cubicBezTo>
                    <a:pt x="9" y="84"/>
                    <a:pt x="7" y="86"/>
                    <a:pt x="5" y="88"/>
                  </a:cubicBezTo>
                  <a:cubicBezTo>
                    <a:pt x="2" y="91"/>
                    <a:pt x="0" y="95"/>
                    <a:pt x="0" y="99"/>
                  </a:cubicBezTo>
                  <a:lnTo>
                    <a:pt x="0" y="330"/>
                  </a:lnTo>
                  <a:lnTo>
                    <a:pt x="0" y="502"/>
                  </a:lnTo>
                  <a:cubicBezTo>
                    <a:pt x="0" y="509"/>
                    <a:pt x="6" y="515"/>
                    <a:pt x="13" y="515"/>
                  </a:cubicBezTo>
                  <a:lnTo>
                    <a:pt x="208" y="515"/>
                  </a:lnTo>
                  <a:lnTo>
                    <a:pt x="511" y="515"/>
                  </a:lnTo>
                  <a:lnTo>
                    <a:pt x="570" y="515"/>
                  </a:lnTo>
                  <a:cubicBezTo>
                    <a:pt x="578" y="515"/>
                    <a:pt x="584" y="509"/>
                    <a:pt x="584" y="502"/>
                  </a:cubicBezTo>
                  <a:lnTo>
                    <a:pt x="584" y="269"/>
                  </a:lnTo>
                  <a:lnTo>
                    <a:pt x="584" y="104"/>
                  </a:lnTo>
                  <a:cubicBezTo>
                    <a:pt x="584" y="100"/>
                    <a:pt x="582" y="97"/>
                    <a:pt x="580" y="95"/>
                  </a:cubicBezTo>
                  <a:close/>
                  <a:moveTo>
                    <a:pt x="346" y="20"/>
                  </a:moveTo>
                  <a:lnTo>
                    <a:pt x="468" y="20"/>
                  </a:lnTo>
                  <a:lnTo>
                    <a:pt x="468" y="83"/>
                  </a:lnTo>
                  <a:lnTo>
                    <a:pt x="239" y="83"/>
                  </a:lnTo>
                  <a:lnTo>
                    <a:pt x="116" y="83"/>
                  </a:lnTo>
                  <a:lnTo>
                    <a:pt x="116" y="20"/>
                  </a:lnTo>
                  <a:lnTo>
                    <a:pt x="346" y="20"/>
                  </a:lnTo>
                  <a:close/>
                  <a:moveTo>
                    <a:pt x="376" y="489"/>
                  </a:moveTo>
                  <a:lnTo>
                    <a:pt x="73" y="489"/>
                  </a:lnTo>
                  <a:lnTo>
                    <a:pt x="27" y="489"/>
                  </a:lnTo>
                  <a:lnTo>
                    <a:pt x="27" y="271"/>
                  </a:lnTo>
                  <a:lnTo>
                    <a:pt x="27" y="124"/>
                  </a:lnTo>
                  <a:cubicBezTo>
                    <a:pt x="88" y="165"/>
                    <a:pt x="149" y="207"/>
                    <a:pt x="210" y="248"/>
                  </a:cubicBezTo>
                  <a:cubicBezTo>
                    <a:pt x="218" y="253"/>
                    <a:pt x="225" y="258"/>
                    <a:pt x="233" y="263"/>
                  </a:cubicBezTo>
                  <a:cubicBezTo>
                    <a:pt x="238" y="257"/>
                    <a:pt x="248" y="253"/>
                    <a:pt x="260" y="250"/>
                  </a:cubicBezTo>
                  <a:cubicBezTo>
                    <a:pt x="205" y="212"/>
                    <a:pt x="150" y="175"/>
                    <a:pt x="95" y="138"/>
                  </a:cubicBezTo>
                  <a:cubicBezTo>
                    <a:pt x="78" y="126"/>
                    <a:pt x="61" y="115"/>
                    <a:pt x="45" y="104"/>
                  </a:cubicBezTo>
                  <a:lnTo>
                    <a:pt x="208" y="104"/>
                  </a:lnTo>
                  <a:lnTo>
                    <a:pt x="511" y="104"/>
                  </a:lnTo>
                  <a:lnTo>
                    <a:pt x="546" y="104"/>
                  </a:lnTo>
                  <a:cubicBezTo>
                    <a:pt x="483" y="145"/>
                    <a:pt x="421" y="186"/>
                    <a:pt x="358" y="228"/>
                  </a:cubicBezTo>
                  <a:cubicBezTo>
                    <a:pt x="346" y="235"/>
                    <a:pt x="334" y="243"/>
                    <a:pt x="323" y="251"/>
                  </a:cubicBezTo>
                  <a:cubicBezTo>
                    <a:pt x="334" y="254"/>
                    <a:pt x="344" y="259"/>
                    <a:pt x="350" y="265"/>
                  </a:cubicBezTo>
                  <a:cubicBezTo>
                    <a:pt x="401" y="231"/>
                    <a:pt x="453" y="197"/>
                    <a:pt x="504" y="163"/>
                  </a:cubicBezTo>
                  <a:cubicBezTo>
                    <a:pt x="522" y="152"/>
                    <a:pt x="539" y="140"/>
                    <a:pt x="557" y="128"/>
                  </a:cubicBezTo>
                  <a:lnTo>
                    <a:pt x="557" y="337"/>
                  </a:lnTo>
                  <a:lnTo>
                    <a:pt x="557" y="489"/>
                  </a:lnTo>
                  <a:lnTo>
                    <a:pt x="376" y="489"/>
                  </a:lnTo>
                  <a:close/>
                  <a:moveTo>
                    <a:pt x="292" y="271"/>
                  </a:moveTo>
                  <a:cubicBezTo>
                    <a:pt x="281" y="264"/>
                    <a:pt x="271" y="257"/>
                    <a:pt x="260" y="250"/>
                  </a:cubicBezTo>
                  <a:cubicBezTo>
                    <a:pt x="270" y="247"/>
                    <a:pt x="281" y="246"/>
                    <a:pt x="294" y="246"/>
                  </a:cubicBezTo>
                  <a:cubicBezTo>
                    <a:pt x="304" y="247"/>
                    <a:pt x="314" y="248"/>
                    <a:pt x="323" y="251"/>
                  </a:cubicBezTo>
                  <a:cubicBezTo>
                    <a:pt x="312" y="258"/>
                    <a:pt x="302" y="264"/>
                    <a:pt x="292" y="271"/>
                  </a:cubicBezTo>
                  <a:close/>
                  <a:moveTo>
                    <a:pt x="358" y="317"/>
                  </a:moveTo>
                  <a:cubicBezTo>
                    <a:pt x="356" y="331"/>
                    <a:pt x="323" y="347"/>
                    <a:pt x="292" y="347"/>
                  </a:cubicBezTo>
                  <a:cubicBezTo>
                    <a:pt x="262" y="347"/>
                    <a:pt x="229" y="329"/>
                    <a:pt x="227" y="318"/>
                  </a:cubicBezTo>
                  <a:cubicBezTo>
                    <a:pt x="227" y="317"/>
                    <a:pt x="358" y="317"/>
                    <a:pt x="358" y="317"/>
                  </a:cubicBezTo>
                  <a:close/>
                  <a:moveTo>
                    <a:pt x="227" y="275"/>
                  </a:moveTo>
                  <a:cubicBezTo>
                    <a:pt x="227" y="271"/>
                    <a:pt x="229" y="267"/>
                    <a:pt x="233" y="263"/>
                  </a:cubicBezTo>
                  <a:cubicBezTo>
                    <a:pt x="250" y="275"/>
                    <a:pt x="268" y="287"/>
                    <a:pt x="285" y="299"/>
                  </a:cubicBezTo>
                  <a:cubicBezTo>
                    <a:pt x="285" y="299"/>
                    <a:pt x="285" y="299"/>
                    <a:pt x="285" y="299"/>
                  </a:cubicBezTo>
                  <a:cubicBezTo>
                    <a:pt x="286" y="299"/>
                    <a:pt x="287" y="300"/>
                    <a:pt x="288" y="300"/>
                  </a:cubicBezTo>
                  <a:cubicBezTo>
                    <a:pt x="288" y="300"/>
                    <a:pt x="288" y="300"/>
                    <a:pt x="288" y="300"/>
                  </a:cubicBezTo>
                  <a:cubicBezTo>
                    <a:pt x="288" y="300"/>
                    <a:pt x="289" y="301"/>
                    <a:pt x="289" y="301"/>
                  </a:cubicBezTo>
                  <a:cubicBezTo>
                    <a:pt x="293" y="302"/>
                    <a:pt x="297" y="300"/>
                    <a:pt x="299" y="298"/>
                  </a:cubicBezTo>
                  <a:cubicBezTo>
                    <a:pt x="316" y="287"/>
                    <a:pt x="333" y="276"/>
                    <a:pt x="350" y="265"/>
                  </a:cubicBezTo>
                  <a:cubicBezTo>
                    <a:pt x="355" y="269"/>
                    <a:pt x="358" y="274"/>
                    <a:pt x="358" y="280"/>
                  </a:cubicBezTo>
                  <a:cubicBezTo>
                    <a:pt x="357" y="297"/>
                    <a:pt x="327" y="310"/>
                    <a:pt x="291" y="309"/>
                  </a:cubicBezTo>
                  <a:cubicBezTo>
                    <a:pt x="255" y="307"/>
                    <a:pt x="227" y="292"/>
                    <a:pt x="227" y="275"/>
                  </a:cubicBezTo>
                  <a:close/>
                  <a:moveTo>
                    <a:pt x="299" y="298"/>
                  </a:moveTo>
                  <a:cubicBezTo>
                    <a:pt x="299" y="298"/>
                    <a:pt x="299" y="299"/>
                    <a:pt x="299" y="299"/>
                  </a:cubicBezTo>
                  <a:cubicBezTo>
                    <a:pt x="295" y="301"/>
                    <a:pt x="292" y="301"/>
                    <a:pt x="289" y="301"/>
                  </a:cubicBezTo>
                  <a:cubicBezTo>
                    <a:pt x="289" y="301"/>
                    <a:pt x="288" y="300"/>
                    <a:pt x="288" y="300"/>
                  </a:cubicBezTo>
                  <a:cubicBezTo>
                    <a:pt x="288" y="300"/>
                    <a:pt x="288" y="300"/>
                    <a:pt x="288" y="300"/>
                  </a:cubicBezTo>
                  <a:cubicBezTo>
                    <a:pt x="287" y="300"/>
                    <a:pt x="286" y="299"/>
                    <a:pt x="285" y="299"/>
                  </a:cubicBezTo>
                  <a:cubicBezTo>
                    <a:pt x="278" y="294"/>
                    <a:pt x="276" y="282"/>
                    <a:pt x="285" y="276"/>
                  </a:cubicBezTo>
                  <a:cubicBezTo>
                    <a:pt x="287" y="274"/>
                    <a:pt x="290" y="273"/>
                    <a:pt x="292" y="271"/>
                  </a:cubicBezTo>
                  <a:cubicBezTo>
                    <a:pt x="294" y="273"/>
                    <a:pt x="296" y="274"/>
                    <a:pt x="299" y="276"/>
                  </a:cubicBezTo>
                  <a:cubicBezTo>
                    <a:pt x="307" y="282"/>
                    <a:pt x="305" y="293"/>
                    <a:pt x="299" y="298"/>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04" name="文本框 103"/>
          <p:cNvSpPr txBox="1"/>
          <p:nvPr/>
        </p:nvSpPr>
        <p:spPr>
          <a:xfrm>
            <a:off x="4836679" y="5009353"/>
            <a:ext cx="2518639" cy="523220"/>
          </a:xfrm>
          <a:prstGeom prst="rect">
            <a:avLst/>
          </a:prstGeom>
          <a:noFill/>
        </p:spPr>
        <p:txBody>
          <a:bodyPr wrap="none" rtlCol="0">
            <a:spAutoFit/>
          </a:bodyPr>
          <a:lstStyle/>
          <a:p>
            <a:pPr algn="ctr"/>
            <a:r>
              <a:rPr lang="zh-CN" altLang="en-US" sz="2800" b="1" dirty="0">
                <a:solidFill>
                  <a:schemeClr val="bg1"/>
                </a:solidFill>
                <a:latin typeface="+mj-ea"/>
                <a:ea typeface="+mj-ea"/>
              </a:rPr>
              <a:t>违规处理</a:t>
            </a:r>
            <a:r>
              <a:rPr lang="en-US" altLang="zh-CN" sz="2800" b="1" dirty="0">
                <a:solidFill>
                  <a:schemeClr val="bg1"/>
                </a:solidFill>
                <a:latin typeface="+mj-ea"/>
                <a:ea typeface="+mj-ea"/>
              </a:rPr>
              <a:t>-</a:t>
            </a:r>
            <a:r>
              <a:rPr lang="zh-CN" altLang="en-US" sz="2800" b="1" dirty="0">
                <a:solidFill>
                  <a:schemeClr val="bg1"/>
                </a:solidFill>
                <a:latin typeface="+mj-ea"/>
                <a:ea typeface="+mj-ea"/>
              </a:rPr>
              <a:t>旷工</a:t>
            </a:r>
            <a:endParaRPr lang="zh-CN" altLang="en-US" sz="2800" b="1" dirty="0">
              <a:solidFill>
                <a:schemeClr val="bg1"/>
              </a:solidFill>
              <a:latin typeface="+mj-ea"/>
              <a:ea typeface="+mj-ea"/>
            </a:endParaRPr>
          </a:p>
        </p:txBody>
      </p:sp>
      <p:sp>
        <p:nvSpPr>
          <p:cNvPr id="105" name="文本框 104"/>
          <p:cNvSpPr txBox="1"/>
          <p:nvPr/>
        </p:nvSpPr>
        <p:spPr>
          <a:xfrm>
            <a:off x="1694361" y="5548955"/>
            <a:ext cx="8803274" cy="646331"/>
          </a:xfrm>
          <a:prstGeom prst="rect">
            <a:avLst/>
          </a:prstGeom>
          <a:noFill/>
        </p:spPr>
        <p:txBody>
          <a:bodyPr wrap="square" rtlCol="0">
            <a:spAutoFit/>
          </a:bodyPr>
          <a:lstStyle/>
          <a:p>
            <a:pPr algn="ctr">
              <a:lnSpc>
                <a:spcPct val="150000"/>
              </a:lnSpc>
              <a:spcAft>
                <a:spcPts val="1200"/>
              </a:spcAft>
            </a:pPr>
            <a:r>
              <a:rPr lang="en-US" altLang="zh-CN" sz="1200" dirty="0">
                <a:solidFill>
                  <a:schemeClr val="bg1">
                    <a:lumMod val="65000"/>
                  </a:schemeClr>
                </a:solidFill>
              </a:rPr>
              <a:t>Please add the text here, according to the need to adjust the font and font size, with 1.5 double spaced and left aligned. Please add the text here, according to the need to adjust the font and font size.</a:t>
            </a:r>
            <a:endParaRPr lang="zh-CN" altLang="en-US" sz="1200" dirty="0">
              <a:solidFill>
                <a:schemeClr val="bg1">
                  <a:lumMod val="65000"/>
                </a:schemeClr>
              </a:solidFill>
            </a:endParaRPr>
          </a:p>
        </p:txBody>
      </p:sp>
      <p:sp>
        <p:nvSpPr>
          <p:cNvPr id="19" name="TextBox 33"/>
          <p:cNvSpPr txBox="1"/>
          <p:nvPr/>
        </p:nvSpPr>
        <p:spPr>
          <a:xfrm>
            <a:off x="1112604" y="3267840"/>
            <a:ext cx="2348865" cy="870262"/>
          </a:xfrm>
          <a:prstGeom prst="rect">
            <a:avLst/>
          </a:prstGeom>
          <a:noFill/>
        </p:spPr>
        <p:txBody>
          <a:bodyPr wrap="square" rIns="288000" anchor="t" anchorCtr="0">
            <a:normAutofit/>
          </a:bodyPr>
          <a:lstStyle/>
          <a:p>
            <a:pPr algn="ctr">
              <a:lnSpc>
                <a:spcPct val="120000"/>
              </a:lnSpc>
            </a:pPr>
            <a:r>
              <a:rPr lang="zh-CN" altLang="en-US" sz="1600" b="1" dirty="0">
                <a:solidFill>
                  <a:schemeClr val="accent3"/>
                </a:solidFill>
              </a:rPr>
              <a:t>至少提前一天提交书面申请《请假单》；</a:t>
            </a:r>
            <a:endParaRPr lang="zh-CN" altLang="en-US" sz="1600" b="1" dirty="0">
              <a:solidFill>
                <a:schemeClr val="accent3"/>
              </a:solidFill>
            </a:endParaRPr>
          </a:p>
        </p:txBody>
      </p:sp>
      <p:sp>
        <p:nvSpPr>
          <p:cNvPr id="20" name="Rectangle 34"/>
          <p:cNvSpPr/>
          <p:nvPr/>
        </p:nvSpPr>
        <p:spPr>
          <a:xfrm>
            <a:off x="1694361" y="3121585"/>
            <a:ext cx="1295327" cy="323165"/>
          </a:xfrm>
          <a:prstGeom prst="rect">
            <a:avLst/>
          </a:prstGeom>
        </p:spPr>
        <p:txBody>
          <a:bodyPr wrap="none" lIns="0" tIns="0" rIns="288000" bIns="0" anchor="b" anchorCtr="0">
            <a:normAutofit/>
          </a:bodyPr>
          <a:lstStyle/>
          <a:p>
            <a:pPr algn="r"/>
            <a:endParaRPr lang="zh-CN" altLang="en-US" sz="1865" b="1" dirty="0">
              <a:solidFill>
                <a:schemeClr val="tx1"/>
              </a:solidFill>
              <a:latin typeface="微软雅黑" panose="020B0503020204020204" pitchFamily="34" charset="-122"/>
              <a:ea typeface="微软雅黑" panose="020B0503020204020204" pitchFamily="34" charset="-122"/>
            </a:endParaRPr>
          </a:p>
        </p:txBody>
      </p:sp>
      <p:sp>
        <p:nvSpPr>
          <p:cNvPr id="21" name="TextBox 36"/>
          <p:cNvSpPr txBox="1"/>
          <p:nvPr/>
        </p:nvSpPr>
        <p:spPr>
          <a:xfrm>
            <a:off x="8839327" y="3162595"/>
            <a:ext cx="2408456" cy="789270"/>
          </a:xfrm>
          <a:prstGeom prst="rect">
            <a:avLst/>
          </a:prstGeom>
          <a:noFill/>
        </p:spPr>
        <p:txBody>
          <a:bodyPr wrap="square" lIns="288000" rIns="288000" anchor="ctr" anchorCtr="0">
            <a:noAutofit/>
          </a:bodyPr>
          <a:lstStyle/>
          <a:p>
            <a:pPr>
              <a:lnSpc>
                <a:spcPct val="120000"/>
              </a:lnSpc>
            </a:pPr>
            <a:r>
              <a:rPr lang="zh-CN" altLang="en-US" sz="1600" b="1" dirty="0">
                <a:solidFill>
                  <a:schemeClr val="accent3"/>
                </a:solidFill>
              </a:rPr>
              <a:t>请假结束后，需第一时间到人事处销假。</a:t>
            </a:r>
            <a:endParaRPr lang="zh-CN" altLang="en-US" sz="1600" b="1" dirty="0">
              <a:solidFill>
                <a:schemeClr val="accent3"/>
              </a:solidFill>
            </a:endParaRPr>
          </a:p>
        </p:txBody>
      </p:sp>
      <p:sp>
        <p:nvSpPr>
          <p:cNvPr id="22" name="Rectangle 37"/>
          <p:cNvSpPr/>
          <p:nvPr/>
        </p:nvSpPr>
        <p:spPr>
          <a:xfrm>
            <a:off x="9286837" y="3108873"/>
            <a:ext cx="1513437" cy="323165"/>
          </a:xfrm>
          <a:prstGeom prst="rect">
            <a:avLst/>
          </a:prstGeom>
        </p:spPr>
        <p:txBody>
          <a:bodyPr wrap="none" lIns="288000" tIns="0" rIns="288000" bIns="0" anchor="ctr" anchorCtr="0">
            <a:normAutofit/>
          </a:bodyPr>
          <a:lstStyle/>
          <a:p>
            <a:pPr algn="l"/>
            <a:endParaRPr lang="zh-CN" altLang="en-US" sz="1865"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750"/>
                                        <p:tgtEl>
                                          <p:spTgt spid="17"/>
                                        </p:tgtEl>
                                      </p:cBhvr>
                                    </p:animEffect>
                                  </p:childTnLst>
                                </p:cTn>
                              </p:par>
                              <p:par>
                                <p:cTn id="8" presetID="2" presetClass="entr" presetSubtype="1" accel="28500" decel="4280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750" fill="hold"/>
                                        <p:tgtEl>
                                          <p:spTgt spid="3"/>
                                        </p:tgtEl>
                                        <p:attrNameLst>
                                          <p:attrName>ppt_x</p:attrName>
                                        </p:attrNameLst>
                                      </p:cBhvr>
                                      <p:tavLst>
                                        <p:tav tm="0">
                                          <p:val>
                                            <p:strVal val="#ppt_x"/>
                                          </p:val>
                                        </p:tav>
                                        <p:tav tm="100000">
                                          <p:val>
                                            <p:strVal val="#ppt_x"/>
                                          </p:val>
                                        </p:tav>
                                      </p:tavLst>
                                    </p:anim>
                                    <p:anim calcmode="lin" valueType="num">
                                      <p:cBhvr additive="base">
                                        <p:cTn id="11" dur="750" fill="hold"/>
                                        <p:tgtEl>
                                          <p:spTgt spid="3"/>
                                        </p:tgtEl>
                                        <p:attrNameLst>
                                          <p:attrName>ppt_y</p:attrName>
                                        </p:attrNameLst>
                                      </p:cBhvr>
                                      <p:tavLst>
                                        <p:tav tm="0">
                                          <p:val>
                                            <p:strVal val="0-#ppt_h/2"/>
                                          </p:val>
                                        </p:tav>
                                        <p:tav tm="100000">
                                          <p:val>
                                            <p:strVal val="#ppt_y"/>
                                          </p:val>
                                        </p:tav>
                                      </p:tavLst>
                                    </p:anim>
                                  </p:childTnLst>
                                </p:cTn>
                              </p:par>
                              <p:par>
                                <p:cTn id="12" presetID="17" presetClass="entr" presetSubtype="10" fill="hold" nodeType="withEffect">
                                  <p:stCondLst>
                                    <p:cond delay="150"/>
                                  </p:stCondLst>
                                  <p:childTnLst>
                                    <p:set>
                                      <p:cBhvr>
                                        <p:cTn id="13" dur="1" fill="hold">
                                          <p:stCondLst>
                                            <p:cond delay="0"/>
                                          </p:stCondLst>
                                        </p:cTn>
                                        <p:tgtEl>
                                          <p:spTgt spid="103"/>
                                        </p:tgtEl>
                                        <p:attrNameLst>
                                          <p:attrName>style.visibility</p:attrName>
                                        </p:attrNameLst>
                                      </p:cBhvr>
                                      <p:to>
                                        <p:strVal val="visible"/>
                                      </p:to>
                                    </p:set>
                                    <p:anim calcmode="lin" valueType="num">
                                      <p:cBhvr>
                                        <p:cTn id="14" dur="500" fill="hold"/>
                                        <p:tgtEl>
                                          <p:spTgt spid="103"/>
                                        </p:tgtEl>
                                        <p:attrNameLst>
                                          <p:attrName>ppt_w</p:attrName>
                                        </p:attrNameLst>
                                      </p:cBhvr>
                                      <p:tavLst>
                                        <p:tav tm="0">
                                          <p:val>
                                            <p:fltVal val="0"/>
                                          </p:val>
                                        </p:tav>
                                        <p:tav tm="100000">
                                          <p:val>
                                            <p:strVal val="#ppt_w"/>
                                          </p:val>
                                        </p:tav>
                                      </p:tavLst>
                                    </p:anim>
                                    <p:anim calcmode="lin" valueType="num">
                                      <p:cBhvr>
                                        <p:cTn id="15" dur="500" fill="hold"/>
                                        <p:tgtEl>
                                          <p:spTgt spid="103"/>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17" presetClass="entr" presetSubtype="1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750" fill="hold"/>
                                        <p:tgtEl>
                                          <p:spTgt spid="4"/>
                                        </p:tgtEl>
                                        <p:attrNameLst>
                                          <p:attrName>ppt_w</p:attrName>
                                        </p:attrNameLst>
                                      </p:cBhvr>
                                      <p:tavLst>
                                        <p:tav tm="0">
                                          <p:val>
                                            <p:fltVal val="0"/>
                                          </p:val>
                                        </p:tav>
                                        <p:tav tm="100000">
                                          <p:val>
                                            <p:strVal val="#ppt_w"/>
                                          </p:val>
                                        </p:tav>
                                      </p:tavLst>
                                    </p:anim>
                                    <p:anim calcmode="lin" valueType="num">
                                      <p:cBhvr>
                                        <p:cTn id="20" dur="75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accel="28500" decel="42800" fill="hold" grpId="0" nodeType="afterEffect">
                                  <p:stCondLst>
                                    <p:cond delay="250"/>
                                  </p:stCondLst>
                                  <p:childTnLst>
                                    <p:set>
                                      <p:cBhvr>
                                        <p:cTn id="33" dur="1" fill="hold">
                                          <p:stCondLst>
                                            <p:cond delay="0"/>
                                          </p:stCondLst>
                                        </p:cTn>
                                        <p:tgtEl>
                                          <p:spTgt spid="104"/>
                                        </p:tgtEl>
                                        <p:attrNameLst>
                                          <p:attrName>style.visibility</p:attrName>
                                        </p:attrNameLst>
                                      </p:cBhvr>
                                      <p:to>
                                        <p:strVal val="visible"/>
                                      </p:to>
                                    </p:set>
                                    <p:anim calcmode="lin" valueType="num">
                                      <p:cBhvr additive="base">
                                        <p:cTn id="34" dur="700" fill="hold"/>
                                        <p:tgtEl>
                                          <p:spTgt spid="104"/>
                                        </p:tgtEl>
                                        <p:attrNameLst>
                                          <p:attrName>ppt_x</p:attrName>
                                        </p:attrNameLst>
                                      </p:cBhvr>
                                      <p:tavLst>
                                        <p:tav tm="0">
                                          <p:val>
                                            <p:strVal val="#ppt_x"/>
                                          </p:val>
                                        </p:tav>
                                        <p:tav tm="100000">
                                          <p:val>
                                            <p:strVal val="#ppt_x"/>
                                          </p:val>
                                        </p:tav>
                                      </p:tavLst>
                                    </p:anim>
                                    <p:anim calcmode="lin" valueType="num">
                                      <p:cBhvr additive="base">
                                        <p:cTn id="35" dur="700" fill="hold"/>
                                        <p:tgtEl>
                                          <p:spTgt spid="104"/>
                                        </p:tgtEl>
                                        <p:attrNameLst>
                                          <p:attrName>ppt_y</p:attrName>
                                        </p:attrNameLst>
                                      </p:cBhvr>
                                      <p:tavLst>
                                        <p:tav tm="0">
                                          <p:val>
                                            <p:strVal val="1+#ppt_h/2"/>
                                          </p:val>
                                        </p:tav>
                                        <p:tav tm="100000">
                                          <p:val>
                                            <p:strVal val="#ppt_y"/>
                                          </p:val>
                                        </p:tav>
                                      </p:tavLst>
                                    </p:anim>
                                  </p:childTnLst>
                                </p:cTn>
                              </p:par>
                              <p:par>
                                <p:cTn id="36" presetID="2" presetClass="entr" presetSubtype="4" accel="28500" decel="42800" fill="hold" grpId="0" nodeType="withEffect">
                                  <p:stCondLst>
                                    <p:cond delay="550"/>
                                  </p:stCondLst>
                                  <p:childTnLst>
                                    <p:set>
                                      <p:cBhvr>
                                        <p:cTn id="37" dur="1" fill="hold">
                                          <p:stCondLst>
                                            <p:cond delay="0"/>
                                          </p:stCondLst>
                                        </p:cTn>
                                        <p:tgtEl>
                                          <p:spTgt spid="105"/>
                                        </p:tgtEl>
                                        <p:attrNameLst>
                                          <p:attrName>style.visibility</p:attrName>
                                        </p:attrNameLst>
                                      </p:cBhvr>
                                      <p:to>
                                        <p:strVal val="visible"/>
                                      </p:to>
                                    </p:set>
                                    <p:anim calcmode="lin" valueType="num">
                                      <p:cBhvr additive="base">
                                        <p:cTn id="38" dur="700" fill="hold"/>
                                        <p:tgtEl>
                                          <p:spTgt spid="105"/>
                                        </p:tgtEl>
                                        <p:attrNameLst>
                                          <p:attrName>ppt_x</p:attrName>
                                        </p:attrNameLst>
                                      </p:cBhvr>
                                      <p:tavLst>
                                        <p:tav tm="0">
                                          <p:val>
                                            <p:strVal val="#ppt_x"/>
                                          </p:val>
                                        </p:tav>
                                        <p:tav tm="100000">
                                          <p:val>
                                            <p:strVal val="#ppt_x"/>
                                          </p:val>
                                        </p:tav>
                                      </p:tavLst>
                                    </p:anim>
                                    <p:anim calcmode="lin" valueType="num">
                                      <p:cBhvr additive="base">
                                        <p:cTn id="39" dur="700" fill="hold"/>
                                        <p:tgtEl>
                                          <p:spTgt spid="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04" grpId="0"/>
      <p:bldP spid="105" grpId="0"/>
      <p:bldP spid="19"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0"/>
            <a:ext cx="4099559" cy="6858000"/>
          </a:xfrm>
          <a:prstGeom prst="rect">
            <a:avLst/>
          </a:prstGeom>
          <a:solidFill>
            <a:srgbClr val="2B2E3A"/>
          </a:solidFill>
          <a:ln w="12700">
            <a:miter lim="400000"/>
          </a:ln>
        </p:spPr>
        <p:txBody>
          <a:bodyPr lIns="35719" tIns="35719" rIns="35719" bIns="35719" anchor="ctr"/>
          <a:lstStyle/>
          <a:p>
            <a:pPr defTabSz="410845"/>
            <a:endParaRPr lang="zh-CN" altLang="en-US" sz="2200">
              <a:solidFill>
                <a:schemeClr val="tx1"/>
              </a:solidFill>
              <a:cs typeface="+mn-ea"/>
            </a:endParaRPr>
          </a:p>
        </p:txBody>
      </p:sp>
      <p:cxnSp>
        <p:nvCxnSpPr>
          <p:cNvPr id="18" name="直接连接符 17"/>
          <p:cNvCxnSpPr/>
          <p:nvPr/>
        </p:nvCxnSpPr>
        <p:spPr>
          <a:xfrm>
            <a:off x="1000125" y="0"/>
            <a:ext cx="0" cy="6876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2" name="任意多边形 21"/>
          <p:cNvSpPr/>
          <p:nvPr/>
        </p:nvSpPr>
        <p:spPr>
          <a:xfrm flipH="1">
            <a:off x="-1" y="0"/>
            <a:ext cx="4099559" cy="6858000"/>
          </a:xfrm>
          <a:custGeom>
            <a:avLst/>
            <a:gdLst>
              <a:gd name="connsiteX0" fmla="*/ 1 w 9277350"/>
              <a:gd name="connsiteY0" fmla="*/ 0 h 6858000"/>
              <a:gd name="connsiteX1" fmla="*/ 1 w 9277350"/>
              <a:gd name="connsiteY1" fmla="*/ 1 h 6858000"/>
              <a:gd name="connsiteX2" fmla="*/ 0 w 9277350"/>
              <a:gd name="connsiteY2" fmla="*/ 0 h 6858000"/>
              <a:gd name="connsiteX3" fmla="*/ 0 w 9277350"/>
              <a:gd name="connsiteY3" fmla="*/ 1504950 h 6858000"/>
              <a:gd name="connsiteX4" fmla="*/ 1 w 9277350"/>
              <a:gd name="connsiteY4" fmla="*/ 1504950 h 6858000"/>
              <a:gd name="connsiteX5" fmla="*/ 1 w 9277350"/>
              <a:gd name="connsiteY5" fmla="*/ 6858000 h 6858000"/>
              <a:gd name="connsiteX6" fmla="*/ 9277350 w 9277350"/>
              <a:gd name="connsiteY6" fmla="*/ 6858000 h 6858000"/>
              <a:gd name="connsiteX7" fmla="*/ 679222 w 9277350"/>
              <a:gd name="connsiteY7" fmla="*/ 1506801 h 6858000"/>
              <a:gd name="connsiteX8" fmla="*/ 678166 w 9277350"/>
              <a:gd name="connsiteY8" fmla="*/ 1504950 h 6858000"/>
              <a:gd name="connsiteX9" fmla="*/ 1504950 w 9277350"/>
              <a:gd name="connsiteY9" fmla="*/ 1504950 h 6858000"/>
              <a:gd name="connsiteX10" fmla="*/ 1 w 9277350"/>
              <a:gd name="connsiteY10"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77350" h="6858000">
                <a:moveTo>
                  <a:pt x="1" y="0"/>
                </a:moveTo>
                <a:lnTo>
                  <a:pt x="1" y="1"/>
                </a:lnTo>
                <a:lnTo>
                  <a:pt x="0" y="0"/>
                </a:lnTo>
                <a:lnTo>
                  <a:pt x="0" y="1504950"/>
                </a:lnTo>
                <a:lnTo>
                  <a:pt x="1" y="1504950"/>
                </a:lnTo>
                <a:lnTo>
                  <a:pt x="1" y="6858000"/>
                </a:lnTo>
                <a:lnTo>
                  <a:pt x="9277350" y="6858000"/>
                </a:lnTo>
                <a:cubicBezTo>
                  <a:pt x="4760317" y="5921574"/>
                  <a:pt x="1991346" y="3708685"/>
                  <a:pt x="679222" y="1506801"/>
                </a:cubicBezTo>
                <a:lnTo>
                  <a:pt x="678166" y="1504950"/>
                </a:lnTo>
                <a:lnTo>
                  <a:pt x="1504950" y="1504950"/>
                </a:lnTo>
                <a:lnTo>
                  <a:pt x="1" y="2"/>
                </a:ln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6597016" y="3752850"/>
            <a:ext cx="5360669" cy="3200400"/>
            <a:chOff x="6597016" y="3752850"/>
            <a:chExt cx="5360669" cy="3200400"/>
          </a:xfrm>
        </p:grpSpPr>
        <p:pic>
          <p:nvPicPr>
            <p:cNvPr id="25" name="图片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237996" y="3937209"/>
              <a:ext cx="4078710" cy="2718078"/>
            </a:xfrm>
            <a:prstGeom prst="rect">
              <a:avLst/>
            </a:prstGeom>
          </p:spPr>
        </p:pic>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7016" y="3752850"/>
              <a:ext cx="5360669" cy="3200400"/>
            </a:xfrm>
            <a:prstGeom prst="rect">
              <a:avLst/>
            </a:prstGeom>
          </p:spPr>
        </p:pic>
      </p:grpSp>
      <p:grpSp>
        <p:nvGrpSpPr>
          <p:cNvPr id="27" name="组合 26"/>
          <p:cNvGrpSpPr/>
          <p:nvPr/>
        </p:nvGrpSpPr>
        <p:grpSpPr>
          <a:xfrm>
            <a:off x="538302" y="722083"/>
            <a:ext cx="923645" cy="923644"/>
            <a:chOff x="5634178" y="810186"/>
            <a:chExt cx="923645" cy="923644"/>
          </a:xfrm>
        </p:grpSpPr>
        <p:sp>
          <p:nvSpPr>
            <p:cNvPr id="28" name="圆角矩形 27"/>
            <p:cNvSpPr/>
            <p:nvPr/>
          </p:nvSpPr>
          <p:spPr>
            <a:xfrm>
              <a:off x="5634178" y="810186"/>
              <a:ext cx="923645" cy="923644"/>
            </a:xfrm>
            <a:prstGeom prst="roundRect">
              <a:avLst>
                <a:gd name="adj" fmla="val 11595"/>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711148" y="887156"/>
              <a:ext cx="769704" cy="769703"/>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5718332" y="1071952"/>
              <a:ext cx="755335" cy="400110"/>
            </a:xfrm>
            <a:prstGeom prst="rect">
              <a:avLst/>
            </a:prstGeom>
            <a:noFill/>
          </p:spPr>
          <p:txBody>
            <a:bodyPr wrap="none" rtlCol="0">
              <a:spAutoFit/>
            </a:bodyPr>
            <a:lstStyle/>
            <a:p>
              <a:pPr algn="ctr"/>
              <a:r>
                <a:rPr lang="en-US" altLang="zh-CN" sz="2000" dirty="0">
                  <a:solidFill>
                    <a:schemeClr val="accent3"/>
                  </a:solidFill>
                  <a:effectLst>
                    <a:outerShdw blurRad="50800" dist="38100" dir="5400000" algn="t" rotWithShape="0">
                      <a:prstClr val="black">
                        <a:alpha val="40000"/>
                      </a:prstClr>
                    </a:outerShdw>
                  </a:effectLst>
                  <a:ea typeface="方正兰亭细黑_GBK" panose="02000000000000000000" pitchFamily="2" charset="-122"/>
                </a:rPr>
                <a:t>2019</a:t>
              </a:r>
              <a:endParaRPr lang="zh-CN" altLang="en-US" sz="2000" dirty="0">
                <a:solidFill>
                  <a:schemeClr val="accent3"/>
                </a:solidFill>
                <a:effectLst>
                  <a:outerShdw blurRad="50800" dist="38100" dir="5400000" algn="t" rotWithShape="0">
                    <a:prstClr val="black">
                      <a:alpha val="40000"/>
                    </a:prstClr>
                  </a:outerShdw>
                </a:effectLst>
                <a:ea typeface="方正兰亭细黑_GBK" panose="02000000000000000000" pitchFamily="2" charset="-122"/>
              </a:endParaRPr>
            </a:p>
          </p:txBody>
        </p:sp>
      </p:grpSp>
      <p:sp>
        <p:nvSpPr>
          <p:cNvPr id="31" name="椭圆 30"/>
          <p:cNvSpPr/>
          <p:nvPr/>
        </p:nvSpPr>
        <p:spPr>
          <a:xfrm>
            <a:off x="928123" y="2437677"/>
            <a:ext cx="144000" cy="144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928123" y="3301677"/>
            <a:ext cx="144000" cy="144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928123" y="4165677"/>
            <a:ext cx="144000" cy="144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1645594" y="1111223"/>
            <a:ext cx="1620957" cy="523220"/>
          </a:xfrm>
          <a:prstGeom prst="rect">
            <a:avLst/>
          </a:prstGeom>
          <a:noFill/>
        </p:spPr>
        <p:txBody>
          <a:bodyPr wrap="none" rtlCol="0">
            <a:spAutoFit/>
          </a:bodyPr>
          <a:lstStyle/>
          <a:p>
            <a:r>
              <a:rPr lang="zh-CN" altLang="en-US" sz="2800" b="1" dirty="0">
                <a:solidFill>
                  <a:schemeClr val="accent3"/>
                </a:solidFill>
                <a:latin typeface="+mj-lt"/>
              </a:rPr>
              <a:t>请假流程</a:t>
            </a:r>
            <a:endParaRPr lang="zh-CN" altLang="en-US" sz="2800" b="1" dirty="0">
              <a:solidFill>
                <a:schemeClr val="accent3"/>
              </a:solidFill>
              <a:latin typeface="+mj-lt"/>
            </a:endParaRPr>
          </a:p>
        </p:txBody>
      </p:sp>
      <p:sp>
        <p:nvSpPr>
          <p:cNvPr id="36" name="文本框 35"/>
          <p:cNvSpPr txBox="1"/>
          <p:nvPr/>
        </p:nvSpPr>
        <p:spPr>
          <a:xfrm>
            <a:off x="1645592" y="757581"/>
            <a:ext cx="1726755" cy="461665"/>
          </a:xfrm>
          <a:prstGeom prst="rect">
            <a:avLst/>
          </a:prstGeom>
          <a:noFill/>
          <a:ln>
            <a:noFill/>
          </a:ln>
        </p:spPr>
        <p:txBody>
          <a:bodyPr wrap="none" rtlCol="0">
            <a:spAutoFit/>
          </a:bodyPr>
          <a:lstStyle/>
          <a:p>
            <a:r>
              <a:rPr lang="en-US" altLang="zh-CN" sz="2400" dirty="0">
                <a:solidFill>
                  <a:schemeClr val="accent3"/>
                </a:solidFill>
              </a:rPr>
              <a:t>Please add</a:t>
            </a:r>
            <a:endParaRPr lang="zh-CN" altLang="en-US" sz="2400" dirty="0">
              <a:solidFill>
                <a:schemeClr val="accent3"/>
              </a:solidFill>
            </a:endParaRPr>
          </a:p>
        </p:txBody>
      </p:sp>
      <p:sp>
        <p:nvSpPr>
          <p:cNvPr id="37" name="文本框 36"/>
          <p:cNvSpPr txBox="1"/>
          <p:nvPr/>
        </p:nvSpPr>
        <p:spPr>
          <a:xfrm>
            <a:off x="1153652" y="2478807"/>
            <a:ext cx="4913221" cy="413831"/>
          </a:xfrm>
          <a:prstGeom prst="rect">
            <a:avLst/>
          </a:prstGeom>
          <a:noFill/>
        </p:spPr>
        <p:txBody>
          <a:bodyPr wrap="square" rtlCol="0">
            <a:spAutoFit/>
          </a:bodyPr>
          <a:lstStyle/>
          <a:p>
            <a:pPr>
              <a:lnSpc>
                <a:spcPct val="150000"/>
              </a:lnSpc>
              <a:spcAft>
                <a:spcPts val="1200"/>
              </a:spcAft>
            </a:pPr>
            <a:r>
              <a:rPr lang="zh-CN" altLang="en-US" sz="1600" dirty="0">
                <a:solidFill>
                  <a:schemeClr val="bg1">
                    <a:lumMod val="65000"/>
                  </a:schemeClr>
                </a:solidFill>
                <a:latin typeface="+mn-ea"/>
              </a:rPr>
              <a:t>至少提前</a:t>
            </a:r>
            <a:r>
              <a:rPr lang="en-US" altLang="zh-CN" sz="1600" dirty="0">
                <a:solidFill>
                  <a:schemeClr val="bg1">
                    <a:lumMod val="65000"/>
                  </a:schemeClr>
                </a:solidFill>
                <a:latin typeface="+mn-ea"/>
              </a:rPr>
              <a:t>1</a:t>
            </a:r>
            <a:r>
              <a:rPr lang="zh-CN" altLang="en-US" sz="1600" dirty="0">
                <a:solidFill>
                  <a:schemeClr val="bg1">
                    <a:lumMod val="65000"/>
                  </a:schemeClr>
                </a:solidFill>
                <a:latin typeface="+mn-ea"/>
              </a:rPr>
              <a:t>个工作日申请</a:t>
            </a:r>
            <a:endParaRPr lang="zh-CN" altLang="en-US" sz="1600" dirty="0">
              <a:solidFill>
                <a:schemeClr val="bg1">
                  <a:lumMod val="65000"/>
                </a:schemeClr>
              </a:solidFill>
              <a:latin typeface="+mn-ea"/>
            </a:endParaRPr>
          </a:p>
        </p:txBody>
      </p:sp>
      <p:sp>
        <p:nvSpPr>
          <p:cNvPr id="38" name="文本框 37"/>
          <p:cNvSpPr txBox="1"/>
          <p:nvPr/>
        </p:nvSpPr>
        <p:spPr>
          <a:xfrm>
            <a:off x="1153650" y="2233187"/>
            <a:ext cx="1569660" cy="369332"/>
          </a:xfrm>
          <a:prstGeom prst="rect">
            <a:avLst/>
          </a:prstGeom>
          <a:noFill/>
        </p:spPr>
        <p:txBody>
          <a:bodyPr wrap="none" rtlCol="0">
            <a:spAutoFit/>
          </a:bodyPr>
          <a:lstStyle/>
          <a:p>
            <a:r>
              <a:rPr lang="zh-CN" altLang="en-US" dirty="0">
                <a:solidFill>
                  <a:schemeClr val="bg1">
                    <a:lumMod val="95000"/>
                  </a:schemeClr>
                </a:solidFill>
                <a:latin typeface="+mn-ea"/>
              </a:rPr>
              <a:t>请假</a:t>
            </a:r>
            <a:r>
              <a:rPr lang="en-US" altLang="zh-CN" dirty="0">
                <a:solidFill>
                  <a:schemeClr val="bg1">
                    <a:lumMod val="95000"/>
                  </a:schemeClr>
                </a:solidFill>
                <a:latin typeface="+mn-ea"/>
              </a:rPr>
              <a:t>1 </a:t>
            </a:r>
            <a:r>
              <a:rPr lang="zh-CN" altLang="en-US" dirty="0">
                <a:solidFill>
                  <a:schemeClr val="bg1">
                    <a:lumMod val="95000"/>
                  </a:schemeClr>
                </a:solidFill>
                <a:latin typeface="+mn-ea"/>
              </a:rPr>
              <a:t>天以内</a:t>
            </a:r>
            <a:endParaRPr lang="zh-CN" altLang="en-US" dirty="0">
              <a:solidFill>
                <a:schemeClr val="bg1">
                  <a:lumMod val="95000"/>
                </a:schemeClr>
              </a:solidFill>
              <a:latin typeface="+mn-ea"/>
            </a:endParaRPr>
          </a:p>
        </p:txBody>
      </p:sp>
      <p:sp>
        <p:nvSpPr>
          <p:cNvPr id="39" name="文本框 38"/>
          <p:cNvSpPr txBox="1"/>
          <p:nvPr/>
        </p:nvSpPr>
        <p:spPr>
          <a:xfrm>
            <a:off x="1153652" y="3384590"/>
            <a:ext cx="4913221" cy="413831"/>
          </a:xfrm>
          <a:prstGeom prst="rect">
            <a:avLst/>
          </a:prstGeom>
          <a:noFill/>
        </p:spPr>
        <p:txBody>
          <a:bodyPr wrap="square" rtlCol="0">
            <a:spAutoFit/>
          </a:bodyPr>
          <a:lstStyle/>
          <a:p>
            <a:pPr>
              <a:lnSpc>
                <a:spcPct val="150000"/>
              </a:lnSpc>
              <a:spcAft>
                <a:spcPts val="1200"/>
              </a:spcAft>
            </a:pPr>
            <a:r>
              <a:rPr lang="zh-CN" altLang="en-US" sz="1600" dirty="0">
                <a:solidFill>
                  <a:schemeClr val="bg1">
                    <a:lumMod val="65000"/>
                  </a:schemeClr>
                </a:solidFill>
                <a:latin typeface="+mn-ea"/>
              </a:rPr>
              <a:t>至少提前</a:t>
            </a:r>
            <a:r>
              <a:rPr lang="en-US" altLang="zh-CN" sz="1600" dirty="0">
                <a:solidFill>
                  <a:schemeClr val="bg1">
                    <a:lumMod val="65000"/>
                  </a:schemeClr>
                </a:solidFill>
                <a:latin typeface="+mn-ea"/>
              </a:rPr>
              <a:t>3</a:t>
            </a:r>
            <a:r>
              <a:rPr lang="zh-CN" altLang="en-US" sz="1600" dirty="0">
                <a:solidFill>
                  <a:schemeClr val="bg1">
                    <a:lumMod val="65000"/>
                  </a:schemeClr>
                </a:solidFill>
                <a:latin typeface="+mn-ea"/>
              </a:rPr>
              <a:t>个工作日申请</a:t>
            </a:r>
            <a:endParaRPr lang="zh-CN" altLang="en-US" sz="1600" dirty="0">
              <a:solidFill>
                <a:schemeClr val="bg1">
                  <a:lumMod val="65000"/>
                </a:schemeClr>
              </a:solidFill>
              <a:latin typeface="+mn-ea"/>
            </a:endParaRPr>
          </a:p>
        </p:txBody>
      </p:sp>
      <p:sp>
        <p:nvSpPr>
          <p:cNvPr id="40" name="文本框 39"/>
          <p:cNvSpPr txBox="1"/>
          <p:nvPr/>
        </p:nvSpPr>
        <p:spPr>
          <a:xfrm>
            <a:off x="1153650" y="3138970"/>
            <a:ext cx="1569660" cy="369332"/>
          </a:xfrm>
          <a:prstGeom prst="rect">
            <a:avLst/>
          </a:prstGeom>
          <a:noFill/>
        </p:spPr>
        <p:txBody>
          <a:bodyPr wrap="none" rtlCol="0">
            <a:spAutoFit/>
          </a:bodyPr>
          <a:lstStyle/>
          <a:p>
            <a:r>
              <a:rPr lang="zh-CN" altLang="en-US" dirty="0">
                <a:solidFill>
                  <a:schemeClr val="bg1">
                    <a:lumMod val="95000"/>
                  </a:schemeClr>
                </a:solidFill>
                <a:latin typeface="+mn-ea"/>
              </a:rPr>
              <a:t>请假</a:t>
            </a:r>
            <a:r>
              <a:rPr lang="en-US" altLang="zh-CN" dirty="0">
                <a:solidFill>
                  <a:schemeClr val="bg1">
                    <a:lumMod val="95000"/>
                  </a:schemeClr>
                </a:solidFill>
                <a:latin typeface="+mn-ea"/>
              </a:rPr>
              <a:t>1 </a:t>
            </a:r>
            <a:r>
              <a:rPr lang="zh-CN" altLang="en-US" dirty="0">
                <a:solidFill>
                  <a:schemeClr val="bg1">
                    <a:lumMod val="95000"/>
                  </a:schemeClr>
                </a:solidFill>
                <a:latin typeface="+mn-ea"/>
              </a:rPr>
              <a:t>天以上</a:t>
            </a:r>
            <a:endParaRPr lang="zh-CN" altLang="en-US" dirty="0">
              <a:solidFill>
                <a:schemeClr val="bg1">
                  <a:lumMod val="95000"/>
                </a:schemeClr>
              </a:solidFill>
              <a:latin typeface="+mn-ea"/>
            </a:endParaRPr>
          </a:p>
        </p:txBody>
      </p:sp>
      <p:sp>
        <p:nvSpPr>
          <p:cNvPr id="41" name="文本框 40"/>
          <p:cNvSpPr txBox="1"/>
          <p:nvPr/>
        </p:nvSpPr>
        <p:spPr>
          <a:xfrm>
            <a:off x="1144127" y="4289661"/>
            <a:ext cx="4913221" cy="413831"/>
          </a:xfrm>
          <a:prstGeom prst="rect">
            <a:avLst/>
          </a:prstGeom>
          <a:noFill/>
        </p:spPr>
        <p:txBody>
          <a:bodyPr wrap="square" rtlCol="0">
            <a:spAutoFit/>
          </a:bodyPr>
          <a:lstStyle/>
          <a:p>
            <a:pPr>
              <a:lnSpc>
                <a:spcPct val="150000"/>
              </a:lnSpc>
              <a:spcAft>
                <a:spcPts val="1200"/>
              </a:spcAft>
            </a:pPr>
            <a:r>
              <a:rPr lang="zh-CN" altLang="en-US" sz="1600" dirty="0">
                <a:solidFill>
                  <a:schemeClr val="bg1">
                    <a:lumMod val="65000"/>
                  </a:schemeClr>
                </a:solidFill>
                <a:latin typeface="+mn-ea"/>
              </a:rPr>
              <a:t>至少提前</a:t>
            </a:r>
            <a:r>
              <a:rPr lang="en-US" altLang="zh-CN" sz="1600" dirty="0">
                <a:solidFill>
                  <a:schemeClr val="bg1">
                    <a:lumMod val="65000"/>
                  </a:schemeClr>
                </a:solidFill>
                <a:latin typeface="+mn-ea"/>
              </a:rPr>
              <a:t>10</a:t>
            </a:r>
            <a:r>
              <a:rPr lang="zh-CN" altLang="en-US" sz="1600" dirty="0">
                <a:solidFill>
                  <a:schemeClr val="bg1">
                    <a:lumMod val="65000"/>
                  </a:schemeClr>
                </a:solidFill>
                <a:latin typeface="+mn-ea"/>
              </a:rPr>
              <a:t>天申请</a:t>
            </a:r>
            <a:endParaRPr lang="zh-CN" altLang="en-US" sz="1600" dirty="0">
              <a:solidFill>
                <a:schemeClr val="bg1">
                  <a:lumMod val="65000"/>
                </a:schemeClr>
              </a:solidFill>
              <a:latin typeface="+mn-ea"/>
            </a:endParaRPr>
          </a:p>
        </p:txBody>
      </p:sp>
      <p:sp>
        <p:nvSpPr>
          <p:cNvPr id="42" name="文本框 41"/>
          <p:cNvSpPr txBox="1"/>
          <p:nvPr/>
        </p:nvSpPr>
        <p:spPr>
          <a:xfrm>
            <a:off x="1144125" y="4044041"/>
            <a:ext cx="1569660" cy="369332"/>
          </a:xfrm>
          <a:prstGeom prst="rect">
            <a:avLst/>
          </a:prstGeom>
          <a:noFill/>
        </p:spPr>
        <p:txBody>
          <a:bodyPr wrap="none" rtlCol="0">
            <a:spAutoFit/>
          </a:bodyPr>
          <a:lstStyle/>
          <a:p>
            <a:r>
              <a:rPr lang="zh-CN" altLang="en-US" dirty="0">
                <a:solidFill>
                  <a:schemeClr val="bg1">
                    <a:lumMod val="95000"/>
                  </a:schemeClr>
                </a:solidFill>
                <a:latin typeface="+mn-ea"/>
              </a:rPr>
              <a:t>连续休假</a:t>
            </a:r>
            <a:r>
              <a:rPr lang="en-US" altLang="zh-CN" dirty="0">
                <a:solidFill>
                  <a:schemeClr val="bg1">
                    <a:lumMod val="95000"/>
                  </a:schemeClr>
                </a:solidFill>
                <a:latin typeface="+mn-ea"/>
              </a:rPr>
              <a:t>5 </a:t>
            </a:r>
            <a:r>
              <a:rPr lang="zh-CN" altLang="en-US" dirty="0">
                <a:solidFill>
                  <a:schemeClr val="bg1">
                    <a:lumMod val="95000"/>
                  </a:schemeClr>
                </a:solidFill>
                <a:latin typeface="+mn-ea"/>
              </a:rPr>
              <a:t>天</a:t>
            </a:r>
            <a:endParaRPr lang="zh-CN" altLang="en-US" dirty="0">
              <a:solidFill>
                <a:schemeClr val="bg1">
                  <a:lumMod val="95000"/>
                </a:schemeClr>
              </a:solidFill>
              <a:latin typeface="+mn-ea"/>
            </a:endParaRPr>
          </a:p>
        </p:txBody>
      </p:sp>
      <p:sp>
        <p:nvSpPr>
          <p:cNvPr id="45" name="任意多边形 44"/>
          <p:cNvSpPr/>
          <p:nvPr/>
        </p:nvSpPr>
        <p:spPr>
          <a:xfrm rot="8100000">
            <a:off x="10793747" y="3359341"/>
            <a:ext cx="329820" cy="329820"/>
          </a:xfrm>
          <a:custGeom>
            <a:avLst/>
            <a:gdLst>
              <a:gd name="connsiteX0" fmla="*/ 292212 w 621484"/>
              <a:gd name="connsiteY0" fmla="*/ 5274 h 621484"/>
              <a:gd name="connsiteX1" fmla="*/ 304940 w 621484"/>
              <a:gd name="connsiteY1" fmla="*/ 2 h 621484"/>
              <a:gd name="connsiteX2" fmla="*/ 592940 w 621484"/>
              <a:gd name="connsiteY2" fmla="*/ 2 h 621484"/>
              <a:gd name="connsiteX3" fmla="*/ 596027 w 621484"/>
              <a:gd name="connsiteY3" fmla="*/ 3089 h 621484"/>
              <a:gd name="connsiteX4" fmla="*/ 603484 w 621484"/>
              <a:gd name="connsiteY4" fmla="*/ 0 h 621484"/>
              <a:gd name="connsiteX5" fmla="*/ 616212 w 621484"/>
              <a:gd name="connsiteY5" fmla="*/ 5273 h 621484"/>
              <a:gd name="connsiteX6" fmla="*/ 621484 w 621484"/>
              <a:gd name="connsiteY6" fmla="*/ 18001 h 621484"/>
              <a:gd name="connsiteX7" fmla="*/ 618396 w 621484"/>
              <a:gd name="connsiteY7" fmla="*/ 25456 h 621484"/>
              <a:gd name="connsiteX8" fmla="*/ 621484 w 621484"/>
              <a:gd name="connsiteY8" fmla="*/ 28544 h 621484"/>
              <a:gd name="connsiteX9" fmla="*/ 621484 w 621484"/>
              <a:gd name="connsiteY9" fmla="*/ 316545 h 621484"/>
              <a:gd name="connsiteX10" fmla="*/ 603484 w 621484"/>
              <a:gd name="connsiteY10" fmla="*/ 334545 h 621484"/>
              <a:gd name="connsiteX11" fmla="*/ 585484 w 621484"/>
              <a:gd name="connsiteY11" fmla="*/ 316545 h 621484"/>
              <a:gd name="connsiteX12" fmla="*/ 585484 w 621484"/>
              <a:gd name="connsiteY12" fmla="*/ 61457 h 621484"/>
              <a:gd name="connsiteX13" fmla="*/ 30727 w 621484"/>
              <a:gd name="connsiteY13" fmla="*/ 616213 h 621484"/>
              <a:gd name="connsiteX14" fmla="*/ 5272 w 621484"/>
              <a:gd name="connsiteY14" fmla="*/ 616213 h 621484"/>
              <a:gd name="connsiteX15" fmla="*/ 5272 w 621484"/>
              <a:gd name="connsiteY15" fmla="*/ 590757 h 621484"/>
              <a:gd name="connsiteX16" fmla="*/ 560026 w 621484"/>
              <a:gd name="connsiteY16" fmla="*/ 36002 h 621484"/>
              <a:gd name="connsiteX17" fmla="*/ 304940 w 621484"/>
              <a:gd name="connsiteY17" fmla="*/ 36002 h 621484"/>
              <a:gd name="connsiteX18" fmla="*/ 286940 w 621484"/>
              <a:gd name="connsiteY18" fmla="*/ 18002 h 621484"/>
              <a:gd name="connsiteX19" fmla="*/ 292212 w 621484"/>
              <a:gd name="connsiteY19" fmla="*/ 5274 h 62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1484" h="621484">
                <a:moveTo>
                  <a:pt x="292212" y="5274"/>
                </a:moveTo>
                <a:cubicBezTo>
                  <a:pt x="295470" y="2017"/>
                  <a:pt x="299969" y="2"/>
                  <a:pt x="304940" y="2"/>
                </a:cubicBezTo>
                <a:lnTo>
                  <a:pt x="592940" y="2"/>
                </a:lnTo>
                <a:lnTo>
                  <a:pt x="596027" y="3089"/>
                </a:lnTo>
                <a:lnTo>
                  <a:pt x="603484" y="0"/>
                </a:lnTo>
                <a:cubicBezTo>
                  <a:pt x="608091" y="0"/>
                  <a:pt x="612697" y="1758"/>
                  <a:pt x="616212" y="5273"/>
                </a:cubicBezTo>
                <a:cubicBezTo>
                  <a:pt x="619726" y="8787"/>
                  <a:pt x="621484" y="13394"/>
                  <a:pt x="621484" y="18001"/>
                </a:cubicBezTo>
                <a:lnTo>
                  <a:pt x="618396" y="25456"/>
                </a:lnTo>
                <a:lnTo>
                  <a:pt x="621484" y="28544"/>
                </a:lnTo>
                <a:lnTo>
                  <a:pt x="621484" y="316545"/>
                </a:lnTo>
                <a:cubicBezTo>
                  <a:pt x="621484" y="326485"/>
                  <a:pt x="613425" y="334544"/>
                  <a:pt x="603484" y="334545"/>
                </a:cubicBezTo>
                <a:cubicBezTo>
                  <a:pt x="593543" y="334544"/>
                  <a:pt x="585484" y="326485"/>
                  <a:pt x="585484" y="316545"/>
                </a:cubicBezTo>
                <a:lnTo>
                  <a:pt x="585484" y="61457"/>
                </a:lnTo>
                <a:lnTo>
                  <a:pt x="30727" y="616213"/>
                </a:lnTo>
                <a:cubicBezTo>
                  <a:pt x="23698" y="623242"/>
                  <a:pt x="12301" y="623242"/>
                  <a:pt x="5272" y="616213"/>
                </a:cubicBezTo>
                <a:cubicBezTo>
                  <a:pt x="-1758" y="609184"/>
                  <a:pt x="-1758" y="597786"/>
                  <a:pt x="5272" y="590757"/>
                </a:cubicBezTo>
                <a:lnTo>
                  <a:pt x="560026" y="36002"/>
                </a:lnTo>
                <a:lnTo>
                  <a:pt x="304940" y="36002"/>
                </a:lnTo>
                <a:cubicBezTo>
                  <a:pt x="294999" y="36002"/>
                  <a:pt x="286940" y="27943"/>
                  <a:pt x="286940" y="18002"/>
                </a:cubicBezTo>
                <a:cubicBezTo>
                  <a:pt x="286940" y="13031"/>
                  <a:pt x="288955" y="8532"/>
                  <a:pt x="292212" y="527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5" name="椭圆 74"/>
          <p:cNvSpPr>
            <a:spLocks noChangeAspect="1"/>
          </p:cNvSpPr>
          <p:nvPr/>
        </p:nvSpPr>
        <p:spPr>
          <a:xfrm>
            <a:off x="928123" y="5029677"/>
            <a:ext cx="144000" cy="144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1153652" y="5142280"/>
            <a:ext cx="4913221" cy="413831"/>
          </a:xfrm>
          <a:prstGeom prst="rect">
            <a:avLst/>
          </a:prstGeom>
          <a:noFill/>
        </p:spPr>
        <p:txBody>
          <a:bodyPr wrap="square" rtlCol="0">
            <a:spAutoFit/>
          </a:bodyPr>
          <a:lstStyle/>
          <a:p>
            <a:pPr>
              <a:lnSpc>
                <a:spcPct val="150000"/>
              </a:lnSpc>
              <a:spcAft>
                <a:spcPts val="1200"/>
              </a:spcAft>
            </a:pPr>
            <a:r>
              <a:rPr lang="zh-CN" altLang="en-US" sz="1600" dirty="0">
                <a:solidFill>
                  <a:schemeClr val="bg1">
                    <a:lumMod val="65000"/>
                  </a:schemeClr>
                </a:solidFill>
                <a:latin typeface="+mn-ea"/>
              </a:rPr>
              <a:t>至少提前</a:t>
            </a:r>
            <a:r>
              <a:rPr lang="en-US" altLang="zh-CN" sz="1600" dirty="0">
                <a:solidFill>
                  <a:schemeClr val="bg1">
                    <a:lumMod val="65000"/>
                  </a:schemeClr>
                </a:solidFill>
                <a:latin typeface="+mn-ea"/>
              </a:rPr>
              <a:t>30</a:t>
            </a:r>
            <a:r>
              <a:rPr lang="zh-CN" altLang="en-US" sz="1600" dirty="0">
                <a:solidFill>
                  <a:schemeClr val="bg1">
                    <a:lumMod val="65000"/>
                  </a:schemeClr>
                </a:solidFill>
                <a:latin typeface="+mn-ea"/>
              </a:rPr>
              <a:t>天申请</a:t>
            </a:r>
            <a:endParaRPr lang="zh-CN" altLang="en-US" sz="1600" dirty="0">
              <a:solidFill>
                <a:schemeClr val="bg1">
                  <a:lumMod val="65000"/>
                </a:schemeClr>
              </a:solidFill>
              <a:latin typeface="+mn-ea"/>
            </a:endParaRPr>
          </a:p>
        </p:txBody>
      </p:sp>
      <p:sp>
        <p:nvSpPr>
          <p:cNvPr id="77" name="文本框 76"/>
          <p:cNvSpPr txBox="1"/>
          <p:nvPr/>
        </p:nvSpPr>
        <p:spPr>
          <a:xfrm>
            <a:off x="1153650" y="4896660"/>
            <a:ext cx="877163" cy="369332"/>
          </a:xfrm>
          <a:prstGeom prst="rect">
            <a:avLst/>
          </a:prstGeom>
          <a:noFill/>
        </p:spPr>
        <p:txBody>
          <a:bodyPr wrap="none" rtlCol="0">
            <a:spAutoFit/>
          </a:bodyPr>
          <a:lstStyle/>
          <a:p>
            <a:r>
              <a:rPr lang="zh-CN" altLang="en-US" dirty="0">
                <a:solidFill>
                  <a:schemeClr val="bg1">
                    <a:lumMod val="95000"/>
                  </a:schemeClr>
                </a:solidFill>
                <a:latin typeface="+mn-ea"/>
              </a:rPr>
              <a:t>休婚假</a:t>
            </a:r>
            <a:endParaRPr lang="zh-CN" altLang="en-US" dirty="0">
              <a:solidFill>
                <a:schemeClr val="bg1">
                  <a:lumMod val="95000"/>
                </a:schemeClr>
              </a:solidFill>
              <a:latin typeface="+mn-ea"/>
            </a:endParaRPr>
          </a:p>
        </p:txBody>
      </p:sp>
      <p:sp>
        <p:nvSpPr>
          <p:cNvPr id="78" name="椭圆 77"/>
          <p:cNvSpPr>
            <a:spLocks noChangeAspect="1"/>
          </p:cNvSpPr>
          <p:nvPr/>
        </p:nvSpPr>
        <p:spPr>
          <a:xfrm>
            <a:off x="928123" y="5893677"/>
            <a:ext cx="144000" cy="144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1153650" y="6047351"/>
            <a:ext cx="4913221" cy="413831"/>
          </a:xfrm>
          <a:prstGeom prst="rect">
            <a:avLst/>
          </a:prstGeom>
          <a:noFill/>
        </p:spPr>
        <p:txBody>
          <a:bodyPr wrap="square" rtlCol="0">
            <a:spAutoFit/>
          </a:bodyPr>
          <a:lstStyle/>
          <a:p>
            <a:pPr>
              <a:lnSpc>
                <a:spcPct val="150000"/>
              </a:lnSpc>
              <a:spcAft>
                <a:spcPts val="1200"/>
              </a:spcAft>
            </a:pPr>
            <a:r>
              <a:rPr lang="zh-CN" altLang="en-US" sz="1600" dirty="0">
                <a:solidFill>
                  <a:schemeClr val="bg1">
                    <a:lumMod val="65000"/>
                  </a:schemeClr>
                </a:solidFill>
                <a:latin typeface="+mn-ea"/>
              </a:rPr>
              <a:t>至少提前</a:t>
            </a:r>
            <a:r>
              <a:rPr lang="en-US" altLang="zh-CN" sz="1600" dirty="0">
                <a:solidFill>
                  <a:schemeClr val="bg1">
                    <a:lumMod val="65000"/>
                  </a:schemeClr>
                </a:solidFill>
                <a:latin typeface="+mn-ea"/>
              </a:rPr>
              <a:t>60</a:t>
            </a:r>
            <a:r>
              <a:rPr lang="zh-CN" altLang="en-US" sz="1600" dirty="0">
                <a:solidFill>
                  <a:schemeClr val="bg1">
                    <a:lumMod val="65000"/>
                  </a:schemeClr>
                </a:solidFill>
                <a:latin typeface="+mn-ea"/>
              </a:rPr>
              <a:t>天申请 </a:t>
            </a:r>
            <a:endParaRPr lang="zh-CN" altLang="en-US" sz="1600" dirty="0">
              <a:solidFill>
                <a:schemeClr val="bg1">
                  <a:lumMod val="65000"/>
                </a:schemeClr>
              </a:solidFill>
              <a:latin typeface="+mn-ea"/>
            </a:endParaRPr>
          </a:p>
        </p:txBody>
      </p:sp>
      <p:sp>
        <p:nvSpPr>
          <p:cNvPr id="80" name="文本框 79"/>
          <p:cNvSpPr txBox="1"/>
          <p:nvPr/>
        </p:nvSpPr>
        <p:spPr>
          <a:xfrm>
            <a:off x="1153648" y="5801731"/>
            <a:ext cx="877163" cy="369332"/>
          </a:xfrm>
          <a:prstGeom prst="rect">
            <a:avLst/>
          </a:prstGeom>
          <a:noFill/>
        </p:spPr>
        <p:txBody>
          <a:bodyPr wrap="none" rtlCol="0">
            <a:spAutoFit/>
          </a:bodyPr>
          <a:lstStyle/>
          <a:p>
            <a:r>
              <a:rPr lang="zh-CN" altLang="en-US" dirty="0">
                <a:solidFill>
                  <a:schemeClr val="bg1">
                    <a:lumMod val="95000"/>
                  </a:schemeClr>
                </a:solidFill>
                <a:latin typeface="+mn-ea"/>
              </a:rPr>
              <a:t>休产假</a:t>
            </a:r>
            <a:endParaRPr lang="zh-CN" altLang="en-US" dirty="0">
              <a:solidFill>
                <a:schemeClr val="bg1">
                  <a:lumMod val="95000"/>
                </a:schemeClr>
              </a:solidFill>
              <a:latin typeface="+mn-ea"/>
            </a:endParaRPr>
          </a:p>
        </p:txBody>
      </p:sp>
      <p:sp>
        <p:nvSpPr>
          <p:cNvPr id="3" name="矩形 2"/>
          <p:cNvSpPr/>
          <p:nvPr/>
        </p:nvSpPr>
        <p:spPr>
          <a:xfrm>
            <a:off x="10586769" y="515167"/>
            <a:ext cx="677108" cy="2761461"/>
          </a:xfrm>
          <a:prstGeom prst="rect">
            <a:avLst/>
          </a:prstGeom>
        </p:spPr>
        <p:txBody>
          <a:bodyPr vert="eaVert" wrap="square">
            <a:spAutoFit/>
          </a:bodyPr>
          <a:lstStyle/>
          <a:p>
            <a:pPr algn="ctr"/>
            <a:r>
              <a:rPr lang="zh-CN" altLang="en-US" sz="3200" b="1" dirty="0">
                <a:latin typeface="微软雅黑" panose="020B0503020204020204" pitchFamily="34" charset="-122"/>
                <a:ea typeface="微软雅黑" panose="020B0503020204020204" pitchFamily="34" charset="-122"/>
                <a:cs typeface="经典综艺体简" panose="02010609000101010101" pitchFamily="49" charset="-122"/>
              </a:rPr>
              <a:t>请假注意事项</a:t>
            </a:r>
            <a:endParaRPr lang="zh-CN" altLang="en-US" sz="3200" b="1" dirty="0">
              <a:latin typeface="微软雅黑" panose="020B0503020204020204" pitchFamily="34" charset="-122"/>
              <a:ea typeface="微软雅黑" panose="020B0503020204020204" pitchFamily="34" charset="-122"/>
              <a:cs typeface="经典综艺体简" panose="02010609000101010101" pitchFamily="49" charset="-122"/>
            </a:endParaRPr>
          </a:p>
        </p:txBody>
      </p:sp>
      <p:grpSp>
        <p:nvGrpSpPr>
          <p:cNvPr id="82" name="Group 170"/>
          <p:cNvGrpSpPr/>
          <p:nvPr/>
        </p:nvGrpSpPr>
        <p:grpSpPr>
          <a:xfrm>
            <a:off x="3914793" y="4486190"/>
            <a:ext cx="2974932" cy="2139555"/>
            <a:chOff x="1197898" y="2909593"/>
            <a:chExt cx="2316543" cy="2139555"/>
          </a:xfrm>
        </p:grpSpPr>
        <p:sp>
          <p:nvSpPr>
            <p:cNvPr id="83" name="TextBox 172"/>
            <p:cNvSpPr txBox="1"/>
            <p:nvPr/>
          </p:nvSpPr>
          <p:spPr>
            <a:xfrm>
              <a:off x="1197898" y="2909593"/>
              <a:ext cx="2198693" cy="388226"/>
            </a:xfrm>
            <a:prstGeom prst="rect">
              <a:avLst/>
            </a:prstGeom>
            <a:noFill/>
          </p:spPr>
          <p:txBody>
            <a:bodyPr wrap="none" lIns="384000" tIns="0" rIns="0" bIns="0" anchor="b" anchorCtr="0">
              <a:normAutofit/>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请病假提出的时间</a:t>
              </a:r>
              <a:endParaRPr lang="zh-CN" altLang="en-US" sz="2000" b="1" dirty="0">
                <a:solidFill>
                  <a:schemeClr val="tx1"/>
                </a:solidFill>
                <a:latin typeface="微软雅黑" panose="020B0503020204020204" pitchFamily="34" charset="-122"/>
                <a:ea typeface="微软雅黑" panose="020B0503020204020204" pitchFamily="34" charset="-122"/>
              </a:endParaRPr>
            </a:p>
          </p:txBody>
        </p:sp>
        <p:sp>
          <p:nvSpPr>
            <p:cNvPr id="84" name="TextBox 177"/>
            <p:cNvSpPr txBox="1"/>
            <p:nvPr/>
          </p:nvSpPr>
          <p:spPr>
            <a:xfrm>
              <a:off x="1229771" y="3407038"/>
              <a:ext cx="2284670" cy="1642110"/>
            </a:xfrm>
            <a:prstGeom prst="rect">
              <a:avLst/>
            </a:prstGeom>
          </p:spPr>
          <p:txBody>
            <a:bodyPr vert="horz" wrap="square" lIns="384000" tIns="0" rIns="0" bIns="0" anchor="t" anchorCtr="0">
              <a:normAutofit/>
            </a:bodyPr>
            <a:lstStyle/>
            <a:p>
              <a:pPr algn="just">
                <a:lnSpc>
                  <a:spcPct val="120000"/>
                </a:lnSpc>
              </a:pPr>
              <a:r>
                <a:rPr lang="zh-CN" altLang="en-US" sz="1600" dirty="0">
                  <a:solidFill>
                    <a:schemeClr val="tx1"/>
                  </a:solidFill>
                  <a:latin typeface="微软雅黑" panose="020B0503020204020204" pitchFamily="34" charset="-122"/>
                  <a:ea typeface="微软雅黑" panose="020B0503020204020204" pitchFamily="34" charset="-122"/>
                </a:rPr>
                <a:t>1、慢性病应至少提前一个工作日向权限审批人提出；</a:t>
              </a:r>
              <a:endParaRPr lang="zh-CN" altLang="en-US" sz="1600" dirty="0">
                <a:solidFill>
                  <a:schemeClr val="tx1"/>
                </a:solidFill>
                <a:latin typeface="微软雅黑" panose="020B0503020204020204" pitchFamily="34" charset="-122"/>
                <a:ea typeface="微软雅黑" panose="020B0503020204020204" pitchFamily="34" charset="-122"/>
              </a:endParaRPr>
            </a:p>
            <a:p>
              <a:pPr algn="just">
                <a:lnSpc>
                  <a:spcPct val="120000"/>
                </a:lnSpc>
              </a:pPr>
              <a:r>
                <a:rPr lang="zh-CN" altLang="en-US" sz="1600" dirty="0">
                  <a:solidFill>
                    <a:schemeClr val="tx1"/>
                  </a:solidFill>
                  <a:latin typeface="微软雅黑" panose="020B0503020204020204" pitchFamily="34" charset="-122"/>
                  <a:ea typeface="微软雅黑" panose="020B0503020204020204" pitchFamily="34" charset="-122"/>
                </a:rPr>
                <a:t>2、急性病、突发性疾病允许当日口头请假，就诊后于三日内补交相关证明单据。</a:t>
              </a: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grpSp>
        <p:nvGrpSpPr>
          <p:cNvPr id="85" name="Group 178"/>
          <p:cNvGrpSpPr/>
          <p:nvPr/>
        </p:nvGrpSpPr>
        <p:grpSpPr>
          <a:xfrm>
            <a:off x="4272319" y="403733"/>
            <a:ext cx="2941088" cy="4132922"/>
            <a:chOff x="8324356" y="2276873"/>
            <a:chExt cx="2202584" cy="4132922"/>
          </a:xfrm>
        </p:grpSpPr>
        <p:sp>
          <p:nvSpPr>
            <p:cNvPr id="86" name="TextBox 179"/>
            <p:cNvSpPr txBox="1"/>
            <p:nvPr/>
          </p:nvSpPr>
          <p:spPr>
            <a:xfrm>
              <a:off x="8328247" y="2276873"/>
              <a:ext cx="2198693" cy="388226"/>
            </a:xfrm>
            <a:prstGeom prst="rect">
              <a:avLst/>
            </a:prstGeom>
            <a:noFill/>
          </p:spPr>
          <p:txBody>
            <a:bodyPr wrap="none" lIns="0" tIns="0" rIns="384000" bIns="0" anchor="b" anchorCtr="0">
              <a:noAutofit/>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请病假的原则</a:t>
              </a:r>
              <a:endParaRPr lang="zh-CN" altLang="en-US" sz="2000" b="1" dirty="0">
                <a:solidFill>
                  <a:schemeClr val="tx1"/>
                </a:solidFill>
                <a:latin typeface="微软雅黑" panose="020B0503020204020204" pitchFamily="34" charset="-122"/>
                <a:ea typeface="微软雅黑" panose="020B0503020204020204" pitchFamily="34" charset="-122"/>
              </a:endParaRPr>
            </a:p>
          </p:txBody>
        </p:sp>
        <p:sp>
          <p:nvSpPr>
            <p:cNvPr id="87" name="TextBox 180"/>
            <p:cNvSpPr txBox="1"/>
            <p:nvPr/>
          </p:nvSpPr>
          <p:spPr>
            <a:xfrm>
              <a:off x="8324356" y="2771506"/>
              <a:ext cx="2198478" cy="3638289"/>
            </a:xfrm>
            <a:prstGeom prst="rect">
              <a:avLst/>
            </a:prstGeom>
          </p:spPr>
          <p:txBody>
            <a:bodyPr vert="horz" wrap="square" lIns="0" tIns="0" rIns="384000" bIns="0" anchor="t">
              <a:normAutofit/>
            </a:bodyPr>
            <a:lstStyle/>
            <a:p>
              <a:pPr algn="just">
                <a:lnSpc>
                  <a:spcPct val="120000"/>
                </a:lnSpc>
              </a:pPr>
              <a:r>
                <a:rPr lang="zh-CN" altLang="en-US" sz="1600" dirty="0">
                  <a:solidFill>
                    <a:schemeClr val="tx1"/>
                  </a:solidFill>
                  <a:latin typeface="微软雅黑" panose="020B0503020204020204" pitchFamily="34" charset="-122"/>
                  <a:ea typeface="微软雅黑" panose="020B0503020204020204" pitchFamily="34" charset="-122"/>
                </a:rPr>
                <a:t>1、未经批准休病假或者未按照公司规定提交相关证明材料的，均视为旷工；</a:t>
              </a:r>
              <a:endParaRPr lang="zh-CN" altLang="en-US" sz="1600" dirty="0">
                <a:solidFill>
                  <a:schemeClr val="tx1"/>
                </a:solidFill>
                <a:latin typeface="微软雅黑" panose="020B0503020204020204" pitchFamily="34" charset="-122"/>
                <a:ea typeface="微软雅黑" panose="020B0503020204020204" pitchFamily="34" charset="-122"/>
              </a:endParaRPr>
            </a:p>
            <a:p>
              <a:pPr algn="just">
                <a:lnSpc>
                  <a:spcPct val="120000"/>
                </a:lnSpc>
              </a:pPr>
              <a:r>
                <a:rPr lang="zh-CN" altLang="en-US" sz="1600" dirty="0">
                  <a:solidFill>
                    <a:schemeClr val="tx1"/>
                  </a:solidFill>
                  <a:latin typeface="微软雅黑" panose="020B0503020204020204" pitchFamily="34" charset="-122"/>
                  <a:ea typeface="微软雅黑" panose="020B0503020204020204" pitchFamily="34" charset="-122"/>
                </a:rPr>
                <a:t>2、员工不得采用虚假证明（含骗取、伪造、篡改、涂改病假证明），否则视为违反规章制度的行为并给与旷工处理；</a:t>
              </a:r>
              <a:endParaRPr lang="zh-CN" altLang="en-US" sz="1600" dirty="0">
                <a:solidFill>
                  <a:schemeClr val="tx1"/>
                </a:solidFill>
                <a:latin typeface="微软雅黑" panose="020B0503020204020204" pitchFamily="34" charset="-122"/>
                <a:ea typeface="微软雅黑" panose="020B0503020204020204" pitchFamily="34" charset="-122"/>
              </a:endParaRPr>
            </a:p>
            <a:p>
              <a:pPr algn="just">
                <a:lnSpc>
                  <a:spcPct val="120000"/>
                </a:lnSpc>
              </a:pPr>
              <a:r>
                <a:rPr lang="zh-CN" altLang="en-US" sz="1600" dirty="0">
                  <a:solidFill>
                    <a:schemeClr val="tx1"/>
                  </a:solidFill>
                  <a:latin typeface="微软雅黑" panose="020B0503020204020204" pitchFamily="34" charset="-122"/>
                  <a:ea typeface="微软雅黑" panose="020B0503020204020204" pitchFamily="34" charset="-122"/>
                </a:rPr>
                <a:t>3、因违反治安管理规定或者自杀、自残的行为导致需要停工治疗的，不视为病假，按事假处理。</a:t>
              </a: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sp>
        <p:nvSpPr>
          <p:cNvPr id="88" name="矩形 87"/>
          <p:cNvSpPr/>
          <p:nvPr/>
        </p:nvSpPr>
        <p:spPr>
          <a:xfrm>
            <a:off x="7139424" y="515167"/>
            <a:ext cx="2300811" cy="413831"/>
          </a:xfrm>
          <a:prstGeom prst="rect">
            <a:avLst/>
          </a:prstGeom>
        </p:spPr>
        <p:txBody>
          <a:bodyPr wrap="none" lIns="192000" tIns="0" rIns="192000" bIns="0">
            <a:normAutofit/>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病假工资的计算</a:t>
            </a:r>
            <a:endParaRPr lang="zh-CN" altLang="en-US" sz="2000" b="1" dirty="0">
              <a:solidFill>
                <a:schemeClr val="tx1"/>
              </a:solidFill>
              <a:latin typeface="微软雅黑" panose="020B0503020204020204" pitchFamily="34" charset="-122"/>
              <a:ea typeface="微软雅黑" panose="020B0503020204020204" pitchFamily="34" charset="-122"/>
            </a:endParaRPr>
          </a:p>
        </p:txBody>
      </p:sp>
      <p:sp>
        <p:nvSpPr>
          <p:cNvPr id="89" name="矩形 88"/>
          <p:cNvSpPr/>
          <p:nvPr/>
        </p:nvSpPr>
        <p:spPr>
          <a:xfrm>
            <a:off x="7117865" y="942587"/>
            <a:ext cx="2935606" cy="2894965"/>
          </a:xfrm>
          <a:prstGeom prst="rect">
            <a:avLst/>
          </a:prstGeom>
        </p:spPr>
        <p:txBody>
          <a:bodyPr wrap="square" lIns="192000" tIns="0" rIns="192000" bIns="0">
            <a:normAutofit fontScale="92500" lnSpcReduction="10000"/>
          </a:bodyPr>
          <a:lstStyle/>
          <a:p>
            <a:pPr algn="just">
              <a:lnSpc>
                <a:spcPct val="120000"/>
              </a:lnSpc>
            </a:pPr>
            <a:r>
              <a:rPr lang="zh-CN" altLang="en-US" sz="1600" dirty="0">
                <a:solidFill>
                  <a:schemeClr val="tx1"/>
                </a:solidFill>
                <a:latin typeface="微软雅黑" panose="020B0503020204020204" pitchFamily="34" charset="-122"/>
                <a:ea typeface="微软雅黑" panose="020B0503020204020204" pitchFamily="34" charset="-122"/>
              </a:rPr>
              <a:t>病假应提供正规医院出具的病假证明：诊断证明书及休假建议条、门诊病历、医药费收据、挂号证明、出院记录等证明原本，行政部留相关复印件备案；</a:t>
            </a:r>
            <a:endParaRPr lang="zh-CN" altLang="en-US" sz="1600" dirty="0">
              <a:solidFill>
                <a:schemeClr val="tx1"/>
              </a:solidFill>
              <a:latin typeface="微软雅黑" panose="020B0503020204020204" pitchFamily="34" charset="-122"/>
              <a:ea typeface="微软雅黑" panose="020B0503020204020204" pitchFamily="34" charset="-122"/>
            </a:endParaRPr>
          </a:p>
          <a:p>
            <a:pPr algn="just">
              <a:lnSpc>
                <a:spcPct val="120000"/>
              </a:lnSpc>
            </a:pPr>
            <a:r>
              <a:rPr lang="zh-CN" altLang="en-US" sz="1600" dirty="0">
                <a:solidFill>
                  <a:schemeClr val="tx1"/>
                </a:solidFill>
                <a:latin typeface="微软雅黑" panose="020B0503020204020204" pitchFamily="34" charset="-122"/>
                <a:ea typeface="微软雅黑" panose="020B0503020204020204" pitchFamily="34" charset="-122"/>
              </a:rPr>
              <a:t>病假工资按北京市最低工资标准的80%发放； 病假期间补贴按日扣除；对于医疗期满的员工，因身体疾病原因导致出勤率低于80%的，视为不能从事工作的情形。</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8500" decel="428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00" fill="hold"/>
                                        <p:tgtEl>
                                          <p:spTgt spid="2"/>
                                        </p:tgtEl>
                                        <p:attrNameLst>
                                          <p:attrName>ppt_x</p:attrName>
                                        </p:attrNameLst>
                                      </p:cBhvr>
                                      <p:tavLst>
                                        <p:tav tm="0">
                                          <p:val>
                                            <p:strVal val="0-#ppt_w/2"/>
                                          </p:val>
                                        </p:tav>
                                        <p:tav tm="100000">
                                          <p:val>
                                            <p:strVal val="#ppt_x"/>
                                          </p:val>
                                        </p:tav>
                                      </p:tavLst>
                                    </p:anim>
                                    <p:anim calcmode="lin" valueType="num">
                                      <p:cBhvr additive="base">
                                        <p:cTn id="8" dur="7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28500" decel="42800" fill="hold" grpId="0" nodeType="withEffect">
                                  <p:stCondLst>
                                    <p:cond delay="2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00" fill="hold"/>
                                        <p:tgtEl>
                                          <p:spTgt spid="22"/>
                                        </p:tgtEl>
                                        <p:attrNameLst>
                                          <p:attrName>ppt_x</p:attrName>
                                        </p:attrNameLst>
                                      </p:cBhvr>
                                      <p:tavLst>
                                        <p:tav tm="0">
                                          <p:val>
                                            <p:strVal val="0-#ppt_w/2"/>
                                          </p:val>
                                        </p:tav>
                                        <p:tav tm="100000">
                                          <p:val>
                                            <p:strVal val="#ppt_x"/>
                                          </p:val>
                                        </p:tav>
                                      </p:tavLst>
                                    </p:anim>
                                    <p:anim calcmode="lin" valueType="num">
                                      <p:cBhvr additive="base">
                                        <p:cTn id="12" dur="7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accel="28500" decel="42800" fill="hold" nodeType="withEffect">
                                  <p:stCondLst>
                                    <p:cond delay="7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00" fill="hold"/>
                                        <p:tgtEl>
                                          <p:spTgt spid="24"/>
                                        </p:tgtEl>
                                        <p:attrNameLst>
                                          <p:attrName>ppt_x</p:attrName>
                                        </p:attrNameLst>
                                      </p:cBhvr>
                                      <p:tavLst>
                                        <p:tav tm="0">
                                          <p:val>
                                            <p:strVal val="1+#ppt_w/2"/>
                                          </p:val>
                                        </p:tav>
                                        <p:tav tm="100000">
                                          <p:val>
                                            <p:strVal val="#ppt_x"/>
                                          </p:val>
                                        </p:tav>
                                      </p:tavLst>
                                    </p:anim>
                                    <p:anim calcmode="lin" valueType="num">
                                      <p:cBhvr additive="base">
                                        <p:cTn id="16" dur="700" fill="hold"/>
                                        <p:tgtEl>
                                          <p:spTgt spid="2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20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par>
                          <p:cTn id="21" fill="hold">
                            <p:stCondLst>
                              <p:cond delay="1700"/>
                            </p:stCondLst>
                            <p:childTnLst>
                              <p:par>
                                <p:cTn id="22" presetID="53" presetClass="entr" presetSubtype="16"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300" fill="hold"/>
                                        <p:tgtEl>
                                          <p:spTgt spid="27"/>
                                        </p:tgtEl>
                                        <p:attrNameLst>
                                          <p:attrName>ppt_w</p:attrName>
                                        </p:attrNameLst>
                                      </p:cBhvr>
                                      <p:tavLst>
                                        <p:tav tm="0">
                                          <p:val>
                                            <p:fltVal val="0"/>
                                          </p:val>
                                        </p:tav>
                                        <p:tav tm="100000">
                                          <p:val>
                                            <p:strVal val="#ppt_w"/>
                                          </p:val>
                                        </p:tav>
                                      </p:tavLst>
                                    </p:anim>
                                    <p:anim calcmode="lin" valueType="num">
                                      <p:cBhvr>
                                        <p:cTn id="25" dur="300" fill="hold"/>
                                        <p:tgtEl>
                                          <p:spTgt spid="27"/>
                                        </p:tgtEl>
                                        <p:attrNameLst>
                                          <p:attrName>ppt_h</p:attrName>
                                        </p:attrNameLst>
                                      </p:cBhvr>
                                      <p:tavLst>
                                        <p:tav tm="0">
                                          <p:val>
                                            <p:fltVal val="0"/>
                                          </p:val>
                                        </p:tav>
                                        <p:tav tm="100000">
                                          <p:val>
                                            <p:strVal val="#ppt_h"/>
                                          </p:val>
                                        </p:tav>
                                      </p:tavLst>
                                    </p:anim>
                                    <p:animEffect transition="in" filter="fade">
                                      <p:cBhvr>
                                        <p:cTn id="26" dur="300"/>
                                        <p:tgtEl>
                                          <p:spTgt spid="27"/>
                                        </p:tgtEl>
                                      </p:cBhvr>
                                    </p:animEffect>
                                  </p:childTnLst>
                                </p:cTn>
                              </p:par>
                            </p:childTnLst>
                          </p:cTn>
                        </p:par>
                        <p:par>
                          <p:cTn id="27" fill="hold">
                            <p:stCondLst>
                              <p:cond delay="2200"/>
                            </p:stCondLst>
                            <p:childTnLst>
                              <p:par>
                                <p:cTn id="28" presetID="6" presetClass="emph" presetSubtype="0" autoRev="1" fill="hold" nodeType="afterEffect">
                                  <p:stCondLst>
                                    <p:cond delay="0"/>
                                  </p:stCondLst>
                                  <p:childTnLst>
                                    <p:animScale>
                                      <p:cBhvr>
                                        <p:cTn id="29" dur="150" fill="hold"/>
                                        <p:tgtEl>
                                          <p:spTgt spid="27"/>
                                        </p:tgtEl>
                                      </p:cBhvr>
                                      <p:by x="105000" y="105000"/>
                                    </p:animScale>
                                  </p:childTnLst>
                                </p:cTn>
                              </p:par>
                            </p:childTnLst>
                          </p:cTn>
                        </p:par>
                        <p:par>
                          <p:cTn id="30" fill="hold">
                            <p:stCondLst>
                              <p:cond delay="2700"/>
                            </p:stCondLst>
                            <p:childTnLst>
                              <p:par>
                                <p:cTn id="31" presetID="17" presetClass="entr" presetSubtype="8"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ppt_x</p:attrName>
                                        </p:attrNameLst>
                                      </p:cBhvr>
                                      <p:tavLst>
                                        <p:tav tm="0">
                                          <p:val>
                                            <p:strVal val="#ppt_x-#ppt_w/2"/>
                                          </p:val>
                                        </p:tav>
                                        <p:tav tm="100000">
                                          <p:val>
                                            <p:strVal val="#ppt_x"/>
                                          </p:val>
                                        </p:tav>
                                      </p:tavLst>
                                    </p:anim>
                                    <p:anim calcmode="lin" valueType="num">
                                      <p:cBhvr>
                                        <p:cTn id="34" dur="500" fill="hold"/>
                                        <p:tgtEl>
                                          <p:spTgt spid="36"/>
                                        </p:tgtEl>
                                        <p:attrNameLst>
                                          <p:attrName>ppt_y</p:attrName>
                                        </p:attrNameLst>
                                      </p:cBhvr>
                                      <p:tavLst>
                                        <p:tav tm="0">
                                          <p:val>
                                            <p:strVal val="#ppt_y"/>
                                          </p:val>
                                        </p:tav>
                                        <p:tav tm="100000">
                                          <p:val>
                                            <p:strVal val="#ppt_y"/>
                                          </p:val>
                                        </p:tav>
                                      </p:tavLst>
                                    </p:anim>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strVal val="#ppt_h"/>
                                          </p:val>
                                        </p:tav>
                                        <p:tav tm="100000">
                                          <p:val>
                                            <p:strVal val="#ppt_h"/>
                                          </p:val>
                                        </p:tav>
                                      </p:tavLst>
                                    </p:anim>
                                  </p:childTnLst>
                                </p:cTn>
                              </p:par>
                              <p:par>
                                <p:cTn id="37" presetID="50" presetClass="entr" presetSubtype="0" decel="10000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750" fill="hold"/>
                                        <p:tgtEl>
                                          <p:spTgt spid="35"/>
                                        </p:tgtEl>
                                        <p:attrNameLst>
                                          <p:attrName>ppt_w</p:attrName>
                                        </p:attrNameLst>
                                      </p:cBhvr>
                                      <p:tavLst>
                                        <p:tav tm="0">
                                          <p:val>
                                            <p:strVal val="#ppt_w+.3"/>
                                          </p:val>
                                        </p:tav>
                                        <p:tav tm="100000">
                                          <p:val>
                                            <p:strVal val="#ppt_w"/>
                                          </p:val>
                                        </p:tav>
                                      </p:tavLst>
                                    </p:anim>
                                    <p:anim calcmode="lin" valueType="num">
                                      <p:cBhvr>
                                        <p:cTn id="40" dur="750" fill="hold"/>
                                        <p:tgtEl>
                                          <p:spTgt spid="35"/>
                                        </p:tgtEl>
                                        <p:attrNameLst>
                                          <p:attrName>ppt_h</p:attrName>
                                        </p:attrNameLst>
                                      </p:cBhvr>
                                      <p:tavLst>
                                        <p:tav tm="0">
                                          <p:val>
                                            <p:strVal val="#ppt_h"/>
                                          </p:val>
                                        </p:tav>
                                        <p:tav tm="100000">
                                          <p:val>
                                            <p:strVal val="#ppt_h"/>
                                          </p:val>
                                        </p:tav>
                                      </p:tavLst>
                                    </p:anim>
                                    <p:animEffect transition="in" filter="fade">
                                      <p:cBhvr>
                                        <p:cTn id="41" dur="750"/>
                                        <p:tgtEl>
                                          <p:spTgt spid="35"/>
                                        </p:tgtEl>
                                      </p:cBhvr>
                                    </p:animEffect>
                                  </p:childTnLst>
                                </p:cTn>
                              </p:par>
                            </p:childTnLst>
                          </p:cTn>
                        </p:par>
                        <p:par>
                          <p:cTn id="42" fill="hold">
                            <p:stCondLst>
                              <p:cond delay="3200"/>
                            </p:stCondLst>
                            <p:childTnLst>
                              <p:par>
                                <p:cTn id="43" presetID="10"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250"/>
                                        <p:tgtEl>
                                          <p:spTgt spid="31"/>
                                        </p:tgtEl>
                                      </p:cBhvr>
                                    </p:animEffect>
                                  </p:childTnLst>
                                </p:cTn>
                              </p:par>
                              <p:par>
                                <p:cTn id="46" presetID="50" presetClass="entr" presetSubtype="0" decel="100000"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p:cTn id="48" dur="750" fill="hold"/>
                                        <p:tgtEl>
                                          <p:spTgt spid="38"/>
                                        </p:tgtEl>
                                        <p:attrNameLst>
                                          <p:attrName>ppt_w</p:attrName>
                                        </p:attrNameLst>
                                      </p:cBhvr>
                                      <p:tavLst>
                                        <p:tav tm="0">
                                          <p:val>
                                            <p:strVal val="#ppt_w+.3"/>
                                          </p:val>
                                        </p:tav>
                                        <p:tav tm="100000">
                                          <p:val>
                                            <p:strVal val="#ppt_w"/>
                                          </p:val>
                                        </p:tav>
                                      </p:tavLst>
                                    </p:anim>
                                    <p:anim calcmode="lin" valueType="num">
                                      <p:cBhvr>
                                        <p:cTn id="49" dur="750" fill="hold"/>
                                        <p:tgtEl>
                                          <p:spTgt spid="38"/>
                                        </p:tgtEl>
                                        <p:attrNameLst>
                                          <p:attrName>ppt_h</p:attrName>
                                        </p:attrNameLst>
                                      </p:cBhvr>
                                      <p:tavLst>
                                        <p:tav tm="0">
                                          <p:val>
                                            <p:strVal val="#ppt_h"/>
                                          </p:val>
                                        </p:tav>
                                        <p:tav tm="100000">
                                          <p:val>
                                            <p:strVal val="#ppt_h"/>
                                          </p:val>
                                        </p:tav>
                                      </p:tavLst>
                                    </p:anim>
                                    <p:animEffect transition="in" filter="fade">
                                      <p:cBhvr>
                                        <p:cTn id="50" dur="750"/>
                                        <p:tgtEl>
                                          <p:spTgt spid="38"/>
                                        </p:tgtEl>
                                      </p:cBhvr>
                                    </p:animEffect>
                                  </p:childTnLst>
                                </p:cTn>
                              </p:par>
                              <p:par>
                                <p:cTn id="51" presetID="22" presetClass="entr" presetSubtype="8" fill="hold" grpId="0" nodeType="withEffect">
                                  <p:stCondLst>
                                    <p:cond delay="250"/>
                                  </p:stCondLst>
                                  <p:childTnLst>
                                    <p:set>
                                      <p:cBhvr>
                                        <p:cTn id="52" dur="1" fill="hold">
                                          <p:stCondLst>
                                            <p:cond delay="0"/>
                                          </p:stCondLst>
                                        </p:cTn>
                                        <p:tgtEl>
                                          <p:spTgt spid="37"/>
                                        </p:tgtEl>
                                        <p:attrNameLst>
                                          <p:attrName>style.visibility</p:attrName>
                                        </p:attrNameLst>
                                      </p:cBhvr>
                                      <p:to>
                                        <p:strVal val="visible"/>
                                      </p:to>
                                    </p:set>
                                    <p:animEffect transition="in" filter="wipe(left)">
                                      <p:cBhvr>
                                        <p:cTn id="53" dur="500"/>
                                        <p:tgtEl>
                                          <p:spTgt spid="37"/>
                                        </p:tgtEl>
                                      </p:cBhvr>
                                    </p:animEffect>
                                  </p:childTnLst>
                                </p:cTn>
                              </p:par>
                            </p:childTnLst>
                          </p:cTn>
                        </p:par>
                        <p:par>
                          <p:cTn id="54" fill="hold">
                            <p:stCondLst>
                              <p:cond delay="3700"/>
                            </p:stCondLst>
                            <p:childTnLst>
                              <p:par>
                                <p:cTn id="55" presetID="10" presetClass="entr" presetSubtype="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250"/>
                                        <p:tgtEl>
                                          <p:spTgt spid="32"/>
                                        </p:tgtEl>
                                      </p:cBhvr>
                                    </p:animEffect>
                                  </p:childTnLst>
                                </p:cTn>
                              </p:par>
                              <p:par>
                                <p:cTn id="58" presetID="50" presetClass="entr" presetSubtype="0" decel="10000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p:cTn id="60" dur="750" fill="hold"/>
                                        <p:tgtEl>
                                          <p:spTgt spid="40"/>
                                        </p:tgtEl>
                                        <p:attrNameLst>
                                          <p:attrName>ppt_w</p:attrName>
                                        </p:attrNameLst>
                                      </p:cBhvr>
                                      <p:tavLst>
                                        <p:tav tm="0">
                                          <p:val>
                                            <p:strVal val="#ppt_w+.3"/>
                                          </p:val>
                                        </p:tav>
                                        <p:tav tm="100000">
                                          <p:val>
                                            <p:strVal val="#ppt_w"/>
                                          </p:val>
                                        </p:tav>
                                      </p:tavLst>
                                    </p:anim>
                                    <p:anim calcmode="lin" valueType="num">
                                      <p:cBhvr>
                                        <p:cTn id="61" dur="750" fill="hold"/>
                                        <p:tgtEl>
                                          <p:spTgt spid="40"/>
                                        </p:tgtEl>
                                        <p:attrNameLst>
                                          <p:attrName>ppt_h</p:attrName>
                                        </p:attrNameLst>
                                      </p:cBhvr>
                                      <p:tavLst>
                                        <p:tav tm="0">
                                          <p:val>
                                            <p:strVal val="#ppt_h"/>
                                          </p:val>
                                        </p:tav>
                                        <p:tav tm="100000">
                                          <p:val>
                                            <p:strVal val="#ppt_h"/>
                                          </p:val>
                                        </p:tav>
                                      </p:tavLst>
                                    </p:anim>
                                    <p:animEffect transition="in" filter="fade">
                                      <p:cBhvr>
                                        <p:cTn id="62" dur="750"/>
                                        <p:tgtEl>
                                          <p:spTgt spid="40"/>
                                        </p:tgtEl>
                                      </p:cBhvr>
                                    </p:animEffect>
                                  </p:childTnLst>
                                </p:cTn>
                              </p:par>
                              <p:par>
                                <p:cTn id="63" presetID="22" presetClass="entr" presetSubtype="8" fill="hold" grpId="0" nodeType="withEffect">
                                  <p:stCondLst>
                                    <p:cond delay="250"/>
                                  </p:stCondLst>
                                  <p:childTnLst>
                                    <p:set>
                                      <p:cBhvr>
                                        <p:cTn id="64" dur="1" fill="hold">
                                          <p:stCondLst>
                                            <p:cond delay="0"/>
                                          </p:stCondLst>
                                        </p:cTn>
                                        <p:tgtEl>
                                          <p:spTgt spid="39"/>
                                        </p:tgtEl>
                                        <p:attrNameLst>
                                          <p:attrName>style.visibility</p:attrName>
                                        </p:attrNameLst>
                                      </p:cBhvr>
                                      <p:to>
                                        <p:strVal val="visible"/>
                                      </p:to>
                                    </p:set>
                                    <p:animEffect transition="in" filter="wipe(left)">
                                      <p:cBhvr>
                                        <p:cTn id="65" dur="500"/>
                                        <p:tgtEl>
                                          <p:spTgt spid="39"/>
                                        </p:tgtEl>
                                      </p:cBhvr>
                                    </p:animEffect>
                                  </p:childTnLst>
                                </p:cTn>
                              </p:par>
                            </p:childTnLst>
                          </p:cTn>
                        </p:par>
                        <p:par>
                          <p:cTn id="66" fill="hold">
                            <p:stCondLst>
                              <p:cond delay="42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250"/>
                                        <p:tgtEl>
                                          <p:spTgt spid="33"/>
                                        </p:tgtEl>
                                      </p:cBhvr>
                                    </p:animEffect>
                                  </p:childTnLst>
                                </p:cTn>
                              </p:par>
                              <p:par>
                                <p:cTn id="70" presetID="50" presetClass="entr" presetSubtype="0" decel="10000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p:cTn id="72" dur="750" fill="hold"/>
                                        <p:tgtEl>
                                          <p:spTgt spid="42"/>
                                        </p:tgtEl>
                                        <p:attrNameLst>
                                          <p:attrName>ppt_w</p:attrName>
                                        </p:attrNameLst>
                                      </p:cBhvr>
                                      <p:tavLst>
                                        <p:tav tm="0">
                                          <p:val>
                                            <p:strVal val="#ppt_w+.3"/>
                                          </p:val>
                                        </p:tav>
                                        <p:tav tm="100000">
                                          <p:val>
                                            <p:strVal val="#ppt_w"/>
                                          </p:val>
                                        </p:tav>
                                      </p:tavLst>
                                    </p:anim>
                                    <p:anim calcmode="lin" valueType="num">
                                      <p:cBhvr>
                                        <p:cTn id="73" dur="750" fill="hold"/>
                                        <p:tgtEl>
                                          <p:spTgt spid="42"/>
                                        </p:tgtEl>
                                        <p:attrNameLst>
                                          <p:attrName>ppt_h</p:attrName>
                                        </p:attrNameLst>
                                      </p:cBhvr>
                                      <p:tavLst>
                                        <p:tav tm="0">
                                          <p:val>
                                            <p:strVal val="#ppt_h"/>
                                          </p:val>
                                        </p:tav>
                                        <p:tav tm="100000">
                                          <p:val>
                                            <p:strVal val="#ppt_h"/>
                                          </p:val>
                                        </p:tav>
                                      </p:tavLst>
                                    </p:anim>
                                    <p:animEffect transition="in" filter="fade">
                                      <p:cBhvr>
                                        <p:cTn id="74" dur="750"/>
                                        <p:tgtEl>
                                          <p:spTgt spid="42"/>
                                        </p:tgtEl>
                                      </p:cBhvr>
                                    </p:animEffect>
                                  </p:childTnLst>
                                </p:cTn>
                              </p:par>
                              <p:par>
                                <p:cTn id="75" presetID="22" presetClass="entr" presetSubtype="8" fill="hold" grpId="0" nodeType="withEffect">
                                  <p:stCondLst>
                                    <p:cond delay="250"/>
                                  </p:stCondLst>
                                  <p:childTnLst>
                                    <p:set>
                                      <p:cBhvr>
                                        <p:cTn id="76" dur="1" fill="hold">
                                          <p:stCondLst>
                                            <p:cond delay="0"/>
                                          </p:stCondLst>
                                        </p:cTn>
                                        <p:tgtEl>
                                          <p:spTgt spid="41"/>
                                        </p:tgtEl>
                                        <p:attrNameLst>
                                          <p:attrName>style.visibility</p:attrName>
                                        </p:attrNameLst>
                                      </p:cBhvr>
                                      <p:to>
                                        <p:strVal val="visible"/>
                                      </p:to>
                                    </p:set>
                                    <p:animEffect transition="in" filter="wipe(left)">
                                      <p:cBhvr>
                                        <p:cTn id="77" dur="500"/>
                                        <p:tgtEl>
                                          <p:spTgt spid="41"/>
                                        </p:tgtEl>
                                      </p:cBhvr>
                                    </p:animEffect>
                                  </p:childTnLst>
                                </p:cTn>
                              </p:par>
                              <p:par>
                                <p:cTn id="78" presetID="10" presetClass="entr" presetSubtype="0" fill="hold" grpId="0" nodeType="withEffect">
                                  <p:stCondLst>
                                    <p:cond delay="200"/>
                                  </p:stCondLst>
                                  <p:childTnLst>
                                    <p:set>
                                      <p:cBhvr>
                                        <p:cTn id="79" dur="1" fill="hold">
                                          <p:stCondLst>
                                            <p:cond delay="0"/>
                                          </p:stCondLst>
                                        </p:cTn>
                                        <p:tgtEl>
                                          <p:spTgt spid="45"/>
                                        </p:tgtEl>
                                        <p:attrNameLst>
                                          <p:attrName>style.visibility</p:attrName>
                                        </p:attrNameLst>
                                      </p:cBhvr>
                                      <p:to>
                                        <p:strVal val="visible"/>
                                      </p:to>
                                    </p:set>
                                    <p:animEffect transition="in" filter="fade">
                                      <p:cBhvr>
                                        <p:cTn id="80" dur="500"/>
                                        <p:tgtEl>
                                          <p:spTgt spid="45"/>
                                        </p:tgtEl>
                                      </p:cBhvr>
                                    </p:animEffect>
                                  </p:childTnLst>
                                </p:cTn>
                              </p:par>
                            </p:childTnLst>
                          </p:cTn>
                        </p:par>
                        <p:par>
                          <p:cTn id="81" fill="hold">
                            <p:stCondLst>
                              <p:cond delay="4700"/>
                            </p:stCondLst>
                            <p:childTnLst>
                              <p:par>
                                <p:cTn id="82" presetID="10" presetClass="entr" presetSubtype="0" fill="hold" grpId="0"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fade">
                                      <p:cBhvr>
                                        <p:cTn id="84" dur="250"/>
                                        <p:tgtEl>
                                          <p:spTgt spid="75"/>
                                        </p:tgtEl>
                                      </p:cBhvr>
                                    </p:animEffect>
                                  </p:childTnLst>
                                </p:cTn>
                              </p:par>
                              <p:par>
                                <p:cTn id="85" presetID="50" presetClass="entr" presetSubtype="0" decel="100000" fill="hold" grpId="0" nodeType="withEffect">
                                  <p:stCondLst>
                                    <p:cond delay="0"/>
                                  </p:stCondLst>
                                  <p:childTnLst>
                                    <p:set>
                                      <p:cBhvr>
                                        <p:cTn id="86" dur="1" fill="hold">
                                          <p:stCondLst>
                                            <p:cond delay="0"/>
                                          </p:stCondLst>
                                        </p:cTn>
                                        <p:tgtEl>
                                          <p:spTgt spid="77"/>
                                        </p:tgtEl>
                                        <p:attrNameLst>
                                          <p:attrName>style.visibility</p:attrName>
                                        </p:attrNameLst>
                                      </p:cBhvr>
                                      <p:to>
                                        <p:strVal val="visible"/>
                                      </p:to>
                                    </p:set>
                                    <p:anim calcmode="lin" valueType="num">
                                      <p:cBhvr>
                                        <p:cTn id="87" dur="750" fill="hold"/>
                                        <p:tgtEl>
                                          <p:spTgt spid="77"/>
                                        </p:tgtEl>
                                        <p:attrNameLst>
                                          <p:attrName>ppt_w</p:attrName>
                                        </p:attrNameLst>
                                      </p:cBhvr>
                                      <p:tavLst>
                                        <p:tav tm="0">
                                          <p:val>
                                            <p:strVal val="#ppt_w+.3"/>
                                          </p:val>
                                        </p:tav>
                                        <p:tav tm="100000">
                                          <p:val>
                                            <p:strVal val="#ppt_w"/>
                                          </p:val>
                                        </p:tav>
                                      </p:tavLst>
                                    </p:anim>
                                    <p:anim calcmode="lin" valueType="num">
                                      <p:cBhvr>
                                        <p:cTn id="88" dur="750" fill="hold"/>
                                        <p:tgtEl>
                                          <p:spTgt spid="77"/>
                                        </p:tgtEl>
                                        <p:attrNameLst>
                                          <p:attrName>ppt_h</p:attrName>
                                        </p:attrNameLst>
                                      </p:cBhvr>
                                      <p:tavLst>
                                        <p:tav tm="0">
                                          <p:val>
                                            <p:strVal val="#ppt_h"/>
                                          </p:val>
                                        </p:tav>
                                        <p:tav tm="100000">
                                          <p:val>
                                            <p:strVal val="#ppt_h"/>
                                          </p:val>
                                        </p:tav>
                                      </p:tavLst>
                                    </p:anim>
                                    <p:animEffect transition="in" filter="fade">
                                      <p:cBhvr>
                                        <p:cTn id="89" dur="750"/>
                                        <p:tgtEl>
                                          <p:spTgt spid="77"/>
                                        </p:tgtEl>
                                      </p:cBhvr>
                                    </p:animEffect>
                                  </p:childTnLst>
                                </p:cTn>
                              </p:par>
                              <p:par>
                                <p:cTn id="90" presetID="22" presetClass="entr" presetSubtype="8" fill="hold" grpId="0" nodeType="withEffect">
                                  <p:stCondLst>
                                    <p:cond delay="250"/>
                                  </p:stCondLst>
                                  <p:childTnLst>
                                    <p:set>
                                      <p:cBhvr>
                                        <p:cTn id="91" dur="1" fill="hold">
                                          <p:stCondLst>
                                            <p:cond delay="0"/>
                                          </p:stCondLst>
                                        </p:cTn>
                                        <p:tgtEl>
                                          <p:spTgt spid="76"/>
                                        </p:tgtEl>
                                        <p:attrNameLst>
                                          <p:attrName>style.visibility</p:attrName>
                                        </p:attrNameLst>
                                      </p:cBhvr>
                                      <p:to>
                                        <p:strVal val="visible"/>
                                      </p:to>
                                    </p:set>
                                    <p:animEffect transition="in" filter="wipe(left)">
                                      <p:cBhvr>
                                        <p:cTn id="92" dur="500"/>
                                        <p:tgtEl>
                                          <p:spTgt spid="76"/>
                                        </p:tgtEl>
                                      </p:cBhvr>
                                    </p:animEffect>
                                  </p:childTnLst>
                                </p:cTn>
                              </p:par>
                            </p:childTnLst>
                          </p:cTn>
                        </p:par>
                        <p:par>
                          <p:cTn id="93" fill="hold">
                            <p:stCondLst>
                              <p:cond delay="5200"/>
                            </p:stCondLst>
                            <p:childTnLst>
                              <p:par>
                                <p:cTn id="94" presetID="10" presetClass="entr" presetSubtype="0" fill="hold" grpId="0" nodeType="after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fade">
                                      <p:cBhvr>
                                        <p:cTn id="96" dur="250"/>
                                        <p:tgtEl>
                                          <p:spTgt spid="78"/>
                                        </p:tgtEl>
                                      </p:cBhvr>
                                    </p:animEffect>
                                  </p:childTnLst>
                                </p:cTn>
                              </p:par>
                              <p:par>
                                <p:cTn id="97" presetID="50" presetClass="entr" presetSubtype="0" decel="100000" fill="hold" grpId="0" nodeType="withEffect">
                                  <p:stCondLst>
                                    <p:cond delay="0"/>
                                  </p:stCondLst>
                                  <p:childTnLst>
                                    <p:set>
                                      <p:cBhvr>
                                        <p:cTn id="98" dur="1" fill="hold">
                                          <p:stCondLst>
                                            <p:cond delay="0"/>
                                          </p:stCondLst>
                                        </p:cTn>
                                        <p:tgtEl>
                                          <p:spTgt spid="80"/>
                                        </p:tgtEl>
                                        <p:attrNameLst>
                                          <p:attrName>style.visibility</p:attrName>
                                        </p:attrNameLst>
                                      </p:cBhvr>
                                      <p:to>
                                        <p:strVal val="visible"/>
                                      </p:to>
                                    </p:set>
                                    <p:anim calcmode="lin" valueType="num">
                                      <p:cBhvr>
                                        <p:cTn id="99" dur="750" fill="hold"/>
                                        <p:tgtEl>
                                          <p:spTgt spid="80"/>
                                        </p:tgtEl>
                                        <p:attrNameLst>
                                          <p:attrName>ppt_w</p:attrName>
                                        </p:attrNameLst>
                                      </p:cBhvr>
                                      <p:tavLst>
                                        <p:tav tm="0">
                                          <p:val>
                                            <p:strVal val="#ppt_w+.3"/>
                                          </p:val>
                                        </p:tav>
                                        <p:tav tm="100000">
                                          <p:val>
                                            <p:strVal val="#ppt_w"/>
                                          </p:val>
                                        </p:tav>
                                      </p:tavLst>
                                    </p:anim>
                                    <p:anim calcmode="lin" valueType="num">
                                      <p:cBhvr>
                                        <p:cTn id="100" dur="750" fill="hold"/>
                                        <p:tgtEl>
                                          <p:spTgt spid="80"/>
                                        </p:tgtEl>
                                        <p:attrNameLst>
                                          <p:attrName>ppt_h</p:attrName>
                                        </p:attrNameLst>
                                      </p:cBhvr>
                                      <p:tavLst>
                                        <p:tav tm="0">
                                          <p:val>
                                            <p:strVal val="#ppt_h"/>
                                          </p:val>
                                        </p:tav>
                                        <p:tav tm="100000">
                                          <p:val>
                                            <p:strVal val="#ppt_h"/>
                                          </p:val>
                                        </p:tav>
                                      </p:tavLst>
                                    </p:anim>
                                    <p:animEffect transition="in" filter="fade">
                                      <p:cBhvr>
                                        <p:cTn id="101" dur="750"/>
                                        <p:tgtEl>
                                          <p:spTgt spid="80"/>
                                        </p:tgtEl>
                                      </p:cBhvr>
                                    </p:animEffect>
                                  </p:childTnLst>
                                </p:cTn>
                              </p:par>
                              <p:par>
                                <p:cTn id="102" presetID="22" presetClass="entr" presetSubtype="8" fill="hold" grpId="0" nodeType="withEffect">
                                  <p:stCondLst>
                                    <p:cond delay="250"/>
                                  </p:stCondLst>
                                  <p:childTnLst>
                                    <p:set>
                                      <p:cBhvr>
                                        <p:cTn id="103" dur="1" fill="hold">
                                          <p:stCondLst>
                                            <p:cond delay="0"/>
                                          </p:stCondLst>
                                        </p:cTn>
                                        <p:tgtEl>
                                          <p:spTgt spid="79"/>
                                        </p:tgtEl>
                                        <p:attrNameLst>
                                          <p:attrName>style.visibility</p:attrName>
                                        </p:attrNameLst>
                                      </p:cBhvr>
                                      <p:to>
                                        <p:strVal val="visible"/>
                                      </p:to>
                                    </p:set>
                                    <p:animEffect transition="in" filter="wipe(left)">
                                      <p:cBhvr>
                                        <p:cTn id="104" dur="500"/>
                                        <p:tgtEl>
                                          <p:spTgt spid="79"/>
                                        </p:tgtEl>
                                      </p:cBhvr>
                                    </p:animEffect>
                                  </p:childTnLst>
                                </p:cTn>
                              </p:par>
                              <p:par>
                                <p:cTn id="105" presetID="42" presetClass="entr" presetSubtype="0" fill="hold" grpId="0" nodeType="withEffect">
                                  <p:stCondLst>
                                    <p:cond delay="250"/>
                                  </p:stCondLst>
                                  <p:childTnLst>
                                    <p:set>
                                      <p:cBhvr>
                                        <p:cTn id="106" dur="1" fill="hold">
                                          <p:stCondLst>
                                            <p:cond delay="0"/>
                                          </p:stCondLst>
                                        </p:cTn>
                                        <p:tgtEl>
                                          <p:spTgt spid="3"/>
                                        </p:tgtEl>
                                        <p:attrNameLst>
                                          <p:attrName>style.visibility</p:attrName>
                                        </p:attrNameLst>
                                      </p:cBhvr>
                                      <p:to>
                                        <p:strVal val="visible"/>
                                      </p:to>
                                    </p:set>
                                    <p:animEffect transition="in" filter="fade">
                                      <p:cBhvr>
                                        <p:cTn id="107" dur="1000"/>
                                        <p:tgtEl>
                                          <p:spTgt spid="3"/>
                                        </p:tgtEl>
                                      </p:cBhvr>
                                    </p:animEffect>
                                    <p:anim calcmode="lin" valueType="num">
                                      <p:cBhvr>
                                        <p:cTn id="108" dur="1000" fill="hold"/>
                                        <p:tgtEl>
                                          <p:spTgt spid="3"/>
                                        </p:tgtEl>
                                        <p:attrNameLst>
                                          <p:attrName>ppt_x</p:attrName>
                                        </p:attrNameLst>
                                      </p:cBhvr>
                                      <p:tavLst>
                                        <p:tav tm="0">
                                          <p:val>
                                            <p:strVal val="#ppt_x"/>
                                          </p:val>
                                        </p:tav>
                                        <p:tav tm="100000">
                                          <p:val>
                                            <p:strVal val="#ppt_x"/>
                                          </p:val>
                                        </p:tav>
                                      </p:tavLst>
                                    </p:anim>
                                    <p:anim calcmode="lin" valueType="num">
                                      <p:cBhvr>
                                        <p:cTn id="109" dur="1000" fill="hold"/>
                                        <p:tgtEl>
                                          <p:spTgt spid="3"/>
                                        </p:tgtEl>
                                        <p:attrNameLst>
                                          <p:attrName>ppt_y</p:attrName>
                                        </p:attrNameLst>
                                      </p:cBhvr>
                                      <p:tavLst>
                                        <p:tav tm="0">
                                          <p:val>
                                            <p:strVal val="#ppt_y+.1"/>
                                          </p:val>
                                        </p:tav>
                                        <p:tav tm="100000">
                                          <p:val>
                                            <p:strVal val="#ppt_y"/>
                                          </p:val>
                                        </p:tav>
                                      </p:tavLst>
                                    </p:anim>
                                  </p:childTnLst>
                                </p:cTn>
                              </p:par>
                            </p:childTnLst>
                          </p:cTn>
                        </p:par>
                        <p:par>
                          <p:cTn id="110" fill="hold">
                            <p:stCondLst>
                              <p:cond delay="5700"/>
                            </p:stCondLst>
                            <p:childTnLst>
                              <p:par>
                                <p:cTn id="111" presetID="42" presetClass="entr" presetSubtype="0" fill="hold" nodeType="afterEffect">
                                  <p:stCondLst>
                                    <p:cond delay="0"/>
                                  </p:stCondLst>
                                  <p:childTnLst>
                                    <p:set>
                                      <p:cBhvr>
                                        <p:cTn id="112" dur="1" fill="hold">
                                          <p:stCondLst>
                                            <p:cond delay="0"/>
                                          </p:stCondLst>
                                        </p:cTn>
                                        <p:tgtEl>
                                          <p:spTgt spid="85"/>
                                        </p:tgtEl>
                                        <p:attrNameLst>
                                          <p:attrName>style.visibility</p:attrName>
                                        </p:attrNameLst>
                                      </p:cBhvr>
                                      <p:to>
                                        <p:strVal val="visible"/>
                                      </p:to>
                                    </p:set>
                                    <p:animEffect transition="in" filter="fade">
                                      <p:cBhvr>
                                        <p:cTn id="113" dur="1000"/>
                                        <p:tgtEl>
                                          <p:spTgt spid="85"/>
                                        </p:tgtEl>
                                      </p:cBhvr>
                                    </p:animEffect>
                                    <p:anim calcmode="lin" valueType="num">
                                      <p:cBhvr>
                                        <p:cTn id="114" dur="1000" fill="hold"/>
                                        <p:tgtEl>
                                          <p:spTgt spid="85"/>
                                        </p:tgtEl>
                                        <p:attrNameLst>
                                          <p:attrName>ppt_x</p:attrName>
                                        </p:attrNameLst>
                                      </p:cBhvr>
                                      <p:tavLst>
                                        <p:tav tm="0">
                                          <p:val>
                                            <p:strVal val="#ppt_x"/>
                                          </p:val>
                                        </p:tav>
                                        <p:tav tm="100000">
                                          <p:val>
                                            <p:strVal val="#ppt_x"/>
                                          </p:val>
                                        </p:tav>
                                      </p:tavLst>
                                    </p:anim>
                                    <p:anim calcmode="lin" valueType="num">
                                      <p:cBhvr>
                                        <p:cTn id="115" dur="1000" fill="hold"/>
                                        <p:tgtEl>
                                          <p:spTgt spid="85"/>
                                        </p:tgtEl>
                                        <p:attrNameLst>
                                          <p:attrName>ppt_y</p:attrName>
                                        </p:attrNameLst>
                                      </p:cBhvr>
                                      <p:tavLst>
                                        <p:tav tm="0">
                                          <p:val>
                                            <p:strVal val="#ppt_y+.1"/>
                                          </p:val>
                                        </p:tav>
                                        <p:tav tm="100000">
                                          <p:val>
                                            <p:strVal val="#ppt_y"/>
                                          </p:val>
                                        </p:tav>
                                      </p:tavLst>
                                    </p:anim>
                                  </p:childTnLst>
                                </p:cTn>
                              </p:par>
                            </p:childTnLst>
                          </p:cTn>
                        </p:par>
                        <p:par>
                          <p:cTn id="116" fill="hold">
                            <p:stCondLst>
                              <p:cond delay="6700"/>
                            </p:stCondLst>
                            <p:childTnLst>
                              <p:par>
                                <p:cTn id="117" presetID="42" presetClass="entr" presetSubtype="0" fill="hold" nodeType="afterEffect">
                                  <p:stCondLst>
                                    <p:cond delay="0"/>
                                  </p:stCondLst>
                                  <p:childTnLst>
                                    <p:set>
                                      <p:cBhvr>
                                        <p:cTn id="118" dur="1" fill="hold">
                                          <p:stCondLst>
                                            <p:cond delay="0"/>
                                          </p:stCondLst>
                                        </p:cTn>
                                        <p:tgtEl>
                                          <p:spTgt spid="82"/>
                                        </p:tgtEl>
                                        <p:attrNameLst>
                                          <p:attrName>style.visibility</p:attrName>
                                        </p:attrNameLst>
                                      </p:cBhvr>
                                      <p:to>
                                        <p:strVal val="visible"/>
                                      </p:to>
                                    </p:set>
                                    <p:animEffect transition="in" filter="fade">
                                      <p:cBhvr>
                                        <p:cTn id="119" dur="1000"/>
                                        <p:tgtEl>
                                          <p:spTgt spid="82"/>
                                        </p:tgtEl>
                                      </p:cBhvr>
                                    </p:animEffect>
                                    <p:anim calcmode="lin" valueType="num">
                                      <p:cBhvr>
                                        <p:cTn id="120" dur="1000" fill="hold"/>
                                        <p:tgtEl>
                                          <p:spTgt spid="82"/>
                                        </p:tgtEl>
                                        <p:attrNameLst>
                                          <p:attrName>ppt_x</p:attrName>
                                        </p:attrNameLst>
                                      </p:cBhvr>
                                      <p:tavLst>
                                        <p:tav tm="0">
                                          <p:val>
                                            <p:strVal val="#ppt_x"/>
                                          </p:val>
                                        </p:tav>
                                        <p:tav tm="100000">
                                          <p:val>
                                            <p:strVal val="#ppt_x"/>
                                          </p:val>
                                        </p:tav>
                                      </p:tavLst>
                                    </p:anim>
                                    <p:anim calcmode="lin" valueType="num">
                                      <p:cBhvr>
                                        <p:cTn id="121" dur="1000" fill="hold"/>
                                        <p:tgtEl>
                                          <p:spTgt spid="82"/>
                                        </p:tgtEl>
                                        <p:attrNameLst>
                                          <p:attrName>ppt_y</p:attrName>
                                        </p:attrNameLst>
                                      </p:cBhvr>
                                      <p:tavLst>
                                        <p:tav tm="0">
                                          <p:val>
                                            <p:strVal val="#ppt_y+.1"/>
                                          </p:val>
                                        </p:tav>
                                        <p:tav tm="100000">
                                          <p:val>
                                            <p:strVal val="#ppt_y"/>
                                          </p:val>
                                        </p:tav>
                                      </p:tavLst>
                                    </p:anim>
                                  </p:childTnLst>
                                </p:cTn>
                              </p:par>
                            </p:childTnLst>
                          </p:cTn>
                        </p:par>
                        <p:par>
                          <p:cTn id="122" fill="hold">
                            <p:stCondLst>
                              <p:cond delay="7700"/>
                            </p:stCondLst>
                            <p:childTnLst>
                              <p:par>
                                <p:cTn id="123" presetID="42" presetClass="entr" presetSubtype="0" fill="hold" grpId="0" nodeType="afterEffect">
                                  <p:stCondLst>
                                    <p:cond delay="0"/>
                                  </p:stCondLst>
                                  <p:childTnLst>
                                    <p:set>
                                      <p:cBhvr>
                                        <p:cTn id="124" dur="1" fill="hold">
                                          <p:stCondLst>
                                            <p:cond delay="0"/>
                                          </p:stCondLst>
                                        </p:cTn>
                                        <p:tgtEl>
                                          <p:spTgt spid="88"/>
                                        </p:tgtEl>
                                        <p:attrNameLst>
                                          <p:attrName>style.visibility</p:attrName>
                                        </p:attrNameLst>
                                      </p:cBhvr>
                                      <p:to>
                                        <p:strVal val="visible"/>
                                      </p:to>
                                    </p:set>
                                    <p:animEffect transition="in" filter="fade">
                                      <p:cBhvr>
                                        <p:cTn id="125" dur="1000"/>
                                        <p:tgtEl>
                                          <p:spTgt spid="88"/>
                                        </p:tgtEl>
                                      </p:cBhvr>
                                    </p:animEffect>
                                    <p:anim calcmode="lin" valueType="num">
                                      <p:cBhvr>
                                        <p:cTn id="126" dur="1000" fill="hold"/>
                                        <p:tgtEl>
                                          <p:spTgt spid="88"/>
                                        </p:tgtEl>
                                        <p:attrNameLst>
                                          <p:attrName>ppt_x</p:attrName>
                                        </p:attrNameLst>
                                      </p:cBhvr>
                                      <p:tavLst>
                                        <p:tav tm="0">
                                          <p:val>
                                            <p:strVal val="#ppt_x"/>
                                          </p:val>
                                        </p:tav>
                                        <p:tav tm="100000">
                                          <p:val>
                                            <p:strVal val="#ppt_x"/>
                                          </p:val>
                                        </p:tav>
                                      </p:tavLst>
                                    </p:anim>
                                    <p:anim calcmode="lin" valueType="num">
                                      <p:cBhvr>
                                        <p:cTn id="127" dur="1000" fill="hold"/>
                                        <p:tgtEl>
                                          <p:spTgt spid="88"/>
                                        </p:tgtEl>
                                        <p:attrNameLst>
                                          <p:attrName>ppt_y</p:attrName>
                                        </p:attrNameLst>
                                      </p:cBhvr>
                                      <p:tavLst>
                                        <p:tav tm="0">
                                          <p:val>
                                            <p:strVal val="#ppt_y+.1"/>
                                          </p:val>
                                        </p:tav>
                                        <p:tav tm="100000">
                                          <p:val>
                                            <p:strVal val="#ppt_y"/>
                                          </p:val>
                                        </p:tav>
                                      </p:tavLst>
                                    </p:anim>
                                  </p:childTnLst>
                                </p:cTn>
                              </p:par>
                            </p:childTnLst>
                          </p:cTn>
                        </p:par>
                        <p:par>
                          <p:cTn id="128" fill="hold">
                            <p:stCondLst>
                              <p:cond delay="8700"/>
                            </p:stCondLst>
                            <p:childTnLst>
                              <p:par>
                                <p:cTn id="129" presetID="42" presetClass="entr" presetSubtype="0" fill="hold" grpId="0" nodeType="afterEffect">
                                  <p:stCondLst>
                                    <p:cond delay="0"/>
                                  </p:stCondLst>
                                  <p:childTnLst>
                                    <p:set>
                                      <p:cBhvr>
                                        <p:cTn id="130" dur="1" fill="hold">
                                          <p:stCondLst>
                                            <p:cond delay="0"/>
                                          </p:stCondLst>
                                        </p:cTn>
                                        <p:tgtEl>
                                          <p:spTgt spid="89"/>
                                        </p:tgtEl>
                                        <p:attrNameLst>
                                          <p:attrName>style.visibility</p:attrName>
                                        </p:attrNameLst>
                                      </p:cBhvr>
                                      <p:to>
                                        <p:strVal val="visible"/>
                                      </p:to>
                                    </p:set>
                                    <p:animEffect transition="in" filter="fade">
                                      <p:cBhvr>
                                        <p:cTn id="131" dur="1000"/>
                                        <p:tgtEl>
                                          <p:spTgt spid="89"/>
                                        </p:tgtEl>
                                      </p:cBhvr>
                                    </p:animEffect>
                                    <p:anim calcmode="lin" valueType="num">
                                      <p:cBhvr>
                                        <p:cTn id="132" dur="1000" fill="hold"/>
                                        <p:tgtEl>
                                          <p:spTgt spid="89"/>
                                        </p:tgtEl>
                                        <p:attrNameLst>
                                          <p:attrName>ppt_x</p:attrName>
                                        </p:attrNameLst>
                                      </p:cBhvr>
                                      <p:tavLst>
                                        <p:tav tm="0">
                                          <p:val>
                                            <p:strVal val="#ppt_x"/>
                                          </p:val>
                                        </p:tav>
                                        <p:tav tm="100000">
                                          <p:val>
                                            <p:strVal val="#ppt_x"/>
                                          </p:val>
                                        </p:tav>
                                      </p:tavLst>
                                    </p:anim>
                                    <p:anim calcmode="lin" valueType="num">
                                      <p:cBhvr>
                                        <p:cTn id="133"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2" grpId="0" bldLvl="0" animBg="1"/>
      <p:bldP spid="31" grpId="0" bldLvl="0" animBg="1"/>
      <p:bldP spid="32" grpId="0" bldLvl="0" animBg="1"/>
      <p:bldP spid="33" grpId="0" bldLvl="0" animBg="1"/>
      <p:bldP spid="35" grpId="0"/>
      <p:bldP spid="36" grpId="0"/>
      <p:bldP spid="37" grpId="0"/>
      <p:bldP spid="38" grpId="0"/>
      <p:bldP spid="39" grpId="0"/>
      <p:bldP spid="40" grpId="0"/>
      <p:bldP spid="41" grpId="0"/>
      <p:bldP spid="42" grpId="0"/>
      <p:bldP spid="45" grpId="0" bldLvl="0" animBg="1"/>
      <p:bldP spid="75" grpId="0" bldLvl="0" animBg="1"/>
      <p:bldP spid="76" grpId="0"/>
      <p:bldP spid="77" grpId="0"/>
      <p:bldP spid="78" grpId="0" bldLvl="0" animBg="1"/>
      <p:bldP spid="79" grpId="0"/>
      <p:bldP spid="80" grpId="0"/>
      <p:bldP spid="3" grpId="0"/>
      <p:bldP spid="88" grpId="0"/>
      <p:bldP spid="8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6111240" y="-15241"/>
            <a:ext cx="6096000" cy="69799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3"/>
          <p:cNvSpPr/>
          <p:nvPr/>
        </p:nvSpPr>
        <p:spPr>
          <a:xfrm>
            <a:off x="6086798" y="2258168"/>
            <a:ext cx="795101" cy="3028944"/>
          </a:xfrm>
          <a:prstGeom prst="hexagon">
            <a:avLst>
              <a:gd name="adj" fmla="val 0"/>
              <a:gd name="vf" fmla="val 115470"/>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496603" y="2257408"/>
            <a:ext cx="3180398" cy="3029712"/>
            <a:chOff x="4221977" y="1680285"/>
            <a:chExt cx="3670459" cy="3496552"/>
          </a:xfrm>
        </p:grpSpPr>
        <p:sp>
          <p:nvSpPr>
            <p:cNvPr id="31" name="正五边形 30"/>
            <p:cNvSpPr/>
            <p:nvPr/>
          </p:nvSpPr>
          <p:spPr>
            <a:xfrm>
              <a:off x="4221977" y="1681162"/>
              <a:ext cx="3670459" cy="3495675"/>
            </a:xfrm>
            <a:prstGeom prst="hexagon">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6043366" y="1680285"/>
              <a:ext cx="1835226" cy="3495666"/>
            </a:xfrm>
            <a:prstGeom prst="hexagon">
              <a:avLst>
                <a:gd name="adj" fmla="val 47043"/>
                <a:gd name="vf" fmla="val 115470"/>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5277177" y="3049380"/>
            <a:ext cx="1619250" cy="1619250"/>
            <a:chOff x="4843606" y="1770636"/>
            <a:chExt cx="2504788" cy="2504788"/>
          </a:xfrm>
        </p:grpSpPr>
        <p:sp>
          <p:nvSpPr>
            <p:cNvPr id="37" name="椭圆 36"/>
            <p:cNvSpPr/>
            <p:nvPr/>
          </p:nvSpPr>
          <p:spPr>
            <a:xfrm>
              <a:off x="4843606" y="1770636"/>
              <a:ext cx="2504788" cy="2504788"/>
            </a:xfrm>
            <a:prstGeom prst="ellipse">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8" name="椭圆 37"/>
            <p:cNvSpPr/>
            <p:nvPr/>
          </p:nvSpPr>
          <p:spPr>
            <a:xfrm>
              <a:off x="5167085" y="2094117"/>
              <a:ext cx="1857831" cy="1857830"/>
            </a:xfrm>
            <a:prstGeom prst="ellipse">
              <a:avLst/>
            </a:prstGeom>
            <a:solidFill>
              <a:srgbClr val="2B2E3A"/>
            </a:soli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solidFill>
                    <a:schemeClr val="accent3"/>
                  </a:solidFill>
                </a:rPr>
                <a:t>假别</a:t>
              </a:r>
              <a:endParaRPr lang="zh-CN" altLang="en-US" sz="2400" b="1" dirty="0">
                <a:solidFill>
                  <a:schemeClr val="accent3"/>
                </a:solidFill>
              </a:endParaRPr>
            </a:p>
          </p:txBody>
        </p:sp>
      </p:grpSp>
      <p:sp>
        <p:nvSpPr>
          <p:cNvPr id="39" name="矩形 38"/>
          <p:cNvSpPr/>
          <p:nvPr/>
        </p:nvSpPr>
        <p:spPr>
          <a:xfrm>
            <a:off x="4020609" y="3655752"/>
            <a:ext cx="7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1084247" y="3610296"/>
            <a:ext cx="2848407" cy="461665"/>
          </a:xfrm>
          <a:prstGeom prst="rect">
            <a:avLst/>
          </a:prstGeom>
          <a:noFill/>
          <a:ln>
            <a:noFill/>
          </a:ln>
        </p:spPr>
        <p:txBody>
          <a:bodyPr wrap="square" rtlCol="0">
            <a:spAutoFit/>
          </a:bodyPr>
          <a:lstStyle/>
          <a:p>
            <a:pPr algn="r"/>
            <a:r>
              <a:rPr lang="zh-CN" altLang="en-US" sz="2400" b="1" dirty="0">
                <a:solidFill>
                  <a:schemeClr val="accent3"/>
                </a:solidFill>
              </a:rPr>
              <a:t>产假</a:t>
            </a:r>
            <a:endParaRPr lang="zh-CN" altLang="en-US" sz="2400" b="1" dirty="0">
              <a:solidFill>
                <a:schemeClr val="accent3"/>
              </a:solidFill>
            </a:endParaRPr>
          </a:p>
        </p:txBody>
      </p:sp>
      <p:sp>
        <p:nvSpPr>
          <p:cNvPr id="41" name="矩形 40"/>
          <p:cNvSpPr/>
          <p:nvPr/>
        </p:nvSpPr>
        <p:spPr>
          <a:xfrm>
            <a:off x="5159885" y="5499745"/>
            <a:ext cx="7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2223551" y="5438267"/>
            <a:ext cx="2848407" cy="461665"/>
          </a:xfrm>
          <a:prstGeom prst="rect">
            <a:avLst/>
          </a:prstGeom>
          <a:noFill/>
          <a:ln>
            <a:noFill/>
          </a:ln>
        </p:spPr>
        <p:txBody>
          <a:bodyPr wrap="square" rtlCol="0">
            <a:spAutoFit/>
          </a:bodyPr>
          <a:lstStyle/>
          <a:p>
            <a:pPr algn="r"/>
            <a:r>
              <a:rPr lang="zh-CN" altLang="en-US" sz="2400" b="1" dirty="0">
                <a:solidFill>
                  <a:schemeClr val="accent3"/>
                </a:solidFill>
              </a:rPr>
              <a:t>哺乳假</a:t>
            </a:r>
            <a:endParaRPr lang="zh-CN" altLang="en-US" sz="2400" b="1" dirty="0">
              <a:solidFill>
                <a:schemeClr val="accent3"/>
              </a:solidFill>
            </a:endParaRPr>
          </a:p>
        </p:txBody>
      </p:sp>
      <p:sp>
        <p:nvSpPr>
          <p:cNvPr id="43" name="矩形 42"/>
          <p:cNvSpPr/>
          <p:nvPr/>
        </p:nvSpPr>
        <p:spPr>
          <a:xfrm>
            <a:off x="8104683" y="3624418"/>
            <a:ext cx="72000" cy="432000"/>
          </a:xfrm>
          <a:prstGeom prst="rect">
            <a:avLst/>
          </a:prstGeom>
          <a:solidFill>
            <a:srgbClr val="2B2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8231604" y="3578962"/>
            <a:ext cx="2848407" cy="461665"/>
          </a:xfrm>
          <a:prstGeom prst="rect">
            <a:avLst/>
          </a:prstGeom>
          <a:noFill/>
          <a:ln>
            <a:noFill/>
          </a:ln>
        </p:spPr>
        <p:txBody>
          <a:bodyPr wrap="square" rtlCol="0">
            <a:spAutoFit/>
          </a:bodyPr>
          <a:lstStyle/>
          <a:p>
            <a:r>
              <a:rPr lang="zh-CN" altLang="en-US" sz="2400" b="1" dirty="0"/>
              <a:t>年休假</a:t>
            </a:r>
            <a:endParaRPr lang="zh-CN" altLang="en-US" sz="2400" b="1" dirty="0"/>
          </a:p>
        </p:txBody>
      </p:sp>
      <p:sp>
        <p:nvSpPr>
          <p:cNvPr id="45" name="矩形 44"/>
          <p:cNvSpPr/>
          <p:nvPr/>
        </p:nvSpPr>
        <p:spPr>
          <a:xfrm>
            <a:off x="6871684" y="5486174"/>
            <a:ext cx="72000" cy="432000"/>
          </a:xfrm>
          <a:prstGeom prst="rect">
            <a:avLst/>
          </a:prstGeom>
          <a:solidFill>
            <a:srgbClr val="2B2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6998633" y="5424696"/>
            <a:ext cx="2848407" cy="461665"/>
          </a:xfrm>
          <a:prstGeom prst="rect">
            <a:avLst/>
          </a:prstGeom>
          <a:noFill/>
          <a:ln>
            <a:noFill/>
          </a:ln>
        </p:spPr>
        <p:txBody>
          <a:bodyPr wrap="square" rtlCol="0">
            <a:spAutoFit/>
          </a:bodyPr>
          <a:lstStyle/>
          <a:p>
            <a:r>
              <a:rPr lang="zh-CN" altLang="en-US" sz="2400" b="1" dirty="0"/>
              <a:t>丧假</a:t>
            </a:r>
            <a:endParaRPr lang="zh-CN" altLang="en-US" sz="2400" b="1" dirty="0"/>
          </a:p>
        </p:txBody>
      </p:sp>
      <p:sp>
        <p:nvSpPr>
          <p:cNvPr id="47" name="文本框 46"/>
          <p:cNvSpPr txBox="1"/>
          <p:nvPr/>
        </p:nvSpPr>
        <p:spPr>
          <a:xfrm>
            <a:off x="4635284" y="274733"/>
            <a:ext cx="2848407" cy="707886"/>
          </a:xfrm>
          <a:prstGeom prst="rect">
            <a:avLst/>
          </a:prstGeom>
          <a:noFill/>
          <a:ln>
            <a:noFill/>
          </a:ln>
        </p:spPr>
        <p:txBody>
          <a:bodyPr wrap="square" rtlCol="0">
            <a:spAutoFit/>
          </a:bodyPr>
          <a:lstStyle/>
          <a:p>
            <a:pPr algn="ctr"/>
            <a:r>
              <a:rPr lang="zh-CN" altLang="en-US" sz="4000" b="1" dirty="0">
                <a:solidFill>
                  <a:schemeClr val="accent3"/>
                </a:solidFill>
              </a:rPr>
              <a:t>假别种类</a:t>
            </a:r>
            <a:endParaRPr lang="zh-CN" altLang="en-US" sz="4000" b="1" dirty="0">
              <a:solidFill>
                <a:schemeClr val="accent3"/>
              </a:solidFill>
            </a:endParaRPr>
          </a:p>
        </p:txBody>
      </p:sp>
      <p:sp>
        <p:nvSpPr>
          <p:cNvPr id="59" name="文本框 58"/>
          <p:cNvSpPr txBox="1"/>
          <p:nvPr/>
        </p:nvSpPr>
        <p:spPr>
          <a:xfrm>
            <a:off x="332432" y="308927"/>
            <a:ext cx="702436" cy="307777"/>
          </a:xfrm>
          <a:prstGeom prst="rect">
            <a:avLst/>
          </a:prstGeom>
          <a:noFill/>
          <a:ln>
            <a:solidFill>
              <a:schemeClr val="tx1">
                <a:lumMod val="50000"/>
                <a:lumOff val="50000"/>
              </a:schemeClr>
            </a:solidFill>
          </a:ln>
        </p:spPr>
        <p:txBody>
          <a:bodyPr wrap="none" rtlCol="0">
            <a:spAutoFit/>
          </a:bodyPr>
          <a:lstStyle/>
          <a:p>
            <a:pPr algn="ctr"/>
            <a:r>
              <a:rPr lang="en-US" altLang="zh-CN" sz="1400" dirty="0">
                <a:solidFill>
                  <a:schemeClr val="tx1">
                    <a:lumMod val="50000"/>
                    <a:lumOff val="50000"/>
                  </a:schemeClr>
                </a:solidFill>
              </a:rPr>
              <a:t>LOGO</a:t>
            </a:r>
            <a:endParaRPr lang="zh-CN" altLang="en-US" sz="1400" dirty="0">
              <a:solidFill>
                <a:schemeClr val="tx1">
                  <a:lumMod val="50000"/>
                  <a:lumOff val="50000"/>
                </a:schemeClr>
              </a:solidFill>
            </a:endParaRPr>
          </a:p>
        </p:txBody>
      </p:sp>
      <p:sp>
        <p:nvSpPr>
          <p:cNvPr id="60" name="矩形 59"/>
          <p:cNvSpPr/>
          <p:nvPr/>
        </p:nvSpPr>
        <p:spPr>
          <a:xfrm>
            <a:off x="12001500" y="308927"/>
            <a:ext cx="190500" cy="6366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5218877" y="1630014"/>
            <a:ext cx="72000" cy="43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2256054" y="1601109"/>
            <a:ext cx="2848407" cy="461665"/>
          </a:xfrm>
          <a:prstGeom prst="rect">
            <a:avLst/>
          </a:prstGeom>
          <a:noFill/>
          <a:ln>
            <a:noFill/>
          </a:ln>
        </p:spPr>
        <p:txBody>
          <a:bodyPr wrap="square" rtlCol="0">
            <a:spAutoFit/>
          </a:bodyPr>
          <a:lstStyle/>
          <a:p>
            <a:pPr algn="r"/>
            <a:r>
              <a:rPr lang="zh-CN" altLang="en-US" sz="2400" b="1" dirty="0">
                <a:solidFill>
                  <a:schemeClr val="accent3"/>
                </a:solidFill>
              </a:rPr>
              <a:t>婚假</a:t>
            </a:r>
            <a:endParaRPr lang="zh-CN" altLang="en-US" sz="2400" b="1" dirty="0">
              <a:solidFill>
                <a:schemeClr val="accent3"/>
              </a:solidFill>
            </a:endParaRPr>
          </a:p>
        </p:txBody>
      </p:sp>
      <p:sp>
        <p:nvSpPr>
          <p:cNvPr id="79" name="矩形 78"/>
          <p:cNvSpPr/>
          <p:nvPr/>
        </p:nvSpPr>
        <p:spPr>
          <a:xfrm>
            <a:off x="6930676" y="1616443"/>
            <a:ext cx="72000" cy="432000"/>
          </a:xfrm>
          <a:prstGeom prst="rect">
            <a:avLst/>
          </a:prstGeom>
          <a:solidFill>
            <a:srgbClr val="2B2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p:cNvSpPr txBox="1"/>
          <p:nvPr/>
        </p:nvSpPr>
        <p:spPr>
          <a:xfrm>
            <a:off x="7031136" y="1587538"/>
            <a:ext cx="2848407" cy="461665"/>
          </a:xfrm>
          <a:prstGeom prst="rect">
            <a:avLst/>
          </a:prstGeom>
          <a:noFill/>
          <a:ln>
            <a:noFill/>
          </a:ln>
        </p:spPr>
        <p:txBody>
          <a:bodyPr wrap="square" rtlCol="0">
            <a:spAutoFit/>
          </a:bodyPr>
          <a:lstStyle/>
          <a:p>
            <a:r>
              <a:rPr lang="zh-CN" altLang="en-US" sz="2400" b="1" dirty="0"/>
              <a:t>法定假</a:t>
            </a:r>
            <a:endParaRPr lang="zh-CN" altLang="en-US" sz="2400" b="1" dirty="0"/>
          </a:p>
        </p:txBody>
      </p:sp>
      <p:grpSp>
        <p:nvGrpSpPr>
          <p:cNvPr id="81" name="组合 80"/>
          <p:cNvGrpSpPr/>
          <p:nvPr/>
        </p:nvGrpSpPr>
        <p:grpSpPr>
          <a:xfrm>
            <a:off x="9354358" y="1807038"/>
            <a:ext cx="2749723" cy="3463424"/>
            <a:chOff x="8170814" y="1912116"/>
            <a:chExt cx="2749722" cy="3463424"/>
          </a:xfrm>
        </p:grpSpPr>
        <p:grpSp>
          <p:nvGrpSpPr>
            <p:cNvPr id="82" name="组合 81"/>
            <p:cNvGrpSpPr/>
            <p:nvPr/>
          </p:nvGrpSpPr>
          <p:grpSpPr>
            <a:xfrm>
              <a:off x="8170814" y="1912116"/>
              <a:ext cx="2611177" cy="3463424"/>
              <a:chOff x="1193500" y="1491637"/>
              <a:chExt cx="3761195" cy="3463424"/>
            </a:xfrm>
          </p:grpSpPr>
          <p:grpSp>
            <p:nvGrpSpPr>
              <p:cNvPr id="85" name="组合 84"/>
              <p:cNvGrpSpPr/>
              <p:nvPr/>
            </p:nvGrpSpPr>
            <p:grpSpPr>
              <a:xfrm>
                <a:off x="1193500" y="1491637"/>
                <a:ext cx="3761195" cy="815608"/>
                <a:chOff x="1317257" y="1824875"/>
                <a:chExt cx="3761195" cy="815608"/>
              </a:xfrm>
            </p:grpSpPr>
            <p:sp>
              <p:nvSpPr>
                <p:cNvPr id="92" name="文本框 67"/>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335">
                      <a:solidFill>
                        <a:schemeClr val="tx1"/>
                      </a:solidFill>
                      <a:latin typeface="微软雅黑" panose="020B0503020204020204" pitchFamily="34" charset="-122"/>
                      <a:ea typeface="微软雅黑" panose="020B0503020204020204" pitchFamily="34" charset="-122"/>
                    </a:rPr>
                    <a:t>此部分内容作为文字排版占位显示</a:t>
                  </a:r>
                  <a:endParaRPr lang="zh-CN" altLang="en-US" sz="1335">
                    <a:solidFill>
                      <a:schemeClr val="tx1"/>
                    </a:solidFill>
                    <a:latin typeface="微软雅黑" panose="020B0503020204020204" pitchFamily="34" charset="-122"/>
                    <a:ea typeface="微软雅黑" panose="020B0503020204020204" pitchFamily="34" charset="-122"/>
                  </a:endParaRPr>
                </a:p>
                <a:p>
                  <a:pPr algn="r"/>
                  <a:r>
                    <a:rPr lang="zh-CN" altLang="en-US" sz="1335">
                      <a:solidFill>
                        <a:schemeClr val="tx1"/>
                      </a:solidFill>
                      <a:latin typeface="微软雅黑" panose="020B0503020204020204" pitchFamily="34" charset="-122"/>
                      <a:ea typeface="微软雅黑" panose="020B0503020204020204" pitchFamily="34" charset="-122"/>
                    </a:rPr>
                    <a:t>（建议使用主题字体）</a:t>
                  </a:r>
                  <a:endParaRPr lang="zh-CN" altLang="en-US" sz="1335">
                    <a:solidFill>
                      <a:schemeClr val="tx1"/>
                    </a:solidFill>
                    <a:latin typeface="微软雅黑" panose="020B0503020204020204" pitchFamily="34" charset="-122"/>
                    <a:ea typeface="微软雅黑" panose="020B0503020204020204" pitchFamily="34" charset="-122"/>
                  </a:endParaRPr>
                </a:p>
              </p:txBody>
            </p:sp>
            <p:sp>
              <p:nvSpPr>
                <p:cNvPr id="93" name="矩形 92"/>
                <p:cNvSpPr/>
                <p:nvPr/>
              </p:nvSpPr>
              <p:spPr>
                <a:xfrm>
                  <a:off x="1317257" y="1824875"/>
                  <a:ext cx="3761195" cy="307777"/>
                </a:xfrm>
                <a:prstGeom prst="rect">
                  <a:avLst/>
                </a:prstGeom>
              </p:spPr>
              <p:txBody>
                <a:bodyPr wrap="square" lIns="0" tIns="0" rIns="0" bIns="0">
                  <a:normAutofit fontScale="97500" lnSpcReduction="10000"/>
                </a:bodyPr>
                <a:lstStyle/>
                <a:p>
                  <a:pPr algn="r"/>
                  <a:r>
                    <a:rPr lang="zh-CN" altLang="en-US" sz="2135" b="1" dirty="0">
                      <a:solidFill>
                        <a:schemeClr val="tx1"/>
                      </a:solidFill>
                      <a:latin typeface="微软雅黑" panose="020B0503020204020204" pitchFamily="34" charset="-122"/>
                      <a:ea typeface="微软雅黑" panose="020B0503020204020204" pitchFamily="34" charset="-122"/>
                    </a:rPr>
                    <a:t>年休假</a:t>
                  </a:r>
                  <a:endParaRPr lang="zh-CN" altLang="en-US" sz="2135" b="1" dirty="0">
                    <a:solidFill>
                      <a:schemeClr val="tx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1193500" y="2815545"/>
                <a:ext cx="3761195" cy="815608"/>
                <a:chOff x="1317257" y="1824875"/>
                <a:chExt cx="3761195" cy="815608"/>
              </a:xfrm>
            </p:grpSpPr>
            <p:sp>
              <p:nvSpPr>
                <p:cNvPr id="90" name="文本框 65"/>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335">
                      <a:solidFill>
                        <a:schemeClr val="tx1"/>
                      </a:solidFill>
                      <a:latin typeface="微软雅黑" panose="020B0503020204020204" pitchFamily="34" charset="-122"/>
                      <a:ea typeface="微软雅黑" panose="020B0503020204020204" pitchFamily="34" charset="-122"/>
                    </a:rPr>
                    <a:t>此部分内容作为文字排版占位显示</a:t>
                  </a:r>
                  <a:endParaRPr lang="zh-CN" altLang="en-US" sz="1335">
                    <a:solidFill>
                      <a:schemeClr val="tx1"/>
                    </a:solidFill>
                    <a:latin typeface="微软雅黑" panose="020B0503020204020204" pitchFamily="34" charset="-122"/>
                    <a:ea typeface="微软雅黑" panose="020B0503020204020204" pitchFamily="34" charset="-122"/>
                  </a:endParaRPr>
                </a:p>
                <a:p>
                  <a:pPr algn="r"/>
                  <a:r>
                    <a:rPr lang="zh-CN" altLang="en-US" sz="1335">
                      <a:solidFill>
                        <a:schemeClr val="tx1"/>
                      </a:solidFill>
                      <a:latin typeface="微软雅黑" panose="020B0503020204020204" pitchFamily="34" charset="-122"/>
                      <a:ea typeface="微软雅黑" panose="020B0503020204020204" pitchFamily="34" charset="-122"/>
                    </a:rPr>
                    <a:t>（建议使用主题字体）</a:t>
                  </a:r>
                  <a:endParaRPr lang="zh-CN" altLang="en-US" sz="1335">
                    <a:solidFill>
                      <a:schemeClr val="tx1"/>
                    </a:solidFill>
                    <a:latin typeface="微软雅黑" panose="020B0503020204020204" pitchFamily="34" charset="-122"/>
                    <a:ea typeface="微软雅黑" panose="020B0503020204020204" pitchFamily="34" charset="-122"/>
                  </a:endParaRPr>
                </a:p>
              </p:txBody>
            </p:sp>
            <p:sp>
              <p:nvSpPr>
                <p:cNvPr id="91" name="矩形 90"/>
                <p:cNvSpPr/>
                <p:nvPr/>
              </p:nvSpPr>
              <p:spPr>
                <a:xfrm>
                  <a:off x="1317257" y="1824875"/>
                  <a:ext cx="3761195" cy="307777"/>
                </a:xfrm>
                <a:prstGeom prst="rect">
                  <a:avLst/>
                </a:prstGeom>
              </p:spPr>
              <p:txBody>
                <a:bodyPr wrap="square" lIns="0" tIns="0" rIns="0" bIns="0">
                  <a:normAutofit fontScale="97500" lnSpcReduction="10000"/>
                </a:bodyPr>
                <a:lstStyle/>
                <a:p>
                  <a:pPr algn="r"/>
                  <a:r>
                    <a:rPr lang="zh-CN" altLang="en-US" sz="2135" b="1" dirty="0">
                      <a:solidFill>
                        <a:schemeClr val="tx1"/>
                      </a:solidFill>
                      <a:latin typeface="微软雅黑" panose="020B0503020204020204" pitchFamily="34" charset="-122"/>
                      <a:ea typeface="微软雅黑" panose="020B0503020204020204" pitchFamily="34" charset="-122"/>
                    </a:rPr>
                    <a:t>丧假</a:t>
                  </a:r>
                  <a:endParaRPr lang="zh-CN" altLang="en-US" sz="2135" b="1" dirty="0">
                    <a:solidFill>
                      <a:schemeClr val="tx1"/>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1193500" y="4139453"/>
                <a:ext cx="3761195" cy="815608"/>
                <a:chOff x="1317257" y="1824875"/>
                <a:chExt cx="3761195" cy="815608"/>
              </a:xfrm>
            </p:grpSpPr>
            <p:sp>
              <p:nvSpPr>
                <p:cNvPr id="88" name="文本框 63"/>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335">
                      <a:solidFill>
                        <a:schemeClr val="tx1"/>
                      </a:solidFill>
                      <a:latin typeface="微软雅黑" panose="020B0503020204020204" pitchFamily="34" charset="-122"/>
                      <a:ea typeface="微软雅黑" panose="020B0503020204020204" pitchFamily="34" charset="-122"/>
                    </a:rPr>
                    <a:t>此部分内容作为文字排版占位显示</a:t>
                  </a:r>
                  <a:endParaRPr lang="zh-CN" altLang="en-US" sz="1335">
                    <a:solidFill>
                      <a:schemeClr val="tx1"/>
                    </a:solidFill>
                    <a:latin typeface="微软雅黑" panose="020B0503020204020204" pitchFamily="34" charset="-122"/>
                    <a:ea typeface="微软雅黑" panose="020B0503020204020204" pitchFamily="34" charset="-122"/>
                  </a:endParaRPr>
                </a:p>
                <a:p>
                  <a:pPr algn="r"/>
                  <a:r>
                    <a:rPr lang="zh-CN" altLang="en-US" sz="1335">
                      <a:solidFill>
                        <a:schemeClr val="tx1"/>
                      </a:solidFill>
                      <a:latin typeface="微软雅黑" panose="020B0503020204020204" pitchFamily="34" charset="-122"/>
                      <a:ea typeface="微软雅黑" panose="020B0503020204020204" pitchFamily="34" charset="-122"/>
                    </a:rPr>
                    <a:t>（建议使用主题字体）</a:t>
                  </a:r>
                  <a:endParaRPr lang="zh-CN" altLang="en-US" sz="1335">
                    <a:solidFill>
                      <a:schemeClr val="tx1"/>
                    </a:solidFill>
                    <a:latin typeface="微软雅黑" panose="020B0503020204020204" pitchFamily="34" charset="-122"/>
                    <a:ea typeface="微软雅黑" panose="020B0503020204020204" pitchFamily="34" charset="-122"/>
                  </a:endParaRPr>
                </a:p>
              </p:txBody>
            </p:sp>
            <p:sp>
              <p:nvSpPr>
                <p:cNvPr id="89" name="矩形 88"/>
                <p:cNvSpPr/>
                <p:nvPr/>
              </p:nvSpPr>
              <p:spPr>
                <a:xfrm>
                  <a:off x="1317257" y="1824875"/>
                  <a:ext cx="3761195" cy="307777"/>
                </a:xfrm>
                <a:prstGeom prst="rect">
                  <a:avLst/>
                </a:prstGeom>
              </p:spPr>
              <p:txBody>
                <a:bodyPr wrap="square" lIns="0" tIns="0" rIns="0" bIns="0">
                  <a:normAutofit fontScale="97500" lnSpcReduction="10000"/>
                </a:bodyPr>
                <a:lstStyle/>
                <a:p>
                  <a:pPr algn="r"/>
                  <a:r>
                    <a:rPr lang="zh-CN" altLang="en-US" sz="2135" b="1" dirty="0">
                      <a:solidFill>
                        <a:schemeClr val="tx1"/>
                      </a:solidFill>
                      <a:latin typeface="微软雅黑" panose="020B0503020204020204" pitchFamily="34" charset="-122"/>
                      <a:ea typeface="微软雅黑" panose="020B0503020204020204" pitchFamily="34" charset="-122"/>
                    </a:rPr>
                    <a:t>哺乳假</a:t>
                  </a:r>
                  <a:endParaRPr lang="zh-CN" altLang="en-US" sz="2135" b="1" dirty="0">
                    <a:solidFill>
                      <a:schemeClr val="tx1"/>
                    </a:solidFill>
                    <a:latin typeface="微软雅黑" panose="020B0503020204020204" pitchFamily="34" charset="-122"/>
                    <a:ea typeface="微软雅黑" panose="020B0503020204020204" pitchFamily="34" charset="-122"/>
                  </a:endParaRPr>
                </a:p>
              </p:txBody>
            </p:sp>
          </p:grpSp>
        </p:grpSp>
        <p:cxnSp>
          <p:nvCxnSpPr>
            <p:cNvPr id="83" name="直接连接符 82"/>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94" name="组合 93"/>
          <p:cNvGrpSpPr/>
          <p:nvPr/>
        </p:nvGrpSpPr>
        <p:grpSpPr>
          <a:xfrm>
            <a:off x="376306" y="1824691"/>
            <a:ext cx="2713719" cy="3463424"/>
            <a:chOff x="1307468" y="1697288"/>
            <a:chExt cx="2713719" cy="3463424"/>
          </a:xfrm>
        </p:grpSpPr>
        <p:grpSp>
          <p:nvGrpSpPr>
            <p:cNvPr id="95" name="组合 94"/>
            <p:cNvGrpSpPr/>
            <p:nvPr/>
          </p:nvGrpSpPr>
          <p:grpSpPr>
            <a:xfrm>
              <a:off x="1410010" y="1697288"/>
              <a:ext cx="2611177" cy="3463424"/>
              <a:chOff x="1193500" y="1491637"/>
              <a:chExt cx="3761195" cy="3463424"/>
            </a:xfrm>
          </p:grpSpPr>
          <p:grpSp>
            <p:nvGrpSpPr>
              <p:cNvPr id="99" name="组合 98"/>
              <p:cNvGrpSpPr/>
              <p:nvPr/>
            </p:nvGrpSpPr>
            <p:grpSpPr>
              <a:xfrm>
                <a:off x="1193500" y="1491637"/>
                <a:ext cx="3761195" cy="815608"/>
                <a:chOff x="1317257" y="1824875"/>
                <a:chExt cx="3761195" cy="815608"/>
              </a:xfrm>
            </p:grpSpPr>
            <p:sp>
              <p:nvSpPr>
                <p:cNvPr id="106" name="文本框 81"/>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335">
                      <a:solidFill>
                        <a:srgbClr val="DCB57C"/>
                      </a:solidFill>
                      <a:latin typeface="微软雅黑" panose="020B0503020204020204" pitchFamily="34" charset="-122"/>
                      <a:ea typeface="微软雅黑" panose="020B0503020204020204" pitchFamily="34" charset="-122"/>
                    </a:rPr>
                    <a:t>此部分内容作为文字排版占位显示</a:t>
                  </a:r>
                  <a:endParaRPr lang="zh-CN" altLang="en-US" sz="1335">
                    <a:solidFill>
                      <a:srgbClr val="DCB57C"/>
                    </a:solidFill>
                    <a:latin typeface="微软雅黑" panose="020B0503020204020204" pitchFamily="34" charset="-122"/>
                    <a:ea typeface="微软雅黑" panose="020B0503020204020204" pitchFamily="34" charset="-122"/>
                  </a:endParaRPr>
                </a:p>
                <a:p>
                  <a:r>
                    <a:rPr lang="zh-CN" altLang="en-US" sz="1335">
                      <a:solidFill>
                        <a:srgbClr val="DCB57C"/>
                      </a:solidFill>
                      <a:latin typeface="微软雅黑" panose="020B0503020204020204" pitchFamily="34" charset="-122"/>
                      <a:ea typeface="微软雅黑" panose="020B0503020204020204" pitchFamily="34" charset="-122"/>
                    </a:rPr>
                    <a:t>（建议使用主题字体）</a:t>
                  </a:r>
                  <a:endParaRPr lang="zh-CN" altLang="en-US" sz="1335">
                    <a:solidFill>
                      <a:srgbClr val="DCB57C"/>
                    </a:solidFill>
                    <a:latin typeface="微软雅黑" panose="020B0503020204020204" pitchFamily="34" charset="-122"/>
                    <a:ea typeface="微软雅黑" panose="020B0503020204020204" pitchFamily="34" charset="-122"/>
                  </a:endParaRPr>
                </a:p>
              </p:txBody>
            </p:sp>
            <p:sp>
              <p:nvSpPr>
                <p:cNvPr id="107" name="矩形 106"/>
                <p:cNvSpPr/>
                <p:nvPr/>
              </p:nvSpPr>
              <p:spPr>
                <a:xfrm>
                  <a:off x="1317257" y="1824875"/>
                  <a:ext cx="3761195" cy="307777"/>
                </a:xfrm>
                <a:prstGeom prst="rect">
                  <a:avLst/>
                </a:prstGeom>
              </p:spPr>
              <p:txBody>
                <a:bodyPr wrap="square" lIns="0" tIns="0" rIns="0" bIns="0">
                  <a:normAutofit fontScale="97500" lnSpcReduction="10000"/>
                </a:bodyPr>
                <a:lstStyle/>
                <a:p>
                  <a:r>
                    <a:rPr lang="zh-CN" altLang="en-US" sz="2135" b="1" dirty="0">
                      <a:solidFill>
                        <a:srgbClr val="DCB57C"/>
                      </a:solidFill>
                      <a:latin typeface="微软雅黑" panose="020B0503020204020204" pitchFamily="34" charset="-122"/>
                      <a:ea typeface="微软雅黑" panose="020B0503020204020204" pitchFamily="34" charset="-122"/>
                    </a:rPr>
                    <a:t>法定假</a:t>
                  </a:r>
                  <a:endParaRPr lang="zh-CN" altLang="en-US" sz="2135" b="1" dirty="0">
                    <a:solidFill>
                      <a:srgbClr val="DCB57C"/>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1193500" y="2815545"/>
                <a:ext cx="3761195" cy="815608"/>
                <a:chOff x="1317257" y="1824875"/>
                <a:chExt cx="3761195" cy="815608"/>
              </a:xfrm>
            </p:grpSpPr>
            <p:sp>
              <p:nvSpPr>
                <p:cNvPr id="104" name="文本框 79"/>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335">
                      <a:solidFill>
                        <a:srgbClr val="DCB57C"/>
                      </a:solidFill>
                      <a:latin typeface="微软雅黑" panose="020B0503020204020204" pitchFamily="34" charset="-122"/>
                      <a:ea typeface="微软雅黑" panose="020B0503020204020204" pitchFamily="34" charset="-122"/>
                    </a:rPr>
                    <a:t>此部分内容作为文字排版占位显示</a:t>
                  </a:r>
                  <a:endParaRPr lang="zh-CN" altLang="en-US" sz="1335">
                    <a:solidFill>
                      <a:srgbClr val="DCB57C"/>
                    </a:solidFill>
                    <a:latin typeface="微软雅黑" panose="020B0503020204020204" pitchFamily="34" charset="-122"/>
                    <a:ea typeface="微软雅黑" panose="020B0503020204020204" pitchFamily="34" charset="-122"/>
                  </a:endParaRPr>
                </a:p>
                <a:p>
                  <a:r>
                    <a:rPr lang="zh-CN" altLang="en-US" sz="1335">
                      <a:solidFill>
                        <a:srgbClr val="DCB57C"/>
                      </a:solidFill>
                      <a:latin typeface="微软雅黑" panose="020B0503020204020204" pitchFamily="34" charset="-122"/>
                      <a:ea typeface="微软雅黑" panose="020B0503020204020204" pitchFamily="34" charset="-122"/>
                    </a:rPr>
                    <a:t>（建议使用主题字体）</a:t>
                  </a:r>
                  <a:endParaRPr lang="zh-CN" altLang="en-US" sz="1335">
                    <a:solidFill>
                      <a:srgbClr val="DCB57C"/>
                    </a:solidFill>
                    <a:latin typeface="微软雅黑" panose="020B0503020204020204" pitchFamily="34" charset="-122"/>
                    <a:ea typeface="微软雅黑" panose="020B0503020204020204" pitchFamily="34" charset="-122"/>
                  </a:endParaRPr>
                </a:p>
              </p:txBody>
            </p:sp>
            <p:sp>
              <p:nvSpPr>
                <p:cNvPr id="105" name="矩形 104"/>
                <p:cNvSpPr/>
                <p:nvPr/>
              </p:nvSpPr>
              <p:spPr>
                <a:xfrm>
                  <a:off x="1317257" y="1824875"/>
                  <a:ext cx="3761195" cy="307777"/>
                </a:xfrm>
                <a:prstGeom prst="rect">
                  <a:avLst/>
                </a:prstGeom>
              </p:spPr>
              <p:txBody>
                <a:bodyPr wrap="square" lIns="0" tIns="0" rIns="0" bIns="0">
                  <a:normAutofit fontScale="97500" lnSpcReduction="10000"/>
                </a:bodyPr>
                <a:lstStyle/>
                <a:p>
                  <a:r>
                    <a:rPr lang="zh-CN" altLang="en-US" sz="2135" b="1" dirty="0">
                      <a:solidFill>
                        <a:srgbClr val="DCB57C"/>
                      </a:solidFill>
                      <a:latin typeface="微软雅黑" panose="020B0503020204020204" pitchFamily="34" charset="-122"/>
                      <a:ea typeface="微软雅黑" panose="020B0503020204020204" pitchFamily="34" charset="-122"/>
                    </a:rPr>
                    <a:t>婚假</a:t>
                  </a:r>
                  <a:endParaRPr lang="zh-CN" altLang="en-US" sz="2135" b="1" dirty="0">
                    <a:solidFill>
                      <a:srgbClr val="DCB57C"/>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1193500" y="4139453"/>
                <a:ext cx="3761195" cy="815608"/>
                <a:chOff x="1317257" y="1824875"/>
                <a:chExt cx="3761195" cy="815608"/>
              </a:xfrm>
            </p:grpSpPr>
            <p:sp>
              <p:nvSpPr>
                <p:cNvPr id="102" name="文本框 77"/>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335">
                      <a:solidFill>
                        <a:srgbClr val="DCB57C"/>
                      </a:solidFill>
                      <a:latin typeface="微软雅黑" panose="020B0503020204020204" pitchFamily="34" charset="-122"/>
                      <a:ea typeface="微软雅黑" panose="020B0503020204020204" pitchFamily="34" charset="-122"/>
                    </a:rPr>
                    <a:t>此部分内容作为文字排版占位显示</a:t>
                  </a:r>
                  <a:endParaRPr lang="zh-CN" altLang="en-US" sz="1335">
                    <a:solidFill>
                      <a:srgbClr val="DCB57C"/>
                    </a:solidFill>
                    <a:latin typeface="微软雅黑" panose="020B0503020204020204" pitchFamily="34" charset="-122"/>
                    <a:ea typeface="微软雅黑" panose="020B0503020204020204" pitchFamily="34" charset="-122"/>
                  </a:endParaRPr>
                </a:p>
                <a:p>
                  <a:r>
                    <a:rPr lang="zh-CN" altLang="en-US" sz="1335">
                      <a:solidFill>
                        <a:srgbClr val="DCB57C"/>
                      </a:solidFill>
                      <a:latin typeface="微软雅黑" panose="020B0503020204020204" pitchFamily="34" charset="-122"/>
                      <a:ea typeface="微软雅黑" panose="020B0503020204020204" pitchFamily="34" charset="-122"/>
                    </a:rPr>
                    <a:t>（建议使用主题字体）</a:t>
                  </a:r>
                  <a:endParaRPr lang="zh-CN" altLang="en-US" sz="1335">
                    <a:solidFill>
                      <a:srgbClr val="DCB57C"/>
                    </a:solidFill>
                    <a:latin typeface="微软雅黑" panose="020B0503020204020204" pitchFamily="34" charset="-122"/>
                    <a:ea typeface="微软雅黑" panose="020B0503020204020204" pitchFamily="34" charset="-122"/>
                  </a:endParaRPr>
                </a:p>
              </p:txBody>
            </p:sp>
            <p:sp>
              <p:nvSpPr>
                <p:cNvPr id="103" name="矩形 102"/>
                <p:cNvSpPr/>
                <p:nvPr/>
              </p:nvSpPr>
              <p:spPr>
                <a:xfrm>
                  <a:off x="1317257" y="1824875"/>
                  <a:ext cx="3761195" cy="307777"/>
                </a:xfrm>
                <a:prstGeom prst="rect">
                  <a:avLst/>
                </a:prstGeom>
              </p:spPr>
              <p:txBody>
                <a:bodyPr wrap="square" lIns="0" tIns="0" rIns="0" bIns="0">
                  <a:normAutofit fontScale="97500" lnSpcReduction="10000"/>
                </a:bodyPr>
                <a:lstStyle/>
                <a:p>
                  <a:r>
                    <a:rPr lang="zh-CN" altLang="en-US" sz="2135" b="1" dirty="0">
                      <a:solidFill>
                        <a:srgbClr val="DCB57C"/>
                      </a:solidFill>
                      <a:latin typeface="微软雅黑" panose="020B0503020204020204" pitchFamily="34" charset="-122"/>
                      <a:ea typeface="微软雅黑" panose="020B0503020204020204" pitchFamily="34" charset="-122"/>
                    </a:rPr>
                    <a:t>产假</a:t>
                  </a:r>
                  <a:endParaRPr lang="zh-CN" altLang="en-US" sz="2135" b="1" dirty="0">
                    <a:solidFill>
                      <a:srgbClr val="DCB57C"/>
                    </a:solidFill>
                    <a:latin typeface="微软雅黑" panose="020B0503020204020204" pitchFamily="34" charset="-122"/>
                    <a:ea typeface="微软雅黑" panose="020B0503020204020204" pitchFamily="34" charset="-122"/>
                  </a:endParaRPr>
                </a:p>
              </p:txBody>
            </p:sp>
          </p:grpSp>
        </p:grpSp>
        <p:grpSp>
          <p:nvGrpSpPr>
            <p:cNvPr id="96" name="组合 95"/>
            <p:cNvGrpSpPr/>
            <p:nvPr/>
          </p:nvGrpSpPr>
          <p:grpSpPr>
            <a:xfrm>
              <a:off x="1307468" y="2710116"/>
              <a:ext cx="2448272" cy="1338747"/>
              <a:chOff x="1307468" y="2924944"/>
              <a:chExt cx="2448272" cy="1338747"/>
            </a:xfrm>
          </p:grpSpPr>
          <p:cxnSp>
            <p:nvCxnSpPr>
              <p:cNvPr id="97" name="直接连接符 96"/>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spd="med" advClick="0" advTm="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8500" decel="4280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00" fill="hold"/>
                                            <p:tgtEl>
                                              <p:spTgt spid="30"/>
                                            </p:tgtEl>
                                            <p:attrNameLst>
                                              <p:attrName>ppt_x</p:attrName>
                                            </p:attrNameLst>
                                          </p:cBhvr>
                                          <p:tavLst>
                                            <p:tav tm="0">
                                              <p:val>
                                                <p:strVal val="1+#ppt_w/2"/>
                                              </p:val>
                                            </p:tav>
                                            <p:tav tm="100000">
                                              <p:val>
                                                <p:strVal val="#ppt_x"/>
                                              </p:val>
                                            </p:tav>
                                          </p:tavLst>
                                        </p:anim>
                                        <p:anim calcmode="lin" valueType="num">
                                          <p:cBhvr additive="base">
                                            <p:cTn id="8" dur="7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300" fill="hold"/>
                                            <p:tgtEl>
                                              <p:spTgt spid="35"/>
                                            </p:tgtEl>
                                            <p:attrNameLst>
                                              <p:attrName>ppt_w</p:attrName>
                                            </p:attrNameLst>
                                          </p:cBhvr>
                                          <p:tavLst>
                                            <p:tav tm="0">
                                              <p:val>
                                                <p:fltVal val="0"/>
                                              </p:val>
                                            </p:tav>
                                            <p:tav tm="100000">
                                              <p:val>
                                                <p:strVal val="#ppt_w"/>
                                              </p:val>
                                            </p:tav>
                                          </p:tavLst>
                                        </p:anim>
                                        <p:anim calcmode="lin" valueType="num">
                                          <p:cBhvr>
                                            <p:cTn id="13" dur="300" fill="hold"/>
                                            <p:tgtEl>
                                              <p:spTgt spid="35"/>
                                            </p:tgtEl>
                                            <p:attrNameLst>
                                              <p:attrName>ppt_h</p:attrName>
                                            </p:attrNameLst>
                                          </p:cBhvr>
                                          <p:tavLst>
                                            <p:tav tm="0">
                                              <p:val>
                                                <p:fltVal val="0"/>
                                              </p:val>
                                            </p:tav>
                                            <p:tav tm="100000">
                                              <p:val>
                                                <p:strVal val="#ppt_h"/>
                                              </p:val>
                                            </p:tav>
                                          </p:tavLst>
                                        </p:anim>
                                        <p:animEffect transition="in" filter="fade">
                                          <p:cBhvr>
                                            <p:cTn id="14" dur="300"/>
                                            <p:tgtEl>
                                              <p:spTgt spid="3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300" fill="hold"/>
                                            <p:tgtEl>
                                              <p:spTgt spid="32"/>
                                            </p:tgtEl>
                                            <p:attrNameLst>
                                              <p:attrName>ppt_w</p:attrName>
                                            </p:attrNameLst>
                                          </p:cBhvr>
                                          <p:tavLst>
                                            <p:tav tm="0">
                                              <p:val>
                                                <p:fltVal val="0"/>
                                              </p:val>
                                            </p:tav>
                                            <p:tav tm="100000">
                                              <p:val>
                                                <p:strVal val="#ppt_w"/>
                                              </p:val>
                                            </p:tav>
                                          </p:tavLst>
                                        </p:anim>
                                        <p:anim calcmode="lin" valueType="num">
                                          <p:cBhvr>
                                            <p:cTn id="18" dur="300" fill="hold"/>
                                            <p:tgtEl>
                                              <p:spTgt spid="32"/>
                                            </p:tgtEl>
                                            <p:attrNameLst>
                                              <p:attrName>ppt_h</p:attrName>
                                            </p:attrNameLst>
                                          </p:cBhvr>
                                          <p:tavLst>
                                            <p:tav tm="0">
                                              <p:val>
                                                <p:fltVal val="0"/>
                                              </p:val>
                                            </p:tav>
                                            <p:tav tm="100000">
                                              <p:val>
                                                <p:strVal val="#ppt_h"/>
                                              </p:val>
                                            </p:tav>
                                          </p:tavLst>
                                        </p:anim>
                                        <p:animEffect transition="in" filter="fade">
                                          <p:cBhvr>
                                            <p:cTn id="19" dur="300"/>
                                            <p:tgtEl>
                                              <p:spTgt spid="32"/>
                                            </p:tgtEl>
                                          </p:cBhvr>
                                        </p:animEffect>
                                      </p:childTnLst>
                                    </p:cTn>
                                  </p:par>
                                </p:childTnLst>
                              </p:cTn>
                            </p:par>
                            <p:par>
                              <p:cTn id="20" fill="hold">
                                <p:stCondLst>
                                  <p:cond delay="1500"/>
                                </p:stCondLst>
                                <p:childTnLst>
                                  <p:par>
                                    <p:cTn id="21" presetID="6" presetClass="emph" presetSubtype="0" autoRev="1" fill="hold" nodeType="afterEffect">
                                      <p:stCondLst>
                                        <p:cond delay="0"/>
                                      </p:stCondLst>
                                      <p:childTnLst>
                                        <p:animScale>
                                          <p:cBhvr>
                                            <p:cTn id="22" dur="150" fill="hold"/>
                                            <p:tgtEl>
                                              <p:spTgt spid="35"/>
                                            </p:tgtEl>
                                          </p:cBhvr>
                                          <p:by x="105000" y="105000"/>
                                        </p:animScale>
                                      </p:childTnLst>
                                    </p:cTn>
                                  </p:par>
                                  <p:par>
                                    <p:cTn id="23" presetID="6" presetClass="emph" presetSubtype="0" autoRev="1" fill="hold" grpId="1" nodeType="withEffect">
                                      <p:stCondLst>
                                        <p:cond delay="0"/>
                                      </p:stCondLst>
                                      <p:childTnLst>
                                        <p:animScale>
                                          <p:cBhvr>
                                            <p:cTn id="24" dur="150" fill="hold"/>
                                            <p:tgtEl>
                                              <p:spTgt spid="32"/>
                                            </p:tgtEl>
                                          </p:cBhvr>
                                          <p:by x="105000" y="105000"/>
                                        </p:animScale>
                                      </p:childTnLst>
                                    </p:cTn>
                                  </p:par>
                                  <p:par>
                                    <p:cTn id="25" presetID="53" presetClass="entr" presetSubtype="16"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300" fill="hold"/>
                                            <p:tgtEl>
                                              <p:spTgt spid="36"/>
                                            </p:tgtEl>
                                            <p:attrNameLst>
                                              <p:attrName>ppt_w</p:attrName>
                                            </p:attrNameLst>
                                          </p:cBhvr>
                                          <p:tavLst>
                                            <p:tav tm="0">
                                              <p:val>
                                                <p:fltVal val="0"/>
                                              </p:val>
                                            </p:tav>
                                            <p:tav tm="100000">
                                              <p:val>
                                                <p:strVal val="#ppt_w"/>
                                              </p:val>
                                            </p:tav>
                                          </p:tavLst>
                                        </p:anim>
                                        <p:anim calcmode="lin" valueType="num">
                                          <p:cBhvr>
                                            <p:cTn id="28" dur="300" fill="hold"/>
                                            <p:tgtEl>
                                              <p:spTgt spid="36"/>
                                            </p:tgtEl>
                                            <p:attrNameLst>
                                              <p:attrName>ppt_h</p:attrName>
                                            </p:attrNameLst>
                                          </p:cBhvr>
                                          <p:tavLst>
                                            <p:tav tm="0">
                                              <p:val>
                                                <p:fltVal val="0"/>
                                              </p:val>
                                            </p:tav>
                                            <p:tav tm="100000">
                                              <p:val>
                                                <p:strVal val="#ppt_h"/>
                                              </p:val>
                                            </p:tav>
                                          </p:tavLst>
                                        </p:anim>
                                        <p:animEffect transition="in" filter="fade">
                                          <p:cBhvr>
                                            <p:cTn id="29" dur="300"/>
                                            <p:tgtEl>
                                              <p:spTgt spid="36"/>
                                            </p:tgtEl>
                                          </p:cBhvr>
                                        </p:animEffect>
                                      </p:childTnLst>
                                    </p:cTn>
                                  </p:par>
                                </p:childTnLst>
                              </p:cTn>
                            </p:par>
                            <p:par>
                              <p:cTn id="30" fill="hold">
                                <p:stCondLst>
                                  <p:cond delay="2000"/>
                                </p:stCondLst>
                                <p:childTnLst>
                                  <p:par>
                                    <p:cTn id="31" presetID="6" presetClass="emph" presetSubtype="0" autoRev="1" fill="hold" nodeType="afterEffect">
                                      <p:stCondLst>
                                        <p:cond delay="0"/>
                                      </p:stCondLst>
                                      <p:childTnLst>
                                        <p:animScale>
                                          <p:cBhvr>
                                            <p:cTn id="32" dur="150" fill="hold"/>
                                            <p:tgtEl>
                                              <p:spTgt spid="36"/>
                                            </p:tgtEl>
                                          </p:cBhvr>
                                          <p:by x="105000" y="105000"/>
                                        </p:animScale>
                                      </p:childTnLst>
                                    </p:cTn>
                                  </p:par>
                                </p:childTnLst>
                              </p:cTn>
                            </p:par>
                            <p:par>
                              <p:cTn id="33" fill="hold">
                                <p:stCondLst>
                                  <p:cond delay="2500"/>
                                </p:stCondLst>
                                <p:childTnLst>
                                  <p:par>
                                    <p:cTn id="34" presetID="2" presetClass="entr" presetSubtype="1" accel="20000" fill="hold" grpId="0" nodeType="afterEffect" p14:presetBounceEnd="40000">
                                      <p:stCondLst>
                                        <p:cond delay="0"/>
                                      </p:stCondLst>
                                      <p:childTnLst>
                                        <p:set>
                                          <p:cBhvr>
                                            <p:cTn id="35" dur="1" fill="hold">
                                              <p:stCondLst>
                                                <p:cond delay="0"/>
                                              </p:stCondLst>
                                            </p:cTn>
                                            <p:tgtEl>
                                              <p:spTgt spid="43"/>
                                            </p:tgtEl>
                                            <p:attrNameLst>
                                              <p:attrName>style.visibility</p:attrName>
                                            </p:attrNameLst>
                                          </p:cBhvr>
                                          <p:to>
                                            <p:strVal val="visible"/>
                                          </p:to>
                                        </p:set>
                                        <p:anim calcmode="lin" valueType="num" p14:bounceEnd="40000">
                                          <p:cBhvr additive="base">
                                            <p:cTn id="36" dur="50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37" dur="500" fill="hold"/>
                                            <p:tgtEl>
                                              <p:spTgt spid="43"/>
                                            </p:tgtEl>
                                            <p:attrNameLst>
                                              <p:attrName>ppt_y</p:attrName>
                                            </p:attrNameLst>
                                          </p:cBhvr>
                                          <p:tavLst>
                                            <p:tav tm="0">
                                              <p:val>
                                                <p:strVal val="0-#ppt_h/2"/>
                                              </p:val>
                                            </p:tav>
                                            <p:tav tm="100000">
                                              <p:val>
                                                <p:strVal val="#ppt_y"/>
                                              </p:val>
                                            </p:tav>
                                          </p:tavLst>
                                        </p:anim>
                                      </p:childTnLst>
                                    </p:cTn>
                                  </p:par>
                                  <p:par>
                                    <p:cTn id="38" presetID="2" presetClass="entr" presetSubtype="1" accel="20000" fill="hold" grpId="0" nodeType="withEffect" p14:presetBounceEnd="40000">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14:bounceEnd="40000">
                                          <p:cBhvr additive="base">
                                            <p:cTn id="40"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41" dur="500" fill="hold"/>
                                            <p:tgtEl>
                                              <p:spTgt spid="39"/>
                                            </p:tgtEl>
                                            <p:attrNameLst>
                                              <p:attrName>ppt_y</p:attrName>
                                            </p:attrNameLst>
                                          </p:cBhvr>
                                          <p:tavLst>
                                            <p:tav tm="0">
                                              <p:val>
                                                <p:strVal val="0-#ppt_h/2"/>
                                              </p:val>
                                            </p:tav>
                                            <p:tav tm="100000">
                                              <p:val>
                                                <p:strVal val="#ppt_y"/>
                                              </p:val>
                                            </p:tav>
                                          </p:tavLst>
                                        </p:anim>
                                      </p:childTnLst>
                                    </p:cTn>
                                  </p:par>
                                  <p:par>
                                    <p:cTn id="42" presetID="2" presetClass="entr" presetSubtype="1" accel="20000" fill="hold" grpId="0" nodeType="withEffect" p14:presetBounceEnd="40000">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14:bounceEnd="40000">
                                          <p:cBhvr additive="base">
                                            <p:cTn id="44" dur="50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45" dur="500" fill="hold"/>
                                            <p:tgtEl>
                                              <p:spTgt spid="41"/>
                                            </p:tgtEl>
                                            <p:attrNameLst>
                                              <p:attrName>ppt_y</p:attrName>
                                            </p:attrNameLst>
                                          </p:cBhvr>
                                          <p:tavLst>
                                            <p:tav tm="0">
                                              <p:val>
                                                <p:strVal val="0-#ppt_h/2"/>
                                              </p:val>
                                            </p:tav>
                                            <p:tav tm="100000">
                                              <p:val>
                                                <p:strVal val="#ppt_y"/>
                                              </p:val>
                                            </p:tav>
                                          </p:tavLst>
                                        </p:anim>
                                      </p:childTnLst>
                                    </p:cTn>
                                  </p:par>
                                  <p:par>
                                    <p:cTn id="46" presetID="2" presetClass="entr" presetSubtype="1" accel="20000" fill="hold" grpId="0" nodeType="withEffect" p14:presetBounceEnd="40000">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14:bounceEnd="40000">
                                          <p:cBhvr additive="base">
                                            <p:cTn id="48" dur="500" fill="hold"/>
                                            <p:tgtEl>
                                              <p:spTgt spid="45"/>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45"/>
                                            </p:tgtEl>
                                            <p:attrNameLst>
                                              <p:attrName>ppt_y</p:attrName>
                                            </p:attrNameLst>
                                          </p:cBhvr>
                                          <p:tavLst>
                                            <p:tav tm="0">
                                              <p:val>
                                                <p:strVal val="0-#ppt_h/2"/>
                                              </p:val>
                                            </p:tav>
                                            <p:tav tm="100000">
                                              <p:val>
                                                <p:strVal val="#ppt_y"/>
                                              </p:val>
                                            </p:tav>
                                          </p:tavLst>
                                        </p:anim>
                                      </p:childTnLst>
                                    </p:cTn>
                                  </p:par>
                                </p:childTnLst>
                              </p:cTn>
                            </p:par>
                            <p:par>
                              <p:cTn id="50" fill="hold">
                                <p:stCondLst>
                                  <p:cond delay="3000"/>
                                </p:stCondLst>
                                <p:childTnLst>
                                  <p:par>
                                    <p:cTn id="51" presetID="17" presetClass="entr" presetSubtype="1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 calcmode="lin" valueType="num">
                                          <p:cBhvr>
                                            <p:cTn id="53" dur="500" fill="hold"/>
                                            <p:tgtEl>
                                              <p:spTgt spid="47"/>
                                            </p:tgtEl>
                                            <p:attrNameLst>
                                              <p:attrName>ppt_w</p:attrName>
                                            </p:attrNameLst>
                                          </p:cBhvr>
                                          <p:tavLst>
                                            <p:tav tm="0">
                                              <p:val>
                                                <p:fltVal val="0"/>
                                              </p:val>
                                            </p:tav>
                                            <p:tav tm="100000">
                                              <p:val>
                                                <p:strVal val="#ppt_w"/>
                                              </p:val>
                                            </p:tav>
                                          </p:tavLst>
                                        </p:anim>
                                        <p:anim calcmode="lin" valueType="num">
                                          <p:cBhvr>
                                            <p:cTn id="54" dur="500" fill="hold"/>
                                            <p:tgtEl>
                                              <p:spTgt spid="47"/>
                                            </p:tgtEl>
                                            <p:attrNameLst>
                                              <p:attrName>ppt_h</p:attrName>
                                            </p:attrNameLst>
                                          </p:cBhvr>
                                          <p:tavLst>
                                            <p:tav tm="0">
                                              <p:val>
                                                <p:strVal val="#ppt_h"/>
                                              </p:val>
                                            </p:tav>
                                            <p:tav tm="100000">
                                              <p:val>
                                                <p:strVal val="#ppt_h"/>
                                              </p:val>
                                            </p:tav>
                                          </p:tavLst>
                                        </p:anim>
                                      </p:childTnLst>
                                    </p:cTn>
                                  </p:par>
                                  <p:par>
                                    <p:cTn id="55" presetID="17" presetClass="entr" presetSubtype="2"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p:cTn id="57" dur="500" fill="hold"/>
                                            <p:tgtEl>
                                              <p:spTgt spid="40"/>
                                            </p:tgtEl>
                                            <p:attrNameLst>
                                              <p:attrName>ppt_x</p:attrName>
                                            </p:attrNameLst>
                                          </p:cBhvr>
                                          <p:tavLst>
                                            <p:tav tm="0">
                                              <p:val>
                                                <p:strVal val="#ppt_x+#ppt_w/2"/>
                                              </p:val>
                                            </p:tav>
                                            <p:tav tm="100000">
                                              <p:val>
                                                <p:strVal val="#ppt_x"/>
                                              </p:val>
                                            </p:tav>
                                          </p:tavLst>
                                        </p:anim>
                                        <p:anim calcmode="lin" valueType="num">
                                          <p:cBhvr>
                                            <p:cTn id="58" dur="500" fill="hold"/>
                                            <p:tgtEl>
                                              <p:spTgt spid="40"/>
                                            </p:tgtEl>
                                            <p:attrNameLst>
                                              <p:attrName>ppt_y</p:attrName>
                                            </p:attrNameLst>
                                          </p:cBhvr>
                                          <p:tavLst>
                                            <p:tav tm="0">
                                              <p:val>
                                                <p:strVal val="#ppt_y"/>
                                              </p:val>
                                            </p:tav>
                                            <p:tav tm="100000">
                                              <p:val>
                                                <p:strVal val="#ppt_y"/>
                                              </p:val>
                                            </p:tav>
                                          </p:tavLst>
                                        </p:anim>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strVal val="#ppt_h"/>
                                              </p:val>
                                            </p:tav>
                                            <p:tav tm="100000">
                                              <p:val>
                                                <p:strVal val="#ppt_h"/>
                                              </p:val>
                                            </p:tav>
                                          </p:tavLst>
                                        </p:anim>
                                      </p:childTnLst>
                                    </p:cTn>
                                  </p:par>
                                  <p:par>
                                    <p:cTn id="61" presetID="17" presetClass="entr" presetSubtype="2"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ppt_x</p:attrName>
                                            </p:attrNameLst>
                                          </p:cBhvr>
                                          <p:tavLst>
                                            <p:tav tm="0">
                                              <p:val>
                                                <p:strVal val="#ppt_x+#ppt_w/2"/>
                                              </p:val>
                                            </p:tav>
                                            <p:tav tm="100000">
                                              <p:val>
                                                <p:strVal val="#ppt_x"/>
                                              </p:val>
                                            </p:tav>
                                          </p:tavLst>
                                        </p:anim>
                                        <p:anim calcmode="lin" valueType="num">
                                          <p:cBhvr>
                                            <p:cTn id="64" dur="500" fill="hold"/>
                                            <p:tgtEl>
                                              <p:spTgt spid="42"/>
                                            </p:tgtEl>
                                            <p:attrNameLst>
                                              <p:attrName>ppt_y</p:attrName>
                                            </p:attrNameLst>
                                          </p:cBhvr>
                                          <p:tavLst>
                                            <p:tav tm="0">
                                              <p:val>
                                                <p:strVal val="#ppt_y"/>
                                              </p:val>
                                            </p:tav>
                                            <p:tav tm="100000">
                                              <p:val>
                                                <p:strVal val="#ppt_y"/>
                                              </p:val>
                                            </p:tav>
                                          </p:tavLst>
                                        </p:anim>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strVal val="#ppt_h"/>
                                              </p:val>
                                            </p:tav>
                                            <p:tav tm="100000">
                                              <p:val>
                                                <p:strVal val="#ppt_h"/>
                                              </p:val>
                                            </p:tav>
                                          </p:tavLst>
                                        </p:anim>
                                      </p:childTnLst>
                                    </p:cTn>
                                  </p:par>
                                  <p:par>
                                    <p:cTn id="67" presetID="17" presetClass="entr" presetSubtype="8"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p:cTn id="69" dur="500" fill="hold"/>
                                            <p:tgtEl>
                                              <p:spTgt spid="44"/>
                                            </p:tgtEl>
                                            <p:attrNameLst>
                                              <p:attrName>ppt_x</p:attrName>
                                            </p:attrNameLst>
                                          </p:cBhvr>
                                          <p:tavLst>
                                            <p:tav tm="0">
                                              <p:val>
                                                <p:strVal val="#ppt_x-#ppt_w/2"/>
                                              </p:val>
                                            </p:tav>
                                            <p:tav tm="100000">
                                              <p:val>
                                                <p:strVal val="#ppt_x"/>
                                              </p:val>
                                            </p:tav>
                                          </p:tavLst>
                                        </p:anim>
                                        <p:anim calcmode="lin" valueType="num">
                                          <p:cBhvr>
                                            <p:cTn id="70" dur="500" fill="hold"/>
                                            <p:tgtEl>
                                              <p:spTgt spid="44"/>
                                            </p:tgtEl>
                                            <p:attrNameLst>
                                              <p:attrName>ppt_y</p:attrName>
                                            </p:attrNameLst>
                                          </p:cBhvr>
                                          <p:tavLst>
                                            <p:tav tm="0">
                                              <p:val>
                                                <p:strVal val="#ppt_y"/>
                                              </p:val>
                                            </p:tav>
                                            <p:tav tm="100000">
                                              <p:val>
                                                <p:strVal val="#ppt_y"/>
                                              </p:val>
                                            </p:tav>
                                          </p:tavLst>
                                        </p:anim>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strVal val="#ppt_h"/>
                                              </p:val>
                                            </p:tav>
                                            <p:tav tm="100000">
                                              <p:val>
                                                <p:strVal val="#ppt_h"/>
                                              </p:val>
                                            </p:tav>
                                          </p:tavLst>
                                        </p:anim>
                                      </p:childTnLst>
                                    </p:cTn>
                                  </p:par>
                                  <p:par>
                                    <p:cTn id="73" presetID="17" presetClass="entr" presetSubtype="8"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p:cTn id="75" dur="500" fill="hold"/>
                                            <p:tgtEl>
                                              <p:spTgt spid="46"/>
                                            </p:tgtEl>
                                            <p:attrNameLst>
                                              <p:attrName>ppt_x</p:attrName>
                                            </p:attrNameLst>
                                          </p:cBhvr>
                                          <p:tavLst>
                                            <p:tav tm="0">
                                              <p:val>
                                                <p:strVal val="#ppt_x-#ppt_w/2"/>
                                              </p:val>
                                            </p:tav>
                                            <p:tav tm="100000">
                                              <p:val>
                                                <p:strVal val="#ppt_x"/>
                                              </p:val>
                                            </p:tav>
                                          </p:tavLst>
                                        </p:anim>
                                        <p:anim calcmode="lin" valueType="num">
                                          <p:cBhvr>
                                            <p:cTn id="76" dur="500" fill="hold"/>
                                            <p:tgtEl>
                                              <p:spTgt spid="46"/>
                                            </p:tgtEl>
                                            <p:attrNameLst>
                                              <p:attrName>ppt_y</p:attrName>
                                            </p:attrNameLst>
                                          </p:cBhvr>
                                          <p:tavLst>
                                            <p:tav tm="0">
                                              <p:val>
                                                <p:strVal val="#ppt_y"/>
                                              </p:val>
                                            </p:tav>
                                            <p:tav tm="100000">
                                              <p:val>
                                                <p:strVal val="#ppt_y"/>
                                              </p:val>
                                            </p:tav>
                                          </p:tavLst>
                                        </p:anim>
                                        <p:anim calcmode="lin" valueType="num">
                                          <p:cBhvr>
                                            <p:cTn id="77" dur="500" fill="hold"/>
                                            <p:tgtEl>
                                              <p:spTgt spid="46"/>
                                            </p:tgtEl>
                                            <p:attrNameLst>
                                              <p:attrName>ppt_w</p:attrName>
                                            </p:attrNameLst>
                                          </p:cBhvr>
                                          <p:tavLst>
                                            <p:tav tm="0">
                                              <p:val>
                                                <p:fltVal val="0"/>
                                              </p:val>
                                            </p:tav>
                                            <p:tav tm="100000">
                                              <p:val>
                                                <p:strVal val="#ppt_w"/>
                                              </p:val>
                                            </p:tav>
                                          </p:tavLst>
                                        </p:anim>
                                        <p:anim calcmode="lin" valueType="num">
                                          <p:cBhvr>
                                            <p:cTn id="78" dur="500" fill="hold"/>
                                            <p:tgtEl>
                                              <p:spTgt spid="46"/>
                                            </p:tgtEl>
                                            <p:attrNameLst>
                                              <p:attrName>ppt_h</p:attrName>
                                            </p:attrNameLst>
                                          </p:cBhvr>
                                          <p:tavLst>
                                            <p:tav tm="0">
                                              <p:val>
                                                <p:strVal val="#ppt_h"/>
                                              </p:val>
                                            </p:tav>
                                            <p:tav tm="100000">
                                              <p:val>
                                                <p:strVal val="#ppt_h"/>
                                              </p:val>
                                            </p:tav>
                                          </p:tavLst>
                                        </p:anim>
                                      </p:childTnLst>
                                    </p:cTn>
                                  </p:par>
                                  <p:par>
                                    <p:cTn id="79" presetID="2" presetClass="entr" presetSubtype="1" accel="20000" fill="hold" grpId="0" nodeType="withEffect" p14:presetBounceEnd="40000">
                                      <p:stCondLst>
                                        <p:cond delay="0"/>
                                      </p:stCondLst>
                                      <p:childTnLst>
                                        <p:set>
                                          <p:cBhvr>
                                            <p:cTn id="80" dur="1" fill="hold">
                                              <p:stCondLst>
                                                <p:cond delay="0"/>
                                              </p:stCondLst>
                                            </p:cTn>
                                            <p:tgtEl>
                                              <p:spTgt spid="77"/>
                                            </p:tgtEl>
                                            <p:attrNameLst>
                                              <p:attrName>style.visibility</p:attrName>
                                            </p:attrNameLst>
                                          </p:cBhvr>
                                          <p:to>
                                            <p:strVal val="visible"/>
                                          </p:to>
                                        </p:set>
                                        <p:anim calcmode="lin" valueType="num" p14:bounceEnd="40000">
                                          <p:cBhvr additive="base">
                                            <p:cTn id="81" dur="500" fill="hold"/>
                                            <p:tgtEl>
                                              <p:spTgt spid="77"/>
                                            </p:tgtEl>
                                            <p:attrNameLst>
                                              <p:attrName>ppt_x</p:attrName>
                                            </p:attrNameLst>
                                          </p:cBhvr>
                                          <p:tavLst>
                                            <p:tav tm="0">
                                              <p:val>
                                                <p:strVal val="#ppt_x"/>
                                              </p:val>
                                            </p:tav>
                                            <p:tav tm="100000">
                                              <p:val>
                                                <p:strVal val="#ppt_x"/>
                                              </p:val>
                                            </p:tav>
                                          </p:tavLst>
                                        </p:anim>
                                        <p:anim calcmode="lin" valueType="num" p14:bounceEnd="40000">
                                          <p:cBhvr additive="base">
                                            <p:cTn id="82" dur="500" fill="hold"/>
                                            <p:tgtEl>
                                              <p:spTgt spid="77"/>
                                            </p:tgtEl>
                                            <p:attrNameLst>
                                              <p:attrName>ppt_y</p:attrName>
                                            </p:attrNameLst>
                                          </p:cBhvr>
                                          <p:tavLst>
                                            <p:tav tm="0">
                                              <p:val>
                                                <p:strVal val="0-#ppt_h/2"/>
                                              </p:val>
                                            </p:tav>
                                            <p:tav tm="100000">
                                              <p:val>
                                                <p:strVal val="#ppt_y"/>
                                              </p:val>
                                            </p:tav>
                                          </p:tavLst>
                                        </p:anim>
                                      </p:childTnLst>
                                    </p:cTn>
                                  </p:par>
                                  <p:par>
                                    <p:cTn id="83" presetID="2" presetClass="entr" presetSubtype="1" accel="20000" fill="hold" grpId="0" nodeType="withEffect" p14:presetBounceEnd="40000">
                                      <p:stCondLst>
                                        <p:cond delay="0"/>
                                      </p:stCondLst>
                                      <p:childTnLst>
                                        <p:set>
                                          <p:cBhvr>
                                            <p:cTn id="84" dur="1" fill="hold">
                                              <p:stCondLst>
                                                <p:cond delay="0"/>
                                              </p:stCondLst>
                                            </p:cTn>
                                            <p:tgtEl>
                                              <p:spTgt spid="79"/>
                                            </p:tgtEl>
                                            <p:attrNameLst>
                                              <p:attrName>style.visibility</p:attrName>
                                            </p:attrNameLst>
                                          </p:cBhvr>
                                          <p:to>
                                            <p:strVal val="visible"/>
                                          </p:to>
                                        </p:set>
                                        <p:anim calcmode="lin" valueType="num" p14:bounceEnd="40000">
                                          <p:cBhvr additive="base">
                                            <p:cTn id="85" dur="500" fill="hold"/>
                                            <p:tgtEl>
                                              <p:spTgt spid="79"/>
                                            </p:tgtEl>
                                            <p:attrNameLst>
                                              <p:attrName>ppt_x</p:attrName>
                                            </p:attrNameLst>
                                          </p:cBhvr>
                                          <p:tavLst>
                                            <p:tav tm="0">
                                              <p:val>
                                                <p:strVal val="#ppt_x"/>
                                              </p:val>
                                            </p:tav>
                                            <p:tav tm="100000">
                                              <p:val>
                                                <p:strVal val="#ppt_x"/>
                                              </p:val>
                                            </p:tav>
                                          </p:tavLst>
                                        </p:anim>
                                        <p:anim calcmode="lin" valueType="num" p14:bounceEnd="40000">
                                          <p:cBhvr additive="base">
                                            <p:cTn id="86" dur="500" fill="hold"/>
                                            <p:tgtEl>
                                              <p:spTgt spid="79"/>
                                            </p:tgtEl>
                                            <p:attrNameLst>
                                              <p:attrName>ppt_y</p:attrName>
                                            </p:attrNameLst>
                                          </p:cBhvr>
                                          <p:tavLst>
                                            <p:tav tm="0">
                                              <p:val>
                                                <p:strVal val="0-#ppt_h/2"/>
                                              </p:val>
                                            </p:tav>
                                            <p:tav tm="100000">
                                              <p:val>
                                                <p:strVal val="#ppt_y"/>
                                              </p:val>
                                            </p:tav>
                                          </p:tavLst>
                                        </p:anim>
                                      </p:childTnLst>
                                    </p:cTn>
                                  </p:par>
                                  <p:par>
                                    <p:cTn id="87" presetID="17" presetClass="entr" presetSubtype="2" fill="hold" grpId="0" nodeType="withEffect">
                                      <p:stCondLst>
                                        <p:cond delay="0"/>
                                      </p:stCondLst>
                                      <p:childTnLst>
                                        <p:set>
                                          <p:cBhvr>
                                            <p:cTn id="88" dur="1" fill="hold">
                                              <p:stCondLst>
                                                <p:cond delay="0"/>
                                              </p:stCondLst>
                                            </p:cTn>
                                            <p:tgtEl>
                                              <p:spTgt spid="78"/>
                                            </p:tgtEl>
                                            <p:attrNameLst>
                                              <p:attrName>style.visibility</p:attrName>
                                            </p:attrNameLst>
                                          </p:cBhvr>
                                          <p:to>
                                            <p:strVal val="visible"/>
                                          </p:to>
                                        </p:set>
                                        <p:anim calcmode="lin" valueType="num">
                                          <p:cBhvr>
                                            <p:cTn id="89" dur="500" fill="hold"/>
                                            <p:tgtEl>
                                              <p:spTgt spid="78"/>
                                            </p:tgtEl>
                                            <p:attrNameLst>
                                              <p:attrName>ppt_x</p:attrName>
                                            </p:attrNameLst>
                                          </p:cBhvr>
                                          <p:tavLst>
                                            <p:tav tm="0">
                                              <p:val>
                                                <p:strVal val="#ppt_x+#ppt_w/2"/>
                                              </p:val>
                                            </p:tav>
                                            <p:tav tm="100000">
                                              <p:val>
                                                <p:strVal val="#ppt_x"/>
                                              </p:val>
                                            </p:tav>
                                          </p:tavLst>
                                        </p:anim>
                                        <p:anim calcmode="lin" valueType="num">
                                          <p:cBhvr>
                                            <p:cTn id="90" dur="500" fill="hold"/>
                                            <p:tgtEl>
                                              <p:spTgt spid="78"/>
                                            </p:tgtEl>
                                            <p:attrNameLst>
                                              <p:attrName>ppt_y</p:attrName>
                                            </p:attrNameLst>
                                          </p:cBhvr>
                                          <p:tavLst>
                                            <p:tav tm="0">
                                              <p:val>
                                                <p:strVal val="#ppt_y"/>
                                              </p:val>
                                            </p:tav>
                                            <p:tav tm="100000">
                                              <p:val>
                                                <p:strVal val="#ppt_y"/>
                                              </p:val>
                                            </p:tav>
                                          </p:tavLst>
                                        </p:anim>
                                        <p:anim calcmode="lin" valueType="num">
                                          <p:cBhvr>
                                            <p:cTn id="91" dur="500" fill="hold"/>
                                            <p:tgtEl>
                                              <p:spTgt spid="78"/>
                                            </p:tgtEl>
                                            <p:attrNameLst>
                                              <p:attrName>ppt_w</p:attrName>
                                            </p:attrNameLst>
                                          </p:cBhvr>
                                          <p:tavLst>
                                            <p:tav tm="0">
                                              <p:val>
                                                <p:fltVal val="0"/>
                                              </p:val>
                                            </p:tav>
                                            <p:tav tm="100000">
                                              <p:val>
                                                <p:strVal val="#ppt_w"/>
                                              </p:val>
                                            </p:tav>
                                          </p:tavLst>
                                        </p:anim>
                                        <p:anim calcmode="lin" valueType="num">
                                          <p:cBhvr>
                                            <p:cTn id="92" dur="500" fill="hold"/>
                                            <p:tgtEl>
                                              <p:spTgt spid="78"/>
                                            </p:tgtEl>
                                            <p:attrNameLst>
                                              <p:attrName>ppt_h</p:attrName>
                                            </p:attrNameLst>
                                          </p:cBhvr>
                                          <p:tavLst>
                                            <p:tav tm="0">
                                              <p:val>
                                                <p:strVal val="#ppt_h"/>
                                              </p:val>
                                            </p:tav>
                                            <p:tav tm="100000">
                                              <p:val>
                                                <p:strVal val="#ppt_h"/>
                                              </p:val>
                                            </p:tav>
                                          </p:tavLst>
                                        </p:anim>
                                      </p:childTnLst>
                                    </p:cTn>
                                  </p:par>
                                  <p:par>
                                    <p:cTn id="93" presetID="17" presetClass="entr" presetSubtype="8" fill="hold" grpId="0" nodeType="withEffect">
                                      <p:stCondLst>
                                        <p:cond delay="0"/>
                                      </p:stCondLst>
                                      <p:childTnLst>
                                        <p:set>
                                          <p:cBhvr>
                                            <p:cTn id="94" dur="1" fill="hold">
                                              <p:stCondLst>
                                                <p:cond delay="0"/>
                                              </p:stCondLst>
                                            </p:cTn>
                                            <p:tgtEl>
                                              <p:spTgt spid="80"/>
                                            </p:tgtEl>
                                            <p:attrNameLst>
                                              <p:attrName>style.visibility</p:attrName>
                                            </p:attrNameLst>
                                          </p:cBhvr>
                                          <p:to>
                                            <p:strVal val="visible"/>
                                          </p:to>
                                        </p:set>
                                        <p:anim calcmode="lin" valueType="num">
                                          <p:cBhvr>
                                            <p:cTn id="95" dur="500" fill="hold"/>
                                            <p:tgtEl>
                                              <p:spTgt spid="80"/>
                                            </p:tgtEl>
                                            <p:attrNameLst>
                                              <p:attrName>ppt_x</p:attrName>
                                            </p:attrNameLst>
                                          </p:cBhvr>
                                          <p:tavLst>
                                            <p:tav tm="0">
                                              <p:val>
                                                <p:strVal val="#ppt_x-#ppt_w/2"/>
                                              </p:val>
                                            </p:tav>
                                            <p:tav tm="100000">
                                              <p:val>
                                                <p:strVal val="#ppt_x"/>
                                              </p:val>
                                            </p:tav>
                                          </p:tavLst>
                                        </p:anim>
                                        <p:anim calcmode="lin" valueType="num">
                                          <p:cBhvr>
                                            <p:cTn id="96" dur="500" fill="hold"/>
                                            <p:tgtEl>
                                              <p:spTgt spid="80"/>
                                            </p:tgtEl>
                                            <p:attrNameLst>
                                              <p:attrName>ppt_y</p:attrName>
                                            </p:attrNameLst>
                                          </p:cBhvr>
                                          <p:tavLst>
                                            <p:tav tm="0">
                                              <p:val>
                                                <p:strVal val="#ppt_y"/>
                                              </p:val>
                                            </p:tav>
                                            <p:tav tm="100000">
                                              <p:val>
                                                <p:strVal val="#ppt_y"/>
                                              </p:val>
                                            </p:tav>
                                          </p:tavLst>
                                        </p:anim>
                                        <p:anim calcmode="lin" valueType="num">
                                          <p:cBhvr>
                                            <p:cTn id="97" dur="500" fill="hold"/>
                                            <p:tgtEl>
                                              <p:spTgt spid="80"/>
                                            </p:tgtEl>
                                            <p:attrNameLst>
                                              <p:attrName>ppt_w</p:attrName>
                                            </p:attrNameLst>
                                          </p:cBhvr>
                                          <p:tavLst>
                                            <p:tav tm="0">
                                              <p:val>
                                                <p:fltVal val="0"/>
                                              </p:val>
                                            </p:tav>
                                            <p:tav tm="100000">
                                              <p:val>
                                                <p:strVal val="#ppt_w"/>
                                              </p:val>
                                            </p:tav>
                                          </p:tavLst>
                                        </p:anim>
                                        <p:anim calcmode="lin" valueType="num">
                                          <p:cBhvr>
                                            <p:cTn id="98" dur="500" fill="hold"/>
                                            <p:tgtEl>
                                              <p:spTgt spid="80"/>
                                            </p:tgtEl>
                                            <p:attrNameLst>
                                              <p:attrName>ppt_h</p:attrName>
                                            </p:attrNameLst>
                                          </p:cBhvr>
                                          <p:tavLst>
                                            <p:tav tm="0">
                                              <p:val>
                                                <p:strVal val="#ppt_h"/>
                                              </p:val>
                                            </p:tav>
                                            <p:tav tm="100000">
                                              <p:val>
                                                <p:strVal val="#ppt_h"/>
                                              </p:val>
                                            </p:tav>
                                          </p:tavLst>
                                        </p:anim>
                                      </p:childTnLst>
                                    </p:cTn>
                                  </p:par>
                                </p:childTnLst>
                              </p:cTn>
                            </p:par>
                            <p:par>
                              <p:cTn id="99" fill="hold">
                                <p:stCondLst>
                                  <p:cond delay="3500"/>
                                </p:stCondLst>
                                <p:childTnLst>
                                  <p:par>
                                    <p:cTn id="100" presetID="42" presetClass="entr" presetSubtype="0" fill="hold" nodeType="afterEffect">
                                      <p:stCondLst>
                                        <p:cond delay="0"/>
                                      </p:stCondLst>
                                      <p:childTnLst>
                                        <p:set>
                                          <p:cBhvr>
                                            <p:cTn id="101" dur="1" fill="hold">
                                              <p:stCondLst>
                                                <p:cond delay="0"/>
                                              </p:stCondLst>
                                            </p:cTn>
                                            <p:tgtEl>
                                              <p:spTgt spid="94"/>
                                            </p:tgtEl>
                                            <p:attrNameLst>
                                              <p:attrName>style.visibility</p:attrName>
                                            </p:attrNameLst>
                                          </p:cBhvr>
                                          <p:to>
                                            <p:strVal val="visible"/>
                                          </p:to>
                                        </p:set>
                                        <p:animEffect transition="in" filter="fade">
                                          <p:cBhvr>
                                            <p:cTn id="102" dur="1000"/>
                                            <p:tgtEl>
                                              <p:spTgt spid="94"/>
                                            </p:tgtEl>
                                          </p:cBhvr>
                                        </p:animEffect>
                                        <p:anim calcmode="lin" valueType="num">
                                          <p:cBhvr>
                                            <p:cTn id="103" dur="1000" fill="hold"/>
                                            <p:tgtEl>
                                              <p:spTgt spid="94"/>
                                            </p:tgtEl>
                                            <p:attrNameLst>
                                              <p:attrName>ppt_x</p:attrName>
                                            </p:attrNameLst>
                                          </p:cBhvr>
                                          <p:tavLst>
                                            <p:tav tm="0">
                                              <p:val>
                                                <p:strVal val="#ppt_x"/>
                                              </p:val>
                                            </p:tav>
                                            <p:tav tm="100000">
                                              <p:val>
                                                <p:strVal val="#ppt_x"/>
                                              </p:val>
                                            </p:tav>
                                          </p:tavLst>
                                        </p:anim>
                                        <p:anim calcmode="lin" valueType="num">
                                          <p:cBhvr>
                                            <p:cTn id="104" dur="1000" fill="hold"/>
                                            <p:tgtEl>
                                              <p:spTgt spid="94"/>
                                            </p:tgtEl>
                                            <p:attrNameLst>
                                              <p:attrName>ppt_y</p:attrName>
                                            </p:attrNameLst>
                                          </p:cBhvr>
                                          <p:tavLst>
                                            <p:tav tm="0">
                                              <p:val>
                                                <p:strVal val="#ppt_y+.1"/>
                                              </p:val>
                                            </p:tav>
                                            <p:tav tm="100000">
                                              <p:val>
                                                <p:strVal val="#ppt_y"/>
                                              </p:val>
                                            </p:tav>
                                          </p:tavLst>
                                        </p:anim>
                                      </p:childTnLst>
                                    </p:cTn>
                                  </p:par>
                                </p:childTnLst>
                              </p:cTn>
                            </p:par>
                            <p:par>
                              <p:cTn id="105" fill="hold">
                                <p:stCondLst>
                                  <p:cond delay="4500"/>
                                </p:stCondLst>
                                <p:childTnLst>
                                  <p:par>
                                    <p:cTn id="106" presetID="42" presetClass="entr" presetSubtype="0" fill="hold" nodeType="afterEffect">
                                      <p:stCondLst>
                                        <p:cond delay="0"/>
                                      </p:stCondLst>
                                      <p:childTnLst>
                                        <p:set>
                                          <p:cBhvr>
                                            <p:cTn id="107" dur="1" fill="hold">
                                              <p:stCondLst>
                                                <p:cond delay="0"/>
                                              </p:stCondLst>
                                            </p:cTn>
                                            <p:tgtEl>
                                              <p:spTgt spid="81"/>
                                            </p:tgtEl>
                                            <p:attrNameLst>
                                              <p:attrName>style.visibility</p:attrName>
                                            </p:attrNameLst>
                                          </p:cBhvr>
                                          <p:to>
                                            <p:strVal val="visible"/>
                                          </p:to>
                                        </p:set>
                                        <p:animEffect transition="in" filter="fade">
                                          <p:cBhvr>
                                            <p:cTn id="108" dur="1000"/>
                                            <p:tgtEl>
                                              <p:spTgt spid="81"/>
                                            </p:tgtEl>
                                          </p:cBhvr>
                                        </p:animEffect>
                                        <p:anim calcmode="lin" valueType="num">
                                          <p:cBhvr>
                                            <p:cTn id="109" dur="1000" fill="hold"/>
                                            <p:tgtEl>
                                              <p:spTgt spid="81"/>
                                            </p:tgtEl>
                                            <p:attrNameLst>
                                              <p:attrName>ppt_x</p:attrName>
                                            </p:attrNameLst>
                                          </p:cBhvr>
                                          <p:tavLst>
                                            <p:tav tm="0">
                                              <p:val>
                                                <p:strVal val="#ppt_x"/>
                                              </p:val>
                                            </p:tav>
                                            <p:tav tm="100000">
                                              <p:val>
                                                <p:strVal val="#ppt_x"/>
                                              </p:val>
                                            </p:tav>
                                          </p:tavLst>
                                        </p:anim>
                                        <p:anim calcmode="lin" valueType="num">
                                          <p:cBhvr>
                                            <p:cTn id="110"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2" grpId="0" bldLvl="0" animBg="1"/>
          <p:bldP spid="32" grpId="1" bldLvl="0" animBg="1"/>
          <p:bldP spid="39" grpId="0" bldLvl="0" animBg="1"/>
          <p:bldP spid="40" grpId="0"/>
          <p:bldP spid="41" grpId="0" bldLvl="0" animBg="1"/>
          <p:bldP spid="42" grpId="0"/>
          <p:bldP spid="43" grpId="0" bldLvl="0" animBg="1"/>
          <p:bldP spid="44" grpId="0"/>
          <p:bldP spid="45" grpId="0" bldLvl="0" animBg="1"/>
          <p:bldP spid="46" grpId="0"/>
          <p:bldP spid="47" grpId="0"/>
          <p:bldP spid="77" grpId="0" bldLvl="0" animBg="1"/>
          <p:bldP spid="78" grpId="0"/>
          <p:bldP spid="79" grpId="0" bldLvl="0" animBg="1"/>
          <p:bldP spid="8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8500" decel="4280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00" fill="hold"/>
                                            <p:tgtEl>
                                              <p:spTgt spid="30"/>
                                            </p:tgtEl>
                                            <p:attrNameLst>
                                              <p:attrName>ppt_x</p:attrName>
                                            </p:attrNameLst>
                                          </p:cBhvr>
                                          <p:tavLst>
                                            <p:tav tm="0">
                                              <p:val>
                                                <p:strVal val="1+#ppt_w/2"/>
                                              </p:val>
                                            </p:tav>
                                            <p:tav tm="100000">
                                              <p:val>
                                                <p:strVal val="#ppt_x"/>
                                              </p:val>
                                            </p:tav>
                                          </p:tavLst>
                                        </p:anim>
                                        <p:anim calcmode="lin" valueType="num">
                                          <p:cBhvr additive="base">
                                            <p:cTn id="8" dur="7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300" fill="hold"/>
                                            <p:tgtEl>
                                              <p:spTgt spid="35"/>
                                            </p:tgtEl>
                                            <p:attrNameLst>
                                              <p:attrName>ppt_w</p:attrName>
                                            </p:attrNameLst>
                                          </p:cBhvr>
                                          <p:tavLst>
                                            <p:tav tm="0">
                                              <p:val>
                                                <p:fltVal val="0"/>
                                              </p:val>
                                            </p:tav>
                                            <p:tav tm="100000">
                                              <p:val>
                                                <p:strVal val="#ppt_w"/>
                                              </p:val>
                                            </p:tav>
                                          </p:tavLst>
                                        </p:anim>
                                        <p:anim calcmode="lin" valueType="num">
                                          <p:cBhvr>
                                            <p:cTn id="13" dur="300" fill="hold"/>
                                            <p:tgtEl>
                                              <p:spTgt spid="35"/>
                                            </p:tgtEl>
                                            <p:attrNameLst>
                                              <p:attrName>ppt_h</p:attrName>
                                            </p:attrNameLst>
                                          </p:cBhvr>
                                          <p:tavLst>
                                            <p:tav tm="0">
                                              <p:val>
                                                <p:fltVal val="0"/>
                                              </p:val>
                                            </p:tav>
                                            <p:tav tm="100000">
                                              <p:val>
                                                <p:strVal val="#ppt_h"/>
                                              </p:val>
                                            </p:tav>
                                          </p:tavLst>
                                        </p:anim>
                                        <p:animEffect transition="in" filter="fade">
                                          <p:cBhvr>
                                            <p:cTn id="14" dur="300"/>
                                            <p:tgtEl>
                                              <p:spTgt spid="3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300" fill="hold"/>
                                            <p:tgtEl>
                                              <p:spTgt spid="32"/>
                                            </p:tgtEl>
                                            <p:attrNameLst>
                                              <p:attrName>ppt_w</p:attrName>
                                            </p:attrNameLst>
                                          </p:cBhvr>
                                          <p:tavLst>
                                            <p:tav tm="0">
                                              <p:val>
                                                <p:fltVal val="0"/>
                                              </p:val>
                                            </p:tav>
                                            <p:tav tm="100000">
                                              <p:val>
                                                <p:strVal val="#ppt_w"/>
                                              </p:val>
                                            </p:tav>
                                          </p:tavLst>
                                        </p:anim>
                                        <p:anim calcmode="lin" valueType="num">
                                          <p:cBhvr>
                                            <p:cTn id="18" dur="300" fill="hold"/>
                                            <p:tgtEl>
                                              <p:spTgt spid="32"/>
                                            </p:tgtEl>
                                            <p:attrNameLst>
                                              <p:attrName>ppt_h</p:attrName>
                                            </p:attrNameLst>
                                          </p:cBhvr>
                                          <p:tavLst>
                                            <p:tav tm="0">
                                              <p:val>
                                                <p:fltVal val="0"/>
                                              </p:val>
                                            </p:tav>
                                            <p:tav tm="100000">
                                              <p:val>
                                                <p:strVal val="#ppt_h"/>
                                              </p:val>
                                            </p:tav>
                                          </p:tavLst>
                                        </p:anim>
                                        <p:animEffect transition="in" filter="fade">
                                          <p:cBhvr>
                                            <p:cTn id="19" dur="300"/>
                                            <p:tgtEl>
                                              <p:spTgt spid="32"/>
                                            </p:tgtEl>
                                          </p:cBhvr>
                                        </p:animEffect>
                                      </p:childTnLst>
                                    </p:cTn>
                                  </p:par>
                                </p:childTnLst>
                              </p:cTn>
                            </p:par>
                            <p:par>
                              <p:cTn id="20" fill="hold">
                                <p:stCondLst>
                                  <p:cond delay="1500"/>
                                </p:stCondLst>
                                <p:childTnLst>
                                  <p:par>
                                    <p:cTn id="21" presetID="6" presetClass="emph" presetSubtype="0" autoRev="1" fill="hold" nodeType="afterEffect">
                                      <p:stCondLst>
                                        <p:cond delay="0"/>
                                      </p:stCondLst>
                                      <p:childTnLst>
                                        <p:animScale>
                                          <p:cBhvr>
                                            <p:cTn id="22" dur="150" fill="hold"/>
                                            <p:tgtEl>
                                              <p:spTgt spid="35"/>
                                            </p:tgtEl>
                                          </p:cBhvr>
                                          <p:by x="105000" y="105000"/>
                                        </p:animScale>
                                      </p:childTnLst>
                                    </p:cTn>
                                  </p:par>
                                  <p:par>
                                    <p:cTn id="23" presetID="6" presetClass="emph" presetSubtype="0" autoRev="1" fill="hold" grpId="1" nodeType="withEffect">
                                      <p:stCondLst>
                                        <p:cond delay="0"/>
                                      </p:stCondLst>
                                      <p:childTnLst>
                                        <p:animScale>
                                          <p:cBhvr>
                                            <p:cTn id="24" dur="150" fill="hold"/>
                                            <p:tgtEl>
                                              <p:spTgt spid="32"/>
                                            </p:tgtEl>
                                          </p:cBhvr>
                                          <p:by x="105000" y="105000"/>
                                        </p:animScale>
                                      </p:childTnLst>
                                    </p:cTn>
                                  </p:par>
                                  <p:par>
                                    <p:cTn id="25" presetID="53" presetClass="entr" presetSubtype="16"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300" fill="hold"/>
                                            <p:tgtEl>
                                              <p:spTgt spid="36"/>
                                            </p:tgtEl>
                                            <p:attrNameLst>
                                              <p:attrName>ppt_w</p:attrName>
                                            </p:attrNameLst>
                                          </p:cBhvr>
                                          <p:tavLst>
                                            <p:tav tm="0">
                                              <p:val>
                                                <p:fltVal val="0"/>
                                              </p:val>
                                            </p:tav>
                                            <p:tav tm="100000">
                                              <p:val>
                                                <p:strVal val="#ppt_w"/>
                                              </p:val>
                                            </p:tav>
                                          </p:tavLst>
                                        </p:anim>
                                        <p:anim calcmode="lin" valueType="num">
                                          <p:cBhvr>
                                            <p:cTn id="28" dur="300" fill="hold"/>
                                            <p:tgtEl>
                                              <p:spTgt spid="36"/>
                                            </p:tgtEl>
                                            <p:attrNameLst>
                                              <p:attrName>ppt_h</p:attrName>
                                            </p:attrNameLst>
                                          </p:cBhvr>
                                          <p:tavLst>
                                            <p:tav tm="0">
                                              <p:val>
                                                <p:fltVal val="0"/>
                                              </p:val>
                                            </p:tav>
                                            <p:tav tm="100000">
                                              <p:val>
                                                <p:strVal val="#ppt_h"/>
                                              </p:val>
                                            </p:tav>
                                          </p:tavLst>
                                        </p:anim>
                                        <p:animEffect transition="in" filter="fade">
                                          <p:cBhvr>
                                            <p:cTn id="29" dur="300"/>
                                            <p:tgtEl>
                                              <p:spTgt spid="36"/>
                                            </p:tgtEl>
                                          </p:cBhvr>
                                        </p:animEffect>
                                      </p:childTnLst>
                                    </p:cTn>
                                  </p:par>
                                </p:childTnLst>
                              </p:cTn>
                            </p:par>
                            <p:par>
                              <p:cTn id="30" fill="hold">
                                <p:stCondLst>
                                  <p:cond delay="2000"/>
                                </p:stCondLst>
                                <p:childTnLst>
                                  <p:par>
                                    <p:cTn id="31" presetID="6" presetClass="emph" presetSubtype="0" autoRev="1" fill="hold" nodeType="afterEffect">
                                      <p:stCondLst>
                                        <p:cond delay="0"/>
                                      </p:stCondLst>
                                      <p:childTnLst>
                                        <p:animScale>
                                          <p:cBhvr>
                                            <p:cTn id="32" dur="150" fill="hold"/>
                                            <p:tgtEl>
                                              <p:spTgt spid="36"/>
                                            </p:tgtEl>
                                          </p:cBhvr>
                                          <p:by x="105000" y="105000"/>
                                        </p:animScale>
                                      </p:childTnLst>
                                    </p:cTn>
                                  </p:par>
                                </p:childTnLst>
                              </p:cTn>
                            </p:par>
                            <p:par>
                              <p:cTn id="33" fill="hold">
                                <p:stCondLst>
                                  <p:cond delay="2500"/>
                                </p:stCondLst>
                                <p:childTnLst>
                                  <p:par>
                                    <p:cTn id="34" presetID="2" presetClass="entr" presetSubtype="1" accel="20000" fill="hold" grpId="0" nodeType="afterEffect">
                                      <p:stCondLst>
                                        <p:cond delay="0"/>
                                      </p:stCondLst>
                                      <p:childTnLst>
                                        <p:set>
                                          <p:cBhvr>
                                            <p:cTn id="35" dur="1" fill="hold">
                                              <p:stCondLst>
                                                <p:cond delay="0"/>
                                              </p:stCondLst>
                                            </p:cTn>
                                            <p:tgtEl>
                                              <p:spTgt spid="43"/>
                                            </p:tgtEl>
                                            <p:attrNameLst>
                                              <p:attrName>style.visibility</p:attrName>
                                            </p:attrNameLst>
                                          </p:cBhvr>
                                          <p:to>
                                            <p:strVal val="visible"/>
                                          </p:to>
                                        </p:set>
                                        <p:anim calcmode="lin" valueType="num">
                                          <p:cBhvr additive="base">
                                            <p:cTn id="36" dur="500" fill="hold"/>
                                            <p:tgtEl>
                                              <p:spTgt spid="43"/>
                                            </p:tgtEl>
                                            <p:attrNameLst>
                                              <p:attrName>ppt_x</p:attrName>
                                            </p:attrNameLst>
                                          </p:cBhvr>
                                          <p:tavLst>
                                            <p:tav tm="0">
                                              <p:val>
                                                <p:strVal val="#ppt_x"/>
                                              </p:val>
                                            </p:tav>
                                            <p:tav tm="100000">
                                              <p:val>
                                                <p:strVal val="#ppt_x"/>
                                              </p:val>
                                            </p:tav>
                                          </p:tavLst>
                                        </p:anim>
                                        <p:anim calcmode="lin" valueType="num">
                                          <p:cBhvr additive="base">
                                            <p:cTn id="37" dur="500" fill="hold"/>
                                            <p:tgtEl>
                                              <p:spTgt spid="43"/>
                                            </p:tgtEl>
                                            <p:attrNameLst>
                                              <p:attrName>ppt_y</p:attrName>
                                            </p:attrNameLst>
                                          </p:cBhvr>
                                          <p:tavLst>
                                            <p:tav tm="0">
                                              <p:val>
                                                <p:strVal val="0-#ppt_h/2"/>
                                              </p:val>
                                            </p:tav>
                                            <p:tav tm="100000">
                                              <p:val>
                                                <p:strVal val="#ppt_y"/>
                                              </p:val>
                                            </p:tav>
                                          </p:tavLst>
                                        </p:anim>
                                      </p:childTnLst>
                                    </p:cTn>
                                  </p:par>
                                  <p:par>
                                    <p:cTn id="38" presetID="2" presetClass="entr" presetSubtype="1" accel="2000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fill="hold"/>
                                            <p:tgtEl>
                                              <p:spTgt spid="39"/>
                                            </p:tgtEl>
                                            <p:attrNameLst>
                                              <p:attrName>ppt_x</p:attrName>
                                            </p:attrNameLst>
                                          </p:cBhvr>
                                          <p:tavLst>
                                            <p:tav tm="0">
                                              <p:val>
                                                <p:strVal val="#ppt_x"/>
                                              </p:val>
                                            </p:tav>
                                            <p:tav tm="100000">
                                              <p:val>
                                                <p:strVal val="#ppt_x"/>
                                              </p:val>
                                            </p:tav>
                                          </p:tavLst>
                                        </p:anim>
                                        <p:anim calcmode="lin" valueType="num">
                                          <p:cBhvr additive="base">
                                            <p:cTn id="41" dur="500" fill="hold"/>
                                            <p:tgtEl>
                                              <p:spTgt spid="39"/>
                                            </p:tgtEl>
                                            <p:attrNameLst>
                                              <p:attrName>ppt_y</p:attrName>
                                            </p:attrNameLst>
                                          </p:cBhvr>
                                          <p:tavLst>
                                            <p:tav tm="0">
                                              <p:val>
                                                <p:strVal val="0-#ppt_h/2"/>
                                              </p:val>
                                            </p:tav>
                                            <p:tav tm="100000">
                                              <p:val>
                                                <p:strVal val="#ppt_y"/>
                                              </p:val>
                                            </p:tav>
                                          </p:tavLst>
                                        </p:anim>
                                      </p:childTnLst>
                                    </p:cTn>
                                  </p:par>
                                  <p:par>
                                    <p:cTn id="42" presetID="2" presetClass="entr" presetSubtype="1" accel="20000"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fill="hold"/>
                                            <p:tgtEl>
                                              <p:spTgt spid="41"/>
                                            </p:tgtEl>
                                            <p:attrNameLst>
                                              <p:attrName>ppt_x</p:attrName>
                                            </p:attrNameLst>
                                          </p:cBhvr>
                                          <p:tavLst>
                                            <p:tav tm="0">
                                              <p:val>
                                                <p:strVal val="#ppt_x"/>
                                              </p:val>
                                            </p:tav>
                                            <p:tav tm="100000">
                                              <p:val>
                                                <p:strVal val="#ppt_x"/>
                                              </p:val>
                                            </p:tav>
                                          </p:tavLst>
                                        </p:anim>
                                        <p:anim calcmode="lin" valueType="num">
                                          <p:cBhvr additive="base">
                                            <p:cTn id="45" dur="500" fill="hold"/>
                                            <p:tgtEl>
                                              <p:spTgt spid="41"/>
                                            </p:tgtEl>
                                            <p:attrNameLst>
                                              <p:attrName>ppt_y</p:attrName>
                                            </p:attrNameLst>
                                          </p:cBhvr>
                                          <p:tavLst>
                                            <p:tav tm="0">
                                              <p:val>
                                                <p:strVal val="0-#ppt_h/2"/>
                                              </p:val>
                                            </p:tav>
                                            <p:tav tm="100000">
                                              <p:val>
                                                <p:strVal val="#ppt_y"/>
                                              </p:val>
                                            </p:tav>
                                          </p:tavLst>
                                        </p:anim>
                                      </p:childTnLst>
                                    </p:cTn>
                                  </p:par>
                                  <p:par>
                                    <p:cTn id="46" presetID="2" presetClass="entr" presetSubtype="1" accel="20000"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cBhvr additive="base">
                                            <p:cTn id="48" dur="500" fill="hold"/>
                                            <p:tgtEl>
                                              <p:spTgt spid="45"/>
                                            </p:tgtEl>
                                            <p:attrNameLst>
                                              <p:attrName>ppt_x</p:attrName>
                                            </p:attrNameLst>
                                          </p:cBhvr>
                                          <p:tavLst>
                                            <p:tav tm="0">
                                              <p:val>
                                                <p:strVal val="#ppt_x"/>
                                              </p:val>
                                            </p:tav>
                                            <p:tav tm="100000">
                                              <p:val>
                                                <p:strVal val="#ppt_x"/>
                                              </p:val>
                                            </p:tav>
                                          </p:tavLst>
                                        </p:anim>
                                        <p:anim calcmode="lin" valueType="num">
                                          <p:cBhvr additive="base">
                                            <p:cTn id="49" dur="500" fill="hold"/>
                                            <p:tgtEl>
                                              <p:spTgt spid="45"/>
                                            </p:tgtEl>
                                            <p:attrNameLst>
                                              <p:attrName>ppt_y</p:attrName>
                                            </p:attrNameLst>
                                          </p:cBhvr>
                                          <p:tavLst>
                                            <p:tav tm="0">
                                              <p:val>
                                                <p:strVal val="0-#ppt_h/2"/>
                                              </p:val>
                                            </p:tav>
                                            <p:tav tm="100000">
                                              <p:val>
                                                <p:strVal val="#ppt_y"/>
                                              </p:val>
                                            </p:tav>
                                          </p:tavLst>
                                        </p:anim>
                                      </p:childTnLst>
                                    </p:cTn>
                                  </p:par>
                                </p:childTnLst>
                              </p:cTn>
                            </p:par>
                            <p:par>
                              <p:cTn id="50" fill="hold">
                                <p:stCondLst>
                                  <p:cond delay="3000"/>
                                </p:stCondLst>
                                <p:childTnLst>
                                  <p:par>
                                    <p:cTn id="51" presetID="17" presetClass="entr" presetSubtype="1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 calcmode="lin" valueType="num">
                                          <p:cBhvr>
                                            <p:cTn id="53" dur="500" fill="hold"/>
                                            <p:tgtEl>
                                              <p:spTgt spid="47"/>
                                            </p:tgtEl>
                                            <p:attrNameLst>
                                              <p:attrName>ppt_w</p:attrName>
                                            </p:attrNameLst>
                                          </p:cBhvr>
                                          <p:tavLst>
                                            <p:tav tm="0">
                                              <p:val>
                                                <p:fltVal val="0"/>
                                              </p:val>
                                            </p:tav>
                                            <p:tav tm="100000">
                                              <p:val>
                                                <p:strVal val="#ppt_w"/>
                                              </p:val>
                                            </p:tav>
                                          </p:tavLst>
                                        </p:anim>
                                        <p:anim calcmode="lin" valueType="num">
                                          <p:cBhvr>
                                            <p:cTn id="54" dur="500" fill="hold"/>
                                            <p:tgtEl>
                                              <p:spTgt spid="47"/>
                                            </p:tgtEl>
                                            <p:attrNameLst>
                                              <p:attrName>ppt_h</p:attrName>
                                            </p:attrNameLst>
                                          </p:cBhvr>
                                          <p:tavLst>
                                            <p:tav tm="0">
                                              <p:val>
                                                <p:strVal val="#ppt_h"/>
                                              </p:val>
                                            </p:tav>
                                            <p:tav tm="100000">
                                              <p:val>
                                                <p:strVal val="#ppt_h"/>
                                              </p:val>
                                            </p:tav>
                                          </p:tavLst>
                                        </p:anim>
                                      </p:childTnLst>
                                    </p:cTn>
                                  </p:par>
                                  <p:par>
                                    <p:cTn id="55" presetID="17" presetClass="entr" presetSubtype="2"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p:cTn id="57" dur="500" fill="hold"/>
                                            <p:tgtEl>
                                              <p:spTgt spid="40"/>
                                            </p:tgtEl>
                                            <p:attrNameLst>
                                              <p:attrName>ppt_x</p:attrName>
                                            </p:attrNameLst>
                                          </p:cBhvr>
                                          <p:tavLst>
                                            <p:tav tm="0">
                                              <p:val>
                                                <p:strVal val="#ppt_x+#ppt_w/2"/>
                                              </p:val>
                                            </p:tav>
                                            <p:tav tm="100000">
                                              <p:val>
                                                <p:strVal val="#ppt_x"/>
                                              </p:val>
                                            </p:tav>
                                          </p:tavLst>
                                        </p:anim>
                                        <p:anim calcmode="lin" valueType="num">
                                          <p:cBhvr>
                                            <p:cTn id="58" dur="500" fill="hold"/>
                                            <p:tgtEl>
                                              <p:spTgt spid="40"/>
                                            </p:tgtEl>
                                            <p:attrNameLst>
                                              <p:attrName>ppt_y</p:attrName>
                                            </p:attrNameLst>
                                          </p:cBhvr>
                                          <p:tavLst>
                                            <p:tav tm="0">
                                              <p:val>
                                                <p:strVal val="#ppt_y"/>
                                              </p:val>
                                            </p:tav>
                                            <p:tav tm="100000">
                                              <p:val>
                                                <p:strVal val="#ppt_y"/>
                                              </p:val>
                                            </p:tav>
                                          </p:tavLst>
                                        </p:anim>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strVal val="#ppt_h"/>
                                              </p:val>
                                            </p:tav>
                                            <p:tav tm="100000">
                                              <p:val>
                                                <p:strVal val="#ppt_h"/>
                                              </p:val>
                                            </p:tav>
                                          </p:tavLst>
                                        </p:anim>
                                      </p:childTnLst>
                                    </p:cTn>
                                  </p:par>
                                  <p:par>
                                    <p:cTn id="61" presetID="17" presetClass="entr" presetSubtype="2"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ppt_x</p:attrName>
                                            </p:attrNameLst>
                                          </p:cBhvr>
                                          <p:tavLst>
                                            <p:tav tm="0">
                                              <p:val>
                                                <p:strVal val="#ppt_x+#ppt_w/2"/>
                                              </p:val>
                                            </p:tav>
                                            <p:tav tm="100000">
                                              <p:val>
                                                <p:strVal val="#ppt_x"/>
                                              </p:val>
                                            </p:tav>
                                          </p:tavLst>
                                        </p:anim>
                                        <p:anim calcmode="lin" valueType="num">
                                          <p:cBhvr>
                                            <p:cTn id="64" dur="500" fill="hold"/>
                                            <p:tgtEl>
                                              <p:spTgt spid="42"/>
                                            </p:tgtEl>
                                            <p:attrNameLst>
                                              <p:attrName>ppt_y</p:attrName>
                                            </p:attrNameLst>
                                          </p:cBhvr>
                                          <p:tavLst>
                                            <p:tav tm="0">
                                              <p:val>
                                                <p:strVal val="#ppt_y"/>
                                              </p:val>
                                            </p:tav>
                                            <p:tav tm="100000">
                                              <p:val>
                                                <p:strVal val="#ppt_y"/>
                                              </p:val>
                                            </p:tav>
                                          </p:tavLst>
                                        </p:anim>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strVal val="#ppt_h"/>
                                              </p:val>
                                            </p:tav>
                                            <p:tav tm="100000">
                                              <p:val>
                                                <p:strVal val="#ppt_h"/>
                                              </p:val>
                                            </p:tav>
                                          </p:tavLst>
                                        </p:anim>
                                      </p:childTnLst>
                                    </p:cTn>
                                  </p:par>
                                  <p:par>
                                    <p:cTn id="67" presetID="17" presetClass="entr" presetSubtype="8"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p:cTn id="69" dur="500" fill="hold"/>
                                            <p:tgtEl>
                                              <p:spTgt spid="44"/>
                                            </p:tgtEl>
                                            <p:attrNameLst>
                                              <p:attrName>ppt_x</p:attrName>
                                            </p:attrNameLst>
                                          </p:cBhvr>
                                          <p:tavLst>
                                            <p:tav tm="0">
                                              <p:val>
                                                <p:strVal val="#ppt_x-#ppt_w/2"/>
                                              </p:val>
                                            </p:tav>
                                            <p:tav tm="100000">
                                              <p:val>
                                                <p:strVal val="#ppt_x"/>
                                              </p:val>
                                            </p:tav>
                                          </p:tavLst>
                                        </p:anim>
                                        <p:anim calcmode="lin" valueType="num">
                                          <p:cBhvr>
                                            <p:cTn id="70" dur="500" fill="hold"/>
                                            <p:tgtEl>
                                              <p:spTgt spid="44"/>
                                            </p:tgtEl>
                                            <p:attrNameLst>
                                              <p:attrName>ppt_y</p:attrName>
                                            </p:attrNameLst>
                                          </p:cBhvr>
                                          <p:tavLst>
                                            <p:tav tm="0">
                                              <p:val>
                                                <p:strVal val="#ppt_y"/>
                                              </p:val>
                                            </p:tav>
                                            <p:tav tm="100000">
                                              <p:val>
                                                <p:strVal val="#ppt_y"/>
                                              </p:val>
                                            </p:tav>
                                          </p:tavLst>
                                        </p:anim>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strVal val="#ppt_h"/>
                                              </p:val>
                                            </p:tav>
                                            <p:tav tm="100000">
                                              <p:val>
                                                <p:strVal val="#ppt_h"/>
                                              </p:val>
                                            </p:tav>
                                          </p:tavLst>
                                        </p:anim>
                                      </p:childTnLst>
                                    </p:cTn>
                                  </p:par>
                                  <p:par>
                                    <p:cTn id="73" presetID="17" presetClass="entr" presetSubtype="8"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p:cTn id="75" dur="500" fill="hold"/>
                                            <p:tgtEl>
                                              <p:spTgt spid="46"/>
                                            </p:tgtEl>
                                            <p:attrNameLst>
                                              <p:attrName>ppt_x</p:attrName>
                                            </p:attrNameLst>
                                          </p:cBhvr>
                                          <p:tavLst>
                                            <p:tav tm="0">
                                              <p:val>
                                                <p:strVal val="#ppt_x-#ppt_w/2"/>
                                              </p:val>
                                            </p:tav>
                                            <p:tav tm="100000">
                                              <p:val>
                                                <p:strVal val="#ppt_x"/>
                                              </p:val>
                                            </p:tav>
                                          </p:tavLst>
                                        </p:anim>
                                        <p:anim calcmode="lin" valueType="num">
                                          <p:cBhvr>
                                            <p:cTn id="76" dur="500" fill="hold"/>
                                            <p:tgtEl>
                                              <p:spTgt spid="46"/>
                                            </p:tgtEl>
                                            <p:attrNameLst>
                                              <p:attrName>ppt_y</p:attrName>
                                            </p:attrNameLst>
                                          </p:cBhvr>
                                          <p:tavLst>
                                            <p:tav tm="0">
                                              <p:val>
                                                <p:strVal val="#ppt_y"/>
                                              </p:val>
                                            </p:tav>
                                            <p:tav tm="100000">
                                              <p:val>
                                                <p:strVal val="#ppt_y"/>
                                              </p:val>
                                            </p:tav>
                                          </p:tavLst>
                                        </p:anim>
                                        <p:anim calcmode="lin" valueType="num">
                                          <p:cBhvr>
                                            <p:cTn id="77" dur="500" fill="hold"/>
                                            <p:tgtEl>
                                              <p:spTgt spid="46"/>
                                            </p:tgtEl>
                                            <p:attrNameLst>
                                              <p:attrName>ppt_w</p:attrName>
                                            </p:attrNameLst>
                                          </p:cBhvr>
                                          <p:tavLst>
                                            <p:tav tm="0">
                                              <p:val>
                                                <p:fltVal val="0"/>
                                              </p:val>
                                            </p:tav>
                                            <p:tav tm="100000">
                                              <p:val>
                                                <p:strVal val="#ppt_w"/>
                                              </p:val>
                                            </p:tav>
                                          </p:tavLst>
                                        </p:anim>
                                        <p:anim calcmode="lin" valueType="num">
                                          <p:cBhvr>
                                            <p:cTn id="78" dur="500" fill="hold"/>
                                            <p:tgtEl>
                                              <p:spTgt spid="46"/>
                                            </p:tgtEl>
                                            <p:attrNameLst>
                                              <p:attrName>ppt_h</p:attrName>
                                            </p:attrNameLst>
                                          </p:cBhvr>
                                          <p:tavLst>
                                            <p:tav tm="0">
                                              <p:val>
                                                <p:strVal val="#ppt_h"/>
                                              </p:val>
                                            </p:tav>
                                            <p:tav tm="100000">
                                              <p:val>
                                                <p:strVal val="#ppt_h"/>
                                              </p:val>
                                            </p:tav>
                                          </p:tavLst>
                                        </p:anim>
                                      </p:childTnLst>
                                    </p:cTn>
                                  </p:par>
                                  <p:par>
                                    <p:cTn id="79" presetID="2" presetClass="entr" presetSubtype="1" accel="20000" fill="hold" grpId="0" nodeType="withEffect">
                                      <p:stCondLst>
                                        <p:cond delay="0"/>
                                      </p:stCondLst>
                                      <p:childTnLst>
                                        <p:set>
                                          <p:cBhvr>
                                            <p:cTn id="80" dur="1" fill="hold">
                                              <p:stCondLst>
                                                <p:cond delay="0"/>
                                              </p:stCondLst>
                                            </p:cTn>
                                            <p:tgtEl>
                                              <p:spTgt spid="77"/>
                                            </p:tgtEl>
                                            <p:attrNameLst>
                                              <p:attrName>style.visibility</p:attrName>
                                            </p:attrNameLst>
                                          </p:cBhvr>
                                          <p:to>
                                            <p:strVal val="visible"/>
                                          </p:to>
                                        </p:set>
                                        <p:anim calcmode="lin" valueType="num">
                                          <p:cBhvr additive="base">
                                            <p:cTn id="81" dur="500" fill="hold"/>
                                            <p:tgtEl>
                                              <p:spTgt spid="77"/>
                                            </p:tgtEl>
                                            <p:attrNameLst>
                                              <p:attrName>ppt_x</p:attrName>
                                            </p:attrNameLst>
                                          </p:cBhvr>
                                          <p:tavLst>
                                            <p:tav tm="0">
                                              <p:val>
                                                <p:strVal val="#ppt_x"/>
                                              </p:val>
                                            </p:tav>
                                            <p:tav tm="100000">
                                              <p:val>
                                                <p:strVal val="#ppt_x"/>
                                              </p:val>
                                            </p:tav>
                                          </p:tavLst>
                                        </p:anim>
                                        <p:anim calcmode="lin" valueType="num">
                                          <p:cBhvr additive="base">
                                            <p:cTn id="82" dur="500" fill="hold"/>
                                            <p:tgtEl>
                                              <p:spTgt spid="77"/>
                                            </p:tgtEl>
                                            <p:attrNameLst>
                                              <p:attrName>ppt_y</p:attrName>
                                            </p:attrNameLst>
                                          </p:cBhvr>
                                          <p:tavLst>
                                            <p:tav tm="0">
                                              <p:val>
                                                <p:strVal val="0-#ppt_h/2"/>
                                              </p:val>
                                            </p:tav>
                                            <p:tav tm="100000">
                                              <p:val>
                                                <p:strVal val="#ppt_y"/>
                                              </p:val>
                                            </p:tav>
                                          </p:tavLst>
                                        </p:anim>
                                      </p:childTnLst>
                                    </p:cTn>
                                  </p:par>
                                  <p:par>
                                    <p:cTn id="83" presetID="2" presetClass="entr" presetSubtype="1" accel="20000" fill="hold" grpId="0" nodeType="withEffect">
                                      <p:stCondLst>
                                        <p:cond delay="0"/>
                                      </p:stCondLst>
                                      <p:childTnLst>
                                        <p:set>
                                          <p:cBhvr>
                                            <p:cTn id="84" dur="1" fill="hold">
                                              <p:stCondLst>
                                                <p:cond delay="0"/>
                                              </p:stCondLst>
                                            </p:cTn>
                                            <p:tgtEl>
                                              <p:spTgt spid="79"/>
                                            </p:tgtEl>
                                            <p:attrNameLst>
                                              <p:attrName>style.visibility</p:attrName>
                                            </p:attrNameLst>
                                          </p:cBhvr>
                                          <p:to>
                                            <p:strVal val="visible"/>
                                          </p:to>
                                        </p:set>
                                        <p:anim calcmode="lin" valueType="num">
                                          <p:cBhvr additive="base">
                                            <p:cTn id="85" dur="500" fill="hold"/>
                                            <p:tgtEl>
                                              <p:spTgt spid="79"/>
                                            </p:tgtEl>
                                            <p:attrNameLst>
                                              <p:attrName>ppt_x</p:attrName>
                                            </p:attrNameLst>
                                          </p:cBhvr>
                                          <p:tavLst>
                                            <p:tav tm="0">
                                              <p:val>
                                                <p:strVal val="#ppt_x"/>
                                              </p:val>
                                            </p:tav>
                                            <p:tav tm="100000">
                                              <p:val>
                                                <p:strVal val="#ppt_x"/>
                                              </p:val>
                                            </p:tav>
                                          </p:tavLst>
                                        </p:anim>
                                        <p:anim calcmode="lin" valueType="num">
                                          <p:cBhvr additive="base">
                                            <p:cTn id="86" dur="500" fill="hold"/>
                                            <p:tgtEl>
                                              <p:spTgt spid="79"/>
                                            </p:tgtEl>
                                            <p:attrNameLst>
                                              <p:attrName>ppt_y</p:attrName>
                                            </p:attrNameLst>
                                          </p:cBhvr>
                                          <p:tavLst>
                                            <p:tav tm="0">
                                              <p:val>
                                                <p:strVal val="0-#ppt_h/2"/>
                                              </p:val>
                                            </p:tav>
                                            <p:tav tm="100000">
                                              <p:val>
                                                <p:strVal val="#ppt_y"/>
                                              </p:val>
                                            </p:tav>
                                          </p:tavLst>
                                        </p:anim>
                                      </p:childTnLst>
                                    </p:cTn>
                                  </p:par>
                                  <p:par>
                                    <p:cTn id="87" presetID="17" presetClass="entr" presetSubtype="2" fill="hold" grpId="0" nodeType="withEffect">
                                      <p:stCondLst>
                                        <p:cond delay="0"/>
                                      </p:stCondLst>
                                      <p:childTnLst>
                                        <p:set>
                                          <p:cBhvr>
                                            <p:cTn id="88" dur="1" fill="hold">
                                              <p:stCondLst>
                                                <p:cond delay="0"/>
                                              </p:stCondLst>
                                            </p:cTn>
                                            <p:tgtEl>
                                              <p:spTgt spid="78"/>
                                            </p:tgtEl>
                                            <p:attrNameLst>
                                              <p:attrName>style.visibility</p:attrName>
                                            </p:attrNameLst>
                                          </p:cBhvr>
                                          <p:to>
                                            <p:strVal val="visible"/>
                                          </p:to>
                                        </p:set>
                                        <p:anim calcmode="lin" valueType="num">
                                          <p:cBhvr>
                                            <p:cTn id="89" dur="500" fill="hold"/>
                                            <p:tgtEl>
                                              <p:spTgt spid="78"/>
                                            </p:tgtEl>
                                            <p:attrNameLst>
                                              <p:attrName>ppt_x</p:attrName>
                                            </p:attrNameLst>
                                          </p:cBhvr>
                                          <p:tavLst>
                                            <p:tav tm="0">
                                              <p:val>
                                                <p:strVal val="#ppt_x+#ppt_w/2"/>
                                              </p:val>
                                            </p:tav>
                                            <p:tav tm="100000">
                                              <p:val>
                                                <p:strVal val="#ppt_x"/>
                                              </p:val>
                                            </p:tav>
                                          </p:tavLst>
                                        </p:anim>
                                        <p:anim calcmode="lin" valueType="num">
                                          <p:cBhvr>
                                            <p:cTn id="90" dur="500" fill="hold"/>
                                            <p:tgtEl>
                                              <p:spTgt spid="78"/>
                                            </p:tgtEl>
                                            <p:attrNameLst>
                                              <p:attrName>ppt_y</p:attrName>
                                            </p:attrNameLst>
                                          </p:cBhvr>
                                          <p:tavLst>
                                            <p:tav tm="0">
                                              <p:val>
                                                <p:strVal val="#ppt_y"/>
                                              </p:val>
                                            </p:tav>
                                            <p:tav tm="100000">
                                              <p:val>
                                                <p:strVal val="#ppt_y"/>
                                              </p:val>
                                            </p:tav>
                                          </p:tavLst>
                                        </p:anim>
                                        <p:anim calcmode="lin" valueType="num">
                                          <p:cBhvr>
                                            <p:cTn id="91" dur="500" fill="hold"/>
                                            <p:tgtEl>
                                              <p:spTgt spid="78"/>
                                            </p:tgtEl>
                                            <p:attrNameLst>
                                              <p:attrName>ppt_w</p:attrName>
                                            </p:attrNameLst>
                                          </p:cBhvr>
                                          <p:tavLst>
                                            <p:tav tm="0">
                                              <p:val>
                                                <p:fltVal val="0"/>
                                              </p:val>
                                            </p:tav>
                                            <p:tav tm="100000">
                                              <p:val>
                                                <p:strVal val="#ppt_w"/>
                                              </p:val>
                                            </p:tav>
                                          </p:tavLst>
                                        </p:anim>
                                        <p:anim calcmode="lin" valueType="num">
                                          <p:cBhvr>
                                            <p:cTn id="92" dur="500" fill="hold"/>
                                            <p:tgtEl>
                                              <p:spTgt spid="78"/>
                                            </p:tgtEl>
                                            <p:attrNameLst>
                                              <p:attrName>ppt_h</p:attrName>
                                            </p:attrNameLst>
                                          </p:cBhvr>
                                          <p:tavLst>
                                            <p:tav tm="0">
                                              <p:val>
                                                <p:strVal val="#ppt_h"/>
                                              </p:val>
                                            </p:tav>
                                            <p:tav tm="100000">
                                              <p:val>
                                                <p:strVal val="#ppt_h"/>
                                              </p:val>
                                            </p:tav>
                                          </p:tavLst>
                                        </p:anim>
                                      </p:childTnLst>
                                    </p:cTn>
                                  </p:par>
                                  <p:par>
                                    <p:cTn id="93" presetID="17" presetClass="entr" presetSubtype="8" fill="hold" grpId="0" nodeType="withEffect">
                                      <p:stCondLst>
                                        <p:cond delay="0"/>
                                      </p:stCondLst>
                                      <p:childTnLst>
                                        <p:set>
                                          <p:cBhvr>
                                            <p:cTn id="94" dur="1" fill="hold">
                                              <p:stCondLst>
                                                <p:cond delay="0"/>
                                              </p:stCondLst>
                                            </p:cTn>
                                            <p:tgtEl>
                                              <p:spTgt spid="80"/>
                                            </p:tgtEl>
                                            <p:attrNameLst>
                                              <p:attrName>style.visibility</p:attrName>
                                            </p:attrNameLst>
                                          </p:cBhvr>
                                          <p:to>
                                            <p:strVal val="visible"/>
                                          </p:to>
                                        </p:set>
                                        <p:anim calcmode="lin" valueType="num">
                                          <p:cBhvr>
                                            <p:cTn id="95" dur="500" fill="hold"/>
                                            <p:tgtEl>
                                              <p:spTgt spid="80"/>
                                            </p:tgtEl>
                                            <p:attrNameLst>
                                              <p:attrName>ppt_x</p:attrName>
                                            </p:attrNameLst>
                                          </p:cBhvr>
                                          <p:tavLst>
                                            <p:tav tm="0">
                                              <p:val>
                                                <p:strVal val="#ppt_x-#ppt_w/2"/>
                                              </p:val>
                                            </p:tav>
                                            <p:tav tm="100000">
                                              <p:val>
                                                <p:strVal val="#ppt_x"/>
                                              </p:val>
                                            </p:tav>
                                          </p:tavLst>
                                        </p:anim>
                                        <p:anim calcmode="lin" valueType="num">
                                          <p:cBhvr>
                                            <p:cTn id="96" dur="500" fill="hold"/>
                                            <p:tgtEl>
                                              <p:spTgt spid="80"/>
                                            </p:tgtEl>
                                            <p:attrNameLst>
                                              <p:attrName>ppt_y</p:attrName>
                                            </p:attrNameLst>
                                          </p:cBhvr>
                                          <p:tavLst>
                                            <p:tav tm="0">
                                              <p:val>
                                                <p:strVal val="#ppt_y"/>
                                              </p:val>
                                            </p:tav>
                                            <p:tav tm="100000">
                                              <p:val>
                                                <p:strVal val="#ppt_y"/>
                                              </p:val>
                                            </p:tav>
                                          </p:tavLst>
                                        </p:anim>
                                        <p:anim calcmode="lin" valueType="num">
                                          <p:cBhvr>
                                            <p:cTn id="97" dur="500" fill="hold"/>
                                            <p:tgtEl>
                                              <p:spTgt spid="80"/>
                                            </p:tgtEl>
                                            <p:attrNameLst>
                                              <p:attrName>ppt_w</p:attrName>
                                            </p:attrNameLst>
                                          </p:cBhvr>
                                          <p:tavLst>
                                            <p:tav tm="0">
                                              <p:val>
                                                <p:fltVal val="0"/>
                                              </p:val>
                                            </p:tav>
                                            <p:tav tm="100000">
                                              <p:val>
                                                <p:strVal val="#ppt_w"/>
                                              </p:val>
                                            </p:tav>
                                          </p:tavLst>
                                        </p:anim>
                                        <p:anim calcmode="lin" valueType="num">
                                          <p:cBhvr>
                                            <p:cTn id="98" dur="500" fill="hold"/>
                                            <p:tgtEl>
                                              <p:spTgt spid="80"/>
                                            </p:tgtEl>
                                            <p:attrNameLst>
                                              <p:attrName>ppt_h</p:attrName>
                                            </p:attrNameLst>
                                          </p:cBhvr>
                                          <p:tavLst>
                                            <p:tav tm="0">
                                              <p:val>
                                                <p:strVal val="#ppt_h"/>
                                              </p:val>
                                            </p:tav>
                                            <p:tav tm="100000">
                                              <p:val>
                                                <p:strVal val="#ppt_h"/>
                                              </p:val>
                                            </p:tav>
                                          </p:tavLst>
                                        </p:anim>
                                      </p:childTnLst>
                                    </p:cTn>
                                  </p:par>
                                </p:childTnLst>
                              </p:cTn>
                            </p:par>
                            <p:par>
                              <p:cTn id="99" fill="hold">
                                <p:stCondLst>
                                  <p:cond delay="3500"/>
                                </p:stCondLst>
                                <p:childTnLst>
                                  <p:par>
                                    <p:cTn id="100" presetID="42" presetClass="entr" presetSubtype="0" fill="hold" nodeType="afterEffect">
                                      <p:stCondLst>
                                        <p:cond delay="0"/>
                                      </p:stCondLst>
                                      <p:childTnLst>
                                        <p:set>
                                          <p:cBhvr>
                                            <p:cTn id="101" dur="1" fill="hold">
                                              <p:stCondLst>
                                                <p:cond delay="0"/>
                                              </p:stCondLst>
                                            </p:cTn>
                                            <p:tgtEl>
                                              <p:spTgt spid="94"/>
                                            </p:tgtEl>
                                            <p:attrNameLst>
                                              <p:attrName>style.visibility</p:attrName>
                                            </p:attrNameLst>
                                          </p:cBhvr>
                                          <p:to>
                                            <p:strVal val="visible"/>
                                          </p:to>
                                        </p:set>
                                        <p:animEffect transition="in" filter="fade">
                                          <p:cBhvr>
                                            <p:cTn id="102" dur="1000"/>
                                            <p:tgtEl>
                                              <p:spTgt spid="94"/>
                                            </p:tgtEl>
                                          </p:cBhvr>
                                        </p:animEffect>
                                        <p:anim calcmode="lin" valueType="num">
                                          <p:cBhvr>
                                            <p:cTn id="103" dur="1000" fill="hold"/>
                                            <p:tgtEl>
                                              <p:spTgt spid="94"/>
                                            </p:tgtEl>
                                            <p:attrNameLst>
                                              <p:attrName>ppt_x</p:attrName>
                                            </p:attrNameLst>
                                          </p:cBhvr>
                                          <p:tavLst>
                                            <p:tav tm="0">
                                              <p:val>
                                                <p:strVal val="#ppt_x"/>
                                              </p:val>
                                            </p:tav>
                                            <p:tav tm="100000">
                                              <p:val>
                                                <p:strVal val="#ppt_x"/>
                                              </p:val>
                                            </p:tav>
                                          </p:tavLst>
                                        </p:anim>
                                        <p:anim calcmode="lin" valueType="num">
                                          <p:cBhvr>
                                            <p:cTn id="104" dur="1000" fill="hold"/>
                                            <p:tgtEl>
                                              <p:spTgt spid="94"/>
                                            </p:tgtEl>
                                            <p:attrNameLst>
                                              <p:attrName>ppt_y</p:attrName>
                                            </p:attrNameLst>
                                          </p:cBhvr>
                                          <p:tavLst>
                                            <p:tav tm="0">
                                              <p:val>
                                                <p:strVal val="#ppt_y+.1"/>
                                              </p:val>
                                            </p:tav>
                                            <p:tav tm="100000">
                                              <p:val>
                                                <p:strVal val="#ppt_y"/>
                                              </p:val>
                                            </p:tav>
                                          </p:tavLst>
                                        </p:anim>
                                      </p:childTnLst>
                                    </p:cTn>
                                  </p:par>
                                </p:childTnLst>
                              </p:cTn>
                            </p:par>
                            <p:par>
                              <p:cTn id="105" fill="hold">
                                <p:stCondLst>
                                  <p:cond delay="4500"/>
                                </p:stCondLst>
                                <p:childTnLst>
                                  <p:par>
                                    <p:cTn id="106" presetID="42" presetClass="entr" presetSubtype="0" fill="hold" nodeType="afterEffect">
                                      <p:stCondLst>
                                        <p:cond delay="0"/>
                                      </p:stCondLst>
                                      <p:childTnLst>
                                        <p:set>
                                          <p:cBhvr>
                                            <p:cTn id="107" dur="1" fill="hold">
                                              <p:stCondLst>
                                                <p:cond delay="0"/>
                                              </p:stCondLst>
                                            </p:cTn>
                                            <p:tgtEl>
                                              <p:spTgt spid="81"/>
                                            </p:tgtEl>
                                            <p:attrNameLst>
                                              <p:attrName>style.visibility</p:attrName>
                                            </p:attrNameLst>
                                          </p:cBhvr>
                                          <p:to>
                                            <p:strVal val="visible"/>
                                          </p:to>
                                        </p:set>
                                        <p:animEffect transition="in" filter="fade">
                                          <p:cBhvr>
                                            <p:cTn id="108" dur="1000"/>
                                            <p:tgtEl>
                                              <p:spTgt spid="81"/>
                                            </p:tgtEl>
                                          </p:cBhvr>
                                        </p:animEffect>
                                        <p:anim calcmode="lin" valueType="num">
                                          <p:cBhvr>
                                            <p:cTn id="109" dur="1000" fill="hold"/>
                                            <p:tgtEl>
                                              <p:spTgt spid="81"/>
                                            </p:tgtEl>
                                            <p:attrNameLst>
                                              <p:attrName>ppt_x</p:attrName>
                                            </p:attrNameLst>
                                          </p:cBhvr>
                                          <p:tavLst>
                                            <p:tav tm="0">
                                              <p:val>
                                                <p:strVal val="#ppt_x"/>
                                              </p:val>
                                            </p:tav>
                                            <p:tav tm="100000">
                                              <p:val>
                                                <p:strVal val="#ppt_x"/>
                                              </p:val>
                                            </p:tav>
                                          </p:tavLst>
                                        </p:anim>
                                        <p:anim calcmode="lin" valueType="num">
                                          <p:cBhvr>
                                            <p:cTn id="110"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2" grpId="0" bldLvl="0" animBg="1"/>
          <p:bldP spid="32" grpId="1" bldLvl="0" animBg="1"/>
          <p:bldP spid="39" grpId="0" bldLvl="0" animBg="1"/>
          <p:bldP spid="40" grpId="0"/>
          <p:bldP spid="41" grpId="0" bldLvl="0" animBg="1"/>
          <p:bldP spid="42" grpId="0"/>
          <p:bldP spid="43" grpId="0" bldLvl="0" animBg="1"/>
          <p:bldP spid="44" grpId="0"/>
          <p:bldP spid="45" grpId="0" bldLvl="0" animBg="1"/>
          <p:bldP spid="46" grpId="0"/>
          <p:bldP spid="47" grpId="0"/>
          <p:bldP spid="77" grpId="0" bldLvl="0" animBg="1"/>
          <p:bldP spid="78" grpId="0"/>
          <p:bldP spid="79" grpId="0" bldLvl="0" animBg="1"/>
          <p:bldP spid="8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4940778" y="4847035"/>
            <a:ext cx="7805534" cy="28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028187" y="2865280"/>
            <a:ext cx="7805534" cy="285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MH_Other_3"/>
          <p:cNvSpPr/>
          <p:nvPr>
            <p:custDataLst>
              <p:tags r:id="rId1"/>
            </p:custDataLst>
          </p:nvPr>
        </p:nvSpPr>
        <p:spPr>
          <a:xfrm rot="5400000" flipH="1" flipV="1">
            <a:off x="4028787" y="3347378"/>
            <a:ext cx="1288369" cy="2329276"/>
          </a:xfrm>
          <a:custGeom>
            <a:avLst/>
            <a:gdLst>
              <a:gd name="connsiteX0" fmla="*/ 1420316 w 1420316"/>
              <a:gd name="connsiteY0" fmla="*/ 1608204 h 2434416"/>
              <a:gd name="connsiteX1" fmla="*/ 1102447 w 1420316"/>
              <a:gd name="connsiteY1" fmla="*/ 1610790 h 2434416"/>
              <a:gd name="connsiteX2" fmla="*/ 1102447 w 1420316"/>
              <a:gd name="connsiteY2" fmla="*/ 684863 h 2434416"/>
              <a:gd name="connsiteX3" fmla="*/ 735452 w 1420316"/>
              <a:gd name="connsiteY3" fmla="*/ 317868 h 2434416"/>
              <a:gd name="connsiteX4" fmla="*/ 684863 w 1420316"/>
              <a:gd name="connsiteY4" fmla="*/ 317868 h 2434416"/>
              <a:gd name="connsiteX5" fmla="*/ 317868 w 1420316"/>
              <a:gd name="connsiteY5" fmla="*/ 684863 h 2434416"/>
              <a:gd name="connsiteX6" fmla="*/ 317868 w 1420316"/>
              <a:gd name="connsiteY6" fmla="*/ 2434416 h 2434416"/>
              <a:gd name="connsiteX7" fmla="*/ 0 w 1420316"/>
              <a:gd name="connsiteY7" fmla="*/ 2434416 h 2434416"/>
              <a:gd name="connsiteX8" fmla="*/ 0 w 1420316"/>
              <a:gd name="connsiteY8" fmla="*/ 684863 h 2434416"/>
              <a:gd name="connsiteX9" fmla="*/ 684863 w 1420316"/>
              <a:gd name="connsiteY9" fmla="*/ 0 h 2434416"/>
              <a:gd name="connsiteX10" fmla="*/ 735453 w 1420316"/>
              <a:gd name="connsiteY10" fmla="*/ 0 h 2434416"/>
              <a:gd name="connsiteX11" fmla="*/ 1420316 w 1420316"/>
              <a:gd name="connsiteY11" fmla="*/ 684863 h 243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0316" h="2434416">
                <a:moveTo>
                  <a:pt x="1420316" y="1608204"/>
                </a:moveTo>
                <a:lnTo>
                  <a:pt x="1102447" y="1610790"/>
                </a:lnTo>
                <a:lnTo>
                  <a:pt x="1102447" y="684863"/>
                </a:lnTo>
                <a:cubicBezTo>
                  <a:pt x="1102447" y="482177"/>
                  <a:pt x="938138" y="317868"/>
                  <a:pt x="735452" y="317868"/>
                </a:cubicBezTo>
                <a:lnTo>
                  <a:pt x="684863" y="317868"/>
                </a:lnTo>
                <a:cubicBezTo>
                  <a:pt x="482177" y="317868"/>
                  <a:pt x="317868" y="482177"/>
                  <a:pt x="317868" y="684863"/>
                </a:cubicBezTo>
                <a:lnTo>
                  <a:pt x="317868" y="2434416"/>
                </a:lnTo>
                <a:lnTo>
                  <a:pt x="0" y="2434416"/>
                </a:lnTo>
                <a:lnTo>
                  <a:pt x="0" y="684863"/>
                </a:lnTo>
                <a:cubicBezTo>
                  <a:pt x="0" y="306624"/>
                  <a:pt x="306624" y="0"/>
                  <a:pt x="684863" y="0"/>
                </a:cubicBezTo>
                <a:lnTo>
                  <a:pt x="735453" y="0"/>
                </a:lnTo>
                <a:cubicBezTo>
                  <a:pt x="1113692" y="0"/>
                  <a:pt x="1420316" y="306624"/>
                  <a:pt x="1420316" y="68486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42" name="组合 41"/>
          <p:cNvGrpSpPr/>
          <p:nvPr/>
        </p:nvGrpSpPr>
        <p:grpSpPr>
          <a:xfrm>
            <a:off x="209278" y="174677"/>
            <a:ext cx="4034071" cy="523220"/>
            <a:chOff x="209278" y="174677"/>
            <a:chExt cx="4034071" cy="523220"/>
          </a:xfrm>
        </p:grpSpPr>
        <p:sp>
          <p:nvSpPr>
            <p:cNvPr id="43" name="TextBox 50@|17FFC:16777215|FBC:16777215|LFC:16777215|LBC:16777215"/>
            <p:cNvSpPr txBox="1"/>
            <p:nvPr/>
          </p:nvSpPr>
          <p:spPr>
            <a:xfrm>
              <a:off x="794390" y="174677"/>
              <a:ext cx="3448959" cy="523220"/>
            </a:xfrm>
            <a:prstGeom prst="rect">
              <a:avLst/>
            </a:prstGeom>
            <a:noFill/>
          </p:spPr>
          <p:txBody>
            <a:bodyPr wrap="square" rtlCol="0">
              <a:spAutoFit/>
            </a:bodyPr>
            <a:lstStyle/>
            <a:p>
              <a:pPr lvl="0">
                <a:defRPr/>
              </a:pPr>
              <a:r>
                <a:rPr lang="zh-CN" altLang="en-US" sz="2800" dirty="0">
                  <a:solidFill>
                    <a:srgbClr val="DCB57C"/>
                  </a:solidFill>
                  <a:latin typeface="Arial" panose="020B0604020202020204" pitchFamily="34" charset="0"/>
                  <a:ea typeface="微软雅黑" panose="020B0503020204020204" pitchFamily="34" charset="-122"/>
                  <a:cs typeface="Vrinda" panose="020B0502040204020203" pitchFamily="34" charset="0"/>
                  <a:sym typeface="Arial" panose="020B0604020202020204" pitchFamily="34" charset="0"/>
                </a:rPr>
                <a:t>休假制度</a:t>
              </a:r>
              <a:endParaRPr lang="zh-CN" altLang="en-US" sz="2800" dirty="0">
                <a:solidFill>
                  <a:srgbClr val="DCB57C"/>
                </a:solidFill>
                <a:latin typeface="Arial" panose="020B0604020202020204" pitchFamily="34" charset="0"/>
                <a:ea typeface="微软雅黑" panose="020B0503020204020204" pitchFamily="34" charset="-122"/>
                <a:cs typeface="Vrinda" panose="020B0502040204020203" pitchFamily="34" charset="0"/>
                <a:sym typeface="Arial" panose="020B0604020202020204" pitchFamily="34" charset="0"/>
              </a:endParaRPr>
            </a:p>
          </p:txBody>
        </p:sp>
        <p:sp>
          <p:nvSpPr>
            <p:cNvPr id="45" name="Freeform 52@|5FFC:595502|FBC:4482442|LFC:16777215|LBC:16777215"/>
            <p:cNvSpPr/>
            <p:nvPr/>
          </p:nvSpPr>
          <p:spPr bwMode="auto">
            <a:xfrm rot="1800000">
              <a:off x="209278" y="311340"/>
              <a:ext cx="341364" cy="295027"/>
            </a:xfrm>
            <a:custGeom>
              <a:avLst/>
              <a:gdLst>
                <a:gd name="connsiteX0" fmla="*/ 0 w 493770"/>
                <a:gd name="connsiteY0" fmla="*/ 0 h 426745"/>
                <a:gd name="connsiteX1" fmla="*/ 493770 w 493770"/>
                <a:gd name="connsiteY1" fmla="*/ 0 h 426745"/>
                <a:gd name="connsiteX2" fmla="*/ 246382 w 493770"/>
                <a:gd name="connsiteY2" fmla="*/ 426745 h 426745"/>
                <a:gd name="connsiteX3" fmla="*/ 197602 w 493770"/>
                <a:gd name="connsiteY3" fmla="*/ 342256 h 426745"/>
                <a:gd name="connsiteX4" fmla="*/ 346926 w 493770"/>
                <a:gd name="connsiteY4" fmla="*/ 81765 h 426745"/>
                <a:gd name="connsiteX5" fmla="*/ 47208 w 493770"/>
                <a:gd name="connsiteY5" fmla="*/ 81766 h 42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0" h="426745">
                  <a:moveTo>
                    <a:pt x="0" y="0"/>
                  </a:moveTo>
                  <a:lnTo>
                    <a:pt x="493770" y="0"/>
                  </a:lnTo>
                  <a:lnTo>
                    <a:pt x="246382" y="426745"/>
                  </a:lnTo>
                  <a:lnTo>
                    <a:pt x="197602" y="342256"/>
                  </a:lnTo>
                  <a:lnTo>
                    <a:pt x="346926" y="81765"/>
                  </a:lnTo>
                  <a:lnTo>
                    <a:pt x="47208" y="81766"/>
                  </a:lnTo>
                  <a:close/>
                </a:path>
              </a:pathLst>
            </a:custGeom>
            <a:solidFill>
              <a:srgbClr val="DCB57C"/>
            </a:solidFill>
            <a:ln>
              <a:noFill/>
            </a:ln>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gradFill>
                  <a:gsLst>
                    <a:gs pos="0">
                      <a:srgbClr val="2E1609"/>
                    </a:gs>
                    <a:gs pos="53000">
                      <a:srgbClr val="DAC696"/>
                    </a:gs>
                    <a:gs pos="100000">
                      <a:srgbClr val="8A6544"/>
                    </a:gs>
                  </a:gsLst>
                  <a:lin ang="2700000" scaled="1"/>
                </a:gradFill>
                <a:effectLst/>
                <a:uLnTx/>
                <a:uFillTx/>
                <a:latin typeface="等线" panose="020F0502020204030204"/>
                <a:ea typeface="等线" panose="02010600030101010101" pitchFamily="2" charset="-122"/>
                <a:cs typeface="+mn-cs"/>
              </a:endParaRPr>
            </a:p>
          </p:txBody>
        </p:sp>
      </p:grpSp>
      <p:cxnSp>
        <p:nvCxnSpPr>
          <p:cNvPr id="46" name="直接连接符 45"/>
          <p:cNvCxnSpPr/>
          <p:nvPr/>
        </p:nvCxnSpPr>
        <p:spPr>
          <a:xfrm flipH="1">
            <a:off x="3088699" y="434701"/>
            <a:ext cx="7805534"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11256886" y="280812"/>
            <a:ext cx="702436" cy="307777"/>
          </a:xfrm>
          <a:prstGeom prst="rect">
            <a:avLst/>
          </a:prstGeom>
          <a:noFill/>
          <a:ln>
            <a:solidFill>
              <a:schemeClr val="tx1">
                <a:lumMod val="50000"/>
                <a:lumOff val="50000"/>
              </a:schemeClr>
            </a:solidFill>
          </a:ln>
        </p:spPr>
        <p:txBody>
          <a:bodyPr wrap="none" rtlCol="0">
            <a:spAutoFit/>
          </a:bodyPr>
          <a:lstStyle/>
          <a:p>
            <a:pPr algn="ctr"/>
            <a:r>
              <a:rPr lang="en-US" altLang="zh-CN" sz="1400" dirty="0">
                <a:solidFill>
                  <a:schemeClr val="tx1">
                    <a:lumMod val="50000"/>
                    <a:lumOff val="50000"/>
                  </a:schemeClr>
                </a:solidFill>
              </a:rPr>
              <a:t>LOGO</a:t>
            </a:r>
            <a:endParaRPr lang="zh-CN" altLang="en-US" sz="1400" dirty="0">
              <a:solidFill>
                <a:schemeClr val="tx1">
                  <a:lumMod val="50000"/>
                  <a:lumOff val="50000"/>
                </a:schemeClr>
              </a:solidFill>
            </a:endParaRPr>
          </a:p>
        </p:txBody>
      </p:sp>
      <p:sp>
        <p:nvSpPr>
          <p:cNvPr id="66" name="MH_SubTitle_1"/>
          <p:cNvSpPr/>
          <p:nvPr>
            <p:custDataLst>
              <p:tags r:id="rId2"/>
            </p:custDataLst>
          </p:nvPr>
        </p:nvSpPr>
        <p:spPr>
          <a:xfrm>
            <a:off x="-13864" y="2057401"/>
            <a:ext cx="2310438" cy="1193800"/>
          </a:xfrm>
          <a:prstGeom prst="rect">
            <a:avLst/>
          </a:pr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p>
        </p:txBody>
      </p:sp>
      <p:sp>
        <p:nvSpPr>
          <p:cNvPr id="67" name="MH_SubTitle_2"/>
          <p:cNvSpPr/>
          <p:nvPr>
            <p:custDataLst>
              <p:tags r:id="rId3"/>
            </p:custDataLst>
          </p:nvPr>
        </p:nvSpPr>
        <p:spPr>
          <a:xfrm>
            <a:off x="2461838" y="2057401"/>
            <a:ext cx="2313680" cy="1193800"/>
          </a:xfrm>
          <a:prstGeom prst="rect">
            <a:avLst/>
          </a:pr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p>
        </p:txBody>
      </p:sp>
      <p:sp>
        <p:nvSpPr>
          <p:cNvPr id="68" name="MH_SubTitle_3"/>
          <p:cNvSpPr/>
          <p:nvPr>
            <p:custDataLst>
              <p:tags r:id="rId4"/>
            </p:custDataLst>
          </p:nvPr>
        </p:nvSpPr>
        <p:spPr>
          <a:xfrm>
            <a:off x="4940778" y="2057401"/>
            <a:ext cx="2310440" cy="1193800"/>
          </a:xfrm>
          <a:prstGeom prst="rect">
            <a:avLst/>
          </a:pr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p>
        </p:txBody>
      </p:sp>
      <p:sp>
        <p:nvSpPr>
          <p:cNvPr id="69" name="MH_SubTitle_4"/>
          <p:cNvSpPr/>
          <p:nvPr>
            <p:custDataLst>
              <p:tags r:id="rId5"/>
            </p:custDataLst>
          </p:nvPr>
        </p:nvSpPr>
        <p:spPr>
          <a:xfrm>
            <a:off x="7416482" y="2057401"/>
            <a:ext cx="2313680" cy="1193800"/>
          </a:xfrm>
          <a:prstGeom prst="rect">
            <a:avLst/>
          </a:pr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p>
        </p:txBody>
      </p:sp>
      <p:sp>
        <p:nvSpPr>
          <p:cNvPr id="70" name="MH_SubTitle_5"/>
          <p:cNvSpPr/>
          <p:nvPr>
            <p:custDataLst>
              <p:tags r:id="rId6"/>
            </p:custDataLst>
          </p:nvPr>
        </p:nvSpPr>
        <p:spPr>
          <a:xfrm>
            <a:off x="4940778" y="4397005"/>
            <a:ext cx="2310440" cy="1193800"/>
          </a:xfrm>
          <a:prstGeom prst="rect">
            <a:avLst/>
          </a:pr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p>
        </p:txBody>
      </p:sp>
      <p:sp>
        <p:nvSpPr>
          <p:cNvPr id="71" name="MH_SubTitle_6"/>
          <p:cNvSpPr/>
          <p:nvPr>
            <p:custDataLst>
              <p:tags r:id="rId7"/>
            </p:custDataLst>
          </p:nvPr>
        </p:nvSpPr>
        <p:spPr>
          <a:xfrm>
            <a:off x="7416482" y="4397005"/>
            <a:ext cx="2313680" cy="1193800"/>
          </a:xfrm>
          <a:prstGeom prst="rect">
            <a:avLst/>
          </a:pr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p>
        </p:txBody>
      </p:sp>
      <p:sp>
        <p:nvSpPr>
          <p:cNvPr id="72" name="MH_SubTitle_7"/>
          <p:cNvSpPr/>
          <p:nvPr>
            <p:custDataLst>
              <p:tags r:id="rId8"/>
            </p:custDataLst>
          </p:nvPr>
        </p:nvSpPr>
        <p:spPr>
          <a:xfrm>
            <a:off x="9895426" y="4397005"/>
            <a:ext cx="2310438" cy="1193800"/>
          </a:xfrm>
          <a:prstGeom prst="rect">
            <a:avLst/>
          </a:pr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p>
        </p:txBody>
      </p:sp>
      <p:sp>
        <p:nvSpPr>
          <p:cNvPr id="73" name="MH_Other_1"/>
          <p:cNvSpPr/>
          <p:nvPr>
            <p:custDataLst>
              <p:tags r:id="rId9"/>
            </p:custDataLst>
          </p:nvPr>
        </p:nvSpPr>
        <p:spPr>
          <a:xfrm>
            <a:off x="1762163" y="3281338"/>
            <a:ext cx="521711" cy="452462"/>
          </a:xfrm>
          <a:prstGeom prst="rect">
            <a:avLst/>
          </a:prstGeom>
          <a:solidFill>
            <a:srgbClr val="F5F5F5"/>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3200" dirty="0">
                <a:solidFill>
                  <a:srgbClr val="DCB57C"/>
                </a:solidFill>
                <a:effectLst>
                  <a:outerShdw blurRad="38100" dist="38100" dir="2700000" algn="tl">
                    <a:srgbClr val="000000">
                      <a:alpha val="43137"/>
                    </a:srgbClr>
                  </a:outerShdw>
                </a:effectLst>
                <a:latin typeface="Impact" panose="020B0806030902050204" pitchFamily="34" charset="0"/>
              </a:rPr>
              <a:t>1</a:t>
            </a:r>
            <a:endParaRPr lang="zh-CN" altLang="en-US" sz="3200" dirty="0">
              <a:solidFill>
                <a:srgbClr val="DCB57C"/>
              </a:solidFill>
              <a:effectLst>
                <a:outerShdw blurRad="38100" dist="38100" dir="2700000" algn="tl">
                  <a:srgbClr val="000000">
                    <a:alpha val="43137"/>
                  </a:srgbClr>
                </a:outerShdw>
              </a:effectLst>
              <a:latin typeface="Impact" panose="020B0806030902050204" pitchFamily="34" charset="0"/>
            </a:endParaRPr>
          </a:p>
        </p:txBody>
      </p:sp>
      <p:sp>
        <p:nvSpPr>
          <p:cNvPr id="74" name="MH_Other_2"/>
          <p:cNvSpPr/>
          <p:nvPr>
            <p:custDataLst>
              <p:tags r:id="rId10"/>
            </p:custDataLst>
          </p:nvPr>
        </p:nvSpPr>
        <p:spPr>
          <a:xfrm>
            <a:off x="4228141" y="3281338"/>
            <a:ext cx="521713" cy="452462"/>
          </a:xfrm>
          <a:prstGeom prst="rect">
            <a:avLst/>
          </a:prstGeom>
          <a:solidFill>
            <a:srgbClr val="F5F5F5"/>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3200" dirty="0">
                <a:solidFill>
                  <a:srgbClr val="DCB57C"/>
                </a:solidFill>
                <a:effectLst>
                  <a:outerShdw blurRad="38100" dist="38100" dir="2700000" algn="tl">
                    <a:srgbClr val="000000">
                      <a:alpha val="43137"/>
                    </a:srgbClr>
                  </a:outerShdw>
                </a:effectLst>
                <a:latin typeface="Impact" panose="020B0806030902050204" pitchFamily="34" charset="0"/>
              </a:rPr>
              <a:t>2</a:t>
            </a:r>
            <a:endParaRPr lang="zh-CN" altLang="en-US" sz="3200" dirty="0">
              <a:solidFill>
                <a:srgbClr val="DCB57C"/>
              </a:solidFill>
              <a:effectLst>
                <a:outerShdw blurRad="38100" dist="38100" dir="2700000" algn="tl">
                  <a:srgbClr val="000000">
                    <a:alpha val="43137"/>
                  </a:srgbClr>
                </a:outerShdw>
              </a:effectLst>
              <a:latin typeface="Impact" panose="020B0806030902050204" pitchFamily="34" charset="0"/>
            </a:endParaRPr>
          </a:p>
        </p:txBody>
      </p:sp>
      <p:sp>
        <p:nvSpPr>
          <p:cNvPr id="75" name="MH_Other_3"/>
          <p:cNvSpPr/>
          <p:nvPr>
            <p:custDataLst>
              <p:tags r:id="rId11"/>
            </p:custDataLst>
          </p:nvPr>
        </p:nvSpPr>
        <p:spPr>
          <a:xfrm>
            <a:off x="6710324" y="3281338"/>
            <a:ext cx="521713" cy="452462"/>
          </a:xfrm>
          <a:prstGeom prst="rect">
            <a:avLst/>
          </a:prstGeom>
          <a:solidFill>
            <a:srgbClr val="F5F5F5"/>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3200" dirty="0">
                <a:solidFill>
                  <a:srgbClr val="DCB57C"/>
                </a:solidFill>
                <a:effectLst>
                  <a:outerShdw blurRad="38100" dist="38100" dir="2700000" algn="tl">
                    <a:srgbClr val="000000">
                      <a:alpha val="43137"/>
                    </a:srgbClr>
                  </a:outerShdw>
                </a:effectLst>
                <a:latin typeface="Impact" panose="020B0806030902050204" pitchFamily="34" charset="0"/>
              </a:rPr>
              <a:t>3</a:t>
            </a:r>
            <a:endParaRPr lang="zh-CN" altLang="en-US" sz="3200" dirty="0">
              <a:solidFill>
                <a:srgbClr val="DCB57C"/>
              </a:solidFill>
              <a:effectLst>
                <a:outerShdw blurRad="38100" dist="38100" dir="2700000" algn="tl">
                  <a:srgbClr val="000000">
                    <a:alpha val="43137"/>
                  </a:srgbClr>
                </a:outerShdw>
              </a:effectLst>
              <a:latin typeface="Impact" panose="020B0806030902050204" pitchFamily="34" charset="0"/>
            </a:endParaRPr>
          </a:p>
        </p:txBody>
      </p:sp>
      <p:sp>
        <p:nvSpPr>
          <p:cNvPr id="76" name="MH_Other_4"/>
          <p:cNvSpPr/>
          <p:nvPr>
            <p:custDataLst>
              <p:tags r:id="rId12"/>
            </p:custDataLst>
          </p:nvPr>
        </p:nvSpPr>
        <p:spPr>
          <a:xfrm>
            <a:off x="9192507" y="3281338"/>
            <a:ext cx="521713" cy="452462"/>
          </a:xfrm>
          <a:prstGeom prst="rect">
            <a:avLst/>
          </a:prstGeom>
          <a:solidFill>
            <a:srgbClr val="F5F5F5"/>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3200" dirty="0">
                <a:solidFill>
                  <a:srgbClr val="DCB57C"/>
                </a:solidFill>
                <a:effectLst>
                  <a:outerShdw blurRad="38100" dist="38100" dir="2700000" algn="tl">
                    <a:srgbClr val="000000">
                      <a:alpha val="43137"/>
                    </a:srgbClr>
                  </a:outerShdw>
                </a:effectLst>
                <a:latin typeface="Impact" panose="020B0806030902050204" pitchFamily="34" charset="0"/>
              </a:rPr>
              <a:t>4</a:t>
            </a:r>
            <a:endParaRPr lang="zh-CN" altLang="en-US" sz="3200" dirty="0">
              <a:solidFill>
                <a:srgbClr val="DCB57C"/>
              </a:solidFill>
              <a:effectLst>
                <a:outerShdw blurRad="38100" dist="38100" dir="2700000" algn="tl">
                  <a:srgbClr val="000000">
                    <a:alpha val="43137"/>
                  </a:srgbClr>
                </a:outerShdw>
              </a:effectLst>
              <a:latin typeface="Impact" panose="020B0806030902050204" pitchFamily="34" charset="0"/>
            </a:endParaRPr>
          </a:p>
        </p:txBody>
      </p:sp>
      <p:sp>
        <p:nvSpPr>
          <p:cNvPr id="77" name="MH_Other_5"/>
          <p:cNvSpPr/>
          <p:nvPr>
            <p:custDataLst>
              <p:tags r:id="rId13"/>
            </p:custDataLst>
          </p:nvPr>
        </p:nvSpPr>
        <p:spPr>
          <a:xfrm>
            <a:off x="6710324" y="5630660"/>
            <a:ext cx="521713" cy="452465"/>
          </a:xfrm>
          <a:prstGeom prst="rect">
            <a:avLst/>
          </a:prstGeom>
          <a:solidFill>
            <a:srgbClr val="F5F5F5"/>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3200" dirty="0">
                <a:solidFill>
                  <a:srgbClr val="DCB57C"/>
                </a:solidFill>
                <a:effectLst>
                  <a:outerShdw blurRad="38100" dist="38100" dir="2700000" algn="tl">
                    <a:srgbClr val="000000">
                      <a:alpha val="43137"/>
                    </a:srgbClr>
                  </a:outerShdw>
                </a:effectLst>
                <a:latin typeface="Impact" panose="020B0806030902050204" pitchFamily="34" charset="0"/>
              </a:rPr>
              <a:t>5</a:t>
            </a:r>
            <a:endParaRPr lang="zh-CN" altLang="en-US" sz="3200" dirty="0">
              <a:solidFill>
                <a:srgbClr val="DCB57C"/>
              </a:solidFill>
              <a:effectLst>
                <a:outerShdw blurRad="38100" dist="38100" dir="2700000" algn="tl">
                  <a:srgbClr val="000000">
                    <a:alpha val="43137"/>
                  </a:srgbClr>
                </a:outerShdw>
              </a:effectLst>
              <a:latin typeface="Impact" panose="020B0806030902050204" pitchFamily="34" charset="0"/>
            </a:endParaRPr>
          </a:p>
        </p:txBody>
      </p:sp>
      <p:sp>
        <p:nvSpPr>
          <p:cNvPr id="78" name="MH_Other_6"/>
          <p:cNvSpPr/>
          <p:nvPr>
            <p:custDataLst>
              <p:tags r:id="rId14"/>
            </p:custDataLst>
          </p:nvPr>
        </p:nvSpPr>
        <p:spPr>
          <a:xfrm>
            <a:off x="9192507" y="5630660"/>
            <a:ext cx="521713" cy="452465"/>
          </a:xfrm>
          <a:prstGeom prst="rect">
            <a:avLst/>
          </a:prstGeom>
          <a:solidFill>
            <a:srgbClr val="F5F5F5"/>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3200" dirty="0">
                <a:solidFill>
                  <a:srgbClr val="DCB57C"/>
                </a:solidFill>
                <a:effectLst>
                  <a:outerShdw blurRad="38100" dist="38100" dir="2700000" algn="tl">
                    <a:srgbClr val="000000">
                      <a:alpha val="43137"/>
                    </a:srgbClr>
                  </a:outerShdw>
                </a:effectLst>
                <a:latin typeface="Impact" panose="020B0806030902050204" pitchFamily="34" charset="0"/>
              </a:rPr>
              <a:t>6</a:t>
            </a:r>
            <a:endParaRPr lang="zh-CN" altLang="en-US" sz="3200" dirty="0">
              <a:solidFill>
                <a:srgbClr val="DCB57C"/>
              </a:solidFill>
              <a:effectLst>
                <a:outerShdw blurRad="38100" dist="38100" dir="2700000" algn="tl">
                  <a:srgbClr val="000000">
                    <a:alpha val="43137"/>
                  </a:srgbClr>
                </a:outerShdw>
              </a:effectLst>
              <a:latin typeface="Impact" panose="020B0806030902050204" pitchFamily="34" charset="0"/>
            </a:endParaRPr>
          </a:p>
        </p:txBody>
      </p:sp>
      <p:sp>
        <p:nvSpPr>
          <p:cNvPr id="79" name="MH_Other_7"/>
          <p:cNvSpPr/>
          <p:nvPr>
            <p:custDataLst>
              <p:tags r:id="rId15"/>
            </p:custDataLst>
          </p:nvPr>
        </p:nvSpPr>
        <p:spPr>
          <a:xfrm>
            <a:off x="11648767" y="5630660"/>
            <a:ext cx="521713" cy="452465"/>
          </a:xfrm>
          <a:prstGeom prst="rect">
            <a:avLst/>
          </a:prstGeom>
          <a:solidFill>
            <a:srgbClr val="F5F5F5"/>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3200" dirty="0">
                <a:solidFill>
                  <a:srgbClr val="DCB57C"/>
                </a:solidFill>
                <a:effectLst>
                  <a:outerShdw blurRad="38100" dist="38100" dir="2700000" algn="tl">
                    <a:srgbClr val="000000">
                      <a:alpha val="43137"/>
                    </a:srgbClr>
                  </a:outerShdw>
                </a:effectLst>
                <a:latin typeface="Impact" panose="020B0806030902050204" pitchFamily="34" charset="0"/>
              </a:rPr>
              <a:t>7</a:t>
            </a:r>
            <a:endParaRPr lang="zh-CN" altLang="en-US" sz="3200" dirty="0">
              <a:solidFill>
                <a:srgbClr val="DCB57C"/>
              </a:solidFill>
              <a:effectLst>
                <a:outerShdw blurRad="38100" dist="38100" dir="2700000" algn="tl">
                  <a:srgbClr val="000000">
                    <a:alpha val="43137"/>
                  </a:srgbClr>
                </a:outerShdw>
              </a:effectLst>
              <a:latin typeface="Impact" panose="020B0806030902050204" pitchFamily="34" charset="0"/>
            </a:endParaRPr>
          </a:p>
        </p:txBody>
      </p:sp>
      <p:sp>
        <p:nvSpPr>
          <p:cNvPr id="49" name="TextBox 68"/>
          <p:cNvSpPr txBox="1"/>
          <p:nvPr/>
        </p:nvSpPr>
        <p:spPr>
          <a:xfrm>
            <a:off x="370300" y="2345039"/>
            <a:ext cx="1920063" cy="211263"/>
          </a:xfrm>
          <a:prstGeom prst="rect">
            <a:avLst/>
          </a:prstGeom>
          <a:noFill/>
        </p:spPr>
        <p:txBody>
          <a:bodyPr wrap="none" lIns="0" tIns="0" rIns="480000" bIns="0" anchor="b" anchorCtr="0">
            <a:normAutofit fontScale="77500" lnSpcReduction="20000"/>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元旦</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50" name="TextBox 69"/>
          <p:cNvSpPr txBox="1"/>
          <p:nvPr/>
        </p:nvSpPr>
        <p:spPr>
          <a:xfrm>
            <a:off x="370299" y="2592262"/>
            <a:ext cx="1920063" cy="336717"/>
          </a:xfrm>
          <a:prstGeom prst="rect">
            <a:avLst/>
          </a:prstGeom>
        </p:spPr>
        <p:txBody>
          <a:bodyPr vert="horz" wrap="square" lIns="0" tIns="0" rIns="480000" bIns="0" anchor="ctr">
            <a:normAutofit/>
          </a:bodyPr>
          <a:lstStyle/>
          <a:p>
            <a:pPr algn="ctr">
              <a:lnSpc>
                <a:spcPct val="120000"/>
              </a:lnSpc>
            </a:pPr>
            <a:r>
              <a:rPr lang="zh-CN" altLang="en-US" sz="1400">
                <a:solidFill>
                  <a:schemeClr val="bg1"/>
                </a:solidFill>
                <a:latin typeface="微软雅黑" panose="020B0503020204020204" pitchFamily="34" charset="-122"/>
                <a:ea typeface="微软雅黑" panose="020B0503020204020204" pitchFamily="34" charset="-122"/>
              </a:rPr>
              <a:t>1天（1月1日）</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3" name="TextBox 83"/>
          <p:cNvSpPr txBox="1"/>
          <p:nvPr/>
        </p:nvSpPr>
        <p:spPr>
          <a:xfrm>
            <a:off x="2855451" y="2302905"/>
            <a:ext cx="1920063" cy="211263"/>
          </a:xfrm>
          <a:prstGeom prst="rect">
            <a:avLst/>
          </a:prstGeom>
          <a:noFill/>
        </p:spPr>
        <p:txBody>
          <a:bodyPr wrap="none" lIns="0" tIns="0" rIns="480000" bIns="0" anchor="b" anchorCtr="0">
            <a:normAutofit fontScale="77500" lnSpcReduction="20000"/>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春节</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54" name="TextBox 84"/>
          <p:cNvSpPr txBox="1"/>
          <p:nvPr/>
        </p:nvSpPr>
        <p:spPr>
          <a:xfrm>
            <a:off x="2855450" y="2550129"/>
            <a:ext cx="1920063" cy="336717"/>
          </a:xfrm>
          <a:prstGeom prst="rect">
            <a:avLst/>
          </a:prstGeom>
        </p:spPr>
        <p:txBody>
          <a:bodyPr vert="horz" wrap="square" lIns="0" tIns="0" rIns="480000" bIns="0" anchor="ctr">
            <a:normAutofit/>
          </a:bodyPr>
          <a:lstStyle/>
          <a:p>
            <a:pPr algn="ctr">
              <a:lnSpc>
                <a:spcPct val="120000"/>
              </a:lnSpc>
            </a:pPr>
            <a:r>
              <a:rPr lang="zh-CN" altLang="en-US" sz="1400">
                <a:solidFill>
                  <a:schemeClr val="bg1"/>
                </a:solidFill>
                <a:latin typeface="微软雅黑" panose="020B0503020204020204" pitchFamily="34" charset="-122"/>
                <a:ea typeface="微软雅黑" panose="020B0503020204020204" pitchFamily="34" charset="-122"/>
              </a:rPr>
              <a:t>7天（含调休）</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7" name="TextBox 89"/>
          <p:cNvSpPr txBox="1"/>
          <p:nvPr/>
        </p:nvSpPr>
        <p:spPr>
          <a:xfrm>
            <a:off x="5331155" y="2345037"/>
            <a:ext cx="1920063" cy="211263"/>
          </a:xfrm>
          <a:prstGeom prst="rect">
            <a:avLst/>
          </a:prstGeom>
          <a:noFill/>
        </p:spPr>
        <p:txBody>
          <a:bodyPr wrap="none" lIns="0" tIns="0" rIns="480000" bIns="0" anchor="b" anchorCtr="0">
            <a:normAutofit fontScale="77500" lnSpcReduction="20000"/>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清明节</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58" name="TextBox 90"/>
          <p:cNvSpPr txBox="1"/>
          <p:nvPr/>
        </p:nvSpPr>
        <p:spPr>
          <a:xfrm>
            <a:off x="5331154" y="2592259"/>
            <a:ext cx="1920063" cy="336717"/>
          </a:xfrm>
          <a:prstGeom prst="rect">
            <a:avLst/>
          </a:prstGeom>
        </p:spPr>
        <p:txBody>
          <a:bodyPr vert="horz" wrap="square" lIns="0" tIns="0" rIns="480000" bIns="0" anchor="ctr">
            <a:normAutofit/>
          </a:bodyPr>
          <a:lstStyle/>
          <a:p>
            <a:pPr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3天</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TextBox 95"/>
          <p:cNvSpPr txBox="1"/>
          <p:nvPr/>
        </p:nvSpPr>
        <p:spPr>
          <a:xfrm>
            <a:off x="7806857" y="2362302"/>
            <a:ext cx="1920063" cy="211263"/>
          </a:xfrm>
          <a:prstGeom prst="rect">
            <a:avLst/>
          </a:prstGeom>
          <a:noFill/>
        </p:spPr>
        <p:txBody>
          <a:bodyPr wrap="none" lIns="0" tIns="0" rIns="480000" bIns="0" anchor="b" anchorCtr="0">
            <a:normAutofit fontScale="77500" lnSpcReduction="20000"/>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劳动节</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62" name="TextBox 96"/>
          <p:cNvSpPr txBox="1"/>
          <p:nvPr/>
        </p:nvSpPr>
        <p:spPr>
          <a:xfrm>
            <a:off x="7806856" y="2609524"/>
            <a:ext cx="1920063" cy="336717"/>
          </a:xfrm>
          <a:prstGeom prst="rect">
            <a:avLst/>
          </a:prstGeom>
        </p:spPr>
        <p:txBody>
          <a:bodyPr vert="horz" wrap="square" lIns="0" tIns="0" rIns="480000" bIns="0" anchor="ctr">
            <a:normAutofit/>
          </a:bodyPr>
          <a:lstStyle/>
          <a:p>
            <a:pPr algn="ctr">
              <a:lnSpc>
                <a:spcPct val="120000"/>
              </a:lnSpc>
            </a:pPr>
            <a:r>
              <a:rPr lang="zh-CN" altLang="en-US" sz="1400">
                <a:solidFill>
                  <a:schemeClr val="bg1"/>
                </a:solidFill>
                <a:latin typeface="微软雅黑" panose="020B0503020204020204" pitchFamily="34" charset="-122"/>
                <a:ea typeface="微软雅黑" panose="020B0503020204020204" pitchFamily="34" charset="-122"/>
              </a:rPr>
              <a:t>3天（含调休）</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1" name="TextBox 71"/>
          <p:cNvSpPr txBox="1"/>
          <p:nvPr/>
        </p:nvSpPr>
        <p:spPr>
          <a:xfrm>
            <a:off x="4460061" y="4687737"/>
            <a:ext cx="2682220" cy="211263"/>
          </a:xfrm>
          <a:prstGeom prst="rect">
            <a:avLst/>
          </a:prstGeom>
          <a:noFill/>
        </p:spPr>
        <p:txBody>
          <a:bodyPr wrap="none" lIns="480000" tIns="0" rIns="0" bIns="0" anchor="b" anchorCtr="0">
            <a:normAutofit fontScale="77500" lnSpcReduction="20000"/>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端午节</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52" name="TextBox 72"/>
          <p:cNvSpPr txBox="1"/>
          <p:nvPr/>
        </p:nvSpPr>
        <p:spPr>
          <a:xfrm>
            <a:off x="4460061" y="4934960"/>
            <a:ext cx="2682220" cy="336717"/>
          </a:xfrm>
          <a:prstGeom prst="rect">
            <a:avLst/>
          </a:prstGeom>
        </p:spPr>
        <p:txBody>
          <a:bodyPr vert="horz" wrap="square" lIns="480000" tIns="0" rIns="0" bIns="0" anchor="ctr" anchorCtr="0">
            <a:normAutofit/>
          </a:bodyPr>
          <a:lstStyle/>
          <a:p>
            <a:pPr algn="ctr">
              <a:lnSpc>
                <a:spcPct val="120000"/>
              </a:lnSpc>
            </a:pPr>
            <a:r>
              <a:rPr lang="zh-CN" altLang="en-US" sz="1400">
                <a:solidFill>
                  <a:schemeClr val="bg1"/>
                </a:solidFill>
                <a:latin typeface="微软雅黑" panose="020B0503020204020204" pitchFamily="34" charset="-122"/>
                <a:ea typeface="微软雅黑" panose="020B0503020204020204" pitchFamily="34" charset="-122"/>
              </a:rPr>
              <a:t>3天</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5" name="TextBox 86"/>
          <p:cNvSpPr txBox="1"/>
          <p:nvPr/>
        </p:nvSpPr>
        <p:spPr>
          <a:xfrm>
            <a:off x="6928941" y="4642832"/>
            <a:ext cx="2682220" cy="211263"/>
          </a:xfrm>
          <a:prstGeom prst="rect">
            <a:avLst/>
          </a:prstGeom>
          <a:noFill/>
        </p:spPr>
        <p:txBody>
          <a:bodyPr wrap="none" lIns="480000" tIns="0" rIns="0" bIns="0" anchor="b" anchorCtr="0">
            <a:normAutofit fontScale="77500" lnSpcReduction="20000"/>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国庆节</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56" name="TextBox 87"/>
          <p:cNvSpPr txBox="1"/>
          <p:nvPr/>
        </p:nvSpPr>
        <p:spPr>
          <a:xfrm>
            <a:off x="6928941" y="4890056"/>
            <a:ext cx="2682220" cy="336717"/>
          </a:xfrm>
          <a:prstGeom prst="rect">
            <a:avLst/>
          </a:prstGeom>
        </p:spPr>
        <p:txBody>
          <a:bodyPr vert="horz" wrap="square" lIns="480000" tIns="0" rIns="0" bIns="0" anchor="ctr" anchorCtr="0">
            <a:normAutofit/>
          </a:bodyPr>
          <a:lstStyle/>
          <a:p>
            <a:pPr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7天（含调休）</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TextBox 92"/>
          <p:cNvSpPr txBox="1"/>
          <p:nvPr/>
        </p:nvSpPr>
        <p:spPr>
          <a:xfrm>
            <a:off x="9553123" y="4609860"/>
            <a:ext cx="2682220" cy="211263"/>
          </a:xfrm>
          <a:prstGeom prst="rect">
            <a:avLst/>
          </a:prstGeom>
          <a:noFill/>
        </p:spPr>
        <p:txBody>
          <a:bodyPr wrap="none" lIns="480000" tIns="0" rIns="0" bIns="0" anchor="b" anchorCtr="0">
            <a:normAutofit fontScale="77500" lnSpcReduction="20000"/>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妇女节</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60" name="TextBox 93"/>
          <p:cNvSpPr txBox="1"/>
          <p:nvPr/>
        </p:nvSpPr>
        <p:spPr>
          <a:xfrm>
            <a:off x="9785817" y="4844090"/>
            <a:ext cx="2221486" cy="769682"/>
          </a:xfrm>
          <a:prstGeom prst="rect">
            <a:avLst/>
          </a:prstGeom>
        </p:spPr>
        <p:txBody>
          <a:bodyPr vert="horz" wrap="square" lIns="480000" tIns="0" rIns="0" bIns="0" anchor="ctr" anchorCtr="0">
            <a:no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mn-ea"/>
              </a:rPr>
              <a:t>全体女性员工放假半天，若遇周六、周日，不予另行补假；</a:t>
            </a:r>
            <a:endParaRPr lang="zh-CN" altLang="en-US" sz="1400" dirty="0">
              <a:solidFill>
                <a:schemeClr val="bg1"/>
              </a:solidFill>
              <a:latin typeface="微软雅黑" panose="020B0503020204020204" pitchFamily="34" charset="-122"/>
              <a:ea typeface="微软雅黑" panose="020B0503020204020204" pitchFamily="34" charset="-122"/>
              <a:sym typeface="+mn-ea"/>
            </a:endParaRPr>
          </a:p>
        </p:txBody>
      </p:sp>
      <p:sp>
        <p:nvSpPr>
          <p:cNvPr id="35" name="MH_Other_3"/>
          <p:cNvSpPr/>
          <p:nvPr>
            <p:custDataLst>
              <p:tags r:id="rId16"/>
            </p:custDataLst>
          </p:nvPr>
        </p:nvSpPr>
        <p:spPr>
          <a:xfrm rot="16200000" flipV="1">
            <a:off x="9473108" y="2343564"/>
            <a:ext cx="1288370" cy="2329276"/>
          </a:xfrm>
          <a:custGeom>
            <a:avLst/>
            <a:gdLst>
              <a:gd name="connsiteX0" fmla="*/ 1420316 w 1420316"/>
              <a:gd name="connsiteY0" fmla="*/ 1608204 h 2434416"/>
              <a:gd name="connsiteX1" fmla="*/ 1102447 w 1420316"/>
              <a:gd name="connsiteY1" fmla="*/ 1610790 h 2434416"/>
              <a:gd name="connsiteX2" fmla="*/ 1102447 w 1420316"/>
              <a:gd name="connsiteY2" fmla="*/ 684863 h 2434416"/>
              <a:gd name="connsiteX3" fmla="*/ 735452 w 1420316"/>
              <a:gd name="connsiteY3" fmla="*/ 317868 h 2434416"/>
              <a:gd name="connsiteX4" fmla="*/ 684863 w 1420316"/>
              <a:gd name="connsiteY4" fmla="*/ 317868 h 2434416"/>
              <a:gd name="connsiteX5" fmla="*/ 317868 w 1420316"/>
              <a:gd name="connsiteY5" fmla="*/ 684863 h 2434416"/>
              <a:gd name="connsiteX6" fmla="*/ 317868 w 1420316"/>
              <a:gd name="connsiteY6" fmla="*/ 2434416 h 2434416"/>
              <a:gd name="connsiteX7" fmla="*/ 0 w 1420316"/>
              <a:gd name="connsiteY7" fmla="*/ 2434416 h 2434416"/>
              <a:gd name="connsiteX8" fmla="*/ 0 w 1420316"/>
              <a:gd name="connsiteY8" fmla="*/ 684863 h 2434416"/>
              <a:gd name="connsiteX9" fmla="*/ 684863 w 1420316"/>
              <a:gd name="connsiteY9" fmla="*/ 0 h 2434416"/>
              <a:gd name="connsiteX10" fmla="*/ 735453 w 1420316"/>
              <a:gd name="connsiteY10" fmla="*/ 0 h 2434416"/>
              <a:gd name="connsiteX11" fmla="*/ 1420316 w 1420316"/>
              <a:gd name="connsiteY11" fmla="*/ 684863 h 243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0316" h="2434416">
                <a:moveTo>
                  <a:pt x="1420316" y="1608204"/>
                </a:moveTo>
                <a:lnTo>
                  <a:pt x="1102447" y="1610790"/>
                </a:lnTo>
                <a:lnTo>
                  <a:pt x="1102447" y="684863"/>
                </a:lnTo>
                <a:cubicBezTo>
                  <a:pt x="1102447" y="482177"/>
                  <a:pt x="938138" y="317868"/>
                  <a:pt x="735452" y="317868"/>
                </a:cubicBezTo>
                <a:lnTo>
                  <a:pt x="684863" y="317868"/>
                </a:lnTo>
                <a:cubicBezTo>
                  <a:pt x="482177" y="317868"/>
                  <a:pt x="317868" y="482177"/>
                  <a:pt x="317868" y="684863"/>
                </a:cubicBezTo>
                <a:lnTo>
                  <a:pt x="317868" y="2434416"/>
                </a:lnTo>
                <a:lnTo>
                  <a:pt x="0" y="2434416"/>
                </a:lnTo>
                <a:lnTo>
                  <a:pt x="0" y="684863"/>
                </a:lnTo>
                <a:cubicBezTo>
                  <a:pt x="0" y="306624"/>
                  <a:pt x="306624" y="0"/>
                  <a:pt x="684863" y="0"/>
                </a:cubicBezTo>
                <a:lnTo>
                  <a:pt x="735453" y="0"/>
                </a:lnTo>
                <a:cubicBezTo>
                  <a:pt x="1113692" y="0"/>
                  <a:pt x="1420316" y="306624"/>
                  <a:pt x="1420316" y="68486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 name="矩形 1"/>
          <p:cNvSpPr/>
          <p:nvPr/>
        </p:nvSpPr>
        <p:spPr>
          <a:xfrm>
            <a:off x="4940778" y="3867870"/>
            <a:ext cx="4139722" cy="28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0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700"/>
                            </p:stCondLst>
                            <p:childTnLst>
                              <p:par>
                                <p:cTn id="9" presetID="22"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p:stCondLst>
                              <p:cond delay="1200"/>
                            </p:stCondLst>
                            <p:childTnLst>
                              <p:par>
                                <p:cTn id="13" presetID="22" presetClass="entr" presetSubtype="8"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left)">
                                      <p:cBhvr>
                                        <p:cTn id="15" dur="500"/>
                                        <p:tgtEl>
                                          <p:spTgt spid="66"/>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randombar(horizontal)">
                                      <p:cBhvr>
                                        <p:cTn id="18" dur="500"/>
                                        <p:tgtEl>
                                          <p:spTgt spid="73"/>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1000"/>
                                        <p:tgtEl>
                                          <p:spTgt spid="49"/>
                                        </p:tgtEl>
                                      </p:cBhvr>
                                    </p:animEffect>
                                    <p:anim calcmode="lin" valueType="num">
                                      <p:cBhvr>
                                        <p:cTn id="22" dur="1000" fill="hold"/>
                                        <p:tgtEl>
                                          <p:spTgt spid="49"/>
                                        </p:tgtEl>
                                        <p:attrNameLst>
                                          <p:attrName>ppt_x</p:attrName>
                                        </p:attrNameLst>
                                      </p:cBhvr>
                                      <p:tavLst>
                                        <p:tav tm="0">
                                          <p:val>
                                            <p:strVal val="#ppt_x"/>
                                          </p:val>
                                        </p:tav>
                                        <p:tav tm="100000">
                                          <p:val>
                                            <p:strVal val="#ppt_x"/>
                                          </p:val>
                                        </p:tav>
                                      </p:tavLst>
                                    </p:anim>
                                    <p:anim calcmode="lin" valueType="num">
                                      <p:cBhvr>
                                        <p:cTn id="23" dur="1000" fill="hold"/>
                                        <p:tgtEl>
                                          <p:spTgt spid="4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anim calcmode="lin" valueType="num">
                                      <p:cBhvr>
                                        <p:cTn id="27" dur="1000" fill="hold"/>
                                        <p:tgtEl>
                                          <p:spTgt spid="50"/>
                                        </p:tgtEl>
                                        <p:attrNameLst>
                                          <p:attrName>ppt_x</p:attrName>
                                        </p:attrNameLst>
                                      </p:cBhvr>
                                      <p:tavLst>
                                        <p:tav tm="0">
                                          <p:val>
                                            <p:strVal val="#ppt_x"/>
                                          </p:val>
                                        </p:tav>
                                        <p:tav tm="100000">
                                          <p:val>
                                            <p:strVal val="#ppt_x"/>
                                          </p:val>
                                        </p:tav>
                                      </p:tavLst>
                                    </p:anim>
                                    <p:anim calcmode="lin" valueType="num">
                                      <p:cBhvr>
                                        <p:cTn id="28" dur="1000" fill="hold"/>
                                        <p:tgtEl>
                                          <p:spTgt spid="50"/>
                                        </p:tgtEl>
                                        <p:attrNameLst>
                                          <p:attrName>ppt_y</p:attrName>
                                        </p:attrNameLst>
                                      </p:cBhvr>
                                      <p:tavLst>
                                        <p:tav tm="0">
                                          <p:val>
                                            <p:strVal val="#ppt_y+.1"/>
                                          </p:val>
                                        </p:tav>
                                        <p:tav tm="100000">
                                          <p:val>
                                            <p:strVal val="#ppt_y"/>
                                          </p:val>
                                        </p:tav>
                                      </p:tavLst>
                                    </p:anim>
                                  </p:childTnLst>
                                </p:cTn>
                              </p:par>
                              <p:par>
                                <p:cTn id="29" presetID="22" presetClass="entr" presetSubtype="8"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1250"/>
                                        <p:tgtEl>
                                          <p:spTgt spid="38"/>
                                        </p:tgtEl>
                                      </p:cBhvr>
                                    </p:animEffect>
                                  </p:childTnLst>
                                </p:cTn>
                              </p:par>
                            </p:childTnLst>
                          </p:cTn>
                        </p:par>
                        <p:par>
                          <p:cTn id="32" fill="hold">
                            <p:stCondLst>
                              <p:cond delay="1700"/>
                            </p:stCondLst>
                            <p:childTnLst>
                              <p:par>
                                <p:cTn id="33" presetID="22" presetClass="entr" presetSubtype="8"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ipe(left)">
                                      <p:cBhvr>
                                        <p:cTn id="35" dur="500"/>
                                        <p:tgtEl>
                                          <p:spTgt spid="67"/>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74"/>
                                        </p:tgtEl>
                                        <p:attrNameLst>
                                          <p:attrName>style.visibility</p:attrName>
                                        </p:attrNameLst>
                                      </p:cBhvr>
                                      <p:to>
                                        <p:strVal val="visible"/>
                                      </p:to>
                                    </p:set>
                                    <p:animEffect transition="in" filter="randombar(horizontal)">
                                      <p:cBhvr>
                                        <p:cTn id="38" dur="500"/>
                                        <p:tgtEl>
                                          <p:spTgt spid="74"/>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1000"/>
                                        <p:tgtEl>
                                          <p:spTgt spid="53"/>
                                        </p:tgtEl>
                                      </p:cBhvr>
                                    </p:animEffect>
                                    <p:anim calcmode="lin" valueType="num">
                                      <p:cBhvr>
                                        <p:cTn id="42" dur="1000" fill="hold"/>
                                        <p:tgtEl>
                                          <p:spTgt spid="53"/>
                                        </p:tgtEl>
                                        <p:attrNameLst>
                                          <p:attrName>ppt_x</p:attrName>
                                        </p:attrNameLst>
                                      </p:cBhvr>
                                      <p:tavLst>
                                        <p:tav tm="0">
                                          <p:val>
                                            <p:strVal val="#ppt_x"/>
                                          </p:val>
                                        </p:tav>
                                        <p:tav tm="100000">
                                          <p:val>
                                            <p:strVal val="#ppt_x"/>
                                          </p:val>
                                        </p:tav>
                                      </p:tavLst>
                                    </p:anim>
                                    <p:anim calcmode="lin" valueType="num">
                                      <p:cBhvr>
                                        <p:cTn id="43" dur="1000" fill="hold"/>
                                        <p:tgtEl>
                                          <p:spTgt spid="5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fade">
                                      <p:cBhvr>
                                        <p:cTn id="46" dur="1000"/>
                                        <p:tgtEl>
                                          <p:spTgt spid="54"/>
                                        </p:tgtEl>
                                      </p:cBhvr>
                                    </p:animEffect>
                                    <p:anim calcmode="lin" valueType="num">
                                      <p:cBhvr>
                                        <p:cTn id="47" dur="1000" fill="hold"/>
                                        <p:tgtEl>
                                          <p:spTgt spid="54"/>
                                        </p:tgtEl>
                                        <p:attrNameLst>
                                          <p:attrName>ppt_x</p:attrName>
                                        </p:attrNameLst>
                                      </p:cBhvr>
                                      <p:tavLst>
                                        <p:tav tm="0">
                                          <p:val>
                                            <p:strVal val="#ppt_x"/>
                                          </p:val>
                                        </p:tav>
                                        <p:tav tm="100000">
                                          <p:val>
                                            <p:strVal val="#ppt_x"/>
                                          </p:val>
                                        </p:tav>
                                      </p:tavLst>
                                    </p:anim>
                                    <p:anim calcmode="lin" valueType="num">
                                      <p:cBhvr>
                                        <p:cTn id="48" dur="1000" fill="hold"/>
                                        <p:tgtEl>
                                          <p:spTgt spid="54"/>
                                        </p:tgtEl>
                                        <p:attrNameLst>
                                          <p:attrName>ppt_y</p:attrName>
                                        </p:attrNameLst>
                                      </p:cBhvr>
                                      <p:tavLst>
                                        <p:tav tm="0">
                                          <p:val>
                                            <p:strVal val="#ppt_y+.1"/>
                                          </p:val>
                                        </p:tav>
                                        <p:tav tm="100000">
                                          <p:val>
                                            <p:strVal val="#ppt_y"/>
                                          </p:val>
                                        </p:tav>
                                      </p:tavLst>
                                    </p:anim>
                                  </p:childTnLst>
                                </p:cTn>
                              </p:par>
                            </p:childTnLst>
                          </p:cTn>
                        </p:par>
                        <p:par>
                          <p:cTn id="49" fill="hold">
                            <p:stCondLst>
                              <p:cond delay="2200"/>
                            </p:stCondLst>
                            <p:childTnLst>
                              <p:par>
                                <p:cTn id="50" presetID="22" presetClass="entr" presetSubtype="8" fill="hold" grpId="0"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wipe(left)">
                                      <p:cBhvr>
                                        <p:cTn id="52" dur="500"/>
                                        <p:tgtEl>
                                          <p:spTgt spid="68"/>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randombar(horizontal)">
                                      <p:cBhvr>
                                        <p:cTn id="55" dur="500"/>
                                        <p:tgtEl>
                                          <p:spTgt spid="75"/>
                                        </p:tgtEl>
                                      </p:cBhvr>
                                    </p:animEffect>
                                  </p:childTnLst>
                                </p:cTn>
                              </p:par>
                              <p:par>
                                <p:cTn id="56" presetID="42" presetClass="entr" presetSubtype="0" fill="hold" grpId="0" nodeType="with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fade">
                                      <p:cBhvr>
                                        <p:cTn id="58" dur="1000"/>
                                        <p:tgtEl>
                                          <p:spTgt spid="57"/>
                                        </p:tgtEl>
                                      </p:cBhvr>
                                    </p:animEffect>
                                    <p:anim calcmode="lin" valueType="num">
                                      <p:cBhvr>
                                        <p:cTn id="59" dur="1000" fill="hold"/>
                                        <p:tgtEl>
                                          <p:spTgt spid="57"/>
                                        </p:tgtEl>
                                        <p:attrNameLst>
                                          <p:attrName>ppt_x</p:attrName>
                                        </p:attrNameLst>
                                      </p:cBhvr>
                                      <p:tavLst>
                                        <p:tav tm="0">
                                          <p:val>
                                            <p:strVal val="#ppt_x"/>
                                          </p:val>
                                        </p:tav>
                                        <p:tav tm="100000">
                                          <p:val>
                                            <p:strVal val="#ppt_x"/>
                                          </p:val>
                                        </p:tav>
                                      </p:tavLst>
                                    </p:anim>
                                    <p:anim calcmode="lin" valueType="num">
                                      <p:cBhvr>
                                        <p:cTn id="60" dur="1000" fill="hold"/>
                                        <p:tgtEl>
                                          <p:spTgt spid="5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1000"/>
                                        <p:tgtEl>
                                          <p:spTgt spid="58"/>
                                        </p:tgtEl>
                                      </p:cBhvr>
                                    </p:animEffect>
                                    <p:anim calcmode="lin" valueType="num">
                                      <p:cBhvr>
                                        <p:cTn id="64" dur="1000" fill="hold"/>
                                        <p:tgtEl>
                                          <p:spTgt spid="58"/>
                                        </p:tgtEl>
                                        <p:attrNameLst>
                                          <p:attrName>ppt_x</p:attrName>
                                        </p:attrNameLst>
                                      </p:cBhvr>
                                      <p:tavLst>
                                        <p:tav tm="0">
                                          <p:val>
                                            <p:strVal val="#ppt_x"/>
                                          </p:val>
                                        </p:tav>
                                        <p:tav tm="100000">
                                          <p:val>
                                            <p:strVal val="#ppt_x"/>
                                          </p:val>
                                        </p:tav>
                                      </p:tavLst>
                                    </p:anim>
                                    <p:anim calcmode="lin" valueType="num">
                                      <p:cBhvr>
                                        <p:cTn id="65" dur="1000" fill="hold"/>
                                        <p:tgtEl>
                                          <p:spTgt spid="58"/>
                                        </p:tgtEl>
                                        <p:attrNameLst>
                                          <p:attrName>ppt_y</p:attrName>
                                        </p:attrNameLst>
                                      </p:cBhvr>
                                      <p:tavLst>
                                        <p:tav tm="0">
                                          <p:val>
                                            <p:strVal val="#ppt_y+.1"/>
                                          </p:val>
                                        </p:tav>
                                        <p:tav tm="100000">
                                          <p:val>
                                            <p:strVal val="#ppt_y"/>
                                          </p:val>
                                        </p:tav>
                                      </p:tavLst>
                                    </p:anim>
                                  </p:childTnLst>
                                </p:cTn>
                              </p:par>
                            </p:childTnLst>
                          </p:cTn>
                        </p:par>
                        <p:par>
                          <p:cTn id="66" fill="hold">
                            <p:stCondLst>
                              <p:cond delay="2700"/>
                            </p:stCondLst>
                            <p:childTnLst>
                              <p:par>
                                <p:cTn id="67" presetID="22" presetClass="entr" presetSubtype="8" fill="hold" grpId="0"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wipe(left)">
                                      <p:cBhvr>
                                        <p:cTn id="69" dur="500"/>
                                        <p:tgtEl>
                                          <p:spTgt spid="69"/>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randombar(horizontal)">
                                      <p:cBhvr>
                                        <p:cTn id="72" dur="500"/>
                                        <p:tgtEl>
                                          <p:spTgt spid="76"/>
                                        </p:tgtEl>
                                      </p:cBhvr>
                                    </p:animEffect>
                                  </p:childTnLst>
                                </p:cTn>
                              </p:par>
                              <p:par>
                                <p:cTn id="73" presetID="42" presetClass="entr" presetSubtype="0" fill="hold" grpId="0" nodeType="with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fade">
                                      <p:cBhvr>
                                        <p:cTn id="75" dur="1000"/>
                                        <p:tgtEl>
                                          <p:spTgt spid="61"/>
                                        </p:tgtEl>
                                      </p:cBhvr>
                                    </p:animEffect>
                                    <p:anim calcmode="lin" valueType="num">
                                      <p:cBhvr>
                                        <p:cTn id="76" dur="1000" fill="hold"/>
                                        <p:tgtEl>
                                          <p:spTgt spid="61"/>
                                        </p:tgtEl>
                                        <p:attrNameLst>
                                          <p:attrName>ppt_x</p:attrName>
                                        </p:attrNameLst>
                                      </p:cBhvr>
                                      <p:tavLst>
                                        <p:tav tm="0">
                                          <p:val>
                                            <p:strVal val="#ppt_x"/>
                                          </p:val>
                                        </p:tav>
                                        <p:tav tm="100000">
                                          <p:val>
                                            <p:strVal val="#ppt_x"/>
                                          </p:val>
                                        </p:tav>
                                      </p:tavLst>
                                    </p:anim>
                                    <p:anim calcmode="lin" valueType="num">
                                      <p:cBhvr>
                                        <p:cTn id="77" dur="1000" fill="hold"/>
                                        <p:tgtEl>
                                          <p:spTgt spid="6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fade">
                                      <p:cBhvr>
                                        <p:cTn id="80" dur="1000"/>
                                        <p:tgtEl>
                                          <p:spTgt spid="62"/>
                                        </p:tgtEl>
                                      </p:cBhvr>
                                    </p:animEffect>
                                    <p:anim calcmode="lin" valueType="num">
                                      <p:cBhvr>
                                        <p:cTn id="81" dur="1000" fill="hold"/>
                                        <p:tgtEl>
                                          <p:spTgt spid="62"/>
                                        </p:tgtEl>
                                        <p:attrNameLst>
                                          <p:attrName>ppt_x</p:attrName>
                                        </p:attrNameLst>
                                      </p:cBhvr>
                                      <p:tavLst>
                                        <p:tav tm="0">
                                          <p:val>
                                            <p:strVal val="#ppt_x"/>
                                          </p:val>
                                        </p:tav>
                                        <p:tav tm="100000">
                                          <p:val>
                                            <p:strVal val="#ppt_x"/>
                                          </p:val>
                                        </p:tav>
                                      </p:tavLst>
                                    </p:anim>
                                    <p:anim calcmode="lin" valueType="num">
                                      <p:cBhvr>
                                        <p:cTn id="82" dur="1000" fill="hold"/>
                                        <p:tgtEl>
                                          <p:spTgt spid="62"/>
                                        </p:tgtEl>
                                        <p:attrNameLst>
                                          <p:attrName>ppt_y</p:attrName>
                                        </p:attrNameLst>
                                      </p:cBhvr>
                                      <p:tavLst>
                                        <p:tav tm="0">
                                          <p:val>
                                            <p:strVal val="#ppt_y+.1"/>
                                          </p:val>
                                        </p:tav>
                                        <p:tav tm="100000">
                                          <p:val>
                                            <p:strVal val="#ppt_y"/>
                                          </p:val>
                                        </p:tav>
                                      </p:tavLst>
                                    </p:anim>
                                  </p:childTnLst>
                                </p:cTn>
                              </p:par>
                              <p:par>
                                <p:cTn id="83" presetID="22" presetClass="entr" presetSubtype="8" fill="hold" grpId="0" nodeType="with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wipe(left)">
                                      <p:cBhvr>
                                        <p:cTn id="85" dur="500"/>
                                        <p:tgtEl>
                                          <p:spTgt spid="35"/>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tgtEl>
                                        <p:attrNameLst>
                                          <p:attrName>style.visibility</p:attrName>
                                        </p:attrNameLst>
                                      </p:cBhvr>
                                      <p:to>
                                        <p:strVal val="visible"/>
                                      </p:to>
                                    </p:set>
                                    <p:animEffect transition="in" filter="wipe(left)">
                                      <p:cBhvr>
                                        <p:cTn id="88" dur="500"/>
                                        <p:tgtEl>
                                          <p:spTgt spid="2"/>
                                        </p:tgtEl>
                                      </p:cBhvr>
                                    </p:animEffect>
                                  </p:childTnLst>
                                </p:cTn>
                              </p:par>
                            </p:childTnLst>
                          </p:cTn>
                        </p:par>
                        <p:par>
                          <p:cTn id="89" fill="hold">
                            <p:stCondLst>
                              <p:cond delay="3200"/>
                            </p:stCondLst>
                            <p:childTnLst>
                              <p:par>
                                <p:cTn id="90" presetID="22" presetClass="entr" presetSubtype="8" fill="hold" grpId="0" nodeType="afterEffect">
                                  <p:stCondLst>
                                    <p:cond delay="0"/>
                                  </p:stCondLst>
                                  <p:childTnLst>
                                    <p:set>
                                      <p:cBhvr>
                                        <p:cTn id="91" dur="1" fill="hold">
                                          <p:stCondLst>
                                            <p:cond delay="0"/>
                                          </p:stCondLst>
                                        </p:cTn>
                                        <p:tgtEl>
                                          <p:spTgt spid="70"/>
                                        </p:tgtEl>
                                        <p:attrNameLst>
                                          <p:attrName>style.visibility</p:attrName>
                                        </p:attrNameLst>
                                      </p:cBhvr>
                                      <p:to>
                                        <p:strVal val="visible"/>
                                      </p:to>
                                    </p:set>
                                    <p:animEffect transition="in" filter="wipe(left)">
                                      <p:cBhvr>
                                        <p:cTn id="92" dur="500"/>
                                        <p:tgtEl>
                                          <p:spTgt spid="70"/>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left)">
                                      <p:cBhvr>
                                        <p:cTn id="95" dur="500"/>
                                        <p:tgtEl>
                                          <p:spTgt spid="36"/>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39"/>
                                        </p:tgtEl>
                                        <p:attrNameLst>
                                          <p:attrName>style.visibility</p:attrName>
                                        </p:attrNameLst>
                                      </p:cBhvr>
                                      <p:to>
                                        <p:strVal val="visible"/>
                                      </p:to>
                                    </p:set>
                                    <p:animEffect transition="in" filter="wipe(left)">
                                      <p:cBhvr>
                                        <p:cTn id="98" dur="500"/>
                                        <p:tgtEl>
                                          <p:spTgt spid="39"/>
                                        </p:tgtEl>
                                      </p:cBhvr>
                                    </p:animEffect>
                                  </p:childTnLst>
                                </p:cTn>
                              </p:par>
                              <p:par>
                                <p:cTn id="99" presetID="14" presetClass="entr" presetSubtype="10" fill="hold" grpId="0"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randombar(horizontal)">
                                      <p:cBhvr>
                                        <p:cTn id="101" dur="500"/>
                                        <p:tgtEl>
                                          <p:spTgt spid="77"/>
                                        </p:tgtEl>
                                      </p:cBhvr>
                                    </p:animEffect>
                                  </p:childTnLst>
                                </p:cTn>
                              </p:par>
                              <p:par>
                                <p:cTn id="102" presetID="42" presetClass="entr" presetSubtype="0" fill="hold" grpId="0" nodeType="withEffect">
                                  <p:stCondLst>
                                    <p:cond delay="0"/>
                                  </p:stCondLst>
                                  <p:childTnLst>
                                    <p:set>
                                      <p:cBhvr>
                                        <p:cTn id="103" dur="1" fill="hold">
                                          <p:stCondLst>
                                            <p:cond delay="0"/>
                                          </p:stCondLst>
                                        </p:cTn>
                                        <p:tgtEl>
                                          <p:spTgt spid="51"/>
                                        </p:tgtEl>
                                        <p:attrNameLst>
                                          <p:attrName>style.visibility</p:attrName>
                                        </p:attrNameLst>
                                      </p:cBhvr>
                                      <p:to>
                                        <p:strVal val="visible"/>
                                      </p:to>
                                    </p:set>
                                    <p:animEffect transition="in" filter="fade">
                                      <p:cBhvr>
                                        <p:cTn id="104" dur="1000"/>
                                        <p:tgtEl>
                                          <p:spTgt spid="51"/>
                                        </p:tgtEl>
                                      </p:cBhvr>
                                    </p:animEffect>
                                    <p:anim calcmode="lin" valueType="num">
                                      <p:cBhvr>
                                        <p:cTn id="105" dur="1000" fill="hold"/>
                                        <p:tgtEl>
                                          <p:spTgt spid="51"/>
                                        </p:tgtEl>
                                        <p:attrNameLst>
                                          <p:attrName>ppt_x</p:attrName>
                                        </p:attrNameLst>
                                      </p:cBhvr>
                                      <p:tavLst>
                                        <p:tav tm="0">
                                          <p:val>
                                            <p:strVal val="#ppt_x"/>
                                          </p:val>
                                        </p:tav>
                                        <p:tav tm="100000">
                                          <p:val>
                                            <p:strVal val="#ppt_x"/>
                                          </p:val>
                                        </p:tav>
                                      </p:tavLst>
                                    </p:anim>
                                    <p:anim calcmode="lin" valueType="num">
                                      <p:cBhvr>
                                        <p:cTn id="106" dur="1000" fill="hold"/>
                                        <p:tgtEl>
                                          <p:spTgt spid="51"/>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52"/>
                                        </p:tgtEl>
                                        <p:attrNameLst>
                                          <p:attrName>style.visibility</p:attrName>
                                        </p:attrNameLst>
                                      </p:cBhvr>
                                      <p:to>
                                        <p:strVal val="visible"/>
                                      </p:to>
                                    </p:set>
                                    <p:animEffect transition="in" filter="fade">
                                      <p:cBhvr>
                                        <p:cTn id="109" dur="1000"/>
                                        <p:tgtEl>
                                          <p:spTgt spid="52"/>
                                        </p:tgtEl>
                                      </p:cBhvr>
                                    </p:animEffect>
                                    <p:anim calcmode="lin" valueType="num">
                                      <p:cBhvr>
                                        <p:cTn id="110" dur="1000" fill="hold"/>
                                        <p:tgtEl>
                                          <p:spTgt spid="52"/>
                                        </p:tgtEl>
                                        <p:attrNameLst>
                                          <p:attrName>ppt_x</p:attrName>
                                        </p:attrNameLst>
                                      </p:cBhvr>
                                      <p:tavLst>
                                        <p:tav tm="0">
                                          <p:val>
                                            <p:strVal val="#ppt_x"/>
                                          </p:val>
                                        </p:tav>
                                        <p:tav tm="100000">
                                          <p:val>
                                            <p:strVal val="#ppt_x"/>
                                          </p:val>
                                        </p:tav>
                                      </p:tavLst>
                                    </p:anim>
                                    <p:anim calcmode="lin" valueType="num">
                                      <p:cBhvr>
                                        <p:cTn id="111" dur="1000" fill="hold"/>
                                        <p:tgtEl>
                                          <p:spTgt spid="52"/>
                                        </p:tgtEl>
                                        <p:attrNameLst>
                                          <p:attrName>ppt_y</p:attrName>
                                        </p:attrNameLst>
                                      </p:cBhvr>
                                      <p:tavLst>
                                        <p:tav tm="0">
                                          <p:val>
                                            <p:strVal val="#ppt_y+.1"/>
                                          </p:val>
                                        </p:tav>
                                        <p:tav tm="100000">
                                          <p:val>
                                            <p:strVal val="#ppt_y"/>
                                          </p:val>
                                        </p:tav>
                                      </p:tavLst>
                                    </p:anim>
                                  </p:childTnLst>
                                </p:cTn>
                              </p:par>
                            </p:childTnLst>
                          </p:cTn>
                        </p:par>
                        <p:par>
                          <p:cTn id="112" fill="hold">
                            <p:stCondLst>
                              <p:cond delay="3700"/>
                            </p:stCondLst>
                            <p:childTnLst>
                              <p:par>
                                <p:cTn id="113" presetID="22" presetClass="entr" presetSubtype="8" fill="hold" grpId="0" nodeType="afterEffect">
                                  <p:stCondLst>
                                    <p:cond delay="0"/>
                                  </p:stCondLst>
                                  <p:childTnLst>
                                    <p:set>
                                      <p:cBhvr>
                                        <p:cTn id="114" dur="1" fill="hold">
                                          <p:stCondLst>
                                            <p:cond delay="0"/>
                                          </p:stCondLst>
                                        </p:cTn>
                                        <p:tgtEl>
                                          <p:spTgt spid="71"/>
                                        </p:tgtEl>
                                        <p:attrNameLst>
                                          <p:attrName>style.visibility</p:attrName>
                                        </p:attrNameLst>
                                      </p:cBhvr>
                                      <p:to>
                                        <p:strVal val="visible"/>
                                      </p:to>
                                    </p:set>
                                    <p:animEffect transition="in" filter="wipe(left)">
                                      <p:cBhvr>
                                        <p:cTn id="115" dur="500"/>
                                        <p:tgtEl>
                                          <p:spTgt spid="71"/>
                                        </p:tgtEl>
                                      </p:cBhvr>
                                    </p:animEffect>
                                  </p:childTnLst>
                                </p:cTn>
                              </p:par>
                              <p:par>
                                <p:cTn id="116" presetID="14" presetClass="entr" presetSubtype="10" fill="hold" grpId="0" nodeType="withEffect">
                                  <p:stCondLst>
                                    <p:cond delay="0"/>
                                  </p:stCondLst>
                                  <p:childTnLst>
                                    <p:set>
                                      <p:cBhvr>
                                        <p:cTn id="117" dur="1" fill="hold">
                                          <p:stCondLst>
                                            <p:cond delay="0"/>
                                          </p:stCondLst>
                                        </p:cTn>
                                        <p:tgtEl>
                                          <p:spTgt spid="78"/>
                                        </p:tgtEl>
                                        <p:attrNameLst>
                                          <p:attrName>style.visibility</p:attrName>
                                        </p:attrNameLst>
                                      </p:cBhvr>
                                      <p:to>
                                        <p:strVal val="visible"/>
                                      </p:to>
                                    </p:set>
                                    <p:animEffect transition="in" filter="randombar(horizontal)">
                                      <p:cBhvr>
                                        <p:cTn id="118" dur="500"/>
                                        <p:tgtEl>
                                          <p:spTgt spid="78"/>
                                        </p:tgtEl>
                                      </p:cBhvr>
                                    </p:animEffect>
                                  </p:childTnLst>
                                </p:cTn>
                              </p:par>
                              <p:par>
                                <p:cTn id="119" presetID="42" presetClass="entr" presetSubtype="0" fill="hold" grpId="0" nodeType="withEffect">
                                  <p:stCondLst>
                                    <p:cond delay="0"/>
                                  </p:stCondLst>
                                  <p:childTnLst>
                                    <p:set>
                                      <p:cBhvr>
                                        <p:cTn id="120" dur="1" fill="hold">
                                          <p:stCondLst>
                                            <p:cond delay="0"/>
                                          </p:stCondLst>
                                        </p:cTn>
                                        <p:tgtEl>
                                          <p:spTgt spid="55"/>
                                        </p:tgtEl>
                                        <p:attrNameLst>
                                          <p:attrName>style.visibility</p:attrName>
                                        </p:attrNameLst>
                                      </p:cBhvr>
                                      <p:to>
                                        <p:strVal val="visible"/>
                                      </p:to>
                                    </p:set>
                                    <p:animEffect transition="in" filter="fade">
                                      <p:cBhvr>
                                        <p:cTn id="121" dur="1000"/>
                                        <p:tgtEl>
                                          <p:spTgt spid="55"/>
                                        </p:tgtEl>
                                      </p:cBhvr>
                                    </p:animEffect>
                                    <p:anim calcmode="lin" valueType="num">
                                      <p:cBhvr>
                                        <p:cTn id="122" dur="1000" fill="hold"/>
                                        <p:tgtEl>
                                          <p:spTgt spid="55"/>
                                        </p:tgtEl>
                                        <p:attrNameLst>
                                          <p:attrName>ppt_x</p:attrName>
                                        </p:attrNameLst>
                                      </p:cBhvr>
                                      <p:tavLst>
                                        <p:tav tm="0">
                                          <p:val>
                                            <p:strVal val="#ppt_x"/>
                                          </p:val>
                                        </p:tav>
                                        <p:tav tm="100000">
                                          <p:val>
                                            <p:strVal val="#ppt_x"/>
                                          </p:val>
                                        </p:tav>
                                      </p:tavLst>
                                    </p:anim>
                                    <p:anim calcmode="lin" valueType="num">
                                      <p:cBhvr>
                                        <p:cTn id="123" dur="1000" fill="hold"/>
                                        <p:tgtEl>
                                          <p:spTgt spid="55"/>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56"/>
                                        </p:tgtEl>
                                        <p:attrNameLst>
                                          <p:attrName>style.visibility</p:attrName>
                                        </p:attrNameLst>
                                      </p:cBhvr>
                                      <p:to>
                                        <p:strVal val="visible"/>
                                      </p:to>
                                    </p:set>
                                    <p:animEffect transition="in" filter="fade">
                                      <p:cBhvr>
                                        <p:cTn id="126" dur="1000"/>
                                        <p:tgtEl>
                                          <p:spTgt spid="56"/>
                                        </p:tgtEl>
                                      </p:cBhvr>
                                    </p:animEffect>
                                    <p:anim calcmode="lin" valueType="num">
                                      <p:cBhvr>
                                        <p:cTn id="127" dur="1000" fill="hold"/>
                                        <p:tgtEl>
                                          <p:spTgt spid="56"/>
                                        </p:tgtEl>
                                        <p:attrNameLst>
                                          <p:attrName>ppt_x</p:attrName>
                                        </p:attrNameLst>
                                      </p:cBhvr>
                                      <p:tavLst>
                                        <p:tav tm="0">
                                          <p:val>
                                            <p:strVal val="#ppt_x"/>
                                          </p:val>
                                        </p:tav>
                                        <p:tav tm="100000">
                                          <p:val>
                                            <p:strVal val="#ppt_x"/>
                                          </p:val>
                                        </p:tav>
                                      </p:tavLst>
                                    </p:anim>
                                    <p:anim calcmode="lin" valueType="num">
                                      <p:cBhvr>
                                        <p:cTn id="128" dur="1000" fill="hold"/>
                                        <p:tgtEl>
                                          <p:spTgt spid="56"/>
                                        </p:tgtEl>
                                        <p:attrNameLst>
                                          <p:attrName>ppt_y</p:attrName>
                                        </p:attrNameLst>
                                      </p:cBhvr>
                                      <p:tavLst>
                                        <p:tav tm="0">
                                          <p:val>
                                            <p:strVal val="#ppt_y+.1"/>
                                          </p:val>
                                        </p:tav>
                                        <p:tav tm="100000">
                                          <p:val>
                                            <p:strVal val="#ppt_y"/>
                                          </p:val>
                                        </p:tav>
                                      </p:tavLst>
                                    </p:anim>
                                  </p:childTnLst>
                                </p:cTn>
                              </p:par>
                            </p:childTnLst>
                          </p:cTn>
                        </p:par>
                        <p:par>
                          <p:cTn id="129" fill="hold">
                            <p:stCondLst>
                              <p:cond delay="4200"/>
                            </p:stCondLst>
                            <p:childTnLst>
                              <p:par>
                                <p:cTn id="130" presetID="22" presetClass="entr" presetSubtype="8" fill="hold" grpId="0" nodeType="afterEffect">
                                  <p:stCondLst>
                                    <p:cond delay="0"/>
                                  </p:stCondLst>
                                  <p:childTnLst>
                                    <p:set>
                                      <p:cBhvr>
                                        <p:cTn id="131" dur="1" fill="hold">
                                          <p:stCondLst>
                                            <p:cond delay="0"/>
                                          </p:stCondLst>
                                        </p:cTn>
                                        <p:tgtEl>
                                          <p:spTgt spid="72"/>
                                        </p:tgtEl>
                                        <p:attrNameLst>
                                          <p:attrName>style.visibility</p:attrName>
                                        </p:attrNameLst>
                                      </p:cBhvr>
                                      <p:to>
                                        <p:strVal val="visible"/>
                                      </p:to>
                                    </p:set>
                                    <p:animEffect transition="in" filter="wipe(left)">
                                      <p:cBhvr>
                                        <p:cTn id="132" dur="500"/>
                                        <p:tgtEl>
                                          <p:spTgt spid="72"/>
                                        </p:tgtEl>
                                      </p:cBhvr>
                                    </p:animEffect>
                                  </p:childTnLst>
                                </p:cTn>
                              </p:par>
                              <p:par>
                                <p:cTn id="133" presetID="14" presetClass="entr" presetSubtype="10" fill="hold" grpId="0" nodeType="withEffect">
                                  <p:stCondLst>
                                    <p:cond delay="0"/>
                                  </p:stCondLst>
                                  <p:childTnLst>
                                    <p:set>
                                      <p:cBhvr>
                                        <p:cTn id="134" dur="1" fill="hold">
                                          <p:stCondLst>
                                            <p:cond delay="0"/>
                                          </p:stCondLst>
                                        </p:cTn>
                                        <p:tgtEl>
                                          <p:spTgt spid="79"/>
                                        </p:tgtEl>
                                        <p:attrNameLst>
                                          <p:attrName>style.visibility</p:attrName>
                                        </p:attrNameLst>
                                      </p:cBhvr>
                                      <p:to>
                                        <p:strVal val="visible"/>
                                      </p:to>
                                    </p:set>
                                    <p:animEffect transition="in" filter="randombar(horizontal)">
                                      <p:cBhvr>
                                        <p:cTn id="135" dur="500"/>
                                        <p:tgtEl>
                                          <p:spTgt spid="79"/>
                                        </p:tgtEl>
                                      </p:cBhvr>
                                    </p:animEffect>
                                  </p:childTnLst>
                                </p:cTn>
                              </p:par>
                              <p:par>
                                <p:cTn id="136" presetID="42" presetClass="entr" presetSubtype="0" fill="hold" grpId="0" nodeType="withEffect">
                                  <p:stCondLst>
                                    <p:cond delay="0"/>
                                  </p:stCondLst>
                                  <p:childTnLst>
                                    <p:set>
                                      <p:cBhvr>
                                        <p:cTn id="137" dur="1" fill="hold">
                                          <p:stCondLst>
                                            <p:cond delay="0"/>
                                          </p:stCondLst>
                                        </p:cTn>
                                        <p:tgtEl>
                                          <p:spTgt spid="59"/>
                                        </p:tgtEl>
                                        <p:attrNameLst>
                                          <p:attrName>style.visibility</p:attrName>
                                        </p:attrNameLst>
                                      </p:cBhvr>
                                      <p:to>
                                        <p:strVal val="visible"/>
                                      </p:to>
                                    </p:set>
                                    <p:animEffect transition="in" filter="fade">
                                      <p:cBhvr>
                                        <p:cTn id="138" dur="1000"/>
                                        <p:tgtEl>
                                          <p:spTgt spid="59"/>
                                        </p:tgtEl>
                                      </p:cBhvr>
                                    </p:animEffect>
                                    <p:anim calcmode="lin" valueType="num">
                                      <p:cBhvr>
                                        <p:cTn id="139" dur="1000" fill="hold"/>
                                        <p:tgtEl>
                                          <p:spTgt spid="59"/>
                                        </p:tgtEl>
                                        <p:attrNameLst>
                                          <p:attrName>ppt_x</p:attrName>
                                        </p:attrNameLst>
                                      </p:cBhvr>
                                      <p:tavLst>
                                        <p:tav tm="0">
                                          <p:val>
                                            <p:strVal val="#ppt_x"/>
                                          </p:val>
                                        </p:tav>
                                        <p:tav tm="100000">
                                          <p:val>
                                            <p:strVal val="#ppt_x"/>
                                          </p:val>
                                        </p:tav>
                                      </p:tavLst>
                                    </p:anim>
                                    <p:anim calcmode="lin" valueType="num">
                                      <p:cBhvr>
                                        <p:cTn id="140" dur="1000" fill="hold"/>
                                        <p:tgtEl>
                                          <p:spTgt spid="59"/>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60"/>
                                        </p:tgtEl>
                                        <p:attrNameLst>
                                          <p:attrName>style.visibility</p:attrName>
                                        </p:attrNameLst>
                                      </p:cBhvr>
                                      <p:to>
                                        <p:strVal val="visible"/>
                                      </p:to>
                                    </p:set>
                                    <p:animEffect transition="in" filter="fade">
                                      <p:cBhvr>
                                        <p:cTn id="143" dur="1000"/>
                                        <p:tgtEl>
                                          <p:spTgt spid="60"/>
                                        </p:tgtEl>
                                      </p:cBhvr>
                                    </p:animEffect>
                                    <p:anim calcmode="lin" valueType="num">
                                      <p:cBhvr>
                                        <p:cTn id="144" dur="1000" fill="hold"/>
                                        <p:tgtEl>
                                          <p:spTgt spid="60"/>
                                        </p:tgtEl>
                                        <p:attrNameLst>
                                          <p:attrName>ppt_x</p:attrName>
                                        </p:attrNameLst>
                                      </p:cBhvr>
                                      <p:tavLst>
                                        <p:tav tm="0">
                                          <p:val>
                                            <p:strVal val="#ppt_x"/>
                                          </p:val>
                                        </p:tav>
                                        <p:tav tm="100000">
                                          <p:val>
                                            <p:strVal val="#ppt_x"/>
                                          </p:val>
                                        </p:tav>
                                      </p:tavLst>
                                    </p:anim>
                                    <p:anim calcmode="lin" valueType="num">
                                      <p:cBhvr>
                                        <p:cTn id="145"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P spid="38" grpId="0" bldLvl="0" animBg="1"/>
      <p:bldP spid="36" grpId="0" bldLvl="0" animBg="1"/>
      <p:bldP spid="66" grpId="0" bldLvl="0" animBg="1"/>
      <p:bldP spid="67" grpId="0" bldLvl="0" animBg="1"/>
      <p:bldP spid="68" grpId="0" bldLvl="0" animBg="1"/>
      <p:bldP spid="69" grpId="0" bldLvl="0" animBg="1"/>
      <p:bldP spid="70" grpId="0" bldLvl="0" animBg="1"/>
      <p:bldP spid="71" grpId="0" bldLvl="0" animBg="1"/>
      <p:bldP spid="72" grpId="0" bldLvl="0" animBg="1"/>
      <p:bldP spid="73" grpId="0" bldLvl="0" animBg="1"/>
      <p:bldP spid="74" grpId="0" bldLvl="0" animBg="1"/>
      <p:bldP spid="75" grpId="0" bldLvl="0" animBg="1"/>
      <p:bldP spid="76" grpId="0" bldLvl="0" animBg="1"/>
      <p:bldP spid="77" grpId="0" bldLvl="0" animBg="1"/>
      <p:bldP spid="78" grpId="0" bldLvl="0" animBg="1"/>
      <p:bldP spid="79" grpId="0" bldLvl="0" animBg="1"/>
      <p:bldP spid="49" grpId="0"/>
      <p:bldP spid="50" grpId="0"/>
      <p:bldP spid="53" grpId="0"/>
      <p:bldP spid="54" grpId="0"/>
      <p:bldP spid="57" grpId="0"/>
      <p:bldP spid="58" grpId="0"/>
      <p:bldP spid="61" grpId="0"/>
      <p:bldP spid="62" grpId="0"/>
      <p:bldP spid="51" grpId="0"/>
      <p:bldP spid="52" grpId="0"/>
      <p:bldP spid="55" grpId="0"/>
      <p:bldP spid="56" grpId="0"/>
      <p:bldP spid="59" grpId="0"/>
      <p:bldP spid="60" grpId="0"/>
      <p:bldP spid="35" grpId="0" bldLvl="0" animBg="1"/>
      <p:bldP spid="2"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3857625" cy="6858000"/>
          </a:xfrm>
          <a:prstGeom prst="rect">
            <a:avLst/>
          </a:prstGeom>
        </p:spPr>
      </p:pic>
      <p:sp>
        <p:nvSpPr>
          <p:cNvPr id="7" name="矩形 6"/>
          <p:cNvSpPr/>
          <p:nvPr/>
        </p:nvSpPr>
        <p:spPr>
          <a:xfrm>
            <a:off x="3857625"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9253395" y="0"/>
            <a:ext cx="2572754" cy="1714500"/>
          </a:xfrm>
          <a:prstGeom prst="rect">
            <a:avLst/>
          </a:prstGeom>
          <a:ln>
            <a:noFill/>
          </a:ln>
        </p:spPr>
      </p:pic>
      <p:pic>
        <p:nvPicPr>
          <p:cNvPr id="10" name="图片 9"/>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9266821" y="4305300"/>
            <a:ext cx="2572754" cy="1714500"/>
          </a:xfrm>
          <a:prstGeom prst="rect">
            <a:avLst/>
          </a:prstGeom>
          <a:ln>
            <a:noFill/>
          </a:ln>
        </p:spPr>
      </p:pic>
      <p:pic>
        <p:nvPicPr>
          <p:cNvPr id="11" name="图片 10"/>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9266821" y="2152650"/>
            <a:ext cx="2572754" cy="1714500"/>
          </a:xfrm>
          <a:prstGeom prst="rect">
            <a:avLst/>
          </a:prstGeom>
          <a:ln>
            <a:noFill/>
          </a:ln>
        </p:spPr>
      </p:pic>
      <p:sp>
        <p:nvSpPr>
          <p:cNvPr id="19" name="文本框 18"/>
          <p:cNvSpPr txBox="1"/>
          <p:nvPr/>
        </p:nvSpPr>
        <p:spPr>
          <a:xfrm>
            <a:off x="4243182" y="1792348"/>
            <a:ext cx="4415044" cy="800219"/>
          </a:xfrm>
          <a:prstGeom prst="rect">
            <a:avLst/>
          </a:prstGeom>
          <a:noFill/>
        </p:spPr>
        <p:txBody>
          <a:bodyPr wrap="square" rtlCol="0">
            <a:spAutoFit/>
          </a:bodyPr>
          <a:lstStyle/>
          <a:p>
            <a:pPr>
              <a:spcAft>
                <a:spcPts val="1200"/>
              </a:spcAft>
            </a:pPr>
            <a:r>
              <a:rPr lang="zh-CN" altLang="en-US" dirty="0">
                <a:solidFill>
                  <a:schemeClr val="bg1">
                    <a:lumMod val="85000"/>
                  </a:schemeClr>
                </a:solidFill>
                <a:latin typeface="+mj-ea"/>
                <a:ea typeface="+mj-ea"/>
              </a:rPr>
              <a:t>法定结婚年龄：男</a:t>
            </a:r>
            <a:r>
              <a:rPr lang="en-US" altLang="zh-CN" dirty="0">
                <a:solidFill>
                  <a:schemeClr val="bg1">
                    <a:lumMod val="85000"/>
                  </a:schemeClr>
                </a:solidFill>
                <a:latin typeface="+mj-ea"/>
                <a:ea typeface="+mj-ea"/>
              </a:rPr>
              <a:t>22</a:t>
            </a:r>
            <a:r>
              <a:rPr lang="zh-CN" altLang="en-US" dirty="0">
                <a:solidFill>
                  <a:schemeClr val="bg1">
                    <a:lumMod val="85000"/>
                  </a:schemeClr>
                </a:solidFill>
                <a:latin typeface="+mj-ea"/>
                <a:ea typeface="+mj-ea"/>
              </a:rPr>
              <a:t>周岁，女</a:t>
            </a:r>
            <a:r>
              <a:rPr lang="en-US" altLang="zh-CN" dirty="0">
                <a:solidFill>
                  <a:schemeClr val="bg1">
                    <a:lumMod val="85000"/>
                  </a:schemeClr>
                </a:solidFill>
                <a:latin typeface="+mj-ea"/>
                <a:ea typeface="+mj-ea"/>
              </a:rPr>
              <a:t>20</a:t>
            </a:r>
            <a:r>
              <a:rPr lang="zh-CN" altLang="en-US" dirty="0">
                <a:solidFill>
                  <a:schemeClr val="bg1">
                    <a:lumMod val="85000"/>
                  </a:schemeClr>
                </a:solidFill>
                <a:latin typeface="+mj-ea"/>
                <a:ea typeface="+mj-ea"/>
              </a:rPr>
              <a:t>周岁。       </a:t>
            </a:r>
            <a:endParaRPr lang="zh-CN" altLang="en-US" dirty="0">
              <a:solidFill>
                <a:schemeClr val="bg1">
                  <a:lumMod val="85000"/>
                </a:schemeClr>
              </a:solidFill>
              <a:latin typeface="+mj-ea"/>
              <a:ea typeface="+mj-ea"/>
            </a:endParaRPr>
          </a:p>
          <a:p>
            <a:pPr>
              <a:spcAft>
                <a:spcPts val="1200"/>
              </a:spcAft>
            </a:pPr>
            <a:r>
              <a:rPr lang="zh-CN" altLang="en-US" dirty="0">
                <a:solidFill>
                  <a:schemeClr val="bg1">
                    <a:lumMod val="85000"/>
                  </a:schemeClr>
                </a:solidFill>
                <a:latin typeface="+mj-ea"/>
                <a:ea typeface="+mj-ea"/>
              </a:rPr>
              <a:t>晚婚年龄：男</a:t>
            </a:r>
            <a:r>
              <a:rPr lang="en-US" altLang="zh-CN" dirty="0">
                <a:solidFill>
                  <a:schemeClr val="bg1">
                    <a:lumMod val="85000"/>
                  </a:schemeClr>
                </a:solidFill>
                <a:latin typeface="+mj-ea"/>
                <a:ea typeface="+mj-ea"/>
              </a:rPr>
              <a:t>25</a:t>
            </a:r>
            <a:r>
              <a:rPr lang="zh-CN" altLang="en-US" dirty="0">
                <a:solidFill>
                  <a:schemeClr val="bg1">
                    <a:lumMod val="85000"/>
                  </a:schemeClr>
                </a:solidFill>
                <a:latin typeface="+mj-ea"/>
                <a:ea typeface="+mj-ea"/>
              </a:rPr>
              <a:t>周岁，女</a:t>
            </a:r>
            <a:r>
              <a:rPr lang="en-US" altLang="zh-CN" dirty="0">
                <a:solidFill>
                  <a:schemeClr val="bg1">
                    <a:lumMod val="85000"/>
                  </a:schemeClr>
                </a:solidFill>
                <a:latin typeface="+mj-ea"/>
                <a:ea typeface="+mj-ea"/>
              </a:rPr>
              <a:t>23</a:t>
            </a:r>
            <a:r>
              <a:rPr lang="zh-CN" altLang="en-US" dirty="0">
                <a:solidFill>
                  <a:schemeClr val="bg1">
                    <a:lumMod val="85000"/>
                  </a:schemeClr>
                </a:solidFill>
                <a:latin typeface="+mj-ea"/>
                <a:ea typeface="+mj-ea"/>
              </a:rPr>
              <a:t>周岁。</a:t>
            </a:r>
            <a:endParaRPr lang="zh-CN" altLang="en-US" dirty="0">
              <a:solidFill>
                <a:schemeClr val="bg1">
                  <a:lumMod val="85000"/>
                </a:schemeClr>
              </a:solidFill>
              <a:latin typeface="+mj-ea"/>
              <a:ea typeface="+mj-ea"/>
            </a:endParaRPr>
          </a:p>
        </p:txBody>
      </p:sp>
      <p:sp>
        <p:nvSpPr>
          <p:cNvPr id="20" name="文本框 19"/>
          <p:cNvSpPr txBox="1"/>
          <p:nvPr/>
        </p:nvSpPr>
        <p:spPr>
          <a:xfrm>
            <a:off x="4243181" y="2921933"/>
            <a:ext cx="333746" cy="307777"/>
          </a:xfrm>
          <a:prstGeom prst="rect">
            <a:avLst/>
          </a:prstGeom>
          <a:noFill/>
        </p:spPr>
        <p:txBody>
          <a:bodyPr wrap="none" rtlCol="0">
            <a:spAutoFit/>
          </a:bodyPr>
          <a:lstStyle/>
          <a:p>
            <a:r>
              <a:rPr lang="en-US" altLang="zh-CN" sz="1400" dirty="0">
                <a:solidFill>
                  <a:schemeClr val="accent3"/>
                </a:solidFill>
              </a:rPr>
              <a:t> 1</a:t>
            </a:r>
            <a:endParaRPr lang="zh-CN" altLang="en-US" sz="1400" dirty="0">
              <a:solidFill>
                <a:schemeClr val="accent3"/>
              </a:solidFill>
            </a:endParaRPr>
          </a:p>
        </p:txBody>
      </p:sp>
      <p:sp>
        <p:nvSpPr>
          <p:cNvPr id="21" name="文本框 20"/>
          <p:cNvSpPr txBox="1"/>
          <p:nvPr/>
        </p:nvSpPr>
        <p:spPr>
          <a:xfrm>
            <a:off x="4936557" y="2865120"/>
            <a:ext cx="4024563" cy="1019959"/>
          </a:xfrm>
          <a:prstGeom prst="rect">
            <a:avLst/>
          </a:prstGeom>
          <a:noFill/>
        </p:spPr>
        <p:txBody>
          <a:bodyPr wrap="square" rtlCol="0">
            <a:spAutoFit/>
          </a:bodyPr>
          <a:lstStyle/>
          <a:p>
            <a:pPr>
              <a:lnSpc>
                <a:spcPct val="150000"/>
              </a:lnSpc>
              <a:spcAft>
                <a:spcPts val="1200"/>
              </a:spcAft>
            </a:pPr>
            <a:r>
              <a:rPr lang="zh-CN" altLang="en-US" sz="1400" dirty="0">
                <a:solidFill>
                  <a:schemeClr val="tx1">
                    <a:lumMod val="50000"/>
                    <a:lumOff val="50000"/>
                  </a:schemeClr>
                </a:solidFill>
              </a:rPr>
              <a:t>员工在公司工作期间登记结婚，可享受</a:t>
            </a:r>
            <a:r>
              <a:rPr lang="en-US" altLang="zh-CN" sz="1400" dirty="0">
                <a:solidFill>
                  <a:schemeClr val="tx1">
                    <a:lumMod val="50000"/>
                    <a:lumOff val="50000"/>
                  </a:schemeClr>
                </a:solidFill>
              </a:rPr>
              <a:t>3</a:t>
            </a:r>
            <a:r>
              <a:rPr lang="zh-CN" altLang="en-US" sz="1400" dirty="0">
                <a:solidFill>
                  <a:schemeClr val="tx1">
                    <a:lumMod val="50000"/>
                    <a:lumOff val="50000"/>
                  </a:schemeClr>
                </a:solidFill>
              </a:rPr>
              <a:t>天（指自然天数）婚假。晚婚者，可另增加晚婚假</a:t>
            </a:r>
            <a:r>
              <a:rPr lang="en-US" altLang="zh-CN" sz="1400" dirty="0">
                <a:solidFill>
                  <a:schemeClr val="tx1">
                    <a:lumMod val="50000"/>
                    <a:lumOff val="50000"/>
                  </a:schemeClr>
                </a:solidFill>
              </a:rPr>
              <a:t>12</a:t>
            </a:r>
            <a:r>
              <a:rPr lang="zh-CN" altLang="en-US" sz="1400" dirty="0">
                <a:solidFill>
                  <a:schemeClr val="tx1">
                    <a:lumMod val="50000"/>
                    <a:lumOff val="50000"/>
                  </a:schemeClr>
                </a:solidFill>
              </a:rPr>
              <a:t>天。再婚者，仅可享受法定婚假</a:t>
            </a:r>
            <a:r>
              <a:rPr lang="en-US" altLang="zh-CN" sz="1400" dirty="0">
                <a:solidFill>
                  <a:schemeClr val="tx1">
                    <a:lumMod val="50000"/>
                    <a:lumOff val="50000"/>
                  </a:schemeClr>
                </a:solidFill>
              </a:rPr>
              <a:t>3</a:t>
            </a:r>
            <a:r>
              <a:rPr lang="zh-CN" altLang="en-US" sz="1400" dirty="0">
                <a:solidFill>
                  <a:schemeClr val="tx1">
                    <a:lumMod val="50000"/>
                    <a:lumOff val="50000"/>
                  </a:schemeClr>
                </a:solidFill>
              </a:rPr>
              <a:t>天，不能享受晚婚假。</a:t>
            </a:r>
            <a:endParaRPr lang="zh-CN" altLang="en-US" sz="1400" dirty="0">
              <a:solidFill>
                <a:schemeClr val="tx1">
                  <a:lumMod val="50000"/>
                  <a:lumOff val="50000"/>
                </a:schemeClr>
              </a:solidFill>
            </a:endParaRPr>
          </a:p>
        </p:txBody>
      </p:sp>
      <p:sp>
        <p:nvSpPr>
          <p:cNvPr id="22" name="文本框 21"/>
          <p:cNvSpPr txBox="1"/>
          <p:nvPr/>
        </p:nvSpPr>
        <p:spPr>
          <a:xfrm>
            <a:off x="4243181" y="4010224"/>
            <a:ext cx="333746" cy="307777"/>
          </a:xfrm>
          <a:prstGeom prst="rect">
            <a:avLst/>
          </a:prstGeom>
          <a:noFill/>
        </p:spPr>
        <p:txBody>
          <a:bodyPr wrap="none" rtlCol="0">
            <a:spAutoFit/>
          </a:bodyPr>
          <a:lstStyle/>
          <a:p>
            <a:r>
              <a:rPr lang="en-US" altLang="zh-CN" sz="1400" dirty="0">
                <a:solidFill>
                  <a:schemeClr val="accent3"/>
                </a:solidFill>
              </a:rPr>
              <a:t> 2</a:t>
            </a:r>
            <a:endParaRPr lang="zh-CN" altLang="en-US" sz="1400" dirty="0">
              <a:solidFill>
                <a:schemeClr val="accent3"/>
              </a:solidFill>
            </a:endParaRPr>
          </a:p>
        </p:txBody>
      </p:sp>
      <p:sp>
        <p:nvSpPr>
          <p:cNvPr id="23" name="文本框 22"/>
          <p:cNvSpPr txBox="1"/>
          <p:nvPr/>
        </p:nvSpPr>
        <p:spPr>
          <a:xfrm>
            <a:off x="4936558" y="3953411"/>
            <a:ext cx="4024562" cy="1019959"/>
          </a:xfrm>
          <a:prstGeom prst="rect">
            <a:avLst/>
          </a:prstGeom>
          <a:noFill/>
        </p:spPr>
        <p:txBody>
          <a:bodyPr wrap="square" rtlCol="0">
            <a:spAutoFit/>
          </a:bodyPr>
          <a:lstStyle/>
          <a:p>
            <a:pPr>
              <a:lnSpc>
                <a:spcPct val="150000"/>
              </a:lnSpc>
              <a:spcAft>
                <a:spcPts val="1200"/>
              </a:spcAft>
            </a:pPr>
            <a:r>
              <a:rPr lang="zh-CN" altLang="en-US" sz="1400" dirty="0">
                <a:solidFill>
                  <a:schemeClr val="tx1">
                    <a:lumMod val="50000"/>
                    <a:lumOff val="50000"/>
                  </a:schemeClr>
                </a:solidFill>
              </a:rPr>
              <a:t>婚假包括休息日和法定休假日，原则上应在结婚登记后一年内一次性休完，确因工作需要无法一次性休完者，最多分两次使用，余则不再补假。</a:t>
            </a:r>
            <a:endParaRPr lang="zh-CN" altLang="en-US" sz="1400" dirty="0">
              <a:solidFill>
                <a:schemeClr val="tx1">
                  <a:lumMod val="50000"/>
                  <a:lumOff val="50000"/>
                </a:schemeClr>
              </a:solidFill>
            </a:endParaRPr>
          </a:p>
        </p:txBody>
      </p:sp>
      <p:sp>
        <p:nvSpPr>
          <p:cNvPr id="24" name="文本框 23"/>
          <p:cNvSpPr txBox="1"/>
          <p:nvPr/>
        </p:nvSpPr>
        <p:spPr>
          <a:xfrm>
            <a:off x="4243181" y="5159475"/>
            <a:ext cx="333746" cy="307777"/>
          </a:xfrm>
          <a:prstGeom prst="rect">
            <a:avLst/>
          </a:prstGeom>
          <a:noFill/>
        </p:spPr>
        <p:txBody>
          <a:bodyPr wrap="none" rtlCol="0">
            <a:spAutoFit/>
          </a:bodyPr>
          <a:lstStyle/>
          <a:p>
            <a:r>
              <a:rPr lang="en-US" altLang="zh-CN" sz="1400" dirty="0">
                <a:solidFill>
                  <a:schemeClr val="accent3"/>
                </a:solidFill>
              </a:rPr>
              <a:t> 3</a:t>
            </a:r>
            <a:endParaRPr lang="zh-CN" altLang="en-US" sz="1400" dirty="0">
              <a:solidFill>
                <a:schemeClr val="accent3"/>
              </a:solidFill>
            </a:endParaRPr>
          </a:p>
        </p:txBody>
      </p:sp>
      <p:sp>
        <p:nvSpPr>
          <p:cNvPr id="25" name="文本框 24"/>
          <p:cNvSpPr txBox="1"/>
          <p:nvPr/>
        </p:nvSpPr>
        <p:spPr>
          <a:xfrm>
            <a:off x="4936558" y="5102662"/>
            <a:ext cx="4024562" cy="1343125"/>
          </a:xfrm>
          <a:prstGeom prst="rect">
            <a:avLst/>
          </a:prstGeom>
          <a:noFill/>
        </p:spPr>
        <p:txBody>
          <a:bodyPr wrap="square" rtlCol="0">
            <a:spAutoFit/>
          </a:bodyPr>
          <a:lstStyle/>
          <a:p>
            <a:pPr>
              <a:lnSpc>
                <a:spcPct val="150000"/>
              </a:lnSpc>
              <a:spcAft>
                <a:spcPts val="1200"/>
              </a:spcAft>
            </a:pPr>
            <a:r>
              <a:rPr lang="zh-CN" altLang="en-US" sz="1400" dirty="0">
                <a:solidFill>
                  <a:schemeClr val="tx1">
                    <a:lumMod val="50000"/>
                    <a:lumOff val="50000"/>
                  </a:schemeClr>
                </a:solidFill>
              </a:rPr>
              <a:t>员工请休婚假，须至少提前十天提出，凭结婚证办理休假手续；或在结束婚假返岗当日将结婚证原件、复印件交行政部核验备案（原件将在核验后交还员工）。</a:t>
            </a:r>
            <a:endParaRPr lang="zh-CN" altLang="en-US" sz="1400" dirty="0">
              <a:solidFill>
                <a:schemeClr val="tx1">
                  <a:lumMod val="50000"/>
                  <a:lumOff val="50000"/>
                </a:schemeClr>
              </a:solidFill>
            </a:endParaRPr>
          </a:p>
        </p:txBody>
      </p:sp>
      <p:sp>
        <p:nvSpPr>
          <p:cNvPr id="29" name="íṩľíḍè-TextBox 5"/>
          <p:cNvSpPr txBox="1"/>
          <p:nvPr/>
        </p:nvSpPr>
        <p:spPr>
          <a:xfrm>
            <a:off x="12805231" y="57755"/>
            <a:ext cx="2578100" cy="1389380"/>
          </a:xfrm>
          <a:prstGeom prst="rect">
            <a:avLst/>
          </a:prstGeom>
          <a:noFill/>
        </p:spPr>
        <p:txBody>
          <a:bodyPr wrap="square" lIns="120000" tIns="62400" rIns="120000" bIns="62400" anchor="t">
            <a:normAutofit fontScale="97500"/>
          </a:bodyPr>
          <a:lstStyle/>
          <a:p>
            <a:pPr algn="ctr" defTabSz="913765">
              <a:lnSpc>
                <a:spcPct val="120000"/>
              </a:lnSpc>
              <a:spcBef>
                <a:spcPct val="0"/>
              </a:spcBef>
              <a:defRPr/>
            </a:pPr>
            <a:endParaRPr lang="zh-CN" altLang="en-US" sz="1465" dirty="0">
              <a:latin typeface="微软雅黑" panose="020B0503020204020204" pitchFamily="34" charset="-122"/>
              <a:ea typeface="微软雅黑" panose="020B0503020204020204" pitchFamily="34" charset="-122"/>
            </a:endParaRPr>
          </a:p>
        </p:txBody>
      </p:sp>
      <p:sp>
        <p:nvSpPr>
          <p:cNvPr id="2" name="矩形 1"/>
          <p:cNvSpPr/>
          <p:nvPr/>
        </p:nvSpPr>
        <p:spPr>
          <a:xfrm>
            <a:off x="0" y="0"/>
            <a:ext cx="3857625" cy="6858000"/>
          </a:xfrm>
          <a:prstGeom prst="rect">
            <a:avLst/>
          </a:prstGeom>
          <a:solidFill>
            <a:srgbClr val="F5F5F5">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3199611" y="917803"/>
            <a:ext cx="3785652" cy="884070"/>
          </a:xfrm>
          <a:prstGeom prst="rect">
            <a:avLst/>
          </a:prstGeom>
          <a:noFill/>
          <a:ln>
            <a:noFill/>
          </a:ln>
        </p:spPr>
        <p:txBody>
          <a:bodyPr wrap="none" tIns="72000" rIns="0" bIns="72000" rtlCol="0">
            <a:spAutoFit/>
          </a:bodyPr>
          <a:lstStyle/>
          <a:p>
            <a:pPr algn="ctr"/>
            <a:r>
              <a:rPr lang="zh-CN" altLang="en-US" sz="4800" b="1" dirty="0">
                <a:solidFill>
                  <a:schemeClr val="accent3"/>
                </a:solidFill>
                <a:effectLst>
                  <a:outerShdw blurRad="38100" dist="38100" dir="2700000" algn="tl">
                    <a:srgbClr val="000000">
                      <a:alpha val="43137"/>
                    </a:srgbClr>
                  </a:outerShdw>
                </a:effectLst>
                <a:latin typeface="+mj-ea"/>
                <a:ea typeface="+mj-ea"/>
              </a:rPr>
              <a:t>婚假为带薪假</a:t>
            </a:r>
            <a:endParaRPr lang="zh-CN" altLang="en-US" sz="4800" b="1" dirty="0">
              <a:solidFill>
                <a:schemeClr val="accent3"/>
              </a:solidFill>
              <a:effectLst>
                <a:outerShdw blurRad="38100" dist="38100" dir="2700000" algn="tl">
                  <a:srgbClr val="000000">
                    <a:alpha val="43137"/>
                  </a:srgbClr>
                </a:outerShdw>
              </a:effectLst>
              <a:latin typeface="+mj-ea"/>
              <a:ea typeface="+mj-ea"/>
            </a:endParaRPr>
          </a:p>
        </p:txBody>
      </p:sp>
      <p:sp>
        <p:nvSpPr>
          <p:cNvPr id="14" name="文本框 13"/>
          <p:cNvSpPr txBox="1"/>
          <p:nvPr/>
        </p:nvSpPr>
        <p:spPr>
          <a:xfrm>
            <a:off x="3857625" y="552390"/>
            <a:ext cx="697627" cy="400110"/>
          </a:xfrm>
          <a:prstGeom prst="rect">
            <a:avLst/>
          </a:prstGeom>
          <a:solidFill>
            <a:schemeClr val="accent3"/>
          </a:solidFill>
        </p:spPr>
        <p:txBody>
          <a:bodyPr wrap="none" rtlCol="0">
            <a:spAutoFit/>
          </a:bodyPr>
          <a:lstStyle/>
          <a:p>
            <a:r>
              <a:rPr lang="zh-CN" altLang="en-US" sz="2000" dirty="0">
                <a:solidFill>
                  <a:schemeClr val="bg1"/>
                </a:solidFill>
              </a:rPr>
              <a:t>婚假</a:t>
            </a:r>
            <a:endParaRPr lang="zh-CN" altLang="en-US" sz="2000" dirty="0">
              <a:solidFill>
                <a:schemeClr val="bg1"/>
              </a:solidFill>
            </a:endParaRPr>
          </a:p>
        </p:txBody>
      </p:sp>
      <p:sp>
        <p:nvSpPr>
          <p:cNvPr id="31" name="îṣļîḑé-TextBox 5"/>
          <p:cNvSpPr txBox="1"/>
          <p:nvPr/>
        </p:nvSpPr>
        <p:spPr>
          <a:xfrm>
            <a:off x="421843" y="1872354"/>
            <a:ext cx="3013942" cy="725169"/>
          </a:xfrm>
          <a:prstGeom prst="rect">
            <a:avLst/>
          </a:prstGeom>
          <a:noFill/>
        </p:spPr>
        <p:txBody>
          <a:bodyPr wrap="square" lIns="120000" tIns="62400" rIns="120000" bIns="62400" anchor="t">
            <a:normAutofit/>
          </a:bodyPr>
          <a:lstStyle/>
          <a:p>
            <a:pPr defTabSz="913765">
              <a:lnSpc>
                <a:spcPct val="120000"/>
              </a:lnSpc>
              <a:spcBef>
                <a:spcPct val="0"/>
              </a:spcBef>
              <a:defRPr/>
            </a:pPr>
            <a:r>
              <a:rPr lang="zh-CN" altLang="en-US" sz="1400" dirty="0">
                <a:solidFill>
                  <a:schemeClr val="tx1"/>
                </a:solidFill>
                <a:latin typeface="微软雅黑" panose="020B0503020204020204" pitchFamily="34" charset="-122"/>
                <a:ea typeface="微软雅黑" panose="020B0503020204020204" pitchFamily="34" charset="-122"/>
              </a:rPr>
              <a:t>前提：遵守国家计划生育政策（已婚、计划内生育）。</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32" name="îṣļîḑé-TextBox 5"/>
          <p:cNvSpPr txBox="1"/>
          <p:nvPr/>
        </p:nvSpPr>
        <p:spPr>
          <a:xfrm>
            <a:off x="421841" y="3027297"/>
            <a:ext cx="3013942" cy="725169"/>
          </a:xfrm>
          <a:prstGeom prst="rect">
            <a:avLst/>
          </a:prstGeom>
          <a:noFill/>
        </p:spPr>
        <p:txBody>
          <a:bodyPr wrap="square" lIns="120000" tIns="62400" rIns="120000" bIns="62400" anchor="t">
            <a:normAutofit/>
          </a:bodyPr>
          <a:lstStyle/>
          <a:p>
            <a:pPr defTabSz="913765">
              <a:lnSpc>
                <a:spcPct val="120000"/>
              </a:lnSpc>
              <a:spcBef>
                <a:spcPct val="0"/>
              </a:spcBef>
              <a:defRPr/>
            </a:pPr>
            <a:r>
              <a:rPr lang="zh-CN" altLang="en-US" sz="1400" dirty="0">
                <a:solidFill>
                  <a:schemeClr val="tx1"/>
                </a:solidFill>
                <a:latin typeface="微软雅黑" panose="020B0503020204020204" pitchFamily="34" charset="-122"/>
                <a:ea typeface="微软雅黑" panose="020B0503020204020204" pitchFamily="34" charset="-122"/>
              </a:rPr>
              <a:t>分类：产前检查假(女)、生育产假(女)、产后陪护假(男)。</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33" name="îṣļîḑé-TextBox 5"/>
          <p:cNvSpPr txBox="1"/>
          <p:nvPr/>
        </p:nvSpPr>
        <p:spPr>
          <a:xfrm>
            <a:off x="421843" y="4182239"/>
            <a:ext cx="3013940" cy="725169"/>
          </a:xfrm>
          <a:prstGeom prst="rect">
            <a:avLst/>
          </a:prstGeom>
          <a:noFill/>
        </p:spPr>
        <p:txBody>
          <a:bodyPr wrap="square" lIns="120000" tIns="62400" rIns="120000" bIns="62400" anchor="t">
            <a:noAutofit/>
          </a:bodyPr>
          <a:lstStyle/>
          <a:p>
            <a:pPr defTabSz="913765">
              <a:lnSpc>
                <a:spcPct val="120000"/>
              </a:lnSpc>
              <a:spcBef>
                <a:spcPct val="0"/>
              </a:spcBef>
              <a:defRPr/>
            </a:pPr>
            <a:r>
              <a:rPr lang="zh-CN" altLang="en-US" sz="1400" dirty="0">
                <a:solidFill>
                  <a:schemeClr val="tx1"/>
                </a:solidFill>
                <a:latin typeface="微软雅黑" panose="020B0503020204020204" pitchFamily="34" charset="-122"/>
                <a:ea typeface="微软雅黑" panose="020B0503020204020204" pitchFamily="34" charset="-122"/>
              </a:rPr>
              <a:t>产前检查假：女员工怀孕后，可遵医嘱定期产检，每次半天，一般不超过15次。初次请休</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34" name="îṣļîḑé-TextBox 5"/>
          <p:cNvSpPr txBox="1"/>
          <p:nvPr/>
        </p:nvSpPr>
        <p:spPr>
          <a:xfrm>
            <a:off x="421843" y="5337180"/>
            <a:ext cx="3013940" cy="725169"/>
          </a:xfrm>
          <a:prstGeom prst="rect">
            <a:avLst/>
          </a:prstGeom>
          <a:noFill/>
        </p:spPr>
        <p:txBody>
          <a:bodyPr wrap="square" lIns="120000" tIns="62400" rIns="120000" bIns="62400" anchor="t">
            <a:normAutofit/>
          </a:bodyPr>
          <a:lstStyle/>
          <a:p>
            <a:pPr defTabSz="913765">
              <a:lnSpc>
                <a:spcPct val="120000"/>
              </a:lnSpc>
              <a:spcBef>
                <a:spcPct val="0"/>
              </a:spcBef>
              <a:defRPr/>
            </a:pPr>
            <a:r>
              <a:rPr lang="zh-CN" altLang="en-US" sz="1400" dirty="0">
                <a:solidFill>
                  <a:schemeClr val="tx1"/>
                </a:solidFill>
                <a:latin typeface="微软雅黑" panose="020B0503020204020204" pitchFamily="34" charset="-122"/>
                <a:ea typeface="微软雅黑" panose="020B0503020204020204" pitchFamily="34" charset="-122"/>
              </a:rPr>
              <a:t>产前检查假时，须提供医院检查证明。</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8500" decel="428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00" fill="hold"/>
                                        <p:tgtEl>
                                          <p:spTgt spid="6"/>
                                        </p:tgtEl>
                                        <p:attrNameLst>
                                          <p:attrName>ppt_x</p:attrName>
                                        </p:attrNameLst>
                                      </p:cBhvr>
                                      <p:tavLst>
                                        <p:tav tm="0">
                                          <p:val>
                                            <p:strVal val="0-#ppt_w/2"/>
                                          </p:val>
                                        </p:tav>
                                        <p:tav tm="100000">
                                          <p:val>
                                            <p:strVal val="#ppt_x"/>
                                          </p:val>
                                        </p:tav>
                                      </p:tavLst>
                                    </p:anim>
                                    <p:anim calcmode="lin" valueType="num">
                                      <p:cBhvr additive="base">
                                        <p:cTn id="8" dur="7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4" accel="28500" decel="428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00" fill="hold"/>
                                        <p:tgtEl>
                                          <p:spTgt spid="7"/>
                                        </p:tgtEl>
                                        <p:attrNameLst>
                                          <p:attrName>ppt_x</p:attrName>
                                        </p:attrNameLst>
                                      </p:cBhvr>
                                      <p:tavLst>
                                        <p:tav tm="0">
                                          <p:val>
                                            <p:strVal val="#ppt_x"/>
                                          </p:val>
                                        </p:tav>
                                        <p:tav tm="100000">
                                          <p:val>
                                            <p:strVal val="#ppt_x"/>
                                          </p:val>
                                        </p:tav>
                                      </p:tavLst>
                                    </p:anim>
                                    <p:anim calcmode="lin" valueType="num">
                                      <p:cBhvr additive="base">
                                        <p:cTn id="12" dur="7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accel="28500" decel="4280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00" fill="hold"/>
                                        <p:tgtEl>
                                          <p:spTgt spid="8"/>
                                        </p:tgtEl>
                                        <p:attrNameLst>
                                          <p:attrName>ppt_x</p:attrName>
                                        </p:attrNameLst>
                                      </p:cBhvr>
                                      <p:tavLst>
                                        <p:tav tm="0">
                                          <p:val>
                                            <p:strVal val="1+#ppt_w/2"/>
                                          </p:val>
                                        </p:tav>
                                        <p:tav tm="100000">
                                          <p:val>
                                            <p:strVal val="#ppt_x"/>
                                          </p:val>
                                        </p:tav>
                                      </p:tavLst>
                                    </p:anim>
                                    <p:anim calcmode="lin" valueType="num">
                                      <p:cBhvr additive="base">
                                        <p:cTn id="16" dur="7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accel="28500" decel="42800" fill="hold" nodeType="withEffect">
                                  <p:stCondLst>
                                    <p:cond delay="1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700" fill="hold"/>
                                        <p:tgtEl>
                                          <p:spTgt spid="11"/>
                                        </p:tgtEl>
                                        <p:attrNameLst>
                                          <p:attrName>ppt_x</p:attrName>
                                        </p:attrNameLst>
                                      </p:cBhvr>
                                      <p:tavLst>
                                        <p:tav tm="0">
                                          <p:val>
                                            <p:strVal val="1+#ppt_w/2"/>
                                          </p:val>
                                        </p:tav>
                                        <p:tav tm="100000">
                                          <p:val>
                                            <p:strVal val="#ppt_x"/>
                                          </p:val>
                                        </p:tav>
                                      </p:tavLst>
                                    </p:anim>
                                    <p:anim calcmode="lin" valueType="num">
                                      <p:cBhvr additive="base">
                                        <p:cTn id="20" dur="7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2" accel="28500" decel="42800" fill="hold" nodeType="withEffect">
                                  <p:stCondLst>
                                    <p:cond delay="3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700" fill="hold"/>
                                        <p:tgtEl>
                                          <p:spTgt spid="10"/>
                                        </p:tgtEl>
                                        <p:attrNameLst>
                                          <p:attrName>ppt_x</p:attrName>
                                        </p:attrNameLst>
                                      </p:cBhvr>
                                      <p:tavLst>
                                        <p:tav tm="0">
                                          <p:val>
                                            <p:strVal val="1+#ppt_w/2"/>
                                          </p:val>
                                        </p:tav>
                                        <p:tav tm="100000">
                                          <p:val>
                                            <p:strVal val="#ppt_x"/>
                                          </p:val>
                                        </p:tav>
                                      </p:tavLst>
                                    </p:anim>
                                    <p:anim calcmode="lin" valueType="num">
                                      <p:cBhvr additive="base">
                                        <p:cTn id="24" dur="7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17" presetClass="entr" presetSubtype="8" fill="hold" grpId="0" nodeType="afterEffect">
                                  <p:stCondLst>
                                    <p:cond delay="15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ppt_x</p:attrName>
                                        </p:attrNameLst>
                                      </p:cBhvr>
                                      <p:tavLst>
                                        <p:tav tm="0">
                                          <p:val>
                                            <p:strVal val="#ppt_x-#ppt_w/2"/>
                                          </p:val>
                                        </p:tav>
                                        <p:tav tm="100000">
                                          <p:val>
                                            <p:strVal val="#ppt_x"/>
                                          </p:val>
                                        </p:tav>
                                      </p:tavLst>
                                    </p:anim>
                                    <p:anim calcmode="lin" valueType="num">
                                      <p:cBhvr>
                                        <p:cTn id="29" dur="500" fill="hold"/>
                                        <p:tgtEl>
                                          <p:spTgt spid="14"/>
                                        </p:tgtEl>
                                        <p:attrNameLst>
                                          <p:attrName>ppt_y</p:attrName>
                                        </p:attrNameLst>
                                      </p:cBhvr>
                                      <p:tavLst>
                                        <p:tav tm="0">
                                          <p:val>
                                            <p:strVal val="#ppt_y"/>
                                          </p:val>
                                        </p:tav>
                                        <p:tav tm="100000">
                                          <p:val>
                                            <p:strVal val="#ppt_y"/>
                                          </p:val>
                                        </p:tav>
                                      </p:tavLst>
                                    </p:anim>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strVal val="#ppt_h"/>
                                          </p:val>
                                        </p:tav>
                                        <p:tav tm="100000">
                                          <p:val>
                                            <p:strVal val="#ppt_h"/>
                                          </p:val>
                                        </p:tav>
                                      </p:tavLst>
                                    </p:anim>
                                  </p:childTnLst>
                                </p:cTn>
                              </p:par>
                              <p:par>
                                <p:cTn id="32" presetID="50" presetClass="entr" presetSubtype="0" decel="100000" fill="hold" grpId="0" nodeType="withEffect">
                                  <p:stCondLst>
                                    <p:cond delay="150"/>
                                  </p:stCondLst>
                                  <p:childTnLst>
                                    <p:set>
                                      <p:cBhvr>
                                        <p:cTn id="33" dur="1" fill="hold">
                                          <p:stCondLst>
                                            <p:cond delay="0"/>
                                          </p:stCondLst>
                                        </p:cTn>
                                        <p:tgtEl>
                                          <p:spTgt spid="13"/>
                                        </p:tgtEl>
                                        <p:attrNameLst>
                                          <p:attrName>style.visibility</p:attrName>
                                        </p:attrNameLst>
                                      </p:cBhvr>
                                      <p:to>
                                        <p:strVal val="visible"/>
                                      </p:to>
                                    </p:set>
                                    <p:anim calcmode="lin" valueType="num">
                                      <p:cBhvr>
                                        <p:cTn id="34" dur="750" fill="hold"/>
                                        <p:tgtEl>
                                          <p:spTgt spid="13"/>
                                        </p:tgtEl>
                                        <p:attrNameLst>
                                          <p:attrName>ppt_w</p:attrName>
                                        </p:attrNameLst>
                                      </p:cBhvr>
                                      <p:tavLst>
                                        <p:tav tm="0">
                                          <p:val>
                                            <p:strVal val="#ppt_w+.3"/>
                                          </p:val>
                                        </p:tav>
                                        <p:tav tm="100000">
                                          <p:val>
                                            <p:strVal val="#ppt_w"/>
                                          </p:val>
                                        </p:tav>
                                      </p:tavLst>
                                    </p:anim>
                                    <p:anim calcmode="lin" valueType="num">
                                      <p:cBhvr>
                                        <p:cTn id="35" dur="750" fill="hold"/>
                                        <p:tgtEl>
                                          <p:spTgt spid="13"/>
                                        </p:tgtEl>
                                        <p:attrNameLst>
                                          <p:attrName>ppt_h</p:attrName>
                                        </p:attrNameLst>
                                      </p:cBhvr>
                                      <p:tavLst>
                                        <p:tav tm="0">
                                          <p:val>
                                            <p:strVal val="#ppt_h"/>
                                          </p:val>
                                        </p:tav>
                                        <p:tav tm="100000">
                                          <p:val>
                                            <p:strVal val="#ppt_h"/>
                                          </p:val>
                                        </p:tav>
                                      </p:tavLst>
                                    </p:anim>
                                    <p:animEffect transition="in" filter="fade">
                                      <p:cBhvr>
                                        <p:cTn id="36" dur="750"/>
                                        <p:tgtEl>
                                          <p:spTgt spid="13"/>
                                        </p:tgtEl>
                                      </p:cBhvr>
                                    </p:animEffect>
                                  </p:childTnLst>
                                </p:cTn>
                              </p:par>
                            </p:childTnLst>
                          </p:cTn>
                        </p:par>
                        <p:par>
                          <p:cTn id="37" fill="hold">
                            <p:stCondLst>
                              <p:cond delay="1650"/>
                            </p:stCondLst>
                            <p:childTnLst>
                              <p:par>
                                <p:cTn id="38" presetID="10"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par>
                          <p:cTn id="41" fill="hold">
                            <p:stCondLst>
                              <p:cond delay="2150"/>
                            </p:stCondLst>
                            <p:childTnLst>
                              <p:par>
                                <p:cTn id="42" presetID="22" presetClass="entr" presetSubtype="8"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left)">
                                      <p:cBhvr>
                                        <p:cTn id="50" dur="500"/>
                                        <p:tgtEl>
                                          <p:spTgt spid="24"/>
                                        </p:tgtEl>
                                      </p:cBhvr>
                                    </p:animEffect>
                                  </p:childTnLst>
                                </p:cTn>
                              </p:par>
                            </p:childTnLst>
                          </p:cTn>
                        </p:par>
                        <p:par>
                          <p:cTn id="51" fill="hold">
                            <p:stCondLst>
                              <p:cond delay="2650"/>
                            </p:stCondLst>
                            <p:childTnLst>
                              <p:par>
                                <p:cTn id="52" presetID="22" presetClass="entr" presetSubtype="8"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par>
                                <p:cTn id="55" presetID="22" presetClass="entr" presetSubtype="8" fill="hold" grpId="0" nodeType="withEffect">
                                  <p:stCondLst>
                                    <p:cond delay="15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par>
                                <p:cTn id="58" presetID="22" presetClass="entr" presetSubtype="8" fill="hold" grpId="0" nodeType="withEffect">
                                  <p:stCondLst>
                                    <p:cond delay="35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par>
                                <p:cTn id="61" presetID="42" presetClass="entr" presetSubtype="0" fill="hold" grpId="0" nodeType="withEffect">
                                  <p:stCondLst>
                                    <p:cond delay="35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1000"/>
                                        <p:tgtEl>
                                          <p:spTgt spid="31"/>
                                        </p:tgtEl>
                                      </p:cBhvr>
                                    </p:animEffect>
                                    <p:anim calcmode="lin" valueType="num">
                                      <p:cBhvr>
                                        <p:cTn id="64" dur="1000" fill="hold"/>
                                        <p:tgtEl>
                                          <p:spTgt spid="31"/>
                                        </p:tgtEl>
                                        <p:attrNameLst>
                                          <p:attrName>ppt_x</p:attrName>
                                        </p:attrNameLst>
                                      </p:cBhvr>
                                      <p:tavLst>
                                        <p:tav tm="0">
                                          <p:val>
                                            <p:strVal val="#ppt_x"/>
                                          </p:val>
                                        </p:tav>
                                        <p:tav tm="100000">
                                          <p:val>
                                            <p:strVal val="#ppt_x"/>
                                          </p:val>
                                        </p:tav>
                                      </p:tavLst>
                                    </p:anim>
                                    <p:anim calcmode="lin" valueType="num">
                                      <p:cBhvr>
                                        <p:cTn id="65" dur="1000" fill="hold"/>
                                        <p:tgtEl>
                                          <p:spTgt spid="31"/>
                                        </p:tgtEl>
                                        <p:attrNameLst>
                                          <p:attrName>ppt_y</p:attrName>
                                        </p:attrNameLst>
                                      </p:cBhvr>
                                      <p:tavLst>
                                        <p:tav tm="0">
                                          <p:val>
                                            <p:strVal val="#ppt_y+.1"/>
                                          </p:val>
                                        </p:tav>
                                        <p:tav tm="100000">
                                          <p:val>
                                            <p:strVal val="#ppt_y"/>
                                          </p:val>
                                        </p:tav>
                                      </p:tavLst>
                                    </p:anim>
                                  </p:childTnLst>
                                </p:cTn>
                              </p:par>
                            </p:childTnLst>
                          </p:cTn>
                        </p:par>
                        <p:par>
                          <p:cTn id="66" fill="hold">
                            <p:stCondLst>
                              <p:cond delay="3150"/>
                            </p:stCondLst>
                            <p:childTnLst>
                              <p:par>
                                <p:cTn id="67" presetID="42" presetClass="entr" presetSubtype="0"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1000"/>
                                        <p:tgtEl>
                                          <p:spTgt spid="32"/>
                                        </p:tgtEl>
                                      </p:cBhvr>
                                    </p:animEffect>
                                    <p:anim calcmode="lin" valueType="num">
                                      <p:cBhvr>
                                        <p:cTn id="70" dur="1000" fill="hold"/>
                                        <p:tgtEl>
                                          <p:spTgt spid="32"/>
                                        </p:tgtEl>
                                        <p:attrNameLst>
                                          <p:attrName>ppt_x</p:attrName>
                                        </p:attrNameLst>
                                      </p:cBhvr>
                                      <p:tavLst>
                                        <p:tav tm="0">
                                          <p:val>
                                            <p:strVal val="#ppt_x"/>
                                          </p:val>
                                        </p:tav>
                                        <p:tav tm="100000">
                                          <p:val>
                                            <p:strVal val="#ppt_x"/>
                                          </p:val>
                                        </p:tav>
                                      </p:tavLst>
                                    </p:anim>
                                    <p:anim calcmode="lin" valueType="num">
                                      <p:cBhvr>
                                        <p:cTn id="71" dur="1000" fill="hold"/>
                                        <p:tgtEl>
                                          <p:spTgt spid="32"/>
                                        </p:tgtEl>
                                        <p:attrNameLst>
                                          <p:attrName>ppt_y</p:attrName>
                                        </p:attrNameLst>
                                      </p:cBhvr>
                                      <p:tavLst>
                                        <p:tav tm="0">
                                          <p:val>
                                            <p:strVal val="#ppt_y+.1"/>
                                          </p:val>
                                        </p:tav>
                                        <p:tav tm="100000">
                                          <p:val>
                                            <p:strVal val="#ppt_y"/>
                                          </p:val>
                                        </p:tav>
                                      </p:tavLst>
                                    </p:anim>
                                  </p:childTnLst>
                                </p:cTn>
                              </p:par>
                            </p:childTnLst>
                          </p:cTn>
                        </p:par>
                        <p:par>
                          <p:cTn id="72" fill="hold">
                            <p:stCondLst>
                              <p:cond delay="4150"/>
                            </p:stCondLst>
                            <p:childTnLst>
                              <p:par>
                                <p:cTn id="73" presetID="42" presetClass="entr" presetSubtype="0"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1000"/>
                                        <p:tgtEl>
                                          <p:spTgt spid="33"/>
                                        </p:tgtEl>
                                      </p:cBhvr>
                                    </p:animEffect>
                                    <p:anim calcmode="lin" valueType="num">
                                      <p:cBhvr>
                                        <p:cTn id="76" dur="1000" fill="hold"/>
                                        <p:tgtEl>
                                          <p:spTgt spid="33"/>
                                        </p:tgtEl>
                                        <p:attrNameLst>
                                          <p:attrName>ppt_x</p:attrName>
                                        </p:attrNameLst>
                                      </p:cBhvr>
                                      <p:tavLst>
                                        <p:tav tm="0">
                                          <p:val>
                                            <p:strVal val="#ppt_x"/>
                                          </p:val>
                                        </p:tav>
                                        <p:tav tm="100000">
                                          <p:val>
                                            <p:strVal val="#ppt_x"/>
                                          </p:val>
                                        </p:tav>
                                      </p:tavLst>
                                    </p:anim>
                                    <p:anim calcmode="lin" valueType="num">
                                      <p:cBhvr>
                                        <p:cTn id="77" dur="1000" fill="hold"/>
                                        <p:tgtEl>
                                          <p:spTgt spid="33"/>
                                        </p:tgtEl>
                                        <p:attrNameLst>
                                          <p:attrName>ppt_y</p:attrName>
                                        </p:attrNameLst>
                                      </p:cBhvr>
                                      <p:tavLst>
                                        <p:tav tm="0">
                                          <p:val>
                                            <p:strVal val="#ppt_y+.1"/>
                                          </p:val>
                                        </p:tav>
                                        <p:tav tm="100000">
                                          <p:val>
                                            <p:strVal val="#ppt_y"/>
                                          </p:val>
                                        </p:tav>
                                      </p:tavLst>
                                    </p:anim>
                                  </p:childTnLst>
                                </p:cTn>
                              </p:par>
                            </p:childTnLst>
                          </p:cTn>
                        </p:par>
                        <p:par>
                          <p:cTn id="78" fill="hold">
                            <p:stCondLst>
                              <p:cond delay="5150"/>
                            </p:stCondLst>
                            <p:childTnLst>
                              <p:par>
                                <p:cTn id="79" presetID="42" presetClass="entr" presetSubtype="0" fill="hold" grpId="0" nodeType="after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fade">
                                      <p:cBhvr>
                                        <p:cTn id="81" dur="1000"/>
                                        <p:tgtEl>
                                          <p:spTgt spid="34"/>
                                        </p:tgtEl>
                                      </p:cBhvr>
                                    </p:animEffect>
                                    <p:anim calcmode="lin" valueType="num">
                                      <p:cBhvr>
                                        <p:cTn id="82" dur="1000" fill="hold"/>
                                        <p:tgtEl>
                                          <p:spTgt spid="34"/>
                                        </p:tgtEl>
                                        <p:attrNameLst>
                                          <p:attrName>ppt_x</p:attrName>
                                        </p:attrNameLst>
                                      </p:cBhvr>
                                      <p:tavLst>
                                        <p:tav tm="0">
                                          <p:val>
                                            <p:strVal val="#ppt_x"/>
                                          </p:val>
                                        </p:tav>
                                        <p:tav tm="100000">
                                          <p:val>
                                            <p:strVal val="#ppt_x"/>
                                          </p:val>
                                        </p:tav>
                                      </p:tavLst>
                                    </p:anim>
                                    <p:anim calcmode="lin" valueType="num">
                                      <p:cBhvr>
                                        <p:cTn id="83"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9" grpId="0"/>
      <p:bldP spid="20" grpId="0"/>
      <p:bldP spid="21" grpId="0"/>
      <p:bldP spid="22" grpId="0"/>
      <p:bldP spid="23" grpId="0"/>
      <p:bldP spid="24" grpId="0"/>
      <p:bldP spid="25" grpId="0"/>
      <p:bldP spid="13" grpId="0"/>
      <p:bldP spid="14" grpId="0" bldLvl="0" animBg="1"/>
      <p:bldP spid="31" grpId="0"/>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Shape 591"/>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grpSp>
        <p:nvGrpSpPr>
          <p:cNvPr id="2" name="组合 1"/>
          <p:cNvGrpSpPr/>
          <p:nvPr/>
        </p:nvGrpSpPr>
        <p:grpSpPr>
          <a:xfrm>
            <a:off x="4625333" y="930192"/>
            <a:ext cx="6512377" cy="5999099"/>
            <a:chOff x="9250666" y="1860383"/>
            <a:chExt cx="13024754" cy="11998197"/>
          </a:xfrm>
        </p:grpSpPr>
        <p:sp>
          <p:nvSpPr>
            <p:cNvPr id="592" name="Shape 592"/>
            <p:cNvSpPr/>
            <p:nvPr/>
          </p:nvSpPr>
          <p:spPr>
            <a:xfrm>
              <a:off x="9373465" y="7561209"/>
              <a:ext cx="1493149" cy="1493147"/>
            </a:xfrm>
            <a:prstGeom prst="ellipse">
              <a:avLst/>
            </a:prstGeom>
            <a:solidFill>
              <a:srgbClr val="DCB57C"/>
            </a:solidFill>
            <a:ln w="12700">
              <a:miter lim="400000"/>
            </a:ln>
          </p:spPr>
          <p:txBody>
            <a:bodyPr lIns="25400" tIns="25400" rIns="25400" bIns="25400" anchor="ctr"/>
            <a:lstStyle/>
            <a:p>
              <a:pPr>
                <a:defRPr sz="4200">
                  <a:solidFill>
                    <a:srgbClr val="FFFFFF"/>
                  </a:solidFill>
                </a:defRPr>
              </a:pPr>
              <a:endParaRPr sz="2100">
                <a:cs typeface="+mn-ea"/>
                <a:sym typeface="+mn-lt"/>
              </a:endParaRPr>
            </a:p>
          </p:txBody>
        </p:sp>
        <p:sp>
          <p:nvSpPr>
            <p:cNvPr id="594" name="Shape 594"/>
            <p:cNvSpPr/>
            <p:nvPr/>
          </p:nvSpPr>
          <p:spPr>
            <a:xfrm>
              <a:off x="9351030" y="9619064"/>
              <a:ext cx="1538022" cy="1538020"/>
            </a:xfrm>
            <a:prstGeom prst="ellipse">
              <a:avLst/>
            </a:prstGeom>
            <a:solidFill>
              <a:schemeClr val="accent3"/>
            </a:solidFill>
            <a:ln w="12700">
              <a:miter lim="400000"/>
            </a:ln>
          </p:spPr>
          <p:txBody>
            <a:bodyPr lIns="25400" tIns="25400" rIns="25400" bIns="25400" anchor="ctr"/>
            <a:lstStyle/>
            <a:p>
              <a:pPr>
                <a:defRPr sz="4200">
                  <a:solidFill>
                    <a:srgbClr val="FFFFFF"/>
                  </a:solidFill>
                </a:defRPr>
              </a:pPr>
              <a:endParaRPr sz="2100">
                <a:cs typeface="+mn-ea"/>
                <a:sym typeface="+mn-lt"/>
              </a:endParaRPr>
            </a:p>
          </p:txBody>
        </p:sp>
        <p:pic>
          <p:nvPicPr>
            <p:cNvPr id="596" name="image10.png"/>
            <p:cNvPicPr>
              <a:picLocks noChangeAspect="1"/>
            </p:cNvPicPr>
            <p:nvPr/>
          </p:nvPicPr>
          <p:blipFill>
            <a:blip r:embed="rId1"/>
            <a:stretch>
              <a:fillRect/>
            </a:stretch>
          </p:blipFill>
          <p:spPr>
            <a:xfrm>
              <a:off x="9667754" y="10053900"/>
              <a:ext cx="904824" cy="787198"/>
            </a:xfrm>
            <a:prstGeom prst="rect">
              <a:avLst/>
            </a:prstGeom>
            <a:ln w="12700">
              <a:miter lim="400000"/>
              <a:headEnd/>
              <a:tailEnd/>
            </a:ln>
          </p:spPr>
        </p:pic>
        <p:pic>
          <p:nvPicPr>
            <p:cNvPr id="599" name="image11.png"/>
            <p:cNvPicPr>
              <a:picLocks noChangeAspect="1"/>
            </p:cNvPicPr>
            <p:nvPr/>
          </p:nvPicPr>
          <p:blipFill>
            <a:blip r:embed="rId2"/>
            <a:stretch>
              <a:fillRect/>
            </a:stretch>
          </p:blipFill>
          <p:spPr>
            <a:xfrm>
              <a:off x="9612110" y="7822289"/>
              <a:ext cx="1015859" cy="1015859"/>
            </a:xfrm>
            <a:prstGeom prst="rect">
              <a:avLst/>
            </a:prstGeom>
            <a:ln w="12700">
              <a:miter lim="400000"/>
              <a:headEnd/>
              <a:tailEnd/>
            </a:ln>
          </p:spPr>
        </p:pic>
        <p:sp>
          <p:nvSpPr>
            <p:cNvPr id="600" name="Shape 600"/>
            <p:cNvSpPr/>
            <p:nvPr/>
          </p:nvSpPr>
          <p:spPr>
            <a:xfrm>
              <a:off x="11340982" y="7755425"/>
              <a:ext cx="10934438" cy="1169546"/>
            </a:xfrm>
            <a:prstGeom prst="rect">
              <a:avLst/>
            </a:prstGeom>
            <a:ln w="12700">
              <a:miter lim="400000"/>
            </a:ln>
          </p:spPr>
          <p:txBody>
            <a:bodyPr wrap="square" lIns="45719" tIns="45719" rIns="45719" bIns="45719">
              <a:spAutoFit/>
            </a:bodyPr>
            <a:lstStyle>
              <a:lvl1pPr algn="l" defTabSz="1828800">
                <a:defRPr sz="5600">
                  <a:solidFill>
                    <a:srgbClr val="C9C3BA"/>
                  </a:solidFill>
                  <a:latin typeface="Heiti SC Medium"/>
                  <a:ea typeface="Heiti SC Medium"/>
                  <a:cs typeface="Heiti SC Medium"/>
                  <a:sym typeface="Heiti SC Medium"/>
                </a:defRPr>
              </a:lvl1pPr>
            </a:lstStyle>
            <a:p>
              <a:r>
                <a:rPr lang="zh-CN" altLang="en-US" sz="1600" dirty="0">
                  <a:latin typeface="+mn-lt"/>
                  <a:ea typeface="+mn-ea"/>
                  <a:cs typeface="+mn-ea"/>
                  <a:sym typeface="+mn-lt"/>
                </a:rPr>
                <a:t>怀孕后，可视情申请推迟半小时上班，以错开交通高峰期的拥挤人流，避免发生意外。</a:t>
              </a:r>
              <a:endParaRPr sz="1600" dirty="0">
                <a:latin typeface="+mn-lt"/>
                <a:ea typeface="+mn-ea"/>
                <a:cs typeface="+mn-ea"/>
                <a:sym typeface="+mn-lt"/>
              </a:endParaRPr>
            </a:p>
          </p:txBody>
        </p:sp>
        <p:sp>
          <p:nvSpPr>
            <p:cNvPr id="602" name="Shape 602"/>
            <p:cNvSpPr/>
            <p:nvPr/>
          </p:nvSpPr>
          <p:spPr>
            <a:xfrm>
              <a:off x="11340982" y="9786184"/>
              <a:ext cx="10934436" cy="1169546"/>
            </a:xfrm>
            <a:prstGeom prst="rect">
              <a:avLst/>
            </a:prstGeom>
            <a:ln w="12700">
              <a:miter lim="400000"/>
            </a:ln>
          </p:spPr>
          <p:txBody>
            <a:bodyPr wrap="square" lIns="45719" tIns="45719" rIns="45719" bIns="45719">
              <a:spAutoFit/>
            </a:bodyPr>
            <a:lstStyle>
              <a:lvl1pPr algn="l" defTabSz="1828800">
                <a:defRPr sz="5600">
                  <a:solidFill>
                    <a:srgbClr val="C9C3BA"/>
                  </a:solidFill>
                  <a:latin typeface="Heiti SC Medium"/>
                  <a:ea typeface="Heiti SC Medium"/>
                  <a:cs typeface="Heiti SC Medium"/>
                  <a:sym typeface="Heiti SC Medium"/>
                </a:defRPr>
              </a:lvl1pPr>
            </a:lstStyle>
            <a:p>
              <a:r>
                <a:rPr lang="zh-CN" altLang="en-US" sz="1600" dirty="0">
                  <a:cs typeface="+mn-ea"/>
                  <a:sym typeface="+mn-lt"/>
                </a:rPr>
                <a:t>怀孕</a:t>
              </a:r>
              <a:r>
                <a:rPr lang="en-US" altLang="zh-CN" sz="1600" dirty="0">
                  <a:cs typeface="+mn-ea"/>
                  <a:sym typeface="+mn-lt"/>
                </a:rPr>
                <a:t>7</a:t>
              </a:r>
              <a:r>
                <a:rPr lang="zh-CN" altLang="en-US" sz="1600" dirty="0">
                  <a:cs typeface="+mn-ea"/>
                  <a:sym typeface="+mn-lt"/>
                </a:rPr>
                <a:t>个月（含）以上，各部门可根据实际工作需要，每天安排一小时额外休息时间，期间计算为劳动时间。</a:t>
              </a:r>
              <a:endParaRPr sz="1600" dirty="0">
                <a:cs typeface="+mn-ea"/>
                <a:sym typeface="+mn-lt"/>
              </a:endParaRPr>
            </a:p>
          </p:txBody>
        </p:sp>
        <p:sp>
          <p:nvSpPr>
            <p:cNvPr id="603" name="Shape 603"/>
            <p:cNvSpPr/>
            <p:nvPr/>
          </p:nvSpPr>
          <p:spPr>
            <a:xfrm>
              <a:off x="11294436" y="12196590"/>
              <a:ext cx="10934434" cy="1661990"/>
            </a:xfrm>
            <a:prstGeom prst="rect">
              <a:avLst/>
            </a:prstGeom>
            <a:ln w="12700">
              <a:miter lim="400000"/>
            </a:ln>
          </p:spPr>
          <p:txBody>
            <a:bodyPr wrap="square" lIns="45719" tIns="45719" rIns="45719" bIns="45719">
              <a:spAutoFit/>
            </a:bodyPr>
            <a:lstStyle>
              <a:lvl1pPr algn="l" defTabSz="1828800">
                <a:defRPr sz="5600">
                  <a:solidFill>
                    <a:srgbClr val="C9C3BA"/>
                  </a:solidFill>
                  <a:latin typeface="Heiti SC Medium"/>
                  <a:ea typeface="Heiti SC Medium"/>
                  <a:cs typeface="Heiti SC Medium"/>
                  <a:sym typeface="Heiti SC Medium"/>
                </a:defRPr>
              </a:lvl1pPr>
            </a:lstStyle>
            <a:p>
              <a:endParaRPr lang="zh-CN" altLang="en-US" sz="1600" dirty="0">
                <a:cs typeface="+mn-ea"/>
                <a:sym typeface="+mn-lt"/>
              </a:endParaRPr>
            </a:p>
            <a:p>
              <a:endParaRPr lang="zh-CN" altLang="en-US" sz="1600" dirty="0">
                <a:cs typeface="+mn-ea"/>
                <a:sym typeface="+mn-lt"/>
              </a:endParaRPr>
            </a:p>
            <a:p>
              <a:endParaRPr lang="zh-CN" altLang="en-US" sz="1600" dirty="0">
                <a:cs typeface="+mn-ea"/>
                <a:sym typeface="+mn-lt"/>
              </a:endParaRPr>
            </a:p>
          </p:txBody>
        </p:sp>
        <p:sp>
          <p:nvSpPr>
            <p:cNvPr id="604" name="Shape 604"/>
            <p:cNvSpPr/>
            <p:nvPr/>
          </p:nvSpPr>
          <p:spPr>
            <a:xfrm>
              <a:off x="9250666" y="1860383"/>
              <a:ext cx="2090316" cy="1250086"/>
            </a:xfrm>
            <a:prstGeom prst="rect">
              <a:avLst/>
            </a:prstGeom>
            <a:ln w="12700">
              <a:miter lim="400000"/>
            </a:ln>
          </p:spPr>
          <p:txBody>
            <a:bodyPr wrap="none" lIns="25400" tIns="25400" rIns="25400" bIns="25400" anchor="ctr">
              <a:spAutoFit/>
            </a:bodyPr>
            <a:lstStyle>
              <a:lvl1pPr>
                <a:lnSpc>
                  <a:spcPct val="120000"/>
                </a:lnSpc>
                <a:defRPr sz="6800">
                  <a:solidFill>
                    <a:srgbClr val="E2DBD4"/>
                  </a:solidFill>
                  <a:latin typeface="Heiti SC Medium"/>
                  <a:ea typeface="Heiti SC Medium"/>
                  <a:cs typeface="Heiti SC Medium"/>
                  <a:sym typeface="Heiti SC Medium"/>
                </a:defRPr>
              </a:lvl1pPr>
            </a:lstStyle>
            <a:p>
              <a:r>
                <a:rPr lang="zh-CN" altLang="en-US" sz="3400" dirty="0">
                  <a:latin typeface="+mn-lt"/>
                  <a:ea typeface="+mn-ea"/>
                  <a:cs typeface="+mn-ea"/>
                  <a:sym typeface="+mn-lt"/>
                </a:rPr>
                <a:t>产 假</a:t>
              </a:r>
              <a:endParaRPr lang="zh-CN" altLang="en-US" sz="3400" dirty="0">
                <a:latin typeface="+mn-lt"/>
                <a:ea typeface="+mn-ea"/>
                <a:cs typeface="+mn-ea"/>
                <a:sym typeface="+mn-lt"/>
              </a:endParaRPr>
            </a:p>
          </p:txBody>
        </p:sp>
        <p:sp>
          <p:nvSpPr>
            <p:cNvPr id="605" name="Shape 605"/>
            <p:cNvSpPr/>
            <p:nvPr/>
          </p:nvSpPr>
          <p:spPr>
            <a:xfrm>
              <a:off x="9321584" y="3814889"/>
              <a:ext cx="12907286" cy="2705486"/>
            </a:xfrm>
            <a:prstGeom prst="rect">
              <a:avLst/>
            </a:prstGeom>
            <a:ln w="12700">
              <a:miter lim="400000"/>
            </a:ln>
          </p:spPr>
          <p:txBody>
            <a:bodyPr wrap="square" lIns="25400" tIns="25400" rIns="25400" bIns="25400" anchor="ctr">
              <a:spAutoFit/>
            </a:bodyPr>
            <a:lstStyle>
              <a:lvl1pPr algn="l">
                <a:lnSpc>
                  <a:spcPct val="120000"/>
                </a:lnSpc>
                <a:defRPr sz="4600">
                  <a:solidFill>
                    <a:srgbClr val="C9C3BA"/>
                  </a:solidFill>
                  <a:latin typeface="Heiti SC Light"/>
                  <a:ea typeface="Heiti SC Light"/>
                  <a:cs typeface="Heiti SC Light"/>
                  <a:sym typeface="Heiti SC Light"/>
                </a:defRPr>
              </a:lvl1pPr>
            </a:lstStyle>
            <a:p>
              <a:r>
                <a:rPr lang="zh-CN" altLang="en-US" sz="1800" dirty="0">
                  <a:latin typeface="+mn-ea"/>
                  <a:ea typeface="+mn-ea"/>
                  <a:cs typeface="+mn-ea"/>
                  <a:sym typeface="+mn-lt"/>
                </a:rPr>
                <a:t>产假工资女职工按规定享受产假期间的生育津贴，生育津贴按照女职工本人生育当月的缴费基数除以</a:t>
              </a:r>
              <a:r>
                <a:rPr lang="en-US" altLang="zh-CN" sz="1800" dirty="0">
                  <a:latin typeface="+mn-ea"/>
                  <a:ea typeface="+mn-ea"/>
                  <a:cs typeface="+mn-ea"/>
                  <a:sym typeface="+mn-lt"/>
                </a:rPr>
                <a:t>30</a:t>
              </a:r>
              <a:r>
                <a:rPr lang="zh-CN" altLang="en-US" sz="1800" dirty="0">
                  <a:latin typeface="+mn-ea"/>
                  <a:ea typeface="+mn-ea"/>
                  <a:cs typeface="+mn-ea"/>
                  <a:sym typeface="+mn-lt"/>
                </a:rPr>
                <a:t>再乘以产假天数计算，生育津贴为女职工产假期间的工资。生育津贴由社会保险经办机构拨付到用人单位，用人单位按实际金额发放员工生育津贴。</a:t>
              </a:r>
              <a:endParaRPr lang="zh-CN" altLang="en-US" sz="1800" dirty="0">
                <a:latin typeface="+mn-ea"/>
                <a:ea typeface="+mn-ea"/>
                <a:cs typeface="+mn-ea"/>
                <a:sym typeface="+mn-lt"/>
              </a:endParaRPr>
            </a:p>
          </p:txBody>
        </p:sp>
        <p:sp>
          <p:nvSpPr>
            <p:cNvPr id="607" name="Shape 607"/>
            <p:cNvSpPr/>
            <p:nvPr/>
          </p:nvSpPr>
          <p:spPr>
            <a:xfrm>
              <a:off x="9321583" y="3326676"/>
              <a:ext cx="4167763" cy="145944"/>
            </a:xfrm>
            <a:prstGeom prst="rect">
              <a:avLst/>
            </a:prstGeom>
            <a:solidFill>
              <a:srgbClr val="DCB57C"/>
            </a:solidFill>
            <a:ln w="12700">
              <a:miter lim="400000"/>
            </a:ln>
          </p:spPr>
          <p:txBody>
            <a:bodyPr lIns="35719" tIns="35719" rIns="35719" bIns="35719" anchor="ctr"/>
            <a:lstStyle/>
            <a:p>
              <a:pPr defTabSz="410845">
                <a:defRPr sz="4400"/>
              </a:pPr>
              <a:endParaRPr sz="2200">
                <a:cs typeface="+mn-ea"/>
                <a:sym typeface="+mn-lt"/>
              </a:endParaRPr>
            </a:p>
          </p:txBody>
        </p:sp>
      </p:grpSp>
      <p:sp>
        <p:nvSpPr>
          <p:cNvPr id="21" name="Rectangle 67"/>
          <p:cNvSpPr/>
          <p:nvPr/>
        </p:nvSpPr>
        <p:spPr bwMode="auto">
          <a:xfrm>
            <a:off x="10399835" y="380715"/>
            <a:ext cx="3584329" cy="664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ormAutofit fontScale="97500"/>
          </a:bodyPr>
          <a:lstStyle/>
          <a:p>
            <a:pPr algn="r" eaLnBrk="1" hangingPunct="1">
              <a:lnSpc>
                <a:spcPct val="120000"/>
              </a:lnSpc>
            </a:pPr>
            <a:endParaRPr lang="zh-CN" altLang="en-US" sz="1465" dirty="0">
              <a:solidFill>
                <a:srgbClr val="DCB57C"/>
              </a:solidFill>
              <a:latin typeface="微软雅黑" panose="020B0503020204020204" pitchFamily="34" charset="-122"/>
              <a:ea typeface="微软雅黑" panose="020B0503020204020204" pitchFamily="34" charset="-122"/>
            </a:endParaRPr>
          </a:p>
        </p:txBody>
      </p:sp>
      <p:sp>
        <p:nvSpPr>
          <p:cNvPr id="22" name="Rectangle 70"/>
          <p:cNvSpPr/>
          <p:nvPr/>
        </p:nvSpPr>
        <p:spPr bwMode="auto">
          <a:xfrm>
            <a:off x="10399835" y="1537547"/>
            <a:ext cx="3584329" cy="664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92000" bIns="0">
            <a:normAutofit fontScale="97500"/>
          </a:bodyPr>
          <a:lstStyle/>
          <a:p>
            <a:pPr algn="r" eaLnBrk="1" hangingPunct="1">
              <a:lnSpc>
                <a:spcPct val="120000"/>
              </a:lnSpc>
            </a:pPr>
            <a:endParaRPr lang="zh-CN" altLang="en-US" sz="1465" dirty="0">
              <a:solidFill>
                <a:srgbClr val="DCB57C"/>
              </a:solidFill>
              <a:latin typeface="微软雅黑" panose="020B0503020204020204" pitchFamily="34" charset="-122"/>
              <a:ea typeface="微软雅黑" panose="020B0503020204020204" pitchFamily="34" charset="-122"/>
            </a:endParaRPr>
          </a:p>
        </p:txBody>
      </p:sp>
      <p:pic>
        <p:nvPicPr>
          <p:cNvPr id="4" name="PA-图片 3-25253"/>
          <p:cNvPicPr/>
          <p:nvPr>
            <p:custDataLst>
              <p:tags r:id="rId3"/>
            </p:custDataLst>
          </p:nvPr>
        </p:nvPicPr>
        <p:blipFill rotWithShape="1">
          <a:blip r:embed="rId4">
            <a:extLst>
              <a:ext uri="{28A0092B-C50C-407E-A947-70E740481C1C}">
                <a14:useLocalDpi xmlns:a14="http://schemas.microsoft.com/office/drawing/2010/main" val="0"/>
              </a:ext>
            </a:extLst>
          </a:blip>
          <a:srcRect l="8127" t="13961" r="66165" b="9649"/>
          <a:stretch>
            <a:fillRect/>
          </a:stretch>
        </p:blipFill>
        <p:spPr>
          <a:xfrm>
            <a:off x="785552" y="1044941"/>
            <a:ext cx="2552008" cy="5053356"/>
          </a:xfrm>
          <a:prstGeom prst="roundRect">
            <a:avLst>
              <a:gd name="adj" fmla="val 8594"/>
            </a:avLst>
          </a:prstGeom>
          <a:solidFill>
            <a:srgbClr val="FFFFFF">
              <a:shade val="85000"/>
            </a:srgbClr>
          </a:solidFill>
          <a:ln>
            <a:noFill/>
          </a:ln>
          <a:effectLst/>
        </p:spPr>
      </p:pic>
      <p:pic>
        <p:nvPicPr>
          <p:cNvPr id="606" name="hero_premiere_hardware_large.png"/>
          <p:cNvPicPr>
            <a:picLocks noChangeAspect="1"/>
          </p:cNvPicPr>
          <p:nvPr/>
        </p:nvPicPr>
        <p:blipFill>
          <a:blip r:embed="rId5"/>
          <a:stretch>
            <a:fillRect/>
          </a:stretch>
        </p:blipFill>
        <p:spPr>
          <a:xfrm>
            <a:off x="755072" y="876113"/>
            <a:ext cx="2662506" cy="5339802"/>
          </a:xfrm>
          <a:prstGeom prst="rect">
            <a:avLst/>
          </a:prstGeom>
          <a:ln w="12700">
            <a:miter lim="400000"/>
            <a:headEnd/>
            <a:tailEnd/>
          </a:ln>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06"/>
                                        </p:tgtEl>
                                        <p:attrNameLst>
                                          <p:attrName>style.visibility</p:attrName>
                                        </p:attrNameLst>
                                      </p:cBhvr>
                                      <p:to>
                                        <p:strVal val="visible"/>
                                      </p:to>
                                    </p:set>
                                    <p:anim calcmode="lin" valueType="num">
                                      <p:cBhvr additive="base">
                                        <p:cTn id="7" dur="500" fill="hold"/>
                                        <p:tgtEl>
                                          <p:spTgt spid="606"/>
                                        </p:tgtEl>
                                        <p:attrNameLst>
                                          <p:attrName>ppt_x</p:attrName>
                                        </p:attrNameLst>
                                      </p:cBhvr>
                                      <p:tavLst>
                                        <p:tav tm="0">
                                          <p:val>
                                            <p:strVal val="#ppt_x"/>
                                          </p:val>
                                        </p:tav>
                                        <p:tav tm="100000">
                                          <p:val>
                                            <p:strVal val="#ppt_x"/>
                                          </p:val>
                                        </p:tav>
                                      </p:tavLst>
                                    </p:anim>
                                    <p:anim calcmode="lin" valueType="num">
                                      <p:cBhvr additive="base">
                                        <p:cTn id="8" dur="500" fill="hold"/>
                                        <p:tgtEl>
                                          <p:spTgt spid="60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57" y="4754062"/>
            <a:ext cx="12192000" cy="2103938"/>
          </a:xfrm>
          <a:prstGeom prst="rect">
            <a:avLst/>
          </a:prstGeom>
          <a:solidFill>
            <a:srgbClr val="2B2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nvGrpSpPr>
          <p:cNvPr id="3" name="组合 2"/>
          <p:cNvGrpSpPr/>
          <p:nvPr/>
        </p:nvGrpSpPr>
        <p:grpSpPr>
          <a:xfrm>
            <a:off x="1123950" y="1099832"/>
            <a:ext cx="2628900" cy="2628900"/>
            <a:chOff x="1123950" y="1099832"/>
            <a:chExt cx="2628900" cy="2628900"/>
          </a:xfrm>
        </p:grpSpPr>
        <p:sp>
          <p:nvSpPr>
            <p:cNvPr id="6" name="圆角矩形 5"/>
            <p:cNvSpPr/>
            <p:nvPr/>
          </p:nvSpPr>
          <p:spPr>
            <a:xfrm>
              <a:off x="1123950" y="1099832"/>
              <a:ext cx="2628900" cy="2628900"/>
            </a:xfrm>
            <a:prstGeom prst="roundRect">
              <a:avLst>
                <a:gd name="adj" fmla="val 11595"/>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7" name="椭圆 6"/>
            <p:cNvSpPr/>
            <p:nvPr/>
          </p:nvSpPr>
          <p:spPr>
            <a:xfrm>
              <a:off x="1343025" y="1318907"/>
              <a:ext cx="2190750" cy="2190750"/>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8" name="文本框 7"/>
            <p:cNvSpPr txBox="1"/>
            <p:nvPr/>
          </p:nvSpPr>
          <p:spPr>
            <a:xfrm>
              <a:off x="1502450" y="1998783"/>
              <a:ext cx="2031325" cy="830997"/>
            </a:xfrm>
            <a:prstGeom prst="rect">
              <a:avLst/>
            </a:prstGeom>
            <a:noFill/>
          </p:spPr>
          <p:txBody>
            <a:bodyPr wrap="none" rtlCol="0">
              <a:spAutoFit/>
            </a:bodyPr>
            <a:lstStyle>
              <a:defPPr>
                <a:defRPr lang="zh-CN"/>
              </a:defPPr>
              <a:lvl1pPr algn="ctr">
                <a:defRPr sz="4000">
                  <a:solidFill>
                    <a:schemeClr val="accent3"/>
                  </a:solidFill>
                  <a:effectLst>
                    <a:outerShdw blurRad="50800" dist="38100" dir="5400000" algn="t" rotWithShape="0">
                      <a:prstClr val="black">
                        <a:alpha val="40000"/>
                      </a:prstClr>
                    </a:outerShdw>
                  </a:effectLst>
                  <a:latin typeface="+mj-lt"/>
                  <a:ea typeface="方正兰亭细黑_GBK"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0" i="0" u="none" strike="noStrike" kern="1200" cap="none" spc="0" normalizeH="0" baseline="0" noProof="0" dirty="0">
                  <a:ln>
                    <a:noFill/>
                  </a:ln>
                  <a:solidFill>
                    <a:srgbClr val="DCB57C"/>
                  </a:solidFill>
                  <a:effectLst>
                    <a:outerShdw blurRad="50800" dist="38100" dir="5400000" algn="t" rotWithShape="0">
                      <a:prstClr val="black">
                        <a:alpha val="40000"/>
                      </a:prstClr>
                    </a:outerShdw>
                  </a:effectLst>
                  <a:uLnTx/>
                  <a:uFillTx/>
                  <a:latin typeface="+mj-ea"/>
                  <a:ea typeface="+mj-ea"/>
                  <a:cs typeface="+mn-cs"/>
                </a:rPr>
                <a:t>哺乳假</a:t>
              </a:r>
              <a:endParaRPr kumimoji="0" lang="zh-CN" altLang="en-US" sz="4800" b="0" i="0" u="none" strike="noStrike" kern="1200" cap="none" spc="0" normalizeH="0" baseline="0" noProof="0" dirty="0">
                <a:ln>
                  <a:noFill/>
                </a:ln>
                <a:solidFill>
                  <a:srgbClr val="DCB57C"/>
                </a:solidFill>
                <a:effectLst>
                  <a:outerShdw blurRad="50800" dist="38100" dir="5400000" algn="t" rotWithShape="0">
                    <a:prstClr val="black">
                      <a:alpha val="40000"/>
                    </a:prstClr>
                  </a:outerShdw>
                </a:effectLst>
                <a:uLnTx/>
                <a:uFillTx/>
                <a:latin typeface="+mj-ea"/>
                <a:ea typeface="+mj-ea"/>
                <a:cs typeface="+mn-cs"/>
              </a:endParaRPr>
            </a:p>
          </p:txBody>
        </p:sp>
      </p:grpSp>
      <p:sp>
        <p:nvSpPr>
          <p:cNvPr id="9" name="矩形 8"/>
          <p:cNvSpPr/>
          <p:nvPr/>
        </p:nvSpPr>
        <p:spPr>
          <a:xfrm>
            <a:off x="4514850" y="2827030"/>
            <a:ext cx="6334125" cy="3182731"/>
          </a:xfrm>
          <a:prstGeom prst="rect">
            <a:avLst/>
          </a:prstGeom>
        </p:spPr>
        <p:txBody>
          <a:bodyPr wrap="square">
            <a:spAutoFit/>
          </a:bodyPr>
          <a:lstStyle/>
          <a:p>
            <a:pPr>
              <a:lnSpc>
                <a:spcPct val="150000"/>
              </a:lnSpc>
            </a:pPr>
            <a:r>
              <a:rPr lang="zh-CN" altLang="en-US" sz="2800" b="1" dirty="0">
                <a:latin typeface="+mj-ea"/>
                <a:ea typeface="+mj-ea"/>
              </a:rPr>
              <a:t>时间</a:t>
            </a:r>
            <a:endParaRPr lang="zh-CN" altLang="en-US" sz="2800" b="1" dirty="0">
              <a:latin typeface="+mj-ea"/>
              <a:ea typeface="+mj-ea"/>
            </a:endParaRPr>
          </a:p>
          <a:p>
            <a:pPr lvl="0">
              <a:lnSpc>
                <a:spcPct val="150000"/>
              </a:lnSpc>
            </a:pPr>
            <a:r>
              <a:rPr lang="en-US" altLang="zh-CN" dirty="0">
                <a:latin typeface="+mj-ea"/>
                <a:ea typeface="+mj-ea"/>
                <a:cs typeface="Arial" panose="020B0604020202020204" pitchFamily="34" charset="0"/>
              </a:rPr>
              <a:t>1</a:t>
            </a:r>
            <a:r>
              <a:rPr lang="zh-CN" altLang="en-US" dirty="0">
                <a:latin typeface="+mj-ea"/>
                <a:ea typeface="+mj-ea"/>
                <a:cs typeface="Arial" panose="020B0604020202020204" pitchFamily="34" charset="0"/>
              </a:rPr>
              <a:t>、有不满一周岁婴儿的女职工，每天两次，每次</a:t>
            </a:r>
            <a:r>
              <a:rPr lang="en-US" altLang="zh-CN" dirty="0">
                <a:latin typeface="+mj-ea"/>
                <a:ea typeface="+mj-ea"/>
                <a:cs typeface="Arial" panose="020B0604020202020204" pitchFamily="34" charset="0"/>
              </a:rPr>
              <a:t>30</a:t>
            </a:r>
            <a:r>
              <a:rPr lang="zh-CN" altLang="en-US" dirty="0">
                <a:latin typeface="+mj-ea"/>
                <a:ea typeface="+mj-ea"/>
                <a:cs typeface="Arial" panose="020B0604020202020204" pitchFamily="34" charset="0"/>
              </a:rPr>
              <a:t>分钟（包括路途时间，也可合并为每天一小时，但不能累积存休）直至婴儿一周岁。</a:t>
            </a:r>
            <a:endParaRPr lang="zh-CN" altLang="en-US" dirty="0">
              <a:latin typeface="+mj-ea"/>
              <a:ea typeface="+mj-ea"/>
              <a:cs typeface="Arial" panose="020B0604020202020204" pitchFamily="34" charset="0"/>
            </a:endParaRPr>
          </a:p>
          <a:p>
            <a:pPr lvl="0">
              <a:lnSpc>
                <a:spcPct val="150000"/>
              </a:lnSpc>
            </a:pPr>
            <a:r>
              <a:rPr lang="en-US" altLang="zh-CN" dirty="0">
                <a:solidFill>
                  <a:schemeClr val="bg1"/>
                </a:solidFill>
                <a:latin typeface="+mj-ea"/>
                <a:ea typeface="+mj-ea"/>
                <a:cs typeface="Arial" panose="020B0604020202020204" pitchFamily="34" charset="0"/>
              </a:rPr>
              <a:t>2</a:t>
            </a:r>
            <a:r>
              <a:rPr lang="zh-CN" altLang="en-US" dirty="0">
                <a:solidFill>
                  <a:schemeClr val="bg1"/>
                </a:solidFill>
                <a:latin typeface="+mj-ea"/>
                <a:ea typeface="+mj-ea"/>
                <a:cs typeface="Arial" panose="020B0604020202020204" pitchFamily="34" charset="0"/>
              </a:rPr>
              <a:t>、多胞胎生育的，每多哺乳一名婴儿，每次增加</a:t>
            </a:r>
            <a:r>
              <a:rPr lang="en-US" altLang="zh-CN" dirty="0">
                <a:solidFill>
                  <a:schemeClr val="bg1"/>
                </a:solidFill>
                <a:latin typeface="+mj-ea"/>
                <a:ea typeface="+mj-ea"/>
                <a:cs typeface="Arial" panose="020B0604020202020204" pitchFamily="34" charset="0"/>
              </a:rPr>
              <a:t>30</a:t>
            </a:r>
            <a:r>
              <a:rPr lang="zh-CN" altLang="en-US" dirty="0">
                <a:solidFill>
                  <a:schemeClr val="bg1"/>
                </a:solidFill>
                <a:latin typeface="+mj-ea"/>
                <a:ea typeface="+mj-ea"/>
                <a:cs typeface="Arial" panose="020B0604020202020204" pitchFamily="34" charset="0"/>
              </a:rPr>
              <a:t>分钟。</a:t>
            </a:r>
            <a:endParaRPr lang="zh-CN" altLang="en-US" dirty="0">
              <a:solidFill>
                <a:schemeClr val="bg1"/>
              </a:solidFill>
              <a:latin typeface="+mj-ea"/>
              <a:ea typeface="+mj-ea"/>
              <a:cs typeface="Arial" panose="020B0604020202020204" pitchFamily="34" charset="0"/>
            </a:endParaRPr>
          </a:p>
          <a:p>
            <a:pPr lvl="0">
              <a:lnSpc>
                <a:spcPct val="150000"/>
              </a:lnSpc>
            </a:pPr>
            <a:r>
              <a:rPr lang="en-US" altLang="zh-CN" dirty="0">
                <a:solidFill>
                  <a:schemeClr val="bg1"/>
                </a:solidFill>
                <a:latin typeface="+mj-ea"/>
                <a:ea typeface="+mj-ea"/>
                <a:cs typeface="Arial" panose="020B0604020202020204" pitchFamily="34" charset="0"/>
              </a:rPr>
              <a:t>3</a:t>
            </a:r>
            <a:r>
              <a:rPr lang="zh-CN" altLang="en-US" dirty="0">
                <a:solidFill>
                  <a:schemeClr val="bg1"/>
                </a:solidFill>
                <a:latin typeface="+mj-ea"/>
                <a:ea typeface="+mj-ea"/>
                <a:cs typeface="Arial" panose="020B0604020202020204" pitchFamily="34" charset="0"/>
              </a:rPr>
              <a:t>、若哺乳期满时值盛夏，可根据实际情况，适当延长</a:t>
            </a:r>
            <a:r>
              <a:rPr lang="en-US" altLang="zh-CN" dirty="0">
                <a:solidFill>
                  <a:schemeClr val="bg1"/>
                </a:solidFill>
                <a:latin typeface="+mj-ea"/>
                <a:ea typeface="+mj-ea"/>
                <a:cs typeface="Arial" panose="020B0604020202020204" pitchFamily="34" charset="0"/>
              </a:rPr>
              <a:t>1-2</a:t>
            </a:r>
            <a:r>
              <a:rPr lang="zh-CN" altLang="en-US" dirty="0">
                <a:solidFill>
                  <a:schemeClr val="bg1"/>
                </a:solidFill>
                <a:latin typeface="+mj-ea"/>
                <a:ea typeface="+mj-ea"/>
                <a:cs typeface="Arial" panose="020B0604020202020204" pitchFamily="34" charset="0"/>
              </a:rPr>
              <a:t>个月。婴儿身体特别虚弱的，经医务部门证明，可酌情延长。</a:t>
            </a:r>
            <a:endParaRPr lang="zh-CN" altLang="en-US" dirty="0">
              <a:solidFill>
                <a:schemeClr val="bg1"/>
              </a:solidFill>
              <a:latin typeface="+mj-ea"/>
              <a:ea typeface="+mj-ea"/>
              <a:cs typeface="Arial" panose="020B0604020202020204" pitchFamily="34" charset="0"/>
            </a:endParaRPr>
          </a:p>
        </p:txBody>
      </p:sp>
      <p:sp>
        <p:nvSpPr>
          <p:cNvPr id="19" name="椭圆 18"/>
          <p:cNvSpPr/>
          <p:nvPr/>
        </p:nvSpPr>
        <p:spPr>
          <a:xfrm>
            <a:off x="6770338" y="980726"/>
            <a:ext cx="419100" cy="419100"/>
          </a:xfrm>
          <a:prstGeom prst="ellipse">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12" name="文本框 11"/>
          <p:cNvSpPr txBox="1"/>
          <p:nvPr/>
        </p:nvSpPr>
        <p:spPr>
          <a:xfrm>
            <a:off x="4238625" y="1297550"/>
            <a:ext cx="902811" cy="523220"/>
          </a:xfrm>
          <a:prstGeom prst="rect">
            <a:avLst/>
          </a:prstGeom>
          <a:solidFill>
            <a:srgbClr val="2B2E3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dirty="0">
                <a:solidFill>
                  <a:prstClr val="white"/>
                </a:solidFill>
                <a:latin typeface="+mj-ea"/>
                <a:ea typeface="+mj-ea"/>
              </a:rPr>
              <a:t>前提</a:t>
            </a:r>
            <a:endParaRPr kumimoji="0" lang="zh-CN" altLang="en-US" sz="2800" i="0" u="none" strike="noStrike" kern="1200" cap="none" spc="0" normalizeH="0" baseline="0" noProof="0" dirty="0">
              <a:ln>
                <a:noFill/>
              </a:ln>
              <a:solidFill>
                <a:prstClr val="white"/>
              </a:solidFill>
              <a:effectLst/>
              <a:uLnTx/>
              <a:uFillTx/>
              <a:latin typeface="+mj-ea"/>
              <a:ea typeface="+mj-ea"/>
            </a:endParaRPr>
          </a:p>
        </p:txBody>
      </p:sp>
      <p:sp>
        <p:nvSpPr>
          <p:cNvPr id="17" name="文本框 16"/>
          <p:cNvSpPr txBox="1"/>
          <p:nvPr/>
        </p:nvSpPr>
        <p:spPr>
          <a:xfrm>
            <a:off x="4236687" y="1978259"/>
            <a:ext cx="7954255" cy="523220"/>
          </a:xfrm>
          <a:prstGeom prst="rect">
            <a:avLst/>
          </a:prstGeom>
          <a:solidFill>
            <a:srgbClr val="2B2E3A"/>
          </a:solidFill>
        </p:spPr>
        <p:txBody>
          <a:bodyPr wrap="square" rtlCol="0">
            <a:spAutoFit/>
          </a:bodyPr>
          <a:lstStyle/>
          <a:p>
            <a:pPr lvl="0"/>
            <a:r>
              <a:rPr lang="zh-CN" altLang="en-US" sz="2800" dirty="0">
                <a:solidFill>
                  <a:prstClr val="white"/>
                </a:solidFill>
              </a:rPr>
              <a:t>遵守国家计划生育政策（已婚、计划内生育）。</a:t>
            </a:r>
            <a:endParaRPr lang="zh-CN" altLang="en-US" sz="2800" dirty="0">
              <a:solidFill>
                <a:prstClr val="white"/>
              </a:solidFill>
            </a:endParaRPr>
          </a:p>
        </p:txBody>
      </p:sp>
      <p:sp>
        <p:nvSpPr>
          <p:cNvPr id="20" name="矩形 19"/>
          <p:cNvSpPr/>
          <p:nvPr/>
        </p:nvSpPr>
        <p:spPr>
          <a:xfrm flipH="1">
            <a:off x="4234303" y="3065175"/>
            <a:ext cx="61472" cy="29445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22" name="文本框 21"/>
          <p:cNvSpPr txBox="1"/>
          <p:nvPr/>
        </p:nvSpPr>
        <p:spPr>
          <a:xfrm>
            <a:off x="1987238" y="5317210"/>
            <a:ext cx="779380" cy="338554"/>
          </a:xfrm>
          <a:prstGeom prst="rect">
            <a:avLst/>
          </a:prstGeom>
          <a:noFill/>
          <a:ln>
            <a:solidFill>
              <a:schemeClr val="tx1">
                <a:lumMod val="50000"/>
                <a:lumOff val="50000"/>
              </a:schemeClr>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50000"/>
                    <a:lumOff val="50000"/>
                  </a:prstClr>
                </a:solidFill>
                <a:effectLst/>
                <a:uLnTx/>
                <a:uFillTx/>
                <a:latin typeface="Arial" panose="020B0604020202020204"/>
                <a:ea typeface="微软雅黑 Light"/>
                <a:cs typeface="+mn-cs"/>
              </a:rPr>
              <a:t>LOGO</a:t>
            </a:r>
            <a:endParaRPr kumimoji="0" lang="zh-CN" altLang="en-US" sz="1600" b="0" i="0" u="none" strike="noStrike" kern="1200" cap="none" spc="0" normalizeH="0" baseline="0" noProof="0" dirty="0">
              <a:ln>
                <a:noFill/>
              </a:ln>
              <a:solidFill>
                <a:prstClr val="black">
                  <a:lumMod val="50000"/>
                  <a:lumOff val="50000"/>
                </a:prstClr>
              </a:solidFill>
              <a:effectLst/>
              <a:uLnTx/>
              <a:uFillTx/>
              <a:latin typeface="Arial" panose="020B0604020202020204"/>
              <a:ea typeface="微软雅黑 Light"/>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8500" decel="428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00" fill="hold"/>
                                        <p:tgtEl>
                                          <p:spTgt spid="5"/>
                                        </p:tgtEl>
                                        <p:attrNameLst>
                                          <p:attrName>ppt_x</p:attrName>
                                        </p:attrNameLst>
                                      </p:cBhvr>
                                      <p:tavLst>
                                        <p:tav tm="0">
                                          <p:val>
                                            <p:strVal val="#ppt_x"/>
                                          </p:val>
                                        </p:tav>
                                        <p:tav tm="100000">
                                          <p:val>
                                            <p:strVal val="#ppt_x"/>
                                          </p:val>
                                        </p:tav>
                                      </p:tavLst>
                                    </p:anim>
                                    <p:anim calcmode="lin" valueType="num">
                                      <p:cBhvr additive="base">
                                        <p:cTn id="8" dur="7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500"/>
                            </p:stCondLst>
                            <p:childTnLst>
                              <p:par>
                                <p:cTn id="16" presetID="2" presetClass="entr" presetSubtype="2" accel="28500" decel="4280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700" fill="hold"/>
                                        <p:tgtEl>
                                          <p:spTgt spid="12"/>
                                        </p:tgtEl>
                                        <p:attrNameLst>
                                          <p:attrName>ppt_x</p:attrName>
                                        </p:attrNameLst>
                                      </p:cBhvr>
                                      <p:tavLst>
                                        <p:tav tm="0">
                                          <p:val>
                                            <p:strVal val="1+#ppt_w/2"/>
                                          </p:val>
                                        </p:tav>
                                        <p:tav tm="100000">
                                          <p:val>
                                            <p:strVal val="#ppt_x"/>
                                          </p:val>
                                        </p:tav>
                                      </p:tavLst>
                                    </p:anim>
                                    <p:anim calcmode="lin" valueType="num">
                                      <p:cBhvr additive="base">
                                        <p:cTn id="19" dur="700" fill="hold"/>
                                        <p:tgtEl>
                                          <p:spTgt spid="12"/>
                                        </p:tgtEl>
                                        <p:attrNameLst>
                                          <p:attrName>ppt_y</p:attrName>
                                        </p:attrNameLst>
                                      </p:cBhvr>
                                      <p:tavLst>
                                        <p:tav tm="0">
                                          <p:val>
                                            <p:strVal val="#ppt_y"/>
                                          </p:val>
                                        </p:tav>
                                        <p:tav tm="100000">
                                          <p:val>
                                            <p:strVal val="#ppt_y"/>
                                          </p:val>
                                        </p:tav>
                                      </p:tavLst>
                                    </p:anim>
                                  </p:childTnLst>
                                </p:cTn>
                              </p:par>
                              <p:par>
                                <p:cTn id="20" presetID="2" presetClass="entr" presetSubtype="2" accel="28500" decel="42800" fill="hold" grpId="0" nodeType="withEffect">
                                  <p:stCondLst>
                                    <p:cond delay="2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700" fill="hold"/>
                                        <p:tgtEl>
                                          <p:spTgt spid="17"/>
                                        </p:tgtEl>
                                        <p:attrNameLst>
                                          <p:attrName>ppt_x</p:attrName>
                                        </p:attrNameLst>
                                      </p:cBhvr>
                                      <p:tavLst>
                                        <p:tav tm="0">
                                          <p:val>
                                            <p:strVal val="1+#ppt_w/2"/>
                                          </p:val>
                                        </p:tav>
                                        <p:tav tm="100000">
                                          <p:val>
                                            <p:strVal val="#ppt_x"/>
                                          </p:val>
                                        </p:tav>
                                      </p:tavLst>
                                    </p:anim>
                                    <p:anim calcmode="lin" valueType="num">
                                      <p:cBhvr additive="base">
                                        <p:cTn id="23" dur="70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par>
                          <p:cTn id="30" fill="hold">
                            <p:stCondLst>
                              <p:cond delay="3000"/>
                            </p:stCondLst>
                            <p:childTnLst>
                              <p:par>
                                <p:cTn id="31" presetID="2" presetClass="entr" presetSubtype="2" accel="28500" decel="42800"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700" fill="hold"/>
                                        <p:tgtEl>
                                          <p:spTgt spid="20"/>
                                        </p:tgtEl>
                                        <p:attrNameLst>
                                          <p:attrName>ppt_x</p:attrName>
                                        </p:attrNameLst>
                                      </p:cBhvr>
                                      <p:tavLst>
                                        <p:tav tm="0">
                                          <p:val>
                                            <p:strVal val="1+#ppt_w/2"/>
                                          </p:val>
                                        </p:tav>
                                        <p:tav tm="100000">
                                          <p:val>
                                            <p:strVal val="#ppt_x"/>
                                          </p:val>
                                        </p:tav>
                                      </p:tavLst>
                                    </p:anim>
                                    <p:anim calcmode="lin" valueType="num">
                                      <p:cBhvr additive="base">
                                        <p:cTn id="34" dur="700" fill="hold"/>
                                        <p:tgtEl>
                                          <p:spTgt spid="20"/>
                                        </p:tgtEl>
                                        <p:attrNameLst>
                                          <p:attrName>ppt_y</p:attrName>
                                        </p:attrNameLst>
                                      </p:cBhvr>
                                      <p:tavLst>
                                        <p:tav tm="0">
                                          <p:val>
                                            <p:strVal val="#ppt_y"/>
                                          </p:val>
                                        </p:tav>
                                        <p:tav tm="100000">
                                          <p:val>
                                            <p:strVal val="#ppt_y"/>
                                          </p:val>
                                        </p:tav>
                                      </p:tavLst>
                                    </p:anim>
                                  </p:childTnLst>
                                </p:cTn>
                              </p:par>
                              <p:par>
                                <p:cTn id="35" presetID="22" presetClass="entr" presetSubtype="2"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right)">
                                      <p:cBhvr>
                                        <p:cTn id="37" dur="500"/>
                                        <p:tgtEl>
                                          <p:spTgt spid="9"/>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ppt_w</p:attrName>
                                        </p:attrNameLst>
                                      </p:cBhvr>
                                      <p:tavLst>
                                        <p:tav tm="0">
                                          <p:val>
                                            <p:fltVal val="0"/>
                                          </p:val>
                                        </p:tav>
                                        <p:tav tm="100000">
                                          <p:val>
                                            <p:strVal val="#ppt_w"/>
                                          </p:val>
                                        </p:tav>
                                      </p:tavLst>
                                    </p:anim>
                                    <p:anim calcmode="lin" valueType="num">
                                      <p:cBhvr>
                                        <p:cTn id="41" dur="500" fill="hold"/>
                                        <p:tgtEl>
                                          <p:spTgt spid="22"/>
                                        </p:tgtEl>
                                        <p:attrNameLst>
                                          <p:attrName>ppt_h</p:attrName>
                                        </p:attrNameLst>
                                      </p:cBhvr>
                                      <p:tavLst>
                                        <p:tav tm="0">
                                          <p:val>
                                            <p:fltVal val="0"/>
                                          </p:val>
                                        </p:tav>
                                        <p:tav tm="100000">
                                          <p:val>
                                            <p:strVal val="#ppt_h"/>
                                          </p:val>
                                        </p:tav>
                                      </p:tavLst>
                                    </p:anim>
                                    <p:animEffect transition="in" filter="fade">
                                      <p:cBhvr>
                                        <p:cTn id="4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9" grpId="0"/>
      <p:bldP spid="19" grpId="0" bldLvl="0" animBg="1"/>
      <p:bldP spid="12" grpId="0" bldLvl="0" animBg="1"/>
      <p:bldP spid="17" grpId="0" bldLvl="0" animBg="1"/>
      <p:bldP spid="20" grpId="0" bldLvl="0" animBg="1"/>
      <p:bldP spid="22"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 name="Shape 609"/>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sp>
        <p:nvSpPr>
          <p:cNvPr id="637" name="Shape 637"/>
          <p:cNvSpPr/>
          <p:nvPr/>
        </p:nvSpPr>
        <p:spPr>
          <a:xfrm>
            <a:off x="-9868" y="0"/>
            <a:ext cx="6818384" cy="6858000"/>
          </a:xfrm>
          <a:prstGeom prst="rect">
            <a:avLst/>
          </a:prstGeom>
          <a:gradFill>
            <a:gsLst>
              <a:gs pos="0">
                <a:srgbClr val="B28E6B"/>
              </a:gs>
              <a:gs pos="100000">
                <a:srgbClr val="554D41"/>
              </a:gs>
            </a:gsLst>
            <a:lin ang="3600000"/>
          </a:gradFill>
          <a:ln w="12700">
            <a:miter lim="400000"/>
          </a:ln>
        </p:spPr>
        <p:txBody>
          <a:bodyPr tIns="45720" bIns="45720" anchor="ctr"/>
          <a:lstStyle/>
          <a:p>
            <a:pPr>
              <a:defRPr sz="3600">
                <a:solidFill>
                  <a:srgbClr val="FFFFFF"/>
                </a:solidFill>
                <a:latin typeface="Montserrat"/>
                <a:ea typeface="Montserrat"/>
                <a:cs typeface="Montserrat"/>
                <a:sym typeface="Montserrat"/>
              </a:defRPr>
            </a:pPr>
            <a:endParaRPr sz="1800">
              <a:cs typeface="+mn-ea"/>
              <a:sym typeface="+mn-lt"/>
            </a:endParaRPr>
          </a:p>
        </p:txBody>
      </p:sp>
      <p:sp>
        <p:nvSpPr>
          <p:cNvPr id="638" name="Shape 638"/>
          <p:cNvSpPr/>
          <p:nvPr/>
        </p:nvSpPr>
        <p:spPr>
          <a:xfrm>
            <a:off x="2114692" y="2033741"/>
            <a:ext cx="3451102" cy="798617"/>
          </a:xfrm>
          <a:prstGeom prst="rect">
            <a:avLst/>
          </a:prstGeom>
          <a:ln w="12700">
            <a:miter lim="400000"/>
          </a:ln>
        </p:spPr>
        <p:txBody>
          <a:bodyPr wrap="square" tIns="45720" bIns="45720">
            <a:spAutoFit/>
          </a:bodyPr>
          <a:lstStyle>
            <a:lvl1pPr algn="r" defTabSz="1828800">
              <a:lnSpc>
                <a:spcPts val="6400"/>
              </a:lnSpc>
              <a:defRPr sz="6000">
                <a:solidFill>
                  <a:srgbClr val="FFEACE"/>
                </a:solidFill>
                <a:latin typeface="Heiti SC Medium"/>
                <a:ea typeface="Heiti SC Medium"/>
                <a:cs typeface="Heiti SC Medium"/>
                <a:sym typeface="Heiti SC Medium"/>
              </a:defRPr>
            </a:lvl1pPr>
          </a:lstStyle>
          <a:p>
            <a:r>
              <a:rPr lang="zh-CN" altLang="en-US" sz="3000" dirty="0">
                <a:solidFill>
                  <a:srgbClr val="2B2E3A"/>
                </a:solidFill>
                <a:latin typeface="+mn-lt"/>
                <a:ea typeface="+mn-ea"/>
                <a:cs typeface="+mn-ea"/>
                <a:sym typeface="+mn-lt"/>
              </a:rPr>
              <a:t>丧假为带薪假</a:t>
            </a:r>
            <a:endParaRPr sz="3000" dirty="0">
              <a:solidFill>
                <a:srgbClr val="2B2E3A"/>
              </a:solidFill>
              <a:latin typeface="+mn-lt"/>
              <a:ea typeface="+mn-ea"/>
              <a:cs typeface="+mn-ea"/>
              <a:sym typeface="+mn-lt"/>
            </a:endParaRPr>
          </a:p>
        </p:txBody>
      </p:sp>
      <p:sp>
        <p:nvSpPr>
          <p:cNvPr id="639" name="Shape 639"/>
          <p:cNvSpPr/>
          <p:nvPr/>
        </p:nvSpPr>
        <p:spPr>
          <a:xfrm>
            <a:off x="240757" y="2874150"/>
            <a:ext cx="5304298" cy="2480294"/>
          </a:xfrm>
          <a:prstGeom prst="rect">
            <a:avLst/>
          </a:prstGeom>
          <a:ln w="12700">
            <a:miter lim="400000"/>
          </a:ln>
        </p:spPr>
        <p:txBody>
          <a:bodyPr wrap="square" tIns="45720" bIns="45720">
            <a:spAutoFit/>
          </a:bodyPr>
          <a:lstStyle>
            <a:lvl1pPr algn="r" defTabSz="1828800">
              <a:lnSpc>
                <a:spcPct val="150000"/>
              </a:lnSpc>
              <a:defRPr sz="2200">
                <a:solidFill>
                  <a:srgbClr val="FEFEFE"/>
                </a:solidFill>
                <a:latin typeface="Heiti SC Light"/>
                <a:ea typeface="Heiti SC Light"/>
                <a:cs typeface="Heiti SC Light"/>
                <a:sym typeface="Heiti SC Light"/>
              </a:defRPr>
            </a:lvl1pPr>
          </a:lstStyle>
          <a:p>
            <a:pPr>
              <a:lnSpc>
                <a:spcPct val="200000"/>
              </a:lnSpc>
            </a:pPr>
            <a:r>
              <a:rPr lang="en-US" altLang="zh-CN" sz="1600" dirty="0">
                <a:latin typeface="+mn-ea"/>
                <a:ea typeface="+mn-ea"/>
                <a:cs typeface="+mn-ea"/>
                <a:sym typeface="+mn-lt"/>
              </a:rPr>
              <a:t>01.</a:t>
            </a:r>
            <a:r>
              <a:rPr lang="zh-CN" altLang="en-US" sz="1600" dirty="0">
                <a:latin typeface="+mn-ea"/>
                <a:ea typeface="+mn-ea"/>
                <a:cs typeface="+mn-ea"/>
                <a:sym typeface="+mn-lt"/>
              </a:rPr>
              <a:t>员工三代以内直系亲属及配偶父母死亡，丧假</a:t>
            </a:r>
            <a:r>
              <a:rPr lang="en-US" altLang="zh-CN" sz="1600" dirty="0">
                <a:latin typeface="+mn-ea"/>
                <a:ea typeface="+mn-ea"/>
                <a:cs typeface="+mn-ea"/>
                <a:sym typeface="+mn-lt"/>
              </a:rPr>
              <a:t>3</a:t>
            </a:r>
            <a:r>
              <a:rPr lang="zh-CN" altLang="en-US" sz="1600" dirty="0">
                <a:latin typeface="+mn-ea"/>
                <a:ea typeface="+mn-ea"/>
                <a:cs typeface="+mn-ea"/>
                <a:sym typeface="+mn-lt"/>
              </a:rPr>
              <a:t>天。</a:t>
            </a:r>
            <a:endParaRPr lang="en-US" altLang="zh-CN" sz="1600" dirty="0">
              <a:latin typeface="+mn-ea"/>
              <a:ea typeface="+mn-ea"/>
              <a:cs typeface="+mn-ea"/>
              <a:sym typeface="+mn-lt"/>
            </a:endParaRPr>
          </a:p>
          <a:p>
            <a:pPr>
              <a:lnSpc>
                <a:spcPct val="200000"/>
              </a:lnSpc>
            </a:pPr>
            <a:r>
              <a:rPr lang="en-US" altLang="zh-CN" sz="1600" dirty="0">
                <a:latin typeface="+mn-ea"/>
                <a:ea typeface="+mn-ea"/>
                <a:cs typeface="+mn-ea"/>
                <a:sym typeface="+mn-lt"/>
              </a:rPr>
              <a:t>02.</a:t>
            </a:r>
            <a:r>
              <a:rPr lang="zh-CN" altLang="en-US" sz="1600" dirty="0">
                <a:latin typeface="+mn-ea"/>
                <a:ea typeface="+mn-ea"/>
                <a:cs typeface="+mn-ea"/>
                <a:sym typeface="+mn-lt"/>
              </a:rPr>
              <a:t>须赴外地料理丧事的，根据路程远近，另给予路程假。</a:t>
            </a:r>
            <a:endParaRPr lang="en-US" altLang="zh-CN" sz="1600" dirty="0">
              <a:latin typeface="+mn-ea"/>
              <a:ea typeface="+mn-ea"/>
              <a:cs typeface="+mn-ea"/>
              <a:sym typeface="+mn-lt"/>
            </a:endParaRPr>
          </a:p>
          <a:p>
            <a:pPr>
              <a:lnSpc>
                <a:spcPct val="200000"/>
              </a:lnSpc>
            </a:pPr>
            <a:r>
              <a:rPr lang="en-US" altLang="zh-CN" sz="1600" dirty="0">
                <a:latin typeface="+mn-ea"/>
                <a:ea typeface="+mn-ea"/>
                <a:cs typeface="+mn-ea"/>
                <a:sym typeface="+mn-lt"/>
              </a:rPr>
              <a:t>03.</a:t>
            </a:r>
            <a:r>
              <a:rPr lang="zh-CN" altLang="en-US" sz="1600" dirty="0">
                <a:latin typeface="+mn-ea"/>
                <a:ea typeface="+mn-ea"/>
                <a:cs typeface="+mn-ea"/>
                <a:sym typeface="+mn-lt"/>
              </a:rPr>
              <a:t>丧假包括休息日和法定休假日，应一次休完。</a:t>
            </a:r>
            <a:endParaRPr lang="zh-CN" altLang="en-US" sz="1600" dirty="0">
              <a:latin typeface="+mn-ea"/>
              <a:ea typeface="+mn-ea"/>
              <a:cs typeface="+mn-ea"/>
              <a:sym typeface="+mn-lt"/>
            </a:endParaRPr>
          </a:p>
          <a:p>
            <a:pPr>
              <a:lnSpc>
                <a:spcPct val="200000"/>
              </a:lnSpc>
            </a:pPr>
            <a:endParaRPr lang="zh-CN" altLang="en-US" sz="1600" dirty="0">
              <a:latin typeface="+mn-ea"/>
              <a:ea typeface="+mn-ea"/>
              <a:cs typeface="+mn-ea"/>
              <a:sym typeface="+mn-lt"/>
            </a:endParaRPr>
          </a:p>
          <a:p>
            <a:pPr>
              <a:lnSpc>
                <a:spcPct val="200000"/>
              </a:lnSpc>
            </a:pPr>
            <a:endParaRPr lang="zh-CN" altLang="en-US" sz="1600" dirty="0">
              <a:latin typeface="+mn-ea"/>
              <a:ea typeface="+mn-ea"/>
              <a:cs typeface="+mn-ea"/>
              <a:sym typeface="+mn-lt"/>
            </a:endParaRPr>
          </a:p>
        </p:txBody>
      </p:sp>
      <p:sp>
        <p:nvSpPr>
          <p:cNvPr id="640" name="Shape 640"/>
          <p:cNvSpPr/>
          <p:nvPr/>
        </p:nvSpPr>
        <p:spPr>
          <a:xfrm>
            <a:off x="3988903" y="5239857"/>
            <a:ext cx="996626" cy="996626"/>
          </a:xfrm>
          <a:prstGeom prst="roundRect">
            <a:avLst>
              <a:gd name="adj" fmla="val 9100"/>
            </a:avLst>
          </a:prstGeom>
          <a:solidFill>
            <a:schemeClr val="accent3"/>
          </a:solidFill>
          <a:ln w="12700">
            <a:miter lim="400000"/>
          </a:ln>
        </p:spPr>
        <p:txBody>
          <a:bodyPr tIns="45720" bIns="45720" anchor="ctr"/>
          <a:lstStyle/>
          <a:p>
            <a:pPr>
              <a:defRPr sz="3600">
                <a:solidFill>
                  <a:srgbClr val="FFFFFF"/>
                </a:solidFill>
                <a:latin typeface="Montserrat"/>
                <a:ea typeface="Montserrat"/>
                <a:cs typeface="Montserrat"/>
                <a:sym typeface="Montserrat"/>
              </a:defRPr>
            </a:pPr>
            <a:endParaRPr sz="1800">
              <a:cs typeface="+mn-ea"/>
              <a:sym typeface="+mn-lt"/>
            </a:endParaRPr>
          </a:p>
        </p:txBody>
      </p:sp>
      <p:sp>
        <p:nvSpPr>
          <p:cNvPr id="641" name="Shape 641"/>
          <p:cNvSpPr/>
          <p:nvPr/>
        </p:nvSpPr>
        <p:spPr>
          <a:xfrm>
            <a:off x="2650297" y="5239857"/>
            <a:ext cx="996626" cy="996626"/>
          </a:xfrm>
          <a:prstGeom prst="roundRect">
            <a:avLst>
              <a:gd name="adj" fmla="val 9100"/>
            </a:avLst>
          </a:prstGeom>
          <a:solidFill>
            <a:srgbClr val="AF835B"/>
          </a:solidFill>
          <a:ln w="12700">
            <a:miter lim="400000"/>
          </a:ln>
        </p:spPr>
        <p:txBody>
          <a:bodyPr tIns="45720" bIns="45720" anchor="ctr"/>
          <a:lstStyle/>
          <a:p>
            <a:pPr>
              <a:defRPr sz="3600">
                <a:solidFill>
                  <a:srgbClr val="FFFFFF"/>
                </a:solidFill>
                <a:latin typeface="Montserrat"/>
                <a:ea typeface="Montserrat"/>
                <a:cs typeface="Montserrat"/>
                <a:sym typeface="Montserrat"/>
              </a:defRPr>
            </a:pPr>
            <a:endParaRPr sz="1800">
              <a:cs typeface="+mn-ea"/>
              <a:sym typeface="+mn-lt"/>
            </a:endParaRPr>
          </a:p>
        </p:txBody>
      </p:sp>
      <p:sp>
        <p:nvSpPr>
          <p:cNvPr id="642" name="Shape 642"/>
          <p:cNvSpPr/>
          <p:nvPr/>
        </p:nvSpPr>
        <p:spPr>
          <a:xfrm>
            <a:off x="1312963" y="5239857"/>
            <a:ext cx="996626" cy="996626"/>
          </a:xfrm>
          <a:prstGeom prst="roundRect">
            <a:avLst>
              <a:gd name="adj" fmla="val 9100"/>
            </a:avLst>
          </a:prstGeom>
          <a:solidFill>
            <a:srgbClr val="2B2E3A"/>
          </a:solidFill>
          <a:ln w="12700">
            <a:miter lim="400000"/>
          </a:ln>
        </p:spPr>
        <p:txBody>
          <a:bodyPr tIns="45720" bIns="45720" anchor="ctr"/>
          <a:lstStyle/>
          <a:p>
            <a:pPr>
              <a:defRPr sz="3600">
                <a:solidFill>
                  <a:srgbClr val="FFFFFF"/>
                </a:solidFill>
                <a:latin typeface="Montserrat"/>
                <a:ea typeface="Montserrat"/>
                <a:cs typeface="Montserrat"/>
                <a:sym typeface="Montserrat"/>
              </a:defRPr>
            </a:pPr>
            <a:endParaRPr sz="1800">
              <a:cs typeface="+mn-ea"/>
              <a:sym typeface="+mn-lt"/>
            </a:endParaRPr>
          </a:p>
        </p:txBody>
      </p:sp>
      <p:sp>
        <p:nvSpPr>
          <p:cNvPr id="643" name="Shape 643"/>
          <p:cNvSpPr/>
          <p:nvPr/>
        </p:nvSpPr>
        <p:spPr>
          <a:xfrm>
            <a:off x="1973465" y="5379590"/>
            <a:ext cx="697627" cy="707886"/>
          </a:xfrm>
          <a:prstGeom prst="rect">
            <a:avLst/>
          </a:prstGeom>
          <a:ln w="12700">
            <a:miter lim="400000"/>
          </a:ln>
        </p:spPr>
        <p:txBody>
          <a:bodyPr wrap="none" tIns="45720" bIns="45720" anchor="ctr">
            <a:spAutoFit/>
          </a:bodyPr>
          <a:lstStyle>
            <a:lvl1pPr defTabSz="1828800">
              <a:defRPr sz="8000">
                <a:solidFill>
                  <a:srgbClr val="FEFEFE"/>
                </a:solidFill>
                <a:latin typeface="FontAwesome"/>
                <a:ea typeface="FontAwesome"/>
                <a:cs typeface="FontAwesome"/>
                <a:sym typeface="FontAwesome"/>
              </a:defRPr>
            </a:lvl1pPr>
          </a:lstStyle>
          <a:p>
            <a:r>
              <a:rPr sz="4000" dirty="0">
                <a:latin typeface="+mn-lt"/>
                <a:ea typeface="+mn-ea"/>
                <a:cs typeface="+mn-ea"/>
                <a:sym typeface="+mn-lt"/>
              </a:rPr>
              <a:t></a:t>
            </a:r>
            <a:endParaRPr sz="4000" dirty="0">
              <a:latin typeface="+mn-lt"/>
              <a:ea typeface="+mn-ea"/>
              <a:cs typeface="+mn-ea"/>
              <a:sym typeface="+mn-lt"/>
            </a:endParaRPr>
          </a:p>
        </p:txBody>
      </p:sp>
      <p:grpSp>
        <p:nvGrpSpPr>
          <p:cNvPr id="636" name="Group 636"/>
          <p:cNvGrpSpPr/>
          <p:nvPr/>
        </p:nvGrpSpPr>
        <p:grpSpPr>
          <a:xfrm>
            <a:off x="5550167" y="1474923"/>
            <a:ext cx="6833343" cy="3920405"/>
            <a:chOff x="0" y="0"/>
            <a:chExt cx="13666683" cy="7840808"/>
          </a:xfrm>
        </p:grpSpPr>
        <p:sp>
          <p:nvSpPr>
            <p:cNvPr id="612" name="Shape 612"/>
            <p:cNvSpPr/>
            <p:nvPr/>
          </p:nvSpPr>
          <p:spPr>
            <a:xfrm>
              <a:off x="1357214" y="101791"/>
              <a:ext cx="10956708" cy="7428075"/>
            </a:xfrm>
            <a:custGeom>
              <a:avLst/>
              <a:gdLst/>
              <a:ahLst/>
              <a:cxnLst>
                <a:cxn ang="0">
                  <a:pos x="wd2" y="hd2"/>
                </a:cxn>
                <a:cxn ang="5400000">
                  <a:pos x="wd2" y="hd2"/>
                </a:cxn>
                <a:cxn ang="10800000">
                  <a:pos x="wd2" y="hd2"/>
                </a:cxn>
                <a:cxn ang="16200000">
                  <a:pos x="wd2" y="hd2"/>
                </a:cxn>
              </a:cxnLst>
              <a:rect l="0" t="0" r="r" b="b"/>
              <a:pathLst>
                <a:path w="21600" h="21600" extrusionOk="0">
                  <a:moveTo>
                    <a:pt x="20703" y="1320"/>
                  </a:moveTo>
                  <a:lnTo>
                    <a:pt x="20703" y="19605"/>
                  </a:lnTo>
                  <a:lnTo>
                    <a:pt x="895" y="19605"/>
                  </a:lnTo>
                  <a:lnTo>
                    <a:pt x="895" y="1320"/>
                  </a:lnTo>
                  <a:lnTo>
                    <a:pt x="20703" y="1320"/>
                  </a:lnTo>
                  <a:cubicBezTo>
                    <a:pt x="20703" y="1320"/>
                    <a:pt x="20703" y="1320"/>
                    <a:pt x="20703" y="1320"/>
                  </a:cubicBezTo>
                  <a:close/>
                  <a:moveTo>
                    <a:pt x="20983" y="0"/>
                  </a:moveTo>
                  <a:lnTo>
                    <a:pt x="617" y="0"/>
                  </a:lnTo>
                  <a:cubicBezTo>
                    <a:pt x="277" y="0"/>
                    <a:pt x="0" y="408"/>
                    <a:pt x="0" y="910"/>
                  </a:cubicBezTo>
                  <a:lnTo>
                    <a:pt x="0" y="21186"/>
                  </a:lnTo>
                  <a:cubicBezTo>
                    <a:pt x="0" y="21415"/>
                    <a:pt x="126" y="21600"/>
                    <a:pt x="281" y="21600"/>
                  </a:cubicBezTo>
                  <a:lnTo>
                    <a:pt x="21319" y="21600"/>
                  </a:lnTo>
                  <a:cubicBezTo>
                    <a:pt x="21474" y="21600"/>
                    <a:pt x="21600" y="21415"/>
                    <a:pt x="21600" y="21186"/>
                  </a:cubicBezTo>
                  <a:lnTo>
                    <a:pt x="21600" y="910"/>
                  </a:lnTo>
                  <a:cubicBezTo>
                    <a:pt x="21600" y="408"/>
                    <a:pt x="21323" y="0"/>
                    <a:pt x="20983" y="0"/>
                  </a:cubicBezTo>
                  <a:close/>
                </a:path>
              </a:pathLst>
            </a:custGeom>
            <a:gradFill flip="none" rotWithShape="1">
              <a:gsLst>
                <a:gs pos="0">
                  <a:srgbClr val="E8E7E8"/>
                </a:gs>
                <a:gs pos="95000">
                  <a:srgbClr val="AFB2B4"/>
                </a:gs>
              </a:gsLst>
              <a:lin ang="2043523"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13" name="Shape 613"/>
            <p:cNvSpPr/>
            <p:nvPr/>
          </p:nvSpPr>
          <p:spPr>
            <a:xfrm>
              <a:off x="12269216" y="7376458"/>
              <a:ext cx="90941" cy="1722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800" y="11510"/>
                  </a:lnTo>
                  <a:lnTo>
                    <a:pt x="21600" y="0"/>
                  </a:lnTo>
                  <a:cubicBezTo>
                    <a:pt x="21600" y="0"/>
                    <a:pt x="21600" y="21600"/>
                    <a:pt x="21600" y="21600"/>
                  </a:cubicBezTo>
                  <a:close/>
                </a:path>
              </a:pathLst>
            </a:custGeom>
            <a:solidFill>
              <a:srgbClr val="A8A9AC"/>
            </a:soli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14" name="Shape 614"/>
            <p:cNvSpPr/>
            <p:nvPr/>
          </p:nvSpPr>
          <p:spPr>
            <a:xfrm>
              <a:off x="1309711" y="7376458"/>
              <a:ext cx="90942" cy="1722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11832" y="12996"/>
                  </a:lnTo>
                  <a:cubicBezTo>
                    <a:pt x="11832" y="12996"/>
                    <a:pt x="21600" y="21600"/>
                    <a:pt x="21600" y="21600"/>
                  </a:cubicBezTo>
                  <a:close/>
                </a:path>
              </a:pathLst>
            </a:custGeom>
            <a:solidFill>
              <a:srgbClr val="A8A9AC"/>
            </a:soli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15" name="Shape 615"/>
            <p:cNvSpPr/>
            <p:nvPr/>
          </p:nvSpPr>
          <p:spPr>
            <a:xfrm>
              <a:off x="1255422" y="-1"/>
              <a:ext cx="11155961" cy="7821119"/>
            </a:xfrm>
            <a:custGeom>
              <a:avLst/>
              <a:gdLst/>
              <a:ahLst/>
              <a:cxnLst>
                <a:cxn ang="0">
                  <a:pos x="wd2" y="hd2"/>
                </a:cxn>
                <a:cxn ang="5400000">
                  <a:pos x="wd2" y="hd2"/>
                </a:cxn>
                <a:cxn ang="10800000">
                  <a:pos x="wd2" y="hd2"/>
                </a:cxn>
                <a:cxn ang="16200000">
                  <a:pos x="wd2" y="hd2"/>
                </a:cxn>
              </a:cxnLst>
              <a:rect l="0" t="0" r="r" b="b"/>
              <a:pathLst>
                <a:path w="21600" h="21600" extrusionOk="0">
                  <a:moveTo>
                    <a:pt x="20801" y="0"/>
                  </a:moveTo>
                  <a:lnTo>
                    <a:pt x="799" y="0"/>
                  </a:lnTo>
                  <a:cubicBezTo>
                    <a:pt x="358" y="0"/>
                    <a:pt x="0" y="510"/>
                    <a:pt x="0" y="1140"/>
                  </a:cubicBezTo>
                  <a:lnTo>
                    <a:pt x="0" y="20460"/>
                  </a:lnTo>
                  <a:cubicBezTo>
                    <a:pt x="0" y="21090"/>
                    <a:pt x="358" y="21600"/>
                    <a:pt x="799" y="21600"/>
                  </a:cubicBezTo>
                  <a:lnTo>
                    <a:pt x="20801" y="21600"/>
                  </a:lnTo>
                  <a:cubicBezTo>
                    <a:pt x="21242" y="21600"/>
                    <a:pt x="21600" y="21090"/>
                    <a:pt x="21600" y="20460"/>
                  </a:cubicBezTo>
                  <a:lnTo>
                    <a:pt x="21600" y="1140"/>
                  </a:lnTo>
                  <a:cubicBezTo>
                    <a:pt x="21600" y="510"/>
                    <a:pt x="21242" y="0"/>
                    <a:pt x="20801" y="0"/>
                  </a:cubicBezTo>
                  <a:cubicBezTo>
                    <a:pt x="20801" y="0"/>
                    <a:pt x="20801" y="0"/>
                    <a:pt x="20801" y="0"/>
                  </a:cubicBezTo>
                  <a:close/>
                  <a:moveTo>
                    <a:pt x="20801" y="138"/>
                  </a:moveTo>
                  <a:cubicBezTo>
                    <a:pt x="21188" y="138"/>
                    <a:pt x="21504" y="587"/>
                    <a:pt x="21504" y="1140"/>
                  </a:cubicBezTo>
                  <a:lnTo>
                    <a:pt x="21504" y="20460"/>
                  </a:lnTo>
                  <a:cubicBezTo>
                    <a:pt x="21504" y="21013"/>
                    <a:pt x="21188" y="21462"/>
                    <a:pt x="20801" y="21462"/>
                  </a:cubicBezTo>
                  <a:lnTo>
                    <a:pt x="799" y="21462"/>
                  </a:lnTo>
                  <a:cubicBezTo>
                    <a:pt x="412" y="21462"/>
                    <a:pt x="96" y="21013"/>
                    <a:pt x="96" y="20460"/>
                  </a:cubicBezTo>
                  <a:lnTo>
                    <a:pt x="96" y="1140"/>
                  </a:lnTo>
                  <a:cubicBezTo>
                    <a:pt x="96" y="587"/>
                    <a:pt x="412" y="138"/>
                    <a:pt x="799" y="138"/>
                  </a:cubicBezTo>
                  <a:lnTo>
                    <a:pt x="20801" y="138"/>
                  </a:lnTo>
                </a:path>
              </a:pathLst>
            </a:custGeom>
            <a:gradFill flip="none" rotWithShape="1">
              <a:gsLst>
                <a:gs pos="0">
                  <a:srgbClr val="E9EBF2"/>
                </a:gs>
                <a:gs pos="100000">
                  <a:srgbClr val="C7C8CB"/>
                </a:gs>
              </a:gsLst>
              <a:lin ang="3283355"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16" name="Shape 616"/>
            <p:cNvSpPr/>
            <p:nvPr/>
          </p:nvSpPr>
          <p:spPr>
            <a:xfrm>
              <a:off x="1289353" y="33930"/>
              <a:ext cx="11084797" cy="7749952"/>
            </a:xfrm>
            <a:custGeom>
              <a:avLst/>
              <a:gdLst/>
              <a:ahLst/>
              <a:cxnLst>
                <a:cxn ang="0">
                  <a:pos x="wd2" y="hd2"/>
                </a:cxn>
                <a:cxn ang="5400000">
                  <a:pos x="wd2" y="hd2"/>
                </a:cxn>
                <a:cxn ang="10800000">
                  <a:pos x="wd2" y="hd2"/>
                </a:cxn>
                <a:cxn ang="16200000">
                  <a:pos x="wd2" y="hd2"/>
                </a:cxn>
              </a:cxnLst>
              <a:rect l="0" t="0" r="r" b="b"/>
              <a:pathLst>
                <a:path w="21600" h="21600" extrusionOk="0">
                  <a:moveTo>
                    <a:pt x="20865" y="0"/>
                  </a:moveTo>
                  <a:lnTo>
                    <a:pt x="735" y="0"/>
                  </a:lnTo>
                  <a:cubicBezTo>
                    <a:pt x="330" y="0"/>
                    <a:pt x="0" y="472"/>
                    <a:pt x="0" y="1051"/>
                  </a:cubicBezTo>
                  <a:lnTo>
                    <a:pt x="0" y="20549"/>
                  </a:lnTo>
                  <a:cubicBezTo>
                    <a:pt x="0" y="21128"/>
                    <a:pt x="330" y="21600"/>
                    <a:pt x="735" y="21600"/>
                  </a:cubicBezTo>
                  <a:lnTo>
                    <a:pt x="20865" y="21600"/>
                  </a:lnTo>
                  <a:cubicBezTo>
                    <a:pt x="21270" y="21600"/>
                    <a:pt x="21600" y="21128"/>
                    <a:pt x="21600" y="20549"/>
                  </a:cubicBezTo>
                  <a:lnTo>
                    <a:pt x="21600" y="1051"/>
                  </a:lnTo>
                  <a:cubicBezTo>
                    <a:pt x="21600" y="472"/>
                    <a:pt x="21270" y="0"/>
                    <a:pt x="20865" y="0"/>
                  </a:cubicBezTo>
                  <a:cubicBezTo>
                    <a:pt x="20865" y="0"/>
                    <a:pt x="20865" y="0"/>
                    <a:pt x="20865" y="0"/>
                  </a:cubicBezTo>
                  <a:close/>
                  <a:moveTo>
                    <a:pt x="20865" y="40"/>
                  </a:moveTo>
                  <a:cubicBezTo>
                    <a:pt x="21255" y="40"/>
                    <a:pt x="21572" y="493"/>
                    <a:pt x="21572" y="1051"/>
                  </a:cubicBezTo>
                  <a:lnTo>
                    <a:pt x="21572" y="20549"/>
                  </a:lnTo>
                  <a:cubicBezTo>
                    <a:pt x="21572" y="21107"/>
                    <a:pt x="21255" y="21560"/>
                    <a:pt x="20865" y="21560"/>
                  </a:cubicBezTo>
                  <a:lnTo>
                    <a:pt x="735" y="21560"/>
                  </a:lnTo>
                  <a:cubicBezTo>
                    <a:pt x="345" y="21560"/>
                    <a:pt x="28" y="21107"/>
                    <a:pt x="28" y="20549"/>
                  </a:cubicBezTo>
                  <a:lnTo>
                    <a:pt x="28" y="1051"/>
                  </a:lnTo>
                  <a:cubicBezTo>
                    <a:pt x="28" y="493"/>
                    <a:pt x="345" y="40"/>
                    <a:pt x="735" y="40"/>
                  </a:cubicBezTo>
                  <a:lnTo>
                    <a:pt x="20865" y="40"/>
                  </a:lnTo>
                </a:path>
              </a:pathLst>
            </a:custGeom>
            <a:solidFill>
              <a:srgbClr val="FFFFFF">
                <a:alpha val="25000"/>
              </a:srgbClr>
            </a:soli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17" name="Shape 617"/>
            <p:cNvSpPr/>
            <p:nvPr/>
          </p:nvSpPr>
          <p:spPr>
            <a:xfrm>
              <a:off x="1357214" y="101791"/>
              <a:ext cx="10956706" cy="7428083"/>
            </a:xfrm>
            <a:custGeom>
              <a:avLst/>
              <a:gdLst/>
              <a:ahLst/>
              <a:cxnLst>
                <a:cxn ang="0">
                  <a:pos x="wd2" y="hd2"/>
                </a:cxn>
                <a:cxn ang="5400000">
                  <a:pos x="wd2" y="hd2"/>
                </a:cxn>
                <a:cxn ang="10800000">
                  <a:pos x="wd2" y="hd2"/>
                </a:cxn>
                <a:cxn ang="16200000">
                  <a:pos x="wd2" y="hd2"/>
                </a:cxn>
              </a:cxnLst>
              <a:rect l="0" t="0" r="r" b="b"/>
              <a:pathLst>
                <a:path w="21600" h="21600" extrusionOk="0">
                  <a:moveTo>
                    <a:pt x="20983" y="0"/>
                  </a:moveTo>
                  <a:lnTo>
                    <a:pt x="617" y="0"/>
                  </a:lnTo>
                  <a:cubicBezTo>
                    <a:pt x="277" y="0"/>
                    <a:pt x="0" y="408"/>
                    <a:pt x="0" y="910"/>
                  </a:cubicBezTo>
                  <a:lnTo>
                    <a:pt x="0" y="21186"/>
                  </a:lnTo>
                  <a:cubicBezTo>
                    <a:pt x="0" y="21415"/>
                    <a:pt x="126" y="21600"/>
                    <a:pt x="281" y="21600"/>
                  </a:cubicBezTo>
                  <a:lnTo>
                    <a:pt x="21319" y="21600"/>
                  </a:lnTo>
                  <a:cubicBezTo>
                    <a:pt x="21474" y="21600"/>
                    <a:pt x="21600" y="21415"/>
                    <a:pt x="21600" y="21186"/>
                  </a:cubicBezTo>
                  <a:lnTo>
                    <a:pt x="21600" y="910"/>
                  </a:lnTo>
                  <a:cubicBezTo>
                    <a:pt x="21600" y="408"/>
                    <a:pt x="21323" y="0"/>
                    <a:pt x="20983" y="0"/>
                  </a:cubicBezTo>
                  <a:cubicBezTo>
                    <a:pt x="20983" y="0"/>
                    <a:pt x="20983" y="0"/>
                    <a:pt x="20983" y="0"/>
                  </a:cubicBezTo>
                  <a:close/>
                  <a:moveTo>
                    <a:pt x="20983" y="41"/>
                  </a:moveTo>
                  <a:cubicBezTo>
                    <a:pt x="21308" y="41"/>
                    <a:pt x="21572" y="431"/>
                    <a:pt x="21572" y="910"/>
                  </a:cubicBezTo>
                  <a:lnTo>
                    <a:pt x="21572" y="21186"/>
                  </a:lnTo>
                  <a:cubicBezTo>
                    <a:pt x="21572" y="21392"/>
                    <a:pt x="21459" y="21559"/>
                    <a:pt x="21319" y="21559"/>
                  </a:cubicBezTo>
                  <a:lnTo>
                    <a:pt x="281" y="21559"/>
                  </a:lnTo>
                  <a:cubicBezTo>
                    <a:pt x="141" y="21559"/>
                    <a:pt x="28" y="21392"/>
                    <a:pt x="28" y="21186"/>
                  </a:cubicBezTo>
                  <a:lnTo>
                    <a:pt x="28" y="910"/>
                  </a:lnTo>
                  <a:cubicBezTo>
                    <a:pt x="28" y="431"/>
                    <a:pt x="292" y="41"/>
                    <a:pt x="617" y="41"/>
                  </a:cubicBezTo>
                  <a:lnTo>
                    <a:pt x="20983" y="41"/>
                  </a:lnTo>
                </a:path>
              </a:pathLst>
            </a:custGeom>
            <a:solidFill>
              <a:srgbClr val="FFFFFF">
                <a:alpha val="50000"/>
              </a:srgbClr>
            </a:soli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18" name="Shape 618"/>
            <p:cNvSpPr/>
            <p:nvPr/>
          </p:nvSpPr>
          <p:spPr>
            <a:xfrm>
              <a:off x="1309711" y="54288"/>
              <a:ext cx="11056333" cy="7527709"/>
            </a:xfrm>
            <a:custGeom>
              <a:avLst/>
              <a:gdLst/>
              <a:ahLst/>
              <a:cxnLst>
                <a:cxn ang="0">
                  <a:pos x="wd2" y="hd2"/>
                </a:cxn>
                <a:cxn ang="5400000">
                  <a:pos x="wd2" y="hd2"/>
                </a:cxn>
                <a:cxn ang="10800000">
                  <a:pos x="wd2" y="hd2"/>
                </a:cxn>
                <a:cxn ang="16200000">
                  <a:pos x="wd2" y="hd2"/>
                </a:cxn>
              </a:cxnLst>
              <a:rect l="0" t="0" r="r" b="b"/>
              <a:pathLst>
                <a:path w="21600" h="21600" extrusionOk="0">
                  <a:moveTo>
                    <a:pt x="20891" y="0"/>
                  </a:moveTo>
                  <a:lnTo>
                    <a:pt x="709" y="0"/>
                  </a:lnTo>
                  <a:cubicBezTo>
                    <a:pt x="318" y="0"/>
                    <a:pt x="0" y="467"/>
                    <a:pt x="0" y="1041"/>
                  </a:cubicBezTo>
                  <a:lnTo>
                    <a:pt x="0" y="21049"/>
                  </a:lnTo>
                  <a:cubicBezTo>
                    <a:pt x="0" y="21353"/>
                    <a:pt x="168" y="21600"/>
                    <a:pt x="375" y="21600"/>
                  </a:cubicBezTo>
                  <a:lnTo>
                    <a:pt x="21225" y="21600"/>
                  </a:lnTo>
                  <a:cubicBezTo>
                    <a:pt x="21432" y="21600"/>
                    <a:pt x="21600" y="21353"/>
                    <a:pt x="21600" y="21049"/>
                  </a:cubicBezTo>
                  <a:lnTo>
                    <a:pt x="21600" y="1041"/>
                  </a:lnTo>
                  <a:cubicBezTo>
                    <a:pt x="21600" y="467"/>
                    <a:pt x="21282" y="0"/>
                    <a:pt x="20891" y="0"/>
                  </a:cubicBezTo>
                  <a:cubicBezTo>
                    <a:pt x="20891" y="0"/>
                    <a:pt x="20891" y="0"/>
                    <a:pt x="20891" y="0"/>
                  </a:cubicBezTo>
                  <a:close/>
                  <a:moveTo>
                    <a:pt x="20891" y="143"/>
                  </a:moveTo>
                  <a:cubicBezTo>
                    <a:pt x="21228" y="143"/>
                    <a:pt x="21503" y="546"/>
                    <a:pt x="21503" y="1041"/>
                  </a:cubicBezTo>
                  <a:lnTo>
                    <a:pt x="21503" y="21049"/>
                  </a:lnTo>
                  <a:cubicBezTo>
                    <a:pt x="21503" y="21274"/>
                    <a:pt x="21378" y="21457"/>
                    <a:pt x="21225" y="21457"/>
                  </a:cubicBezTo>
                  <a:lnTo>
                    <a:pt x="375" y="21457"/>
                  </a:lnTo>
                  <a:cubicBezTo>
                    <a:pt x="222" y="21457"/>
                    <a:pt x="97" y="21274"/>
                    <a:pt x="97" y="21049"/>
                  </a:cubicBezTo>
                  <a:lnTo>
                    <a:pt x="97" y="1041"/>
                  </a:lnTo>
                  <a:cubicBezTo>
                    <a:pt x="97" y="546"/>
                    <a:pt x="372" y="143"/>
                    <a:pt x="709" y="143"/>
                  </a:cubicBezTo>
                  <a:lnTo>
                    <a:pt x="20891" y="143"/>
                  </a:lnTo>
                </a:path>
              </a:pathLst>
            </a:custGeom>
            <a:gradFill flip="none" rotWithShape="1">
              <a:gsLst>
                <a:gs pos="0">
                  <a:srgbClr val="47484B"/>
                </a:gs>
                <a:gs pos="100000">
                  <a:srgbClr val="47484B"/>
                </a:gs>
              </a:gsLst>
              <a:lin ang="540000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19" name="Shape 619"/>
            <p:cNvSpPr/>
            <p:nvPr/>
          </p:nvSpPr>
          <p:spPr>
            <a:xfrm>
              <a:off x="11990988" y="67860"/>
              <a:ext cx="360965" cy="360973"/>
            </a:xfrm>
            <a:custGeom>
              <a:avLst/>
              <a:gdLst/>
              <a:ahLst/>
              <a:cxnLst>
                <a:cxn ang="0">
                  <a:pos x="wd2" y="hd2"/>
                </a:cxn>
                <a:cxn ang="5400000">
                  <a:pos x="wd2" y="hd2"/>
                </a:cxn>
                <a:cxn ang="10800000">
                  <a:pos x="wd2" y="hd2"/>
                </a:cxn>
                <a:cxn ang="16200000">
                  <a:pos x="wd2" y="hd2"/>
                </a:cxn>
              </a:cxnLst>
              <a:rect l="0" t="0" r="r" b="b"/>
              <a:pathLst>
                <a:path w="21600" h="21600" extrusionOk="0">
                  <a:moveTo>
                    <a:pt x="1510" y="0"/>
                  </a:moveTo>
                  <a:lnTo>
                    <a:pt x="0" y="0"/>
                  </a:lnTo>
                  <a:cubicBezTo>
                    <a:pt x="11911" y="0"/>
                    <a:pt x="21600" y="9690"/>
                    <a:pt x="21600" y="21600"/>
                  </a:cubicBezTo>
                  <a:lnTo>
                    <a:pt x="21600" y="20090"/>
                  </a:lnTo>
                  <a:cubicBezTo>
                    <a:pt x="21600" y="9013"/>
                    <a:pt x="12588" y="0"/>
                    <a:pt x="1510" y="0"/>
                  </a:cubicBezTo>
                  <a:close/>
                </a:path>
              </a:pathLst>
            </a:custGeom>
            <a:gradFill flip="none" rotWithShape="1">
              <a:gsLst>
                <a:gs pos="0">
                  <a:srgbClr val="BFBFC0">
                    <a:alpha val="0"/>
                  </a:srgbClr>
                </a:gs>
                <a:gs pos="100000">
                  <a:srgbClr val="BFBFC0">
                    <a:alpha val="0"/>
                  </a:srgbClr>
                </a:gs>
              </a:gsLst>
              <a:lin ang="270000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20" name="Shape 620"/>
            <p:cNvSpPr/>
            <p:nvPr/>
          </p:nvSpPr>
          <p:spPr>
            <a:xfrm>
              <a:off x="1323283" y="67860"/>
              <a:ext cx="360966" cy="360973"/>
            </a:xfrm>
            <a:custGeom>
              <a:avLst/>
              <a:gdLst/>
              <a:ahLst/>
              <a:cxnLst>
                <a:cxn ang="0">
                  <a:pos x="wd2" y="hd2"/>
                </a:cxn>
                <a:cxn ang="5400000">
                  <a:pos x="wd2" y="hd2"/>
                </a:cxn>
                <a:cxn ang="10800000">
                  <a:pos x="wd2" y="hd2"/>
                </a:cxn>
                <a:cxn ang="16200000">
                  <a:pos x="wd2" y="hd2"/>
                </a:cxn>
              </a:cxnLst>
              <a:rect l="0" t="0" r="r" b="b"/>
              <a:pathLst>
                <a:path w="21600" h="21600" extrusionOk="0">
                  <a:moveTo>
                    <a:pt x="20090" y="0"/>
                  </a:moveTo>
                  <a:lnTo>
                    <a:pt x="21600" y="0"/>
                  </a:lnTo>
                  <a:cubicBezTo>
                    <a:pt x="9689" y="0"/>
                    <a:pt x="0" y="9690"/>
                    <a:pt x="0" y="21600"/>
                  </a:cubicBezTo>
                  <a:lnTo>
                    <a:pt x="0" y="20090"/>
                  </a:lnTo>
                  <a:cubicBezTo>
                    <a:pt x="0" y="9013"/>
                    <a:pt x="9012" y="0"/>
                    <a:pt x="20090" y="0"/>
                  </a:cubicBezTo>
                  <a:close/>
                </a:path>
              </a:pathLst>
            </a:custGeom>
            <a:gradFill flip="none" rotWithShape="1">
              <a:gsLst>
                <a:gs pos="0">
                  <a:srgbClr val="BFBFC0">
                    <a:alpha val="0"/>
                  </a:srgbClr>
                </a:gs>
                <a:gs pos="100000">
                  <a:srgbClr val="BFBFC0">
                    <a:alpha val="0"/>
                  </a:srgbClr>
                </a:gs>
              </a:gsLst>
              <a:lin ang="270000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21" name="Shape 621"/>
            <p:cNvSpPr/>
            <p:nvPr/>
          </p:nvSpPr>
          <p:spPr>
            <a:xfrm>
              <a:off x="1805094" y="549671"/>
              <a:ext cx="10059822" cy="6302402"/>
            </a:xfrm>
            <a:custGeom>
              <a:avLst/>
              <a:gdLst/>
              <a:ahLst/>
              <a:cxnLst>
                <a:cxn ang="0">
                  <a:pos x="wd2" y="hd2"/>
                </a:cxn>
                <a:cxn ang="5400000">
                  <a:pos x="wd2" y="hd2"/>
                </a:cxn>
                <a:cxn ang="10800000">
                  <a:pos x="wd2" y="hd2"/>
                </a:cxn>
                <a:cxn ang="16200000">
                  <a:pos x="wd2" y="hd2"/>
                </a:cxn>
              </a:cxnLst>
              <a:rect l="0" t="0" r="r" b="b"/>
              <a:pathLst>
                <a:path w="21600" h="21600" extrusionOk="0">
                  <a:moveTo>
                    <a:pt x="21569" y="0"/>
                  </a:moveTo>
                  <a:lnTo>
                    <a:pt x="31" y="0"/>
                  </a:lnTo>
                  <a:cubicBezTo>
                    <a:pt x="14" y="0"/>
                    <a:pt x="0" y="22"/>
                    <a:pt x="0" y="49"/>
                  </a:cubicBezTo>
                  <a:lnTo>
                    <a:pt x="0" y="21551"/>
                  </a:lnTo>
                  <a:cubicBezTo>
                    <a:pt x="0" y="21578"/>
                    <a:pt x="14" y="21600"/>
                    <a:pt x="31" y="21600"/>
                  </a:cubicBezTo>
                  <a:lnTo>
                    <a:pt x="21569" y="21600"/>
                  </a:lnTo>
                  <a:cubicBezTo>
                    <a:pt x="21586" y="21600"/>
                    <a:pt x="21600" y="21578"/>
                    <a:pt x="21600" y="21551"/>
                  </a:cubicBezTo>
                  <a:lnTo>
                    <a:pt x="21600" y="49"/>
                  </a:lnTo>
                  <a:cubicBezTo>
                    <a:pt x="21600" y="22"/>
                    <a:pt x="21586" y="0"/>
                    <a:pt x="21569" y="0"/>
                  </a:cubicBezTo>
                  <a:cubicBezTo>
                    <a:pt x="21569" y="0"/>
                    <a:pt x="21569" y="0"/>
                    <a:pt x="21569" y="0"/>
                  </a:cubicBezTo>
                  <a:close/>
                  <a:moveTo>
                    <a:pt x="21569" y="49"/>
                  </a:moveTo>
                  <a:lnTo>
                    <a:pt x="21569" y="21551"/>
                  </a:lnTo>
                  <a:lnTo>
                    <a:pt x="31" y="21551"/>
                  </a:lnTo>
                  <a:lnTo>
                    <a:pt x="31" y="49"/>
                  </a:lnTo>
                  <a:lnTo>
                    <a:pt x="21569" y="49"/>
                  </a:lnTo>
                </a:path>
              </a:pathLst>
            </a:custGeom>
            <a:solidFill>
              <a:srgbClr val="7D8083"/>
            </a:soli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22" name="Shape 622"/>
            <p:cNvSpPr/>
            <p:nvPr/>
          </p:nvSpPr>
          <p:spPr>
            <a:xfrm>
              <a:off x="1777950" y="522527"/>
              <a:ext cx="10109631" cy="6352223"/>
            </a:xfrm>
            <a:custGeom>
              <a:avLst/>
              <a:gdLst/>
              <a:ahLst/>
              <a:cxnLst>
                <a:cxn ang="0">
                  <a:pos x="wd2" y="hd2"/>
                </a:cxn>
                <a:cxn ang="5400000">
                  <a:pos x="wd2" y="hd2"/>
                </a:cxn>
                <a:cxn ang="10800000">
                  <a:pos x="wd2" y="hd2"/>
                </a:cxn>
                <a:cxn ang="16200000">
                  <a:pos x="wd2" y="hd2"/>
                </a:cxn>
              </a:cxnLst>
              <a:rect l="0" t="0" r="r" b="b"/>
              <a:pathLst>
                <a:path w="21600" h="21600" extrusionOk="0">
                  <a:moveTo>
                    <a:pt x="21585" y="21467"/>
                  </a:moveTo>
                  <a:cubicBezTo>
                    <a:pt x="21585" y="21527"/>
                    <a:pt x="21554" y="21576"/>
                    <a:pt x="21516" y="21576"/>
                  </a:cubicBezTo>
                  <a:lnTo>
                    <a:pt x="84" y="21576"/>
                  </a:lnTo>
                  <a:cubicBezTo>
                    <a:pt x="46" y="21576"/>
                    <a:pt x="15" y="21527"/>
                    <a:pt x="15" y="21467"/>
                  </a:cubicBezTo>
                  <a:lnTo>
                    <a:pt x="15" y="133"/>
                  </a:lnTo>
                  <a:cubicBezTo>
                    <a:pt x="15" y="73"/>
                    <a:pt x="46" y="24"/>
                    <a:pt x="84" y="24"/>
                  </a:cubicBezTo>
                  <a:lnTo>
                    <a:pt x="21516" y="24"/>
                  </a:lnTo>
                  <a:cubicBezTo>
                    <a:pt x="21554" y="24"/>
                    <a:pt x="21585" y="73"/>
                    <a:pt x="21585" y="133"/>
                  </a:cubicBezTo>
                  <a:cubicBezTo>
                    <a:pt x="21585" y="133"/>
                    <a:pt x="21585" y="21467"/>
                    <a:pt x="21585" y="21467"/>
                  </a:cubicBezTo>
                  <a:close/>
                  <a:moveTo>
                    <a:pt x="21600" y="133"/>
                  </a:moveTo>
                  <a:cubicBezTo>
                    <a:pt x="21600" y="60"/>
                    <a:pt x="21562" y="0"/>
                    <a:pt x="21516" y="0"/>
                  </a:cubicBezTo>
                  <a:lnTo>
                    <a:pt x="84" y="0"/>
                  </a:lnTo>
                  <a:cubicBezTo>
                    <a:pt x="38" y="0"/>
                    <a:pt x="0" y="60"/>
                    <a:pt x="0" y="133"/>
                  </a:cubicBezTo>
                  <a:lnTo>
                    <a:pt x="0" y="21467"/>
                  </a:lnTo>
                  <a:cubicBezTo>
                    <a:pt x="0" y="21540"/>
                    <a:pt x="38" y="21600"/>
                    <a:pt x="84" y="21600"/>
                  </a:cubicBezTo>
                  <a:lnTo>
                    <a:pt x="21516" y="21600"/>
                  </a:lnTo>
                  <a:cubicBezTo>
                    <a:pt x="21562" y="21600"/>
                    <a:pt x="21600" y="21540"/>
                    <a:pt x="21600" y="21467"/>
                  </a:cubicBezTo>
                  <a:cubicBezTo>
                    <a:pt x="21600" y="21467"/>
                    <a:pt x="21600" y="133"/>
                    <a:pt x="21600" y="133"/>
                  </a:cubicBezTo>
                  <a:close/>
                </a:path>
              </a:pathLst>
            </a:custGeom>
            <a:solidFill>
              <a:srgbClr val="FFFFFF">
                <a:alpha val="50000"/>
              </a:srgbClr>
            </a:soli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23" name="Shape 623"/>
            <p:cNvSpPr/>
            <p:nvPr/>
          </p:nvSpPr>
          <p:spPr>
            <a:xfrm>
              <a:off x="6765711" y="271441"/>
              <a:ext cx="138376" cy="138382"/>
            </a:xfrm>
            <a:prstGeom prst="ellipse">
              <a:avLst/>
            </a:prstGeom>
            <a:gradFill flip="none" rotWithShape="1">
              <a:gsLst>
                <a:gs pos="27000">
                  <a:srgbClr val="696969"/>
                </a:gs>
                <a:gs pos="73000">
                  <a:srgbClr val="0C0C0C"/>
                </a:gs>
              </a:gsLst>
              <a:lin ang="3260679"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24" name="Shape 624"/>
            <p:cNvSpPr/>
            <p:nvPr/>
          </p:nvSpPr>
          <p:spPr>
            <a:xfrm>
              <a:off x="20357" y="7580040"/>
              <a:ext cx="13636763" cy="260769"/>
            </a:xfrm>
            <a:custGeom>
              <a:avLst/>
              <a:gdLst/>
              <a:ahLst/>
              <a:cxnLst>
                <a:cxn ang="0">
                  <a:pos x="wd2" y="hd2"/>
                </a:cxn>
                <a:cxn ang="5400000">
                  <a:pos x="wd2" y="hd2"/>
                </a:cxn>
                <a:cxn ang="10800000">
                  <a:pos x="wd2" y="hd2"/>
                </a:cxn>
                <a:cxn ang="16200000">
                  <a:pos x="wd2" y="hd2"/>
                </a:cxn>
              </a:cxnLst>
              <a:rect l="0" t="0" r="r" b="b"/>
              <a:pathLst>
                <a:path w="21600" h="21600" extrusionOk="0">
                  <a:moveTo>
                    <a:pt x="3570" y="21600"/>
                  </a:moveTo>
                  <a:lnTo>
                    <a:pt x="18030" y="21600"/>
                  </a:lnTo>
                  <a:cubicBezTo>
                    <a:pt x="19340" y="21600"/>
                    <a:pt x="21259" y="12547"/>
                    <a:pt x="21600" y="0"/>
                  </a:cubicBezTo>
                  <a:lnTo>
                    <a:pt x="0" y="0"/>
                  </a:lnTo>
                  <a:cubicBezTo>
                    <a:pt x="341" y="12547"/>
                    <a:pt x="2260" y="21600"/>
                    <a:pt x="3570" y="21600"/>
                  </a:cubicBezTo>
                  <a:close/>
                </a:path>
              </a:pathLst>
            </a:custGeom>
            <a:gradFill flip="none" rotWithShape="1">
              <a:gsLst>
                <a:gs pos="0">
                  <a:srgbClr val="A1A2A7">
                    <a:alpha val="0"/>
                  </a:srgbClr>
                </a:gs>
                <a:gs pos="100000">
                  <a:srgbClr val="767778">
                    <a:alpha val="0"/>
                  </a:srgbClr>
                </a:gs>
              </a:gsLst>
              <a:lin ang="540000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25" name="Shape 625"/>
            <p:cNvSpPr/>
            <p:nvPr/>
          </p:nvSpPr>
          <p:spPr>
            <a:xfrm>
              <a:off x="20357" y="7580040"/>
              <a:ext cx="13636763" cy="260769"/>
            </a:xfrm>
            <a:custGeom>
              <a:avLst/>
              <a:gdLst/>
              <a:ahLst/>
              <a:cxnLst>
                <a:cxn ang="0">
                  <a:pos x="wd2" y="hd2"/>
                </a:cxn>
                <a:cxn ang="5400000">
                  <a:pos x="wd2" y="hd2"/>
                </a:cxn>
                <a:cxn ang="10800000">
                  <a:pos x="wd2" y="hd2"/>
                </a:cxn>
                <a:cxn ang="16200000">
                  <a:pos x="wd2" y="hd2"/>
                </a:cxn>
              </a:cxnLst>
              <a:rect l="0" t="0" r="r" b="b"/>
              <a:pathLst>
                <a:path w="21600" h="21600" extrusionOk="0">
                  <a:moveTo>
                    <a:pt x="3570" y="21600"/>
                  </a:moveTo>
                  <a:lnTo>
                    <a:pt x="18030" y="21600"/>
                  </a:lnTo>
                  <a:cubicBezTo>
                    <a:pt x="19340" y="21600"/>
                    <a:pt x="21259" y="12547"/>
                    <a:pt x="21600" y="0"/>
                  </a:cubicBezTo>
                  <a:lnTo>
                    <a:pt x="0" y="0"/>
                  </a:lnTo>
                  <a:cubicBezTo>
                    <a:pt x="341" y="12547"/>
                    <a:pt x="2260" y="21600"/>
                    <a:pt x="3570" y="21600"/>
                  </a:cubicBezTo>
                  <a:close/>
                </a:path>
              </a:pathLst>
            </a:custGeom>
            <a:gradFill flip="none" rotWithShape="1">
              <a:gsLst>
                <a:gs pos="0">
                  <a:srgbClr val="BEC1C3"/>
                </a:gs>
                <a:gs pos="100000">
                  <a:srgbClr val="78797E"/>
                </a:gs>
              </a:gsLst>
              <a:lin ang="540000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26" name="Shape 626"/>
            <p:cNvSpPr/>
            <p:nvPr/>
          </p:nvSpPr>
          <p:spPr>
            <a:xfrm>
              <a:off x="0" y="7546109"/>
              <a:ext cx="13666684" cy="345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11121"/>
                  </a:lnTo>
                  <a:cubicBezTo>
                    <a:pt x="8" y="14649"/>
                    <a:pt x="19" y="18142"/>
                    <a:pt x="31" y="21600"/>
                  </a:cubicBezTo>
                  <a:lnTo>
                    <a:pt x="21584" y="21600"/>
                  </a:lnTo>
                  <a:cubicBezTo>
                    <a:pt x="21590" y="19983"/>
                    <a:pt x="21595" y="18350"/>
                    <a:pt x="21600" y="16717"/>
                  </a:cubicBezTo>
                  <a:cubicBezTo>
                    <a:pt x="21600" y="16717"/>
                    <a:pt x="21600" y="0"/>
                    <a:pt x="21600" y="0"/>
                  </a:cubicBezTo>
                  <a:close/>
                </a:path>
              </a:pathLst>
            </a:custGeom>
            <a:gradFill flip="none" rotWithShape="1">
              <a:gsLst>
                <a:gs pos="0">
                  <a:srgbClr val="64696E"/>
                </a:gs>
                <a:gs pos="1000">
                  <a:srgbClr val="E9EBF2"/>
                </a:gs>
                <a:gs pos="10000">
                  <a:srgbClr val="BEC1C3"/>
                </a:gs>
                <a:gs pos="46000">
                  <a:srgbClr val="96989B"/>
                </a:gs>
                <a:gs pos="86000">
                  <a:srgbClr val="BEC1C3"/>
                </a:gs>
                <a:gs pos="98000">
                  <a:srgbClr val="E9EBF2"/>
                </a:gs>
                <a:gs pos="100000">
                  <a:srgbClr val="78797E"/>
                </a:gs>
              </a:gsLst>
              <a:lin ang="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27" name="Shape 627"/>
            <p:cNvSpPr/>
            <p:nvPr/>
          </p:nvSpPr>
          <p:spPr>
            <a:xfrm>
              <a:off x="20358" y="7580040"/>
              <a:ext cx="13636761" cy="7909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cubicBezTo>
                    <a:pt x="41" y="4919"/>
                    <a:pt x="104" y="9674"/>
                    <a:pt x="185" y="14237"/>
                  </a:cubicBezTo>
                  <a:lnTo>
                    <a:pt x="8866" y="14237"/>
                  </a:lnTo>
                  <a:cubicBezTo>
                    <a:pt x="8936" y="20966"/>
                    <a:pt x="9087" y="21600"/>
                    <a:pt x="9185" y="21600"/>
                  </a:cubicBezTo>
                  <a:lnTo>
                    <a:pt x="12287" y="21600"/>
                  </a:lnTo>
                  <a:cubicBezTo>
                    <a:pt x="12384" y="21600"/>
                    <a:pt x="12535" y="20966"/>
                    <a:pt x="12605" y="14237"/>
                  </a:cubicBezTo>
                  <a:lnTo>
                    <a:pt x="21415" y="14237"/>
                  </a:lnTo>
                  <a:cubicBezTo>
                    <a:pt x="21496" y="9674"/>
                    <a:pt x="21559" y="4919"/>
                    <a:pt x="21600" y="0"/>
                  </a:cubicBezTo>
                  <a:close/>
                </a:path>
              </a:pathLst>
            </a:custGeom>
            <a:gradFill flip="none" rotWithShape="1">
              <a:gsLst>
                <a:gs pos="0">
                  <a:srgbClr val="BEC1C3"/>
                </a:gs>
                <a:gs pos="100000">
                  <a:srgbClr val="BEC1C3"/>
                </a:gs>
              </a:gsLst>
              <a:lin ang="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28" name="Shape 628"/>
            <p:cNvSpPr/>
            <p:nvPr/>
          </p:nvSpPr>
          <p:spPr>
            <a:xfrm>
              <a:off x="5659583" y="7546109"/>
              <a:ext cx="2277213" cy="728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616"/>
                  </a:lnTo>
                  <a:cubicBezTo>
                    <a:pt x="371" y="20916"/>
                    <a:pt x="876" y="21600"/>
                    <a:pt x="1513" y="21600"/>
                  </a:cubicBezTo>
                  <a:cubicBezTo>
                    <a:pt x="2014" y="21600"/>
                    <a:pt x="6673" y="21600"/>
                    <a:pt x="8626" y="21600"/>
                  </a:cubicBezTo>
                  <a:cubicBezTo>
                    <a:pt x="9152" y="21600"/>
                    <a:pt x="9482" y="21600"/>
                    <a:pt x="9482" y="21600"/>
                  </a:cubicBezTo>
                  <a:cubicBezTo>
                    <a:pt x="12053" y="21600"/>
                    <a:pt x="19560" y="21600"/>
                    <a:pt x="20087" y="21600"/>
                  </a:cubicBezTo>
                  <a:cubicBezTo>
                    <a:pt x="20724" y="21600"/>
                    <a:pt x="21229" y="20916"/>
                    <a:pt x="21600" y="10616"/>
                  </a:cubicBezTo>
                  <a:lnTo>
                    <a:pt x="21600" y="0"/>
                  </a:lnTo>
                  <a:cubicBezTo>
                    <a:pt x="21600" y="0"/>
                    <a:pt x="0" y="0"/>
                    <a:pt x="0" y="0"/>
                  </a:cubicBezTo>
                  <a:close/>
                </a:path>
              </a:pathLst>
            </a:custGeom>
            <a:gradFill flip="none" rotWithShape="1">
              <a:gsLst>
                <a:gs pos="0">
                  <a:srgbClr val="8B8D90"/>
                </a:gs>
                <a:gs pos="10000">
                  <a:srgbClr val="EDEEEF"/>
                </a:gs>
                <a:gs pos="84000">
                  <a:srgbClr val="EDEEEF"/>
                </a:gs>
                <a:gs pos="96000">
                  <a:srgbClr val="8B8D90"/>
                </a:gs>
              </a:gsLst>
              <a:lin ang="38616"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29" name="Shape 629"/>
            <p:cNvSpPr/>
            <p:nvPr/>
          </p:nvSpPr>
          <p:spPr>
            <a:xfrm>
              <a:off x="5639225" y="7600398"/>
              <a:ext cx="2325332" cy="48785"/>
            </a:xfrm>
            <a:custGeom>
              <a:avLst/>
              <a:gdLst/>
              <a:ahLst/>
              <a:cxnLst>
                <a:cxn ang="0">
                  <a:pos x="wd2" y="hd2"/>
                </a:cxn>
                <a:cxn ang="5400000">
                  <a:pos x="wd2" y="hd2"/>
                </a:cxn>
                <a:cxn ang="10800000">
                  <a:pos x="wd2" y="hd2"/>
                </a:cxn>
                <a:cxn ang="16200000">
                  <a:pos x="wd2" y="hd2"/>
                </a:cxn>
              </a:cxnLst>
              <a:rect l="0" t="0" r="r" b="b"/>
              <a:pathLst>
                <a:path w="21600" h="21600" extrusionOk="0">
                  <a:moveTo>
                    <a:pt x="21396" y="0"/>
                  </a:moveTo>
                  <a:cubicBezTo>
                    <a:pt x="21010" y="14111"/>
                    <a:pt x="20506" y="15298"/>
                    <a:pt x="19895" y="15298"/>
                  </a:cubicBezTo>
                  <a:lnTo>
                    <a:pt x="1705" y="15298"/>
                  </a:lnTo>
                  <a:cubicBezTo>
                    <a:pt x="1094" y="15298"/>
                    <a:pt x="590" y="14111"/>
                    <a:pt x="204" y="0"/>
                  </a:cubicBezTo>
                  <a:lnTo>
                    <a:pt x="0" y="0"/>
                  </a:lnTo>
                  <a:lnTo>
                    <a:pt x="3" y="142"/>
                  </a:lnTo>
                  <a:lnTo>
                    <a:pt x="48" y="2025"/>
                  </a:lnTo>
                  <a:cubicBezTo>
                    <a:pt x="477" y="20160"/>
                    <a:pt x="1028" y="21600"/>
                    <a:pt x="1705" y="21600"/>
                  </a:cubicBezTo>
                  <a:lnTo>
                    <a:pt x="19895" y="21600"/>
                  </a:lnTo>
                  <a:cubicBezTo>
                    <a:pt x="20572" y="21600"/>
                    <a:pt x="21124" y="20160"/>
                    <a:pt x="21552" y="2031"/>
                  </a:cubicBezTo>
                  <a:lnTo>
                    <a:pt x="21597" y="142"/>
                  </a:lnTo>
                  <a:lnTo>
                    <a:pt x="21600" y="0"/>
                  </a:lnTo>
                  <a:cubicBezTo>
                    <a:pt x="21600" y="0"/>
                    <a:pt x="21396" y="0"/>
                    <a:pt x="21396" y="0"/>
                  </a:cubicBezTo>
                  <a:close/>
                </a:path>
              </a:pathLst>
            </a:custGeom>
            <a:gradFill flip="none" rotWithShape="1">
              <a:gsLst>
                <a:gs pos="0">
                  <a:srgbClr val="A4A6A9"/>
                </a:gs>
                <a:gs pos="100000">
                  <a:srgbClr val="A4A6A9"/>
                </a:gs>
              </a:gsLst>
              <a:lin ang="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30" name="Shape 630"/>
            <p:cNvSpPr/>
            <p:nvPr/>
          </p:nvSpPr>
          <p:spPr>
            <a:xfrm>
              <a:off x="4492374" y="7702189"/>
              <a:ext cx="128308" cy="28466"/>
            </a:xfrm>
            <a:custGeom>
              <a:avLst/>
              <a:gdLst/>
              <a:ahLst/>
              <a:cxnLst>
                <a:cxn ang="0">
                  <a:pos x="wd2" y="hd2"/>
                </a:cxn>
                <a:cxn ang="5400000">
                  <a:pos x="wd2" y="hd2"/>
                </a:cxn>
                <a:cxn ang="10800000">
                  <a:pos x="wd2" y="hd2"/>
                </a:cxn>
                <a:cxn ang="16200000">
                  <a:pos x="wd2" y="hd2"/>
                </a:cxn>
              </a:cxnLst>
              <a:rect l="0" t="0" r="r" b="b"/>
              <a:pathLst>
                <a:path w="21317" h="21600" extrusionOk="0">
                  <a:moveTo>
                    <a:pt x="21300" y="10800"/>
                  </a:moveTo>
                  <a:cubicBezTo>
                    <a:pt x="21459" y="16769"/>
                    <a:pt x="20526" y="21600"/>
                    <a:pt x="19221" y="21600"/>
                  </a:cubicBezTo>
                  <a:lnTo>
                    <a:pt x="2669" y="21600"/>
                  </a:lnTo>
                  <a:cubicBezTo>
                    <a:pt x="1365" y="21600"/>
                    <a:pt x="178" y="16769"/>
                    <a:pt x="18" y="10800"/>
                  </a:cubicBezTo>
                  <a:cubicBezTo>
                    <a:pt x="-141" y="4831"/>
                    <a:pt x="792" y="0"/>
                    <a:pt x="2097" y="0"/>
                  </a:cubicBezTo>
                  <a:lnTo>
                    <a:pt x="18649" y="0"/>
                  </a:lnTo>
                  <a:cubicBezTo>
                    <a:pt x="19953" y="0"/>
                    <a:pt x="21140" y="4831"/>
                    <a:pt x="21300" y="10800"/>
                  </a:cubicBezTo>
                  <a:cubicBezTo>
                    <a:pt x="21300" y="10800"/>
                    <a:pt x="21300" y="10800"/>
                    <a:pt x="21300" y="10800"/>
                  </a:cubicBezTo>
                  <a:close/>
                </a:path>
              </a:pathLst>
            </a:custGeom>
            <a:gradFill flip="none" rotWithShape="1">
              <a:gsLst>
                <a:gs pos="24000">
                  <a:srgbClr val="5F6265"/>
                </a:gs>
                <a:gs pos="78000">
                  <a:srgbClr val="757677"/>
                </a:gs>
              </a:gsLst>
              <a:lin ang="540000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31" name="Shape 631"/>
            <p:cNvSpPr/>
            <p:nvPr/>
          </p:nvSpPr>
          <p:spPr>
            <a:xfrm>
              <a:off x="8977967" y="7702189"/>
              <a:ext cx="128308" cy="28466"/>
            </a:xfrm>
            <a:custGeom>
              <a:avLst/>
              <a:gdLst/>
              <a:ahLst/>
              <a:cxnLst>
                <a:cxn ang="0">
                  <a:pos x="wd2" y="hd2"/>
                </a:cxn>
                <a:cxn ang="5400000">
                  <a:pos x="wd2" y="hd2"/>
                </a:cxn>
                <a:cxn ang="10800000">
                  <a:pos x="wd2" y="hd2"/>
                </a:cxn>
                <a:cxn ang="16200000">
                  <a:pos x="wd2" y="hd2"/>
                </a:cxn>
              </a:cxnLst>
              <a:rect l="0" t="0" r="r" b="b"/>
              <a:pathLst>
                <a:path w="21317" h="21600" extrusionOk="0">
                  <a:moveTo>
                    <a:pt x="18" y="10800"/>
                  </a:moveTo>
                  <a:cubicBezTo>
                    <a:pt x="-141" y="16769"/>
                    <a:pt x="792" y="21600"/>
                    <a:pt x="2097" y="21600"/>
                  </a:cubicBezTo>
                  <a:lnTo>
                    <a:pt x="18649" y="21600"/>
                  </a:lnTo>
                  <a:cubicBezTo>
                    <a:pt x="19953" y="21600"/>
                    <a:pt x="21140" y="16769"/>
                    <a:pt x="21300" y="10800"/>
                  </a:cubicBezTo>
                  <a:cubicBezTo>
                    <a:pt x="21459" y="4831"/>
                    <a:pt x="20526" y="0"/>
                    <a:pt x="19221" y="0"/>
                  </a:cubicBezTo>
                  <a:lnTo>
                    <a:pt x="2669" y="0"/>
                  </a:lnTo>
                  <a:cubicBezTo>
                    <a:pt x="1365" y="0"/>
                    <a:pt x="178" y="4831"/>
                    <a:pt x="18" y="10800"/>
                  </a:cubicBezTo>
                  <a:cubicBezTo>
                    <a:pt x="18" y="10800"/>
                    <a:pt x="18" y="10800"/>
                    <a:pt x="18" y="10800"/>
                  </a:cubicBezTo>
                  <a:close/>
                </a:path>
              </a:pathLst>
            </a:custGeom>
            <a:gradFill flip="none" rotWithShape="1">
              <a:gsLst>
                <a:gs pos="18000">
                  <a:srgbClr val="5F6265"/>
                </a:gs>
                <a:gs pos="72000">
                  <a:srgbClr val="747576"/>
                </a:gs>
              </a:gsLst>
              <a:lin ang="540000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32" name="Shape 632"/>
            <p:cNvSpPr/>
            <p:nvPr/>
          </p:nvSpPr>
          <p:spPr>
            <a:xfrm>
              <a:off x="54288" y="7580040"/>
              <a:ext cx="13568686" cy="50634"/>
            </a:xfrm>
            <a:custGeom>
              <a:avLst/>
              <a:gdLst/>
              <a:ahLst/>
              <a:cxnLst>
                <a:cxn ang="0">
                  <a:pos x="wd2" y="hd2"/>
                </a:cxn>
                <a:cxn ang="5400000">
                  <a:pos x="wd2" y="hd2"/>
                </a:cxn>
                <a:cxn ang="10800000">
                  <a:pos x="wd2" y="hd2"/>
                </a:cxn>
                <a:cxn ang="16200000">
                  <a:pos x="wd2" y="hd2"/>
                </a:cxn>
              </a:cxnLst>
              <a:rect l="0" t="0" r="r" b="b"/>
              <a:pathLst>
                <a:path w="21600" h="21600" extrusionOk="0">
                  <a:moveTo>
                    <a:pt x="8852" y="6072"/>
                  </a:moveTo>
                  <a:lnTo>
                    <a:pt x="8913" y="6072"/>
                  </a:lnTo>
                  <a:cubicBezTo>
                    <a:pt x="8980" y="20426"/>
                    <a:pt x="9067" y="21600"/>
                    <a:pt x="9174" y="21600"/>
                  </a:cubicBezTo>
                  <a:lnTo>
                    <a:pt x="12291" y="21600"/>
                  </a:lnTo>
                  <a:cubicBezTo>
                    <a:pt x="12398" y="21600"/>
                    <a:pt x="12486" y="20426"/>
                    <a:pt x="12552" y="6072"/>
                  </a:cubicBezTo>
                  <a:lnTo>
                    <a:pt x="21556" y="6072"/>
                  </a:lnTo>
                  <a:cubicBezTo>
                    <a:pt x="21571" y="4797"/>
                    <a:pt x="21587" y="2882"/>
                    <a:pt x="21600" y="0"/>
                  </a:cubicBezTo>
                  <a:lnTo>
                    <a:pt x="12544" y="0"/>
                  </a:lnTo>
                  <a:cubicBezTo>
                    <a:pt x="12482" y="14527"/>
                    <a:pt x="12398" y="15528"/>
                    <a:pt x="12291" y="15528"/>
                  </a:cubicBezTo>
                  <a:cubicBezTo>
                    <a:pt x="12203" y="15528"/>
                    <a:pt x="10943" y="15528"/>
                    <a:pt x="10512" y="15528"/>
                  </a:cubicBezTo>
                  <a:cubicBezTo>
                    <a:pt x="10512" y="15528"/>
                    <a:pt x="10456" y="15528"/>
                    <a:pt x="10368" y="15528"/>
                  </a:cubicBezTo>
                  <a:cubicBezTo>
                    <a:pt x="10040" y="15528"/>
                    <a:pt x="9258" y="15528"/>
                    <a:pt x="9174" y="15528"/>
                  </a:cubicBezTo>
                  <a:cubicBezTo>
                    <a:pt x="9068" y="15528"/>
                    <a:pt x="8984" y="14527"/>
                    <a:pt x="8922" y="0"/>
                  </a:cubicBezTo>
                  <a:lnTo>
                    <a:pt x="0" y="0"/>
                  </a:lnTo>
                  <a:cubicBezTo>
                    <a:pt x="0" y="0"/>
                    <a:pt x="16" y="3190"/>
                    <a:pt x="35" y="6072"/>
                  </a:cubicBezTo>
                  <a:cubicBezTo>
                    <a:pt x="35" y="6072"/>
                    <a:pt x="8852" y="6072"/>
                    <a:pt x="8852" y="6072"/>
                  </a:cubicBezTo>
                  <a:close/>
                </a:path>
              </a:pathLst>
            </a:custGeom>
            <a:gradFill flip="none" rotWithShape="1">
              <a:gsLst>
                <a:gs pos="6000">
                  <a:srgbClr val="EFF5F1"/>
                </a:gs>
                <a:gs pos="100000">
                  <a:srgbClr val="E9EBF2"/>
                </a:gs>
              </a:gsLst>
              <a:lin ang="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33" name="Shape 633"/>
            <p:cNvSpPr/>
            <p:nvPr/>
          </p:nvSpPr>
          <p:spPr>
            <a:xfrm>
              <a:off x="6779285" y="285014"/>
              <a:ext cx="109035" cy="109007"/>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flip="none" rotWithShape="1">
              <a:gsLst>
                <a:gs pos="32000">
                  <a:srgbClr val="494949"/>
                </a:gs>
                <a:gs pos="69000">
                  <a:srgbClr val="050505"/>
                </a:gs>
              </a:gsLst>
              <a:lin ang="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34" name="Shape 634"/>
            <p:cNvSpPr/>
            <p:nvPr/>
          </p:nvSpPr>
          <p:spPr>
            <a:xfrm>
              <a:off x="6820001" y="325731"/>
              <a:ext cx="26808" cy="268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40" y="21600"/>
                    <a:pt x="0" y="16765"/>
                    <a:pt x="0" y="10803"/>
                  </a:cubicBezTo>
                  <a:cubicBezTo>
                    <a:pt x="0" y="4835"/>
                    <a:pt x="4840" y="0"/>
                    <a:pt x="10800" y="0"/>
                  </a:cubicBezTo>
                  <a:cubicBezTo>
                    <a:pt x="16776" y="0"/>
                    <a:pt x="21600" y="4835"/>
                    <a:pt x="21600" y="10803"/>
                  </a:cubicBezTo>
                  <a:close/>
                </a:path>
              </a:pathLst>
            </a:custGeom>
            <a:solidFill>
              <a:srgbClr val="557DB1"/>
            </a:soli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sp>
          <p:nvSpPr>
            <p:cNvPr id="635" name="Shape 635"/>
            <p:cNvSpPr/>
            <p:nvPr/>
          </p:nvSpPr>
          <p:spPr>
            <a:xfrm>
              <a:off x="6249971" y="128935"/>
              <a:ext cx="6032476" cy="7371148"/>
            </a:xfrm>
            <a:custGeom>
              <a:avLst/>
              <a:gdLst/>
              <a:ahLst/>
              <a:cxnLst>
                <a:cxn ang="0">
                  <a:pos x="wd2" y="hd2"/>
                </a:cxn>
                <a:cxn ang="5400000">
                  <a:pos x="wd2" y="hd2"/>
                </a:cxn>
                <a:cxn ang="10800000">
                  <a:pos x="wd2" y="hd2"/>
                </a:cxn>
                <a:cxn ang="16200000">
                  <a:pos x="wd2" y="hd2"/>
                </a:cxn>
              </a:cxnLst>
              <a:rect l="0" t="0" r="r" b="b"/>
              <a:pathLst>
                <a:path w="21600" h="21600" extrusionOk="0">
                  <a:moveTo>
                    <a:pt x="21600" y="21266"/>
                  </a:moveTo>
                  <a:lnTo>
                    <a:pt x="21600" y="834"/>
                  </a:lnTo>
                  <a:cubicBezTo>
                    <a:pt x="21600" y="374"/>
                    <a:pt x="21143" y="0"/>
                    <a:pt x="20581" y="0"/>
                  </a:cubicBezTo>
                  <a:lnTo>
                    <a:pt x="14299" y="0"/>
                  </a:lnTo>
                  <a:lnTo>
                    <a:pt x="0" y="21600"/>
                  </a:lnTo>
                  <a:lnTo>
                    <a:pt x="21192" y="21600"/>
                  </a:lnTo>
                  <a:cubicBezTo>
                    <a:pt x="21417" y="21600"/>
                    <a:pt x="21600" y="21450"/>
                    <a:pt x="21600" y="21266"/>
                  </a:cubicBezTo>
                  <a:close/>
                </a:path>
              </a:pathLst>
            </a:custGeom>
            <a:gradFill flip="none" rotWithShape="1">
              <a:gsLst>
                <a:gs pos="0">
                  <a:srgbClr val="FFFFFF">
                    <a:alpha val="60000"/>
                  </a:srgbClr>
                </a:gs>
                <a:gs pos="100000">
                  <a:srgbClr val="FFFFFF">
                    <a:alpha val="10000"/>
                  </a:srgbClr>
                </a:gs>
              </a:gsLst>
              <a:lin ang="5400000" scaled="0"/>
            </a:gradFill>
            <a:ln w="12700" cap="flat">
              <a:noFill/>
              <a:miter lim="400000"/>
              <a:tailEnd type="triangle" w="med" len="med"/>
            </a:ln>
            <a:effectLst/>
          </p:spPr>
          <p:txBody>
            <a:bodyPr wrap="square" lIns="45720" tIns="45720" rIns="45720" bIns="45720" numCol="1" anchor="ctr">
              <a:noAutofit/>
            </a:bodyPr>
            <a:lstStyle/>
            <a:p>
              <a:pPr>
                <a:defRPr sz="6000">
                  <a:solidFill>
                    <a:srgbClr val="FFFFFF"/>
                  </a:solidFill>
                  <a:effectLst>
                    <a:outerShdw blurRad="38100" dist="12700" dir="5400000" rotWithShape="0">
                      <a:srgbClr val="000000">
                        <a:alpha val="50000"/>
                      </a:srgbClr>
                    </a:outerShdw>
                  </a:effectLst>
                  <a:latin typeface="Montserrat"/>
                  <a:ea typeface="Montserrat"/>
                  <a:cs typeface="Montserrat"/>
                  <a:sym typeface="Montserrat"/>
                </a:defRPr>
              </a:pPr>
              <a:endParaRPr sz="3000">
                <a:cs typeface="+mn-ea"/>
                <a:sym typeface="+mn-lt"/>
              </a:endParaRPr>
            </a:p>
          </p:txBody>
        </p:sp>
      </p:grpSp>
      <p:sp>
        <p:nvSpPr>
          <p:cNvPr id="647" name="Shape 647"/>
          <p:cNvSpPr/>
          <p:nvPr/>
        </p:nvSpPr>
        <p:spPr>
          <a:xfrm>
            <a:off x="6447761" y="1770834"/>
            <a:ext cx="5022490" cy="3126864"/>
          </a:xfrm>
          <a:prstGeom prst="rect">
            <a:avLst/>
          </a:prstGeom>
          <a:blipFill>
            <a:blip r:embed="rId1"/>
            <a:stretch>
              <a:fillRect t="-3534" b="-3506"/>
            </a:stretch>
          </a:blipFill>
          <a:ln w="12700">
            <a:miter lim="400000"/>
          </a:ln>
        </p:spPr>
        <p:txBody>
          <a:bodyPr tIns="45720" bIns="45720" anchor="ctr"/>
          <a:lstStyle/>
          <a:p>
            <a:pPr>
              <a:defRPr sz="3600">
                <a:solidFill>
                  <a:srgbClr val="FFFFFF"/>
                </a:solidFill>
                <a:latin typeface="Montserrat"/>
                <a:ea typeface="Montserrat"/>
                <a:cs typeface="Montserrat"/>
                <a:sym typeface="Montserrat"/>
              </a:defRPr>
            </a:pPr>
            <a:endParaRPr sz="1800">
              <a:cs typeface="+mn-ea"/>
              <a:sym typeface="+mn-lt"/>
            </a:endParaRPr>
          </a:p>
        </p:txBody>
      </p:sp>
      <p:sp>
        <p:nvSpPr>
          <p:cNvPr id="45" name="Shape 638"/>
          <p:cNvSpPr/>
          <p:nvPr/>
        </p:nvSpPr>
        <p:spPr>
          <a:xfrm>
            <a:off x="2113773" y="1502067"/>
            <a:ext cx="3451102" cy="798617"/>
          </a:xfrm>
          <a:prstGeom prst="rect">
            <a:avLst/>
          </a:prstGeom>
          <a:ln w="12700">
            <a:miter lim="400000"/>
          </a:ln>
        </p:spPr>
        <p:txBody>
          <a:bodyPr wrap="square" tIns="45720" bIns="45720">
            <a:spAutoFit/>
          </a:bodyPr>
          <a:lstStyle>
            <a:lvl1pPr algn="r" defTabSz="1828800">
              <a:lnSpc>
                <a:spcPts val="6400"/>
              </a:lnSpc>
              <a:defRPr sz="6000">
                <a:solidFill>
                  <a:srgbClr val="FFEACE"/>
                </a:solidFill>
                <a:latin typeface="Heiti SC Medium"/>
                <a:ea typeface="Heiti SC Medium"/>
                <a:cs typeface="Heiti SC Medium"/>
                <a:sym typeface="Heiti SC Medium"/>
              </a:defRPr>
            </a:lvl1pPr>
          </a:lstStyle>
          <a:p>
            <a:r>
              <a:rPr lang="zh-CN" altLang="en-US" sz="3000" dirty="0">
                <a:latin typeface="+mn-lt"/>
                <a:ea typeface="+mn-ea"/>
                <a:cs typeface="+mn-ea"/>
                <a:sym typeface="+mn-lt"/>
              </a:rPr>
              <a:t>丧假</a:t>
            </a:r>
            <a:endParaRPr sz="3000" dirty="0">
              <a:latin typeface="+mn-lt"/>
              <a:ea typeface="+mn-ea"/>
              <a:cs typeface="+mn-ea"/>
              <a:sym typeface="+mn-lt"/>
            </a:endParaRPr>
          </a:p>
        </p:txBody>
      </p:sp>
      <p:sp>
        <p:nvSpPr>
          <p:cNvPr id="46" name="Shape 643"/>
          <p:cNvSpPr/>
          <p:nvPr/>
        </p:nvSpPr>
        <p:spPr>
          <a:xfrm>
            <a:off x="3361143" y="5379590"/>
            <a:ext cx="697627" cy="707886"/>
          </a:xfrm>
          <a:prstGeom prst="rect">
            <a:avLst/>
          </a:prstGeom>
          <a:ln w="12700">
            <a:miter lim="400000"/>
          </a:ln>
        </p:spPr>
        <p:txBody>
          <a:bodyPr wrap="none" tIns="45720" bIns="45720" anchor="ctr">
            <a:spAutoFit/>
          </a:bodyPr>
          <a:lstStyle>
            <a:lvl1pPr defTabSz="1828800">
              <a:defRPr sz="8000">
                <a:solidFill>
                  <a:srgbClr val="FEFEFE"/>
                </a:solidFill>
                <a:latin typeface="FontAwesome"/>
                <a:ea typeface="FontAwesome"/>
                <a:cs typeface="FontAwesome"/>
                <a:sym typeface="FontAwesome"/>
              </a:defRPr>
            </a:lvl1pPr>
          </a:lstStyle>
          <a:p>
            <a:r>
              <a:rPr sz="4000" dirty="0">
                <a:latin typeface="+mn-lt"/>
                <a:ea typeface="+mn-ea"/>
                <a:cs typeface="+mn-ea"/>
                <a:sym typeface="+mn-lt"/>
              </a:rPr>
              <a:t></a:t>
            </a:r>
            <a:endParaRPr sz="4000" dirty="0">
              <a:latin typeface="+mn-lt"/>
              <a:ea typeface="+mn-ea"/>
              <a:cs typeface="+mn-ea"/>
              <a:sym typeface="+mn-lt"/>
            </a:endParaRPr>
          </a:p>
        </p:txBody>
      </p:sp>
      <p:sp>
        <p:nvSpPr>
          <p:cNvPr id="47" name="Shape 643"/>
          <p:cNvSpPr/>
          <p:nvPr/>
        </p:nvSpPr>
        <p:spPr>
          <a:xfrm>
            <a:off x="4718865" y="5379590"/>
            <a:ext cx="697627" cy="707886"/>
          </a:xfrm>
          <a:prstGeom prst="rect">
            <a:avLst/>
          </a:prstGeom>
          <a:ln w="12700">
            <a:miter lim="400000"/>
          </a:ln>
        </p:spPr>
        <p:txBody>
          <a:bodyPr wrap="none" tIns="45720" bIns="45720" anchor="ctr">
            <a:spAutoFit/>
          </a:bodyPr>
          <a:lstStyle>
            <a:lvl1pPr defTabSz="1828800">
              <a:defRPr sz="8000">
                <a:solidFill>
                  <a:srgbClr val="FEFEFE"/>
                </a:solidFill>
                <a:latin typeface="FontAwesome"/>
                <a:ea typeface="FontAwesome"/>
                <a:cs typeface="FontAwesome"/>
                <a:sym typeface="FontAwesome"/>
              </a:defRPr>
            </a:lvl1pPr>
          </a:lstStyle>
          <a:p>
            <a:r>
              <a:rPr sz="4000" dirty="0">
                <a:latin typeface="+mn-lt"/>
                <a:ea typeface="+mn-ea"/>
                <a:cs typeface="+mn-ea"/>
                <a:sym typeface="+mn-lt"/>
              </a:rPr>
              <a:t></a:t>
            </a:r>
            <a:endParaRPr sz="4000" dirty="0">
              <a:latin typeface="+mn-lt"/>
              <a:ea typeface="+mn-ea"/>
              <a:cs typeface="+mn-ea"/>
              <a:sym typeface="+mn-lt"/>
            </a:endParaRPr>
          </a:p>
        </p:txBody>
      </p:sp>
    </p:spTree>
  </p:cSld>
  <p:clrMapOvr>
    <a:masterClrMapping/>
  </p:clrMapOvr>
  <p:transition spd="med" advClick="0" advTm="0">
    <p:pull/>
  </p:transition>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37"/>
                                        </p:tgtEl>
                                        <p:attrNameLst>
                                          <p:attrName>style.visibility</p:attrName>
                                        </p:attrNameLst>
                                      </p:cBhvr>
                                      <p:to>
                                        <p:strVal val="visible"/>
                                      </p:to>
                                    </p:set>
                                    <p:anim calcmode="lin" valueType="num">
                                      <p:cBhvr additive="base">
                                        <p:cTn id="7" dur="500" fill="hold"/>
                                        <p:tgtEl>
                                          <p:spTgt spid="637"/>
                                        </p:tgtEl>
                                        <p:attrNameLst>
                                          <p:attrName>ppt_x</p:attrName>
                                        </p:attrNameLst>
                                      </p:cBhvr>
                                      <p:tavLst>
                                        <p:tav tm="0">
                                          <p:val>
                                            <p:strVal val="0-#ppt_w/2"/>
                                          </p:val>
                                        </p:tav>
                                        <p:tav tm="100000">
                                          <p:val>
                                            <p:strVal val="#ppt_x"/>
                                          </p:val>
                                        </p:tav>
                                      </p:tavLst>
                                    </p:anim>
                                    <p:anim calcmode="lin" valueType="num">
                                      <p:cBhvr additive="base">
                                        <p:cTn id="8" dur="500" fill="hold"/>
                                        <p:tgtEl>
                                          <p:spTgt spid="6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indefinite" fill="hold"/>
                                        <p:tgtEl>
                                          <p:spTgt spid="636"/>
                                        </p:tgtEl>
                                        <p:attrNameLst>
                                          <p:attrName>style.visibility</p:attrName>
                                        </p:attrNameLst>
                                      </p:cBhvr>
                                      <p:to>
                                        <p:strVal val="visible"/>
                                      </p:to>
                                    </p:set>
                                    <p:anim calcmode="lin" valueType="num">
                                      <p:cBhvr>
                                        <p:cTn id="12" dur="500" fill="hold"/>
                                        <p:tgtEl>
                                          <p:spTgt spid="636"/>
                                        </p:tgtEl>
                                        <p:attrNameLst>
                                          <p:attrName>ppt_x</p:attrName>
                                        </p:attrNameLst>
                                      </p:cBhvr>
                                      <p:tavLst>
                                        <p:tav tm="0">
                                          <p:val>
                                            <p:strVal val="1+#ppt_w/2"/>
                                          </p:val>
                                        </p:tav>
                                        <p:tav tm="100000">
                                          <p:val>
                                            <p:strVal val="#ppt_x"/>
                                          </p:val>
                                        </p:tav>
                                      </p:tavLst>
                                    </p:anim>
                                    <p:anim calcmode="lin" valueType="num">
                                      <p:cBhvr>
                                        <p:cTn id="13" dur="500" fill="hold"/>
                                        <p:tgtEl>
                                          <p:spTgt spid="63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47"/>
                                        </p:tgtEl>
                                        <p:attrNameLst>
                                          <p:attrName>style.visibility</p:attrName>
                                        </p:attrNameLst>
                                      </p:cBhvr>
                                      <p:to>
                                        <p:strVal val="visible"/>
                                      </p:to>
                                    </p:set>
                                    <p:animEffect transition="in" filter="wipe(down)">
                                      <p:cBhvr>
                                        <p:cTn id="17" dur="500"/>
                                        <p:tgtEl>
                                          <p:spTgt spid="64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indefinite" fill="hold"/>
                                        <p:tgtEl>
                                          <p:spTgt spid="638"/>
                                        </p:tgtEl>
                                        <p:attrNameLst>
                                          <p:attrName>style.visibility</p:attrName>
                                        </p:attrNameLst>
                                      </p:cBhvr>
                                      <p:to>
                                        <p:strVal val="visible"/>
                                      </p:to>
                                    </p:set>
                                    <p:anim calcmode="lin" valueType="num">
                                      <p:cBhvr>
                                        <p:cTn id="22" dur="500" fill="hold"/>
                                        <p:tgtEl>
                                          <p:spTgt spid="638"/>
                                        </p:tgtEl>
                                        <p:attrNameLst>
                                          <p:attrName>ppt_x</p:attrName>
                                        </p:attrNameLst>
                                      </p:cBhvr>
                                      <p:tavLst>
                                        <p:tav tm="0">
                                          <p:val>
                                            <p:strVal val="1+#ppt_w/2"/>
                                          </p:val>
                                        </p:tav>
                                        <p:tav tm="100000">
                                          <p:val>
                                            <p:strVal val="#ppt_x"/>
                                          </p:val>
                                        </p:tav>
                                      </p:tavLst>
                                    </p:anim>
                                    <p:anim calcmode="lin" valueType="num">
                                      <p:cBhvr>
                                        <p:cTn id="23" dur="500" fill="hold"/>
                                        <p:tgtEl>
                                          <p:spTgt spid="638"/>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2" presetClass="entr" presetSubtype="2" fill="hold" grpId="0" nodeType="afterEffect">
                                  <p:stCondLst>
                                    <p:cond delay="0"/>
                                  </p:stCondLst>
                                  <p:childTnLst>
                                    <p:set>
                                      <p:cBhvr>
                                        <p:cTn id="26" dur="indefinite" fill="hold"/>
                                        <p:tgtEl>
                                          <p:spTgt spid="639"/>
                                        </p:tgtEl>
                                        <p:attrNameLst>
                                          <p:attrName>style.visibility</p:attrName>
                                        </p:attrNameLst>
                                      </p:cBhvr>
                                      <p:to>
                                        <p:strVal val="visible"/>
                                      </p:to>
                                    </p:set>
                                    <p:anim calcmode="lin" valueType="num">
                                      <p:cBhvr>
                                        <p:cTn id="27" dur="500" fill="hold"/>
                                        <p:tgtEl>
                                          <p:spTgt spid="639"/>
                                        </p:tgtEl>
                                        <p:attrNameLst>
                                          <p:attrName>ppt_x</p:attrName>
                                        </p:attrNameLst>
                                      </p:cBhvr>
                                      <p:tavLst>
                                        <p:tav tm="0">
                                          <p:val>
                                            <p:strVal val="1+#ppt_w/2"/>
                                          </p:val>
                                        </p:tav>
                                        <p:tav tm="100000">
                                          <p:val>
                                            <p:strVal val="#ppt_x"/>
                                          </p:val>
                                        </p:tav>
                                      </p:tavLst>
                                    </p:anim>
                                    <p:anim calcmode="lin" valueType="num">
                                      <p:cBhvr>
                                        <p:cTn id="28" dur="500" fill="hold"/>
                                        <p:tgtEl>
                                          <p:spTgt spid="639"/>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indefinite" fill="hold"/>
                                        <p:tgtEl>
                                          <p:spTgt spid="642"/>
                                        </p:tgtEl>
                                        <p:attrNameLst>
                                          <p:attrName>style.visibility</p:attrName>
                                        </p:attrNameLst>
                                      </p:cBhvr>
                                      <p:to>
                                        <p:strVal val="visible"/>
                                      </p:to>
                                    </p:set>
                                    <p:anim calcmode="lin" valueType="num">
                                      <p:cBhvr>
                                        <p:cTn id="33" dur="500" fill="hold"/>
                                        <p:tgtEl>
                                          <p:spTgt spid="642"/>
                                        </p:tgtEl>
                                        <p:attrNameLst>
                                          <p:attrName>ppt_w</p:attrName>
                                        </p:attrNameLst>
                                      </p:cBhvr>
                                      <p:tavLst>
                                        <p:tav tm="0">
                                          <p:val>
                                            <p:fltVal val="0"/>
                                          </p:val>
                                        </p:tav>
                                        <p:tav tm="100000">
                                          <p:val>
                                            <p:strVal val="#ppt_w"/>
                                          </p:val>
                                        </p:tav>
                                      </p:tavLst>
                                    </p:anim>
                                    <p:anim calcmode="lin" valueType="num">
                                      <p:cBhvr>
                                        <p:cTn id="34" dur="500" fill="hold"/>
                                        <p:tgtEl>
                                          <p:spTgt spid="642"/>
                                        </p:tgtEl>
                                        <p:attrNameLst>
                                          <p:attrName>ppt_h</p:attrName>
                                        </p:attrNameLst>
                                      </p:cBhvr>
                                      <p:tavLst>
                                        <p:tav tm="0">
                                          <p:val>
                                            <p:fltVal val="0"/>
                                          </p:val>
                                        </p:tav>
                                        <p:tav tm="100000">
                                          <p:val>
                                            <p:strVal val="#ppt_h"/>
                                          </p:val>
                                        </p:tav>
                                      </p:tavLst>
                                    </p:anim>
                                  </p:childTnLst>
                                </p:cTn>
                              </p:par>
                            </p:childTnLst>
                          </p:cTn>
                        </p:par>
                        <p:par>
                          <p:cTn id="35" fill="hold">
                            <p:stCondLst>
                              <p:cond delay="500"/>
                            </p:stCondLst>
                            <p:childTnLst>
                              <p:par>
                                <p:cTn id="36" presetID="23" presetClass="entr" presetSubtype="16" fill="hold" grpId="0" nodeType="afterEffect">
                                  <p:stCondLst>
                                    <p:cond delay="0"/>
                                  </p:stCondLst>
                                  <p:childTnLst>
                                    <p:set>
                                      <p:cBhvr>
                                        <p:cTn id="37" dur="indefinite" fill="hold"/>
                                        <p:tgtEl>
                                          <p:spTgt spid="643"/>
                                        </p:tgtEl>
                                        <p:attrNameLst>
                                          <p:attrName>style.visibility</p:attrName>
                                        </p:attrNameLst>
                                      </p:cBhvr>
                                      <p:to>
                                        <p:strVal val="visible"/>
                                      </p:to>
                                    </p:set>
                                    <p:anim calcmode="lin" valueType="num">
                                      <p:cBhvr>
                                        <p:cTn id="38" dur="500" fill="hold"/>
                                        <p:tgtEl>
                                          <p:spTgt spid="643"/>
                                        </p:tgtEl>
                                        <p:attrNameLst>
                                          <p:attrName>ppt_w</p:attrName>
                                        </p:attrNameLst>
                                      </p:cBhvr>
                                      <p:tavLst>
                                        <p:tav tm="0">
                                          <p:val>
                                            <p:fltVal val="0"/>
                                          </p:val>
                                        </p:tav>
                                        <p:tav tm="100000">
                                          <p:val>
                                            <p:strVal val="#ppt_w"/>
                                          </p:val>
                                        </p:tav>
                                      </p:tavLst>
                                    </p:anim>
                                    <p:anim calcmode="lin" valueType="num">
                                      <p:cBhvr>
                                        <p:cTn id="39" dur="500" fill="hold"/>
                                        <p:tgtEl>
                                          <p:spTgt spid="643"/>
                                        </p:tgtEl>
                                        <p:attrNameLst>
                                          <p:attrName>ppt_h</p:attrName>
                                        </p:attrNameLst>
                                      </p:cBhvr>
                                      <p:tavLst>
                                        <p:tav tm="0">
                                          <p:val>
                                            <p:fltVal val="0"/>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indefinite" fill="hold"/>
                                        <p:tgtEl>
                                          <p:spTgt spid="641"/>
                                        </p:tgtEl>
                                        <p:attrNameLst>
                                          <p:attrName>style.visibility</p:attrName>
                                        </p:attrNameLst>
                                      </p:cBhvr>
                                      <p:to>
                                        <p:strVal val="visible"/>
                                      </p:to>
                                    </p:set>
                                    <p:anim calcmode="lin" valueType="num">
                                      <p:cBhvr>
                                        <p:cTn id="44" dur="500" fill="hold"/>
                                        <p:tgtEl>
                                          <p:spTgt spid="641"/>
                                        </p:tgtEl>
                                        <p:attrNameLst>
                                          <p:attrName>ppt_x</p:attrName>
                                        </p:attrNameLst>
                                      </p:cBhvr>
                                      <p:tavLst>
                                        <p:tav tm="0">
                                          <p:val>
                                            <p:strVal val="#ppt_x"/>
                                          </p:val>
                                        </p:tav>
                                        <p:tav tm="100000">
                                          <p:val>
                                            <p:strVal val="#ppt_x"/>
                                          </p:val>
                                        </p:tav>
                                      </p:tavLst>
                                    </p:anim>
                                    <p:anim calcmode="lin" valueType="num">
                                      <p:cBhvr>
                                        <p:cTn id="45" dur="500" fill="hold"/>
                                        <p:tgtEl>
                                          <p:spTgt spid="641"/>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indefinite" fill="hold"/>
                                        <p:tgtEl>
                                          <p:spTgt spid="640"/>
                                        </p:tgtEl>
                                        <p:attrNameLst>
                                          <p:attrName>style.visibility</p:attrName>
                                        </p:attrNameLst>
                                      </p:cBhvr>
                                      <p:to>
                                        <p:strVal val="visible"/>
                                      </p:to>
                                    </p:set>
                                    <p:animEffect transition="in" filter="dissolve">
                                      <p:cBhvr>
                                        <p:cTn id="50" dur="500"/>
                                        <p:tgtEl>
                                          <p:spTgt spid="640"/>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indefinite" fill="hold"/>
                                        <p:tgtEl>
                                          <p:spTgt spid="45"/>
                                        </p:tgtEl>
                                        <p:attrNameLst>
                                          <p:attrName>style.visibility</p:attrName>
                                        </p:attrNameLst>
                                      </p:cBhvr>
                                      <p:to>
                                        <p:strVal val="visible"/>
                                      </p:to>
                                    </p:set>
                                    <p:anim calcmode="lin" valueType="num">
                                      <p:cBhvr>
                                        <p:cTn id="55" dur="500" fill="hold"/>
                                        <p:tgtEl>
                                          <p:spTgt spid="45"/>
                                        </p:tgtEl>
                                        <p:attrNameLst>
                                          <p:attrName>ppt_x</p:attrName>
                                        </p:attrNameLst>
                                      </p:cBhvr>
                                      <p:tavLst>
                                        <p:tav tm="0">
                                          <p:val>
                                            <p:strVal val="1+#ppt_w/2"/>
                                          </p:val>
                                        </p:tav>
                                        <p:tav tm="100000">
                                          <p:val>
                                            <p:strVal val="#ppt_x"/>
                                          </p:val>
                                        </p:tav>
                                      </p:tavLst>
                                    </p:anim>
                                    <p:anim calcmode="lin" valueType="num">
                                      <p:cBhvr>
                                        <p:cTn id="56" dur="500" fill="hold"/>
                                        <p:tgtEl>
                                          <p:spTgt spid="45"/>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23" presetClass="entr" presetSubtype="16" fill="hold" grpId="0" nodeType="afterEffect">
                                  <p:stCondLst>
                                    <p:cond delay="0"/>
                                  </p:stCondLst>
                                  <p:childTnLst>
                                    <p:set>
                                      <p:cBhvr>
                                        <p:cTn id="59" dur="indefinite" fill="hold"/>
                                        <p:tgtEl>
                                          <p:spTgt spid="46"/>
                                        </p:tgtEl>
                                        <p:attrNameLst>
                                          <p:attrName>style.visibility</p:attrName>
                                        </p:attrNameLst>
                                      </p:cBhvr>
                                      <p:to>
                                        <p:strVal val="visible"/>
                                      </p:to>
                                    </p:set>
                                    <p:anim calcmode="lin" valueType="num">
                                      <p:cBhvr>
                                        <p:cTn id="60" dur="500" fill="hold"/>
                                        <p:tgtEl>
                                          <p:spTgt spid="46"/>
                                        </p:tgtEl>
                                        <p:attrNameLst>
                                          <p:attrName>ppt_w</p:attrName>
                                        </p:attrNameLst>
                                      </p:cBhvr>
                                      <p:tavLst>
                                        <p:tav tm="0">
                                          <p:val>
                                            <p:fltVal val="0"/>
                                          </p:val>
                                        </p:tav>
                                        <p:tav tm="100000">
                                          <p:val>
                                            <p:strVal val="#ppt_w"/>
                                          </p:val>
                                        </p:tav>
                                      </p:tavLst>
                                    </p:anim>
                                    <p:anim calcmode="lin" valueType="num">
                                      <p:cBhvr>
                                        <p:cTn id="61" dur="500" fill="hold"/>
                                        <p:tgtEl>
                                          <p:spTgt spid="46"/>
                                        </p:tgtEl>
                                        <p:attrNameLst>
                                          <p:attrName>ppt_h</p:attrName>
                                        </p:attrNameLst>
                                      </p:cBhvr>
                                      <p:tavLst>
                                        <p:tav tm="0">
                                          <p:val>
                                            <p:fltVal val="0"/>
                                          </p:val>
                                        </p:tav>
                                        <p:tav tm="100000">
                                          <p:val>
                                            <p:strVal val="#ppt_h"/>
                                          </p:val>
                                        </p:tav>
                                      </p:tavLst>
                                    </p:anim>
                                  </p:childTnLst>
                                </p:cTn>
                              </p:par>
                            </p:childTnLst>
                          </p:cTn>
                        </p:par>
                        <p:par>
                          <p:cTn id="62" fill="hold">
                            <p:stCondLst>
                              <p:cond delay="1000"/>
                            </p:stCondLst>
                            <p:childTnLst>
                              <p:par>
                                <p:cTn id="63" presetID="23" presetClass="entr" presetSubtype="16" fill="hold" grpId="0" nodeType="afterEffect">
                                  <p:stCondLst>
                                    <p:cond delay="0"/>
                                  </p:stCondLst>
                                  <p:childTnLst>
                                    <p:set>
                                      <p:cBhvr>
                                        <p:cTn id="64" dur="indefinite" fill="hold"/>
                                        <p:tgtEl>
                                          <p:spTgt spid="47"/>
                                        </p:tgtEl>
                                        <p:attrNameLst>
                                          <p:attrName>style.visibility</p:attrName>
                                        </p:attrNameLst>
                                      </p:cBhvr>
                                      <p:to>
                                        <p:strVal val="visible"/>
                                      </p:to>
                                    </p:set>
                                    <p:anim calcmode="lin" valueType="num">
                                      <p:cBhvr>
                                        <p:cTn id="65" dur="500" fill="hold"/>
                                        <p:tgtEl>
                                          <p:spTgt spid="47"/>
                                        </p:tgtEl>
                                        <p:attrNameLst>
                                          <p:attrName>ppt_w</p:attrName>
                                        </p:attrNameLst>
                                      </p:cBhvr>
                                      <p:tavLst>
                                        <p:tav tm="0">
                                          <p:val>
                                            <p:fltVal val="0"/>
                                          </p:val>
                                        </p:tav>
                                        <p:tav tm="100000">
                                          <p:val>
                                            <p:strVal val="#ppt_w"/>
                                          </p:val>
                                        </p:tav>
                                      </p:tavLst>
                                    </p:anim>
                                    <p:anim calcmode="lin" valueType="num">
                                      <p:cBhvr>
                                        <p:cTn id="66" dur="500" fill="hold"/>
                                        <p:tgtEl>
                                          <p:spTgt spid="4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 grpId="0" bldLvl="0" animBg="1"/>
      <p:bldP spid="638" grpId="0" animBg="1" advAuto="0"/>
      <p:bldP spid="639" grpId="0" animBg="1" advAuto="0"/>
      <p:bldP spid="640" grpId="0" bldLvl="0" animBg="1" advAuto="0"/>
      <p:bldP spid="641" grpId="0" bldLvl="0" animBg="1" advAuto="0"/>
      <p:bldP spid="642" grpId="0" bldLvl="0" animBg="1" advAuto="0"/>
      <p:bldP spid="643" grpId="0" animBg="1" advAuto="0"/>
      <p:bldP spid="636" grpId="0" bldLvl="0" animBg="1" advAuto="0"/>
      <p:bldP spid="647" grpId="0" bldLvl="0" animBg="1" advAuto="0"/>
      <p:bldP spid="45" grpId="0" animBg="1" advAuto="0"/>
      <p:bldP spid="46" grpId="0" animBg="1" advAuto="0"/>
      <p:bldP spid="47" grpId="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24855" r="31011"/>
          <a:stretch>
            <a:fillRect/>
          </a:stretch>
        </p:blipFill>
        <p:spPr>
          <a:xfrm>
            <a:off x="0" y="0"/>
            <a:ext cx="4540080" cy="6858000"/>
          </a:xfrm>
          <a:prstGeom prst="rect">
            <a:avLst/>
          </a:prstGeom>
        </p:spPr>
      </p:pic>
      <p:cxnSp>
        <p:nvCxnSpPr>
          <p:cNvPr id="2" name="直接连接符 1"/>
          <p:cNvCxnSpPr/>
          <p:nvPr/>
        </p:nvCxnSpPr>
        <p:spPr>
          <a:xfrm>
            <a:off x="5762625" y="0"/>
            <a:ext cx="0" cy="68580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674470" y="1928098"/>
            <a:ext cx="3368380" cy="3108543"/>
          </a:xfrm>
          <a:prstGeom prst="rect">
            <a:avLst/>
          </a:prstGeom>
          <a:noFill/>
        </p:spPr>
        <p:txBody>
          <a:bodyPr wrap="square" rtlCol="0">
            <a:spAutoFit/>
          </a:bodyPr>
          <a:lstStyle/>
          <a:p>
            <a:pPr lvl="0">
              <a:spcAft>
                <a:spcPts val="1200"/>
              </a:spcAft>
            </a:pPr>
            <a:r>
              <a:rPr lang="zh-CN" altLang="en-US" sz="1600" dirty="0">
                <a:solidFill>
                  <a:srgbClr val="795521"/>
                </a:solidFill>
                <a:latin typeface="+mn-ea"/>
              </a:rPr>
              <a:t>国家法定休假日、休息日、婚假、丧假、产假，以及因工伤停工留薪期间均不计入年休假的假期内。</a:t>
            </a:r>
            <a:endParaRPr lang="en-US" altLang="zh-CN" sz="1600" dirty="0">
              <a:solidFill>
                <a:srgbClr val="795521"/>
              </a:solidFill>
              <a:latin typeface="+mn-ea"/>
            </a:endParaRPr>
          </a:p>
          <a:p>
            <a:pPr lvl="0">
              <a:spcAft>
                <a:spcPts val="1200"/>
              </a:spcAft>
            </a:pPr>
            <a:r>
              <a:rPr lang="zh-CN" altLang="en-US" sz="1600" dirty="0">
                <a:solidFill>
                  <a:srgbClr val="795521"/>
                </a:solidFill>
                <a:latin typeface="+mn-ea"/>
              </a:rPr>
              <a:t>年休假在</a:t>
            </a:r>
            <a:r>
              <a:rPr lang="en-US" altLang="zh-CN" sz="1600" dirty="0">
                <a:solidFill>
                  <a:srgbClr val="795521"/>
                </a:solidFill>
                <a:latin typeface="+mn-ea"/>
              </a:rPr>
              <a:t>1</a:t>
            </a:r>
            <a:r>
              <a:rPr lang="zh-CN" altLang="en-US" sz="1600" dirty="0">
                <a:solidFill>
                  <a:srgbClr val="795521"/>
                </a:solidFill>
                <a:latin typeface="+mn-ea"/>
              </a:rPr>
              <a:t>个自然年度内可以集中安排，也可以分段安排，或根据员工需要冲抵病、事假，不跨年度安排。</a:t>
            </a:r>
            <a:endParaRPr lang="en-US" altLang="zh-CN" sz="1600" dirty="0">
              <a:solidFill>
                <a:srgbClr val="795521"/>
              </a:solidFill>
              <a:latin typeface="+mn-ea"/>
            </a:endParaRPr>
          </a:p>
          <a:p>
            <a:pPr lvl="0">
              <a:spcAft>
                <a:spcPts val="1200"/>
              </a:spcAft>
            </a:pPr>
            <a:r>
              <a:rPr lang="zh-CN" altLang="en-US" sz="1600" dirty="0">
                <a:solidFill>
                  <a:srgbClr val="795521"/>
                </a:solidFill>
                <a:latin typeface="+mn-ea"/>
              </a:rPr>
              <a:t>确因工作需要而未能使用的休假天数，经部门负责人签字确认，由人事部核准，可延至次年度第一季度使用完毕，到期仍未使用完毕的年休假将不再另行安排补休。</a:t>
            </a:r>
            <a:endParaRPr lang="en-US" altLang="zh-CN" sz="1600" dirty="0">
              <a:solidFill>
                <a:srgbClr val="795521"/>
              </a:solidFill>
              <a:latin typeface="+mn-ea"/>
            </a:endParaRPr>
          </a:p>
        </p:txBody>
      </p:sp>
      <p:sp>
        <p:nvSpPr>
          <p:cNvPr id="5" name="文本框 4"/>
          <p:cNvSpPr txBox="1"/>
          <p:nvPr/>
        </p:nvSpPr>
        <p:spPr>
          <a:xfrm>
            <a:off x="5762625" y="997406"/>
            <a:ext cx="6429375" cy="688256"/>
          </a:xfrm>
          <a:prstGeom prst="rect">
            <a:avLst/>
          </a:prstGeom>
          <a:solidFill>
            <a:schemeClr val="accent3"/>
          </a:solidFill>
          <a:ln>
            <a:noFill/>
          </a:ln>
        </p:spPr>
        <p:txBody>
          <a:bodyPr wrap="square" lIns="180000" tIns="36000" rIns="108000" bIns="36000" rtlCol="0">
            <a:spAutoFit/>
          </a:bodyPr>
          <a:lstStyle/>
          <a:p>
            <a:pPr lvl="0"/>
            <a:r>
              <a:rPr lang="zh-CN" altLang="en-US" sz="4000" b="1" dirty="0">
                <a:solidFill>
                  <a:srgbClr val="262626"/>
                </a:solidFill>
                <a:latin typeface="+mj-ea"/>
                <a:ea typeface="+mj-ea"/>
              </a:rPr>
              <a:t>年休假为带薪休假</a:t>
            </a:r>
            <a:endParaRPr kumimoji="0" lang="zh-CN" altLang="en-US" sz="4000" b="1" i="0" u="none" strike="noStrike" kern="1200" cap="none" spc="0" normalizeH="0" baseline="0" noProof="0" dirty="0">
              <a:ln>
                <a:noFill/>
              </a:ln>
              <a:solidFill>
                <a:srgbClr val="262626"/>
              </a:solidFill>
              <a:effectLst/>
              <a:uLnTx/>
              <a:uFillTx/>
              <a:latin typeface="+mj-ea"/>
              <a:ea typeface="+mj-ea"/>
            </a:endParaRPr>
          </a:p>
        </p:txBody>
      </p:sp>
      <p:sp>
        <p:nvSpPr>
          <p:cNvPr id="6" name="文本框 5"/>
          <p:cNvSpPr txBox="1"/>
          <p:nvPr/>
        </p:nvSpPr>
        <p:spPr>
          <a:xfrm>
            <a:off x="4808517" y="597296"/>
            <a:ext cx="954108" cy="400110"/>
          </a:xfrm>
          <a:prstGeom prst="rect">
            <a:avLst/>
          </a:prstGeom>
          <a:solidFill>
            <a:schemeClr val="accent3"/>
          </a:soli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mj-ea"/>
                <a:ea typeface="+mj-ea"/>
                <a:cs typeface="+mn-cs"/>
              </a:rPr>
              <a:t>年休假</a:t>
            </a:r>
            <a:endParaRPr kumimoji="0" lang="zh-CN" altLang="en-US" sz="2000" b="1" i="0" u="none" strike="noStrike" kern="1200" cap="none" spc="0" normalizeH="0" baseline="0" noProof="0" dirty="0">
              <a:ln>
                <a:noFill/>
              </a:ln>
              <a:solidFill>
                <a:prstClr val="white"/>
              </a:solidFill>
              <a:effectLst/>
              <a:uLnTx/>
              <a:uFillTx/>
              <a:latin typeface="+mj-ea"/>
              <a:ea typeface="+mj-ea"/>
              <a:cs typeface="+mn-cs"/>
            </a:endParaRPr>
          </a:p>
        </p:txBody>
      </p:sp>
      <p:sp>
        <p:nvSpPr>
          <p:cNvPr id="7" name="文本框 6"/>
          <p:cNvSpPr txBox="1"/>
          <p:nvPr/>
        </p:nvSpPr>
        <p:spPr>
          <a:xfrm>
            <a:off x="6365364" y="597296"/>
            <a:ext cx="3108543" cy="276999"/>
          </a:xfrm>
          <a:prstGeom prst="rect">
            <a:avLst/>
          </a:prstGeom>
          <a:noFill/>
        </p:spPr>
        <p:txBody>
          <a:bodyPr wrap="none" rtlCol="0">
            <a:spAutoFit/>
          </a:bodyPr>
          <a:lstStyle/>
          <a:p>
            <a:pPr lvl="0"/>
            <a:r>
              <a:rPr lang="zh-CN" altLang="en-US" sz="1200" b="1" dirty="0">
                <a:solidFill>
                  <a:srgbClr val="DCB57C"/>
                </a:solidFill>
              </a:rPr>
              <a:t>入司后连续工作满一年以上，可享受年休假</a:t>
            </a:r>
            <a:endParaRPr lang="zh-CN" altLang="en-US" sz="1200" b="1" dirty="0">
              <a:solidFill>
                <a:srgbClr val="DCB57C"/>
              </a:solidFill>
            </a:endParaRPr>
          </a:p>
        </p:txBody>
      </p:sp>
      <p:sp>
        <p:nvSpPr>
          <p:cNvPr id="8" name="文本框 7"/>
          <p:cNvSpPr txBox="1"/>
          <p:nvPr/>
        </p:nvSpPr>
        <p:spPr>
          <a:xfrm>
            <a:off x="6365364" y="1853667"/>
            <a:ext cx="5369436" cy="783163"/>
          </a:xfrm>
          <a:prstGeom prst="rect">
            <a:avLst/>
          </a:prstGeom>
          <a:noFill/>
        </p:spPr>
        <p:txBody>
          <a:bodyPr wrap="square" numCol="1" spcCol="288000" rtlCol="0">
            <a:spAutoFit/>
          </a:bodyPr>
          <a:lstStyle/>
          <a:p>
            <a:pPr lvl="0">
              <a:lnSpc>
                <a:spcPct val="150000"/>
              </a:lnSpc>
              <a:spcAft>
                <a:spcPts val="1200"/>
              </a:spcAft>
            </a:pPr>
            <a:r>
              <a:rPr lang="zh-CN" altLang="en-US" sz="1600" dirty="0">
                <a:solidFill>
                  <a:srgbClr val="F5F5F5"/>
                </a:solidFill>
              </a:rPr>
              <a:t>若开始享受带薪年休假后，当年在职时间不足一个完整年度的，按其当年实际在岗月份进行带薪年休假天数的折算。</a:t>
            </a:r>
            <a:endParaRPr lang="zh-CN" altLang="en-US" sz="1600" dirty="0">
              <a:solidFill>
                <a:srgbClr val="F5F5F5"/>
              </a:solidFill>
            </a:endParaRPr>
          </a:p>
        </p:txBody>
      </p:sp>
      <p:grpSp>
        <p:nvGrpSpPr>
          <p:cNvPr id="9" name="组合 8"/>
          <p:cNvGrpSpPr/>
          <p:nvPr/>
        </p:nvGrpSpPr>
        <p:grpSpPr>
          <a:xfrm>
            <a:off x="5350966" y="5036641"/>
            <a:ext cx="859334" cy="859334"/>
            <a:chOff x="5350966" y="5122366"/>
            <a:chExt cx="859334" cy="859334"/>
          </a:xfrm>
        </p:grpSpPr>
        <p:grpSp>
          <p:nvGrpSpPr>
            <p:cNvPr id="10" name="组合 9"/>
            <p:cNvGrpSpPr/>
            <p:nvPr/>
          </p:nvGrpSpPr>
          <p:grpSpPr>
            <a:xfrm>
              <a:off x="5350966" y="5122366"/>
              <a:ext cx="859334" cy="859334"/>
              <a:chOff x="1123950" y="1099832"/>
              <a:chExt cx="2628900" cy="2628900"/>
            </a:xfrm>
          </p:grpSpPr>
          <p:sp>
            <p:nvSpPr>
              <p:cNvPr id="12" name="圆角矩形 11"/>
              <p:cNvSpPr/>
              <p:nvPr/>
            </p:nvSpPr>
            <p:spPr>
              <a:xfrm>
                <a:off x="1123950" y="1099832"/>
                <a:ext cx="2628900" cy="2628900"/>
              </a:xfrm>
              <a:prstGeom prst="roundRect">
                <a:avLst>
                  <a:gd name="adj" fmla="val 11595"/>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微软雅黑 Light"/>
                  <a:cs typeface="+mn-cs"/>
                </a:endParaRPr>
              </a:p>
            </p:txBody>
          </p:sp>
          <p:sp>
            <p:nvSpPr>
              <p:cNvPr id="13" name="椭圆 12"/>
              <p:cNvSpPr/>
              <p:nvPr/>
            </p:nvSpPr>
            <p:spPr>
              <a:xfrm>
                <a:off x="1343025" y="1318907"/>
                <a:ext cx="2190750" cy="2190750"/>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sp>
          <p:nvSpPr>
            <p:cNvPr id="11" name="Freeform 10"/>
            <p:cNvSpPr>
              <a:spLocks noEditPoints="1"/>
            </p:cNvSpPr>
            <p:nvPr/>
          </p:nvSpPr>
          <p:spPr bwMode="auto">
            <a:xfrm>
              <a:off x="5650989" y="5349172"/>
              <a:ext cx="277534" cy="346778"/>
            </a:xfrm>
            <a:custGeom>
              <a:avLst/>
              <a:gdLst>
                <a:gd name="T0" fmla="*/ 0 w 78"/>
                <a:gd name="T1" fmla="*/ 84 h 92"/>
                <a:gd name="T2" fmla="*/ 30 w 78"/>
                <a:gd name="T3" fmla="*/ 19 h 92"/>
                <a:gd name="T4" fmla="*/ 39 w 78"/>
                <a:gd name="T5" fmla="*/ 26 h 92"/>
                <a:gd name="T6" fmla="*/ 39 w 78"/>
                <a:gd name="T7" fmla="*/ 26 h 92"/>
                <a:gd name="T8" fmla="*/ 39 w 78"/>
                <a:gd name="T9" fmla="*/ 26 h 92"/>
                <a:gd name="T10" fmla="*/ 40 w 78"/>
                <a:gd name="T11" fmla="*/ 26 h 92"/>
                <a:gd name="T12" fmla="*/ 40 w 78"/>
                <a:gd name="T13" fmla="*/ 27 h 92"/>
                <a:gd name="T14" fmla="*/ 41 w 78"/>
                <a:gd name="T15" fmla="*/ 27 h 92"/>
                <a:gd name="T16" fmla="*/ 41 w 78"/>
                <a:gd name="T17" fmla="*/ 27 h 92"/>
                <a:gd name="T18" fmla="*/ 42 w 78"/>
                <a:gd name="T19" fmla="*/ 28 h 92"/>
                <a:gd name="T20" fmla="*/ 42 w 78"/>
                <a:gd name="T21" fmla="*/ 28 h 92"/>
                <a:gd name="T22" fmla="*/ 43 w 78"/>
                <a:gd name="T23" fmla="*/ 28 h 92"/>
                <a:gd name="T24" fmla="*/ 43 w 78"/>
                <a:gd name="T25" fmla="*/ 29 h 92"/>
                <a:gd name="T26" fmla="*/ 43 w 78"/>
                <a:gd name="T27" fmla="*/ 29 h 92"/>
                <a:gd name="T28" fmla="*/ 44 w 78"/>
                <a:gd name="T29" fmla="*/ 29 h 92"/>
                <a:gd name="T30" fmla="*/ 48 w 78"/>
                <a:gd name="T31" fmla="*/ 32 h 92"/>
                <a:gd name="T32" fmla="*/ 49 w 78"/>
                <a:gd name="T33" fmla="*/ 33 h 92"/>
                <a:gd name="T34" fmla="*/ 49 w 78"/>
                <a:gd name="T35" fmla="*/ 33 h 92"/>
                <a:gd name="T36" fmla="*/ 49 w 78"/>
                <a:gd name="T37" fmla="*/ 33 h 92"/>
                <a:gd name="T38" fmla="*/ 50 w 78"/>
                <a:gd name="T39" fmla="*/ 34 h 92"/>
                <a:gd name="T40" fmla="*/ 50 w 78"/>
                <a:gd name="T41" fmla="*/ 34 h 92"/>
                <a:gd name="T42" fmla="*/ 51 w 78"/>
                <a:gd name="T43" fmla="*/ 34 h 92"/>
                <a:gd name="T44" fmla="*/ 51 w 78"/>
                <a:gd name="T45" fmla="*/ 34 h 92"/>
                <a:gd name="T46" fmla="*/ 52 w 78"/>
                <a:gd name="T47" fmla="*/ 35 h 92"/>
                <a:gd name="T48" fmla="*/ 52 w 78"/>
                <a:gd name="T49" fmla="*/ 35 h 92"/>
                <a:gd name="T50" fmla="*/ 53 w 78"/>
                <a:gd name="T51" fmla="*/ 35 h 92"/>
                <a:gd name="T52" fmla="*/ 53 w 78"/>
                <a:gd name="T53" fmla="*/ 36 h 92"/>
                <a:gd name="T54" fmla="*/ 53 w 78"/>
                <a:gd name="T55" fmla="*/ 36 h 92"/>
                <a:gd name="T56" fmla="*/ 49 w 78"/>
                <a:gd name="T57" fmla="*/ 78 h 92"/>
                <a:gd name="T58" fmla="*/ 8 w 78"/>
                <a:gd name="T59" fmla="*/ 90 h 92"/>
                <a:gd name="T60" fmla="*/ 35 w 78"/>
                <a:gd name="T61" fmla="*/ 63 h 92"/>
                <a:gd name="T62" fmla="*/ 19 w 78"/>
                <a:gd name="T63" fmla="*/ 52 h 92"/>
                <a:gd name="T64" fmla="*/ 3 w 78"/>
                <a:gd name="T65" fmla="*/ 87 h 92"/>
                <a:gd name="T66" fmla="*/ 74 w 78"/>
                <a:gd name="T67" fmla="*/ 92 h 92"/>
                <a:gd name="T68" fmla="*/ 54 w 78"/>
                <a:gd name="T69" fmla="*/ 82 h 92"/>
                <a:gd name="T70" fmla="*/ 69 w 78"/>
                <a:gd name="T71" fmla="*/ 42 h 92"/>
                <a:gd name="T72" fmla="*/ 35 w 78"/>
                <a:gd name="T73" fmla="*/ 0 h 92"/>
                <a:gd name="T74" fmla="*/ 69 w 78"/>
                <a:gd name="T75" fmla="*/ 4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92">
                  <a:moveTo>
                    <a:pt x="3" y="87"/>
                  </a:moveTo>
                  <a:cubicBezTo>
                    <a:pt x="2" y="86"/>
                    <a:pt x="1" y="85"/>
                    <a:pt x="0" y="84"/>
                  </a:cubicBezTo>
                  <a:cubicBezTo>
                    <a:pt x="0" y="71"/>
                    <a:pt x="0" y="58"/>
                    <a:pt x="1" y="44"/>
                  </a:cubicBezTo>
                  <a:cubicBezTo>
                    <a:pt x="12" y="40"/>
                    <a:pt x="22" y="31"/>
                    <a:pt x="30" y="19"/>
                  </a:cubicBezTo>
                  <a:cubicBezTo>
                    <a:pt x="38" y="25"/>
                    <a:pt x="38" y="25"/>
                    <a:pt x="38" y="25"/>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40" y="26"/>
                    <a:pt x="40" y="26"/>
                    <a:pt x="40" y="26"/>
                  </a:cubicBezTo>
                  <a:cubicBezTo>
                    <a:pt x="40" y="26"/>
                    <a:pt x="40" y="26"/>
                    <a:pt x="40" y="26"/>
                  </a:cubicBezTo>
                  <a:cubicBezTo>
                    <a:pt x="40" y="27"/>
                    <a:pt x="40" y="27"/>
                    <a:pt x="40" y="27"/>
                  </a:cubicBezTo>
                  <a:cubicBezTo>
                    <a:pt x="40" y="27"/>
                    <a:pt x="40" y="27"/>
                    <a:pt x="40" y="27"/>
                  </a:cubicBezTo>
                  <a:cubicBezTo>
                    <a:pt x="41" y="27"/>
                    <a:pt x="41" y="27"/>
                    <a:pt x="41" y="27"/>
                  </a:cubicBezTo>
                  <a:cubicBezTo>
                    <a:pt x="41" y="27"/>
                    <a:pt x="41" y="27"/>
                    <a:pt x="41" y="27"/>
                  </a:cubicBezTo>
                  <a:cubicBezTo>
                    <a:pt x="41" y="27"/>
                    <a:pt x="41" y="27"/>
                    <a:pt x="41" y="27"/>
                  </a:cubicBezTo>
                  <a:cubicBezTo>
                    <a:pt x="41" y="27"/>
                    <a:pt x="41" y="27"/>
                    <a:pt x="41" y="27"/>
                  </a:cubicBezTo>
                  <a:cubicBezTo>
                    <a:pt x="41" y="28"/>
                    <a:pt x="41" y="28"/>
                    <a:pt x="41" y="28"/>
                  </a:cubicBezTo>
                  <a:cubicBezTo>
                    <a:pt x="42" y="28"/>
                    <a:pt x="42" y="28"/>
                    <a:pt x="42" y="28"/>
                  </a:cubicBezTo>
                  <a:cubicBezTo>
                    <a:pt x="42" y="28"/>
                    <a:pt x="42" y="28"/>
                    <a:pt x="42" y="28"/>
                  </a:cubicBezTo>
                  <a:cubicBezTo>
                    <a:pt x="42" y="28"/>
                    <a:pt x="42" y="28"/>
                    <a:pt x="42" y="28"/>
                  </a:cubicBezTo>
                  <a:cubicBezTo>
                    <a:pt x="42" y="28"/>
                    <a:pt x="42" y="28"/>
                    <a:pt x="42" y="28"/>
                  </a:cubicBezTo>
                  <a:cubicBezTo>
                    <a:pt x="43" y="28"/>
                    <a:pt x="43" y="28"/>
                    <a:pt x="43" y="28"/>
                  </a:cubicBezTo>
                  <a:cubicBezTo>
                    <a:pt x="43" y="28"/>
                    <a:pt x="43" y="28"/>
                    <a:pt x="43" y="28"/>
                  </a:cubicBezTo>
                  <a:cubicBezTo>
                    <a:pt x="43" y="29"/>
                    <a:pt x="43" y="29"/>
                    <a:pt x="43" y="29"/>
                  </a:cubicBezTo>
                  <a:cubicBezTo>
                    <a:pt x="43" y="29"/>
                    <a:pt x="43" y="29"/>
                    <a:pt x="43" y="29"/>
                  </a:cubicBezTo>
                  <a:cubicBezTo>
                    <a:pt x="43" y="29"/>
                    <a:pt x="43" y="29"/>
                    <a:pt x="43" y="29"/>
                  </a:cubicBezTo>
                  <a:cubicBezTo>
                    <a:pt x="44" y="29"/>
                    <a:pt x="44" y="29"/>
                    <a:pt x="44" y="29"/>
                  </a:cubicBezTo>
                  <a:cubicBezTo>
                    <a:pt x="44" y="29"/>
                    <a:pt x="44" y="29"/>
                    <a:pt x="44" y="29"/>
                  </a:cubicBezTo>
                  <a:cubicBezTo>
                    <a:pt x="44" y="29"/>
                    <a:pt x="44" y="29"/>
                    <a:pt x="44" y="29"/>
                  </a:cubicBezTo>
                  <a:cubicBezTo>
                    <a:pt x="48" y="32"/>
                    <a:pt x="48" y="32"/>
                    <a:pt x="48" y="32"/>
                  </a:cubicBezTo>
                  <a:cubicBezTo>
                    <a:pt x="48" y="32"/>
                    <a:pt x="48" y="32"/>
                    <a:pt x="48" y="32"/>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50" y="33"/>
                    <a:pt x="50" y="33"/>
                    <a:pt x="50" y="33"/>
                  </a:cubicBezTo>
                  <a:cubicBezTo>
                    <a:pt x="50" y="34"/>
                    <a:pt x="50" y="34"/>
                    <a:pt x="50" y="34"/>
                  </a:cubicBezTo>
                  <a:cubicBezTo>
                    <a:pt x="50" y="34"/>
                    <a:pt x="50" y="34"/>
                    <a:pt x="50" y="34"/>
                  </a:cubicBezTo>
                  <a:cubicBezTo>
                    <a:pt x="50" y="34"/>
                    <a:pt x="50" y="34"/>
                    <a:pt x="50" y="34"/>
                  </a:cubicBezTo>
                  <a:cubicBezTo>
                    <a:pt x="51" y="34"/>
                    <a:pt x="51" y="34"/>
                    <a:pt x="51" y="34"/>
                  </a:cubicBezTo>
                  <a:cubicBezTo>
                    <a:pt x="51" y="34"/>
                    <a:pt x="51" y="34"/>
                    <a:pt x="51" y="34"/>
                  </a:cubicBezTo>
                  <a:cubicBezTo>
                    <a:pt x="51" y="34"/>
                    <a:pt x="51" y="34"/>
                    <a:pt x="51" y="34"/>
                  </a:cubicBezTo>
                  <a:cubicBezTo>
                    <a:pt x="51" y="34"/>
                    <a:pt x="51" y="34"/>
                    <a:pt x="51" y="34"/>
                  </a:cubicBezTo>
                  <a:cubicBezTo>
                    <a:pt x="51" y="35"/>
                    <a:pt x="51" y="35"/>
                    <a:pt x="51" y="35"/>
                  </a:cubicBezTo>
                  <a:cubicBezTo>
                    <a:pt x="52" y="35"/>
                    <a:pt x="52" y="35"/>
                    <a:pt x="52" y="35"/>
                  </a:cubicBezTo>
                  <a:cubicBezTo>
                    <a:pt x="52" y="35"/>
                    <a:pt x="52" y="35"/>
                    <a:pt x="52" y="35"/>
                  </a:cubicBezTo>
                  <a:cubicBezTo>
                    <a:pt x="52" y="35"/>
                    <a:pt x="52" y="35"/>
                    <a:pt x="52" y="35"/>
                  </a:cubicBezTo>
                  <a:cubicBezTo>
                    <a:pt x="52" y="35"/>
                    <a:pt x="52" y="35"/>
                    <a:pt x="52" y="35"/>
                  </a:cubicBezTo>
                  <a:cubicBezTo>
                    <a:pt x="53" y="35"/>
                    <a:pt x="53" y="35"/>
                    <a:pt x="53" y="35"/>
                  </a:cubicBezTo>
                  <a:cubicBezTo>
                    <a:pt x="53" y="36"/>
                    <a:pt x="53" y="36"/>
                    <a:pt x="53" y="36"/>
                  </a:cubicBezTo>
                  <a:cubicBezTo>
                    <a:pt x="53" y="36"/>
                    <a:pt x="53" y="36"/>
                    <a:pt x="53" y="36"/>
                  </a:cubicBezTo>
                  <a:cubicBezTo>
                    <a:pt x="53" y="36"/>
                    <a:pt x="53" y="36"/>
                    <a:pt x="53" y="36"/>
                  </a:cubicBezTo>
                  <a:cubicBezTo>
                    <a:pt x="53" y="36"/>
                    <a:pt x="53" y="36"/>
                    <a:pt x="53" y="36"/>
                  </a:cubicBezTo>
                  <a:cubicBezTo>
                    <a:pt x="62" y="42"/>
                    <a:pt x="62" y="42"/>
                    <a:pt x="62" y="42"/>
                  </a:cubicBezTo>
                  <a:cubicBezTo>
                    <a:pt x="54" y="54"/>
                    <a:pt x="49" y="66"/>
                    <a:pt x="49" y="78"/>
                  </a:cubicBezTo>
                  <a:cubicBezTo>
                    <a:pt x="36" y="83"/>
                    <a:pt x="24" y="87"/>
                    <a:pt x="11" y="92"/>
                  </a:cubicBezTo>
                  <a:cubicBezTo>
                    <a:pt x="10" y="91"/>
                    <a:pt x="9" y="91"/>
                    <a:pt x="8" y="90"/>
                  </a:cubicBezTo>
                  <a:cubicBezTo>
                    <a:pt x="24" y="67"/>
                    <a:pt x="24" y="67"/>
                    <a:pt x="24" y="67"/>
                  </a:cubicBezTo>
                  <a:cubicBezTo>
                    <a:pt x="28" y="68"/>
                    <a:pt x="32" y="67"/>
                    <a:pt x="35" y="63"/>
                  </a:cubicBezTo>
                  <a:cubicBezTo>
                    <a:pt x="38" y="59"/>
                    <a:pt x="37" y="53"/>
                    <a:pt x="33" y="50"/>
                  </a:cubicBezTo>
                  <a:cubicBezTo>
                    <a:pt x="28" y="47"/>
                    <a:pt x="22" y="48"/>
                    <a:pt x="19" y="52"/>
                  </a:cubicBezTo>
                  <a:cubicBezTo>
                    <a:pt x="16" y="56"/>
                    <a:pt x="17" y="61"/>
                    <a:pt x="20" y="64"/>
                  </a:cubicBezTo>
                  <a:cubicBezTo>
                    <a:pt x="3" y="87"/>
                    <a:pt x="3" y="87"/>
                    <a:pt x="3" y="87"/>
                  </a:cubicBezTo>
                  <a:close/>
                  <a:moveTo>
                    <a:pt x="27" y="92"/>
                  </a:moveTo>
                  <a:cubicBezTo>
                    <a:pt x="74" y="92"/>
                    <a:pt x="74" y="92"/>
                    <a:pt x="74" y="92"/>
                  </a:cubicBezTo>
                  <a:cubicBezTo>
                    <a:pt x="74" y="82"/>
                    <a:pt x="74" y="82"/>
                    <a:pt x="74" y="82"/>
                  </a:cubicBezTo>
                  <a:cubicBezTo>
                    <a:pt x="54" y="82"/>
                    <a:pt x="54" y="82"/>
                    <a:pt x="54" y="82"/>
                  </a:cubicBezTo>
                  <a:cubicBezTo>
                    <a:pt x="27" y="92"/>
                    <a:pt x="27" y="92"/>
                    <a:pt x="27" y="92"/>
                  </a:cubicBezTo>
                  <a:close/>
                  <a:moveTo>
                    <a:pt x="69" y="42"/>
                  </a:moveTo>
                  <a:cubicBezTo>
                    <a:pt x="78" y="30"/>
                    <a:pt x="78" y="30"/>
                    <a:pt x="78" y="30"/>
                  </a:cubicBezTo>
                  <a:cubicBezTo>
                    <a:pt x="35" y="0"/>
                    <a:pt x="35" y="0"/>
                    <a:pt x="35" y="0"/>
                  </a:cubicBezTo>
                  <a:cubicBezTo>
                    <a:pt x="26" y="11"/>
                    <a:pt x="26" y="11"/>
                    <a:pt x="26" y="11"/>
                  </a:cubicBezTo>
                  <a:lnTo>
                    <a:pt x="69" y="42"/>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Light"/>
                <a:cs typeface="+mn-cs"/>
              </a:endParaRPr>
            </a:p>
          </p:txBody>
        </p:sp>
      </p:grpSp>
      <p:graphicFrame>
        <p:nvGraphicFramePr>
          <p:cNvPr id="14" name="Group 70"/>
          <p:cNvGraphicFramePr>
            <a:graphicFrameLocks noGrp="1"/>
          </p:cNvGraphicFramePr>
          <p:nvPr/>
        </p:nvGraphicFramePr>
        <p:xfrm>
          <a:off x="6504008" y="2804835"/>
          <a:ext cx="4946608" cy="1960245"/>
        </p:xfrm>
        <a:graphic>
          <a:graphicData uri="http://schemas.openxmlformats.org/drawingml/2006/table">
            <a:tbl>
              <a:tblPr>
                <a:tableStyleId>{E8B1032C-EA38-4F05-BA0D-38AFFFC7BED3}</a:tableStyleId>
              </a:tblPr>
              <a:tblGrid>
                <a:gridCol w="2473304"/>
                <a:gridCol w="2473304"/>
              </a:tblGrid>
              <a:tr h="477520">
                <a:tc>
                  <a:txBody>
                    <a:body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zh-CN" altLang="en-US"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工作年限</a:t>
                      </a:r>
                      <a:endParaRPr kumimoji="0" lang="zh-CN" altLang="en-US" sz="1600" b="1" i="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zh-CN" altLang="en-US"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年休假天数</a:t>
                      </a:r>
                      <a:endParaRPr kumimoji="0" lang="zh-CN" altLang="en-US" sz="1600" b="1" i="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95300">
                <a:tc>
                  <a:txBody>
                    <a:body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1</a:t>
                      </a:r>
                      <a:r>
                        <a:rPr kumimoji="0" lang="zh-CN" altLang="en-US"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年≤年休假＜</a:t>
                      </a:r>
                      <a:r>
                        <a:rPr kumimoji="0" lang="en-US" altLang="zh-CN"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10</a:t>
                      </a:r>
                      <a:r>
                        <a:rPr kumimoji="0" lang="zh-CN" altLang="en-US"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年</a:t>
                      </a:r>
                      <a:endParaRPr kumimoji="0" lang="zh-CN" altLang="en-US" sz="1600" b="1" i="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5</a:t>
                      </a:r>
                      <a:r>
                        <a:rPr kumimoji="0" lang="zh-CN" altLang="en-US"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天</a:t>
                      </a:r>
                      <a:endParaRPr kumimoji="0" lang="zh-CN" altLang="en-US" sz="1600" b="1" i="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94030">
                <a:tc>
                  <a:txBody>
                    <a:body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10</a:t>
                      </a:r>
                      <a:r>
                        <a:rPr kumimoji="0" lang="zh-CN" altLang="en-US"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年≤年休假＜</a:t>
                      </a:r>
                      <a:r>
                        <a:rPr kumimoji="0" lang="en-US" altLang="zh-CN"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20</a:t>
                      </a:r>
                      <a:r>
                        <a:rPr kumimoji="0" lang="zh-CN" altLang="en-US"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年</a:t>
                      </a:r>
                      <a:endParaRPr kumimoji="0" lang="zh-CN" altLang="en-US" sz="1600" b="1" i="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10</a:t>
                      </a:r>
                      <a:r>
                        <a:rPr kumimoji="0" lang="zh-CN" altLang="en-US"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天</a:t>
                      </a:r>
                      <a:endParaRPr kumimoji="0" lang="zh-CN" altLang="en-US" sz="1600" b="1" i="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93395">
                <a:tc>
                  <a:txBody>
                    <a:body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20</a:t>
                      </a:r>
                      <a:r>
                        <a:rPr kumimoji="0" lang="zh-CN" altLang="en-US"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年≤年休假</a:t>
                      </a:r>
                      <a:endParaRPr kumimoji="0" lang="zh-CN" altLang="en-US" sz="1600" b="1" i="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0" fontAlgn="base" latinLnBrk="0" hangingPunct="0">
                        <a:lnSpc>
                          <a:spcPct val="95000"/>
                        </a:lnSpc>
                        <a:spcBef>
                          <a:spcPct val="0"/>
                        </a:spcBef>
                        <a:spcAft>
                          <a:spcPct val="35000"/>
                        </a:spcAft>
                        <a:buClr>
                          <a:srgbClr val="678BA8"/>
                        </a:buClr>
                        <a:buSzTx/>
                        <a:buFontTx/>
                        <a:buNone/>
                      </a:pPr>
                      <a:r>
                        <a:rPr kumimoji="0" lang="en-US" altLang="zh-CN"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15</a:t>
                      </a:r>
                      <a:r>
                        <a:rPr kumimoji="0" lang="zh-CN" altLang="en-US" sz="160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rPr>
                        <a:t>天</a:t>
                      </a:r>
                      <a:endParaRPr kumimoji="0" lang="zh-CN" altLang="en-US" sz="1600" b="1" i="0" u="none" strike="noStrike" cap="none" normalizeH="0" baseline="0" dirty="0">
                        <a:ln>
                          <a:noFill/>
                        </a:ln>
                        <a:solidFill>
                          <a:srgbClr val="F5F5F5"/>
                        </a:solidFill>
                        <a:effectLst/>
                        <a:latin typeface="微软雅黑" panose="020B0503020204020204" pitchFamily="34" charset="-122"/>
                        <a:ea typeface="微软雅黑" panose="020B0503020204020204" pitchFamily="34" charset="-122"/>
                        <a:cs typeface="楷体_GB2312" panose="02010609030101010101" charset="-122"/>
                      </a:endParaRPr>
                    </a:p>
                  </a:txBody>
                  <a:tcPr marL="120000" marR="12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19" name="TextBox 22"/>
          <p:cNvSpPr txBox="1"/>
          <p:nvPr/>
        </p:nvSpPr>
        <p:spPr>
          <a:xfrm>
            <a:off x="6457955" y="5141716"/>
            <a:ext cx="5256059" cy="689480"/>
          </a:xfrm>
          <a:prstGeom prst="rect">
            <a:avLst/>
          </a:prstGeom>
          <a:noFill/>
        </p:spPr>
        <p:txBody>
          <a:bodyPr wrap="square" lIns="0" tIns="0" rIns="0" bIns="0">
            <a:noAutofit/>
          </a:bodyPr>
          <a:lstStyle/>
          <a:p>
            <a:pPr>
              <a:lnSpc>
                <a:spcPct val="140000"/>
              </a:lnSpc>
            </a:pPr>
            <a:r>
              <a:rPr lang="zh-CN" altLang="en-US" sz="1600" dirty="0">
                <a:solidFill>
                  <a:srgbClr val="DCB57C"/>
                </a:solidFill>
              </a:rPr>
              <a:t>不享受年休假的几种情形：员工累计工作满1年不满10年，请病假累计2个月以上的。</a:t>
            </a:r>
            <a:endParaRPr lang="zh-CN" altLang="en-US" sz="1600" dirty="0">
              <a:solidFill>
                <a:srgbClr val="DCB57C"/>
              </a:solidFill>
            </a:endParaRPr>
          </a:p>
          <a:p>
            <a:pPr>
              <a:lnSpc>
                <a:spcPct val="140000"/>
              </a:lnSpc>
            </a:pPr>
            <a:endParaRPr lang="zh-CN" altLang="en-US" sz="1600" dirty="0">
              <a:solidFill>
                <a:srgbClr val="DCB57C"/>
              </a:solidFill>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28500" decel="428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00" fill="hold"/>
                                        <p:tgtEl>
                                          <p:spTgt spid="2"/>
                                        </p:tgtEl>
                                        <p:attrNameLst>
                                          <p:attrName>ppt_x</p:attrName>
                                        </p:attrNameLst>
                                      </p:cBhvr>
                                      <p:tavLst>
                                        <p:tav tm="0">
                                          <p:val>
                                            <p:strVal val="#ppt_x"/>
                                          </p:val>
                                        </p:tav>
                                        <p:tav tm="100000">
                                          <p:val>
                                            <p:strVal val="#ppt_x"/>
                                          </p:val>
                                        </p:tav>
                                      </p:tavLst>
                                    </p:anim>
                                    <p:anim calcmode="lin" valueType="num">
                                      <p:cBhvr additive="base">
                                        <p:cTn id="8" dur="7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7" presetClass="entr" presetSubtype="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ppt_w/2"/>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strVal val="#ppt_h"/>
                                          </p:val>
                                        </p:tav>
                                        <p:tav tm="100000">
                                          <p:val>
                                            <p:strVal val="#ppt_h"/>
                                          </p:val>
                                        </p:tav>
                                      </p:tavLst>
                                    </p:anim>
                                  </p:childTnLst>
                                </p:cTn>
                              </p:par>
                              <p:par>
                                <p:cTn id="16" presetID="17" presetClass="entr" presetSubtype="2"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ppt_x</p:attrName>
                                        </p:attrNameLst>
                                      </p:cBhvr>
                                      <p:tavLst>
                                        <p:tav tm="0">
                                          <p:val>
                                            <p:strVal val="#ppt_x+#ppt_w/2"/>
                                          </p:val>
                                        </p:tav>
                                        <p:tav tm="100000">
                                          <p:val>
                                            <p:strVal val="#ppt_x"/>
                                          </p:val>
                                        </p:tav>
                                      </p:tavLst>
                                    </p:anim>
                                    <p:anim calcmode="lin" valueType="num">
                                      <p:cBhvr>
                                        <p:cTn id="19" dur="500" fill="hold"/>
                                        <p:tgtEl>
                                          <p:spTgt spid="5"/>
                                        </p:tgtEl>
                                        <p:attrNameLst>
                                          <p:attrName>ppt_y</p:attrName>
                                        </p:attrNameLst>
                                      </p:cBhvr>
                                      <p:tavLst>
                                        <p:tav tm="0">
                                          <p:val>
                                            <p:strVal val="#ppt_y"/>
                                          </p:val>
                                        </p:tav>
                                        <p:tav tm="100000">
                                          <p:val>
                                            <p:strVal val="#ppt_y"/>
                                          </p:val>
                                        </p:tav>
                                      </p:tavLst>
                                    </p:anim>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500"/>
                                        <p:tgtEl>
                                          <p:spTgt spid="8"/>
                                        </p:tgtEl>
                                      </p:cBhvr>
                                    </p:animEffect>
                                  </p:childTnLst>
                                </p:cTn>
                              </p:par>
                            </p:childTnLst>
                          </p:cTn>
                        </p:par>
                        <p:par>
                          <p:cTn id="30" fill="hold">
                            <p:stCondLst>
                              <p:cond delay="2500"/>
                            </p:stCondLst>
                            <p:childTnLst>
                              <p:par>
                                <p:cTn id="31" presetID="53" presetClass="entr" presetSubtype="16" fill="hold" nodeType="after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p:cTn id="33" dur="300" fill="hold"/>
                                        <p:tgtEl>
                                          <p:spTgt spid="9"/>
                                        </p:tgtEl>
                                        <p:attrNameLst>
                                          <p:attrName>ppt_w</p:attrName>
                                        </p:attrNameLst>
                                      </p:cBhvr>
                                      <p:tavLst>
                                        <p:tav tm="0">
                                          <p:val>
                                            <p:fltVal val="0"/>
                                          </p:val>
                                        </p:tav>
                                        <p:tav tm="100000">
                                          <p:val>
                                            <p:strVal val="#ppt_w"/>
                                          </p:val>
                                        </p:tav>
                                      </p:tavLst>
                                    </p:anim>
                                    <p:anim calcmode="lin" valueType="num">
                                      <p:cBhvr>
                                        <p:cTn id="34" dur="300" fill="hold"/>
                                        <p:tgtEl>
                                          <p:spTgt spid="9"/>
                                        </p:tgtEl>
                                        <p:attrNameLst>
                                          <p:attrName>ppt_h</p:attrName>
                                        </p:attrNameLst>
                                      </p:cBhvr>
                                      <p:tavLst>
                                        <p:tav tm="0">
                                          <p:val>
                                            <p:fltVal val="0"/>
                                          </p:val>
                                        </p:tav>
                                        <p:tav tm="100000">
                                          <p:val>
                                            <p:strVal val="#ppt_h"/>
                                          </p:val>
                                        </p:tav>
                                      </p:tavLst>
                                    </p:anim>
                                    <p:animEffect transition="in" filter="fade">
                                      <p:cBhvr>
                                        <p:cTn id="35" dur="300"/>
                                        <p:tgtEl>
                                          <p:spTgt spid="9"/>
                                        </p:tgtEl>
                                      </p:cBhvr>
                                    </p:animEffect>
                                  </p:childTnLst>
                                </p:cTn>
                              </p:par>
                            </p:childTnLst>
                          </p:cTn>
                        </p:par>
                        <p:par>
                          <p:cTn id="36" fill="hold">
                            <p:stCondLst>
                              <p:cond delay="3200"/>
                            </p:stCondLst>
                            <p:childTnLst>
                              <p:par>
                                <p:cTn id="37" presetID="6" presetClass="emph" presetSubtype="0" autoRev="1" fill="hold" nodeType="afterEffect">
                                  <p:stCondLst>
                                    <p:cond delay="0"/>
                                  </p:stCondLst>
                                  <p:childTnLst>
                                    <p:animScale>
                                      <p:cBhvr>
                                        <p:cTn id="38" dur="150" fill="hold"/>
                                        <p:tgtEl>
                                          <p:spTgt spid="9"/>
                                        </p:tgtEl>
                                      </p:cBhvr>
                                      <p:by x="105000" y="105000"/>
                                    </p:animScale>
                                  </p:childTnLst>
                                </p:cTn>
                              </p:par>
                            </p:childTnLst>
                          </p:cTn>
                        </p:par>
                        <p:par>
                          <p:cTn id="39" fill="hold">
                            <p:stCondLst>
                              <p:cond delay="3700"/>
                            </p:stCondLst>
                            <p:childTnLst>
                              <p:par>
                                <p:cTn id="40" presetID="8" presetClass="entr" presetSubtype="16"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diamond(in)">
                                      <p:cBhvr>
                                        <p:cTn id="42" dur="2000"/>
                                        <p:tgtEl>
                                          <p:spTgt spid="1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left)">
                                      <p:cBhvr>
                                        <p:cTn id="4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ldLvl="0" animBg="1"/>
      <p:bldP spid="6" grpId="0" bldLvl="0" animBg="1"/>
      <p:bldP spid="7" grpId="0"/>
      <p:bldP spid="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 name="Shape 419"/>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grpSp>
        <p:nvGrpSpPr>
          <p:cNvPr id="3" name="组合 2"/>
          <p:cNvGrpSpPr/>
          <p:nvPr/>
        </p:nvGrpSpPr>
        <p:grpSpPr>
          <a:xfrm>
            <a:off x="1021623" y="1483612"/>
            <a:ext cx="4992205" cy="2095927"/>
            <a:chOff x="1021623" y="1483612"/>
            <a:chExt cx="4992205" cy="2095927"/>
          </a:xfrm>
        </p:grpSpPr>
        <p:sp>
          <p:nvSpPr>
            <p:cNvPr id="420" name="Shape 420"/>
            <p:cNvSpPr/>
            <p:nvPr/>
          </p:nvSpPr>
          <p:spPr>
            <a:xfrm>
              <a:off x="1021623" y="1483612"/>
              <a:ext cx="4992205" cy="2095927"/>
            </a:xfrm>
            <a:prstGeom prst="rect">
              <a:avLst/>
            </a:prstGeom>
            <a:ln w="25400">
              <a:solidFill>
                <a:srgbClr val="C9C3BA">
                  <a:alpha val="30441"/>
                </a:srgbClr>
              </a:solidFill>
              <a:miter lim="400000"/>
            </a:ln>
            <a:effectLst>
              <a:outerShdw blurRad="190500" dir="4854382" rotWithShape="0">
                <a:srgbClr val="000000"/>
              </a:outerShdw>
            </a:effectLst>
          </p:spPr>
          <p:txBody>
            <a:bodyPr lIns="35719" tIns="35719" rIns="35719" bIns="35719" anchor="ctr"/>
            <a:lstStyle/>
            <a:p>
              <a:pPr defTabSz="410845">
                <a:defRPr sz="4400"/>
              </a:pPr>
              <a:endParaRPr sz="2200">
                <a:cs typeface="+mn-ea"/>
                <a:sym typeface="+mn-lt"/>
              </a:endParaRPr>
            </a:p>
          </p:txBody>
        </p:sp>
        <p:sp>
          <p:nvSpPr>
            <p:cNvPr id="429" name="Shape 429"/>
            <p:cNvSpPr/>
            <p:nvPr/>
          </p:nvSpPr>
          <p:spPr>
            <a:xfrm>
              <a:off x="1805608" y="1773204"/>
              <a:ext cx="1744067" cy="559127"/>
            </a:xfrm>
            <a:prstGeom prst="rect">
              <a:avLst/>
            </a:prstGeom>
            <a:ln w="12700">
              <a:miter lim="400000"/>
            </a:ln>
          </p:spPr>
          <p:txBody>
            <a:bodyPr wrap="none" lIns="25400" tIns="25400" rIns="25400" bIns="25400" anchor="ctr">
              <a:spAutoFit/>
            </a:bodyPr>
            <a:lstStyle>
              <a:lvl1pPr algn="l" defTabSz="457200">
                <a:defRPr sz="6600">
                  <a:solidFill>
                    <a:srgbClr val="B28E6B"/>
                  </a:solidFill>
                  <a:latin typeface="Heiti SC Medium"/>
                  <a:ea typeface="Heiti SC Medium"/>
                  <a:cs typeface="Heiti SC Medium"/>
                  <a:sym typeface="Heiti SC Medium"/>
                </a:defRPr>
              </a:lvl1pPr>
            </a:lstStyle>
            <a:p>
              <a:r>
                <a:rPr lang="zh-CN" altLang="en-US" sz="3300" dirty="0">
                  <a:solidFill>
                    <a:srgbClr val="DCB57C"/>
                  </a:solidFill>
                  <a:latin typeface="+mn-lt"/>
                  <a:ea typeface="+mn-ea"/>
                  <a:cs typeface="+mn-ea"/>
                  <a:sym typeface="+mn-lt"/>
                </a:rPr>
                <a:t>具备条件</a:t>
              </a:r>
              <a:endParaRPr sz="3300" dirty="0">
                <a:solidFill>
                  <a:srgbClr val="DCB57C"/>
                </a:solidFill>
                <a:latin typeface="+mn-lt"/>
                <a:ea typeface="+mn-ea"/>
                <a:cs typeface="+mn-ea"/>
                <a:sym typeface="+mn-lt"/>
              </a:endParaRPr>
            </a:p>
          </p:txBody>
        </p:sp>
        <p:sp>
          <p:nvSpPr>
            <p:cNvPr id="430" name="Shape 430"/>
            <p:cNvSpPr/>
            <p:nvPr/>
          </p:nvSpPr>
          <p:spPr>
            <a:xfrm>
              <a:off x="1831017" y="2455553"/>
              <a:ext cx="3093419" cy="1051122"/>
            </a:xfrm>
            <a:prstGeom prst="rect">
              <a:avLst/>
            </a:prstGeom>
            <a:ln w="12700">
              <a:miter lim="400000"/>
            </a:ln>
          </p:spPr>
          <p:txBody>
            <a:bodyPr lIns="25400" tIns="25400" rIns="25400" bIns="25400" anchor="ctr">
              <a:spAutoFit/>
            </a:bodyPr>
            <a:lstStyle>
              <a:lvl1pPr algn="l" defTabSz="457200">
                <a:lnSpc>
                  <a:spcPct val="120000"/>
                </a:lnSpc>
                <a:defRPr>
                  <a:solidFill>
                    <a:srgbClr val="B9B4AD"/>
                  </a:solidFill>
                  <a:latin typeface="Heiti SC Light"/>
                  <a:ea typeface="Heiti SC Light"/>
                  <a:cs typeface="Heiti SC Light"/>
                  <a:sym typeface="Heiti SC Light"/>
                </a:defRPr>
              </a:lvl1pPr>
            </a:lstStyle>
            <a:p>
              <a:r>
                <a:rPr lang="zh-CN" altLang="en-US" sz="1400" dirty="0">
                  <a:latin typeface="+mn-ea"/>
                  <a:ea typeface="+mn-ea"/>
                  <a:cs typeface="+mn-ea"/>
                  <a:sym typeface="+mn-lt"/>
                </a:rPr>
                <a:t>各部门只有在具备下列条件之一时，才</a:t>
              </a:r>
              <a:endParaRPr lang="zh-CN" altLang="en-US" sz="1400" dirty="0">
                <a:latin typeface="+mn-ea"/>
                <a:ea typeface="+mn-ea"/>
                <a:cs typeface="+mn-ea"/>
                <a:sym typeface="+mn-lt"/>
              </a:endParaRPr>
            </a:p>
            <a:p>
              <a:r>
                <a:rPr lang="zh-CN" altLang="en-US" sz="1400" dirty="0">
                  <a:latin typeface="+mn-ea"/>
                  <a:ea typeface="+mn-ea"/>
                  <a:cs typeface="+mn-ea"/>
                  <a:sym typeface="+mn-lt"/>
                </a:rPr>
                <a:t>可组织员工加班：</a:t>
              </a:r>
              <a:endParaRPr lang="zh-CN" altLang="en-US" sz="1400" dirty="0">
                <a:latin typeface="+mn-ea"/>
                <a:ea typeface="+mn-ea"/>
                <a:cs typeface="+mn-ea"/>
                <a:sym typeface="+mn-lt"/>
              </a:endParaRPr>
            </a:p>
            <a:p>
              <a:r>
                <a:rPr lang="zh-CN" altLang="en-US" sz="1400" dirty="0">
                  <a:latin typeface="+mn-ea"/>
                  <a:ea typeface="+mn-ea"/>
                  <a:cs typeface="+mn-ea"/>
                  <a:sym typeface="+mn-lt"/>
                </a:rPr>
                <a:t>（</a:t>
              </a:r>
              <a:r>
                <a:rPr lang="en-US" altLang="zh-CN" sz="1400" dirty="0">
                  <a:latin typeface="+mn-ea"/>
                  <a:ea typeface="+mn-ea"/>
                  <a:cs typeface="+mn-ea"/>
                  <a:sym typeface="+mn-lt"/>
                </a:rPr>
                <a:t>1</a:t>
              </a:r>
              <a:r>
                <a:rPr lang="zh-CN" altLang="en-US" sz="1400" dirty="0">
                  <a:latin typeface="+mn-ea"/>
                  <a:ea typeface="+mn-ea"/>
                  <a:cs typeface="+mn-ea"/>
                  <a:sym typeface="+mn-lt"/>
                </a:rPr>
                <a:t>）公司原因须安排加班的；    </a:t>
              </a:r>
              <a:endParaRPr lang="zh-CN" altLang="en-US" sz="1400" dirty="0">
                <a:latin typeface="+mn-ea"/>
                <a:ea typeface="+mn-ea"/>
                <a:cs typeface="+mn-ea"/>
                <a:sym typeface="+mn-lt"/>
              </a:endParaRPr>
            </a:p>
            <a:p>
              <a:r>
                <a:rPr lang="zh-CN" altLang="en-US" sz="1400" dirty="0">
                  <a:latin typeface="+mn-ea"/>
                  <a:ea typeface="+mn-ea"/>
                  <a:cs typeface="+mn-ea"/>
                  <a:sym typeface="+mn-lt"/>
                </a:rPr>
                <a:t>（</a:t>
              </a:r>
              <a:r>
                <a:rPr lang="en-US" altLang="zh-CN" sz="1400" dirty="0">
                  <a:latin typeface="+mn-ea"/>
                  <a:ea typeface="+mn-ea"/>
                  <a:cs typeface="+mn-ea"/>
                  <a:sym typeface="+mn-lt"/>
                </a:rPr>
                <a:t>2</a:t>
              </a:r>
              <a:r>
                <a:rPr lang="zh-CN" altLang="en-US" sz="1400" dirty="0">
                  <a:latin typeface="+mn-ea"/>
                  <a:ea typeface="+mn-ea"/>
                  <a:cs typeface="+mn-ea"/>
                  <a:sym typeface="+mn-lt"/>
                </a:rPr>
                <a:t>）为完成公司下达的紧急任务的。</a:t>
              </a:r>
              <a:endParaRPr lang="zh-CN" altLang="en-US" sz="1400" dirty="0">
                <a:latin typeface="+mn-ea"/>
                <a:ea typeface="+mn-ea"/>
                <a:cs typeface="+mn-ea"/>
                <a:sym typeface="+mn-lt"/>
              </a:endParaRPr>
            </a:p>
          </p:txBody>
        </p:sp>
        <p:pic>
          <p:nvPicPr>
            <p:cNvPr id="431" name="pasted-image.pdf"/>
            <p:cNvPicPr>
              <a:picLocks noChangeAspect="1"/>
            </p:cNvPicPr>
            <p:nvPr/>
          </p:nvPicPr>
          <p:blipFill>
            <a:blip r:embed="rId1"/>
            <a:stretch>
              <a:fillRect/>
            </a:stretch>
          </p:blipFill>
          <p:spPr>
            <a:xfrm>
              <a:off x="1240115" y="1886392"/>
              <a:ext cx="380286" cy="332750"/>
            </a:xfrm>
            <a:prstGeom prst="rect">
              <a:avLst/>
            </a:prstGeom>
            <a:ln w="12700">
              <a:miter lim="400000"/>
              <a:headEnd/>
              <a:tailEnd/>
            </a:ln>
          </p:spPr>
        </p:pic>
      </p:grpSp>
      <p:grpSp>
        <p:nvGrpSpPr>
          <p:cNvPr id="5" name="组合 4"/>
          <p:cNvGrpSpPr/>
          <p:nvPr/>
        </p:nvGrpSpPr>
        <p:grpSpPr>
          <a:xfrm>
            <a:off x="6178173" y="1483612"/>
            <a:ext cx="4992205" cy="2095927"/>
            <a:chOff x="6178173" y="1483612"/>
            <a:chExt cx="4992205" cy="2095927"/>
          </a:xfrm>
        </p:grpSpPr>
        <p:sp>
          <p:nvSpPr>
            <p:cNvPr id="421" name="Shape 421"/>
            <p:cNvSpPr/>
            <p:nvPr/>
          </p:nvSpPr>
          <p:spPr>
            <a:xfrm>
              <a:off x="6178173" y="1483612"/>
              <a:ext cx="4992205" cy="2095927"/>
            </a:xfrm>
            <a:prstGeom prst="rect">
              <a:avLst/>
            </a:prstGeom>
            <a:ln w="25400">
              <a:solidFill>
                <a:srgbClr val="C9C3BA">
                  <a:alpha val="30441"/>
                </a:srgbClr>
              </a:solidFill>
              <a:miter lim="400000"/>
            </a:ln>
          </p:spPr>
          <p:txBody>
            <a:bodyPr lIns="35719" tIns="35719" rIns="35719" bIns="35719" anchor="ctr"/>
            <a:lstStyle/>
            <a:p>
              <a:pPr defTabSz="410845">
                <a:defRPr sz="4400"/>
              </a:pPr>
              <a:endParaRPr sz="2200">
                <a:cs typeface="+mn-ea"/>
                <a:sym typeface="+mn-lt"/>
              </a:endParaRPr>
            </a:p>
          </p:txBody>
        </p:sp>
        <p:sp>
          <p:nvSpPr>
            <p:cNvPr id="437" name="Shape 437"/>
            <p:cNvSpPr/>
            <p:nvPr/>
          </p:nvSpPr>
          <p:spPr>
            <a:xfrm>
              <a:off x="7437022" y="1773204"/>
              <a:ext cx="1744067" cy="559127"/>
            </a:xfrm>
            <a:prstGeom prst="rect">
              <a:avLst/>
            </a:prstGeom>
            <a:ln w="12700">
              <a:miter lim="400000"/>
            </a:ln>
          </p:spPr>
          <p:txBody>
            <a:bodyPr wrap="none" lIns="25400" tIns="25400" rIns="25400" bIns="25400" anchor="ctr">
              <a:spAutoFit/>
            </a:bodyPr>
            <a:lstStyle>
              <a:lvl1pPr algn="l" defTabSz="457200">
                <a:defRPr sz="6600">
                  <a:solidFill>
                    <a:srgbClr val="B28E6B"/>
                  </a:solidFill>
                  <a:latin typeface="Heiti SC Medium"/>
                  <a:ea typeface="Heiti SC Medium"/>
                  <a:cs typeface="Heiti SC Medium"/>
                  <a:sym typeface="Heiti SC Medium"/>
                </a:defRPr>
              </a:lvl1pPr>
            </a:lstStyle>
            <a:p>
              <a:r>
                <a:rPr lang="zh-CN" altLang="en-US" sz="3300" dirty="0">
                  <a:solidFill>
                    <a:srgbClr val="DCB57C"/>
                  </a:solidFill>
                  <a:latin typeface="+mn-lt"/>
                  <a:ea typeface="+mn-ea"/>
                  <a:cs typeface="+mn-ea"/>
                  <a:sym typeface="+mn-lt"/>
                </a:rPr>
                <a:t>提高效率</a:t>
              </a:r>
              <a:endParaRPr sz="3300" dirty="0">
                <a:solidFill>
                  <a:srgbClr val="DCB57C"/>
                </a:solidFill>
                <a:latin typeface="+mn-lt"/>
                <a:ea typeface="+mn-ea"/>
                <a:cs typeface="+mn-ea"/>
                <a:sym typeface="+mn-lt"/>
              </a:endParaRPr>
            </a:p>
          </p:txBody>
        </p:sp>
        <p:sp>
          <p:nvSpPr>
            <p:cNvPr id="438" name="Shape 438"/>
            <p:cNvSpPr/>
            <p:nvPr/>
          </p:nvSpPr>
          <p:spPr>
            <a:xfrm>
              <a:off x="7425603" y="2338174"/>
              <a:ext cx="3093419" cy="1059714"/>
            </a:xfrm>
            <a:prstGeom prst="rect">
              <a:avLst/>
            </a:prstGeom>
            <a:ln w="12700">
              <a:miter lim="400000"/>
            </a:ln>
          </p:spPr>
          <p:txBody>
            <a:bodyPr lIns="25400" tIns="25400" rIns="25400" bIns="25400" anchor="ctr">
              <a:spAutoFit/>
            </a:bodyPr>
            <a:lstStyle>
              <a:lvl1pPr algn="l" defTabSz="457200">
                <a:lnSpc>
                  <a:spcPct val="120000"/>
                </a:lnSpc>
                <a:defRPr>
                  <a:solidFill>
                    <a:srgbClr val="B9B4AD"/>
                  </a:solidFill>
                  <a:latin typeface="Heiti SC Light"/>
                  <a:ea typeface="Heiti SC Light"/>
                  <a:cs typeface="Heiti SC Light"/>
                  <a:sym typeface="Heiti SC Light"/>
                </a:defRPr>
              </a:lvl1pPr>
            </a:lstStyle>
            <a:p>
              <a:r>
                <a:rPr lang="zh-CN" altLang="en-US" sz="1400" dirty="0">
                  <a:latin typeface="+mn-lt"/>
                  <a:ea typeface="+mn-ea"/>
                  <a:cs typeface="+mn-ea"/>
                  <a:sym typeface="+mn-lt"/>
                </a:rPr>
                <a:t>公司提倡通过改进工作方式、提高效率完成工作，在规定的时间内完成，尽量避免超时工作，原则上公司不鼓加班，部门负责人有责任关注并避免过多加班。</a:t>
              </a:r>
              <a:endParaRPr lang="zh-CN" altLang="en-US" sz="1400" dirty="0">
                <a:latin typeface="+mn-lt"/>
                <a:ea typeface="+mn-ea"/>
                <a:cs typeface="+mn-ea"/>
                <a:sym typeface="+mn-lt"/>
              </a:endParaRPr>
            </a:p>
          </p:txBody>
        </p:sp>
        <p:pic>
          <p:nvPicPr>
            <p:cNvPr id="439" name="pasted-image.pdf"/>
            <p:cNvPicPr>
              <a:picLocks noChangeAspect="1"/>
            </p:cNvPicPr>
            <p:nvPr/>
          </p:nvPicPr>
          <p:blipFill>
            <a:blip r:embed="rId2"/>
            <a:stretch>
              <a:fillRect/>
            </a:stretch>
          </p:blipFill>
          <p:spPr>
            <a:xfrm>
              <a:off x="10429669" y="1861295"/>
              <a:ext cx="380286" cy="382945"/>
            </a:xfrm>
            <a:prstGeom prst="rect">
              <a:avLst/>
            </a:prstGeom>
            <a:ln w="12700">
              <a:miter lim="400000"/>
              <a:headEnd/>
              <a:tailEnd/>
            </a:ln>
          </p:spPr>
        </p:pic>
      </p:grpSp>
      <p:grpSp>
        <p:nvGrpSpPr>
          <p:cNvPr id="7" name="组合 6"/>
          <p:cNvGrpSpPr/>
          <p:nvPr/>
        </p:nvGrpSpPr>
        <p:grpSpPr>
          <a:xfrm>
            <a:off x="6178173" y="3718894"/>
            <a:ext cx="4992205" cy="2095927"/>
            <a:chOff x="6178173" y="3718894"/>
            <a:chExt cx="4992205" cy="2095927"/>
          </a:xfrm>
        </p:grpSpPr>
        <p:sp>
          <p:nvSpPr>
            <p:cNvPr id="423" name="Shape 423"/>
            <p:cNvSpPr/>
            <p:nvPr/>
          </p:nvSpPr>
          <p:spPr>
            <a:xfrm>
              <a:off x="6178173" y="3718894"/>
              <a:ext cx="4992205" cy="2095927"/>
            </a:xfrm>
            <a:prstGeom prst="rect">
              <a:avLst/>
            </a:prstGeom>
            <a:ln w="25400">
              <a:solidFill>
                <a:srgbClr val="C9C3BA">
                  <a:alpha val="30441"/>
                </a:srgbClr>
              </a:solidFill>
              <a:miter lim="400000"/>
            </a:ln>
            <a:effectLst>
              <a:outerShdw blurRad="190500" dir="21420920" rotWithShape="0">
                <a:srgbClr val="000000"/>
              </a:outerShdw>
            </a:effectLst>
          </p:spPr>
          <p:txBody>
            <a:bodyPr lIns="35719" tIns="35719" rIns="35719" bIns="35719" anchor="ctr"/>
            <a:lstStyle/>
            <a:p>
              <a:pPr defTabSz="410845">
                <a:defRPr sz="4400"/>
              </a:pPr>
              <a:endParaRPr sz="2200">
                <a:cs typeface="+mn-ea"/>
                <a:sym typeface="+mn-lt"/>
              </a:endParaRPr>
            </a:p>
          </p:txBody>
        </p:sp>
        <p:sp>
          <p:nvSpPr>
            <p:cNvPr id="435" name="Shape 435"/>
            <p:cNvSpPr/>
            <p:nvPr/>
          </p:nvSpPr>
          <p:spPr>
            <a:xfrm>
              <a:off x="7437022" y="4008486"/>
              <a:ext cx="1744067" cy="559127"/>
            </a:xfrm>
            <a:prstGeom prst="rect">
              <a:avLst/>
            </a:prstGeom>
            <a:ln w="12700">
              <a:miter lim="400000"/>
            </a:ln>
          </p:spPr>
          <p:txBody>
            <a:bodyPr wrap="none" lIns="25400" tIns="25400" rIns="25400" bIns="25400" anchor="ctr">
              <a:spAutoFit/>
            </a:bodyPr>
            <a:lstStyle>
              <a:lvl1pPr algn="l" defTabSz="457200">
                <a:defRPr sz="6600">
                  <a:solidFill>
                    <a:srgbClr val="B28E6B"/>
                  </a:solidFill>
                  <a:latin typeface="Heiti SC Medium"/>
                  <a:ea typeface="Heiti SC Medium"/>
                  <a:cs typeface="Heiti SC Medium"/>
                  <a:sym typeface="Heiti SC Medium"/>
                </a:defRPr>
              </a:lvl1pPr>
            </a:lstStyle>
            <a:p>
              <a:r>
                <a:rPr lang="zh-CN" altLang="en-US" sz="3300" dirty="0">
                  <a:solidFill>
                    <a:srgbClr val="DCB57C"/>
                  </a:solidFill>
                  <a:latin typeface="+mn-lt"/>
                  <a:ea typeface="+mn-ea"/>
                  <a:cs typeface="+mn-ea"/>
                  <a:sym typeface="+mn-lt"/>
                </a:rPr>
                <a:t>加班时间</a:t>
              </a:r>
              <a:endParaRPr sz="3300" dirty="0">
                <a:solidFill>
                  <a:srgbClr val="DCB57C"/>
                </a:solidFill>
                <a:latin typeface="+mn-lt"/>
                <a:ea typeface="+mn-ea"/>
                <a:cs typeface="+mn-ea"/>
                <a:sym typeface="+mn-lt"/>
              </a:endParaRPr>
            </a:p>
          </p:txBody>
        </p:sp>
        <p:sp>
          <p:nvSpPr>
            <p:cNvPr id="436" name="Shape 436"/>
            <p:cNvSpPr/>
            <p:nvPr/>
          </p:nvSpPr>
          <p:spPr>
            <a:xfrm>
              <a:off x="7425603" y="4577751"/>
              <a:ext cx="3093419" cy="1051122"/>
            </a:xfrm>
            <a:prstGeom prst="rect">
              <a:avLst/>
            </a:prstGeom>
            <a:ln w="12700">
              <a:miter lim="400000"/>
            </a:ln>
          </p:spPr>
          <p:txBody>
            <a:bodyPr lIns="25400" tIns="25400" rIns="25400" bIns="25400" anchor="ctr">
              <a:spAutoFit/>
            </a:bodyPr>
            <a:lstStyle>
              <a:lvl1pPr algn="l" defTabSz="457200">
                <a:lnSpc>
                  <a:spcPct val="120000"/>
                </a:lnSpc>
                <a:defRPr>
                  <a:solidFill>
                    <a:srgbClr val="B9B4AD"/>
                  </a:solidFill>
                  <a:latin typeface="Heiti SC Light"/>
                  <a:ea typeface="Heiti SC Light"/>
                  <a:cs typeface="Heiti SC Light"/>
                  <a:sym typeface="Heiti SC Light"/>
                </a:defRPr>
              </a:lvl1pPr>
            </a:lstStyle>
            <a:p>
              <a:r>
                <a:rPr lang="zh-CN" altLang="en-US" sz="1400" dirty="0">
                  <a:latin typeface="+mn-ea"/>
                  <a:ea typeface="+mn-ea"/>
                  <a:cs typeface="+mn-ea"/>
                  <a:sym typeface="+mn-lt"/>
                </a:rPr>
                <a:t>工作日加班时间一般</a:t>
              </a:r>
              <a:r>
                <a:rPr lang="en-US" altLang="zh-CN" sz="1400" dirty="0">
                  <a:latin typeface="+mn-ea"/>
                  <a:ea typeface="+mn-ea"/>
                  <a:cs typeface="+mn-ea"/>
                  <a:sym typeface="+mn-lt"/>
                </a:rPr>
                <a:t>1</a:t>
              </a:r>
              <a:r>
                <a:rPr lang="zh-CN" altLang="en-US" sz="1400" dirty="0">
                  <a:latin typeface="+mn-ea"/>
                  <a:ea typeface="+mn-ea"/>
                  <a:cs typeface="+mn-ea"/>
                  <a:sym typeface="+mn-lt"/>
                </a:rPr>
                <a:t>小时，经公司与该员工协商后，在保证员工身体健康的前提下最多不得超</a:t>
              </a:r>
              <a:r>
                <a:rPr lang="en-US" altLang="zh-CN" sz="1400" dirty="0">
                  <a:latin typeface="+mn-ea"/>
                  <a:ea typeface="+mn-ea"/>
                  <a:cs typeface="+mn-ea"/>
                  <a:sym typeface="+mn-lt"/>
                </a:rPr>
                <a:t>3</a:t>
              </a:r>
              <a:r>
                <a:rPr lang="zh-CN" altLang="en-US" sz="1400" dirty="0">
                  <a:latin typeface="+mn-ea"/>
                  <a:ea typeface="+mn-ea"/>
                  <a:cs typeface="+mn-ea"/>
                  <a:sym typeface="+mn-lt"/>
                </a:rPr>
                <a:t>小时</a:t>
              </a:r>
              <a:r>
                <a:rPr lang="en-US" altLang="zh-CN" sz="1400" dirty="0">
                  <a:latin typeface="+mn-ea"/>
                  <a:ea typeface="+mn-ea"/>
                  <a:cs typeface="+mn-ea"/>
                  <a:sym typeface="+mn-lt"/>
                </a:rPr>
                <a:t>/</a:t>
              </a:r>
              <a:r>
                <a:rPr lang="zh-CN" altLang="en-US" sz="1400" dirty="0">
                  <a:latin typeface="+mn-ea"/>
                  <a:ea typeface="+mn-ea"/>
                  <a:cs typeface="+mn-ea"/>
                  <a:sym typeface="+mn-lt"/>
                </a:rPr>
                <a:t>天，每个月加班时间不得超过</a:t>
              </a:r>
              <a:r>
                <a:rPr lang="en-US" altLang="zh-CN" sz="1400" dirty="0">
                  <a:latin typeface="+mn-ea"/>
                  <a:ea typeface="+mn-ea"/>
                  <a:cs typeface="+mn-ea"/>
                  <a:sym typeface="+mn-lt"/>
                </a:rPr>
                <a:t>36</a:t>
              </a:r>
              <a:r>
                <a:rPr lang="zh-CN" altLang="en-US" sz="1400" dirty="0">
                  <a:latin typeface="+mn-ea"/>
                  <a:ea typeface="+mn-ea"/>
                  <a:cs typeface="+mn-ea"/>
                  <a:sym typeface="+mn-lt"/>
                </a:rPr>
                <a:t>小时。</a:t>
              </a:r>
              <a:endParaRPr lang="zh-CN" altLang="en-US" sz="1400" dirty="0">
                <a:latin typeface="+mn-ea"/>
                <a:ea typeface="+mn-ea"/>
                <a:cs typeface="+mn-ea"/>
                <a:sym typeface="+mn-lt"/>
              </a:endParaRPr>
            </a:p>
          </p:txBody>
        </p:sp>
        <p:pic>
          <p:nvPicPr>
            <p:cNvPr id="440" name="pasted-image.pdf"/>
            <p:cNvPicPr>
              <a:picLocks noChangeAspect="1"/>
            </p:cNvPicPr>
            <p:nvPr/>
          </p:nvPicPr>
          <p:blipFill>
            <a:blip r:embed="rId3"/>
            <a:stretch>
              <a:fillRect/>
            </a:stretch>
          </p:blipFill>
          <p:spPr>
            <a:xfrm>
              <a:off x="10377217" y="4053035"/>
              <a:ext cx="537161" cy="531623"/>
            </a:xfrm>
            <a:prstGeom prst="rect">
              <a:avLst/>
            </a:prstGeom>
            <a:ln w="12700">
              <a:miter lim="400000"/>
              <a:headEnd/>
              <a:tailEnd/>
            </a:ln>
          </p:spPr>
        </p:pic>
      </p:grpSp>
      <p:sp>
        <p:nvSpPr>
          <p:cNvPr id="441" name="Shape 441"/>
          <p:cNvSpPr/>
          <p:nvPr/>
        </p:nvSpPr>
        <p:spPr>
          <a:xfrm>
            <a:off x="5441974" y="469196"/>
            <a:ext cx="1229504" cy="666849"/>
          </a:xfrm>
          <a:prstGeom prst="rect">
            <a:avLst/>
          </a:prstGeom>
          <a:ln w="12700">
            <a:miter lim="400000"/>
          </a:ln>
        </p:spPr>
        <p:txBody>
          <a:bodyPr wrap="none" lIns="25400" tIns="25400" rIns="25400" bIns="25400" anchor="ctr">
            <a:spAutoFit/>
          </a:bodyPr>
          <a:lstStyle>
            <a:lvl1pPr algn="l" defTabSz="457200">
              <a:defRPr sz="8600">
                <a:solidFill>
                  <a:srgbClr val="B28E6B"/>
                </a:solidFill>
                <a:latin typeface="Heiti SC Medium"/>
                <a:ea typeface="Heiti SC Medium"/>
                <a:cs typeface="Heiti SC Medium"/>
                <a:sym typeface="Heiti SC Medium"/>
              </a:defRPr>
            </a:lvl1pPr>
          </a:lstStyle>
          <a:p>
            <a:r>
              <a:rPr lang="zh-CN" altLang="en-US" sz="4000" b="1" dirty="0">
                <a:solidFill>
                  <a:srgbClr val="DCB57C"/>
                </a:solidFill>
                <a:latin typeface="+mj-ea"/>
                <a:ea typeface="+mj-ea"/>
                <a:cs typeface="+mn-ea"/>
                <a:sym typeface="+mn-lt"/>
              </a:rPr>
              <a:t>加 班</a:t>
            </a:r>
            <a:endParaRPr lang="zh-CN" altLang="en-US" sz="4000" b="1" dirty="0">
              <a:solidFill>
                <a:srgbClr val="DCB57C"/>
              </a:solidFill>
              <a:latin typeface="+mj-ea"/>
              <a:ea typeface="+mj-ea"/>
              <a:cs typeface="+mn-ea"/>
              <a:sym typeface="+mn-lt"/>
            </a:endParaRPr>
          </a:p>
        </p:txBody>
      </p:sp>
      <p:sp>
        <p:nvSpPr>
          <p:cNvPr id="26" name="TextBox 79"/>
          <p:cNvSpPr txBox="1"/>
          <p:nvPr/>
        </p:nvSpPr>
        <p:spPr bwMode="auto">
          <a:xfrm>
            <a:off x="4485355" y="11022302"/>
            <a:ext cx="1945005" cy="934720"/>
          </a:xfrm>
          <a:prstGeom prst="rect">
            <a:avLst/>
          </a:prstGeom>
          <a:noFill/>
        </p:spPr>
        <p:txBody>
          <a:bodyPr wrap="square" lIns="120000" tIns="62400" rIns="120000" bIns="62400">
            <a:normAutofit/>
          </a:bodyPr>
          <a:lstStyle/>
          <a:p>
            <a:pPr latinLnBrk="0">
              <a:lnSpc>
                <a:spcPct val="120000"/>
              </a:lnSpc>
            </a:pPr>
            <a:r>
              <a:rPr lang="zh-CN" altLang="en-US" sz="1335" b="0" dirty="0">
                <a:solidFill>
                  <a:schemeClr val="tx1">
                    <a:lumMod val="85000"/>
                    <a:lumOff val="15000"/>
                  </a:schemeClr>
                </a:solidFill>
                <a:effectLst/>
                <a:latin typeface="微软雅黑" panose="020B0503020204020204" pitchFamily="34" charset="-122"/>
                <a:ea typeface="微软雅黑" panose="020B0503020204020204" pitchFamily="34" charset="-122"/>
              </a:rPr>
              <a:t>加班需一次一申请，禁止月累计填写申请单。</a:t>
            </a:r>
            <a:endParaRPr lang="zh-CN" altLang="en-US" sz="1335" b="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sp>
        <p:nvSpPr>
          <p:cNvPr id="27" name="TextBox 82"/>
          <p:cNvSpPr txBox="1"/>
          <p:nvPr/>
        </p:nvSpPr>
        <p:spPr bwMode="auto">
          <a:xfrm>
            <a:off x="6548470" y="10823547"/>
            <a:ext cx="3174365" cy="977900"/>
          </a:xfrm>
          <a:prstGeom prst="rect">
            <a:avLst/>
          </a:prstGeom>
          <a:noFill/>
        </p:spPr>
        <p:txBody>
          <a:bodyPr wrap="square" lIns="120000" tIns="62400" rIns="120000" bIns="62400">
            <a:normAutofit fontScale="92500" lnSpcReduction="10000"/>
          </a:bodyPr>
          <a:lstStyle/>
          <a:p>
            <a:pPr latinLnBrk="0">
              <a:lnSpc>
                <a:spcPct val="120000"/>
              </a:lnSpc>
            </a:pPr>
            <a:r>
              <a:rPr lang="zh-CN" altLang="en-US" sz="1335" b="0" dirty="0">
                <a:solidFill>
                  <a:schemeClr val="tx1">
                    <a:lumMod val="85000"/>
                    <a:lumOff val="15000"/>
                  </a:schemeClr>
                </a:solidFill>
                <a:effectLst/>
                <a:latin typeface="微软雅黑" panose="020B0503020204020204" pitchFamily="34" charset="-122"/>
                <a:ea typeface="微软雅黑" panose="020B0503020204020204" pitchFamily="34" charset="-122"/>
              </a:rPr>
              <a:t>工作日加班时间一般1小时，经公司与该员工协商后，在保证员工身体健康的前提下最多不得超3小时/天，每个月加班时间不得超过36小时。</a:t>
            </a:r>
            <a:endParaRPr lang="zh-CN" altLang="en-US" sz="1335" b="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sp>
        <p:nvSpPr>
          <p:cNvPr id="30" name="TextBox 91"/>
          <p:cNvSpPr txBox="1"/>
          <p:nvPr/>
        </p:nvSpPr>
        <p:spPr bwMode="auto">
          <a:xfrm>
            <a:off x="772510" y="10712422"/>
            <a:ext cx="3754755" cy="1771650"/>
          </a:xfrm>
          <a:prstGeom prst="rect">
            <a:avLst/>
          </a:prstGeom>
          <a:noFill/>
        </p:spPr>
        <p:txBody>
          <a:bodyPr wrap="square" lIns="120000" tIns="62400" rIns="120000" bIns="480000" anchor="t" anchorCtr="1">
            <a:normAutofit/>
          </a:bodyPr>
          <a:lstStyle/>
          <a:p>
            <a:pPr latinLnBrk="0">
              <a:lnSpc>
                <a:spcPct val="120000"/>
              </a:lnSpc>
            </a:pPr>
            <a:r>
              <a:rPr lang="zh-CN" altLang="en-US" sz="1300" b="0" dirty="0">
                <a:solidFill>
                  <a:schemeClr val="tx1">
                    <a:lumMod val="85000"/>
                    <a:lumOff val="15000"/>
                  </a:schemeClr>
                </a:solidFill>
                <a:effectLst/>
                <a:latin typeface="微软雅黑" panose="020B0503020204020204" pitchFamily="34" charset="-122"/>
                <a:ea typeface="微软雅黑" panose="020B0503020204020204" pitchFamily="34" charset="-122"/>
              </a:rPr>
              <a:t>公司提倡每位员工通过改进工作方式、提高工作效率的方法完成工作，在规定的时间内完成工作，尽量避免超时工作，原则上公司不鼓员工加班，部门负责人有责任关注并避免过多的加班。</a:t>
            </a:r>
            <a:endParaRPr lang="zh-CN" altLang="en-US" sz="1300" b="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sp>
        <p:nvSpPr>
          <p:cNvPr id="4" name="矩形 3"/>
          <p:cNvSpPr/>
          <p:nvPr/>
        </p:nvSpPr>
        <p:spPr>
          <a:xfrm>
            <a:off x="947126" y="5989369"/>
            <a:ext cx="10223252" cy="584775"/>
          </a:xfrm>
          <a:prstGeom prst="rect">
            <a:avLst/>
          </a:prstGeom>
        </p:spPr>
        <p:txBody>
          <a:bodyPr wrap="square">
            <a:spAutoFit/>
          </a:bodyPr>
          <a:lstStyle/>
          <a:p>
            <a:r>
              <a:rPr lang="zh-CN" altLang="en-US" sz="1600" dirty="0">
                <a:solidFill>
                  <a:srgbClr val="DCB57C"/>
                </a:solidFill>
                <a:latin typeface="+mn-ea"/>
                <a:cs typeface="+mn-ea"/>
                <a:sym typeface="+mn-lt"/>
              </a:rPr>
              <a:t>注：递交时间</a:t>
            </a:r>
            <a:r>
              <a:rPr lang="en-US" altLang="zh-CN" sz="1600" dirty="0">
                <a:solidFill>
                  <a:srgbClr val="DCB57C"/>
                </a:solidFill>
                <a:latin typeface="+mn-ea"/>
                <a:cs typeface="+mn-ea"/>
                <a:sym typeface="+mn-lt"/>
              </a:rPr>
              <a:t>:</a:t>
            </a:r>
            <a:r>
              <a:rPr lang="zh-CN" altLang="en-US" sz="1600" dirty="0">
                <a:solidFill>
                  <a:srgbClr val="DCB57C"/>
                </a:solidFill>
                <a:latin typeface="+mn-ea"/>
                <a:cs typeface="+mn-ea"/>
                <a:sym typeface="+mn-lt"/>
              </a:rPr>
              <a:t>工作日应急加班于当天</a:t>
            </a:r>
            <a:r>
              <a:rPr lang="en-US" altLang="zh-CN" sz="1600" dirty="0">
                <a:solidFill>
                  <a:srgbClr val="DCB57C"/>
                </a:solidFill>
                <a:latin typeface="+mn-ea"/>
                <a:cs typeface="+mn-ea"/>
                <a:sym typeface="+mn-lt"/>
              </a:rPr>
              <a:t>18</a:t>
            </a:r>
            <a:r>
              <a:rPr lang="zh-CN" altLang="en-US" sz="1600" dirty="0">
                <a:solidFill>
                  <a:srgbClr val="DCB57C"/>
                </a:solidFill>
                <a:latin typeface="+mn-ea"/>
                <a:cs typeface="+mn-ea"/>
                <a:sym typeface="+mn-lt"/>
              </a:rPr>
              <a:t>：</a:t>
            </a:r>
            <a:r>
              <a:rPr lang="en-US" altLang="zh-CN" sz="1600" dirty="0">
                <a:solidFill>
                  <a:srgbClr val="DCB57C"/>
                </a:solidFill>
                <a:latin typeface="+mn-ea"/>
                <a:cs typeface="+mn-ea"/>
                <a:sym typeface="+mn-lt"/>
              </a:rPr>
              <a:t>00</a:t>
            </a:r>
            <a:r>
              <a:rPr lang="zh-CN" altLang="en-US" sz="1600" dirty="0">
                <a:solidFill>
                  <a:srgbClr val="DCB57C"/>
                </a:solidFill>
                <a:latin typeface="+mn-ea"/>
                <a:cs typeface="+mn-ea"/>
                <a:sym typeface="+mn-lt"/>
              </a:rPr>
              <a:t>前；周末加班于加班前最后一个星期五的</a:t>
            </a:r>
            <a:r>
              <a:rPr lang="en-US" altLang="zh-CN" sz="1600" dirty="0">
                <a:solidFill>
                  <a:srgbClr val="DCB57C"/>
                </a:solidFill>
                <a:latin typeface="+mn-ea"/>
                <a:cs typeface="+mn-ea"/>
                <a:sym typeface="+mn-lt"/>
              </a:rPr>
              <a:t>18</a:t>
            </a:r>
            <a:r>
              <a:rPr lang="zh-CN" altLang="en-US" sz="1600" dirty="0">
                <a:solidFill>
                  <a:srgbClr val="DCB57C"/>
                </a:solidFill>
                <a:latin typeface="+mn-ea"/>
                <a:cs typeface="+mn-ea"/>
                <a:sym typeface="+mn-lt"/>
              </a:rPr>
              <a:t>：</a:t>
            </a:r>
            <a:r>
              <a:rPr lang="en-US" altLang="zh-CN" sz="1600" dirty="0">
                <a:solidFill>
                  <a:srgbClr val="DCB57C"/>
                </a:solidFill>
                <a:latin typeface="+mn-ea"/>
                <a:cs typeface="+mn-ea"/>
                <a:sym typeface="+mn-lt"/>
              </a:rPr>
              <a:t>00</a:t>
            </a:r>
            <a:r>
              <a:rPr lang="zh-CN" altLang="en-US" sz="1600" dirty="0">
                <a:solidFill>
                  <a:srgbClr val="DCB57C"/>
                </a:solidFill>
                <a:latin typeface="+mn-ea"/>
                <a:cs typeface="+mn-ea"/>
                <a:sym typeface="+mn-lt"/>
              </a:rPr>
              <a:t>前，国家法定节假日加班则于加班前一周。）</a:t>
            </a:r>
            <a:r>
              <a:rPr lang="zh-CN" altLang="en-US" sz="1600" dirty="0">
                <a:solidFill>
                  <a:srgbClr val="DCB57C"/>
                </a:solidFill>
              </a:rPr>
              <a:t>加班需一次一申请，禁止月累计填写申请单。</a:t>
            </a:r>
            <a:endParaRPr lang="zh-CN" altLang="en-US" sz="1600" dirty="0">
              <a:solidFill>
                <a:srgbClr val="DCB57C"/>
              </a:solidFill>
            </a:endParaRPr>
          </a:p>
        </p:txBody>
      </p:sp>
      <p:grpSp>
        <p:nvGrpSpPr>
          <p:cNvPr id="6" name="组合 5"/>
          <p:cNvGrpSpPr/>
          <p:nvPr/>
        </p:nvGrpSpPr>
        <p:grpSpPr>
          <a:xfrm>
            <a:off x="1021623" y="3718894"/>
            <a:ext cx="4992205" cy="2095927"/>
            <a:chOff x="1021623" y="3718894"/>
            <a:chExt cx="4992205" cy="2095927"/>
          </a:xfrm>
        </p:grpSpPr>
        <p:sp>
          <p:nvSpPr>
            <p:cNvPr id="422" name="Shape 422"/>
            <p:cNvSpPr/>
            <p:nvPr/>
          </p:nvSpPr>
          <p:spPr>
            <a:xfrm>
              <a:off x="1021623" y="3718894"/>
              <a:ext cx="4992205" cy="2095927"/>
            </a:xfrm>
            <a:prstGeom prst="rect">
              <a:avLst/>
            </a:prstGeom>
            <a:ln w="25400">
              <a:solidFill>
                <a:srgbClr val="C9C3BA">
                  <a:alpha val="35279"/>
                </a:srgbClr>
              </a:solidFill>
              <a:miter lim="400000"/>
            </a:ln>
            <a:effectLst>
              <a:outerShdw blurRad="190500" dist="63500" dir="183233" rotWithShape="0">
                <a:srgbClr val="000000"/>
              </a:outerShdw>
            </a:effectLst>
          </p:spPr>
          <p:txBody>
            <a:bodyPr lIns="35719" tIns="35719" rIns="35719" bIns="35719" anchor="ctr"/>
            <a:lstStyle/>
            <a:p>
              <a:pPr defTabSz="410845">
                <a:defRPr sz="4400"/>
              </a:pPr>
              <a:endParaRPr sz="2200">
                <a:cs typeface="+mn-ea"/>
                <a:sym typeface="+mn-lt"/>
              </a:endParaRPr>
            </a:p>
          </p:txBody>
        </p:sp>
        <p:sp>
          <p:nvSpPr>
            <p:cNvPr id="433" name="Shape 433"/>
            <p:cNvSpPr/>
            <p:nvPr/>
          </p:nvSpPr>
          <p:spPr>
            <a:xfrm>
              <a:off x="1911821" y="4008487"/>
              <a:ext cx="1744067" cy="559127"/>
            </a:xfrm>
            <a:prstGeom prst="rect">
              <a:avLst/>
            </a:prstGeom>
            <a:ln w="12700">
              <a:miter lim="400000"/>
            </a:ln>
          </p:spPr>
          <p:txBody>
            <a:bodyPr wrap="none" lIns="25400" tIns="25400" rIns="25400" bIns="25400" anchor="ctr">
              <a:spAutoFit/>
            </a:bodyPr>
            <a:lstStyle>
              <a:lvl1pPr algn="l" defTabSz="457200">
                <a:defRPr sz="6600">
                  <a:solidFill>
                    <a:srgbClr val="B28E6B"/>
                  </a:solidFill>
                  <a:latin typeface="Heiti SC Medium"/>
                  <a:ea typeface="Heiti SC Medium"/>
                  <a:cs typeface="Heiti SC Medium"/>
                  <a:sym typeface="Heiti SC Medium"/>
                </a:defRPr>
              </a:lvl1pPr>
            </a:lstStyle>
            <a:p>
              <a:r>
                <a:rPr lang="zh-CN" altLang="en-US" sz="3300" dirty="0">
                  <a:solidFill>
                    <a:srgbClr val="DCB57C"/>
                  </a:solidFill>
                  <a:latin typeface="+mn-lt"/>
                  <a:ea typeface="+mn-ea"/>
                  <a:cs typeface="+mn-ea"/>
                  <a:sym typeface="+mn-lt"/>
                </a:rPr>
                <a:t>加班申请</a:t>
              </a:r>
              <a:endParaRPr sz="3300" dirty="0">
                <a:solidFill>
                  <a:srgbClr val="DCB57C"/>
                </a:solidFill>
                <a:latin typeface="+mn-lt"/>
                <a:ea typeface="+mn-ea"/>
                <a:cs typeface="+mn-ea"/>
                <a:sym typeface="+mn-lt"/>
              </a:endParaRPr>
            </a:p>
          </p:txBody>
        </p:sp>
        <p:sp>
          <p:nvSpPr>
            <p:cNvPr id="434" name="Shape 434"/>
            <p:cNvSpPr/>
            <p:nvPr/>
          </p:nvSpPr>
          <p:spPr>
            <a:xfrm>
              <a:off x="1900402" y="4577751"/>
              <a:ext cx="3093419" cy="1051122"/>
            </a:xfrm>
            <a:prstGeom prst="rect">
              <a:avLst/>
            </a:prstGeom>
            <a:ln w="12700">
              <a:miter lim="400000"/>
            </a:ln>
          </p:spPr>
          <p:txBody>
            <a:bodyPr lIns="25400" tIns="25400" rIns="25400" bIns="25400" anchor="ctr">
              <a:spAutoFit/>
            </a:bodyPr>
            <a:lstStyle>
              <a:lvl1pPr algn="l" defTabSz="457200">
                <a:lnSpc>
                  <a:spcPct val="120000"/>
                </a:lnSpc>
                <a:defRPr>
                  <a:solidFill>
                    <a:srgbClr val="B9B4AD"/>
                  </a:solidFill>
                  <a:latin typeface="Heiti SC Light"/>
                  <a:ea typeface="Heiti SC Light"/>
                  <a:cs typeface="Heiti SC Light"/>
                  <a:sym typeface="Heiti SC Light"/>
                </a:defRPr>
              </a:lvl1pPr>
            </a:lstStyle>
            <a:p>
              <a:r>
                <a:rPr lang="zh-CN" altLang="en-US" sz="1400" dirty="0">
                  <a:latin typeface="+mn-ea"/>
                  <a:ea typeface="+mn-ea"/>
                  <a:cs typeface="+mn-ea"/>
                  <a:sym typeface="+mn-lt"/>
                </a:rPr>
                <a:t>应提前向人事部递交</a:t>
              </a:r>
              <a:r>
                <a:rPr lang="en-US" altLang="zh-CN" sz="1400" dirty="0">
                  <a:latin typeface="+mn-ea"/>
                  <a:ea typeface="+mn-ea"/>
                  <a:cs typeface="+mn-ea"/>
                  <a:sym typeface="+mn-lt"/>
                </a:rPr>
                <a:t>《</a:t>
              </a:r>
              <a:r>
                <a:rPr lang="zh-CN" altLang="en-US" sz="1400" dirty="0">
                  <a:latin typeface="+mn-ea"/>
                  <a:ea typeface="+mn-ea"/>
                  <a:cs typeface="+mn-ea"/>
                  <a:sym typeface="+mn-lt"/>
                </a:rPr>
                <a:t>加班申请单</a:t>
              </a:r>
              <a:r>
                <a:rPr lang="en-US" altLang="zh-CN" sz="1400" dirty="0">
                  <a:latin typeface="+mn-ea"/>
                  <a:ea typeface="+mn-ea"/>
                  <a:cs typeface="+mn-ea"/>
                  <a:sym typeface="+mn-lt"/>
                </a:rPr>
                <a:t>》</a:t>
              </a:r>
              <a:r>
                <a:rPr lang="zh-CN" altLang="en-US" sz="1400" dirty="0">
                  <a:latin typeface="+mn-ea"/>
                  <a:ea typeface="+mn-ea"/>
                  <a:cs typeface="+mn-ea"/>
                  <a:sym typeface="+mn-lt"/>
                </a:rPr>
                <a:t>；特殊情况不能按时提交者，应由加班人员的部门主管电话通知人事部，在正常上班后的第一个工作日</a:t>
              </a:r>
              <a:r>
                <a:rPr lang="en-US" altLang="zh-CN" sz="1400" dirty="0">
                  <a:latin typeface="+mn-ea"/>
                  <a:ea typeface="+mn-ea"/>
                  <a:cs typeface="+mn-ea"/>
                  <a:sym typeface="+mn-lt"/>
                </a:rPr>
                <a:t>18:00</a:t>
              </a:r>
              <a:r>
                <a:rPr lang="zh-CN" altLang="en-US" sz="1400" dirty="0">
                  <a:latin typeface="+mn-ea"/>
                  <a:ea typeface="+mn-ea"/>
                  <a:cs typeface="+mn-ea"/>
                  <a:sym typeface="+mn-lt"/>
                </a:rPr>
                <a:t>前补交。</a:t>
              </a:r>
              <a:endParaRPr lang="zh-CN" altLang="en-US" sz="1400" dirty="0">
                <a:latin typeface="+mn-ea"/>
                <a:ea typeface="+mn-ea"/>
                <a:cs typeface="+mn-ea"/>
                <a:sym typeface="+mn-lt"/>
              </a:endParaRPr>
            </a:p>
          </p:txBody>
        </p:sp>
        <p:sp>
          <p:nvSpPr>
            <p:cNvPr id="58" name="time_151958"/>
            <p:cNvSpPr>
              <a:spLocks noChangeAspect="1"/>
            </p:cNvSpPr>
            <p:nvPr/>
          </p:nvSpPr>
          <p:spPr bwMode="auto">
            <a:xfrm>
              <a:off x="1249143" y="4136798"/>
              <a:ext cx="498333" cy="497521"/>
            </a:xfrm>
            <a:custGeom>
              <a:avLst/>
              <a:gdLst>
                <a:gd name="connsiteX0" fmla="*/ 403210 w 606580"/>
                <a:gd name="connsiteY0" fmla="*/ 184528 h 605592"/>
                <a:gd name="connsiteX1" fmla="*/ 421769 w 606580"/>
                <a:gd name="connsiteY1" fmla="*/ 203087 h 605592"/>
                <a:gd name="connsiteX2" fmla="*/ 312605 w 606580"/>
                <a:gd name="connsiteY2" fmla="*/ 312110 h 605592"/>
                <a:gd name="connsiteX3" fmla="*/ 294046 w 606580"/>
                <a:gd name="connsiteY3" fmla="*/ 293552 h 605592"/>
                <a:gd name="connsiteX4" fmla="*/ 316428 w 606580"/>
                <a:gd name="connsiteY4" fmla="*/ 26511 h 605592"/>
                <a:gd name="connsiteX5" fmla="*/ 316428 w 606580"/>
                <a:gd name="connsiteY5" fmla="*/ 83427 h 605592"/>
                <a:gd name="connsiteX6" fmla="*/ 290152 w 606580"/>
                <a:gd name="connsiteY6" fmla="*/ 83427 h 605592"/>
                <a:gd name="connsiteX7" fmla="*/ 290152 w 606580"/>
                <a:gd name="connsiteY7" fmla="*/ 26604 h 605592"/>
                <a:gd name="connsiteX8" fmla="*/ 114111 w 606580"/>
                <a:gd name="connsiteY8" fmla="*/ 100947 h 605592"/>
                <a:gd name="connsiteX9" fmla="*/ 153200 w 606580"/>
                <a:gd name="connsiteY9" fmla="*/ 140066 h 605592"/>
                <a:gd name="connsiteX10" fmla="*/ 134630 w 606580"/>
                <a:gd name="connsiteY10" fmla="*/ 158605 h 605592"/>
                <a:gd name="connsiteX11" fmla="*/ 95820 w 606580"/>
                <a:gd name="connsiteY11" fmla="*/ 119857 h 605592"/>
                <a:gd name="connsiteX12" fmla="*/ 26369 w 606580"/>
                <a:gd name="connsiteY12" fmla="*/ 295334 h 605592"/>
                <a:gd name="connsiteX13" fmla="*/ 77993 w 606580"/>
                <a:gd name="connsiteY13" fmla="*/ 295334 h 605592"/>
                <a:gd name="connsiteX14" fmla="*/ 77993 w 606580"/>
                <a:gd name="connsiteY14" fmla="*/ 321567 h 605592"/>
                <a:gd name="connsiteX15" fmla="*/ 26926 w 606580"/>
                <a:gd name="connsiteY15" fmla="*/ 321567 h 605592"/>
                <a:gd name="connsiteX16" fmla="*/ 101112 w 606580"/>
                <a:gd name="connsiteY16" fmla="*/ 491667 h 605592"/>
                <a:gd name="connsiteX17" fmla="*/ 134445 w 606580"/>
                <a:gd name="connsiteY17" fmla="*/ 458296 h 605592"/>
                <a:gd name="connsiteX18" fmla="*/ 153107 w 606580"/>
                <a:gd name="connsiteY18" fmla="*/ 476836 h 605592"/>
                <a:gd name="connsiteX19" fmla="*/ 119960 w 606580"/>
                <a:gd name="connsiteY19" fmla="*/ 509929 h 605592"/>
                <a:gd name="connsiteX20" fmla="*/ 290152 w 606580"/>
                <a:gd name="connsiteY20" fmla="*/ 579081 h 605592"/>
                <a:gd name="connsiteX21" fmla="*/ 290152 w 606580"/>
                <a:gd name="connsiteY21" fmla="*/ 533381 h 605592"/>
                <a:gd name="connsiteX22" fmla="*/ 316428 w 606580"/>
                <a:gd name="connsiteY22" fmla="*/ 533381 h 605592"/>
                <a:gd name="connsiteX23" fmla="*/ 316428 w 606580"/>
                <a:gd name="connsiteY23" fmla="*/ 579081 h 605592"/>
                <a:gd name="connsiteX24" fmla="*/ 486620 w 606580"/>
                <a:gd name="connsiteY24" fmla="*/ 510021 h 605592"/>
                <a:gd name="connsiteX25" fmla="*/ 453380 w 606580"/>
                <a:gd name="connsiteY25" fmla="*/ 476743 h 605592"/>
                <a:gd name="connsiteX26" fmla="*/ 471950 w 606580"/>
                <a:gd name="connsiteY26" fmla="*/ 458203 h 605592"/>
                <a:gd name="connsiteX27" fmla="*/ 505468 w 606580"/>
                <a:gd name="connsiteY27" fmla="*/ 491667 h 605592"/>
                <a:gd name="connsiteX28" fmla="*/ 579654 w 606580"/>
                <a:gd name="connsiteY28" fmla="*/ 321567 h 605592"/>
                <a:gd name="connsiteX29" fmla="*/ 528587 w 606580"/>
                <a:gd name="connsiteY29" fmla="*/ 321567 h 605592"/>
                <a:gd name="connsiteX30" fmla="*/ 528587 w 606580"/>
                <a:gd name="connsiteY30" fmla="*/ 295334 h 605592"/>
                <a:gd name="connsiteX31" fmla="*/ 580211 w 606580"/>
                <a:gd name="connsiteY31" fmla="*/ 295334 h 605592"/>
                <a:gd name="connsiteX32" fmla="*/ 510296 w 606580"/>
                <a:gd name="connsiteY32" fmla="*/ 119209 h 605592"/>
                <a:gd name="connsiteX33" fmla="*/ 470835 w 606580"/>
                <a:gd name="connsiteY33" fmla="*/ 158698 h 605592"/>
                <a:gd name="connsiteX34" fmla="*/ 452266 w 606580"/>
                <a:gd name="connsiteY34" fmla="*/ 140158 h 605592"/>
                <a:gd name="connsiteX35" fmla="*/ 491912 w 606580"/>
                <a:gd name="connsiteY35" fmla="*/ 100484 h 605592"/>
                <a:gd name="connsiteX36" fmla="*/ 316428 w 606580"/>
                <a:gd name="connsiteY36" fmla="*/ 26511 h 605592"/>
                <a:gd name="connsiteX37" fmla="*/ 303337 w 606580"/>
                <a:gd name="connsiteY37" fmla="*/ 0 h 605592"/>
                <a:gd name="connsiteX38" fmla="*/ 606580 w 606580"/>
                <a:gd name="connsiteY38" fmla="*/ 302843 h 605592"/>
                <a:gd name="connsiteX39" fmla="*/ 303337 w 606580"/>
                <a:gd name="connsiteY39" fmla="*/ 605592 h 605592"/>
                <a:gd name="connsiteX40" fmla="*/ 0 w 606580"/>
                <a:gd name="connsiteY40" fmla="*/ 302843 h 605592"/>
                <a:gd name="connsiteX41" fmla="*/ 303337 w 606580"/>
                <a:gd name="connsiteY4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6580" h="605592">
                  <a:moveTo>
                    <a:pt x="403210" y="184528"/>
                  </a:moveTo>
                  <a:lnTo>
                    <a:pt x="421769" y="203087"/>
                  </a:lnTo>
                  <a:lnTo>
                    <a:pt x="312605" y="312110"/>
                  </a:lnTo>
                  <a:lnTo>
                    <a:pt x="294046" y="293552"/>
                  </a:lnTo>
                  <a:close/>
                  <a:moveTo>
                    <a:pt x="316428" y="26511"/>
                  </a:moveTo>
                  <a:lnTo>
                    <a:pt x="316428" y="83427"/>
                  </a:lnTo>
                  <a:lnTo>
                    <a:pt x="290152" y="83427"/>
                  </a:lnTo>
                  <a:lnTo>
                    <a:pt x="290152" y="26604"/>
                  </a:lnTo>
                  <a:cubicBezTo>
                    <a:pt x="222280" y="29756"/>
                    <a:pt x="160628" y="57472"/>
                    <a:pt x="114111" y="100947"/>
                  </a:cubicBezTo>
                  <a:lnTo>
                    <a:pt x="153200" y="140066"/>
                  </a:lnTo>
                  <a:lnTo>
                    <a:pt x="134630" y="158605"/>
                  </a:lnTo>
                  <a:lnTo>
                    <a:pt x="95820" y="119857"/>
                  </a:lnTo>
                  <a:cubicBezTo>
                    <a:pt x="54131" y="166855"/>
                    <a:pt x="28226" y="228129"/>
                    <a:pt x="26369" y="295334"/>
                  </a:cubicBezTo>
                  <a:lnTo>
                    <a:pt x="77993" y="295334"/>
                  </a:lnTo>
                  <a:lnTo>
                    <a:pt x="77993" y="321567"/>
                  </a:lnTo>
                  <a:lnTo>
                    <a:pt x="26926" y="321567"/>
                  </a:lnTo>
                  <a:cubicBezTo>
                    <a:pt x="31383" y="387105"/>
                    <a:pt x="58773" y="446431"/>
                    <a:pt x="101112" y="491667"/>
                  </a:cubicBezTo>
                  <a:lnTo>
                    <a:pt x="134445" y="458296"/>
                  </a:lnTo>
                  <a:lnTo>
                    <a:pt x="153107" y="476836"/>
                  </a:lnTo>
                  <a:lnTo>
                    <a:pt x="119960" y="509929"/>
                  </a:lnTo>
                  <a:cubicBezTo>
                    <a:pt x="165735" y="550437"/>
                    <a:pt x="225065" y="576022"/>
                    <a:pt x="290152" y="579081"/>
                  </a:cubicBezTo>
                  <a:lnTo>
                    <a:pt x="290152" y="533381"/>
                  </a:lnTo>
                  <a:lnTo>
                    <a:pt x="316428" y="533381"/>
                  </a:lnTo>
                  <a:lnTo>
                    <a:pt x="316428" y="579081"/>
                  </a:lnTo>
                  <a:cubicBezTo>
                    <a:pt x="381515" y="576022"/>
                    <a:pt x="440845" y="550437"/>
                    <a:pt x="486620" y="510021"/>
                  </a:cubicBezTo>
                  <a:lnTo>
                    <a:pt x="453380" y="476743"/>
                  </a:lnTo>
                  <a:lnTo>
                    <a:pt x="471950" y="458203"/>
                  </a:lnTo>
                  <a:lnTo>
                    <a:pt x="505468" y="491667"/>
                  </a:lnTo>
                  <a:cubicBezTo>
                    <a:pt x="547900" y="446524"/>
                    <a:pt x="575290" y="387105"/>
                    <a:pt x="579654" y="321567"/>
                  </a:cubicBezTo>
                  <a:lnTo>
                    <a:pt x="528587" y="321567"/>
                  </a:lnTo>
                  <a:lnTo>
                    <a:pt x="528587" y="295334"/>
                  </a:lnTo>
                  <a:lnTo>
                    <a:pt x="580211" y="295334"/>
                  </a:lnTo>
                  <a:cubicBezTo>
                    <a:pt x="578447" y="227850"/>
                    <a:pt x="552264" y="166392"/>
                    <a:pt x="510296" y="119209"/>
                  </a:cubicBezTo>
                  <a:lnTo>
                    <a:pt x="470835" y="158698"/>
                  </a:lnTo>
                  <a:lnTo>
                    <a:pt x="452266" y="140158"/>
                  </a:lnTo>
                  <a:lnTo>
                    <a:pt x="491912" y="100484"/>
                  </a:lnTo>
                  <a:cubicBezTo>
                    <a:pt x="445395" y="57194"/>
                    <a:pt x="384115" y="29756"/>
                    <a:pt x="316428" y="26511"/>
                  </a:cubicBezTo>
                  <a:close/>
                  <a:moveTo>
                    <a:pt x="303337" y="0"/>
                  </a:moveTo>
                  <a:cubicBezTo>
                    <a:pt x="470557" y="0"/>
                    <a:pt x="606580" y="135801"/>
                    <a:pt x="606580" y="302843"/>
                  </a:cubicBezTo>
                  <a:cubicBezTo>
                    <a:pt x="606580" y="469791"/>
                    <a:pt x="470557" y="605592"/>
                    <a:pt x="303337" y="605592"/>
                  </a:cubicBezTo>
                  <a:cubicBezTo>
                    <a:pt x="136023" y="605592"/>
                    <a:pt x="0" y="469791"/>
                    <a:pt x="0" y="302843"/>
                  </a:cubicBezTo>
                  <a:cubicBezTo>
                    <a:pt x="0" y="135801"/>
                    <a:pt x="136023" y="0"/>
                    <a:pt x="303337" y="0"/>
                  </a:cubicBezTo>
                  <a:close/>
                </a:path>
              </a:pathLst>
            </a:custGeom>
            <a:solidFill>
              <a:schemeClr val="bg1"/>
            </a:solidFill>
            <a:ln>
              <a:noFill/>
            </a:ln>
          </p:spPr>
          <p:txBody>
            <a:bodyPr/>
            <a:lstStyle/>
            <a:p>
              <a:endParaRPr lang="zh-CN" altLang="en-US"/>
            </a:p>
          </p:txBody>
        </p:sp>
      </p:grpSp>
      <p:sp>
        <p:nvSpPr>
          <p:cNvPr id="424" name="Shape 424"/>
          <p:cNvSpPr/>
          <p:nvPr/>
        </p:nvSpPr>
        <p:spPr>
          <a:xfrm>
            <a:off x="4977891" y="2589189"/>
            <a:ext cx="2236218" cy="2236219"/>
          </a:xfrm>
          <a:prstGeom prst="ellipse">
            <a:avLst/>
          </a:prstGeom>
          <a:solidFill>
            <a:srgbClr val="2B2E3A"/>
          </a:solidFill>
          <a:ln w="25400">
            <a:solidFill>
              <a:srgbClr val="C9C3BA"/>
            </a:solidFill>
            <a:miter lim="400000"/>
          </a:ln>
        </p:spPr>
        <p:txBody>
          <a:bodyPr lIns="35719" tIns="35719" rIns="35719" bIns="35719" anchor="ctr"/>
          <a:lstStyle/>
          <a:p>
            <a:pPr defTabSz="410845">
              <a:defRPr sz="4400"/>
            </a:pPr>
            <a:endParaRPr sz="2200">
              <a:cs typeface="+mn-ea"/>
              <a:sym typeface="+mn-lt"/>
            </a:endParaRPr>
          </a:p>
        </p:txBody>
      </p:sp>
      <p:sp>
        <p:nvSpPr>
          <p:cNvPr id="425" name="Shape 425"/>
          <p:cNvSpPr/>
          <p:nvPr/>
        </p:nvSpPr>
        <p:spPr>
          <a:xfrm>
            <a:off x="5321578" y="2875705"/>
            <a:ext cx="593111" cy="636072"/>
          </a:xfrm>
          <a:prstGeom prst="rect">
            <a:avLst/>
          </a:prstGeom>
          <a:ln w="12700">
            <a:miter lim="400000"/>
          </a:ln>
        </p:spPr>
        <p:txBody>
          <a:bodyPr wrap="none" lIns="25400" tIns="25400" rIns="25400" bIns="25400" anchor="ctr">
            <a:spAutoFit/>
          </a:bodyPr>
          <a:lstStyle>
            <a:lvl1pPr algn="l" defTabSz="457200">
              <a:defRPr sz="7600">
                <a:solidFill>
                  <a:srgbClr val="C9C3BA"/>
                </a:solidFill>
                <a:latin typeface="Heiti SC Medium"/>
                <a:ea typeface="Heiti SC Medium"/>
                <a:cs typeface="Heiti SC Medium"/>
                <a:sym typeface="Heiti SC Medium"/>
              </a:defRPr>
            </a:lvl1pPr>
          </a:lstStyle>
          <a:p>
            <a:r>
              <a:rPr sz="3800" dirty="0">
                <a:latin typeface="+mn-lt"/>
                <a:ea typeface="+mn-ea"/>
                <a:cs typeface="+mn-ea"/>
                <a:sym typeface="+mn-lt"/>
              </a:rPr>
              <a:t>01</a:t>
            </a:r>
            <a:endParaRPr sz="3800" dirty="0">
              <a:latin typeface="+mn-lt"/>
              <a:ea typeface="+mn-ea"/>
              <a:cs typeface="+mn-ea"/>
              <a:sym typeface="+mn-lt"/>
            </a:endParaRPr>
          </a:p>
        </p:txBody>
      </p:sp>
      <p:sp>
        <p:nvSpPr>
          <p:cNvPr id="426" name="Shape 426"/>
          <p:cNvSpPr/>
          <p:nvPr/>
        </p:nvSpPr>
        <p:spPr>
          <a:xfrm>
            <a:off x="6221692" y="2875705"/>
            <a:ext cx="593111" cy="636072"/>
          </a:xfrm>
          <a:prstGeom prst="rect">
            <a:avLst/>
          </a:prstGeom>
          <a:ln w="12700">
            <a:miter lim="400000"/>
          </a:ln>
        </p:spPr>
        <p:txBody>
          <a:bodyPr wrap="none" lIns="25400" tIns="25400" rIns="25400" bIns="25400" anchor="ctr">
            <a:spAutoFit/>
          </a:bodyPr>
          <a:lstStyle>
            <a:lvl1pPr algn="l" defTabSz="457200">
              <a:defRPr sz="7600">
                <a:solidFill>
                  <a:srgbClr val="C9C3BA"/>
                </a:solidFill>
                <a:latin typeface="Heiti SC Medium"/>
                <a:ea typeface="Heiti SC Medium"/>
                <a:cs typeface="Heiti SC Medium"/>
                <a:sym typeface="Heiti SC Medium"/>
              </a:defRPr>
            </a:lvl1pPr>
          </a:lstStyle>
          <a:p>
            <a:r>
              <a:rPr sz="3800" dirty="0">
                <a:latin typeface="+mn-lt"/>
                <a:ea typeface="+mn-ea"/>
                <a:cs typeface="+mn-ea"/>
                <a:sym typeface="+mn-lt"/>
              </a:rPr>
              <a:t>02</a:t>
            </a:r>
            <a:endParaRPr sz="3800" dirty="0">
              <a:latin typeface="+mn-lt"/>
              <a:ea typeface="+mn-ea"/>
              <a:cs typeface="+mn-ea"/>
              <a:sym typeface="+mn-lt"/>
            </a:endParaRPr>
          </a:p>
        </p:txBody>
      </p:sp>
      <p:sp>
        <p:nvSpPr>
          <p:cNvPr id="427" name="Shape 427"/>
          <p:cNvSpPr/>
          <p:nvPr/>
        </p:nvSpPr>
        <p:spPr>
          <a:xfrm>
            <a:off x="6221692" y="3865830"/>
            <a:ext cx="593111" cy="636072"/>
          </a:xfrm>
          <a:prstGeom prst="rect">
            <a:avLst/>
          </a:prstGeom>
          <a:ln w="12700">
            <a:miter lim="400000"/>
          </a:ln>
        </p:spPr>
        <p:txBody>
          <a:bodyPr wrap="none" lIns="25400" tIns="25400" rIns="25400" bIns="25400" anchor="ctr">
            <a:spAutoFit/>
          </a:bodyPr>
          <a:lstStyle>
            <a:lvl1pPr algn="l" defTabSz="457200">
              <a:defRPr sz="7600">
                <a:solidFill>
                  <a:srgbClr val="C9C3BA"/>
                </a:solidFill>
                <a:latin typeface="Heiti SC Medium"/>
                <a:ea typeface="Heiti SC Medium"/>
                <a:cs typeface="Heiti SC Medium"/>
                <a:sym typeface="Heiti SC Medium"/>
              </a:defRPr>
            </a:lvl1pPr>
          </a:lstStyle>
          <a:p>
            <a:r>
              <a:rPr sz="3800">
                <a:latin typeface="+mn-lt"/>
                <a:ea typeface="+mn-ea"/>
                <a:cs typeface="+mn-ea"/>
                <a:sym typeface="+mn-lt"/>
              </a:rPr>
              <a:t>04</a:t>
            </a:r>
            <a:endParaRPr sz="3800">
              <a:latin typeface="+mn-lt"/>
              <a:ea typeface="+mn-ea"/>
              <a:cs typeface="+mn-ea"/>
              <a:sym typeface="+mn-lt"/>
            </a:endParaRPr>
          </a:p>
        </p:txBody>
      </p:sp>
      <p:sp>
        <p:nvSpPr>
          <p:cNvPr id="428" name="Shape 428"/>
          <p:cNvSpPr/>
          <p:nvPr/>
        </p:nvSpPr>
        <p:spPr>
          <a:xfrm>
            <a:off x="5321578" y="3865830"/>
            <a:ext cx="593111" cy="636072"/>
          </a:xfrm>
          <a:prstGeom prst="rect">
            <a:avLst/>
          </a:prstGeom>
          <a:ln w="12700">
            <a:miter lim="400000"/>
          </a:ln>
        </p:spPr>
        <p:txBody>
          <a:bodyPr wrap="none" lIns="25400" tIns="25400" rIns="25400" bIns="25400" anchor="ctr">
            <a:spAutoFit/>
          </a:bodyPr>
          <a:lstStyle>
            <a:lvl1pPr algn="l" defTabSz="457200">
              <a:defRPr sz="7600">
                <a:solidFill>
                  <a:srgbClr val="C9C3BA"/>
                </a:solidFill>
                <a:latin typeface="Heiti SC Medium"/>
                <a:ea typeface="Heiti SC Medium"/>
                <a:cs typeface="Heiti SC Medium"/>
                <a:sym typeface="Heiti SC Medium"/>
              </a:defRPr>
            </a:lvl1pPr>
          </a:lstStyle>
          <a:p>
            <a:r>
              <a:rPr sz="3800">
                <a:latin typeface="+mn-lt"/>
                <a:ea typeface="+mn-ea"/>
                <a:cs typeface="+mn-ea"/>
                <a:sym typeface="+mn-lt"/>
              </a:rPr>
              <a:t>03</a:t>
            </a:r>
            <a:endParaRPr sz="3800">
              <a:latin typeface="+mn-lt"/>
              <a:ea typeface="+mn-ea"/>
              <a:cs typeface="+mn-ea"/>
              <a:sym typeface="+mn-lt"/>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41"/>
                                        </p:tgtEl>
                                        <p:attrNameLst>
                                          <p:attrName>style.visibility</p:attrName>
                                        </p:attrNameLst>
                                      </p:cBhvr>
                                      <p:to>
                                        <p:strVal val="visible"/>
                                      </p:to>
                                    </p:set>
                                    <p:animEffect transition="in" filter="wheel(1)">
                                      <p:cBhvr>
                                        <p:cTn id="7" dur="750"/>
                                        <p:tgtEl>
                                          <p:spTgt spid="441"/>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424"/>
                                        </p:tgtEl>
                                        <p:attrNameLst>
                                          <p:attrName>style.visibility</p:attrName>
                                        </p:attrNameLst>
                                      </p:cBhvr>
                                      <p:to>
                                        <p:strVal val="visible"/>
                                      </p:to>
                                    </p:set>
                                    <p:animEffect transition="in" filter="fade">
                                      <p:cBhvr>
                                        <p:cTn id="11" dur="500"/>
                                        <p:tgtEl>
                                          <p:spTgt spid="424"/>
                                        </p:tgtEl>
                                      </p:cBhvr>
                                    </p:animEffect>
                                    <p:anim calcmode="lin" valueType="num">
                                      <p:cBhvr>
                                        <p:cTn id="12" dur="500" fill="hold"/>
                                        <p:tgtEl>
                                          <p:spTgt spid="424"/>
                                        </p:tgtEl>
                                        <p:attrNameLst>
                                          <p:attrName>ppt_x</p:attrName>
                                        </p:attrNameLst>
                                      </p:cBhvr>
                                      <p:tavLst>
                                        <p:tav tm="0">
                                          <p:val>
                                            <p:strVal val="#ppt_x"/>
                                          </p:val>
                                        </p:tav>
                                        <p:tav tm="100000">
                                          <p:val>
                                            <p:strVal val="#ppt_x"/>
                                          </p:val>
                                        </p:tav>
                                      </p:tavLst>
                                    </p:anim>
                                    <p:anim calcmode="lin" valueType="num">
                                      <p:cBhvr>
                                        <p:cTn id="13" dur="500" fill="hold"/>
                                        <p:tgtEl>
                                          <p:spTgt spid="42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25"/>
                                        </p:tgtEl>
                                        <p:attrNameLst>
                                          <p:attrName>style.visibility</p:attrName>
                                        </p:attrNameLst>
                                      </p:cBhvr>
                                      <p:to>
                                        <p:strVal val="visible"/>
                                      </p:to>
                                    </p:set>
                                    <p:animEffect transition="in" filter="fade">
                                      <p:cBhvr>
                                        <p:cTn id="17" dur="500"/>
                                        <p:tgtEl>
                                          <p:spTgt spid="425"/>
                                        </p:tgtEl>
                                      </p:cBhvr>
                                    </p:animEffect>
                                    <p:anim calcmode="lin" valueType="num">
                                      <p:cBhvr>
                                        <p:cTn id="18" dur="500" fill="hold"/>
                                        <p:tgtEl>
                                          <p:spTgt spid="425"/>
                                        </p:tgtEl>
                                        <p:attrNameLst>
                                          <p:attrName>ppt_x</p:attrName>
                                        </p:attrNameLst>
                                      </p:cBhvr>
                                      <p:tavLst>
                                        <p:tav tm="0">
                                          <p:val>
                                            <p:strVal val="#ppt_x"/>
                                          </p:val>
                                        </p:tav>
                                        <p:tav tm="100000">
                                          <p:val>
                                            <p:strVal val="#ppt_x"/>
                                          </p:val>
                                        </p:tav>
                                      </p:tavLst>
                                    </p:anim>
                                    <p:anim calcmode="lin" valueType="num">
                                      <p:cBhvr>
                                        <p:cTn id="19" dur="500" fill="hold"/>
                                        <p:tgtEl>
                                          <p:spTgt spid="42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9"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0-#ppt_h/2"/>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26"/>
                                        </p:tgtEl>
                                        <p:attrNameLst>
                                          <p:attrName>style.visibility</p:attrName>
                                        </p:attrNameLst>
                                      </p:cBhvr>
                                      <p:to>
                                        <p:strVal val="visible"/>
                                      </p:to>
                                    </p:set>
                                    <p:animEffect transition="in" filter="fade">
                                      <p:cBhvr>
                                        <p:cTn id="27" dur="500"/>
                                        <p:tgtEl>
                                          <p:spTgt spid="426"/>
                                        </p:tgtEl>
                                      </p:cBhvr>
                                    </p:animEffect>
                                    <p:anim calcmode="lin" valueType="num">
                                      <p:cBhvr>
                                        <p:cTn id="28" dur="500" fill="hold"/>
                                        <p:tgtEl>
                                          <p:spTgt spid="426"/>
                                        </p:tgtEl>
                                        <p:attrNameLst>
                                          <p:attrName>ppt_x</p:attrName>
                                        </p:attrNameLst>
                                      </p:cBhvr>
                                      <p:tavLst>
                                        <p:tav tm="0">
                                          <p:val>
                                            <p:strVal val="#ppt_x"/>
                                          </p:val>
                                        </p:tav>
                                        <p:tav tm="100000">
                                          <p:val>
                                            <p:strVal val="#ppt_x"/>
                                          </p:val>
                                        </p:tav>
                                      </p:tavLst>
                                    </p:anim>
                                    <p:anim calcmode="lin" valueType="num">
                                      <p:cBhvr>
                                        <p:cTn id="29" dur="500" fill="hold"/>
                                        <p:tgtEl>
                                          <p:spTgt spid="426"/>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1+#ppt_w/2"/>
                                          </p:val>
                                        </p:tav>
                                        <p:tav tm="100000">
                                          <p:val>
                                            <p:strVal val="#ppt_x"/>
                                          </p:val>
                                        </p:tav>
                                      </p:tavLst>
                                    </p:anim>
                                    <p:anim calcmode="lin" valueType="num">
                                      <p:cBhvr additive="base">
                                        <p:cTn id="34" dur="500" fill="hold"/>
                                        <p:tgtEl>
                                          <p:spTgt spid="5"/>
                                        </p:tgtEl>
                                        <p:attrNameLst>
                                          <p:attrName>ppt_y</p:attrName>
                                        </p:attrNameLst>
                                      </p:cBhvr>
                                      <p:tavLst>
                                        <p:tav tm="0">
                                          <p:val>
                                            <p:strVal val="#ppt_y"/>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28"/>
                                        </p:tgtEl>
                                        <p:attrNameLst>
                                          <p:attrName>style.visibility</p:attrName>
                                        </p:attrNameLst>
                                      </p:cBhvr>
                                      <p:to>
                                        <p:strVal val="visible"/>
                                      </p:to>
                                    </p:set>
                                    <p:animEffect transition="in" filter="fade">
                                      <p:cBhvr>
                                        <p:cTn id="37" dur="500"/>
                                        <p:tgtEl>
                                          <p:spTgt spid="428"/>
                                        </p:tgtEl>
                                      </p:cBhvr>
                                    </p:animEffect>
                                    <p:anim calcmode="lin" valueType="num">
                                      <p:cBhvr>
                                        <p:cTn id="38" dur="500" fill="hold"/>
                                        <p:tgtEl>
                                          <p:spTgt spid="428"/>
                                        </p:tgtEl>
                                        <p:attrNameLst>
                                          <p:attrName>ppt_x</p:attrName>
                                        </p:attrNameLst>
                                      </p:cBhvr>
                                      <p:tavLst>
                                        <p:tav tm="0">
                                          <p:val>
                                            <p:strVal val="#ppt_x"/>
                                          </p:val>
                                        </p:tav>
                                        <p:tav tm="100000">
                                          <p:val>
                                            <p:strVal val="#ppt_x"/>
                                          </p:val>
                                        </p:tav>
                                      </p:tavLst>
                                    </p:anim>
                                    <p:anim calcmode="lin" valueType="num">
                                      <p:cBhvr>
                                        <p:cTn id="39" dur="500" fill="hold"/>
                                        <p:tgtEl>
                                          <p:spTgt spid="428"/>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12"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27"/>
                                        </p:tgtEl>
                                        <p:attrNameLst>
                                          <p:attrName>style.visibility</p:attrName>
                                        </p:attrNameLst>
                                      </p:cBhvr>
                                      <p:to>
                                        <p:strVal val="visible"/>
                                      </p:to>
                                    </p:set>
                                    <p:animEffect transition="in" filter="fade">
                                      <p:cBhvr>
                                        <p:cTn id="47" dur="500"/>
                                        <p:tgtEl>
                                          <p:spTgt spid="427"/>
                                        </p:tgtEl>
                                      </p:cBhvr>
                                    </p:animEffect>
                                    <p:anim calcmode="lin" valueType="num">
                                      <p:cBhvr>
                                        <p:cTn id="48" dur="500" fill="hold"/>
                                        <p:tgtEl>
                                          <p:spTgt spid="427"/>
                                        </p:tgtEl>
                                        <p:attrNameLst>
                                          <p:attrName>ppt_x</p:attrName>
                                        </p:attrNameLst>
                                      </p:cBhvr>
                                      <p:tavLst>
                                        <p:tav tm="0">
                                          <p:val>
                                            <p:strVal val="#ppt_x"/>
                                          </p:val>
                                        </p:tav>
                                        <p:tav tm="100000">
                                          <p:val>
                                            <p:strVal val="#ppt_x"/>
                                          </p:val>
                                        </p:tav>
                                      </p:tavLst>
                                    </p:anim>
                                    <p:anim calcmode="lin" valueType="num">
                                      <p:cBhvr>
                                        <p:cTn id="49" dur="500" fill="hold"/>
                                        <p:tgtEl>
                                          <p:spTgt spid="427"/>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2" presetClass="entr" presetSubtype="6" fill="hold"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1+#ppt_w/2"/>
                                          </p:val>
                                        </p:tav>
                                        <p:tav tm="100000">
                                          <p:val>
                                            <p:strVal val="#ppt_x"/>
                                          </p:val>
                                        </p:tav>
                                      </p:tavLst>
                                    </p:anim>
                                    <p:anim calcmode="lin" valueType="num">
                                      <p:cBhvr additive="base">
                                        <p:cTn id="54" dur="500" fill="hold"/>
                                        <p:tgtEl>
                                          <p:spTgt spid="7"/>
                                        </p:tgtEl>
                                        <p:attrNameLst>
                                          <p:attrName>ppt_y</p:attrName>
                                        </p:attrNameLst>
                                      </p:cBhvr>
                                      <p:tavLst>
                                        <p:tav tm="0">
                                          <p:val>
                                            <p:strVal val="1+#ppt_h/2"/>
                                          </p:val>
                                        </p:tav>
                                        <p:tav tm="100000">
                                          <p:val>
                                            <p:strVal val="#ppt_y"/>
                                          </p:val>
                                        </p:tav>
                                      </p:tavLst>
                                    </p:anim>
                                  </p:childTnLst>
                                </p:cTn>
                              </p:par>
                            </p:childTnLst>
                          </p:cTn>
                        </p:par>
                        <p:par>
                          <p:cTn id="55" fill="hold">
                            <p:stCondLst>
                              <p:cond delay="4000"/>
                            </p:stCondLst>
                            <p:childTnLst>
                              <p:par>
                                <p:cTn id="56" presetID="22" presetClass="entr" presetSubtype="1"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up)">
                                      <p:cBhvr>
                                        <p:cTn id="58" dur="500"/>
                                        <p:tgtEl>
                                          <p:spTgt spid="30"/>
                                        </p:tgtEl>
                                      </p:cBhvr>
                                    </p:animEffect>
                                  </p:childTnLst>
                                </p:cTn>
                              </p:par>
                            </p:childTnLst>
                          </p:cTn>
                        </p:par>
                        <p:par>
                          <p:cTn id="59" fill="hold">
                            <p:stCondLst>
                              <p:cond delay="4500"/>
                            </p:stCondLst>
                            <p:childTnLst>
                              <p:par>
                                <p:cTn id="60" presetID="22" presetClass="entr" presetSubtype="1"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up)">
                                      <p:cBhvr>
                                        <p:cTn id="62" dur="500"/>
                                        <p:tgtEl>
                                          <p:spTgt spid="26"/>
                                        </p:tgtEl>
                                      </p:cBhvr>
                                    </p:animEffect>
                                  </p:childTnLst>
                                </p:cTn>
                              </p:par>
                            </p:childTnLst>
                          </p:cTn>
                        </p:par>
                        <p:par>
                          <p:cTn id="63" fill="hold">
                            <p:stCondLst>
                              <p:cond delay="5000"/>
                            </p:stCondLst>
                            <p:childTnLst>
                              <p:par>
                                <p:cTn id="64" presetID="22" presetClass="entr" presetSubtype="1"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up)">
                                      <p:cBhvr>
                                        <p:cTn id="66" dur="500"/>
                                        <p:tgtEl>
                                          <p:spTgt spid="27"/>
                                        </p:tgtEl>
                                      </p:cBhvr>
                                    </p:animEffect>
                                  </p:childTnLst>
                                </p:cTn>
                              </p:par>
                              <p:par>
                                <p:cTn id="67" presetID="21" presetClass="entr" presetSubtype="1" fill="hold" grpId="0" nodeType="with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heel(1)">
                                      <p:cBhvr>
                                        <p:cTn id="6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 grpId="0" animBg="1"/>
      <p:bldP spid="26" grpId="0"/>
      <p:bldP spid="27" grpId="0"/>
      <p:bldP spid="30" grpId="0"/>
      <p:bldP spid="4" grpId="0"/>
      <p:bldP spid="424" grpId="0" bldLvl="0" animBg="1"/>
      <p:bldP spid="425" grpId="0" animBg="1"/>
      <p:bldP spid="426" grpId="0" animBg="1"/>
      <p:bldP spid="427" grpId="0" animBg="1"/>
      <p:bldP spid="4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hape 637"/>
          <p:cNvSpPr/>
          <p:nvPr/>
        </p:nvSpPr>
        <p:spPr>
          <a:xfrm>
            <a:off x="-9868" y="-60960"/>
            <a:ext cx="12201868" cy="1416751"/>
          </a:xfrm>
          <a:prstGeom prst="rect">
            <a:avLst/>
          </a:prstGeom>
          <a:gradFill>
            <a:gsLst>
              <a:gs pos="0">
                <a:srgbClr val="B28E6B"/>
              </a:gs>
              <a:gs pos="100000">
                <a:srgbClr val="554D41"/>
              </a:gs>
            </a:gsLst>
            <a:lin ang="3600000"/>
          </a:gradFill>
          <a:ln w="12700">
            <a:miter lim="400000"/>
          </a:ln>
        </p:spPr>
        <p:txBody>
          <a:bodyPr tIns="45720" bIns="45720" anchor="ctr"/>
          <a:lstStyle/>
          <a:p>
            <a:pPr>
              <a:defRPr sz="3600">
                <a:solidFill>
                  <a:srgbClr val="FFFFFF"/>
                </a:solidFill>
                <a:latin typeface="Montserrat"/>
                <a:ea typeface="Montserrat"/>
                <a:cs typeface="Montserrat"/>
                <a:sym typeface="Montserrat"/>
              </a:defRPr>
            </a:pPr>
            <a:endParaRPr sz="1800">
              <a:cs typeface="+mn-ea"/>
              <a:sym typeface="+mn-lt"/>
            </a:endParaRPr>
          </a:p>
        </p:txBody>
      </p:sp>
      <p:sp>
        <p:nvSpPr>
          <p:cNvPr id="3" name="PA_文本框 12"/>
          <p:cNvSpPr txBox="1"/>
          <p:nvPr>
            <p:custDataLst>
              <p:tags r:id="rId1"/>
            </p:custDataLst>
          </p:nvPr>
        </p:nvSpPr>
        <p:spPr>
          <a:xfrm>
            <a:off x="4404533" y="348039"/>
            <a:ext cx="3373066" cy="707886"/>
          </a:xfrm>
          <a:prstGeom prst="rect">
            <a:avLst/>
          </a:prstGeom>
          <a:noFill/>
        </p:spPr>
        <p:txBody>
          <a:bodyPr wrap="square" rtlCol="0">
            <a:spAutoFit/>
          </a:bodyPr>
          <a:lstStyle/>
          <a:p>
            <a:pPr algn="ctr"/>
            <a:r>
              <a:rPr lang="zh-CN" altLang="en-US" sz="4000" b="1" dirty="0">
                <a:solidFill>
                  <a:srgbClr val="2B2E3A"/>
                </a:solidFill>
                <a:latin typeface="+mj-ea"/>
                <a:ea typeface="+mj-ea"/>
              </a:rPr>
              <a:t>调 休</a:t>
            </a:r>
            <a:endParaRPr lang="zh-CN" altLang="en-US" sz="4000" b="1" dirty="0">
              <a:solidFill>
                <a:srgbClr val="2B2E3A"/>
              </a:solidFill>
              <a:latin typeface="+mj-ea"/>
              <a:ea typeface="+mj-ea"/>
            </a:endParaRPr>
          </a:p>
        </p:txBody>
      </p:sp>
      <p:sp>
        <p:nvSpPr>
          <p:cNvPr id="5" name="矩形 2"/>
          <p:cNvSpPr>
            <a:spLocks noChangeArrowheads="1"/>
          </p:cNvSpPr>
          <p:nvPr/>
        </p:nvSpPr>
        <p:spPr bwMode="auto">
          <a:xfrm>
            <a:off x="2938181" y="3075049"/>
            <a:ext cx="5943178" cy="3253931"/>
          </a:xfrm>
          <a:custGeom>
            <a:avLst/>
            <a:gdLst>
              <a:gd name="T0" fmla="*/ 1969485 w 4710881"/>
              <a:gd name="T1" fmla="*/ 567 h 2580363"/>
              <a:gd name="T2" fmla="*/ 2450263 w 4710881"/>
              <a:gd name="T3" fmla="*/ 244276 h 2580363"/>
              <a:gd name="T4" fmla="*/ 2517697 w 4710881"/>
              <a:gd name="T5" fmla="*/ 944546 h 2580363"/>
              <a:gd name="T6" fmla="*/ 2518144 w 4710881"/>
              <a:gd name="T7" fmla="*/ 945022 h 2580363"/>
              <a:gd name="T8" fmla="*/ 2605953 w 4710881"/>
              <a:gd name="T9" fmla="*/ 1290231 h 2580363"/>
              <a:gd name="T10" fmla="*/ 2945663 w 4710881"/>
              <a:gd name="T11" fmla="*/ 1399518 h 2580363"/>
              <a:gd name="T12" fmla="*/ 2946696 w 4710881"/>
              <a:gd name="T13" fmla="*/ 1400618 h 2580363"/>
              <a:gd name="T14" fmla="*/ 3572095 w 4710881"/>
              <a:gd name="T15" fmla="*/ 1491783 h 2580363"/>
              <a:gd name="T16" fmla="*/ 3572990 w 4710881"/>
              <a:gd name="T17" fmla="*/ 1491086 h 2580363"/>
              <a:gd name="T18" fmla="*/ 3791925 w 4710881"/>
              <a:gd name="T19" fmla="*/ 1456441 h 2580363"/>
              <a:gd name="T20" fmla="*/ 3878894 w 4710881"/>
              <a:gd name="T21" fmla="*/ 1252985 h 2580363"/>
              <a:gd name="T22" fmla="*/ 3880434 w 4710881"/>
              <a:gd name="T23" fmla="*/ 1251788 h 2580363"/>
              <a:gd name="T24" fmla="*/ 4078233 w 4710881"/>
              <a:gd name="T25" fmla="*/ 728256 h 2580363"/>
              <a:gd name="T26" fmla="*/ 4662571 w 4710881"/>
              <a:gd name="T27" fmla="*/ 900629 h 2580363"/>
              <a:gd name="T28" fmla="*/ 4489823 w 4710881"/>
              <a:gd name="T29" fmla="*/ 1483698 h 2580363"/>
              <a:gd name="T30" fmla="*/ 4044601 w 4710881"/>
              <a:gd name="T31" fmla="*/ 1461160 h 2580363"/>
              <a:gd name="T32" fmla="*/ 4042754 w 4710881"/>
              <a:gd name="T33" fmla="*/ 1462594 h 2580363"/>
              <a:gd name="T34" fmla="*/ 3823820 w 4710881"/>
              <a:gd name="T35" fmla="*/ 1497240 h 2580363"/>
              <a:gd name="T36" fmla="*/ 3736850 w 4710881"/>
              <a:gd name="T37" fmla="*/ 1700694 h 2580363"/>
              <a:gd name="T38" fmla="*/ 3736210 w 4710881"/>
              <a:gd name="T39" fmla="*/ 1701193 h 2580363"/>
              <a:gd name="T40" fmla="*/ 3564958 w 4710881"/>
              <a:gd name="T41" fmla="*/ 2443639 h 2580363"/>
              <a:gd name="T42" fmla="*/ 2701636 w 4710881"/>
              <a:gd name="T43" fmla="*/ 2345603 h 2580363"/>
              <a:gd name="T44" fmla="*/ 2633262 w 4710881"/>
              <a:gd name="T45" fmla="*/ 1692869 h 2580363"/>
              <a:gd name="T46" fmla="*/ 2632876 w 4710881"/>
              <a:gd name="T47" fmla="*/ 1692459 h 2580363"/>
              <a:gd name="T48" fmla="*/ 2545067 w 4710881"/>
              <a:gd name="T49" fmla="*/ 1347251 h 2580363"/>
              <a:gd name="T50" fmla="*/ 2205355 w 4710881"/>
              <a:gd name="T51" fmla="*/ 1237963 h 2580363"/>
              <a:gd name="T52" fmla="*/ 2204331 w 4710881"/>
              <a:gd name="T53" fmla="*/ 1236871 h 2580363"/>
              <a:gd name="T54" fmla="*/ 1483940 w 4710881"/>
              <a:gd name="T55" fmla="*/ 1100209 h 2580363"/>
              <a:gd name="T56" fmla="*/ 1206145 w 4710881"/>
              <a:gd name="T57" fmla="*/ 1111656 h 2580363"/>
              <a:gd name="T58" fmla="*/ 1062516 w 4710881"/>
              <a:gd name="T59" fmla="*/ 1356029 h 2580363"/>
              <a:gd name="T60" fmla="*/ 1061934 w 4710881"/>
              <a:gd name="T61" fmla="*/ 1356373 h 2580363"/>
              <a:gd name="T62" fmla="*/ 873690 w 4710881"/>
              <a:gd name="T63" fmla="*/ 1894441 h 2580363"/>
              <a:gd name="T64" fmla="*/ 117113 w 4710881"/>
              <a:gd name="T65" fmla="*/ 1808528 h 2580363"/>
              <a:gd name="T66" fmla="*/ 203215 w 4710881"/>
              <a:gd name="T67" fmla="*/ 1053600 h 2580363"/>
              <a:gd name="T68" fmla="*/ 886408 w 4710881"/>
              <a:gd name="T69" fmla="*/ 1064384 h 2580363"/>
              <a:gd name="T70" fmla="*/ 888478 w 4710881"/>
              <a:gd name="T71" fmla="*/ 1063158 h 2580363"/>
              <a:gd name="T72" fmla="*/ 1172269 w 4710881"/>
              <a:gd name="T73" fmla="*/ 1054650 h 2580363"/>
              <a:gd name="T74" fmla="*/ 1315885 w 4710881"/>
              <a:gd name="T75" fmla="*/ 810572 h 2580363"/>
              <a:gd name="T76" fmla="*/ 1538834 w 4710881"/>
              <a:gd name="T77" fmla="*/ 140776 h 2580363"/>
              <a:gd name="T78" fmla="*/ 1891599 w 4710881"/>
              <a:gd name="T79" fmla="*/ 1966 h 2580363"/>
              <a:gd name="T80" fmla="*/ 1969485 w 4710881"/>
              <a:gd name="T81" fmla="*/ 567 h 25803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710881" h="2580363">
                <a:moveTo>
                  <a:pt x="1967775" y="567"/>
                </a:moveTo>
                <a:cubicBezTo>
                  <a:pt x="2149109" y="8144"/>
                  <a:pt x="2326264" y="91426"/>
                  <a:pt x="2448133" y="244596"/>
                </a:cubicBezTo>
                <a:cubicBezTo>
                  <a:pt x="2612270" y="450891"/>
                  <a:pt x="2630341" y="726421"/>
                  <a:pt x="2515510" y="945784"/>
                </a:cubicBezTo>
                <a:lnTo>
                  <a:pt x="2515956" y="946260"/>
                </a:lnTo>
                <a:cubicBezTo>
                  <a:pt x="2470672" y="1044603"/>
                  <a:pt x="2503129" y="1184784"/>
                  <a:pt x="2603688" y="1291921"/>
                </a:cubicBezTo>
                <a:cubicBezTo>
                  <a:pt x="2704246" y="1399057"/>
                  <a:pt x="2842091" y="1440321"/>
                  <a:pt x="2943103" y="1401351"/>
                </a:cubicBezTo>
                <a:lnTo>
                  <a:pt x="2944136" y="1402453"/>
                </a:lnTo>
                <a:cubicBezTo>
                  <a:pt x="3151633" y="1313115"/>
                  <a:pt x="3394200" y="1347498"/>
                  <a:pt x="3568991" y="1493737"/>
                </a:cubicBezTo>
                <a:lnTo>
                  <a:pt x="3569885" y="1493039"/>
                </a:lnTo>
                <a:cubicBezTo>
                  <a:pt x="3628143" y="1526613"/>
                  <a:pt x="3716677" y="1514475"/>
                  <a:pt x="3788630" y="1458349"/>
                </a:cubicBezTo>
                <a:cubicBezTo>
                  <a:pt x="3860582" y="1402223"/>
                  <a:pt x="3893906" y="1319306"/>
                  <a:pt x="3875524" y="1254627"/>
                </a:cubicBezTo>
                <a:lnTo>
                  <a:pt x="3877063" y="1253428"/>
                </a:lnTo>
                <a:cubicBezTo>
                  <a:pt x="3803922" y="1057157"/>
                  <a:pt x="3885091" y="832286"/>
                  <a:pt x="4074689" y="729211"/>
                </a:cubicBezTo>
                <a:cubicBezTo>
                  <a:pt x="4283572" y="615652"/>
                  <a:pt x="4544963" y="692926"/>
                  <a:pt x="4658521" y="901809"/>
                </a:cubicBezTo>
                <a:cubicBezTo>
                  <a:pt x="4772080" y="1110691"/>
                  <a:pt x="4694806" y="1372083"/>
                  <a:pt x="4485923" y="1485641"/>
                </a:cubicBezTo>
                <a:cubicBezTo>
                  <a:pt x="4340155" y="1564888"/>
                  <a:pt x="4168816" y="1551200"/>
                  <a:pt x="4041086" y="1463074"/>
                </a:cubicBezTo>
                <a:lnTo>
                  <a:pt x="4039242" y="1464511"/>
                </a:lnTo>
                <a:cubicBezTo>
                  <a:pt x="3980984" y="1430938"/>
                  <a:pt x="3892450" y="1443076"/>
                  <a:pt x="3820498" y="1499202"/>
                </a:cubicBezTo>
                <a:cubicBezTo>
                  <a:pt x="3748544" y="1555328"/>
                  <a:pt x="3715221" y="1638245"/>
                  <a:pt x="3733604" y="1702922"/>
                </a:cubicBezTo>
                <a:lnTo>
                  <a:pt x="3732965" y="1703421"/>
                </a:lnTo>
                <a:cubicBezTo>
                  <a:pt x="3854321" y="1954967"/>
                  <a:pt x="3789762" y="2265512"/>
                  <a:pt x="3561861" y="2446841"/>
                </a:cubicBezTo>
                <a:cubicBezTo>
                  <a:pt x="3296560" y="2657926"/>
                  <a:pt x="2910374" y="2613976"/>
                  <a:pt x="2699289" y="2348676"/>
                </a:cubicBezTo>
                <a:cubicBezTo>
                  <a:pt x="2546360" y="2156468"/>
                  <a:pt x="2527295" y="1900808"/>
                  <a:pt x="2630974" y="1695087"/>
                </a:cubicBezTo>
                <a:lnTo>
                  <a:pt x="2630589" y="1694677"/>
                </a:lnTo>
                <a:cubicBezTo>
                  <a:pt x="2675872" y="1596334"/>
                  <a:pt x="2643415" y="1456153"/>
                  <a:pt x="2542857" y="1349016"/>
                </a:cubicBezTo>
                <a:cubicBezTo>
                  <a:pt x="2442299" y="1241879"/>
                  <a:pt x="2304453" y="1200615"/>
                  <a:pt x="2203440" y="1239585"/>
                </a:cubicBezTo>
                <a:lnTo>
                  <a:pt x="2202416" y="1238491"/>
                </a:lnTo>
                <a:cubicBezTo>
                  <a:pt x="1960905" y="1348370"/>
                  <a:pt x="1671509" y="1296885"/>
                  <a:pt x="1482650" y="1101651"/>
                </a:cubicBezTo>
                <a:cubicBezTo>
                  <a:pt x="1414254" y="1052562"/>
                  <a:pt x="1303066" y="1055022"/>
                  <a:pt x="1205095" y="1113113"/>
                </a:cubicBezTo>
                <a:cubicBezTo>
                  <a:pt x="1104560" y="1172724"/>
                  <a:pt x="1048749" y="1272649"/>
                  <a:pt x="1061591" y="1357806"/>
                </a:cubicBezTo>
                <a:lnTo>
                  <a:pt x="1061011" y="1358150"/>
                </a:lnTo>
                <a:cubicBezTo>
                  <a:pt x="1106662" y="1552587"/>
                  <a:pt x="1039700" y="1764232"/>
                  <a:pt x="872930" y="1896923"/>
                </a:cubicBezTo>
                <a:cubicBezTo>
                  <a:pt x="640434" y="2081908"/>
                  <a:pt x="301998" y="2043392"/>
                  <a:pt x="117013" y="1810896"/>
                </a:cubicBezTo>
                <a:cubicBezTo>
                  <a:pt x="-67972" y="1578400"/>
                  <a:pt x="-29457" y="1239964"/>
                  <a:pt x="203040" y="1054980"/>
                </a:cubicBezTo>
                <a:cubicBezTo>
                  <a:pt x="407531" y="892276"/>
                  <a:pt x="693978" y="902474"/>
                  <a:pt x="885638" y="1065779"/>
                </a:cubicBezTo>
                <a:lnTo>
                  <a:pt x="887708" y="1064551"/>
                </a:lnTo>
                <a:cubicBezTo>
                  <a:pt x="956264" y="1116673"/>
                  <a:pt x="1070715" y="1115643"/>
                  <a:pt x="1171249" y="1056032"/>
                </a:cubicBezTo>
                <a:cubicBezTo>
                  <a:pt x="1271670" y="996488"/>
                  <a:pt x="1327470" y="896721"/>
                  <a:pt x="1314740" y="811634"/>
                </a:cubicBezTo>
                <a:cubicBezTo>
                  <a:pt x="1251131" y="571369"/>
                  <a:pt x="1330485" y="305671"/>
                  <a:pt x="1537499" y="140961"/>
                </a:cubicBezTo>
                <a:cubicBezTo>
                  <a:pt x="1642529" y="57394"/>
                  <a:pt x="1765507" y="11689"/>
                  <a:pt x="1889954" y="1971"/>
                </a:cubicBezTo>
                <a:cubicBezTo>
                  <a:pt x="1915880" y="-53"/>
                  <a:pt x="1941870" y="-515"/>
                  <a:pt x="1967775" y="567"/>
                </a:cubicBezTo>
                <a:close/>
              </a:path>
            </a:pathLst>
          </a:custGeom>
          <a:noFill/>
          <a:ln w="34925">
            <a:gradFill>
              <a:gsLst>
                <a:gs pos="0">
                  <a:srgbClr val="FABD50"/>
                </a:gs>
                <a:gs pos="100000">
                  <a:srgbClr val="FFEDB8"/>
                </a:gs>
              </a:gsLst>
              <a:lin ang="5400000" scaled="1"/>
            </a:gradFill>
            <a:miter lim="400000"/>
          </a:ln>
        </p:spPr>
        <p:txBody>
          <a:bodyPr lIns="0" tIns="0" rIns="0" bIns="0" anchor="ctr"/>
          <a:lstStyle/>
          <a:p>
            <a:pPr algn="ctr"/>
            <a:endParaRPr lang="zh-CN" altLang="en-US">
              <a:solidFill>
                <a:schemeClr val="tx1"/>
              </a:solidFill>
              <a:latin typeface="+mn-ea"/>
            </a:endParaRPr>
          </a:p>
        </p:txBody>
      </p:sp>
      <p:sp>
        <p:nvSpPr>
          <p:cNvPr id="6" name="Rectangle 42"/>
          <p:cNvSpPr>
            <a:spLocks noChangeArrowheads="1"/>
          </p:cNvSpPr>
          <p:nvPr/>
        </p:nvSpPr>
        <p:spPr bwMode="auto">
          <a:xfrm>
            <a:off x="4119608" y="3233242"/>
            <a:ext cx="400484" cy="404489"/>
          </a:xfrm>
          <a:prstGeom prst="rect">
            <a:avLst/>
          </a:prstGeom>
          <a:solidFill>
            <a:srgbClr val="DCB57C"/>
          </a:solidFill>
          <a:ln>
            <a:noFill/>
          </a:ln>
        </p:spPr>
        <p:txBody>
          <a:bodyPr lIns="68580" tIns="34290" rIns="68580" bIns="3429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buFont typeface="Arial" panose="020B0604020202020204" pitchFamily="34" charset="0"/>
              <a:buNone/>
            </a:pPr>
            <a:r>
              <a:rPr lang="en-US" altLang="zh-CN" sz="16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Open Sans" pitchFamily="34" charset="0"/>
              </a:rPr>
              <a:t>01</a:t>
            </a:r>
            <a:endParaRPr lang="en-US" altLang="zh-CN" sz="16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Open Sans" pitchFamily="34" charset="0"/>
            </a:endParaRPr>
          </a:p>
        </p:txBody>
      </p:sp>
      <p:sp>
        <p:nvSpPr>
          <p:cNvPr id="7" name="Rectangle 42"/>
          <p:cNvSpPr>
            <a:spLocks noChangeArrowheads="1"/>
          </p:cNvSpPr>
          <p:nvPr/>
        </p:nvSpPr>
        <p:spPr bwMode="auto">
          <a:xfrm>
            <a:off x="7966254" y="5391849"/>
            <a:ext cx="400484" cy="402486"/>
          </a:xfrm>
          <a:prstGeom prst="rect">
            <a:avLst/>
          </a:prstGeom>
          <a:solidFill>
            <a:srgbClr val="DCB57C"/>
          </a:solidFill>
          <a:ln>
            <a:noFill/>
          </a:ln>
        </p:spPr>
        <p:txBody>
          <a:bodyPr lIns="68580" tIns="34290" rIns="68580" bIns="3429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buFont typeface="Arial" panose="020B0604020202020204" pitchFamily="34" charset="0"/>
              <a:buNone/>
            </a:pPr>
            <a:r>
              <a:rPr lang="en-US" altLang="zh-CN" sz="16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Open Sans" pitchFamily="34" charset="0"/>
              </a:rPr>
              <a:t>04</a:t>
            </a:r>
            <a:endParaRPr lang="en-US" altLang="zh-CN" sz="16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Open Sans" pitchFamily="34" charset="0"/>
            </a:endParaRPr>
          </a:p>
        </p:txBody>
      </p:sp>
      <p:sp>
        <p:nvSpPr>
          <p:cNvPr id="8" name="Rectangle 42"/>
          <p:cNvSpPr>
            <a:spLocks noChangeArrowheads="1"/>
          </p:cNvSpPr>
          <p:nvPr/>
        </p:nvSpPr>
        <p:spPr bwMode="auto">
          <a:xfrm>
            <a:off x="6814864" y="2932879"/>
            <a:ext cx="402486" cy="402486"/>
          </a:xfrm>
          <a:prstGeom prst="rect">
            <a:avLst/>
          </a:prstGeom>
          <a:solidFill>
            <a:srgbClr val="DCB57C"/>
          </a:solidFill>
          <a:ln>
            <a:noFill/>
          </a:ln>
        </p:spPr>
        <p:txBody>
          <a:bodyPr lIns="68580" tIns="34290" rIns="68580" bIns="3429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buFont typeface="Arial" panose="020B0604020202020204" pitchFamily="34" charset="0"/>
              <a:buNone/>
            </a:pPr>
            <a:r>
              <a:rPr lang="en-US" altLang="zh-CN" sz="16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Open Sans" pitchFamily="34" charset="0"/>
              </a:rPr>
              <a:t>03</a:t>
            </a:r>
            <a:endParaRPr lang="en-US" altLang="zh-CN" sz="16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Open Sans" pitchFamily="34" charset="0"/>
            </a:endParaRPr>
          </a:p>
        </p:txBody>
      </p:sp>
      <p:sp>
        <p:nvSpPr>
          <p:cNvPr id="9" name="Rectangle 42"/>
          <p:cNvSpPr>
            <a:spLocks noChangeArrowheads="1"/>
          </p:cNvSpPr>
          <p:nvPr/>
        </p:nvSpPr>
        <p:spPr bwMode="auto">
          <a:xfrm>
            <a:off x="5353098" y="5734262"/>
            <a:ext cx="400484" cy="402487"/>
          </a:xfrm>
          <a:prstGeom prst="rect">
            <a:avLst/>
          </a:prstGeom>
          <a:solidFill>
            <a:srgbClr val="DCB57C"/>
          </a:solidFill>
          <a:ln>
            <a:noFill/>
          </a:ln>
        </p:spPr>
        <p:txBody>
          <a:bodyPr lIns="68580" tIns="34290" rIns="68580" bIns="3429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91313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buFont typeface="Arial" panose="020B0604020202020204" pitchFamily="34" charset="0"/>
              <a:buNone/>
            </a:pPr>
            <a:r>
              <a:rPr lang="en-US" altLang="zh-CN" sz="16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Open Sans" pitchFamily="34" charset="0"/>
              </a:rPr>
              <a:t>02</a:t>
            </a:r>
            <a:endParaRPr lang="en-US" altLang="zh-CN" sz="16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Open Sans" pitchFamily="34" charset="0"/>
            </a:endParaRPr>
          </a:p>
        </p:txBody>
      </p:sp>
      <p:sp>
        <p:nvSpPr>
          <p:cNvPr id="10" name="圆角矩形 68"/>
          <p:cNvSpPr>
            <a:spLocks noChangeArrowheads="1"/>
          </p:cNvSpPr>
          <p:nvPr/>
        </p:nvSpPr>
        <p:spPr bwMode="auto">
          <a:xfrm>
            <a:off x="5066285" y="3685866"/>
            <a:ext cx="641708" cy="412342"/>
          </a:xfrm>
          <a:custGeom>
            <a:avLst/>
            <a:gdLst>
              <a:gd name="T0" fmla="*/ 129787 w 978088"/>
              <a:gd name="T1" fmla="*/ 0 h 630163"/>
              <a:gd name="T2" fmla="*/ 210271 w 978088"/>
              <a:gd name="T3" fmla="*/ 48888 h 630163"/>
              <a:gd name="T4" fmla="*/ 244945 w 978088"/>
              <a:gd name="T5" fmla="*/ 35237 h 630163"/>
              <a:gd name="T6" fmla="*/ 296860 w 978088"/>
              <a:gd name="T7" fmla="*/ 86466 h 630163"/>
              <a:gd name="T8" fmla="*/ 295948 w 978088"/>
              <a:gd name="T9" fmla="*/ 90927 h 630163"/>
              <a:gd name="T10" fmla="*/ 337446 w 978088"/>
              <a:gd name="T11" fmla="*/ 150502 h 630163"/>
              <a:gd name="T12" fmla="*/ 272552 w 978088"/>
              <a:gd name="T13" fmla="*/ 214539 h 630163"/>
              <a:gd name="T14" fmla="*/ 64893 w 978088"/>
              <a:gd name="T15" fmla="*/ 214539 h 630163"/>
              <a:gd name="T16" fmla="*/ 0 w 978088"/>
              <a:gd name="T17" fmla="*/ 150502 h 630163"/>
              <a:gd name="T18" fmla="*/ 39157 w 978088"/>
              <a:gd name="T19" fmla="*/ 91816 h 630163"/>
              <a:gd name="T20" fmla="*/ 38936 w 978088"/>
              <a:gd name="T21" fmla="*/ 89652 h 630163"/>
              <a:gd name="T22" fmla="*/ 129787 w 978088"/>
              <a:gd name="T23" fmla="*/ 0 h 6301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8088" h="630163">
                <a:moveTo>
                  <a:pt x="376188" y="0"/>
                </a:moveTo>
                <a:cubicBezTo>
                  <a:pt x="478336" y="0"/>
                  <a:pt x="566899" y="58161"/>
                  <a:pt x="609473" y="143596"/>
                </a:cubicBezTo>
                <a:cubicBezTo>
                  <a:pt x="635404" y="118352"/>
                  <a:pt x="670955" y="103500"/>
                  <a:pt x="709975" y="103500"/>
                </a:cubicBezTo>
                <a:cubicBezTo>
                  <a:pt x="793080" y="103500"/>
                  <a:pt x="860450" y="170870"/>
                  <a:pt x="860450" y="253975"/>
                </a:cubicBezTo>
                <a:lnTo>
                  <a:pt x="857805" y="267079"/>
                </a:lnTo>
                <a:cubicBezTo>
                  <a:pt x="928258" y="293890"/>
                  <a:pt x="978088" y="362161"/>
                  <a:pt x="978088" y="442069"/>
                </a:cubicBezTo>
                <a:cubicBezTo>
                  <a:pt x="978088" y="545950"/>
                  <a:pt x="893875" y="630163"/>
                  <a:pt x="789994" y="630163"/>
                </a:cubicBezTo>
                <a:lnTo>
                  <a:pt x="188094" y="630163"/>
                </a:lnTo>
                <a:cubicBezTo>
                  <a:pt x="84213" y="630163"/>
                  <a:pt x="0" y="545950"/>
                  <a:pt x="0" y="442069"/>
                </a:cubicBezTo>
                <a:cubicBezTo>
                  <a:pt x="0" y="364739"/>
                  <a:pt x="46666" y="298309"/>
                  <a:pt x="113497" y="269689"/>
                </a:cubicBezTo>
                <a:cubicBezTo>
                  <a:pt x="112881" y="267585"/>
                  <a:pt x="112856" y="265461"/>
                  <a:pt x="112856" y="263332"/>
                </a:cubicBezTo>
                <a:cubicBezTo>
                  <a:pt x="112856" y="117898"/>
                  <a:pt x="230754" y="0"/>
                  <a:pt x="376188" y="0"/>
                </a:cubicBezTo>
                <a:close/>
              </a:path>
            </a:pathLst>
          </a:custGeom>
          <a:gradFill>
            <a:gsLst>
              <a:gs pos="0">
                <a:srgbClr val="FABD50"/>
              </a:gs>
              <a:gs pos="100000">
                <a:srgbClr val="FFEDB8"/>
              </a:gs>
            </a:gsLst>
            <a:lin ang="5400000" scaled="1"/>
          </a:gradFill>
          <a:ln>
            <a:noFill/>
          </a:ln>
        </p:spPr>
        <p:txBody>
          <a:bodyPr/>
          <a:lstStyle/>
          <a:p>
            <a:endParaRPr lang="zh-CN" altLang="en-US"/>
          </a:p>
        </p:txBody>
      </p:sp>
      <p:sp>
        <p:nvSpPr>
          <p:cNvPr id="11" name="图文框 35"/>
          <p:cNvSpPr>
            <a:spLocks noChangeArrowheads="1"/>
          </p:cNvSpPr>
          <p:nvPr/>
        </p:nvSpPr>
        <p:spPr bwMode="auto">
          <a:xfrm>
            <a:off x="3409898" y="4742012"/>
            <a:ext cx="416210" cy="386572"/>
          </a:xfrm>
          <a:custGeom>
            <a:avLst/>
            <a:gdLst>
              <a:gd name="T0" fmla="*/ 18947 w 790121"/>
              <a:gd name="T1" fmla="*/ 59353 h 733367"/>
              <a:gd name="T2" fmla="*/ 25263 w 790121"/>
              <a:gd name="T3" fmla="*/ 65690 h 733367"/>
              <a:gd name="T4" fmla="*/ 18947 w 790121"/>
              <a:gd name="T5" fmla="*/ 72027 h 733367"/>
              <a:gd name="T6" fmla="*/ 12632 w 790121"/>
              <a:gd name="T7" fmla="*/ 65690 h 733367"/>
              <a:gd name="T8" fmla="*/ 18947 w 790121"/>
              <a:gd name="T9" fmla="*/ 59353 h 733367"/>
              <a:gd name="T10" fmla="*/ 7494 w 790121"/>
              <a:gd name="T11" fmla="*/ 54198 h 733367"/>
              <a:gd name="T12" fmla="*/ 7494 w 790121"/>
              <a:gd name="T13" fmla="*/ 77183 h 733367"/>
              <a:gd name="T14" fmla="*/ 30401 w 790121"/>
              <a:gd name="T15" fmla="*/ 77183 h 733367"/>
              <a:gd name="T16" fmla="*/ 30401 w 790121"/>
              <a:gd name="T17" fmla="*/ 54198 h 733367"/>
              <a:gd name="T18" fmla="*/ 7494 w 790121"/>
              <a:gd name="T19" fmla="*/ 54198 h 733367"/>
              <a:gd name="T20" fmla="*/ 46316 w 790121"/>
              <a:gd name="T21" fmla="*/ 46679 h 733367"/>
              <a:gd name="T22" fmla="*/ 84211 w 790121"/>
              <a:gd name="T23" fmla="*/ 46679 h 733367"/>
              <a:gd name="T24" fmla="*/ 84211 w 790121"/>
              <a:gd name="T25" fmla="*/ 84702 h 733367"/>
              <a:gd name="T26" fmla="*/ 46316 w 790121"/>
              <a:gd name="T27" fmla="*/ 84702 h 733367"/>
              <a:gd name="T28" fmla="*/ 46316 w 790121"/>
              <a:gd name="T29" fmla="*/ 46679 h 733367"/>
              <a:gd name="T30" fmla="*/ 0 w 790121"/>
              <a:gd name="T31" fmla="*/ 46679 h 733367"/>
              <a:gd name="T32" fmla="*/ 37895 w 790121"/>
              <a:gd name="T33" fmla="*/ 46679 h 733367"/>
              <a:gd name="T34" fmla="*/ 37895 w 790121"/>
              <a:gd name="T35" fmla="*/ 84702 h 733367"/>
              <a:gd name="T36" fmla="*/ 0 w 790121"/>
              <a:gd name="T37" fmla="*/ 84702 h 733367"/>
              <a:gd name="T38" fmla="*/ 0 w 790121"/>
              <a:gd name="T39" fmla="*/ 46679 h 733367"/>
              <a:gd name="T40" fmla="*/ 7494 w 790121"/>
              <a:gd name="T41" fmla="*/ 7727 h 733367"/>
              <a:gd name="T42" fmla="*/ 7494 w 790121"/>
              <a:gd name="T43" fmla="*/ 30711 h 733367"/>
              <a:gd name="T44" fmla="*/ 30401 w 790121"/>
              <a:gd name="T45" fmla="*/ 30711 h 733367"/>
              <a:gd name="T46" fmla="*/ 30401 w 790121"/>
              <a:gd name="T47" fmla="*/ 7727 h 733367"/>
              <a:gd name="T48" fmla="*/ 7494 w 790121"/>
              <a:gd name="T49" fmla="*/ 7727 h 733367"/>
              <a:gd name="T50" fmla="*/ 46316 w 790121"/>
              <a:gd name="T51" fmla="*/ 208 h 733367"/>
              <a:gd name="T52" fmla="*/ 83649 w 790121"/>
              <a:gd name="T53" fmla="*/ 208 h 733367"/>
              <a:gd name="T54" fmla="*/ 76583 w 790121"/>
              <a:gd name="T55" fmla="*/ 7728 h 733367"/>
              <a:gd name="T56" fmla="*/ 53810 w 790121"/>
              <a:gd name="T57" fmla="*/ 7728 h 733367"/>
              <a:gd name="T58" fmla="*/ 53810 w 790121"/>
              <a:gd name="T59" fmla="*/ 30712 h 733367"/>
              <a:gd name="T60" fmla="*/ 76716 w 790121"/>
              <a:gd name="T61" fmla="*/ 30712 h 733367"/>
              <a:gd name="T62" fmla="*/ 76716 w 790121"/>
              <a:gd name="T63" fmla="*/ 21754 h 733367"/>
              <a:gd name="T64" fmla="*/ 84211 w 790121"/>
              <a:gd name="T65" fmla="*/ 13780 h 733367"/>
              <a:gd name="T66" fmla="*/ 84211 w 790121"/>
              <a:gd name="T67" fmla="*/ 38230 h 733367"/>
              <a:gd name="T68" fmla="*/ 46316 w 790121"/>
              <a:gd name="T69" fmla="*/ 38230 h 733367"/>
              <a:gd name="T70" fmla="*/ 46316 w 790121"/>
              <a:gd name="T71" fmla="*/ 208 h 733367"/>
              <a:gd name="T72" fmla="*/ 0 w 790121"/>
              <a:gd name="T73" fmla="*/ 208 h 733367"/>
              <a:gd name="T74" fmla="*/ 37895 w 790121"/>
              <a:gd name="T75" fmla="*/ 208 h 733367"/>
              <a:gd name="T76" fmla="*/ 37895 w 790121"/>
              <a:gd name="T77" fmla="*/ 38230 h 733367"/>
              <a:gd name="T78" fmla="*/ 0 w 790121"/>
              <a:gd name="T79" fmla="*/ 38230 h 733367"/>
              <a:gd name="T80" fmla="*/ 0 w 790121"/>
              <a:gd name="T81" fmla="*/ 208 h 733367"/>
              <a:gd name="T82" fmla="*/ 87993 w 790121"/>
              <a:gd name="T83" fmla="*/ 0 h 733367"/>
              <a:gd name="T84" fmla="*/ 90952 w 790121"/>
              <a:gd name="T85" fmla="*/ 2969 h 733367"/>
              <a:gd name="T86" fmla="*/ 69073 w 790121"/>
              <a:gd name="T87" fmla="*/ 24920 h 733367"/>
              <a:gd name="T88" fmla="*/ 69107 w 790121"/>
              <a:gd name="T89" fmla="*/ 24954 h 733367"/>
              <a:gd name="T90" fmla="*/ 66341 w 790121"/>
              <a:gd name="T91" fmla="*/ 27730 h 733367"/>
              <a:gd name="T92" fmla="*/ 55389 w 790121"/>
              <a:gd name="T93" fmla="*/ 16742 h 733367"/>
              <a:gd name="T94" fmla="*/ 58155 w 790121"/>
              <a:gd name="T95" fmla="*/ 13966 h 733367"/>
              <a:gd name="T96" fmla="*/ 66114 w 790121"/>
              <a:gd name="T97" fmla="*/ 21952 h 733367"/>
              <a:gd name="T98" fmla="*/ 87993 w 790121"/>
              <a:gd name="T99" fmla="*/ 0 h 73336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90121" h="733367">
                <a:moveTo>
                  <a:pt x="164601" y="513898"/>
                </a:moveTo>
                <a:cubicBezTo>
                  <a:pt x="194903" y="513898"/>
                  <a:pt x="219468" y="538463"/>
                  <a:pt x="219468" y="568765"/>
                </a:cubicBezTo>
                <a:cubicBezTo>
                  <a:pt x="219468" y="599067"/>
                  <a:pt x="194903" y="623632"/>
                  <a:pt x="164601" y="623632"/>
                </a:cubicBezTo>
                <a:cubicBezTo>
                  <a:pt x="134299" y="623632"/>
                  <a:pt x="109734" y="599067"/>
                  <a:pt x="109734" y="568765"/>
                </a:cubicBezTo>
                <a:cubicBezTo>
                  <a:pt x="109734" y="538463"/>
                  <a:pt x="134299" y="513898"/>
                  <a:pt x="164601" y="513898"/>
                </a:cubicBezTo>
                <a:close/>
                <a:moveTo>
                  <a:pt x="65100" y="469264"/>
                </a:moveTo>
                <a:lnTo>
                  <a:pt x="65100" y="668267"/>
                </a:lnTo>
                <a:lnTo>
                  <a:pt x="264103" y="668267"/>
                </a:lnTo>
                <a:lnTo>
                  <a:pt x="264103" y="469264"/>
                </a:lnTo>
                <a:lnTo>
                  <a:pt x="65100" y="469264"/>
                </a:lnTo>
                <a:close/>
                <a:moveTo>
                  <a:pt x="402359" y="404164"/>
                </a:moveTo>
                <a:lnTo>
                  <a:pt x="731562" y="404164"/>
                </a:lnTo>
                <a:lnTo>
                  <a:pt x="731562" y="733367"/>
                </a:lnTo>
                <a:lnTo>
                  <a:pt x="402359" y="733367"/>
                </a:lnTo>
                <a:lnTo>
                  <a:pt x="402359" y="404164"/>
                </a:lnTo>
                <a:close/>
                <a:moveTo>
                  <a:pt x="0" y="404164"/>
                </a:moveTo>
                <a:lnTo>
                  <a:pt x="329203" y="404164"/>
                </a:lnTo>
                <a:lnTo>
                  <a:pt x="329203" y="733367"/>
                </a:lnTo>
                <a:lnTo>
                  <a:pt x="0" y="733367"/>
                </a:lnTo>
                <a:lnTo>
                  <a:pt x="0" y="404164"/>
                </a:lnTo>
                <a:close/>
                <a:moveTo>
                  <a:pt x="65100" y="66905"/>
                </a:moveTo>
                <a:lnTo>
                  <a:pt x="65100" y="265908"/>
                </a:lnTo>
                <a:lnTo>
                  <a:pt x="264103" y="265908"/>
                </a:lnTo>
                <a:lnTo>
                  <a:pt x="264103" y="66905"/>
                </a:lnTo>
                <a:lnTo>
                  <a:pt x="65100" y="66905"/>
                </a:lnTo>
                <a:close/>
                <a:moveTo>
                  <a:pt x="402359" y="1806"/>
                </a:moveTo>
                <a:lnTo>
                  <a:pt x="726682" y="1806"/>
                </a:lnTo>
                <a:lnTo>
                  <a:pt x="665305" y="66906"/>
                </a:lnTo>
                <a:lnTo>
                  <a:pt x="467459" y="66906"/>
                </a:lnTo>
                <a:lnTo>
                  <a:pt x="467459" y="265909"/>
                </a:lnTo>
                <a:lnTo>
                  <a:pt x="666462" y="265909"/>
                </a:lnTo>
                <a:lnTo>
                  <a:pt x="666462" y="188355"/>
                </a:lnTo>
                <a:lnTo>
                  <a:pt x="731562" y="119306"/>
                </a:lnTo>
                <a:lnTo>
                  <a:pt x="731562" y="331009"/>
                </a:lnTo>
                <a:lnTo>
                  <a:pt x="402359" y="331009"/>
                </a:lnTo>
                <a:lnTo>
                  <a:pt x="402359" y="1806"/>
                </a:lnTo>
                <a:close/>
                <a:moveTo>
                  <a:pt x="0" y="1805"/>
                </a:moveTo>
                <a:lnTo>
                  <a:pt x="329203" y="1805"/>
                </a:lnTo>
                <a:lnTo>
                  <a:pt x="329203" y="331008"/>
                </a:lnTo>
                <a:lnTo>
                  <a:pt x="0" y="331008"/>
                </a:lnTo>
                <a:lnTo>
                  <a:pt x="0" y="1805"/>
                </a:lnTo>
                <a:close/>
                <a:moveTo>
                  <a:pt x="764419" y="0"/>
                </a:moveTo>
                <a:lnTo>
                  <a:pt x="790121" y="25703"/>
                </a:lnTo>
                <a:lnTo>
                  <a:pt x="600057" y="215767"/>
                </a:lnTo>
                <a:lnTo>
                  <a:pt x="600352" y="216061"/>
                </a:lnTo>
                <a:lnTo>
                  <a:pt x="576318" y="240095"/>
                </a:lnTo>
                <a:lnTo>
                  <a:pt x="481177" y="144952"/>
                </a:lnTo>
                <a:lnTo>
                  <a:pt x="505210" y="120919"/>
                </a:lnTo>
                <a:lnTo>
                  <a:pt x="574355" y="190064"/>
                </a:lnTo>
                <a:lnTo>
                  <a:pt x="764419" y="0"/>
                </a:lnTo>
                <a:close/>
              </a:path>
            </a:pathLst>
          </a:custGeom>
          <a:gradFill>
            <a:gsLst>
              <a:gs pos="0">
                <a:srgbClr val="FABD50"/>
              </a:gs>
              <a:gs pos="100000">
                <a:srgbClr val="FFEDB8"/>
              </a:gs>
            </a:gsLst>
            <a:lin ang="5400000" scaled="1"/>
          </a:gradFill>
          <a:ln>
            <a:noFill/>
          </a:ln>
        </p:spPr>
        <p:txBody>
          <a:bodyPr/>
          <a:lstStyle/>
          <a:p>
            <a:endParaRPr lang="zh-CN" altLang="en-US"/>
          </a:p>
        </p:txBody>
      </p:sp>
      <p:sp>
        <p:nvSpPr>
          <p:cNvPr id="12" name="梯形 9"/>
          <p:cNvSpPr>
            <a:spLocks noChangeArrowheads="1"/>
          </p:cNvSpPr>
          <p:nvPr/>
        </p:nvSpPr>
        <p:spPr bwMode="auto">
          <a:xfrm rot="16200000">
            <a:off x="6687445" y="5323390"/>
            <a:ext cx="523162" cy="461310"/>
          </a:xfrm>
          <a:custGeom>
            <a:avLst/>
            <a:gdLst>
              <a:gd name="T0" fmla="*/ 206781 w 792088"/>
              <a:gd name="T1" fmla="*/ 22700 h 698841"/>
              <a:gd name="T2" fmla="*/ 206781 w 792088"/>
              <a:gd name="T3" fmla="*/ 45400 h 698841"/>
              <a:gd name="T4" fmla="*/ 75775 w 792088"/>
              <a:gd name="T5" fmla="*/ 45400 h 698841"/>
              <a:gd name="T6" fmla="*/ 75775 w 792088"/>
              <a:gd name="T7" fmla="*/ 22700 h 698841"/>
              <a:gd name="T8" fmla="*/ 98540 w 792088"/>
              <a:gd name="T9" fmla="*/ 0 h 698841"/>
              <a:gd name="T10" fmla="*/ 184016 w 792088"/>
              <a:gd name="T11" fmla="*/ 0 h 698841"/>
              <a:gd name="T12" fmla="*/ 206781 w 792088"/>
              <a:gd name="T13" fmla="*/ 22700 h 698841"/>
              <a:gd name="T14" fmla="*/ 206978 w 792088"/>
              <a:gd name="T15" fmla="*/ 192246 h 698841"/>
              <a:gd name="T16" fmla="*/ 81335 w 792088"/>
              <a:gd name="T17" fmla="*/ 194808 h 698841"/>
              <a:gd name="T18" fmla="*/ 90833 w 792088"/>
              <a:gd name="T19" fmla="*/ 172373 h 698841"/>
              <a:gd name="T20" fmla="*/ 196566 w 792088"/>
              <a:gd name="T21" fmla="*/ 170217 h 698841"/>
              <a:gd name="T22" fmla="*/ 206978 w 792088"/>
              <a:gd name="T23" fmla="*/ 192246 h 698841"/>
              <a:gd name="T24" fmla="*/ 241406 w 792088"/>
              <a:gd name="T25" fmla="*/ 226237 h 698841"/>
              <a:gd name="T26" fmla="*/ 51659 w 792088"/>
              <a:gd name="T27" fmla="*/ 230864 h 698841"/>
              <a:gd name="T28" fmla="*/ 60151 w 792088"/>
              <a:gd name="T29" fmla="*/ 210348 h 698841"/>
              <a:gd name="T30" fmla="*/ 231918 w 792088"/>
              <a:gd name="T31" fmla="*/ 206159 h 698841"/>
              <a:gd name="T32" fmla="*/ 241406 w 792088"/>
              <a:gd name="T33" fmla="*/ 226237 h 698841"/>
              <a:gd name="T34" fmla="*/ 282556 w 792088"/>
              <a:gd name="T35" fmla="*/ 157375 h 698841"/>
              <a:gd name="T36" fmla="*/ 0 w 792088"/>
              <a:gd name="T37" fmla="*/ 157375 h 698841"/>
              <a:gd name="T38" fmla="*/ 76205 w 792088"/>
              <a:gd name="T39" fmla="*/ 57484 h 698841"/>
              <a:gd name="T40" fmla="*/ 206352 w 792088"/>
              <a:gd name="T41" fmla="*/ 57484 h 698841"/>
              <a:gd name="T42" fmla="*/ 282556 w 792088"/>
              <a:gd name="T43" fmla="*/ 157375 h 69884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92088" h="698841">
                <a:moveTo>
                  <a:pt x="579668" y="63817"/>
                </a:moveTo>
                <a:lnTo>
                  <a:pt x="579668" y="127634"/>
                </a:lnTo>
                <a:lnTo>
                  <a:pt x="212420" y="127634"/>
                </a:lnTo>
                <a:lnTo>
                  <a:pt x="212420" y="63817"/>
                </a:lnTo>
                <a:cubicBezTo>
                  <a:pt x="212420" y="28572"/>
                  <a:pt x="240992" y="0"/>
                  <a:pt x="276237" y="0"/>
                </a:cubicBezTo>
                <a:lnTo>
                  <a:pt x="515851" y="0"/>
                </a:lnTo>
                <a:cubicBezTo>
                  <a:pt x="551096" y="0"/>
                  <a:pt x="579668" y="28572"/>
                  <a:pt x="579668" y="63817"/>
                </a:cubicBezTo>
                <a:close/>
                <a:moveTo>
                  <a:pt x="580218" y="540462"/>
                </a:moveTo>
                <a:cubicBezTo>
                  <a:pt x="469169" y="592793"/>
                  <a:pt x="341100" y="595412"/>
                  <a:pt x="228004" y="547665"/>
                </a:cubicBezTo>
                <a:lnTo>
                  <a:pt x="254632" y="484593"/>
                </a:lnTo>
                <a:cubicBezTo>
                  <a:pt x="349807" y="524774"/>
                  <a:pt x="457582" y="522570"/>
                  <a:pt x="551034" y="478531"/>
                </a:cubicBezTo>
                <a:lnTo>
                  <a:pt x="580218" y="540462"/>
                </a:lnTo>
                <a:close/>
                <a:moveTo>
                  <a:pt x="676730" y="636019"/>
                </a:moveTo>
                <a:cubicBezTo>
                  <a:pt x="509150" y="714990"/>
                  <a:pt x="316056" y="719713"/>
                  <a:pt x="144815" y="649030"/>
                </a:cubicBezTo>
                <a:lnTo>
                  <a:pt x="168621" y="591354"/>
                </a:lnTo>
                <a:cubicBezTo>
                  <a:pt x="323635" y="655339"/>
                  <a:pt x="498432" y="651064"/>
                  <a:pt x="650132" y="579576"/>
                </a:cubicBezTo>
                <a:lnTo>
                  <a:pt x="676730" y="636019"/>
                </a:lnTo>
                <a:close/>
                <a:moveTo>
                  <a:pt x="792088" y="442429"/>
                </a:moveTo>
                <a:lnTo>
                  <a:pt x="0" y="442429"/>
                </a:lnTo>
                <a:lnTo>
                  <a:pt x="213623" y="161605"/>
                </a:lnTo>
                <a:lnTo>
                  <a:pt x="578465" y="161605"/>
                </a:lnTo>
                <a:lnTo>
                  <a:pt x="792088" y="442429"/>
                </a:lnTo>
                <a:close/>
              </a:path>
            </a:pathLst>
          </a:custGeom>
          <a:gradFill>
            <a:gsLst>
              <a:gs pos="0">
                <a:srgbClr val="FABD50"/>
              </a:gs>
              <a:gs pos="100000">
                <a:srgbClr val="FFEDB8"/>
              </a:gs>
            </a:gsLst>
            <a:lin ang="5400000" scaled="1"/>
          </a:gradFill>
          <a:ln>
            <a:noFill/>
          </a:ln>
        </p:spPr>
        <p:txBody>
          <a:bodyPr/>
          <a:lstStyle/>
          <a:p>
            <a:endParaRPr lang="zh-CN" altLang="en-US"/>
          </a:p>
        </p:txBody>
      </p:sp>
      <p:sp>
        <p:nvSpPr>
          <p:cNvPr id="13" name="矩形 60"/>
          <p:cNvSpPr>
            <a:spLocks noChangeArrowheads="1"/>
          </p:cNvSpPr>
          <p:nvPr/>
        </p:nvSpPr>
        <p:spPr bwMode="auto">
          <a:xfrm>
            <a:off x="8154438" y="4305800"/>
            <a:ext cx="368532" cy="329874"/>
          </a:xfrm>
          <a:custGeom>
            <a:avLst/>
            <a:gdLst>
              <a:gd name="T0" fmla="*/ 21669 w 816827"/>
              <a:gd name="T1" fmla="*/ 31671 h 729011"/>
              <a:gd name="T2" fmla="*/ 21669 w 816827"/>
              <a:gd name="T3" fmla="*/ 36124 h 729011"/>
              <a:gd name="T4" fmla="*/ 39969 w 816827"/>
              <a:gd name="T5" fmla="*/ 36124 h 729011"/>
              <a:gd name="T6" fmla="*/ 39969 w 816827"/>
              <a:gd name="T7" fmla="*/ 31671 h 729011"/>
              <a:gd name="T8" fmla="*/ 21669 w 816827"/>
              <a:gd name="T9" fmla="*/ 31671 h 729011"/>
              <a:gd name="T10" fmla="*/ 0 w 816827"/>
              <a:gd name="T11" fmla="*/ 28545 h 729011"/>
              <a:gd name="T12" fmla="*/ 43339 w 816827"/>
              <a:gd name="T13" fmla="*/ 28545 h 729011"/>
              <a:gd name="T14" fmla="*/ 43339 w 816827"/>
              <a:gd name="T15" fmla="*/ 39249 h 729011"/>
              <a:gd name="T16" fmla="*/ 0 w 816827"/>
              <a:gd name="T17" fmla="*/ 39249 h 729011"/>
              <a:gd name="T18" fmla="*/ 0 w 816827"/>
              <a:gd name="T19" fmla="*/ 28545 h 729011"/>
              <a:gd name="T20" fmla="*/ 8907 w 816827"/>
              <a:gd name="T21" fmla="*/ 17398 h 729011"/>
              <a:gd name="T22" fmla="*/ 8907 w 816827"/>
              <a:gd name="T23" fmla="*/ 21851 h 729011"/>
              <a:gd name="T24" fmla="*/ 39969 w 816827"/>
              <a:gd name="T25" fmla="*/ 21851 h 729011"/>
              <a:gd name="T26" fmla="*/ 39969 w 816827"/>
              <a:gd name="T27" fmla="*/ 17398 h 729011"/>
              <a:gd name="T28" fmla="*/ 8907 w 816827"/>
              <a:gd name="T29" fmla="*/ 17398 h 729011"/>
              <a:gd name="T30" fmla="*/ 0 w 816827"/>
              <a:gd name="T31" fmla="*/ 14272 h 729011"/>
              <a:gd name="T32" fmla="*/ 43339 w 816827"/>
              <a:gd name="T33" fmla="*/ 14272 h 729011"/>
              <a:gd name="T34" fmla="*/ 43339 w 816827"/>
              <a:gd name="T35" fmla="*/ 24977 h 729011"/>
              <a:gd name="T36" fmla="*/ 0 w 816827"/>
              <a:gd name="T37" fmla="*/ 24977 h 729011"/>
              <a:gd name="T38" fmla="*/ 0 w 816827"/>
              <a:gd name="T39" fmla="*/ 14272 h 729011"/>
              <a:gd name="T40" fmla="*/ 26485 w 816827"/>
              <a:gd name="T41" fmla="*/ 3125 h 729011"/>
              <a:gd name="T42" fmla="*/ 26485 w 816827"/>
              <a:gd name="T43" fmla="*/ 7579 h 729011"/>
              <a:gd name="T44" fmla="*/ 39969 w 816827"/>
              <a:gd name="T45" fmla="*/ 7579 h 729011"/>
              <a:gd name="T46" fmla="*/ 39969 w 816827"/>
              <a:gd name="T47" fmla="*/ 3125 h 729011"/>
              <a:gd name="T48" fmla="*/ 26485 w 816827"/>
              <a:gd name="T49" fmla="*/ 3125 h 729011"/>
              <a:gd name="T50" fmla="*/ 0 w 816827"/>
              <a:gd name="T51" fmla="*/ 0 h 729011"/>
              <a:gd name="T52" fmla="*/ 43339 w 816827"/>
              <a:gd name="T53" fmla="*/ 0 h 729011"/>
              <a:gd name="T54" fmla="*/ 43339 w 816827"/>
              <a:gd name="T55" fmla="*/ 10704 h 729011"/>
              <a:gd name="T56" fmla="*/ 0 w 816827"/>
              <a:gd name="T57" fmla="*/ 10704 h 729011"/>
              <a:gd name="T58" fmla="*/ 0 w 816827"/>
              <a:gd name="T59" fmla="*/ 0 h 72901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16827" h="729011">
                <a:moveTo>
                  <a:pt x="408414" y="588244"/>
                </a:moveTo>
                <a:lnTo>
                  <a:pt x="408414" y="670957"/>
                </a:lnTo>
                <a:lnTo>
                  <a:pt x="753307" y="670957"/>
                </a:lnTo>
                <a:lnTo>
                  <a:pt x="753307" y="588244"/>
                </a:lnTo>
                <a:lnTo>
                  <a:pt x="408414" y="588244"/>
                </a:lnTo>
                <a:close/>
                <a:moveTo>
                  <a:pt x="0" y="530190"/>
                </a:moveTo>
                <a:lnTo>
                  <a:pt x="816827" y="530190"/>
                </a:lnTo>
                <a:lnTo>
                  <a:pt x="816827" y="729011"/>
                </a:lnTo>
                <a:lnTo>
                  <a:pt x="0" y="729011"/>
                </a:lnTo>
                <a:lnTo>
                  <a:pt x="0" y="530190"/>
                </a:lnTo>
                <a:close/>
                <a:moveTo>
                  <a:pt x="167873" y="323149"/>
                </a:moveTo>
                <a:lnTo>
                  <a:pt x="167873" y="405862"/>
                </a:lnTo>
                <a:lnTo>
                  <a:pt x="753306" y="405862"/>
                </a:lnTo>
                <a:lnTo>
                  <a:pt x="753306" y="323149"/>
                </a:lnTo>
                <a:lnTo>
                  <a:pt x="167873" y="323149"/>
                </a:lnTo>
                <a:close/>
                <a:moveTo>
                  <a:pt x="0" y="265095"/>
                </a:moveTo>
                <a:lnTo>
                  <a:pt x="816827" y="265095"/>
                </a:lnTo>
                <a:lnTo>
                  <a:pt x="816827" y="463916"/>
                </a:lnTo>
                <a:lnTo>
                  <a:pt x="0" y="463916"/>
                </a:lnTo>
                <a:lnTo>
                  <a:pt x="0" y="265095"/>
                </a:lnTo>
                <a:close/>
                <a:moveTo>
                  <a:pt x="499162" y="58054"/>
                </a:moveTo>
                <a:lnTo>
                  <a:pt x="499162" y="140767"/>
                </a:lnTo>
                <a:lnTo>
                  <a:pt x="753306" y="140767"/>
                </a:lnTo>
                <a:lnTo>
                  <a:pt x="753306" y="58054"/>
                </a:lnTo>
                <a:lnTo>
                  <a:pt x="499162" y="58054"/>
                </a:lnTo>
                <a:close/>
                <a:moveTo>
                  <a:pt x="0" y="0"/>
                </a:moveTo>
                <a:lnTo>
                  <a:pt x="816827" y="0"/>
                </a:lnTo>
                <a:lnTo>
                  <a:pt x="816827" y="198821"/>
                </a:lnTo>
                <a:lnTo>
                  <a:pt x="0" y="198821"/>
                </a:lnTo>
                <a:lnTo>
                  <a:pt x="0" y="0"/>
                </a:lnTo>
                <a:close/>
              </a:path>
            </a:pathLst>
          </a:custGeom>
          <a:gradFill>
            <a:gsLst>
              <a:gs pos="0">
                <a:srgbClr val="FABD50"/>
              </a:gs>
              <a:gs pos="100000">
                <a:srgbClr val="FFEDB8"/>
              </a:gs>
            </a:gsLst>
            <a:lin ang="5400000" scaled="1"/>
          </a:gradFill>
          <a:ln>
            <a:noFill/>
          </a:ln>
        </p:spPr>
        <p:txBody>
          <a:bodyPr/>
          <a:lstStyle/>
          <a:p>
            <a:endParaRPr lang="zh-CN" altLang="en-US"/>
          </a:p>
        </p:txBody>
      </p:sp>
      <p:sp>
        <p:nvSpPr>
          <p:cNvPr id="15" name="TextBox 43"/>
          <p:cNvSpPr txBox="1"/>
          <p:nvPr/>
        </p:nvSpPr>
        <p:spPr>
          <a:xfrm>
            <a:off x="285082" y="3151912"/>
            <a:ext cx="3802599" cy="1006829"/>
          </a:xfrm>
          <a:prstGeom prst="rect">
            <a:avLst/>
          </a:prstGeom>
          <a:noFill/>
        </p:spPr>
        <p:txBody>
          <a:bodyPr wrap="square" rtlCol="0">
            <a:noAutofit/>
          </a:bodyPr>
          <a:lstStyle/>
          <a:p>
            <a:pPr algn="r"/>
            <a:r>
              <a:rPr lang="zh-CN" altLang="en-US" sz="1600" dirty="0">
                <a:solidFill>
                  <a:srgbClr val="DCB57C"/>
                </a:solidFill>
                <a:latin typeface="+mn-ea"/>
              </a:rPr>
              <a:t>员工调休需提前</a:t>
            </a:r>
            <a:r>
              <a:rPr lang="en-US" altLang="zh-CN" sz="1600" dirty="0">
                <a:solidFill>
                  <a:srgbClr val="DCB57C"/>
                </a:solidFill>
                <a:latin typeface="+mn-ea"/>
              </a:rPr>
              <a:t>1-2</a:t>
            </a:r>
            <a:r>
              <a:rPr lang="zh-CN" altLang="en-US" sz="1600" dirty="0">
                <a:solidFill>
                  <a:srgbClr val="DCB57C"/>
                </a:solidFill>
                <a:latin typeface="+mn-ea"/>
              </a:rPr>
              <a:t>个工作日填写</a:t>
            </a:r>
            <a:r>
              <a:rPr lang="en-US" altLang="zh-CN" sz="1600" dirty="0">
                <a:solidFill>
                  <a:srgbClr val="DCB57C"/>
                </a:solidFill>
                <a:latin typeface="+mn-ea"/>
              </a:rPr>
              <a:t>《</a:t>
            </a:r>
            <a:r>
              <a:rPr lang="zh-CN" altLang="en-US" sz="1600" dirty="0">
                <a:solidFill>
                  <a:srgbClr val="DCB57C"/>
                </a:solidFill>
                <a:latin typeface="+mn-ea"/>
              </a:rPr>
              <a:t>调休申请单</a:t>
            </a:r>
            <a:r>
              <a:rPr lang="en-US" altLang="zh-CN" sz="1600" dirty="0">
                <a:solidFill>
                  <a:srgbClr val="DCB57C"/>
                </a:solidFill>
                <a:latin typeface="+mn-ea"/>
              </a:rPr>
              <a:t>》</a:t>
            </a:r>
            <a:r>
              <a:rPr lang="zh-CN" altLang="en-US" sz="1600" dirty="0">
                <a:solidFill>
                  <a:srgbClr val="DCB57C"/>
                </a:solidFill>
                <a:latin typeface="+mn-ea"/>
              </a:rPr>
              <a:t>，由部门主管审批后交予人力资源部备案。</a:t>
            </a:r>
            <a:endParaRPr lang="zh-CN" altLang="en-US" sz="1600" dirty="0">
              <a:solidFill>
                <a:srgbClr val="DCB57C"/>
              </a:solidFill>
              <a:latin typeface="+mn-ea"/>
            </a:endParaRPr>
          </a:p>
        </p:txBody>
      </p:sp>
      <p:sp>
        <p:nvSpPr>
          <p:cNvPr id="18" name="TextBox 43"/>
          <p:cNvSpPr txBox="1"/>
          <p:nvPr/>
        </p:nvSpPr>
        <p:spPr>
          <a:xfrm>
            <a:off x="2011680" y="5711855"/>
            <a:ext cx="3271186" cy="584775"/>
          </a:xfrm>
          <a:prstGeom prst="rect">
            <a:avLst/>
          </a:prstGeom>
          <a:noFill/>
        </p:spPr>
        <p:txBody>
          <a:bodyPr wrap="square" rtlCol="0">
            <a:spAutoFit/>
          </a:bodyPr>
          <a:lstStyle/>
          <a:p>
            <a:pPr algn="r"/>
            <a:r>
              <a:rPr lang="zh-CN" altLang="en-US" sz="1600" dirty="0">
                <a:solidFill>
                  <a:srgbClr val="DCB57C"/>
                </a:solidFill>
                <a:latin typeface="+mn-ea"/>
              </a:rPr>
              <a:t>如有加班，请病假、事假可以使用加班进行调休。</a:t>
            </a:r>
            <a:endParaRPr lang="zh-CN" altLang="en-US" sz="1600" dirty="0">
              <a:solidFill>
                <a:srgbClr val="DCB57C"/>
              </a:solidFill>
              <a:latin typeface="+mn-ea"/>
            </a:endParaRPr>
          </a:p>
        </p:txBody>
      </p:sp>
      <p:sp>
        <p:nvSpPr>
          <p:cNvPr id="21" name="TextBox 43"/>
          <p:cNvSpPr txBox="1"/>
          <p:nvPr/>
        </p:nvSpPr>
        <p:spPr>
          <a:xfrm>
            <a:off x="8456854" y="5329246"/>
            <a:ext cx="3077604" cy="584775"/>
          </a:xfrm>
          <a:prstGeom prst="rect">
            <a:avLst/>
          </a:prstGeom>
          <a:noFill/>
        </p:spPr>
        <p:txBody>
          <a:bodyPr wrap="square" rtlCol="0">
            <a:spAutoFit/>
          </a:bodyPr>
          <a:lstStyle/>
          <a:p>
            <a:r>
              <a:rPr lang="zh-CN" altLang="en-US" sz="1600" dirty="0">
                <a:solidFill>
                  <a:srgbClr val="DCB57C"/>
                </a:solidFill>
                <a:latin typeface="+mn-ea"/>
              </a:rPr>
              <a:t>加班在一年以内调休完毕，每年末结清一次，不允许跨年调休。</a:t>
            </a:r>
            <a:endParaRPr lang="zh-CN" altLang="en-US" sz="1600" dirty="0">
              <a:solidFill>
                <a:srgbClr val="DCB57C"/>
              </a:solidFill>
              <a:latin typeface="+mn-ea"/>
            </a:endParaRPr>
          </a:p>
        </p:txBody>
      </p:sp>
      <p:sp>
        <p:nvSpPr>
          <p:cNvPr id="24" name="TextBox 43"/>
          <p:cNvSpPr txBox="1"/>
          <p:nvPr/>
        </p:nvSpPr>
        <p:spPr>
          <a:xfrm>
            <a:off x="7352618" y="2897801"/>
            <a:ext cx="3665175" cy="584775"/>
          </a:xfrm>
          <a:prstGeom prst="rect">
            <a:avLst/>
          </a:prstGeom>
          <a:noFill/>
        </p:spPr>
        <p:txBody>
          <a:bodyPr wrap="square" rtlCol="0">
            <a:spAutoFit/>
          </a:bodyPr>
          <a:lstStyle/>
          <a:p>
            <a:r>
              <a:rPr lang="zh-CN" altLang="en-US" sz="1600" dirty="0">
                <a:solidFill>
                  <a:srgbClr val="DCB57C"/>
                </a:solidFill>
                <a:latin typeface="+mn-ea"/>
              </a:rPr>
              <a:t>调休时间最长原则上不得超过一周。具体调休时间由员工所在部门主管安排。</a:t>
            </a:r>
            <a:endParaRPr lang="zh-CN" altLang="en-US" sz="1600" dirty="0">
              <a:solidFill>
                <a:srgbClr val="DCB57C"/>
              </a:solidFill>
              <a:latin typeface="+mn-ea"/>
            </a:endParaRPr>
          </a:p>
        </p:txBody>
      </p:sp>
      <p:sp>
        <p:nvSpPr>
          <p:cNvPr id="28" name="is1ide-TextBox 5"/>
          <p:cNvSpPr txBox="1"/>
          <p:nvPr/>
        </p:nvSpPr>
        <p:spPr>
          <a:xfrm>
            <a:off x="801746" y="1357991"/>
            <a:ext cx="10216047" cy="1140460"/>
          </a:xfrm>
          <a:prstGeom prst="rect">
            <a:avLst/>
          </a:prstGeom>
          <a:noFill/>
        </p:spPr>
        <p:txBody>
          <a:bodyPr wrap="square" lIns="0" tIns="0" rIns="0" bIns="0" rtlCol="0" anchor="ctr">
            <a:normAutofit/>
          </a:bodyPr>
          <a:lstStyle/>
          <a:p>
            <a:pPr algn="ctr" defTabSz="913765">
              <a:lnSpc>
                <a:spcPct val="120000"/>
              </a:lnSpc>
              <a:spcBef>
                <a:spcPct val="0"/>
              </a:spcBef>
              <a:defRPr/>
            </a:pPr>
            <a:r>
              <a:rPr lang="zh-CN" altLang="en-US" b="1" dirty="0">
                <a:solidFill>
                  <a:srgbClr val="DCB57C"/>
                </a:solidFill>
                <a:latin typeface="微软雅黑" panose="020B0503020204020204" pitchFamily="34" charset="-122"/>
                <a:ea typeface="微软雅黑" panose="020B0503020204020204" pitchFamily="34" charset="-122"/>
                <a:cs typeface="+mn-ea"/>
                <a:sym typeface="+mn-lt"/>
              </a:rPr>
              <a:t>员工平时零星加班以及周末加班或特殊原因的紧迫需要而统一的加班，原则上都采取调休的方式进行调休。调休最小单位为半天，不足半天的可将加班时间积累到一起调休。</a:t>
            </a:r>
            <a:endParaRPr lang="zh-CN" altLang="en-US" b="1" dirty="0">
              <a:solidFill>
                <a:srgbClr val="DCB57C"/>
              </a:solidFill>
              <a:latin typeface="微软雅黑" panose="020B0503020204020204" pitchFamily="34" charset="-122"/>
              <a:ea typeface="微软雅黑" panose="020B0503020204020204" pitchFamily="34" charset="-122"/>
              <a:cs typeface="+mn-ea"/>
              <a:sym typeface="+mn-lt"/>
            </a:endParaRPr>
          </a:p>
        </p:txBody>
      </p:sp>
      <p:sp>
        <p:nvSpPr>
          <p:cNvPr id="30" name="is1ide-TextBox 5"/>
          <p:cNvSpPr txBox="1"/>
          <p:nvPr/>
        </p:nvSpPr>
        <p:spPr>
          <a:xfrm>
            <a:off x="1846240" y="8313701"/>
            <a:ext cx="2578100" cy="927735"/>
          </a:xfrm>
          <a:prstGeom prst="rect">
            <a:avLst/>
          </a:prstGeom>
          <a:noFill/>
        </p:spPr>
        <p:txBody>
          <a:bodyPr wrap="square" lIns="0" tIns="0" rIns="0" bIns="0" rtlCol="0" anchor="ctr">
            <a:noAutofit/>
          </a:bodyPr>
          <a:lstStyle/>
          <a:p>
            <a:pPr algn="r" defTabSz="913765">
              <a:lnSpc>
                <a:spcPct val="120000"/>
              </a:lnSpc>
              <a:spcBef>
                <a:spcPct val="0"/>
              </a:spcBef>
              <a:defRPr/>
            </a:pP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50" presetClass="entr" presetSubtype="0" decel="10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strVal val="#ppt_w+.3"/>
                                          </p:val>
                                        </p:tav>
                                        <p:tav tm="100000">
                                          <p:val>
                                            <p:strVal val="#ppt_w"/>
                                          </p:val>
                                        </p:tav>
                                      </p:tavLst>
                                    </p:anim>
                                    <p:anim calcmode="lin" valueType="num">
                                      <p:cBhvr>
                                        <p:cTn id="12" dur="1000" fill="hold"/>
                                        <p:tgtEl>
                                          <p:spTgt spid="5"/>
                                        </p:tgtEl>
                                        <p:attrNameLst>
                                          <p:attrName>ppt_h</p:attrName>
                                        </p:attrNameLst>
                                      </p:cBhvr>
                                      <p:tavLst>
                                        <p:tav tm="0">
                                          <p:val>
                                            <p:strVal val="#ppt_h"/>
                                          </p:val>
                                        </p:tav>
                                        <p:tav tm="100000">
                                          <p:val>
                                            <p:strVal val="#ppt_h"/>
                                          </p:val>
                                        </p:tav>
                                      </p:tavLst>
                                    </p:anim>
                                    <p:animEffect transition="in" filter="fade">
                                      <p:cBhvr>
                                        <p:cTn id="13" dur="1000"/>
                                        <p:tgtEl>
                                          <p:spTgt spid="5"/>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randombar(horizontal)">
                                      <p:cBhvr>
                                        <p:cTn id="22" dur="500"/>
                                        <p:tgtEl>
                                          <p:spTgt spid="28"/>
                                        </p:tgtEl>
                                      </p:cBhvr>
                                    </p:animEffect>
                                  </p:childTnLst>
                                </p:cTn>
                              </p:par>
                              <p:par>
                                <p:cTn id="23" presetID="53" presetClass="entr" presetSubtype="16" fill="hold" grpId="0" nodeType="withEffect">
                                  <p:stCondLst>
                                    <p:cond delay="75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par>
                                <p:cTn id="28" presetID="53" presetClass="entr" presetSubtype="16" fill="hold" grpId="0" nodeType="withEffect">
                                  <p:stCondLst>
                                    <p:cond delay="75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53" presetClass="entr" presetSubtype="16" fill="hold" grpId="0" nodeType="withEffect">
                                  <p:stCondLst>
                                    <p:cond delay="75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par>
                                <p:cTn id="38" presetID="53" presetClass="entr" presetSubtype="16" fill="hold" grpId="0" nodeType="withEffect">
                                  <p:stCondLst>
                                    <p:cond delay="75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1000"/>
                            </p:stCondLst>
                            <p:childTnLst>
                              <p:par>
                                <p:cTn id="44" presetID="53" presetClass="entr" presetSubtype="16"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randombar(horizontal)">
                                      <p:cBhvr>
                                        <p:cTn id="51" dur="500"/>
                                        <p:tgtEl>
                                          <p:spTgt spid="15"/>
                                        </p:tgtEl>
                                      </p:cBhvr>
                                    </p:animEffect>
                                  </p:childTnLst>
                                </p:cTn>
                              </p:par>
                            </p:childTnLst>
                          </p:cTn>
                        </p:par>
                        <p:par>
                          <p:cTn id="52" fill="hold">
                            <p:stCondLst>
                              <p:cond delay="1500"/>
                            </p:stCondLst>
                            <p:childTnLst>
                              <p:par>
                                <p:cTn id="53" presetID="53" presetClass="entr" presetSubtype="16"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randombar(horizontal)">
                                      <p:cBhvr>
                                        <p:cTn id="60" dur="500"/>
                                        <p:tgtEl>
                                          <p:spTgt spid="18"/>
                                        </p:tgtEl>
                                      </p:cBhvr>
                                    </p:animEffect>
                                  </p:childTnLst>
                                </p:cTn>
                              </p:par>
                            </p:childTnLst>
                          </p:cTn>
                        </p:par>
                        <p:par>
                          <p:cTn id="61" fill="hold">
                            <p:stCondLst>
                              <p:cond delay="2000"/>
                            </p:stCondLst>
                            <p:childTnLst>
                              <p:par>
                                <p:cTn id="62" presetID="53" presetClass="entr" presetSubtype="16"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p:cTn id="64" dur="500" fill="hold"/>
                                        <p:tgtEl>
                                          <p:spTgt spid="8"/>
                                        </p:tgtEl>
                                        <p:attrNameLst>
                                          <p:attrName>ppt_w</p:attrName>
                                        </p:attrNameLst>
                                      </p:cBhvr>
                                      <p:tavLst>
                                        <p:tav tm="0">
                                          <p:val>
                                            <p:fltVal val="0"/>
                                          </p:val>
                                        </p:tav>
                                        <p:tav tm="100000">
                                          <p:val>
                                            <p:strVal val="#ppt_w"/>
                                          </p:val>
                                        </p:tav>
                                      </p:tavLst>
                                    </p:anim>
                                    <p:anim calcmode="lin" valueType="num">
                                      <p:cBhvr>
                                        <p:cTn id="65" dur="500" fill="hold"/>
                                        <p:tgtEl>
                                          <p:spTgt spid="8"/>
                                        </p:tgtEl>
                                        <p:attrNameLst>
                                          <p:attrName>ppt_h</p:attrName>
                                        </p:attrNameLst>
                                      </p:cBhvr>
                                      <p:tavLst>
                                        <p:tav tm="0">
                                          <p:val>
                                            <p:fltVal val="0"/>
                                          </p:val>
                                        </p:tav>
                                        <p:tav tm="100000">
                                          <p:val>
                                            <p:strVal val="#ppt_h"/>
                                          </p:val>
                                        </p:tav>
                                      </p:tavLst>
                                    </p:anim>
                                    <p:animEffect transition="in" filter="fade">
                                      <p:cBhvr>
                                        <p:cTn id="66" dur="500"/>
                                        <p:tgtEl>
                                          <p:spTgt spid="8"/>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randombar(horizontal)">
                                      <p:cBhvr>
                                        <p:cTn id="69" dur="500"/>
                                        <p:tgtEl>
                                          <p:spTgt spid="24"/>
                                        </p:tgtEl>
                                      </p:cBhvr>
                                    </p:animEffect>
                                  </p:childTnLst>
                                </p:cTn>
                              </p:par>
                            </p:childTnLst>
                          </p:cTn>
                        </p:par>
                        <p:par>
                          <p:cTn id="70" fill="hold">
                            <p:stCondLst>
                              <p:cond delay="2500"/>
                            </p:stCondLst>
                            <p:childTnLst>
                              <p:par>
                                <p:cTn id="71" presetID="53" presetClass="entr" presetSubtype="16" fill="hold" grpId="0" nodeType="after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horizontal)">
                                      <p:cBhvr>
                                        <p:cTn id="7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3" grpId="0"/>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5" grpId="0"/>
      <p:bldP spid="18" grpId="0"/>
      <p:bldP spid="21" grpId="0"/>
      <p:bldP spid="24"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58" y="3028950"/>
            <a:ext cx="12190942" cy="3829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9" name="图表 8"/>
          <p:cNvGraphicFramePr/>
          <p:nvPr/>
        </p:nvGraphicFramePr>
        <p:xfrm>
          <a:off x="917498" y="1481226"/>
          <a:ext cx="2778438" cy="3057347"/>
        </p:xfrm>
        <a:graphic>
          <a:graphicData uri="http://schemas.openxmlformats.org/drawingml/2006/chart">
            <c:chart xmlns:c="http://schemas.openxmlformats.org/drawingml/2006/chart" xmlns:r="http://schemas.openxmlformats.org/officeDocument/2006/relationships" r:id="rId1"/>
          </a:graphicData>
        </a:graphic>
      </p:graphicFrame>
      <p:grpSp>
        <p:nvGrpSpPr>
          <p:cNvPr id="17" name="组合 16"/>
          <p:cNvGrpSpPr/>
          <p:nvPr/>
        </p:nvGrpSpPr>
        <p:grpSpPr>
          <a:xfrm>
            <a:off x="1207075" y="1918445"/>
            <a:ext cx="2187116" cy="2187116"/>
            <a:chOff x="1231231" y="1899395"/>
            <a:chExt cx="2187116" cy="2187116"/>
          </a:xfrm>
        </p:grpSpPr>
        <p:grpSp>
          <p:nvGrpSpPr>
            <p:cNvPr id="10" name="组合 9"/>
            <p:cNvGrpSpPr/>
            <p:nvPr/>
          </p:nvGrpSpPr>
          <p:grpSpPr>
            <a:xfrm>
              <a:off x="1231231" y="1899395"/>
              <a:ext cx="2187116" cy="2187116"/>
              <a:chOff x="1123950" y="1099832"/>
              <a:chExt cx="2628900" cy="2628900"/>
            </a:xfrm>
          </p:grpSpPr>
          <p:sp>
            <p:nvSpPr>
              <p:cNvPr id="11" name="椭圆 10"/>
              <p:cNvSpPr/>
              <p:nvPr/>
            </p:nvSpPr>
            <p:spPr>
              <a:xfrm>
                <a:off x="1123950" y="1099832"/>
                <a:ext cx="2628900" cy="2628900"/>
              </a:xfrm>
              <a:prstGeom prst="ellipse">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419225" y="1395107"/>
                <a:ext cx="2038350" cy="2038350"/>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1770790" y="2439919"/>
              <a:ext cx="1107996" cy="1200329"/>
            </a:xfrm>
            <a:prstGeom prst="rect">
              <a:avLst/>
            </a:prstGeom>
            <a:noFill/>
          </p:spPr>
          <p:txBody>
            <a:bodyPr wrap="none" rtlCol="0">
              <a:spAutoFit/>
            </a:bodyPr>
            <a:lstStyle/>
            <a:p>
              <a:pPr algn="ctr"/>
              <a:r>
                <a:rPr lang="zh-CN" altLang="en-US" sz="3600" b="1" dirty="0">
                  <a:solidFill>
                    <a:schemeClr val="accent3"/>
                  </a:solidFill>
                  <a:latin typeface="+mn-ea"/>
                </a:rPr>
                <a:t>薪酬</a:t>
              </a:r>
              <a:endParaRPr lang="en-US" altLang="zh-CN" sz="3600" b="1" dirty="0">
                <a:solidFill>
                  <a:schemeClr val="accent3"/>
                </a:solidFill>
                <a:latin typeface="+mn-ea"/>
              </a:endParaRPr>
            </a:p>
            <a:p>
              <a:pPr algn="ctr"/>
              <a:r>
                <a:rPr lang="zh-CN" altLang="en-US" sz="3600" b="1" dirty="0">
                  <a:solidFill>
                    <a:schemeClr val="accent3"/>
                  </a:solidFill>
                  <a:latin typeface="+mn-ea"/>
                </a:rPr>
                <a:t>保密</a:t>
              </a:r>
              <a:endParaRPr lang="zh-CN" altLang="en-US" sz="3600" b="1" dirty="0">
                <a:solidFill>
                  <a:schemeClr val="accent3"/>
                </a:solidFill>
                <a:latin typeface="+mn-ea"/>
              </a:endParaRPr>
            </a:p>
          </p:txBody>
        </p:sp>
      </p:grpSp>
      <p:sp>
        <p:nvSpPr>
          <p:cNvPr id="15" name="任意多边形 14"/>
          <p:cNvSpPr/>
          <p:nvPr/>
        </p:nvSpPr>
        <p:spPr>
          <a:xfrm rot="8100000">
            <a:off x="2135721" y="4564175"/>
            <a:ext cx="329820" cy="329820"/>
          </a:xfrm>
          <a:custGeom>
            <a:avLst/>
            <a:gdLst>
              <a:gd name="connsiteX0" fmla="*/ 292212 w 621484"/>
              <a:gd name="connsiteY0" fmla="*/ 5274 h 621484"/>
              <a:gd name="connsiteX1" fmla="*/ 304940 w 621484"/>
              <a:gd name="connsiteY1" fmla="*/ 2 h 621484"/>
              <a:gd name="connsiteX2" fmla="*/ 592940 w 621484"/>
              <a:gd name="connsiteY2" fmla="*/ 2 h 621484"/>
              <a:gd name="connsiteX3" fmla="*/ 596027 w 621484"/>
              <a:gd name="connsiteY3" fmla="*/ 3089 h 621484"/>
              <a:gd name="connsiteX4" fmla="*/ 603484 w 621484"/>
              <a:gd name="connsiteY4" fmla="*/ 0 h 621484"/>
              <a:gd name="connsiteX5" fmla="*/ 616212 w 621484"/>
              <a:gd name="connsiteY5" fmla="*/ 5273 h 621484"/>
              <a:gd name="connsiteX6" fmla="*/ 621484 w 621484"/>
              <a:gd name="connsiteY6" fmla="*/ 18001 h 621484"/>
              <a:gd name="connsiteX7" fmla="*/ 618396 w 621484"/>
              <a:gd name="connsiteY7" fmla="*/ 25456 h 621484"/>
              <a:gd name="connsiteX8" fmla="*/ 621484 w 621484"/>
              <a:gd name="connsiteY8" fmla="*/ 28544 h 621484"/>
              <a:gd name="connsiteX9" fmla="*/ 621484 w 621484"/>
              <a:gd name="connsiteY9" fmla="*/ 316545 h 621484"/>
              <a:gd name="connsiteX10" fmla="*/ 603484 w 621484"/>
              <a:gd name="connsiteY10" fmla="*/ 334545 h 621484"/>
              <a:gd name="connsiteX11" fmla="*/ 585484 w 621484"/>
              <a:gd name="connsiteY11" fmla="*/ 316545 h 621484"/>
              <a:gd name="connsiteX12" fmla="*/ 585484 w 621484"/>
              <a:gd name="connsiteY12" fmla="*/ 61457 h 621484"/>
              <a:gd name="connsiteX13" fmla="*/ 30727 w 621484"/>
              <a:gd name="connsiteY13" fmla="*/ 616213 h 621484"/>
              <a:gd name="connsiteX14" fmla="*/ 5272 w 621484"/>
              <a:gd name="connsiteY14" fmla="*/ 616213 h 621484"/>
              <a:gd name="connsiteX15" fmla="*/ 5272 w 621484"/>
              <a:gd name="connsiteY15" fmla="*/ 590757 h 621484"/>
              <a:gd name="connsiteX16" fmla="*/ 560026 w 621484"/>
              <a:gd name="connsiteY16" fmla="*/ 36002 h 621484"/>
              <a:gd name="connsiteX17" fmla="*/ 304940 w 621484"/>
              <a:gd name="connsiteY17" fmla="*/ 36002 h 621484"/>
              <a:gd name="connsiteX18" fmla="*/ 286940 w 621484"/>
              <a:gd name="connsiteY18" fmla="*/ 18002 h 621484"/>
              <a:gd name="connsiteX19" fmla="*/ 292212 w 621484"/>
              <a:gd name="connsiteY19" fmla="*/ 5274 h 62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1484" h="621484">
                <a:moveTo>
                  <a:pt x="292212" y="5274"/>
                </a:moveTo>
                <a:cubicBezTo>
                  <a:pt x="295470" y="2017"/>
                  <a:pt x="299969" y="2"/>
                  <a:pt x="304940" y="2"/>
                </a:cubicBezTo>
                <a:lnTo>
                  <a:pt x="592940" y="2"/>
                </a:lnTo>
                <a:lnTo>
                  <a:pt x="596027" y="3089"/>
                </a:lnTo>
                <a:lnTo>
                  <a:pt x="603484" y="0"/>
                </a:lnTo>
                <a:cubicBezTo>
                  <a:pt x="608091" y="0"/>
                  <a:pt x="612697" y="1758"/>
                  <a:pt x="616212" y="5273"/>
                </a:cubicBezTo>
                <a:cubicBezTo>
                  <a:pt x="619726" y="8787"/>
                  <a:pt x="621484" y="13394"/>
                  <a:pt x="621484" y="18001"/>
                </a:cubicBezTo>
                <a:lnTo>
                  <a:pt x="618396" y="25456"/>
                </a:lnTo>
                <a:lnTo>
                  <a:pt x="621484" y="28544"/>
                </a:lnTo>
                <a:lnTo>
                  <a:pt x="621484" y="316545"/>
                </a:lnTo>
                <a:cubicBezTo>
                  <a:pt x="621484" y="326485"/>
                  <a:pt x="613425" y="334544"/>
                  <a:pt x="603484" y="334545"/>
                </a:cubicBezTo>
                <a:cubicBezTo>
                  <a:pt x="593543" y="334544"/>
                  <a:pt x="585484" y="326485"/>
                  <a:pt x="585484" y="316545"/>
                </a:cubicBezTo>
                <a:lnTo>
                  <a:pt x="585484" y="61457"/>
                </a:lnTo>
                <a:lnTo>
                  <a:pt x="30727" y="616213"/>
                </a:lnTo>
                <a:cubicBezTo>
                  <a:pt x="23698" y="623242"/>
                  <a:pt x="12301" y="623242"/>
                  <a:pt x="5272" y="616213"/>
                </a:cubicBezTo>
                <a:cubicBezTo>
                  <a:pt x="-1758" y="609184"/>
                  <a:pt x="-1758" y="597786"/>
                  <a:pt x="5272" y="590757"/>
                </a:cubicBezTo>
                <a:lnTo>
                  <a:pt x="560026" y="36002"/>
                </a:lnTo>
                <a:lnTo>
                  <a:pt x="304940" y="36002"/>
                </a:lnTo>
                <a:cubicBezTo>
                  <a:pt x="294999" y="36002"/>
                  <a:pt x="286940" y="27943"/>
                  <a:pt x="286940" y="18002"/>
                </a:cubicBezTo>
                <a:cubicBezTo>
                  <a:pt x="286940" y="13031"/>
                  <a:pt x="288955" y="8532"/>
                  <a:pt x="292212" y="527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文本框 15"/>
          <p:cNvSpPr txBox="1"/>
          <p:nvPr/>
        </p:nvSpPr>
        <p:spPr>
          <a:xfrm>
            <a:off x="840223" y="4962303"/>
            <a:ext cx="2920816" cy="1152495"/>
          </a:xfrm>
          <a:prstGeom prst="rect">
            <a:avLst/>
          </a:prstGeom>
          <a:noFill/>
        </p:spPr>
        <p:txBody>
          <a:bodyPr wrap="square" rtlCol="0">
            <a:spAutoFit/>
          </a:bodyPr>
          <a:lstStyle/>
          <a:p>
            <a:pPr algn="ctr">
              <a:lnSpc>
                <a:spcPct val="150000"/>
              </a:lnSpc>
            </a:pPr>
            <a:r>
              <a:rPr lang="zh-CN" altLang="en-US" sz="1600" dirty="0">
                <a:solidFill>
                  <a:schemeClr val="bg1">
                    <a:lumMod val="65000"/>
                  </a:schemeClr>
                </a:solidFill>
              </a:rPr>
              <a:t>不允许打探其他员工的薪酬，亦不允许将自己的薪酬情况告诉其他员工；</a:t>
            </a:r>
            <a:endParaRPr lang="zh-CN" altLang="en-US" sz="1600" dirty="0">
              <a:solidFill>
                <a:schemeClr val="bg1">
                  <a:lumMod val="65000"/>
                </a:schemeClr>
              </a:solidFill>
            </a:endParaRPr>
          </a:p>
        </p:txBody>
      </p:sp>
      <p:graphicFrame>
        <p:nvGraphicFramePr>
          <p:cNvPr id="20" name="图表 19"/>
          <p:cNvGraphicFramePr/>
          <p:nvPr/>
        </p:nvGraphicFramePr>
        <p:xfrm>
          <a:off x="4712867" y="1481226"/>
          <a:ext cx="2778438" cy="3057347"/>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组合 20"/>
          <p:cNvGrpSpPr/>
          <p:nvPr/>
        </p:nvGrpSpPr>
        <p:grpSpPr>
          <a:xfrm>
            <a:off x="5002444" y="1918445"/>
            <a:ext cx="2187116" cy="2187116"/>
            <a:chOff x="1231231" y="1899395"/>
            <a:chExt cx="2187116" cy="2187116"/>
          </a:xfrm>
        </p:grpSpPr>
        <p:grpSp>
          <p:nvGrpSpPr>
            <p:cNvPr id="24" name="组合 23"/>
            <p:cNvGrpSpPr/>
            <p:nvPr/>
          </p:nvGrpSpPr>
          <p:grpSpPr>
            <a:xfrm>
              <a:off x="1231231" y="1899395"/>
              <a:ext cx="2187116" cy="2187116"/>
              <a:chOff x="1123950" y="1099832"/>
              <a:chExt cx="2628900" cy="2628900"/>
            </a:xfrm>
          </p:grpSpPr>
          <p:sp>
            <p:nvSpPr>
              <p:cNvPr id="26" name="椭圆 25"/>
              <p:cNvSpPr/>
              <p:nvPr/>
            </p:nvSpPr>
            <p:spPr>
              <a:xfrm>
                <a:off x="1123950" y="1099832"/>
                <a:ext cx="2628900" cy="2628900"/>
              </a:xfrm>
              <a:prstGeom prst="ellipse">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419225" y="1395107"/>
                <a:ext cx="2038350" cy="2038350"/>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1776875" y="2439918"/>
              <a:ext cx="1107996" cy="1200329"/>
            </a:xfrm>
            <a:prstGeom prst="rect">
              <a:avLst/>
            </a:prstGeom>
            <a:noFill/>
          </p:spPr>
          <p:txBody>
            <a:bodyPr wrap="none" rtlCol="0">
              <a:spAutoFit/>
            </a:bodyPr>
            <a:lstStyle/>
            <a:p>
              <a:pPr algn="ctr"/>
              <a:r>
                <a:rPr lang="zh-CN" altLang="en-US" sz="3600" b="1" dirty="0">
                  <a:solidFill>
                    <a:schemeClr val="accent3"/>
                  </a:solidFill>
                  <a:latin typeface="+mn-ea"/>
                </a:rPr>
                <a:t>职业</a:t>
              </a:r>
              <a:endParaRPr lang="en-US" altLang="zh-CN" sz="3600" b="1" dirty="0">
                <a:solidFill>
                  <a:schemeClr val="accent3"/>
                </a:solidFill>
                <a:latin typeface="+mn-ea"/>
              </a:endParaRPr>
            </a:p>
            <a:p>
              <a:pPr algn="ctr"/>
              <a:r>
                <a:rPr lang="zh-CN" altLang="en-US" sz="3600" b="1" dirty="0">
                  <a:solidFill>
                    <a:schemeClr val="accent3"/>
                  </a:solidFill>
                  <a:latin typeface="+mn-ea"/>
                </a:rPr>
                <a:t>素养</a:t>
              </a:r>
              <a:endParaRPr lang="zh-CN" altLang="en-US" sz="3600" b="1" dirty="0">
                <a:solidFill>
                  <a:schemeClr val="accent3"/>
                </a:solidFill>
                <a:latin typeface="+mn-ea"/>
              </a:endParaRPr>
            </a:p>
          </p:txBody>
        </p:sp>
      </p:grpSp>
      <p:sp>
        <p:nvSpPr>
          <p:cNvPr id="22" name="任意多边形 21"/>
          <p:cNvSpPr/>
          <p:nvPr/>
        </p:nvSpPr>
        <p:spPr>
          <a:xfrm rot="8100000">
            <a:off x="5931090" y="4564175"/>
            <a:ext cx="329820" cy="329820"/>
          </a:xfrm>
          <a:custGeom>
            <a:avLst/>
            <a:gdLst>
              <a:gd name="connsiteX0" fmla="*/ 292212 w 621484"/>
              <a:gd name="connsiteY0" fmla="*/ 5274 h 621484"/>
              <a:gd name="connsiteX1" fmla="*/ 304940 w 621484"/>
              <a:gd name="connsiteY1" fmla="*/ 2 h 621484"/>
              <a:gd name="connsiteX2" fmla="*/ 592940 w 621484"/>
              <a:gd name="connsiteY2" fmla="*/ 2 h 621484"/>
              <a:gd name="connsiteX3" fmla="*/ 596027 w 621484"/>
              <a:gd name="connsiteY3" fmla="*/ 3089 h 621484"/>
              <a:gd name="connsiteX4" fmla="*/ 603484 w 621484"/>
              <a:gd name="connsiteY4" fmla="*/ 0 h 621484"/>
              <a:gd name="connsiteX5" fmla="*/ 616212 w 621484"/>
              <a:gd name="connsiteY5" fmla="*/ 5273 h 621484"/>
              <a:gd name="connsiteX6" fmla="*/ 621484 w 621484"/>
              <a:gd name="connsiteY6" fmla="*/ 18001 h 621484"/>
              <a:gd name="connsiteX7" fmla="*/ 618396 w 621484"/>
              <a:gd name="connsiteY7" fmla="*/ 25456 h 621484"/>
              <a:gd name="connsiteX8" fmla="*/ 621484 w 621484"/>
              <a:gd name="connsiteY8" fmla="*/ 28544 h 621484"/>
              <a:gd name="connsiteX9" fmla="*/ 621484 w 621484"/>
              <a:gd name="connsiteY9" fmla="*/ 316545 h 621484"/>
              <a:gd name="connsiteX10" fmla="*/ 603484 w 621484"/>
              <a:gd name="connsiteY10" fmla="*/ 334545 h 621484"/>
              <a:gd name="connsiteX11" fmla="*/ 585484 w 621484"/>
              <a:gd name="connsiteY11" fmla="*/ 316545 h 621484"/>
              <a:gd name="connsiteX12" fmla="*/ 585484 w 621484"/>
              <a:gd name="connsiteY12" fmla="*/ 61457 h 621484"/>
              <a:gd name="connsiteX13" fmla="*/ 30727 w 621484"/>
              <a:gd name="connsiteY13" fmla="*/ 616213 h 621484"/>
              <a:gd name="connsiteX14" fmla="*/ 5272 w 621484"/>
              <a:gd name="connsiteY14" fmla="*/ 616213 h 621484"/>
              <a:gd name="connsiteX15" fmla="*/ 5272 w 621484"/>
              <a:gd name="connsiteY15" fmla="*/ 590757 h 621484"/>
              <a:gd name="connsiteX16" fmla="*/ 560026 w 621484"/>
              <a:gd name="connsiteY16" fmla="*/ 36002 h 621484"/>
              <a:gd name="connsiteX17" fmla="*/ 304940 w 621484"/>
              <a:gd name="connsiteY17" fmla="*/ 36002 h 621484"/>
              <a:gd name="connsiteX18" fmla="*/ 286940 w 621484"/>
              <a:gd name="connsiteY18" fmla="*/ 18002 h 621484"/>
              <a:gd name="connsiteX19" fmla="*/ 292212 w 621484"/>
              <a:gd name="connsiteY19" fmla="*/ 5274 h 62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1484" h="621484">
                <a:moveTo>
                  <a:pt x="292212" y="5274"/>
                </a:moveTo>
                <a:cubicBezTo>
                  <a:pt x="295470" y="2017"/>
                  <a:pt x="299969" y="2"/>
                  <a:pt x="304940" y="2"/>
                </a:cubicBezTo>
                <a:lnTo>
                  <a:pt x="592940" y="2"/>
                </a:lnTo>
                <a:lnTo>
                  <a:pt x="596027" y="3089"/>
                </a:lnTo>
                <a:lnTo>
                  <a:pt x="603484" y="0"/>
                </a:lnTo>
                <a:cubicBezTo>
                  <a:pt x="608091" y="0"/>
                  <a:pt x="612697" y="1758"/>
                  <a:pt x="616212" y="5273"/>
                </a:cubicBezTo>
                <a:cubicBezTo>
                  <a:pt x="619726" y="8787"/>
                  <a:pt x="621484" y="13394"/>
                  <a:pt x="621484" y="18001"/>
                </a:cubicBezTo>
                <a:lnTo>
                  <a:pt x="618396" y="25456"/>
                </a:lnTo>
                <a:lnTo>
                  <a:pt x="621484" y="28544"/>
                </a:lnTo>
                <a:lnTo>
                  <a:pt x="621484" y="316545"/>
                </a:lnTo>
                <a:cubicBezTo>
                  <a:pt x="621484" y="326485"/>
                  <a:pt x="613425" y="334544"/>
                  <a:pt x="603484" y="334545"/>
                </a:cubicBezTo>
                <a:cubicBezTo>
                  <a:pt x="593543" y="334544"/>
                  <a:pt x="585484" y="326485"/>
                  <a:pt x="585484" y="316545"/>
                </a:cubicBezTo>
                <a:lnTo>
                  <a:pt x="585484" y="61457"/>
                </a:lnTo>
                <a:lnTo>
                  <a:pt x="30727" y="616213"/>
                </a:lnTo>
                <a:cubicBezTo>
                  <a:pt x="23698" y="623242"/>
                  <a:pt x="12301" y="623242"/>
                  <a:pt x="5272" y="616213"/>
                </a:cubicBezTo>
                <a:cubicBezTo>
                  <a:pt x="-1758" y="609184"/>
                  <a:pt x="-1758" y="597786"/>
                  <a:pt x="5272" y="590757"/>
                </a:cubicBezTo>
                <a:lnTo>
                  <a:pt x="560026" y="36002"/>
                </a:lnTo>
                <a:lnTo>
                  <a:pt x="304940" y="36002"/>
                </a:lnTo>
                <a:cubicBezTo>
                  <a:pt x="294999" y="36002"/>
                  <a:pt x="286940" y="27943"/>
                  <a:pt x="286940" y="18002"/>
                </a:cubicBezTo>
                <a:cubicBezTo>
                  <a:pt x="286940" y="13031"/>
                  <a:pt x="288955" y="8532"/>
                  <a:pt x="292212" y="527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p:cNvSpPr txBox="1"/>
          <p:nvPr/>
        </p:nvSpPr>
        <p:spPr>
          <a:xfrm>
            <a:off x="4635592" y="4962303"/>
            <a:ext cx="2920816" cy="1152495"/>
          </a:xfrm>
          <a:prstGeom prst="rect">
            <a:avLst/>
          </a:prstGeom>
          <a:noFill/>
        </p:spPr>
        <p:txBody>
          <a:bodyPr wrap="square" rtlCol="0">
            <a:spAutoFit/>
          </a:bodyPr>
          <a:lstStyle/>
          <a:p>
            <a:pPr algn="ctr">
              <a:lnSpc>
                <a:spcPct val="150000"/>
              </a:lnSpc>
            </a:pPr>
            <a:r>
              <a:rPr lang="zh-CN" altLang="en-US" sz="1600" dirty="0">
                <a:solidFill>
                  <a:schemeClr val="bg1">
                    <a:lumMod val="65000"/>
                  </a:schemeClr>
                </a:solidFill>
              </a:rPr>
              <a:t>员工对于非因本人原因直接或间接获知的其他员工的薪酬信息，有保密义务</a:t>
            </a:r>
            <a:endParaRPr lang="zh-CN" altLang="en-US" sz="1600" dirty="0">
              <a:solidFill>
                <a:schemeClr val="bg1">
                  <a:lumMod val="65000"/>
                </a:schemeClr>
              </a:solidFill>
            </a:endParaRPr>
          </a:p>
        </p:txBody>
      </p:sp>
      <p:graphicFrame>
        <p:nvGraphicFramePr>
          <p:cNvPr id="29" name="图表 28"/>
          <p:cNvGraphicFramePr/>
          <p:nvPr/>
        </p:nvGraphicFramePr>
        <p:xfrm>
          <a:off x="8508236" y="1481226"/>
          <a:ext cx="2778438" cy="3057347"/>
        </p:xfrm>
        <a:graphic>
          <a:graphicData uri="http://schemas.openxmlformats.org/drawingml/2006/chart">
            <c:chart xmlns:c="http://schemas.openxmlformats.org/drawingml/2006/chart" xmlns:r="http://schemas.openxmlformats.org/officeDocument/2006/relationships" r:id="rId3"/>
          </a:graphicData>
        </a:graphic>
      </p:graphicFrame>
      <p:grpSp>
        <p:nvGrpSpPr>
          <p:cNvPr id="30" name="组合 29"/>
          <p:cNvGrpSpPr/>
          <p:nvPr/>
        </p:nvGrpSpPr>
        <p:grpSpPr>
          <a:xfrm>
            <a:off x="8797813" y="1918445"/>
            <a:ext cx="2187116" cy="2187116"/>
            <a:chOff x="1231231" y="1899395"/>
            <a:chExt cx="2187116" cy="2187116"/>
          </a:xfrm>
        </p:grpSpPr>
        <p:grpSp>
          <p:nvGrpSpPr>
            <p:cNvPr id="33" name="组合 32"/>
            <p:cNvGrpSpPr/>
            <p:nvPr/>
          </p:nvGrpSpPr>
          <p:grpSpPr>
            <a:xfrm>
              <a:off x="1231231" y="1899395"/>
              <a:ext cx="2187116" cy="2187116"/>
              <a:chOff x="1123950" y="1099832"/>
              <a:chExt cx="2628900" cy="2628900"/>
            </a:xfrm>
          </p:grpSpPr>
          <p:sp>
            <p:nvSpPr>
              <p:cNvPr id="35" name="椭圆 34"/>
              <p:cNvSpPr/>
              <p:nvPr/>
            </p:nvSpPr>
            <p:spPr>
              <a:xfrm>
                <a:off x="1123950" y="1099832"/>
                <a:ext cx="2628900" cy="2628900"/>
              </a:xfrm>
              <a:prstGeom prst="ellipse">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1419225" y="1395107"/>
                <a:ext cx="2038350" cy="2038350"/>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1770789" y="2439917"/>
              <a:ext cx="1107996" cy="1200329"/>
            </a:xfrm>
            <a:prstGeom prst="rect">
              <a:avLst/>
            </a:prstGeom>
            <a:noFill/>
          </p:spPr>
          <p:txBody>
            <a:bodyPr wrap="none" rtlCol="0">
              <a:spAutoFit/>
            </a:bodyPr>
            <a:lstStyle/>
            <a:p>
              <a:pPr algn="ctr"/>
              <a:r>
                <a:rPr lang="zh-CN" altLang="en-US" sz="3600" b="1" dirty="0">
                  <a:solidFill>
                    <a:schemeClr val="accent3"/>
                  </a:solidFill>
                  <a:latin typeface="+mn-ea"/>
                </a:rPr>
                <a:t>发薪</a:t>
              </a:r>
              <a:endParaRPr lang="en-US" altLang="zh-CN" sz="3600" b="1" dirty="0">
                <a:solidFill>
                  <a:schemeClr val="accent3"/>
                </a:solidFill>
                <a:latin typeface="+mn-ea"/>
              </a:endParaRPr>
            </a:p>
            <a:p>
              <a:pPr algn="ctr"/>
              <a:r>
                <a:rPr lang="zh-CN" altLang="en-US" sz="3600" b="1" dirty="0">
                  <a:solidFill>
                    <a:schemeClr val="accent3"/>
                  </a:solidFill>
                  <a:latin typeface="+mn-ea"/>
                </a:rPr>
                <a:t>日期</a:t>
              </a:r>
              <a:endParaRPr lang="zh-CN" altLang="en-US" sz="3600" b="1" dirty="0">
                <a:solidFill>
                  <a:schemeClr val="accent3"/>
                </a:solidFill>
                <a:latin typeface="+mn-ea"/>
              </a:endParaRPr>
            </a:p>
          </p:txBody>
        </p:sp>
      </p:grpSp>
      <p:sp>
        <p:nvSpPr>
          <p:cNvPr id="31" name="任意多边形 30"/>
          <p:cNvSpPr/>
          <p:nvPr/>
        </p:nvSpPr>
        <p:spPr>
          <a:xfrm rot="8100000">
            <a:off x="9726459" y="4564175"/>
            <a:ext cx="329820" cy="329820"/>
          </a:xfrm>
          <a:custGeom>
            <a:avLst/>
            <a:gdLst>
              <a:gd name="connsiteX0" fmla="*/ 292212 w 621484"/>
              <a:gd name="connsiteY0" fmla="*/ 5274 h 621484"/>
              <a:gd name="connsiteX1" fmla="*/ 304940 w 621484"/>
              <a:gd name="connsiteY1" fmla="*/ 2 h 621484"/>
              <a:gd name="connsiteX2" fmla="*/ 592940 w 621484"/>
              <a:gd name="connsiteY2" fmla="*/ 2 h 621484"/>
              <a:gd name="connsiteX3" fmla="*/ 596027 w 621484"/>
              <a:gd name="connsiteY3" fmla="*/ 3089 h 621484"/>
              <a:gd name="connsiteX4" fmla="*/ 603484 w 621484"/>
              <a:gd name="connsiteY4" fmla="*/ 0 h 621484"/>
              <a:gd name="connsiteX5" fmla="*/ 616212 w 621484"/>
              <a:gd name="connsiteY5" fmla="*/ 5273 h 621484"/>
              <a:gd name="connsiteX6" fmla="*/ 621484 w 621484"/>
              <a:gd name="connsiteY6" fmla="*/ 18001 h 621484"/>
              <a:gd name="connsiteX7" fmla="*/ 618396 w 621484"/>
              <a:gd name="connsiteY7" fmla="*/ 25456 h 621484"/>
              <a:gd name="connsiteX8" fmla="*/ 621484 w 621484"/>
              <a:gd name="connsiteY8" fmla="*/ 28544 h 621484"/>
              <a:gd name="connsiteX9" fmla="*/ 621484 w 621484"/>
              <a:gd name="connsiteY9" fmla="*/ 316545 h 621484"/>
              <a:gd name="connsiteX10" fmla="*/ 603484 w 621484"/>
              <a:gd name="connsiteY10" fmla="*/ 334545 h 621484"/>
              <a:gd name="connsiteX11" fmla="*/ 585484 w 621484"/>
              <a:gd name="connsiteY11" fmla="*/ 316545 h 621484"/>
              <a:gd name="connsiteX12" fmla="*/ 585484 w 621484"/>
              <a:gd name="connsiteY12" fmla="*/ 61457 h 621484"/>
              <a:gd name="connsiteX13" fmla="*/ 30727 w 621484"/>
              <a:gd name="connsiteY13" fmla="*/ 616213 h 621484"/>
              <a:gd name="connsiteX14" fmla="*/ 5272 w 621484"/>
              <a:gd name="connsiteY14" fmla="*/ 616213 h 621484"/>
              <a:gd name="connsiteX15" fmla="*/ 5272 w 621484"/>
              <a:gd name="connsiteY15" fmla="*/ 590757 h 621484"/>
              <a:gd name="connsiteX16" fmla="*/ 560026 w 621484"/>
              <a:gd name="connsiteY16" fmla="*/ 36002 h 621484"/>
              <a:gd name="connsiteX17" fmla="*/ 304940 w 621484"/>
              <a:gd name="connsiteY17" fmla="*/ 36002 h 621484"/>
              <a:gd name="connsiteX18" fmla="*/ 286940 w 621484"/>
              <a:gd name="connsiteY18" fmla="*/ 18002 h 621484"/>
              <a:gd name="connsiteX19" fmla="*/ 292212 w 621484"/>
              <a:gd name="connsiteY19" fmla="*/ 5274 h 62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1484" h="621484">
                <a:moveTo>
                  <a:pt x="292212" y="5274"/>
                </a:moveTo>
                <a:cubicBezTo>
                  <a:pt x="295470" y="2017"/>
                  <a:pt x="299969" y="2"/>
                  <a:pt x="304940" y="2"/>
                </a:cubicBezTo>
                <a:lnTo>
                  <a:pt x="592940" y="2"/>
                </a:lnTo>
                <a:lnTo>
                  <a:pt x="596027" y="3089"/>
                </a:lnTo>
                <a:lnTo>
                  <a:pt x="603484" y="0"/>
                </a:lnTo>
                <a:cubicBezTo>
                  <a:pt x="608091" y="0"/>
                  <a:pt x="612697" y="1758"/>
                  <a:pt x="616212" y="5273"/>
                </a:cubicBezTo>
                <a:cubicBezTo>
                  <a:pt x="619726" y="8787"/>
                  <a:pt x="621484" y="13394"/>
                  <a:pt x="621484" y="18001"/>
                </a:cubicBezTo>
                <a:lnTo>
                  <a:pt x="618396" y="25456"/>
                </a:lnTo>
                <a:lnTo>
                  <a:pt x="621484" y="28544"/>
                </a:lnTo>
                <a:lnTo>
                  <a:pt x="621484" y="316545"/>
                </a:lnTo>
                <a:cubicBezTo>
                  <a:pt x="621484" y="326485"/>
                  <a:pt x="613425" y="334544"/>
                  <a:pt x="603484" y="334545"/>
                </a:cubicBezTo>
                <a:cubicBezTo>
                  <a:pt x="593543" y="334544"/>
                  <a:pt x="585484" y="326485"/>
                  <a:pt x="585484" y="316545"/>
                </a:cubicBezTo>
                <a:lnTo>
                  <a:pt x="585484" y="61457"/>
                </a:lnTo>
                <a:lnTo>
                  <a:pt x="30727" y="616213"/>
                </a:lnTo>
                <a:cubicBezTo>
                  <a:pt x="23698" y="623242"/>
                  <a:pt x="12301" y="623242"/>
                  <a:pt x="5272" y="616213"/>
                </a:cubicBezTo>
                <a:cubicBezTo>
                  <a:pt x="-1758" y="609184"/>
                  <a:pt x="-1758" y="597786"/>
                  <a:pt x="5272" y="590757"/>
                </a:cubicBezTo>
                <a:lnTo>
                  <a:pt x="560026" y="36002"/>
                </a:lnTo>
                <a:lnTo>
                  <a:pt x="304940" y="36002"/>
                </a:lnTo>
                <a:cubicBezTo>
                  <a:pt x="294999" y="36002"/>
                  <a:pt x="286940" y="27943"/>
                  <a:pt x="286940" y="18002"/>
                </a:cubicBezTo>
                <a:cubicBezTo>
                  <a:pt x="286940" y="13031"/>
                  <a:pt x="288955" y="8532"/>
                  <a:pt x="292212" y="527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文本框 31"/>
          <p:cNvSpPr txBox="1"/>
          <p:nvPr/>
        </p:nvSpPr>
        <p:spPr>
          <a:xfrm>
            <a:off x="8430961" y="4962303"/>
            <a:ext cx="2920816" cy="773289"/>
          </a:xfrm>
          <a:prstGeom prst="rect">
            <a:avLst/>
          </a:prstGeom>
          <a:noFill/>
        </p:spPr>
        <p:txBody>
          <a:bodyPr wrap="square" rtlCol="0">
            <a:spAutoFit/>
          </a:bodyPr>
          <a:lstStyle/>
          <a:p>
            <a:pPr algn="ctr">
              <a:lnSpc>
                <a:spcPct val="150000"/>
              </a:lnSpc>
            </a:pPr>
            <a:r>
              <a:rPr lang="zh-CN" altLang="en-US" sz="1600" dirty="0">
                <a:solidFill>
                  <a:schemeClr val="bg1">
                    <a:lumMod val="65000"/>
                  </a:schemeClr>
                </a:solidFill>
                <a:latin typeface="+mn-ea"/>
              </a:rPr>
              <a:t>每月</a:t>
            </a:r>
            <a:r>
              <a:rPr lang="en-US" altLang="zh-CN" sz="1600" dirty="0">
                <a:solidFill>
                  <a:schemeClr val="bg1">
                    <a:lumMod val="65000"/>
                  </a:schemeClr>
                </a:solidFill>
                <a:latin typeface="+mn-ea"/>
              </a:rPr>
              <a:t>15</a:t>
            </a:r>
            <a:r>
              <a:rPr lang="zh-CN" altLang="en-US" sz="1600" dirty="0">
                <a:solidFill>
                  <a:schemeClr val="bg1">
                    <a:lumMod val="65000"/>
                  </a:schemeClr>
                </a:solidFill>
                <a:latin typeface="+mn-ea"/>
              </a:rPr>
              <a:t>日发放工资，逢节假日则顺延或提前发放。</a:t>
            </a:r>
            <a:endParaRPr lang="zh-CN" altLang="en-US" sz="1600" dirty="0">
              <a:solidFill>
                <a:schemeClr val="bg1">
                  <a:lumMod val="65000"/>
                </a:schemeClr>
              </a:solidFill>
              <a:latin typeface="+mn-ea"/>
            </a:endParaRPr>
          </a:p>
        </p:txBody>
      </p:sp>
      <p:sp>
        <p:nvSpPr>
          <p:cNvPr id="38" name="矩形 37"/>
          <p:cNvSpPr/>
          <p:nvPr/>
        </p:nvSpPr>
        <p:spPr>
          <a:xfrm>
            <a:off x="0" y="0"/>
            <a:ext cx="12190942" cy="216000"/>
          </a:xfrm>
          <a:prstGeom prst="rect">
            <a:avLst/>
          </a:prstGeom>
          <a:solidFill>
            <a:srgbClr val="DCB57C"/>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4474438" y="301386"/>
            <a:ext cx="3170099" cy="760959"/>
          </a:xfrm>
          <a:prstGeom prst="rect">
            <a:avLst/>
          </a:prstGeom>
          <a:noFill/>
          <a:ln>
            <a:noFill/>
          </a:ln>
        </p:spPr>
        <p:txBody>
          <a:bodyPr wrap="none" tIns="72000" rIns="0" bIns="72000" rtlCol="0">
            <a:spAutoFit/>
          </a:bodyPr>
          <a:lstStyle/>
          <a:p>
            <a:pPr algn="ctr"/>
            <a:r>
              <a:rPr lang="zh-CN" altLang="en-US" sz="4000" b="1" dirty="0">
                <a:solidFill>
                  <a:schemeClr val="accent3"/>
                </a:solidFill>
                <a:latin typeface="+mj-ea"/>
                <a:ea typeface="+mj-ea"/>
              </a:rPr>
              <a:t>薪酬管理制度</a:t>
            </a:r>
            <a:endParaRPr lang="zh-CN" altLang="en-US" sz="4000" b="1" dirty="0">
              <a:solidFill>
                <a:schemeClr val="accent3"/>
              </a:solidFill>
              <a:latin typeface="+mj-ea"/>
              <a:ea typeface="+mj-ea"/>
            </a:endParaRPr>
          </a:p>
        </p:txBody>
      </p:sp>
      <p:grpSp>
        <p:nvGrpSpPr>
          <p:cNvPr id="49" name="组合 48"/>
          <p:cNvGrpSpPr/>
          <p:nvPr/>
        </p:nvGrpSpPr>
        <p:grpSpPr>
          <a:xfrm>
            <a:off x="2854630" y="7287168"/>
            <a:ext cx="2469419" cy="877461"/>
            <a:chOff x="8238879" y="1629984"/>
            <a:chExt cx="2469419" cy="877461"/>
          </a:xfrm>
        </p:grpSpPr>
        <p:sp>
          <p:nvSpPr>
            <p:cNvPr id="50" name="íślíḋè-文本框 4"/>
            <p:cNvSpPr txBox="1"/>
            <p:nvPr/>
          </p:nvSpPr>
          <p:spPr>
            <a:xfrm>
              <a:off x="8238879" y="2022697"/>
              <a:ext cx="2469419" cy="484748"/>
            </a:xfrm>
            <a:prstGeom prst="rect">
              <a:avLst/>
            </a:prstGeom>
            <a:noFill/>
          </p:spPr>
          <p:txBody>
            <a:bodyPr wrap="square" lIns="0" tIns="0" rIns="0" bIns="0" anchor="ctr" anchorCtr="0">
              <a:noAutofit/>
            </a:bodyPr>
            <a:lstStyle/>
            <a:p>
              <a:pPr defTabSz="913765">
                <a:lnSpc>
                  <a:spcPct val="120000"/>
                </a:lnSpc>
                <a:defRPr/>
              </a:pP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íślíḋè-Rectangle 15"/>
            <p:cNvSpPr/>
            <p:nvPr/>
          </p:nvSpPr>
          <p:spPr>
            <a:xfrm>
              <a:off x="8238879" y="1629984"/>
              <a:ext cx="2469418" cy="280953"/>
            </a:xfrm>
            <a:prstGeom prst="rect">
              <a:avLst/>
            </a:prstGeom>
          </p:spPr>
          <p:txBody>
            <a:bodyPr wrap="none" lIns="0" tIns="0" rIns="0" bIns="0" anchor="t" anchorCtr="0">
              <a:normAutofit fontScale="87500" lnSpcReduction="20000"/>
            </a:bodyPr>
            <a:lstStyle/>
            <a:p>
              <a:pPr lvl="0" algn="l" defTabSz="913765">
                <a:defRPr/>
              </a:pP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8500" decel="428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00" fill="hold"/>
                                        <p:tgtEl>
                                          <p:spTgt spid="2"/>
                                        </p:tgtEl>
                                        <p:attrNameLst>
                                          <p:attrName>ppt_x</p:attrName>
                                        </p:attrNameLst>
                                      </p:cBhvr>
                                      <p:tavLst>
                                        <p:tav tm="0">
                                          <p:val>
                                            <p:strVal val="#ppt_x"/>
                                          </p:val>
                                        </p:tav>
                                        <p:tav tm="100000">
                                          <p:val>
                                            <p:strVal val="#ppt_x"/>
                                          </p:val>
                                        </p:tav>
                                      </p:tavLst>
                                    </p:anim>
                                    <p:anim calcmode="lin" valueType="num">
                                      <p:cBhvr additive="base">
                                        <p:cTn id="8" dur="7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accel="28500" decel="4280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700" fill="hold"/>
                                        <p:tgtEl>
                                          <p:spTgt spid="38"/>
                                        </p:tgtEl>
                                        <p:attrNameLst>
                                          <p:attrName>ppt_x</p:attrName>
                                        </p:attrNameLst>
                                      </p:cBhvr>
                                      <p:tavLst>
                                        <p:tav tm="0">
                                          <p:val>
                                            <p:strVal val="#ppt_x"/>
                                          </p:val>
                                        </p:tav>
                                        <p:tav tm="100000">
                                          <p:val>
                                            <p:strVal val="#ppt_x"/>
                                          </p:val>
                                        </p:tav>
                                      </p:tavLst>
                                    </p:anim>
                                    <p:anim calcmode="lin" valueType="num">
                                      <p:cBhvr additive="base">
                                        <p:cTn id="12" dur="700" fill="hold"/>
                                        <p:tgtEl>
                                          <p:spTgt spid="38"/>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barn(outVertical)">
                                      <p:cBhvr>
                                        <p:cTn id="16" dur="500"/>
                                        <p:tgtEl>
                                          <p:spTgt spid="39"/>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up)">
                                      <p:cBhvr>
                                        <p:cTn id="41" dur="500"/>
                                        <p:tgtEl>
                                          <p:spTgt spid="31"/>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up)">
                                      <p:cBhvr>
                                        <p:cTn id="44" dur="500"/>
                                        <p:tgtEl>
                                          <p:spTgt spid="22"/>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up)">
                                      <p:cBhvr>
                                        <p:cTn id="47" dur="500"/>
                                        <p:tgtEl>
                                          <p:spTgt spid="15"/>
                                        </p:tgtEl>
                                      </p:cBhvr>
                                    </p:animEffect>
                                  </p:childTnLst>
                                </p:cTn>
                              </p:par>
                            </p:childTnLst>
                          </p:cTn>
                        </p:par>
                        <p:par>
                          <p:cTn id="48" fill="hold">
                            <p:stCondLst>
                              <p:cond delay="500"/>
                            </p:stCondLst>
                            <p:childTnLst>
                              <p:par>
                                <p:cTn id="49" presetID="2" presetClass="entr" presetSubtype="4" accel="28500" decel="4280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700" fill="hold"/>
                                        <p:tgtEl>
                                          <p:spTgt spid="16"/>
                                        </p:tgtEl>
                                        <p:attrNameLst>
                                          <p:attrName>ppt_x</p:attrName>
                                        </p:attrNameLst>
                                      </p:cBhvr>
                                      <p:tavLst>
                                        <p:tav tm="0">
                                          <p:val>
                                            <p:strVal val="#ppt_x"/>
                                          </p:val>
                                        </p:tav>
                                        <p:tav tm="100000">
                                          <p:val>
                                            <p:strVal val="#ppt_x"/>
                                          </p:val>
                                        </p:tav>
                                      </p:tavLst>
                                    </p:anim>
                                    <p:anim calcmode="lin" valueType="num">
                                      <p:cBhvr additive="base">
                                        <p:cTn id="52" dur="700" fill="hold"/>
                                        <p:tgtEl>
                                          <p:spTgt spid="16"/>
                                        </p:tgtEl>
                                        <p:attrNameLst>
                                          <p:attrName>ppt_y</p:attrName>
                                        </p:attrNameLst>
                                      </p:cBhvr>
                                      <p:tavLst>
                                        <p:tav tm="0">
                                          <p:val>
                                            <p:strVal val="1+#ppt_h/2"/>
                                          </p:val>
                                        </p:tav>
                                        <p:tav tm="100000">
                                          <p:val>
                                            <p:strVal val="#ppt_y"/>
                                          </p:val>
                                        </p:tav>
                                      </p:tavLst>
                                    </p:anim>
                                  </p:childTnLst>
                                </p:cTn>
                              </p:par>
                              <p:par>
                                <p:cTn id="53" presetID="2" presetClass="entr" presetSubtype="4" accel="28500" decel="42800" fill="hold" grpId="0" nodeType="withEffect">
                                  <p:stCondLst>
                                    <p:cond delay="20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700" fill="hold"/>
                                        <p:tgtEl>
                                          <p:spTgt spid="23"/>
                                        </p:tgtEl>
                                        <p:attrNameLst>
                                          <p:attrName>ppt_x</p:attrName>
                                        </p:attrNameLst>
                                      </p:cBhvr>
                                      <p:tavLst>
                                        <p:tav tm="0">
                                          <p:val>
                                            <p:strVal val="#ppt_x"/>
                                          </p:val>
                                        </p:tav>
                                        <p:tav tm="100000">
                                          <p:val>
                                            <p:strVal val="#ppt_x"/>
                                          </p:val>
                                        </p:tav>
                                      </p:tavLst>
                                    </p:anim>
                                    <p:anim calcmode="lin" valueType="num">
                                      <p:cBhvr additive="base">
                                        <p:cTn id="56" dur="7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accel="28500" decel="42800" fill="hold" grpId="0" nodeType="withEffect">
                                  <p:stCondLst>
                                    <p:cond delay="40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700" fill="hold"/>
                                        <p:tgtEl>
                                          <p:spTgt spid="32"/>
                                        </p:tgtEl>
                                        <p:attrNameLst>
                                          <p:attrName>ppt_x</p:attrName>
                                        </p:attrNameLst>
                                      </p:cBhvr>
                                      <p:tavLst>
                                        <p:tav tm="0">
                                          <p:val>
                                            <p:strVal val="#ppt_x"/>
                                          </p:val>
                                        </p:tav>
                                        <p:tav tm="100000">
                                          <p:val>
                                            <p:strVal val="#ppt_x"/>
                                          </p:val>
                                        </p:tav>
                                      </p:tavLst>
                                    </p:anim>
                                    <p:anim calcmode="lin" valueType="num">
                                      <p:cBhvr additive="base">
                                        <p:cTn id="60" dur="7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Graphic spid="9" grpId="0">
        <p:bldAsOne/>
      </p:bldGraphic>
      <p:bldP spid="15" grpId="0" bldLvl="0" animBg="1"/>
      <p:bldP spid="16" grpId="0"/>
      <p:bldGraphic spid="20" grpId="0">
        <p:bldAsOne/>
      </p:bldGraphic>
      <p:bldP spid="22" grpId="0" bldLvl="0" animBg="1"/>
      <p:bldP spid="23" grpId="0"/>
      <p:bldGraphic spid="29" grpId="0">
        <p:bldAsOne/>
      </p:bldGraphic>
      <p:bldP spid="31" grpId="0" bldLvl="0" animBg="1"/>
      <p:bldP spid="32" grpId="0"/>
      <p:bldP spid="38" grpId="0" bldLvl="0" animBg="1"/>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组合 87"/>
          <p:cNvGrpSpPr/>
          <p:nvPr/>
        </p:nvGrpSpPr>
        <p:grpSpPr>
          <a:xfrm>
            <a:off x="0" y="0"/>
            <a:ext cx="12192000" cy="1971666"/>
            <a:chOff x="0" y="0"/>
            <a:chExt cx="12192000" cy="1971666"/>
          </a:xfrm>
        </p:grpSpPr>
        <p:sp>
          <p:nvSpPr>
            <p:cNvPr id="31" name="矩形 30"/>
            <p:cNvSpPr/>
            <p:nvPr/>
          </p:nvSpPr>
          <p:spPr>
            <a:xfrm>
              <a:off x="0" y="0"/>
              <a:ext cx="12192000" cy="18383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直角三角形 86"/>
            <p:cNvSpPr/>
            <p:nvPr/>
          </p:nvSpPr>
          <p:spPr>
            <a:xfrm rot="18900000">
              <a:off x="5953127" y="1685916"/>
              <a:ext cx="285750" cy="28575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p:nvSpPr>
        <p:spPr>
          <a:xfrm>
            <a:off x="2648602" y="2639478"/>
            <a:ext cx="1114425" cy="1114425"/>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545267" y="2639478"/>
            <a:ext cx="1114425" cy="1114425"/>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377826" y="2639478"/>
            <a:ext cx="1114425" cy="1114425"/>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肘形连接符 32"/>
          <p:cNvCxnSpPr>
            <a:stCxn id="31" idx="2"/>
            <a:endCxn id="2" idx="0"/>
          </p:cNvCxnSpPr>
          <p:nvPr/>
        </p:nvCxnSpPr>
        <p:spPr>
          <a:xfrm rot="5400000">
            <a:off x="4250332" y="793809"/>
            <a:ext cx="801153" cy="2890185"/>
          </a:xfrm>
          <a:prstGeom prst="bentConnector3">
            <a:avLst/>
          </a:prstGeom>
          <a:ln w="1270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肘形连接符 34"/>
          <p:cNvCxnSpPr>
            <a:stCxn id="31" idx="2"/>
            <a:endCxn id="8" idx="0"/>
          </p:cNvCxnSpPr>
          <p:nvPr/>
        </p:nvCxnSpPr>
        <p:spPr>
          <a:xfrm rot="16200000" flipH="1">
            <a:off x="5698664" y="2235661"/>
            <a:ext cx="801153" cy="6480"/>
          </a:xfrm>
          <a:prstGeom prst="bentConnector3">
            <a:avLst/>
          </a:prstGeom>
          <a:ln w="1270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肘形连接符 38"/>
          <p:cNvCxnSpPr>
            <a:stCxn id="31" idx="2"/>
            <a:endCxn id="13" idx="0"/>
          </p:cNvCxnSpPr>
          <p:nvPr/>
        </p:nvCxnSpPr>
        <p:spPr>
          <a:xfrm rot="16200000" flipH="1">
            <a:off x="7114943" y="819381"/>
            <a:ext cx="801153" cy="2839039"/>
          </a:xfrm>
          <a:prstGeom prst="bentConnector3">
            <a:avLst/>
          </a:prstGeom>
          <a:ln w="1270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073694" y="4059546"/>
            <a:ext cx="2264243" cy="1555131"/>
            <a:chOff x="676694" y="4059546"/>
            <a:chExt cx="2264243" cy="1555131"/>
          </a:xfrm>
        </p:grpSpPr>
        <p:sp>
          <p:nvSpPr>
            <p:cNvPr id="46" name="文本框 45"/>
            <p:cNvSpPr txBox="1"/>
            <p:nvPr/>
          </p:nvSpPr>
          <p:spPr>
            <a:xfrm>
              <a:off x="676694" y="4450191"/>
              <a:ext cx="2264243" cy="1164486"/>
            </a:xfrm>
            <a:prstGeom prst="rect">
              <a:avLst/>
            </a:prstGeom>
            <a:noFill/>
          </p:spPr>
          <p:txBody>
            <a:bodyPr wrap="square" rtlCol="0">
              <a:spAutoFit/>
            </a:bodyPr>
            <a:lstStyle/>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优雅舒适的办公环境。</a:t>
              </a:r>
              <a:endParaRPr lang="zh-CN" altLang="en-US" sz="1200" dirty="0">
                <a:solidFill>
                  <a:schemeClr val="tx1">
                    <a:lumMod val="65000"/>
                    <a:lumOff val="35000"/>
                  </a:schemeClr>
                </a:solidFill>
              </a:endParaRPr>
            </a:p>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每天</a:t>
              </a:r>
              <a:r>
                <a:rPr lang="en-US" altLang="zh-CN" sz="1200" dirty="0">
                  <a:solidFill>
                    <a:schemeClr val="tx1">
                      <a:lumMod val="65000"/>
                      <a:lumOff val="35000"/>
                    </a:schemeClr>
                  </a:solidFill>
                </a:rPr>
                <a:t>25</a:t>
              </a:r>
              <a:r>
                <a:rPr lang="zh-CN" altLang="en-US" sz="1200" dirty="0">
                  <a:solidFill>
                    <a:schemeClr val="tx1">
                      <a:lumMod val="65000"/>
                      <a:lumOff val="35000"/>
                    </a:schemeClr>
                  </a:solidFill>
                </a:rPr>
                <a:t>元的高标准午餐补贴。</a:t>
              </a:r>
              <a:endParaRPr lang="en-US" altLang="zh-CN" sz="1200" dirty="0">
                <a:solidFill>
                  <a:schemeClr val="tx1">
                    <a:lumMod val="65000"/>
                    <a:lumOff val="35000"/>
                  </a:schemeClr>
                </a:solidFill>
              </a:endParaRPr>
            </a:p>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每天</a:t>
              </a:r>
              <a:r>
                <a:rPr lang="en-US" altLang="zh-CN" sz="1200" dirty="0">
                  <a:solidFill>
                    <a:schemeClr val="tx1">
                      <a:lumMod val="65000"/>
                      <a:lumOff val="35000"/>
                    </a:schemeClr>
                  </a:solidFill>
                </a:rPr>
                <a:t>15</a:t>
              </a:r>
              <a:r>
                <a:rPr lang="zh-CN" altLang="en-US" sz="1200" dirty="0">
                  <a:solidFill>
                    <a:schemeClr val="tx1">
                      <a:lumMod val="65000"/>
                      <a:lumOff val="35000"/>
                    </a:schemeClr>
                  </a:solidFill>
                </a:rPr>
                <a:t>分钟人性化茶歇时间。</a:t>
              </a:r>
              <a:endParaRPr lang="zh-CN" altLang="en-US" sz="1200" dirty="0">
                <a:solidFill>
                  <a:schemeClr val="tx1">
                    <a:lumMod val="65000"/>
                    <a:lumOff val="35000"/>
                  </a:schemeClr>
                </a:solidFill>
              </a:endParaRPr>
            </a:p>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不固定的品酒时间。</a:t>
              </a:r>
              <a:endParaRPr lang="zh-CN" altLang="en-US" sz="1200" dirty="0">
                <a:solidFill>
                  <a:schemeClr val="tx1">
                    <a:lumMod val="65000"/>
                    <a:lumOff val="35000"/>
                  </a:schemeClr>
                </a:solidFill>
              </a:endParaRPr>
            </a:p>
          </p:txBody>
        </p:sp>
        <p:sp>
          <p:nvSpPr>
            <p:cNvPr id="50" name="文本框 49"/>
            <p:cNvSpPr txBox="1"/>
            <p:nvPr/>
          </p:nvSpPr>
          <p:spPr>
            <a:xfrm>
              <a:off x="936301" y="4059546"/>
              <a:ext cx="1745029" cy="391628"/>
            </a:xfrm>
            <a:prstGeom prst="rect">
              <a:avLst/>
            </a:prstGeom>
            <a:noFill/>
            <a:ln>
              <a:noFill/>
            </a:ln>
          </p:spPr>
          <p:txBody>
            <a:bodyPr wrap="none" tIns="72000" rIns="0" bIns="72000" rtlCol="0">
              <a:spAutoFit/>
            </a:bodyPr>
            <a:lstStyle/>
            <a:p>
              <a:r>
                <a:rPr lang="en-US" altLang="zh-CN" sz="1600" dirty="0">
                  <a:solidFill>
                    <a:schemeClr val="tx2"/>
                  </a:solidFill>
                  <a:latin typeface="+mj-lt"/>
                </a:rPr>
                <a:t>THE SLIDE TITLE HERE</a:t>
              </a:r>
              <a:endParaRPr lang="zh-CN" altLang="en-US" sz="1600" dirty="0">
                <a:solidFill>
                  <a:schemeClr val="tx2"/>
                </a:solidFill>
                <a:latin typeface="+mj-lt"/>
              </a:endParaRPr>
            </a:p>
          </p:txBody>
        </p:sp>
      </p:grpSp>
      <p:grpSp>
        <p:nvGrpSpPr>
          <p:cNvPr id="23" name="组合 22"/>
          <p:cNvGrpSpPr/>
          <p:nvPr/>
        </p:nvGrpSpPr>
        <p:grpSpPr>
          <a:xfrm>
            <a:off x="4970359" y="4058563"/>
            <a:ext cx="2554694" cy="1833113"/>
            <a:chOff x="3541306" y="4058563"/>
            <a:chExt cx="2554694" cy="1833113"/>
          </a:xfrm>
        </p:grpSpPr>
        <p:sp>
          <p:nvSpPr>
            <p:cNvPr id="47" name="文本框 46"/>
            <p:cNvSpPr txBox="1"/>
            <p:nvPr/>
          </p:nvSpPr>
          <p:spPr>
            <a:xfrm>
              <a:off x="3541306" y="4450191"/>
              <a:ext cx="2554694" cy="1441485"/>
            </a:xfrm>
            <a:prstGeom prst="rect">
              <a:avLst/>
            </a:prstGeom>
            <a:noFill/>
          </p:spPr>
          <p:txBody>
            <a:bodyPr wrap="square" rtlCol="0">
              <a:spAutoFit/>
            </a:bodyPr>
            <a:lstStyle/>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贴心的免洗洗手液。</a:t>
              </a:r>
              <a:endParaRPr lang="en-US" altLang="zh-CN" sz="1200" dirty="0">
                <a:solidFill>
                  <a:schemeClr val="tx1">
                    <a:lumMod val="65000"/>
                    <a:lumOff val="35000"/>
                  </a:schemeClr>
                </a:solidFill>
              </a:endParaRPr>
            </a:p>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周到的擦手纸、面巾抽纸。</a:t>
              </a:r>
              <a:endParaRPr lang="en-US" altLang="zh-CN" sz="1200" dirty="0">
                <a:solidFill>
                  <a:schemeClr val="tx1">
                    <a:lumMod val="65000"/>
                    <a:lumOff val="35000"/>
                  </a:schemeClr>
                </a:solidFill>
              </a:endParaRPr>
            </a:p>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防雾霾的</a:t>
              </a:r>
              <a:r>
                <a:rPr lang="en-US" altLang="zh-CN" sz="1200" dirty="0">
                  <a:solidFill>
                    <a:schemeClr val="tx1">
                      <a:lumMod val="65000"/>
                      <a:lumOff val="35000"/>
                    </a:schemeClr>
                  </a:solidFill>
                </a:rPr>
                <a:t>3.0PM</a:t>
              </a:r>
              <a:r>
                <a:rPr lang="zh-CN" altLang="en-US" sz="1200" dirty="0">
                  <a:solidFill>
                    <a:schemeClr val="tx1">
                      <a:lumMod val="65000"/>
                      <a:lumOff val="35000"/>
                    </a:schemeClr>
                  </a:solidFill>
                </a:rPr>
                <a:t>口罩。</a:t>
              </a:r>
              <a:endParaRPr lang="en-US" altLang="zh-CN" sz="1200" dirty="0">
                <a:solidFill>
                  <a:schemeClr val="tx1">
                    <a:lumMod val="65000"/>
                    <a:lumOff val="35000"/>
                  </a:schemeClr>
                </a:solidFill>
              </a:endParaRPr>
            </a:p>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各种咖啡杯、马克杯、品酒酒杯。</a:t>
              </a:r>
              <a:endParaRPr lang="en-US" altLang="zh-CN" sz="1200" dirty="0">
                <a:solidFill>
                  <a:schemeClr val="tx1">
                    <a:lumMod val="65000"/>
                    <a:lumOff val="35000"/>
                  </a:schemeClr>
                </a:solidFill>
              </a:endParaRPr>
            </a:p>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温暖的盖毯。</a:t>
              </a:r>
              <a:endParaRPr lang="zh-CN" altLang="en-US" sz="1200" dirty="0">
                <a:solidFill>
                  <a:schemeClr val="tx1">
                    <a:lumMod val="65000"/>
                    <a:lumOff val="35000"/>
                  </a:schemeClr>
                </a:solidFill>
              </a:endParaRPr>
            </a:p>
          </p:txBody>
        </p:sp>
        <p:sp>
          <p:nvSpPr>
            <p:cNvPr id="51" name="文本框 50"/>
            <p:cNvSpPr txBox="1"/>
            <p:nvPr/>
          </p:nvSpPr>
          <p:spPr>
            <a:xfrm>
              <a:off x="3800913" y="4058563"/>
              <a:ext cx="1745029" cy="391628"/>
            </a:xfrm>
            <a:prstGeom prst="rect">
              <a:avLst/>
            </a:prstGeom>
            <a:noFill/>
            <a:ln>
              <a:noFill/>
            </a:ln>
          </p:spPr>
          <p:txBody>
            <a:bodyPr wrap="none" tIns="72000" rIns="0" bIns="72000" rtlCol="0">
              <a:spAutoFit/>
            </a:bodyPr>
            <a:lstStyle/>
            <a:p>
              <a:r>
                <a:rPr lang="en-US" altLang="zh-CN" sz="1600" dirty="0">
                  <a:solidFill>
                    <a:schemeClr val="tx2"/>
                  </a:solidFill>
                  <a:latin typeface="+mj-lt"/>
                </a:rPr>
                <a:t>THE SLIDE TITLE HERE</a:t>
              </a:r>
              <a:endParaRPr lang="zh-CN" altLang="en-US" sz="1600" dirty="0">
                <a:solidFill>
                  <a:schemeClr val="tx2"/>
                </a:solidFill>
                <a:latin typeface="+mj-lt"/>
              </a:endParaRPr>
            </a:p>
          </p:txBody>
        </p:sp>
      </p:grpSp>
      <p:grpSp>
        <p:nvGrpSpPr>
          <p:cNvPr id="24" name="组合 23"/>
          <p:cNvGrpSpPr/>
          <p:nvPr/>
        </p:nvGrpSpPr>
        <p:grpSpPr>
          <a:xfrm>
            <a:off x="7802918" y="4058563"/>
            <a:ext cx="3278739" cy="2110112"/>
            <a:chOff x="6405918" y="4058563"/>
            <a:chExt cx="3278739" cy="2110112"/>
          </a:xfrm>
        </p:grpSpPr>
        <p:sp>
          <p:nvSpPr>
            <p:cNvPr id="48" name="文本框 47"/>
            <p:cNvSpPr txBox="1"/>
            <p:nvPr/>
          </p:nvSpPr>
          <p:spPr>
            <a:xfrm>
              <a:off x="6405918" y="4450191"/>
              <a:ext cx="3278739" cy="1718484"/>
            </a:xfrm>
            <a:prstGeom prst="rect">
              <a:avLst/>
            </a:prstGeom>
            <a:noFill/>
          </p:spPr>
          <p:txBody>
            <a:bodyPr wrap="square" rtlCol="0">
              <a:spAutoFit/>
            </a:bodyPr>
            <a:lstStyle/>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养老、工伤、失业、生育、医疗保、</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意外伤害</a:t>
              </a:r>
              <a:r>
                <a:rPr lang="zh-CN" altLang="en-US" sz="1200" dirty="0">
                  <a:solidFill>
                    <a:schemeClr val="tx1">
                      <a:lumMod val="65000"/>
                      <a:lumOff val="35000"/>
                    </a:schemeClr>
                  </a:solidFill>
                </a:rPr>
                <a:t>险。</a:t>
              </a:r>
              <a:endParaRPr lang="en-US" altLang="zh-CN" sz="1200" dirty="0">
                <a:solidFill>
                  <a:schemeClr val="tx1">
                    <a:lumMod val="65000"/>
                    <a:lumOff val="35000"/>
                  </a:schemeClr>
                </a:solidFill>
              </a:endParaRPr>
            </a:p>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入职体检及每年健康体检。</a:t>
              </a:r>
              <a:endParaRPr lang="en-US" altLang="zh-CN" sz="1200" dirty="0">
                <a:solidFill>
                  <a:schemeClr val="tx1">
                    <a:lumMod val="65000"/>
                    <a:lumOff val="35000"/>
                  </a:schemeClr>
                </a:solidFill>
              </a:endParaRPr>
            </a:p>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不定期团体活动：例如春游、聚餐、</a:t>
              </a:r>
              <a:r>
                <a:rPr lang="en-US" altLang="zh-CN" sz="1200" dirty="0">
                  <a:solidFill>
                    <a:schemeClr val="tx1">
                      <a:lumMod val="65000"/>
                      <a:lumOff val="35000"/>
                    </a:schemeClr>
                  </a:solidFill>
                </a:rPr>
                <a:t>K</a:t>
              </a:r>
              <a:r>
                <a:rPr lang="zh-CN" altLang="en-US" sz="1200" dirty="0">
                  <a:solidFill>
                    <a:schemeClr val="tx1">
                      <a:lumMod val="65000"/>
                      <a:lumOff val="35000"/>
                    </a:schemeClr>
                  </a:solidFill>
                </a:rPr>
                <a:t>歌等。</a:t>
              </a:r>
              <a:endParaRPr lang="zh-CN" altLang="en-US" sz="1200" dirty="0">
                <a:solidFill>
                  <a:schemeClr val="tx1">
                    <a:lumMod val="65000"/>
                    <a:lumOff val="35000"/>
                  </a:schemeClr>
                </a:solidFill>
              </a:endParaRPr>
            </a:p>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女员工享受每月</a:t>
              </a:r>
              <a:r>
                <a:rPr lang="en-US" altLang="zh-CN" sz="1200" dirty="0">
                  <a:solidFill>
                    <a:schemeClr val="tx1">
                      <a:lumMod val="65000"/>
                      <a:lumOff val="35000"/>
                    </a:schemeClr>
                  </a:solidFill>
                </a:rPr>
                <a:t>1</a:t>
              </a:r>
              <a:r>
                <a:rPr lang="zh-CN" altLang="en-US" sz="1200" dirty="0">
                  <a:solidFill>
                    <a:schemeClr val="tx1">
                      <a:lumMod val="65000"/>
                      <a:lumOff val="35000"/>
                    </a:schemeClr>
                  </a:solidFill>
                </a:rPr>
                <a:t>天无条件休假假期。</a:t>
              </a:r>
              <a:endParaRPr lang="zh-CN" altLang="en-US" sz="1200" dirty="0">
                <a:solidFill>
                  <a:schemeClr val="tx1">
                    <a:lumMod val="65000"/>
                    <a:lumOff val="35000"/>
                  </a:schemeClr>
                </a:solidFill>
              </a:endParaRPr>
            </a:p>
            <a:p>
              <a:pPr marL="171450" indent="-171450">
                <a:lnSpc>
                  <a:spcPct val="150000"/>
                </a:lnSpc>
                <a:buFont typeface="Wingdings" panose="05000000000000000000" pitchFamily="2" charset="2"/>
                <a:buChar char="l"/>
              </a:pPr>
              <a:r>
                <a:rPr lang="zh-CN" altLang="en-US" sz="1200" dirty="0">
                  <a:solidFill>
                    <a:schemeClr val="tx1">
                      <a:lumMod val="65000"/>
                      <a:lumOff val="35000"/>
                    </a:schemeClr>
                  </a:solidFill>
                </a:rPr>
                <a:t>节假日、生日礼品</a:t>
              </a:r>
              <a:endParaRPr lang="zh-CN" altLang="en-US" sz="1200" dirty="0">
                <a:solidFill>
                  <a:schemeClr val="tx1">
                    <a:lumMod val="65000"/>
                    <a:lumOff val="35000"/>
                  </a:schemeClr>
                </a:solidFill>
              </a:endParaRPr>
            </a:p>
          </p:txBody>
        </p:sp>
        <p:sp>
          <p:nvSpPr>
            <p:cNvPr id="52" name="文本框 51"/>
            <p:cNvSpPr txBox="1"/>
            <p:nvPr/>
          </p:nvSpPr>
          <p:spPr>
            <a:xfrm>
              <a:off x="6665525" y="4058563"/>
              <a:ext cx="1745029" cy="391628"/>
            </a:xfrm>
            <a:prstGeom prst="rect">
              <a:avLst/>
            </a:prstGeom>
            <a:noFill/>
            <a:ln>
              <a:noFill/>
            </a:ln>
          </p:spPr>
          <p:txBody>
            <a:bodyPr wrap="none" tIns="72000" rIns="0" bIns="72000" rtlCol="0">
              <a:spAutoFit/>
            </a:bodyPr>
            <a:lstStyle/>
            <a:p>
              <a:r>
                <a:rPr lang="en-US" altLang="zh-CN" sz="1600" dirty="0">
                  <a:solidFill>
                    <a:schemeClr val="tx2"/>
                  </a:solidFill>
                  <a:latin typeface="+mj-lt"/>
                </a:rPr>
                <a:t>THE SLIDE TITLE HERE</a:t>
              </a:r>
              <a:endParaRPr lang="zh-CN" altLang="en-US" sz="1600" dirty="0">
                <a:solidFill>
                  <a:schemeClr val="tx2"/>
                </a:solidFill>
                <a:latin typeface="+mj-lt"/>
              </a:endParaRPr>
            </a:p>
          </p:txBody>
        </p:sp>
      </p:grpSp>
      <p:sp>
        <p:nvSpPr>
          <p:cNvPr id="68" name="文本框 67"/>
          <p:cNvSpPr txBox="1"/>
          <p:nvPr/>
        </p:nvSpPr>
        <p:spPr>
          <a:xfrm>
            <a:off x="4950413" y="64623"/>
            <a:ext cx="2144177" cy="760959"/>
          </a:xfrm>
          <a:prstGeom prst="rect">
            <a:avLst/>
          </a:prstGeom>
          <a:noFill/>
          <a:ln>
            <a:noFill/>
          </a:ln>
        </p:spPr>
        <p:txBody>
          <a:bodyPr wrap="none" tIns="72000" rIns="0" bIns="72000" rtlCol="0">
            <a:spAutoFit/>
          </a:bodyPr>
          <a:lstStyle/>
          <a:p>
            <a:pPr algn="ctr"/>
            <a:r>
              <a:rPr lang="zh-CN" altLang="en-US" sz="4000" b="1" dirty="0">
                <a:solidFill>
                  <a:schemeClr val="accent1"/>
                </a:solidFill>
                <a:latin typeface="+mj-ea"/>
                <a:ea typeface="+mj-ea"/>
              </a:rPr>
              <a:t>公司福利</a:t>
            </a:r>
            <a:endParaRPr lang="zh-CN" altLang="en-US" sz="4000" b="1" dirty="0">
              <a:solidFill>
                <a:schemeClr val="accent1"/>
              </a:solidFill>
              <a:latin typeface="+mj-ea"/>
              <a:ea typeface="+mj-ea"/>
            </a:endParaRPr>
          </a:p>
        </p:txBody>
      </p:sp>
      <p:sp>
        <p:nvSpPr>
          <p:cNvPr id="69" name="文本框 68"/>
          <p:cNvSpPr txBox="1"/>
          <p:nvPr/>
        </p:nvSpPr>
        <p:spPr>
          <a:xfrm>
            <a:off x="1348029" y="757514"/>
            <a:ext cx="9495941" cy="612155"/>
          </a:xfrm>
          <a:prstGeom prst="rect">
            <a:avLst/>
          </a:prstGeom>
          <a:noFill/>
        </p:spPr>
        <p:txBody>
          <a:bodyPr wrap="square" lIns="0" rIns="0" rtlCol="0">
            <a:spAutoFit/>
          </a:bodyPr>
          <a:lstStyle>
            <a:defPPr>
              <a:defRPr lang="zh-CN"/>
            </a:defPPr>
            <a:lvl1pPr>
              <a:lnSpc>
                <a:spcPct val="150000"/>
              </a:lnSpc>
              <a:spcAft>
                <a:spcPts val="1200"/>
              </a:spcAft>
              <a:defRPr sz="1200">
                <a:solidFill>
                  <a:schemeClr val="tx1">
                    <a:lumMod val="65000"/>
                    <a:lumOff val="35000"/>
                  </a:schemeClr>
                </a:solidFill>
              </a:defRPr>
            </a:lvl1pPr>
          </a:lstStyle>
          <a:p>
            <a:pPr algn="ctr"/>
            <a:r>
              <a:rPr lang="en-US" altLang="zh-CN" dirty="0">
                <a:solidFill>
                  <a:schemeClr val="tx1">
                    <a:lumMod val="85000"/>
                    <a:lumOff val="15000"/>
                  </a:schemeClr>
                </a:solidFill>
              </a:rPr>
              <a:t>Please add the text here, according to the need to adjust the font and font size,1.5 double spaced and centering alignment. Please add the text here, according to the need to adjust the font and font size,1.5 double spaced and centering alignment.</a:t>
            </a:r>
            <a:endParaRPr lang="zh-CN" altLang="en-US" dirty="0">
              <a:solidFill>
                <a:schemeClr val="tx1">
                  <a:lumMod val="85000"/>
                  <a:lumOff val="15000"/>
                </a:schemeClr>
              </a:solidFill>
            </a:endParaRPr>
          </a:p>
        </p:txBody>
      </p:sp>
      <p:grpSp>
        <p:nvGrpSpPr>
          <p:cNvPr id="6" name="组合 5"/>
          <p:cNvGrpSpPr/>
          <p:nvPr/>
        </p:nvGrpSpPr>
        <p:grpSpPr>
          <a:xfrm>
            <a:off x="2832375" y="2794676"/>
            <a:ext cx="746881" cy="746881"/>
            <a:chOff x="1435375" y="2794676"/>
            <a:chExt cx="746881" cy="746881"/>
          </a:xfrm>
        </p:grpSpPr>
        <p:grpSp>
          <p:nvGrpSpPr>
            <p:cNvPr id="3" name="组合 2"/>
            <p:cNvGrpSpPr/>
            <p:nvPr/>
          </p:nvGrpSpPr>
          <p:grpSpPr>
            <a:xfrm>
              <a:off x="1435375" y="2794676"/>
              <a:ext cx="746881" cy="746881"/>
              <a:chOff x="4843606" y="1770636"/>
              <a:chExt cx="2504788" cy="2504788"/>
            </a:xfrm>
          </p:grpSpPr>
          <p:sp>
            <p:nvSpPr>
              <p:cNvPr id="4" name="椭圆 3"/>
              <p:cNvSpPr/>
              <p:nvPr/>
            </p:nvSpPr>
            <p:spPr>
              <a:xfrm>
                <a:off x="4843606" y="1770636"/>
                <a:ext cx="2504788" cy="2504788"/>
              </a:xfrm>
              <a:prstGeom prst="ellipse">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167085" y="2094117"/>
                <a:ext cx="1857831" cy="1857829"/>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sp>
          <p:nvSpPr>
            <p:cNvPr id="74" name="Freeform 132"/>
            <p:cNvSpPr>
              <a:spLocks noEditPoints="1"/>
            </p:cNvSpPr>
            <p:nvPr/>
          </p:nvSpPr>
          <p:spPr bwMode="auto">
            <a:xfrm>
              <a:off x="1668036" y="3030123"/>
              <a:ext cx="281559" cy="267302"/>
            </a:xfrm>
            <a:custGeom>
              <a:avLst/>
              <a:gdLst>
                <a:gd name="T0" fmla="*/ 14 w 79"/>
                <a:gd name="T1" fmla="*/ 75 h 75"/>
                <a:gd name="T2" fmla="*/ 23 w 79"/>
                <a:gd name="T3" fmla="*/ 47 h 75"/>
                <a:gd name="T4" fmla="*/ 0 w 79"/>
                <a:gd name="T5" fmla="*/ 27 h 75"/>
                <a:gd name="T6" fmla="*/ 29 w 79"/>
                <a:gd name="T7" fmla="*/ 27 h 75"/>
                <a:gd name="T8" fmla="*/ 40 w 79"/>
                <a:gd name="T9" fmla="*/ 0 h 75"/>
                <a:gd name="T10" fmla="*/ 51 w 79"/>
                <a:gd name="T11" fmla="*/ 27 h 75"/>
                <a:gd name="T12" fmla="*/ 79 w 79"/>
                <a:gd name="T13" fmla="*/ 27 h 75"/>
                <a:gd name="T14" fmla="*/ 57 w 79"/>
                <a:gd name="T15" fmla="*/ 47 h 75"/>
                <a:gd name="T16" fmla="*/ 66 w 79"/>
                <a:gd name="T17" fmla="*/ 75 h 75"/>
                <a:gd name="T18" fmla="*/ 40 w 79"/>
                <a:gd name="T19" fmla="*/ 57 h 75"/>
                <a:gd name="T20" fmla="*/ 14 w 79"/>
                <a:gd name="T21" fmla="*/ 75 h 75"/>
                <a:gd name="T22" fmla="*/ 40 w 79"/>
                <a:gd name="T23" fmla="*/ 54 h 75"/>
                <a:gd name="T24" fmla="*/ 61 w 79"/>
                <a:gd name="T25" fmla="*/ 68 h 75"/>
                <a:gd name="T26" fmla="*/ 54 w 79"/>
                <a:gd name="T27" fmla="*/ 45 h 75"/>
                <a:gd name="T28" fmla="*/ 72 w 79"/>
                <a:gd name="T29" fmla="*/ 29 h 75"/>
                <a:gd name="T30" fmla="*/ 49 w 79"/>
                <a:gd name="T31" fmla="*/ 29 h 75"/>
                <a:gd name="T32" fmla="*/ 40 w 79"/>
                <a:gd name="T33" fmla="*/ 7 h 75"/>
                <a:gd name="T34" fmla="*/ 31 w 79"/>
                <a:gd name="T35" fmla="*/ 29 h 75"/>
                <a:gd name="T36" fmla="*/ 8 w 79"/>
                <a:gd name="T37" fmla="*/ 29 h 75"/>
                <a:gd name="T38" fmla="*/ 26 w 79"/>
                <a:gd name="T39" fmla="*/ 45 h 75"/>
                <a:gd name="T40" fmla="*/ 19 w 79"/>
                <a:gd name="T41" fmla="*/ 68 h 75"/>
                <a:gd name="T42" fmla="*/ 40 w 79"/>
                <a:gd name="T43" fmla="*/ 5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 h="75">
                  <a:moveTo>
                    <a:pt x="14" y="75"/>
                  </a:moveTo>
                  <a:lnTo>
                    <a:pt x="23" y="47"/>
                  </a:lnTo>
                  <a:lnTo>
                    <a:pt x="0" y="27"/>
                  </a:lnTo>
                  <a:lnTo>
                    <a:pt x="29" y="27"/>
                  </a:lnTo>
                  <a:lnTo>
                    <a:pt x="40" y="0"/>
                  </a:lnTo>
                  <a:lnTo>
                    <a:pt x="51" y="27"/>
                  </a:lnTo>
                  <a:lnTo>
                    <a:pt x="79" y="27"/>
                  </a:lnTo>
                  <a:lnTo>
                    <a:pt x="57" y="47"/>
                  </a:lnTo>
                  <a:lnTo>
                    <a:pt x="66" y="75"/>
                  </a:lnTo>
                  <a:lnTo>
                    <a:pt x="40" y="57"/>
                  </a:lnTo>
                  <a:lnTo>
                    <a:pt x="14" y="75"/>
                  </a:lnTo>
                  <a:close/>
                  <a:moveTo>
                    <a:pt x="40" y="54"/>
                  </a:moveTo>
                  <a:lnTo>
                    <a:pt x="61" y="68"/>
                  </a:lnTo>
                  <a:lnTo>
                    <a:pt x="54" y="45"/>
                  </a:lnTo>
                  <a:lnTo>
                    <a:pt x="72" y="29"/>
                  </a:lnTo>
                  <a:lnTo>
                    <a:pt x="49" y="29"/>
                  </a:lnTo>
                  <a:lnTo>
                    <a:pt x="40" y="7"/>
                  </a:lnTo>
                  <a:lnTo>
                    <a:pt x="31" y="29"/>
                  </a:lnTo>
                  <a:lnTo>
                    <a:pt x="8" y="29"/>
                  </a:lnTo>
                  <a:lnTo>
                    <a:pt x="26" y="45"/>
                  </a:lnTo>
                  <a:lnTo>
                    <a:pt x="19" y="68"/>
                  </a:lnTo>
                  <a:lnTo>
                    <a:pt x="40" y="5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7" name="组合 6"/>
          <p:cNvGrpSpPr/>
          <p:nvPr/>
        </p:nvGrpSpPr>
        <p:grpSpPr>
          <a:xfrm>
            <a:off x="5729040" y="2794676"/>
            <a:ext cx="746881" cy="746881"/>
            <a:chOff x="4299987" y="2794676"/>
            <a:chExt cx="746881" cy="746881"/>
          </a:xfrm>
        </p:grpSpPr>
        <p:grpSp>
          <p:nvGrpSpPr>
            <p:cNvPr id="9" name="组合 8"/>
            <p:cNvGrpSpPr/>
            <p:nvPr/>
          </p:nvGrpSpPr>
          <p:grpSpPr>
            <a:xfrm>
              <a:off x="4299987" y="2794676"/>
              <a:ext cx="746881" cy="746881"/>
              <a:chOff x="4843606" y="1770636"/>
              <a:chExt cx="2504788" cy="2504788"/>
            </a:xfrm>
          </p:grpSpPr>
          <p:sp>
            <p:nvSpPr>
              <p:cNvPr id="10" name="椭圆 9"/>
              <p:cNvSpPr/>
              <p:nvPr/>
            </p:nvSpPr>
            <p:spPr>
              <a:xfrm>
                <a:off x="4843606" y="1770636"/>
                <a:ext cx="2504788" cy="2504788"/>
              </a:xfrm>
              <a:prstGeom prst="ellipse">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167085" y="2094117"/>
                <a:ext cx="1857831" cy="1857829"/>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grpSp>
          <p:nvGrpSpPr>
            <p:cNvPr id="75" name="组合 74"/>
            <p:cNvGrpSpPr/>
            <p:nvPr/>
          </p:nvGrpSpPr>
          <p:grpSpPr>
            <a:xfrm>
              <a:off x="4581304" y="3037616"/>
              <a:ext cx="209771" cy="283808"/>
              <a:chOff x="3455039" y="1494918"/>
              <a:chExt cx="215647" cy="291758"/>
            </a:xfrm>
            <a:solidFill>
              <a:schemeClr val="bg1"/>
            </a:solidFill>
          </p:grpSpPr>
          <p:sp>
            <p:nvSpPr>
              <p:cNvPr id="76" name="Freeform 115"/>
              <p:cNvSpPr>
                <a:spLocks noEditPoints="1"/>
              </p:cNvSpPr>
              <p:nvPr/>
            </p:nvSpPr>
            <p:spPr bwMode="auto">
              <a:xfrm>
                <a:off x="3455039" y="1494918"/>
                <a:ext cx="215647" cy="291758"/>
              </a:xfrm>
              <a:custGeom>
                <a:avLst/>
                <a:gdLst>
                  <a:gd name="T0" fmla="*/ 72 w 144"/>
                  <a:gd name="T1" fmla="*/ 194 h 194"/>
                  <a:gd name="T2" fmla="*/ 69 w 144"/>
                  <a:gd name="T3" fmla="*/ 190 h 194"/>
                  <a:gd name="T4" fmla="*/ 0 w 144"/>
                  <a:gd name="T5" fmla="*/ 63 h 194"/>
                  <a:gd name="T6" fmla="*/ 72 w 144"/>
                  <a:gd name="T7" fmla="*/ 0 h 194"/>
                  <a:gd name="T8" fmla="*/ 144 w 144"/>
                  <a:gd name="T9" fmla="*/ 63 h 194"/>
                  <a:gd name="T10" fmla="*/ 79 w 144"/>
                  <a:gd name="T11" fmla="*/ 186 h 194"/>
                  <a:gd name="T12" fmla="*/ 75 w 144"/>
                  <a:gd name="T13" fmla="*/ 190 h 194"/>
                  <a:gd name="T14" fmla="*/ 72 w 144"/>
                  <a:gd name="T15" fmla="*/ 194 h 194"/>
                  <a:gd name="T16" fmla="*/ 72 w 144"/>
                  <a:gd name="T17" fmla="*/ 8 h 194"/>
                  <a:gd name="T18" fmla="*/ 8 w 144"/>
                  <a:gd name="T19" fmla="*/ 63 h 194"/>
                  <a:gd name="T20" fmla="*/ 72 w 144"/>
                  <a:gd name="T21" fmla="*/ 181 h 194"/>
                  <a:gd name="T22" fmla="*/ 72 w 144"/>
                  <a:gd name="T23" fmla="*/ 181 h 194"/>
                  <a:gd name="T24" fmla="*/ 136 w 144"/>
                  <a:gd name="T25" fmla="*/ 63 h 194"/>
                  <a:gd name="T26" fmla="*/ 72 w 144"/>
                  <a:gd name="T27" fmla="*/ 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94">
                    <a:moveTo>
                      <a:pt x="72" y="194"/>
                    </a:moveTo>
                    <a:cubicBezTo>
                      <a:pt x="69" y="190"/>
                      <a:pt x="69" y="190"/>
                      <a:pt x="69" y="190"/>
                    </a:cubicBezTo>
                    <a:cubicBezTo>
                      <a:pt x="66" y="187"/>
                      <a:pt x="0" y="105"/>
                      <a:pt x="0" y="63"/>
                    </a:cubicBezTo>
                    <a:cubicBezTo>
                      <a:pt x="0" y="24"/>
                      <a:pt x="28" y="0"/>
                      <a:pt x="72" y="0"/>
                    </a:cubicBezTo>
                    <a:cubicBezTo>
                      <a:pt x="118" y="0"/>
                      <a:pt x="144" y="22"/>
                      <a:pt x="144" y="63"/>
                    </a:cubicBezTo>
                    <a:cubicBezTo>
                      <a:pt x="144" y="89"/>
                      <a:pt x="122" y="130"/>
                      <a:pt x="79" y="186"/>
                    </a:cubicBezTo>
                    <a:cubicBezTo>
                      <a:pt x="77" y="188"/>
                      <a:pt x="76" y="189"/>
                      <a:pt x="75" y="190"/>
                    </a:cubicBezTo>
                    <a:lnTo>
                      <a:pt x="72" y="194"/>
                    </a:lnTo>
                    <a:close/>
                    <a:moveTo>
                      <a:pt x="72" y="8"/>
                    </a:moveTo>
                    <a:cubicBezTo>
                      <a:pt x="32" y="8"/>
                      <a:pt x="8" y="28"/>
                      <a:pt x="8" y="63"/>
                    </a:cubicBezTo>
                    <a:cubicBezTo>
                      <a:pt x="8" y="97"/>
                      <a:pt x="59" y="164"/>
                      <a:pt x="72" y="181"/>
                    </a:cubicBezTo>
                    <a:cubicBezTo>
                      <a:pt x="72" y="181"/>
                      <a:pt x="72" y="181"/>
                      <a:pt x="72" y="181"/>
                    </a:cubicBezTo>
                    <a:cubicBezTo>
                      <a:pt x="125" y="113"/>
                      <a:pt x="136" y="80"/>
                      <a:pt x="136" y="63"/>
                    </a:cubicBezTo>
                    <a:cubicBezTo>
                      <a:pt x="136" y="17"/>
                      <a:pt x="101" y="8"/>
                      <a:pt x="7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6"/>
              <p:cNvSpPr>
                <a:spLocks noEditPoints="1"/>
              </p:cNvSpPr>
              <p:nvPr/>
            </p:nvSpPr>
            <p:spPr bwMode="auto">
              <a:xfrm>
                <a:off x="3518463" y="1554115"/>
                <a:ext cx="84567" cy="84567"/>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3"/>
                      <a:pt x="0" y="28"/>
                    </a:cubicBezTo>
                    <a:cubicBezTo>
                      <a:pt x="0" y="12"/>
                      <a:pt x="13" y="0"/>
                      <a:pt x="28" y="0"/>
                    </a:cubicBezTo>
                    <a:cubicBezTo>
                      <a:pt x="43" y="0"/>
                      <a:pt x="56" y="12"/>
                      <a:pt x="56" y="28"/>
                    </a:cubicBezTo>
                    <a:cubicBezTo>
                      <a:pt x="56" y="43"/>
                      <a:pt x="43" y="56"/>
                      <a:pt x="28" y="56"/>
                    </a:cubicBezTo>
                    <a:moveTo>
                      <a:pt x="28" y="8"/>
                    </a:moveTo>
                    <a:cubicBezTo>
                      <a:pt x="17" y="8"/>
                      <a:pt x="8" y="17"/>
                      <a:pt x="8" y="28"/>
                    </a:cubicBezTo>
                    <a:cubicBezTo>
                      <a:pt x="8" y="39"/>
                      <a:pt x="17" y="48"/>
                      <a:pt x="28" y="48"/>
                    </a:cubicBezTo>
                    <a:cubicBezTo>
                      <a:pt x="39" y="48"/>
                      <a:pt x="48" y="39"/>
                      <a:pt x="48" y="28"/>
                    </a:cubicBezTo>
                    <a:cubicBezTo>
                      <a:pt x="48" y="17"/>
                      <a:pt x="39" y="8"/>
                      <a:pt x="28"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 name="组合 11"/>
          <p:cNvGrpSpPr/>
          <p:nvPr/>
        </p:nvGrpSpPr>
        <p:grpSpPr>
          <a:xfrm>
            <a:off x="8561599" y="2794676"/>
            <a:ext cx="746881" cy="746881"/>
            <a:chOff x="7164599" y="2794676"/>
            <a:chExt cx="746881" cy="746881"/>
          </a:xfrm>
        </p:grpSpPr>
        <p:grpSp>
          <p:nvGrpSpPr>
            <p:cNvPr id="14" name="组合 13"/>
            <p:cNvGrpSpPr/>
            <p:nvPr/>
          </p:nvGrpSpPr>
          <p:grpSpPr>
            <a:xfrm>
              <a:off x="7164599" y="2794676"/>
              <a:ext cx="746881" cy="746881"/>
              <a:chOff x="4843606" y="1770636"/>
              <a:chExt cx="2504788" cy="2504788"/>
            </a:xfrm>
          </p:grpSpPr>
          <p:sp>
            <p:nvSpPr>
              <p:cNvPr id="15" name="椭圆 14"/>
              <p:cNvSpPr/>
              <p:nvPr/>
            </p:nvSpPr>
            <p:spPr>
              <a:xfrm>
                <a:off x="4843606" y="1770636"/>
                <a:ext cx="2504788" cy="2504788"/>
              </a:xfrm>
              <a:prstGeom prst="ellipse">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167085" y="2094117"/>
                <a:ext cx="1857831" cy="1857829"/>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grpSp>
          <p:nvGrpSpPr>
            <p:cNvPr id="78" name="组合 77"/>
            <p:cNvGrpSpPr/>
            <p:nvPr/>
          </p:nvGrpSpPr>
          <p:grpSpPr>
            <a:xfrm>
              <a:off x="7392137" y="3027732"/>
              <a:ext cx="246913" cy="292178"/>
              <a:chOff x="4106206" y="1486461"/>
              <a:chExt cx="253702" cy="300212"/>
            </a:xfrm>
            <a:solidFill>
              <a:schemeClr val="bg1"/>
            </a:solidFill>
          </p:grpSpPr>
          <p:sp>
            <p:nvSpPr>
              <p:cNvPr id="79" name="Freeform 110"/>
              <p:cNvSpPr>
                <a:spLocks noEditPoints="1"/>
              </p:cNvSpPr>
              <p:nvPr/>
            </p:nvSpPr>
            <p:spPr bwMode="auto">
              <a:xfrm>
                <a:off x="4258427" y="1685192"/>
                <a:ext cx="101481" cy="101481"/>
              </a:xfrm>
              <a:custGeom>
                <a:avLst/>
                <a:gdLst>
                  <a:gd name="T0" fmla="*/ 34 w 68"/>
                  <a:gd name="T1" fmla="*/ 68 h 68"/>
                  <a:gd name="T2" fmla="*/ 0 w 68"/>
                  <a:gd name="T3" fmla="*/ 34 h 68"/>
                  <a:gd name="T4" fmla="*/ 34 w 68"/>
                  <a:gd name="T5" fmla="*/ 0 h 68"/>
                  <a:gd name="T6" fmla="*/ 68 w 68"/>
                  <a:gd name="T7" fmla="*/ 34 h 68"/>
                  <a:gd name="T8" fmla="*/ 34 w 68"/>
                  <a:gd name="T9" fmla="*/ 68 h 68"/>
                  <a:gd name="T10" fmla="*/ 34 w 68"/>
                  <a:gd name="T11" fmla="*/ 8 h 68"/>
                  <a:gd name="T12" fmla="*/ 8 w 68"/>
                  <a:gd name="T13" fmla="*/ 34 h 68"/>
                  <a:gd name="T14" fmla="*/ 34 w 68"/>
                  <a:gd name="T15" fmla="*/ 60 h 68"/>
                  <a:gd name="T16" fmla="*/ 60 w 68"/>
                  <a:gd name="T17" fmla="*/ 34 h 68"/>
                  <a:gd name="T18" fmla="*/ 34 w 68"/>
                  <a:gd name="T19" fmla="*/ 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8">
                    <a:moveTo>
                      <a:pt x="34" y="68"/>
                    </a:moveTo>
                    <a:cubicBezTo>
                      <a:pt x="15" y="68"/>
                      <a:pt x="0" y="52"/>
                      <a:pt x="0" y="34"/>
                    </a:cubicBezTo>
                    <a:cubicBezTo>
                      <a:pt x="0" y="15"/>
                      <a:pt x="15" y="0"/>
                      <a:pt x="34" y="0"/>
                    </a:cubicBezTo>
                    <a:cubicBezTo>
                      <a:pt x="53" y="0"/>
                      <a:pt x="68" y="15"/>
                      <a:pt x="68" y="34"/>
                    </a:cubicBezTo>
                    <a:cubicBezTo>
                      <a:pt x="68" y="52"/>
                      <a:pt x="53" y="68"/>
                      <a:pt x="34" y="68"/>
                    </a:cubicBezTo>
                    <a:moveTo>
                      <a:pt x="34" y="8"/>
                    </a:moveTo>
                    <a:cubicBezTo>
                      <a:pt x="20" y="8"/>
                      <a:pt x="8" y="19"/>
                      <a:pt x="8" y="34"/>
                    </a:cubicBezTo>
                    <a:cubicBezTo>
                      <a:pt x="8" y="48"/>
                      <a:pt x="20" y="60"/>
                      <a:pt x="34" y="60"/>
                    </a:cubicBezTo>
                    <a:cubicBezTo>
                      <a:pt x="48" y="60"/>
                      <a:pt x="60" y="48"/>
                      <a:pt x="60" y="34"/>
                    </a:cubicBezTo>
                    <a:cubicBezTo>
                      <a:pt x="60" y="19"/>
                      <a:pt x="48" y="8"/>
                      <a:pt x="34"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11"/>
              <p:cNvSpPr>
                <a:spLocks noEditPoints="1"/>
              </p:cNvSpPr>
              <p:nvPr/>
            </p:nvSpPr>
            <p:spPr bwMode="auto">
              <a:xfrm>
                <a:off x="4106206" y="1587942"/>
                <a:ext cx="101481" cy="105710"/>
              </a:xfrm>
              <a:custGeom>
                <a:avLst/>
                <a:gdLst>
                  <a:gd name="T0" fmla="*/ 34 w 68"/>
                  <a:gd name="T1" fmla="*/ 68 h 68"/>
                  <a:gd name="T2" fmla="*/ 0 w 68"/>
                  <a:gd name="T3" fmla="*/ 34 h 68"/>
                  <a:gd name="T4" fmla="*/ 34 w 68"/>
                  <a:gd name="T5" fmla="*/ 0 h 68"/>
                  <a:gd name="T6" fmla="*/ 68 w 68"/>
                  <a:gd name="T7" fmla="*/ 34 h 68"/>
                  <a:gd name="T8" fmla="*/ 34 w 68"/>
                  <a:gd name="T9" fmla="*/ 68 h 68"/>
                  <a:gd name="T10" fmla="*/ 34 w 68"/>
                  <a:gd name="T11" fmla="*/ 8 h 68"/>
                  <a:gd name="T12" fmla="*/ 8 w 68"/>
                  <a:gd name="T13" fmla="*/ 34 h 68"/>
                  <a:gd name="T14" fmla="*/ 34 w 68"/>
                  <a:gd name="T15" fmla="*/ 60 h 68"/>
                  <a:gd name="T16" fmla="*/ 60 w 68"/>
                  <a:gd name="T17" fmla="*/ 34 h 68"/>
                  <a:gd name="T18" fmla="*/ 34 w 68"/>
                  <a:gd name="T19" fmla="*/ 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8">
                    <a:moveTo>
                      <a:pt x="34" y="68"/>
                    </a:moveTo>
                    <a:cubicBezTo>
                      <a:pt x="15" y="68"/>
                      <a:pt x="0" y="52"/>
                      <a:pt x="0" y="34"/>
                    </a:cubicBezTo>
                    <a:cubicBezTo>
                      <a:pt x="0" y="15"/>
                      <a:pt x="15" y="0"/>
                      <a:pt x="34" y="0"/>
                    </a:cubicBezTo>
                    <a:cubicBezTo>
                      <a:pt x="53" y="0"/>
                      <a:pt x="68" y="15"/>
                      <a:pt x="68" y="34"/>
                    </a:cubicBezTo>
                    <a:cubicBezTo>
                      <a:pt x="68" y="52"/>
                      <a:pt x="53" y="68"/>
                      <a:pt x="34" y="68"/>
                    </a:cubicBezTo>
                    <a:moveTo>
                      <a:pt x="34" y="8"/>
                    </a:moveTo>
                    <a:cubicBezTo>
                      <a:pt x="20" y="8"/>
                      <a:pt x="8" y="19"/>
                      <a:pt x="8" y="34"/>
                    </a:cubicBezTo>
                    <a:cubicBezTo>
                      <a:pt x="8" y="48"/>
                      <a:pt x="20" y="60"/>
                      <a:pt x="34" y="60"/>
                    </a:cubicBezTo>
                    <a:cubicBezTo>
                      <a:pt x="48" y="60"/>
                      <a:pt x="60" y="48"/>
                      <a:pt x="60" y="34"/>
                    </a:cubicBezTo>
                    <a:cubicBezTo>
                      <a:pt x="60" y="19"/>
                      <a:pt x="48" y="8"/>
                      <a:pt x="34"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2"/>
              <p:cNvSpPr>
                <a:spLocks noEditPoints="1"/>
              </p:cNvSpPr>
              <p:nvPr/>
            </p:nvSpPr>
            <p:spPr bwMode="auto">
              <a:xfrm>
                <a:off x="4258427" y="1486461"/>
                <a:ext cx="101481" cy="101481"/>
              </a:xfrm>
              <a:custGeom>
                <a:avLst/>
                <a:gdLst>
                  <a:gd name="T0" fmla="*/ 34 w 68"/>
                  <a:gd name="T1" fmla="*/ 68 h 68"/>
                  <a:gd name="T2" fmla="*/ 0 w 68"/>
                  <a:gd name="T3" fmla="*/ 34 h 68"/>
                  <a:gd name="T4" fmla="*/ 34 w 68"/>
                  <a:gd name="T5" fmla="*/ 0 h 68"/>
                  <a:gd name="T6" fmla="*/ 68 w 68"/>
                  <a:gd name="T7" fmla="*/ 34 h 68"/>
                  <a:gd name="T8" fmla="*/ 34 w 68"/>
                  <a:gd name="T9" fmla="*/ 68 h 68"/>
                  <a:gd name="T10" fmla="*/ 34 w 68"/>
                  <a:gd name="T11" fmla="*/ 8 h 68"/>
                  <a:gd name="T12" fmla="*/ 8 w 68"/>
                  <a:gd name="T13" fmla="*/ 34 h 68"/>
                  <a:gd name="T14" fmla="*/ 34 w 68"/>
                  <a:gd name="T15" fmla="*/ 60 h 68"/>
                  <a:gd name="T16" fmla="*/ 60 w 68"/>
                  <a:gd name="T17" fmla="*/ 34 h 68"/>
                  <a:gd name="T18" fmla="*/ 34 w 68"/>
                  <a:gd name="T19" fmla="*/ 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8">
                    <a:moveTo>
                      <a:pt x="34" y="68"/>
                    </a:moveTo>
                    <a:cubicBezTo>
                      <a:pt x="15" y="68"/>
                      <a:pt x="0" y="52"/>
                      <a:pt x="0" y="34"/>
                    </a:cubicBezTo>
                    <a:cubicBezTo>
                      <a:pt x="0" y="15"/>
                      <a:pt x="15" y="0"/>
                      <a:pt x="34" y="0"/>
                    </a:cubicBezTo>
                    <a:cubicBezTo>
                      <a:pt x="53" y="0"/>
                      <a:pt x="68" y="15"/>
                      <a:pt x="68" y="34"/>
                    </a:cubicBezTo>
                    <a:cubicBezTo>
                      <a:pt x="68" y="52"/>
                      <a:pt x="53" y="68"/>
                      <a:pt x="34" y="68"/>
                    </a:cubicBezTo>
                    <a:moveTo>
                      <a:pt x="34" y="8"/>
                    </a:moveTo>
                    <a:cubicBezTo>
                      <a:pt x="20" y="8"/>
                      <a:pt x="8" y="19"/>
                      <a:pt x="8" y="34"/>
                    </a:cubicBezTo>
                    <a:cubicBezTo>
                      <a:pt x="8" y="48"/>
                      <a:pt x="20" y="60"/>
                      <a:pt x="34" y="60"/>
                    </a:cubicBezTo>
                    <a:cubicBezTo>
                      <a:pt x="48" y="60"/>
                      <a:pt x="60" y="48"/>
                      <a:pt x="60" y="34"/>
                    </a:cubicBezTo>
                    <a:cubicBezTo>
                      <a:pt x="60" y="19"/>
                      <a:pt x="48" y="8"/>
                      <a:pt x="34"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13"/>
              <p:cNvSpPr/>
              <p:nvPr/>
            </p:nvSpPr>
            <p:spPr bwMode="auto">
              <a:xfrm>
                <a:off x="4186543" y="1554115"/>
                <a:ext cx="84567" cy="71884"/>
              </a:xfrm>
              <a:custGeom>
                <a:avLst/>
                <a:gdLst>
                  <a:gd name="T0" fmla="*/ 2 w 20"/>
                  <a:gd name="T1" fmla="*/ 17 h 17"/>
                  <a:gd name="T2" fmla="*/ 0 w 20"/>
                  <a:gd name="T3" fmla="*/ 15 h 17"/>
                  <a:gd name="T4" fmla="*/ 19 w 20"/>
                  <a:gd name="T5" fmla="*/ 0 h 17"/>
                  <a:gd name="T6" fmla="*/ 20 w 20"/>
                  <a:gd name="T7" fmla="*/ 2 h 17"/>
                  <a:gd name="T8" fmla="*/ 2 w 20"/>
                  <a:gd name="T9" fmla="*/ 17 h 17"/>
                </a:gdLst>
                <a:ahLst/>
                <a:cxnLst>
                  <a:cxn ang="0">
                    <a:pos x="T0" y="T1"/>
                  </a:cxn>
                  <a:cxn ang="0">
                    <a:pos x="T2" y="T3"/>
                  </a:cxn>
                  <a:cxn ang="0">
                    <a:pos x="T4" y="T5"/>
                  </a:cxn>
                  <a:cxn ang="0">
                    <a:pos x="T6" y="T7"/>
                  </a:cxn>
                  <a:cxn ang="0">
                    <a:pos x="T8" y="T9"/>
                  </a:cxn>
                </a:cxnLst>
                <a:rect l="0" t="0" r="r" b="b"/>
                <a:pathLst>
                  <a:path w="20" h="17">
                    <a:moveTo>
                      <a:pt x="2" y="17"/>
                    </a:moveTo>
                    <a:lnTo>
                      <a:pt x="0" y="15"/>
                    </a:lnTo>
                    <a:lnTo>
                      <a:pt x="19" y="0"/>
                    </a:lnTo>
                    <a:lnTo>
                      <a:pt x="20" y="2"/>
                    </a:lnTo>
                    <a:lnTo>
                      <a:pt x="2"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14"/>
              <p:cNvSpPr/>
              <p:nvPr/>
            </p:nvSpPr>
            <p:spPr bwMode="auto">
              <a:xfrm>
                <a:off x="4195000" y="1659822"/>
                <a:ext cx="71884" cy="59197"/>
              </a:xfrm>
              <a:custGeom>
                <a:avLst/>
                <a:gdLst>
                  <a:gd name="T0" fmla="*/ 15 w 17"/>
                  <a:gd name="T1" fmla="*/ 14 h 14"/>
                  <a:gd name="T2" fmla="*/ 0 w 17"/>
                  <a:gd name="T3" fmla="*/ 2 h 14"/>
                  <a:gd name="T4" fmla="*/ 1 w 17"/>
                  <a:gd name="T5" fmla="*/ 0 h 14"/>
                  <a:gd name="T6" fmla="*/ 17 w 17"/>
                  <a:gd name="T7" fmla="*/ 12 h 14"/>
                  <a:gd name="T8" fmla="*/ 15 w 17"/>
                  <a:gd name="T9" fmla="*/ 14 h 14"/>
                </a:gdLst>
                <a:ahLst/>
                <a:cxnLst>
                  <a:cxn ang="0">
                    <a:pos x="T0" y="T1"/>
                  </a:cxn>
                  <a:cxn ang="0">
                    <a:pos x="T2" y="T3"/>
                  </a:cxn>
                  <a:cxn ang="0">
                    <a:pos x="T4" y="T5"/>
                  </a:cxn>
                  <a:cxn ang="0">
                    <a:pos x="T6" y="T7"/>
                  </a:cxn>
                  <a:cxn ang="0">
                    <a:pos x="T8" y="T9"/>
                  </a:cxn>
                </a:cxnLst>
                <a:rect l="0" t="0" r="r" b="b"/>
                <a:pathLst>
                  <a:path w="17" h="14">
                    <a:moveTo>
                      <a:pt x="15" y="14"/>
                    </a:moveTo>
                    <a:lnTo>
                      <a:pt x="0" y="2"/>
                    </a:lnTo>
                    <a:lnTo>
                      <a:pt x="1" y="0"/>
                    </a:lnTo>
                    <a:lnTo>
                      <a:pt x="17" y="12"/>
                    </a:lnTo>
                    <a:lnTo>
                      <a:pt x="1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0" presetClass="entr" presetSubtype="0" decel="100000"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p:cTn id="12" dur="750" fill="hold"/>
                                        <p:tgtEl>
                                          <p:spTgt spid="68"/>
                                        </p:tgtEl>
                                        <p:attrNameLst>
                                          <p:attrName>ppt_w</p:attrName>
                                        </p:attrNameLst>
                                      </p:cBhvr>
                                      <p:tavLst>
                                        <p:tav tm="0">
                                          <p:val>
                                            <p:strVal val="#ppt_w+.3"/>
                                          </p:val>
                                        </p:tav>
                                        <p:tav tm="100000">
                                          <p:val>
                                            <p:strVal val="#ppt_w"/>
                                          </p:val>
                                        </p:tav>
                                      </p:tavLst>
                                    </p:anim>
                                    <p:anim calcmode="lin" valueType="num">
                                      <p:cBhvr>
                                        <p:cTn id="13" dur="750" fill="hold"/>
                                        <p:tgtEl>
                                          <p:spTgt spid="68"/>
                                        </p:tgtEl>
                                        <p:attrNameLst>
                                          <p:attrName>ppt_h</p:attrName>
                                        </p:attrNameLst>
                                      </p:cBhvr>
                                      <p:tavLst>
                                        <p:tav tm="0">
                                          <p:val>
                                            <p:strVal val="#ppt_h"/>
                                          </p:val>
                                        </p:tav>
                                        <p:tav tm="100000">
                                          <p:val>
                                            <p:strVal val="#ppt_h"/>
                                          </p:val>
                                        </p:tav>
                                      </p:tavLst>
                                    </p:anim>
                                    <p:animEffect transition="in" filter="fade">
                                      <p:cBhvr>
                                        <p:cTn id="14" dur="750"/>
                                        <p:tgtEl>
                                          <p:spTgt spid="68"/>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barn(outVertical)">
                                      <p:cBhvr>
                                        <p:cTn id="17" dur="750"/>
                                        <p:tgtEl>
                                          <p:spTgt spid="69"/>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up)">
                                      <p:cBhvr>
                                        <p:cTn id="21" dur="500"/>
                                        <p:tgtEl>
                                          <p:spTgt spid="33"/>
                                        </p:tgtEl>
                                      </p:cBhvr>
                                    </p:animEffect>
                                  </p:childTnLst>
                                </p:cTn>
                              </p:par>
                              <p:par>
                                <p:cTn id="22" presetID="22" presetClass="entr" presetSubtype="1"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up)">
                                      <p:cBhvr>
                                        <p:cTn id="24" dur="500"/>
                                        <p:tgtEl>
                                          <p:spTgt spid="35"/>
                                        </p:tgtEl>
                                      </p:cBhvr>
                                    </p:animEffect>
                                  </p:childTnLst>
                                </p:cTn>
                              </p:par>
                              <p:par>
                                <p:cTn id="25" presetID="22" presetClass="entr" presetSubtype="1"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up)">
                                      <p:cBhvr>
                                        <p:cTn id="27" dur="500"/>
                                        <p:tgtEl>
                                          <p:spTgt spid="39"/>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300" fill="hold"/>
                                        <p:tgtEl>
                                          <p:spTgt spid="6"/>
                                        </p:tgtEl>
                                        <p:attrNameLst>
                                          <p:attrName>ppt_w</p:attrName>
                                        </p:attrNameLst>
                                      </p:cBhvr>
                                      <p:tavLst>
                                        <p:tav tm="0">
                                          <p:val>
                                            <p:fltVal val="0"/>
                                          </p:val>
                                        </p:tav>
                                        <p:tav tm="100000">
                                          <p:val>
                                            <p:strVal val="#ppt_w"/>
                                          </p:val>
                                        </p:tav>
                                      </p:tavLst>
                                    </p:anim>
                                    <p:anim calcmode="lin" valueType="num">
                                      <p:cBhvr>
                                        <p:cTn id="48" dur="300" fill="hold"/>
                                        <p:tgtEl>
                                          <p:spTgt spid="6"/>
                                        </p:tgtEl>
                                        <p:attrNameLst>
                                          <p:attrName>ppt_h</p:attrName>
                                        </p:attrNameLst>
                                      </p:cBhvr>
                                      <p:tavLst>
                                        <p:tav tm="0">
                                          <p:val>
                                            <p:fltVal val="0"/>
                                          </p:val>
                                        </p:tav>
                                        <p:tav tm="100000">
                                          <p:val>
                                            <p:strVal val="#ppt_h"/>
                                          </p:val>
                                        </p:tav>
                                      </p:tavLst>
                                    </p:anim>
                                    <p:animEffect transition="in" filter="fade">
                                      <p:cBhvr>
                                        <p:cTn id="49" dur="300"/>
                                        <p:tgtEl>
                                          <p:spTgt spid="6"/>
                                        </p:tgtEl>
                                      </p:cBhvr>
                                    </p:animEffect>
                                  </p:childTnLst>
                                </p:cTn>
                              </p:par>
                            </p:childTnLst>
                          </p:cTn>
                        </p:par>
                        <p:par>
                          <p:cTn id="50" fill="hold">
                            <p:stCondLst>
                              <p:cond delay="3000"/>
                            </p:stCondLst>
                            <p:childTnLst>
                              <p:par>
                                <p:cTn id="51" presetID="6" presetClass="emph" presetSubtype="0" autoRev="1" fill="hold" nodeType="afterEffect">
                                  <p:stCondLst>
                                    <p:cond delay="0"/>
                                  </p:stCondLst>
                                  <p:childTnLst>
                                    <p:animScale>
                                      <p:cBhvr>
                                        <p:cTn id="52" dur="150" fill="hold"/>
                                        <p:tgtEl>
                                          <p:spTgt spid="6"/>
                                        </p:tgtEl>
                                      </p:cBhvr>
                                      <p:by x="105000" y="105000"/>
                                    </p:animScale>
                                  </p:childTnLst>
                                </p:cTn>
                              </p:par>
                              <p:par>
                                <p:cTn id="53" presetID="53" presetClass="entr" presetSubtype="16" fill="hold" nodeType="with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300" fill="hold"/>
                                        <p:tgtEl>
                                          <p:spTgt spid="7"/>
                                        </p:tgtEl>
                                        <p:attrNameLst>
                                          <p:attrName>ppt_w</p:attrName>
                                        </p:attrNameLst>
                                      </p:cBhvr>
                                      <p:tavLst>
                                        <p:tav tm="0">
                                          <p:val>
                                            <p:fltVal val="0"/>
                                          </p:val>
                                        </p:tav>
                                        <p:tav tm="100000">
                                          <p:val>
                                            <p:strVal val="#ppt_w"/>
                                          </p:val>
                                        </p:tav>
                                      </p:tavLst>
                                    </p:anim>
                                    <p:anim calcmode="lin" valueType="num">
                                      <p:cBhvr>
                                        <p:cTn id="56" dur="300" fill="hold"/>
                                        <p:tgtEl>
                                          <p:spTgt spid="7"/>
                                        </p:tgtEl>
                                        <p:attrNameLst>
                                          <p:attrName>ppt_h</p:attrName>
                                        </p:attrNameLst>
                                      </p:cBhvr>
                                      <p:tavLst>
                                        <p:tav tm="0">
                                          <p:val>
                                            <p:fltVal val="0"/>
                                          </p:val>
                                        </p:tav>
                                        <p:tav tm="100000">
                                          <p:val>
                                            <p:strVal val="#ppt_h"/>
                                          </p:val>
                                        </p:tav>
                                      </p:tavLst>
                                    </p:anim>
                                    <p:animEffect transition="in" filter="fade">
                                      <p:cBhvr>
                                        <p:cTn id="57" dur="300"/>
                                        <p:tgtEl>
                                          <p:spTgt spid="7"/>
                                        </p:tgtEl>
                                      </p:cBhvr>
                                    </p:animEffect>
                                  </p:childTnLst>
                                </p:cTn>
                              </p:par>
                            </p:childTnLst>
                          </p:cTn>
                        </p:par>
                        <p:par>
                          <p:cTn id="58" fill="hold">
                            <p:stCondLst>
                              <p:cond delay="3500"/>
                            </p:stCondLst>
                            <p:childTnLst>
                              <p:par>
                                <p:cTn id="59" presetID="6" presetClass="emph" presetSubtype="0" autoRev="1" fill="hold" nodeType="afterEffect">
                                  <p:stCondLst>
                                    <p:cond delay="0"/>
                                  </p:stCondLst>
                                  <p:childTnLst>
                                    <p:animScale>
                                      <p:cBhvr>
                                        <p:cTn id="60" dur="150" fill="hold"/>
                                        <p:tgtEl>
                                          <p:spTgt spid="7"/>
                                        </p:tgtEl>
                                      </p:cBhvr>
                                      <p:by x="105000" y="105000"/>
                                    </p:animScale>
                                  </p:childTnLst>
                                </p:cTn>
                              </p:par>
                              <p:par>
                                <p:cTn id="61" presetID="53" presetClass="entr" presetSubtype="16" fill="hold" nodeType="with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300" fill="hold"/>
                                        <p:tgtEl>
                                          <p:spTgt spid="12"/>
                                        </p:tgtEl>
                                        <p:attrNameLst>
                                          <p:attrName>ppt_w</p:attrName>
                                        </p:attrNameLst>
                                      </p:cBhvr>
                                      <p:tavLst>
                                        <p:tav tm="0">
                                          <p:val>
                                            <p:fltVal val="0"/>
                                          </p:val>
                                        </p:tav>
                                        <p:tav tm="100000">
                                          <p:val>
                                            <p:strVal val="#ppt_w"/>
                                          </p:val>
                                        </p:tav>
                                      </p:tavLst>
                                    </p:anim>
                                    <p:anim calcmode="lin" valueType="num">
                                      <p:cBhvr>
                                        <p:cTn id="64" dur="300" fill="hold"/>
                                        <p:tgtEl>
                                          <p:spTgt spid="12"/>
                                        </p:tgtEl>
                                        <p:attrNameLst>
                                          <p:attrName>ppt_h</p:attrName>
                                        </p:attrNameLst>
                                      </p:cBhvr>
                                      <p:tavLst>
                                        <p:tav tm="0">
                                          <p:val>
                                            <p:fltVal val="0"/>
                                          </p:val>
                                        </p:tav>
                                        <p:tav tm="100000">
                                          <p:val>
                                            <p:strVal val="#ppt_h"/>
                                          </p:val>
                                        </p:tav>
                                      </p:tavLst>
                                    </p:anim>
                                    <p:animEffect transition="in" filter="fade">
                                      <p:cBhvr>
                                        <p:cTn id="65" dur="300"/>
                                        <p:tgtEl>
                                          <p:spTgt spid="12"/>
                                        </p:tgtEl>
                                      </p:cBhvr>
                                    </p:animEffect>
                                  </p:childTnLst>
                                </p:cTn>
                              </p:par>
                            </p:childTnLst>
                          </p:cTn>
                        </p:par>
                        <p:par>
                          <p:cTn id="66" fill="hold">
                            <p:stCondLst>
                              <p:cond delay="4000"/>
                            </p:stCondLst>
                            <p:childTnLst>
                              <p:par>
                                <p:cTn id="67" presetID="6" presetClass="emph" presetSubtype="0" autoRev="1" fill="hold" nodeType="afterEffect">
                                  <p:stCondLst>
                                    <p:cond delay="0"/>
                                  </p:stCondLst>
                                  <p:childTnLst>
                                    <p:animScale>
                                      <p:cBhvr>
                                        <p:cTn id="68" dur="150" fill="hold"/>
                                        <p:tgtEl>
                                          <p:spTgt spid="12"/>
                                        </p:tgtEl>
                                      </p:cBhvr>
                                      <p:by x="105000" y="105000"/>
                                    </p:animScale>
                                  </p:childTnLst>
                                </p:cTn>
                              </p:par>
                            </p:childTnLst>
                          </p:cTn>
                        </p:par>
                        <p:par>
                          <p:cTn id="69" fill="hold">
                            <p:stCondLst>
                              <p:cond delay="4500"/>
                            </p:stCondLst>
                            <p:childTnLst>
                              <p:par>
                                <p:cTn id="70" presetID="2" presetClass="entr" presetSubtype="4"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additive="base">
                                        <p:cTn id="72" dur="500" fill="hold"/>
                                        <p:tgtEl>
                                          <p:spTgt spid="22"/>
                                        </p:tgtEl>
                                        <p:attrNameLst>
                                          <p:attrName>ppt_x</p:attrName>
                                        </p:attrNameLst>
                                      </p:cBhvr>
                                      <p:tavLst>
                                        <p:tav tm="0">
                                          <p:val>
                                            <p:strVal val="#ppt_x"/>
                                          </p:val>
                                        </p:tav>
                                        <p:tav tm="100000">
                                          <p:val>
                                            <p:strVal val="#ppt_x"/>
                                          </p:val>
                                        </p:tav>
                                      </p:tavLst>
                                    </p:anim>
                                    <p:anim calcmode="lin" valueType="num">
                                      <p:cBhvr additive="base">
                                        <p:cTn id="73" dur="500" fill="hold"/>
                                        <p:tgtEl>
                                          <p:spTgt spid="22"/>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150"/>
                                  </p:stCondLst>
                                  <p:childTnLst>
                                    <p:set>
                                      <p:cBhvr>
                                        <p:cTn id="75" dur="1" fill="hold">
                                          <p:stCondLst>
                                            <p:cond delay="0"/>
                                          </p:stCondLst>
                                        </p:cTn>
                                        <p:tgtEl>
                                          <p:spTgt spid="23"/>
                                        </p:tgtEl>
                                        <p:attrNameLst>
                                          <p:attrName>style.visibility</p:attrName>
                                        </p:attrNameLst>
                                      </p:cBhvr>
                                      <p:to>
                                        <p:strVal val="visible"/>
                                      </p:to>
                                    </p:set>
                                    <p:anim calcmode="lin" valueType="num">
                                      <p:cBhvr additive="base">
                                        <p:cTn id="76" dur="500" fill="hold"/>
                                        <p:tgtEl>
                                          <p:spTgt spid="23"/>
                                        </p:tgtEl>
                                        <p:attrNameLst>
                                          <p:attrName>ppt_x</p:attrName>
                                        </p:attrNameLst>
                                      </p:cBhvr>
                                      <p:tavLst>
                                        <p:tav tm="0">
                                          <p:val>
                                            <p:strVal val="#ppt_x"/>
                                          </p:val>
                                        </p:tav>
                                        <p:tav tm="100000">
                                          <p:val>
                                            <p:strVal val="#ppt_x"/>
                                          </p:val>
                                        </p:tav>
                                      </p:tavLst>
                                    </p:anim>
                                    <p:anim calcmode="lin" valueType="num">
                                      <p:cBhvr additive="base">
                                        <p:cTn id="77" dur="500" fill="hold"/>
                                        <p:tgtEl>
                                          <p:spTgt spid="23"/>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350"/>
                                  </p:stCondLst>
                                  <p:childTnLst>
                                    <p:set>
                                      <p:cBhvr>
                                        <p:cTn id="79" dur="1" fill="hold">
                                          <p:stCondLst>
                                            <p:cond delay="0"/>
                                          </p:stCondLst>
                                        </p:cTn>
                                        <p:tgtEl>
                                          <p:spTgt spid="24"/>
                                        </p:tgtEl>
                                        <p:attrNameLst>
                                          <p:attrName>style.visibility</p:attrName>
                                        </p:attrNameLst>
                                      </p:cBhvr>
                                      <p:to>
                                        <p:strVal val="visible"/>
                                      </p:to>
                                    </p:set>
                                    <p:anim calcmode="lin" valueType="num">
                                      <p:cBhvr additive="base">
                                        <p:cTn id="80" dur="500" fill="hold"/>
                                        <p:tgtEl>
                                          <p:spTgt spid="24"/>
                                        </p:tgtEl>
                                        <p:attrNameLst>
                                          <p:attrName>ppt_x</p:attrName>
                                        </p:attrNameLst>
                                      </p:cBhvr>
                                      <p:tavLst>
                                        <p:tav tm="0">
                                          <p:val>
                                            <p:strVal val="#ppt_x"/>
                                          </p:val>
                                        </p:tav>
                                        <p:tav tm="100000">
                                          <p:val>
                                            <p:strVal val="#ppt_x"/>
                                          </p:val>
                                        </p:tav>
                                      </p:tavLst>
                                    </p:anim>
                                    <p:anim calcmode="lin" valueType="num">
                                      <p:cBhvr additive="base">
                                        <p:cTn id="8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8" grpId="0" bldLvl="0" animBg="1"/>
      <p:bldP spid="13" grpId="0" bldLvl="0" animBg="1"/>
      <p:bldP spid="68" grpId="0"/>
      <p:bldP spid="6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Shape 323"/>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sp>
        <p:nvSpPr>
          <p:cNvPr id="324" name="Shape 324"/>
          <p:cNvSpPr/>
          <p:nvPr/>
        </p:nvSpPr>
        <p:spPr>
          <a:xfrm rot="17743491">
            <a:off x="3955451" y="178580"/>
            <a:ext cx="10458488" cy="7923283"/>
          </a:xfrm>
          <a:custGeom>
            <a:avLst/>
            <a:gdLst>
              <a:gd name="connsiteX0" fmla="*/ 0 w 20402739"/>
              <a:gd name="connsiteY0" fmla="*/ 0 h 15456984"/>
              <a:gd name="connsiteX1" fmla="*/ 20402739 w 20402739"/>
              <a:gd name="connsiteY1" fmla="*/ 0 h 15456984"/>
              <a:gd name="connsiteX2" fmla="*/ 20402739 w 20402739"/>
              <a:gd name="connsiteY2" fmla="*/ 15456984 h 15456984"/>
              <a:gd name="connsiteX3" fmla="*/ 0 w 20402739"/>
              <a:gd name="connsiteY3" fmla="*/ 15456984 h 15456984"/>
              <a:gd name="connsiteX4" fmla="*/ 0 w 20402739"/>
              <a:gd name="connsiteY4" fmla="*/ 0 h 15456984"/>
              <a:gd name="connsiteX0-1" fmla="*/ 603662 w 20402739"/>
              <a:gd name="connsiteY0-2" fmla="*/ 62197 h 15456984"/>
              <a:gd name="connsiteX1-3" fmla="*/ 20402739 w 20402739"/>
              <a:gd name="connsiteY1-4" fmla="*/ 0 h 15456984"/>
              <a:gd name="connsiteX2-5" fmla="*/ 20402739 w 20402739"/>
              <a:gd name="connsiteY2-6" fmla="*/ 15456984 h 15456984"/>
              <a:gd name="connsiteX3-7" fmla="*/ 0 w 20402739"/>
              <a:gd name="connsiteY3-8" fmla="*/ 15456984 h 15456984"/>
              <a:gd name="connsiteX4-9" fmla="*/ 603662 w 20402739"/>
              <a:gd name="connsiteY4-10" fmla="*/ 62197 h 1545698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402739" h="15456984">
                <a:moveTo>
                  <a:pt x="603662" y="62197"/>
                </a:moveTo>
                <a:lnTo>
                  <a:pt x="20402739" y="0"/>
                </a:lnTo>
                <a:lnTo>
                  <a:pt x="20402739" y="15456984"/>
                </a:lnTo>
                <a:lnTo>
                  <a:pt x="0" y="15456984"/>
                </a:lnTo>
                <a:lnTo>
                  <a:pt x="603662" y="62197"/>
                </a:lnTo>
                <a:close/>
              </a:path>
            </a:pathLst>
          </a:custGeom>
          <a:gradFill>
            <a:gsLst>
              <a:gs pos="649">
                <a:srgbClr val="C29666"/>
              </a:gs>
              <a:gs pos="25000">
                <a:srgbClr val="CDA474"/>
              </a:gs>
              <a:gs pos="51000">
                <a:srgbClr val="AF835B"/>
              </a:gs>
              <a:gs pos="76000">
                <a:srgbClr val="D8B985"/>
              </a:gs>
              <a:gs pos="100000">
                <a:srgbClr val="C69668"/>
              </a:gs>
            </a:gsLst>
            <a:lin ang="5400000" scaled="1"/>
          </a:gradFill>
          <a:ln w="12700">
            <a:miter lim="400000"/>
          </a:ln>
        </p:spPr>
        <p:txBody>
          <a:bodyPr lIns="35719" tIns="35719" rIns="35719" bIns="35719" anchor="ctr"/>
          <a:lstStyle/>
          <a:p>
            <a:pPr defTabSz="410845"/>
            <a:endParaRPr sz="2200">
              <a:cs typeface="+mn-ea"/>
              <a:sym typeface="+mn-lt"/>
            </a:endParaRPr>
          </a:p>
        </p:txBody>
      </p:sp>
      <p:grpSp>
        <p:nvGrpSpPr>
          <p:cNvPr id="3" name="组合 2"/>
          <p:cNvGrpSpPr/>
          <p:nvPr/>
        </p:nvGrpSpPr>
        <p:grpSpPr>
          <a:xfrm>
            <a:off x="224476" y="2828361"/>
            <a:ext cx="4667945" cy="1179713"/>
            <a:chOff x="1712924" y="4612517"/>
            <a:chExt cx="9335890" cy="2359426"/>
          </a:xfrm>
        </p:grpSpPr>
        <p:sp>
          <p:nvSpPr>
            <p:cNvPr id="325" name="Shape 325"/>
            <p:cNvSpPr/>
            <p:nvPr/>
          </p:nvSpPr>
          <p:spPr>
            <a:xfrm>
              <a:off x="1712924" y="5022691"/>
              <a:ext cx="9335890" cy="1949252"/>
            </a:xfrm>
            <a:prstGeom prst="rect">
              <a:avLst/>
            </a:prstGeom>
            <a:ln w="12700">
              <a:miter lim="400000"/>
            </a:ln>
          </p:spPr>
          <p:txBody>
            <a:bodyPr wrap="none" lIns="25400" tIns="25400" rIns="25400" bIns="25400" anchor="ctr">
              <a:spAutoFit/>
            </a:bodyPr>
            <a:lstStyle>
              <a:lvl1pPr algn="l" defTabSz="457200">
                <a:defRPr sz="12300">
                  <a:solidFill>
                    <a:srgbClr val="C9C3BA"/>
                  </a:solidFill>
                  <a:latin typeface="Heiti SC Medium"/>
                  <a:ea typeface="Heiti SC Medium"/>
                  <a:cs typeface="Heiti SC Medium"/>
                  <a:sym typeface="Heiti SC Medium"/>
                </a:defRPr>
              </a:lvl1pPr>
            </a:lstStyle>
            <a:p>
              <a:pPr algn="ctr" defTabSz="914400"/>
              <a:r>
                <a:rPr lang="zh-CN" altLang="en-US" sz="6000" b="1" kern="0" dirty="0">
                  <a:solidFill>
                    <a:srgbClr val="DCB57C"/>
                  </a:solidFill>
                  <a:effectLst>
                    <a:outerShdw blurRad="50800" dist="38100" dir="5400000" algn="t" rotWithShape="0">
                      <a:prstClr val="black">
                        <a:alpha val="40000"/>
                      </a:prstClr>
                    </a:outerShdw>
                  </a:effectLst>
                  <a:latin typeface="+mn-ea"/>
                  <a:ea typeface="+mn-ea"/>
                  <a:cs typeface="+mn-cs"/>
                  <a:sym typeface="+mn-lt"/>
                </a:rPr>
                <a:t>行政管理制度</a:t>
              </a:r>
              <a:endParaRPr lang="zh-CN" altLang="en-US" sz="6000" b="1" kern="0" dirty="0">
                <a:solidFill>
                  <a:srgbClr val="DCB57C"/>
                </a:solidFill>
                <a:effectLst>
                  <a:outerShdw blurRad="50800" dist="38100" dir="5400000" algn="t" rotWithShape="0">
                    <a:prstClr val="black">
                      <a:alpha val="40000"/>
                    </a:prstClr>
                  </a:outerShdw>
                </a:effectLst>
                <a:latin typeface="+mn-ea"/>
                <a:ea typeface="+mn-ea"/>
                <a:cs typeface="+mn-cs"/>
                <a:sym typeface="+mn-lt"/>
              </a:endParaRPr>
            </a:p>
          </p:txBody>
        </p:sp>
        <p:sp>
          <p:nvSpPr>
            <p:cNvPr id="326" name="Shape 326"/>
            <p:cNvSpPr/>
            <p:nvPr/>
          </p:nvSpPr>
          <p:spPr>
            <a:xfrm>
              <a:off x="2131371" y="4612517"/>
              <a:ext cx="4167763" cy="145944"/>
            </a:xfrm>
            <a:prstGeom prst="rect">
              <a:avLst/>
            </a:prstGeom>
            <a:solidFill>
              <a:srgbClr val="A4937D"/>
            </a:solidFill>
            <a:ln w="12700">
              <a:miter lim="400000"/>
            </a:ln>
          </p:spPr>
          <p:txBody>
            <a:bodyPr lIns="35719" tIns="35719" rIns="35719" bIns="35719" anchor="ctr"/>
            <a:lstStyle/>
            <a:p>
              <a:pPr defTabSz="410845">
                <a:defRPr sz="4400"/>
              </a:pPr>
              <a:endParaRPr sz="2200">
                <a:latin typeface="+mn-ea"/>
                <a:cs typeface="+mn-ea"/>
                <a:sym typeface="+mn-lt"/>
              </a:endParaRPr>
            </a:p>
          </p:txBody>
        </p:sp>
      </p:grpSp>
      <p:grpSp>
        <p:nvGrpSpPr>
          <p:cNvPr id="21" name="组合 20"/>
          <p:cNvGrpSpPr/>
          <p:nvPr/>
        </p:nvGrpSpPr>
        <p:grpSpPr>
          <a:xfrm>
            <a:off x="479872" y="942022"/>
            <a:ext cx="1577782" cy="1577782"/>
            <a:chOff x="1123950" y="1099832"/>
            <a:chExt cx="2628900" cy="2628900"/>
          </a:xfrm>
        </p:grpSpPr>
        <p:sp>
          <p:nvSpPr>
            <p:cNvPr id="22" name="圆角矩形 5"/>
            <p:cNvSpPr/>
            <p:nvPr/>
          </p:nvSpPr>
          <p:spPr>
            <a:xfrm>
              <a:off x="1123950" y="1099832"/>
              <a:ext cx="2628900" cy="2628900"/>
            </a:xfrm>
            <a:prstGeom prst="roundRect">
              <a:avLst>
                <a:gd name="adj" fmla="val 11595"/>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a:p>
          </p:txBody>
        </p:sp>
        <p:sp>
          <p:nvSpPr>
            <p:cNvPr id="23" name="椭圆 22"/>
            <p:cNvSpPr/>
            <p:nvPr/>
          </p:nvSpPr>
          <p:spPr>
            <a:xfrm>
              <a:off x="1343025" y="1318907"/>
              <a:ext cx="2190750" cy="2190750"/>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a:p>
          </p:txBody>
        </p:sp>
        <p:sp>
          <p:nvSpPr>
            <p:cNvPr id="24" name="文本框 23"/>
            <p:cNvSpPr txBox="1"/>
            <p:nvPr/>
          </p:nvSpPr>
          <p:spPr>
            <a:xfrm>
              <a:off x="1707636" y="1589062"/>
              <a:ext cx="1461530" cy="1538452"/>
            </a:xfrm>
            <a:prstGeom prst="rect">
              <a:avLst/>
            </a:prstGeom>
            <a:noFill/>
          </p:spPr>
          <p:txBody>
            <a:bodyPr wrap="none" rtlCol="0">
              <a:spAutoFit/>
            </a:bodyPr>
            <a:lstStyle>
              <a:defPPr>
                <a:defRPr lang="zh-CN"/>
              </a:defPPr>
              <a:lvl1pPr algn="ctr">
                <a:defRPr sz="4000">
                  <a:solidFill>
                    <a:schemeClr val="accent3"/>
                  </a:solidFill>
                  <a:effectLst>
                    <a:outerShdw blurRad="50800" dist="38100" dir="5400000" algn="t" rotWithShape="0">
                      <a:prstClr val="black">
                        <a:alpha val="40000"/>
                      </a:prstClr>
                    </a:outerShdw>
                  </a:effectLst>
                  <a:latin typeface="+mj-lt"/>
                  <a:ea typeface="方正兰亭细黑_GBK" panose="02000000000000000000" pitchFamily="2" charset="-122"/>
                </a:defRPr>
              </a:lvl1pPr>
            </a:lstStyle>
            <a:p>
              <a:r>
                <a:rPr lang="zh-CN" altLang="en-US" sz="5400" b="1" kern="0" dirty="0">
                  <a:solidFill>
                    <a:srgbClr val="DCB57C"/>
                  </a:solidFill>
                  <a:latin typeface="+mj-ea"/>
                  <a:ea typeface="+mj-ea"/>
                </a:rPr>
                <a:t>二</a:t>
              </a:r>
              <a:endParaRPr lang="zh-CN" altLang="en-US" sz="5400" b="1" kern="0" dirty="0">
                <a:solidFill>
                  <a:srgbClr val="DCB57C"/>
                </a:solidFill>
                <a:latin typeface="+mj-ea"/>
                <a:ea typeface="+mj-ea"/>
              </a:endParaRPr>
            </a:p>
          </p:txBody>
        </p:sp>
      </p:grpSp>
      <p:sp>
        <p:nvSpPr>
          <p:cNvPr id="13" name="矩形 12"/>
          <p:cNvSpPr>
            <a:spLocks noChangeArrowheads="1"/>
          </p:cNvSpPr>
          <p:nvPr/>
        </p:nvSpPr>
        <p:spPr bwMode="auto">
          <a:xfrm>
            <a:off x="6284123" y="3429000"/>
            <a:ext cx="6419279" cy="98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200000"/>
              </a:lnSpc>
              <a:buClr>
                <a:srgbClr val="1C207A"/>
              </a:buClr>
            </a:pPr>
            <a:r>
              <a:rPr lang="en-US" altLang="zh-CN" sz="3400" b="1" dirty="0">
                <a:solidFill>
                  <a:schemeClr val="bg1">
                    <a:lumMod val="95000"/>
                  </a:schemeClr>
                </a:solidFill>
                <a:latin typeface="微软雅黑" panose="020B0503020204020204" pitchFamily="34" charset="-122"/>
                <a:ea typeface="微软雅黑" panose="020B0503020204020204" pitchFamily="34" charset="-122"/>
              </a:rPr>
              <a:t>3</a:t>
            </a:r>
            <a:r>
              <a:rPr lang="zh-CN" altLang="en-US" sz="3400" b="1" dirty="0">
                <a:solidFill>
                  <a:schemeClr val="bg1">
                    <a:lumMod val="95000"/>
                  </a:schemeClr>
                </a:solidFill>
                <a:latin typeface="微软雅黑" panose="020B0503020204020204" pitchFamily="34" charset="-122"/>
                <a:ea typeface="微软雅黑" panose="020B0503020204020204" pitchFamily="34" charset="-122"/>
              </a:rPr>
              <a:t>、发文制度</a:t>
            </a:r>
            <a:r>
              <a:rPr lang="en-US" altLang="zh-CN" sz="3400" b="1" dirty="0">
                <a:solidFill>
                  <a:schemeClr val="bg1">
                    <a:lumMod val="95000"/>
                  </a:schemeClr>
                </a:solidFill>
                <a:latin typeface="微软雅黑" panose="020B0503020204020204" pitchFamily="34" charset="-122"/>
                <a:ea typeface="微软雅黑" panose="020B0503020204020204" pitchFamily="34" charset="-122"/>
              </a:rPr>
              <a:t>	4</a:t>
            </a:r>
            <a:r>
              <a:rPr lang="zh-CN" altLang="en-US" sz="3400" b="1" dirty="0">
                <a:solidFill>
                  <a:schemeClr val="bg1">
                    <a:lumMod val="95000"/>
                  </a:schemeClr>
                </a:solidFill>
                <a:latin typeface="微软雅黑" panose="020B0503020204020204" pitchFamily="34" charset="-122"/>
                <a:ea typeface="微软雅黑" panose="020B0503020204020204" pitchFamily="34" charset="-122"/>
              </a:rPr>
              <a:t>、员工意识</a:t>
            </a:r>
            <a:endParaRPr lang="zh-CN" altLang="en-US" sz="34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4" name="矩形 13"/>
          <p:cNvSpPr>
            <a:spLocks noChangeArrowheads="1"/>
          </p:cNvSpPr>
          <p:nvPr/>
        </p:nvSpPr>
        <p:spPr bwMode="auto">
          <a:xfrm>
            <a:off x="6284123" y="2158972"/>
            <a:ext cx="6419279" cy="98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200000"/>
              </a:lnSpc>
              <a:buClr>
                <a:srgbClr val="1C207A"/>
              </a:buClr>
            </a:pPr>
            <a:r>
              <a:rPr lang="en-US" altLang="zh-CN" sz="3400" b="1" dirty="0">
                <a:solidFill>
                  <a:schemeClr val="bg1">
                    <a:lumMod val="95000"/>
                  </a:schemeClr>
                </a:solidFill>
                <a:latin typeface="微软雅黑" panose="020B0503020204020204" pitchFamily="34" charset="-122"/>
                <a:ea typeface="微软雅黑" panose="020B0503020204020204" pitchFamily="34" charset="-122"/>
              </a:rPr>
              <a:t>1</a:t>
            </a:r>
            <a:r>
              <a:rPr lang="zh-CN" altLang="en-US" sz="3400" b="1" dirty="0">
                <a:solidFill>
                  <a:schemeClr val="bg1">
                    <a:lumMod val="95000"/>
                  </a:schemeClr>
                </a:solidFill>
                <a:latin typeface="微软雅黑" panose="020B0503020204020204" pitchFamily="34" charset="-122"/>
                <a:ea typeface="微软雅黑" panose="020B0503020204020204" pitchFamily="34" charset="-122"/>
              </a:rPr>
              <a:t>、行为规范</a:t>
            </a:r>
            <a:r>
              <a:rPr lang="en-US" altLang="zh-CN" sz="3400" b="1" dirty="0">
                <a:solidFill>
                  <a:schemeClr val="bg1">
                    <a:lumMod val="95000"/>
                  </a:schemeClr>
                </a:solidFill>
                <a:latin typeface="微软雅黑" panose="020B0503020204020204" pitchFamily="34" charset="-122"/>
                <a:ea typeface="微软雅黑" panose="020B0503020204020204" pitchFamily="34" charset="-122"/>
              </a:rPr>
              <a:t>	2</a:t>
            </a:r>
            <a:r>
              <a:rPr lang="zh-CN" altLang="en-US" sz="3400" b="1" dirty="0">
                <a:solidFill>
                  <a:schemeClr val="bg1">
                    <a:lumMod val="95000"/>
                  </a:schemeClr>
                </a:solidFill>
                <a:latin typeface="微软雅黑" panose="020B0503020204020204" pitchFamily="34" charset="-122"/>
                <a:ea typeface="微软雅黑" panose="020B0503020204020204" pitchFamily="34" charset="-122"/>
              </a:rPr>
              <a:t>、规章制度</a:t>
            </a:r>
            <a:endParaRPr lang="en-US" altLang="zh-CN" sz="3400" b="1"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24"/>
                                        </p:tgtEl>
                                        <p:attrNameLst>
                                          <p:attrName>style.visibility</p:attrName>
                                        </p:attrNameLst>
                                      </p:cBhvr>
                                      <p:to>
                                        <p:strVal val="visible"/>
                                      </p:to>
                                    </p:set>
                                    <p:animEffect transition="in" filter="wipe(down)">
                                      <p:cBhvr>
                                        <p:cTn id="7" dur="500"/>
                                        <p:tgtEl>
                                          <p:spTgt spid="324"/>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lide(fromLeft)">
                                      <p:cBhvr>
                                        <p:cTn id="20" dur="500"/>
                                        <p:tgtEl>
                                          <p:spTgt spid="14"/>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slide(fromLeft)">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4" grpId="0" bldLvl="0" animBg="1"/>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 name="Shape 762"/>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sp>
        <p:nvSpPr>
          <p:cNvPr id="29" name="Shape 765"/>
          <p:cNvSpPr/>
          <p:nvPr/>
        </p:nvSpPr>
        <p:spPr>
          <a:xfrm>
            <a:off x="5685361" y="1425684"/>
            <a:ext cx="4450597" cy="699389"/>
          </a:xfrm>
          <a:prstGeom prst="rect">
            <a:avLst/>
          </a:prstGeom>
          <a:solidFill>
            <a:srgbClr val="B28E6B"/>
          </a:solidFill>
          <a:ln w="12700">
            <a:miter lim="400000"/>
          </a:ln>
        </p:spPr>
        <p:txBody>
          <a:bodyPr lIns="35719" tIns="35719" rIns="35719" bIns="35719" anchor="ctr"/>
          <a:lstStyle/>
          <a:p>
            <a:pPr defTabSz="410845">
              <a:defRPr sz="4400"/>
            </a:pPr>
            <a:endParaRPr sz="2000">
              <a:cs typeface="+mn-ea"/>
              <a:sym typeface="+mn-lt"/>
            </a:endParaRPr>
          </a:p>
        </p:txBody>
      </p:sp>
      <p:sp>
        <p:nvSpPr>
          <p:cNvPr id="763" name="Shape 763"/>
          <p:cNvSpPr/>
          <p:nvPr/>
        </p:nvSpPr>
        <p:spPr>
          <a:xfrm>
            <a:off x="4114014" y="4542238"/>
            <a:ext cx="8099142" cy="699389"/>
          </a:xfrm>
          <a:prstGeom prst="rect">
            <a:avLst/>
          </a:prstGeom>
          <a:solidFill>
            <a:srgbClr val="E4D3C1"/>
          </a:solidFill>
          <a:ln w="12700">
            <a:miter lim="400000"/>
          </a:ln>
        </p:spPr>
        <p:txBody>
          <a:bodyPr lIns="35719" tIns="35719" rIns="35719" bIns="35719" anchor="ctr"/>
          <a:lstStyle/>
          <a:p>
            <a:pPr defTabSz="410845">
              <a:defRPr sz="4400"/>
            </a:pPr>
            <a:endParaRPr sz="2000" dirty="0">
              <a:latin typeface="+mn-ea"/>
              <a:cs typeface="+mn-ea"/>
              <a:sym typeface="+mn-lt"/>
            </a:endParaRPr>
          </a:p>
        </p:txBody>
      </p:sp>
      <p:sp>
        <p:nvSpPr>
          <p:cNvPr id="764" name="Shape 764"/>
          <p:cNvSpPr/>
          <p:nvPr/>
        </p:nvSpPr>
        <p:spPr>
          <a:xfrm>
            <a:off x="4511877" y="3776494"/>
            <a:ext cx="7070523" cy="699389"/>
          </a:xfrm>
          <a:prstGeom prst="rect">
            <a:avLst/>
          </a:prstGeom>
          <a:solidFill>
            <a:srgbClr val="E4D3C1"/>
          </a:solidFill>
          <a:ln w="12700">
            <a:miter lim="400000"/>
          </a:ln>
        </p:spPr>
        <p:txBody>
          <a:bodyPr lIns="35719" tIns="35719" rIns="35719" bIns="35719" anchor="ctr"/>
          <a:lstStyle/>
          <a:p>
            <a:pPr defTabSz="410845">
              <a:defRPr sz="4400"/>
            </a:pPr>
            <a:endParaRPr sz="2000">
              <a:cs typeface="+mn-ea"/>
              <a:sym typeface="+mn-lt"/>
            </a:endParaRPr>
          </a:p>
        </p:txBody>
      </p:sp>
      <p:sp>
        <p:nvSpPr>
          <p:cNvPr id="765" name="Shape 765"/>
          <p:cNvSpPr/>
          <p:nvPr/>
        </p:nvSpPr>
        <p:spPr>
          <a:xfrm>
            <a:off x="4944864" y="3010751"/>
            <a:ext cx="3880513" cy="699389"/>
          </a:xfrm>
          <a:prstGeom prst="rect">
            <a:avLst/>
          </a:prstGeom>
          <a:solidFill>
            <a:srgbClr val="B28E6B"/>
          </a:solidFill>
          <a:ln w="12700">
            <a:miter lim="400000"/>
          </a:ln>
        </p:spPr>
        <p:txBody>
          <a:bodyPr lIns="35719" tIns="35719" rIns="35719" bIns="35719" anchor="ctr"/>
          <a:lstStyle/>
          <a:p>
            <a:pPr defTabSz="410845">
              <a:defRPr sz="4400"/>
            </a:pPr>
            <a:endParaRPr sz="2000">
              <a:cs typeface="+mn-ea"/>
              <a:sym typeface="+mn-lt"/>
            </a:endParaRPr>
          </a:p>
        </p:txBody>
      </p:sp>
      <p:sp>
        <p:nvSpPr>
          <p:cNvPr id="766" name="Shape 766"/>
          <p:cNvSpPr/>
          <p:nvPr/>
        </p:nvSpPr>
        <p:spPr>
          <a:xfrm>
            <a:off x="5351610" y="2245007"/>
            <a:ext cx="4099931" cy="699389"/>
          </a:xfrm>
          <a:prstGeom prst="rect">
            <a:avLst/>
          </a:prstGeom>
          <a:solidFill>
            <a:srgbClr val="B28E6B"/>
          </a:solidFill>
          <a:ln w="12700">
            <a:miter lim="400000"/>
          </a:ln>
        </p:spPr>
        <p:txBody>
          <a:bodyPr lIns="35719" tIns="35719" rIns="35719" bIns="35719" anchor="ctr"/>
          <a:lstStyle/>
          <a:p>
            <a:pPr defTabSz="410845">
              <a:defRPr sz="4400"/>
            </a:pPr>
            <a:endParaRPr sz="2000">
              <a:cs typeface="+mn-ea"/>
              <a:sym typeface="+mn-lt"/>
            </a:endParaRPr>
          </a:p>
        </p:txBody>
      </p:sp>
      <p:sp>
        <p:nvSpPr>
          <p:cNvPr id="767" name="Shape 767"/>
          <p:cNvSpPr/>
          <p:nvPr/>
        </p:nvSpPr>
        <p:spPr>
          <a:xfrm rot="17877962">
            <a:off x="961271" y="3205496"/>
            <a:ext cx="7823007" cy="447006"/>
          </a:xfrm>
          <a:prstGeom prst="rect">
            <a:avLst/>
          </a:prstGeom>
          <a:solidFill>
            <a:srgbClr val="2B2E3A"/>
          </a:solidFill>
          <a:ln w="12700">
            <a:miter lim="400000"/>
          </a:ln>
          <a:effectLst>
            <a:outerShdw blurRad="50800" dist="38100" dir="2700000" algn="tl" rotWithShape="0">
              <a:prstClr val="black">
                <a:alpha val="40000"/>
              </a:prstClr>
            </a:outerShdw>
          </a:effectLst>
        </p:spPr>
        <p:txBody>
          <a:bodyPr lIns="35719" tIns="35719" rIns="35719" bIns="35719" anchor="ctr"/>
          <a:lstStyle/>
          <a:p>
            <a:pPr defTabSz="410845">
              <a:defRPr sz="4400"/>
            </a:pPr>
            <a:endParaRPr sz="2000">
              <a:cs typeface="+mn-ea"/>
              <a:sym typeface="+mn-lt"/>
            </a:endParaRPr>
          </a:p>
        </p:txBody>
      </p:sp>
      <p:sp>
        <p:nvSpPr>
          <p:cNvPr id="768" name="Shape 768"/>
          <p:cNvSpPr/>
          <p:nvPr/>
        </p:nvSpPr>
        <p:spPr>
          <a:xfrm>
            <a:off x="5443211" y="1989326"/>
            <a:ext cx="3902499" cy="768928"/>
          </a:xfrm>
          <a:prstGeom prst="rect">
            <a:avLst/>
          </a:prstGeom>
          <a:ln w="12700">
            <a:miter lim="400000"/>
          </a:ln>
        </p:spPr>
        <p:txBody>
          <a:bodyPr wrap="square" tIns="45720" bIns="45720">
            <a:spAutoFit/>
          </a:bodyPr>
          <a:lstStyle>
            <a:lvl1pPr algn="r" defTabSz="1828800">
              <a:lnSpc>
                <a:spcPts val="6400"/>
              </a:lnSpc>
              <a:defRPr sz="5400">
                <a:solidFill>
                  <a:srgbClr val="FFEACE"/>
                </a:solidFill>
                <a:latin typeface="Heiti SC Medium"/>
                <a:ea typeface="Heiti SC Medium"/>
                <a:cs typeface="Heiti SC Medium"/>
                <a:sym typeface="Heiti SC Medium"/>
              </a:defRPr>
            </a:lvl1pPr>
          </a:lstStyle>
          <a:p>
            <a:r>
              <a:rPr lang="zh-CN" altLang="en-US" sz="2000" dirty="0">
                <a:latin typeface="+mn-ea"/>
                <a:ea typeface="+mn-ea"/>
                <a:cs typeface="+mn-ea"/>
                <a:sym typeface="+mn-lt"/>
              </a:rPr>
              <a:t>爱护公物，节约开支，杜绝浪费</a:t>
            </a:r>
            <a:endParaRPr lang="zh-CN" altLang="en-US" sz="2000" dirty="0">
              <a:latin typeface="+mn-ea"/>
              <a:ea typeface="+mn-ea"/>
              <a:cs typeface="+mn-ea"/>
              <a:sym typeface="+mn-lt"/>
            </a:endParaRPr>
          </a:p>
        </p:txBody>
      </p:sp>
      <p:sp>
        <p:nvSpPr>
          <p:cNvPr id="769" name="Shape 769"/>
          <p:cNvSpPr/>
          <p:nvPr/>
        </p:nvSpPr>
        <p:spPr>
          <a:xfrm>
            <a:off x="4855897" y="2821365"/>
            <a:ext cx="3969480" cy="768928"/>
          </a:xfrm>
          <a:prstGeom prst="rect">
            <a:avLst/>
          </a:prstGeom>
          <a:ln w="12700">
            <a:miter lim="400000"/>
          </a:ln>
        </p:spPr>
        <p:txBody>
          <a:bodyPr tIns="45720" bIns="45720">
            <a:spAutoFit/>
          </a:bodyPr>
          <a:lstStyle>
            <a:lvl1pPr algn="r" defTabSz="1828800">
              <a:lnSpc>
                <a:spcPts val="6400"/>
              </a:lnSpc>
              <a:defRPr sz="5400">
                <a:solidFill>
                  <a:srgbClr val="FFEACE"/>
                </a:solidFill>
                <a:latin typeface="Heiti SC Medium"/>
                <a:ea typeface="Heiti SC Medium"/>
                <a:cs typeface="Heiti SC Medium"/>
                <a:sym typeface="Heiti SC Medium"/>
              </a:defRPr>
            </a:lvl1pPr>
          </a:lstStyle>
          <a:p>
            <a:r>
              <a:rPr lang="zh-CN" altLang="en-US" sz="2000" dirty="0">
                <a:latin typeface="+mn-ea"/>
                <a:ea typeface="+mn-ea"/>
                <a:cs typeface="+mn-ea"/>
                <a:sym typeface="+mn-lt"/>
              </a:rPr>
              <a:t>服从领导，关心下属，团结互助</a:t>
            </a:r>
            <a:endParaRPr lang="zh-CN" altLang="en-US" sz="2000" dirty="0">
              <a:latin typeface="+mn-ea"/>
              <a:ea typeface="+mn-ea"/>
              <a:cs typeface="+mn-ea"/>
              <a:sym typeface="+mn-lt"/>
            </a:endParaRPr>
          </a:p>
        </p:txBody>
      </p:sp>
      <p:sp>
        <p:nvSpPr>
          <p:cNvPr id="770" name="Shape 770"/>
          <p:cNvSpPr/>
          <p:nvPr/>
        </p:nvSpPr>
        <p:spPr>
          <a:xfrm>
            <a:off x="3675178" y="3599771"/>
            <a:ext cx="7826639" cy="768928"/>
          </a:xfrm>
          <a:prstGeom prst="rect">
            <a:avLst/>
          </a:prstGeom>
          <a:ln w="12700">
            <a:miter lim="400000"/>
          </a:ln>
        </p:spPr>
        <p:txBody>
          <a:bodyPr wrap="square" tIns="45720" bIns="45720">
            <a:spAutoFit/>
          </a:bodyPr>
          <a:lstStyle>
            <a:lvl1pPr algn="r" defTabSz="1828800">
              <a:lnSpc>
                <a:spcPts val="6400"/>
              </a:lnSpc>
              <a:defRPr sz="5400">
                <a:solidFill>
                  <a:srgbClr val="2B2E3A"/>
                </a:solidFill>
                <a:latin typeface="Heiti SC Medium"/>
                <a:ea typeface="Heiti SC Medium"/>
                <a:cs typeface="Heiti SC Medium"/>
                <a:sym typeface="Heiti SC Medium"/>
              </a:defRPr>
            </a:lvl1pPr>
          </a:lstStyle>
          <a:p>
            <a:r>
              <a:rPr lang="zh-CN" altLang="en-US" sz="2000" dirty="0">
                <a:latin typeface="+mn-ea"/>
                <a:ea typeface="+mn-ea"/>
                <a:cs typeface="+mn-ea"/>
                <a:sym typeface="+mn-lt"/>
              </a:rPr>
              <a:t>严禁工作时间玩游戏、看电影、聊私、浏览与工作无关网页</a:t>
            </a:r>
            <a:endParaRPr lang="zh-CN" altLang="en-US" sz="2000" dirty="0">
              <a:latin typeface="+mn-ea"/>
              <a:ea typeface="+mn-ea"/>
              <a:cs typeface="+mn-ea"/>
              <a:sym typeface="+mn-lt"/>
            </a:endParaRPr>
          </a:p>
        </p:txBody>
      </p:sp>
      <p:sp>
        <p:nvSpPr>
          <p:cNvPr id="771" name="Shape 771"/>
          <p:cNvSpPr/>
          <p:nvPr/>
        </p:nvSpPr>
        <p:spPr>
          <a:xfrm>
            <a:off x="3794628" y="4352852"/>
            <a:ext cx="7826638" cy="768928"/>
          </a:xfrm>
          <a:prstGeom prst="rect">
            <a:avLst/>
          </a:prstGeom>
          <a:ln w="12700">
            <a:miter lim="400000"/>
          </a:ln>
        </p:spPr>
        <p:txBody>
          <a:bodyPr wrap="square" tIns="45720" bIns="45720">
            <a:spAutoFit/>
          </a:bodyPr>
          <a:lstStyle>
            <a:lvl1pPr algn="r" defTabSz="1828800">
              <a:lnSpc>
                <a:spcPts val="6400"/>
              </a:lnSpc>
              <a:defRPr sz="5400">
                <a:solidFill>
                  <a:srgbClr val="2B2E3A"/>
                </a:solidFill>
                <a:latin typeface="Heiti SC Medium"/>
                <a:ea typeface="Heiti SC Medium"/>
                <a:cs typeface="Heiti SC Medium"/>
                <a:sym typeface="Heiti SC Medium"/>
              </a:defRPr>
            </a:lvl1pPr>
          </a:lstStyle>
          <a:p>
            <a:r>
              <a:rPr lang="zh-CN" altLang="en-US" sz="2000" dirty="0">
                <a:latin typeface="+mn-ea"/>
                <a:ea typeface="+mn-ea"/>
                <a:cs typeface="+mn-ea"/>
                <a:sym typeface="+mn-lt"/>
              </a:rPr>
              <a:t>严禁以任何手段，蓄意破坏公司网络或窃取公司网上的保护信息</a:t>
            </a:r>
            <a:endParaRPr lang="zh-CN" altLang="en-US" sz="2000" dirty="0">
              <a:latin typeface="+mn-ea"/>
              <a:ea typeface="+mn-ea"/>
              <a:cs typeface="+mn-ea"/>
              <a:sym typeface="+mn-lt"/>
            </a:endParaRPr>
          </a:p>
        </p:txBody>
      </p:sp>
      <p:sp>
        <p:nvSpPr>
          <p:cNvPr id="772" name="Shape 772"/>
          <p:cNvSpPr/>
          <p:nvPr/>
        </p:nvSpPr>
        <p:spPr>
          <a:xfrm>
            <a:off x="985488" y="4785212"/>
            <a:ext cx="2580672" cy="726353"/>
          </a:xfrm>
          <a:prstGeom prst="rect">
            <a:avLst/>
          </a:prstGeom>
          <a:ln w="12700">
            <a:miter lim="400000"/>
          </a:ln>
        </p:spPr>
        <p:txBody>
          <a:bodyPr wrap="square" lIns="25400" tIns="25400" rIns="25400" bIns="25400" anchor="ctr">
            <a:spAutoFit/>
          </a:bodyPr>
          <a:lstStyle>
            <a:lvl1pPr algn="l" defTabSz="457200">
              <a:lnSpc>
                <a:spcPct val="120000"/>
              </a:lnSpc>
              <a:defRPr sz="2800">
                <a:solidFill>
                  <a:srgbClr val="B9B4AD"/>
                </a:solidFill>
                <a:latin typeface="Heiti SC Light"/>
                <a:ea typeface="Heiti SC Light"/>
                <a:cs typeface="Heiti SC Light"/>
                <a:sym typeface="Heiti SC Light"/>
              </a:defRPr>
            </a:lvl1pPr>
          </a:lstStyle>
          <a:p>
            <a:r>
              <a:rPr lang="zh-CN" altLang="en-US" sz="4000" b="1" dirty="0">
                <a:latin typeface="+mn-lt"/>
                <a:ea typeface="+mn-ea"/>
                <a:cs typeface="+mn-ea"/>
                <a:sym typeface="+mn-lt"/>
              </a:rPr>
              <a:t>行为规范</a:t>
            </a:r>
            <a:endParaRPr lang="zh-CN" altLang="en-US" sz="4000" b="1" dirty="0">
              <a:latin typeface="+mn-lt"/>
              <a:ea typeface="+mn-ea"/>
              <a:cs typeface="+mn-ea"/>
              <a:sym typeface="+mn-lt"/>
            </a:endParaRPr>
          </a:p>
        </p:txBody>
      </p:sp>
      <p:sp>
        <p:nvSpPr>
          <p:cNvPr id="15" name="矩形 14"/>
          <p:cNvSpPr/>
          <p:nvPr/>
        </p:nvSpPr>
        <p:spPr>
          <a:xfrm>
            <a:off x="5757450" y="1492366"/>
            <a:ext cx="4450597" cy="441916"/>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2000" dirty="0">
                <a:solidFill>
                  <a:srgbClr val="FFEACE"/>
                </a:solidFill>
                <a:latin typeface="+mn-ea"/>
                <a:cs typeface="+mn-ea"/>
                <a:sym typeface="Heiti SC Medium"/>
              </a:rPr>
              <a:t>遵纪守法，忠于职守，克己奉公</a:t>
            </a:r>
            <a:endParaRPr lang="zh-CN" altLang="en-US" sz="2000" dirty="0">
              <a:solidFill>
                <a:srgbClr val="FFEACE"/>
              </a:solidFill>
              <a:latin typeface="+mn-ea"/>
              <a:cs typeface="+mn-ea"/>
              <a:sym typeface="Heiti SC Medium"/>
            </a:endParaRPr>
          </a:p>
        </p:txBody>
      </p:sp>
    </p:spTree>
  </p:cSld>
  <p:clrMapOvr>
    <a:masterClrMapping/>
  </p:clrMapOvr>
  <p:transition spd="med" advClick="0" advTm="0">
    <p:pull/>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72"/>
                                        </p:tgtEl>
                                        <p:attrNameLst>
                                          <p:attrName>style.visibility</p:attrName>
                                        </p:attrNameLst>
                                      </p:cBhvr>
                                      <p:to>
                                        <p:strVal val="visible"/>
                                      </p:to>
                                    </p:set>
                                    <p:animEffect transition="in" filter="fade">
                                      <p:cBhvr>
                                        <p:cTn id="7" dur="500"/>
                                        <p:tgtEl>
                                          <p:spTgt spid="77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500"/>
                                        <p:tgtEl>
                                          <p:spTgt spid="1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66"/>
                                        </p:tgtEl>
                                        <p:attrNameLst>
                                          <p:attrName>style.visibility</p:attrName>
                                        </p:attrNameLst>
                                      </p:cBhvr>
                                      <p:to>
                                        <p:strVal val="visible"/>
                                      </p:to>
                                    </p:set>
                                    <p:animEffect transition="in" filter="wipe(left)">
                                      <p:cBhvr>
                                        <p:cTn id="18" dur="500"/>
                                        <p:tgtEl>
                                          <p:spTgt spid="76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68"/>
                                        </p:tgtEl>
                                        <p:attrNameLst>
                                          <p:attrName>style.visibility</p:attrName>
                                        </p:attrNameLst>
                                      </p:cBhvr>
                                      <p:to>
                                        <p:strVal val="visible"/>
                                      </p:to>
                                    </p:set>
                                    <p:animEffect transition="in" filter="wipe(left)">
                                      <p:cBhvr>
                                        <p:cTn id="21" dur="500"/>
                                        <p:tgtEl>
                                          <p:spTgt spid="768"/>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765"/>
                                        </p:tgtEl>
                                        <p:attrNameLst>
                                          <p:attrName>style.visibility</p:attrName>
                                        </p:attrNameLst>
                                      </p:cBhvr>
                                      <p:to>
                                        <p:strVal val="visible"/>
                                      </p:to>
                                    </p:set>
                                    <p:animEffect transition="in" filter="wipe(left)">
                                      <p:cBhvr>
                                        <p:cTn id="25" dur="500"/>
                                        <p:tgtEl>
                                          <p:spTgt spid="76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69"/>
                                        </p:tgtEl>
                                        <p:attrNameLst>
                                          <p:attrName>style.visibility</p:attrName>
                                        </p:attrNameLst>
                                      </p:cBhvr>
                                      <p:to>
                                        <p:strVal val="visible"/>
                                      </p:to>
                                    </p:set>
                                    <p:animEffect transition="in" filter="wipe(left)">
                                      <p:cBhvr>
                                        <p:cTn id="28" dur="500"/>
                                        <p:tgtEl>
                                          <p:spTgt spid="769"/>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764"/>
                                        </p:tgtEl>
                                        <p:attrNameLst>
                                          <p:attrName>style.visibility</p:attrName>
                                        </p:attrNameLst>
                                      </p:cBhvr>
                                      <p:to>
                                        <p:strVal val="visible"/>
                                      </p:to>
                                    </p:set>
                                    <p:animEffect transition="in" filter="wipe(left)">
                                      <p:cBhvr>
                                        <p:cTn id="32" dur="500"/>
                                        <p:tgtEl>
                                          <p:spTgt spid="76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70"/>
                                        </p:tgtEl>
                                        <p:attrNameLst>
                                          <p:attrName>style.visibility</p:attrName>
                                        </p:attrNameLst>
                                      </p:cBhvr>
                                      <p:to>
                                        <p:strVal val="visible"/>
                                      </p:to>
                                    </p:set>
                                    <p:animEffect transition="in" filter="wipe(left)">
                                      <p:cBhvr>
                                        <p:cTn id="35" dur="500"/>
                                        <p:tgtEl>
                                          <p:spTgt spid="770"/>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763"/>
                                        </p:tgtEl>
                                        <p:attrNameLst>
                                          <p:attrName>style.visibility</p:attrName>
                                        </p:attrNameLst>
                                      </p:cBhvr>
                                      <p:to>
                                        <p:strVal val="visible"/>
                                      </p:to>
                                    </p:set>
                                    <p:animEffect transition="in" filter="wipe(left)">
                                      <p:cBhvr>
                                        <p:cTn id="39" dur="500"/>
                                        <p:tgtEl>
                                          <p:spTgt spid="763"/>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771"/>
                                        </p:tgtEl>
                                        <p:attrNameLst>
                                          <p:attrName>style.visibility</p:attrName>
                                        </p:attrNameLst>
                                      </p:cBhvr>
                                      <p:to>
                                        <p:strVal val="visible"/>
                                      </p:to>
                                    </p:set>
                                    <p:animEffect transition="in" filter="wipe(left)">
                                      <p:cBhvr>
                                        <p:cTn id="42" dur="500"/>
                                        <p:tgtEl>
                                          <p:spTgt spid="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763" grpId="0" bldLvl="0" animBg="1"/>
      <p:bldP spid="764" grpId="0" bldLvl="0" animBg="1"/>
      <p:bldP spid="765" grpId="0" bldLvl="0" animBg="1"/>
      <p:bldP spid="766" grpId="0" bldLvl="0" animBg="1"/>
      <p:bldP spid="768" grpId="0" animBg="1"/>
      <p:bldP spid="769" grpId="0" animBg="1"/>
      <p:bldP spid="770" grpId="0" animBg="1"/>
      <p:bldP spid="771" grpId="0" animBg="1"/>
      <p:bldP spid="772"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 name="Shape 781"/>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grpSp>
        <p:nvGrpSpPr>
          <p:cNvPr id="2" name="组合 1"/>
          <p:cNvGrpSpPr/>
          <p:nvPr/>
        </p:nvGrpSpPr>
        <p:grpSpPr>
          <a:xfrm>
            <a:off x="630280" y="1179296"/>
            <a:ext cx="7577124" cy="4541553"/>
            <a:chOff x="1260560" y="2358591"/>
            <a:chExt cx="15154248" cy="9083106"/>
          </a:xfrm>
        </p:grpSpPr>
        <p:sp>
          <p:nvSpPr>
            <p:cNvPr id="783" name="Shape 783"/>
            <p:cNvSpPr/>
            <p:nvPr/>
          </p:nvSpPr>
          <p:spPr>
            <a:xfrm>
              <a:off x="3171506" y="5882897"/>
              <a:ext cx="3488134" cy="1118254"/>
            </a:xfrm>
            <a:prstGeom prst="rect">
              <a:avLst/>
            </a:prstGeom>
            <a:ln w="12700">
              <a:miter lim="400000"/>
            </a:ln>
          </p:spPr>
          <p:txBody>
            <a:bodyPr wrap="none" lIns="25400" tIns="25400" rIns="25400" bIns="25400" anchor="ctr">
              <a:spAutoFit/>
            </a:bodyPr>
            <a:lstStyle>
              <a:lvl1pPr algn="l" defTabSz="457200">
                <a:defRPr sz="6600">
                  <a:solidFill>
                    <a:srgbClr val="E4DED6"/>
                  </a:solidFill>
                  <a:latin typeface="Heiti SC Medium"/>
                  <a:ea typeface="Heiti SC Medium"/>
                  <a:cs typeface="Heiti SC Medium"/>
                  <a:sym typeface="Heiti SC Medium"/>
                </a:defRPr>
              </a:lvl1pPr>
            </a:lstStyle>
            <a:p>
              <a:r>
                <a:rPr lang="zh-CN" altLang="en-US" sz="3300" dirty="0">
                  <a:latin typeface="+mn-lt"/>
                  <a:ea typeface="+mn-ea"/>
                  <a:cs typeface="+mn-ea"/>
                  <a:sym typeface="+mn-lt"/>
                </a:rPr>
                <a:t>总体要求</a:t>
              </a:r>
              <a:endParaRPr sz="3300" dirty="0">
                <a:latin typeface="+mn-lt"/>
                <a:ea typeface="+mn-ea"/>
                <a:cs typeface="+mn-ea"/>
                <a:sym typeface="+mn-lt"/>
              </a:endParaRPr>
            </a:p>
          </p:txBody>
        </p:sp>
        <p:sp>
          <p:nvSpPr>
            <p:cNvPr id="784" name="Shape 784"/>
            <p:cNvSpPr/>
            <p:nvPr/>
          </p:nvSpPr>
          <p:spPr>
            <a:xfrm>
              <a:off x="3242636" y="7186715"/>
              <a:ext cx="5608156" cy="1824474"/>
            </a:xfrm>
            <a:prstGeom prst="rect">
              <a:avLst/>
            </a:prstGeom>
            <a:ln w="12700">
              <a:miter lim="400000"/>
            </a:ln>
          </p:spPr>
          <p:txBody>
            <a:bodyPr lIns="25400" tIns="25400" rIns="25400" bIns="25400" anchor="ctr">
              <a:spAutoFit/>
            </a:bodyPr>
            <a:lstStyle>
              <a:lvl1pPr algn="l" defTabSz="457200">
                <a:lnSpc>
                  <a:spcPct val="120000"/>
                </a:lnSpc>
                <a:defRPr sz="2800">
                  <a:solidFill>
                    <a:srgbClr val="B9B4AD"/>
                  </a:solidFill>
                  <a:latin typeface="Heiti SC Light"/>
                  <a:ea typeface="Heiti SC Light"/>
                  <a:cs typeface="Heiti SC Light"/>
                  <a:sym typeface="Heiti SC Light"/>
                </a:defRPr>
              </a:lvl1pPr>
            </a:lstStyle>
            <a:p>
              <a:r>
                <a:rPr lang="zh-CN" altLang="en-US" sz="1600" dirty="0">
                  <a:latin typeface="+mn-lt"/>
                  <a:ea typeface="+mn-ea"/>
                  <a:cs typeface="+mn-ea"/>
                  <a:sym typeface="+mn-lt"/>
                </a:rPr>
                <a:t>员工在上班时间内，要注意仪容仪表，总体要求是：得体、大方、整洁。</a:t>
              </a:r>
              <a:endParaRPr lang="zh-CN" altLang="en-US" sz="1600" dirty="0">
                <a:latin typeface="+mn-lt"/>
                <a:ea typeface="+mn-ea"/>
                <a:cs typeface="+mn-ea"/>
                <a:sym typeface="+mn-lt"/>
              </a:endParaRPr>
            </a:p>
          </p:txBody>
        </p:sp>
        <p:sp>
          <p:nvSpPr>
            <p:cNvPr id="785" name="Shape 785"/>
            <p:cNvSpPr/>
            <p:nvPr/>
          </p:nvSpPr>
          <p:spPr>
            <a:xfrm>
              <a:off x="1516678" y="5926242"/>
              <a:ext cx="1257014" cy="1251122"/>
            </a:xfrm>
            <a:prstGeom prst="rect">
              <a:avLst/>
            </a:prstGeom>
            <a:ln w="25400">
              <a:solidFill>
                <a:srgbClr val="C9C3BA">
                  <a:alpha val="30441"/>
                </a:srgbClr>
              </a:solidFill>
              <a:miter lim="400000"/>
            </a:ln>
          </p:spPr>
          <p:txBody>
            <a:bodyPr lIns="35719" tIns="35719" rIns="35719" bIns="35719" anchor="ctr"/>
            <a:lstStyle/>
            <a:p>
              <a:pPr defTabSz="410845">
                <a:defRPr sz="4400"/>
              </a:pPr>
              <a:endParaRPr sz="2200">
                <a:cs typeface="+mn-ea"/>
                <a:sym typeface="+mn-lt"/>
              </a:endParaRPr>
            </a:p>
          </p:txBody>
        </p:sp>
        <p:sp>
          <p:nvSpPr>
            <p:cNvPr id="786" name="Shape 786"/>
            <p:cNvSpPr/>
            <p:nvPr/>
          </p:nvSpPr>
          <p:spPr>
            <a:xfrm>
              <a:off x="1661174" y="5953322"/>
              <a:ext cx="1328074" cy="1196963"/>
            </a:xfrm>
            <a:prstGeom prst="rect">
              <a:avLst/>
            </a:prstGeom>
            <a:ln w="12700">
              <a:miter lim="400000"/>
            </a:ln>
          </p:spPr>
          <p:txBody>
            <a:bodyPr lIns="25400" tIns="25400" rIns="25400" bIns="25400" anchor="ctr"/>
            <a:lstStyle>
              <a:lvl1pPr algn="l" defTabSz="457200">
                <a:defRPr sz="6600">
                  <a:solidFill>
                    <a:srgbClr val="89847F"/>
                  </a:solidFill>
                  <a:latin typeface="Heiti SC Medium"/>
                  <a:ea typeface="Heiti SC Medium"/>
                  <a:cs typeface="Heiti SC Medium"/>
                  <a:sym typeface="Heiti SC Medium"/>
                </a:defRPr>
              </a:lvl1pPr>
            </a:lstStyle>
            <a:p>
              <a:r>
                <a:rPr sz="3300">
                  <a:latin typeface="+mn-lt"/>
                  <a:ea typeface="+mn-ea"/>
                  <a:cs typeface="+mn-ea"/>
                  <a:sym typeface="+mn-lt"/>
                </a:rPr>
                <a:t>01</a:t>
              </a:r>
              <a:endParaRPr sz="3300">
                <a:latin typeface="+mn-lt"/>
                <a:ea typeface="+mn-ea"/>
                <a:cs typeface="+mn-ea"/>
                <a:sym typeface="+mn-lt"/>
              </a:endParaRPr>
            </a:p>
          </p:txBody>
        </p:sp>
        <p:sp>
          <p:nvSpPr>
            <p:cNvPr id="795" name="Shape 795"/>
            <p:cNvSpPr/>
            <p:nvPr/>
          </p:nvSpPr>
          <p:spPr>
            <a:xfrm>
              <a:off x="10747582" y="8940763"/>
              <a:ext cx="1795364" cy="1118254"/>
            </a:xfrm>
            <a:prstGeom prst="rect">
              <a:avLst/>
            </a:prstGeom>
            <a:ln w="12700">
              <a:miter lim="400000"/>
            </a:ln>
          </p:spPr>
          <p:txBody>
            <a:bodyPr wrap="none" lIns="25400" tIns="25400" rIns="25400" bIns="25400" anchor="ctr">
              <a:spAutoFit/>
            </a:bodyPr>
            <a:lstStyle>
              <a:lvl1pPr algn="l" defTabSz="457200">
                <a:defRPr sz="6600">
                  <a:solidFill>
                    <a:srgbClr val="E4DED6"/>
                  </a:solidFill>
                  <a:latin typeface="Heiti SC Medium"/>
                  <a:ea typeface="Heiti SC Medium"/>
                  <a:cs typeface="Heiti SC Medium"/>
                  <a:sym typeface="Heiti SC Medium"/>
                </a:defRPr>
              </a:lvl1pPr>
            </a:lstStyle>
            <a:p>
              <a:r>
                <a:rPr lang="zh-CN" altLang="en-US" sz="3300" dirty="0">
                  <a:latin typeface="+mn-lt"/>
                  <a:ea typeface="+mn-ea"/>
                  <a:cs typeface="+mn-ea"/>
                  <a:sym typeface="+mn-lt"/>
                </a:rPr>
                <a:t>禁忌</a:t>
              </a:r>
              <a:endParaRPr sz="3300" dirty="0">
                <a:latin typeface="+mn-lt"/>
                <a:ea typeface="+mn-ea"/>
                <a:cs typeface="+mn-ea"/>
                <a:sym typeface="+mn-lt"/>
              </a:endParaRPr>
            </a:p>
          </p:txBody>
        </p:sp>
        <p:sp>
          <p:nvSpPr>
            <p:cNvPr id="796" name="Shape 796"/>
            <p:cNvSpPr/>
            <p:nvPr/>
          </p:nvSpPr>
          <p:spPr>
            <a:xfrm>
              <a:off x="10806652" y="10208153"/>
              <a:ext cx="5608156" cy="1233544"/>
            </a:xfrm>
            <a:prstGeom prst="rect">
              <a:avLst/>
            </a:prstGeom>
            <a:ln w="12700">
              <a:miter lim="400000"/>
            </a:ln>
          </p:spPr>
          <p:txBody>
            <a:bodyPr lIns="25400" tIns="25400" rIns="25400" bIns="25400" anchor="ctr">
              <a:spAutoFit/>
            </a:bodyPr>
            <a:lstStyle>
              <a:lvl1pPr algn="l" defTabSz="457200">
                <a:lnSpc>
                  <a:spcPct val="120000"/>
                </a:lnSpc>
                <a:defRPr sz="2800">
                  <a:solidFill>
                    <a:srgbClr val="B9B4AD"/>
                  </a:solidFill>
                  <a:latin typeface="Heiti SC Light"/>
                  <a:ea typeface="Heiti SC Light"/>
                  <a:cs typeface="Heiti SC Light"/>
                  <a:sym typeface="Heiti SC Light"/>
                </a:defRPr>
              </a:lvl1pPr>
            </a:lstStyle>
            <a:p>
              <a:r>
                <a:rPr lang="zh-CN" altLang="en-US" sz="1600" dirty="0">
                  <a:latin typeface="+mn-lt"/>
                  <a:ea typeface="+mn-ea"/>
                  <a:cs typeface="+mn-ea"/>
                  <a:sym typeface="+mn-lt"/>
                </a:rPr>
                <a:t>员工在上班期间，不能穿拖鞋，不能穿背心。</a:t>
              </a:r>
              <a:endParaRPr lang="zh-CN" altLang="en-US" sz="1600" dirty="0">
                <a:latin typeface="+mn-lt"/>
                <a:ea typeface="+mn-ea"/>
                <a:cs typeface="+mn-ea"/>
                <a:sym typeface="+mn-lt"/>
              </a:endParaRPr>
            </a:p>
          </p:txBody>
        </p:sp>
        <p:sp>
          <p:nvSpPr>
            <p:cNvPr id="797" name="Shape 797"/>
            <p:cNvSpPr/>
            <p:nvPr/>
          </p:nvSpPr>
          <p:spPr>
            <a:xfrm>
              <a:off x="9092755" y="8984108"/>
              <a:ext cx="1257015" cy="1251123"/>
            </a:xfrm>
            <a:prstGeom prst="rect">
              <a:avLst/>
            </a:prstGeom>
            <a:ln w="25400">
              <a:solidFill>
                <a:srgbClr val="C9C3BA">
                  <a:alpha val="30441"/>
                </a:srgbClr>
              </a:solidFill>
              <a:miter lim="400000"/>
            </a:ln>
          </p:spPr>
          <p:txBody>
            <a:bodyPr lIns="35719" tIns="35719" rIns="35719" bIns="35719" anchor="ctr"/>
            <a:lstStyle/>
            <a:p>
              <a:pPr defTabSz="410845">
                <a:defRPr sz="4400"/>
              </a:pPr>
              <a:endParaRPr sz="2200">
                <a:cs typeface="+mn-ea"/>
                <a:sym typeface="+mn-lt"/>
              </a:endParaRPr>
            </a:p>
          </p:txBody>
        </p:sp>
        <p:sp>
          <p:nvSpPr>
            <p:cNvPr id="798" name="Shape 798"/>
            <p:cNvSpPr/>
            <p:nvPr/>
          </p:nvSpPr>
          <p:spPr>
            <a:xfrm>
              <a:off x="9237250" y="9011188"/>
              <a:ext cx="1328074" cy="1196963"/>
            </a:xfrm>
            <a:prstGeom prst="rect">
              <a:avLst/>
            </a:prstGeom>
            <a:ln w="12700">
              <a:miter lim="400000"/>
            </a:ln>
          </p:spPr>
          <p:txBody>
            <a:bodyPr lIns="25400" tIns="25400" rIns="25400" bIns="25400" anchor="ctr"/>
            <a:lstStyle>
              <a:lvl1pPr algn="l" defTabSz="457200">
                <a:defRPr sz="6600">
                  <a:solidFill>
                    <a:srgbClr val="89847F"/>
                  </a:solidFill>
                  <a:latin typeface="Heiti SC Medium"/>
                  <a:ea typeface="Heiti SC Medium"/>
                  <a:cs typeface="Heiti SC Medium"/>
                  <a:sym typeface="Heiti SC Medium"/>
                </a:defRPr>
              </a:lvl1pPr>
            </a:lstStyle>
            <a:p>
              <a:r>
                <a:rPr lang="en-US" altLang="zh-CN" sz="3300" dirty="0">
                  <a:latin typeface="+mn-lt"/>
                  <a:ea typeface="+mn-ea"/>
                  <a:cs typeface="+mn-ea"/>
                  <a:sym typeface="+mn-lt"/>
                </a:rPr>
                <a:t>02</a:t>
              </a:r>
              <a:endParaRPr sz="3300" dirty="0">
                <a:latin typeface="+mn-lt"/>
                <a:ea typeface="+mn-ea"/>
                <a:cs typeface="+mn-ea"/>
                <a:sym typeface="+mn-lt"/>
              </a:endParaRPr>
            </a:p>
          </p:txBody>
        </p:sp>
        <p:sp>
          <p:nvSpPr>
            <p:cNvPr id="799" name="Shape 799"/>
            <p:cNvSpPr/>
            <p:nvPr/>
          </p:nvSpPr>
          <p:spPr>
            <a:xfrm>
              <a:off x="1260560" y="2965303"/>
              <a:ext cx="8309968" cy="1333698"/>
            </a:xfrm>
            <a:prstGeom prst="rect">
              <a:avLst/>
            </a:prstGeom>
            <a:ln w="12700">
              <a:miter lim="400000"/>
            </a:ln>
          </p:spPr>
          <p:txBody>
            <a:bodyPr wrap="none" lIns="25400" tIns="25400" rIns="25400" bIns="25400" anchor="ctr">
              <a:spAutoFit/>
            </a:bodyPr>
            <a:lstStyle>
              <a:lvl1pPr algn="l" defTabSz="457200">
                <a:defRPr sz="8600">
                  <a:solidFill>
                    <a:srgbClr val="B28E6B"/>
                  </a:solidFill>
                  <a:latin typeface="Heiti SC Medium"/>
                  <a:ea typeface="Heiti SC Medium"/>
                  <a:cs typeface="Heiti SC Medium"/>
                  <a:sym typeface="Heiti SC Medium"/>
                </a:defRPr>
              </a:lvl1pPr>
            </a:lstStyle>
            <a:p>
              <a:r>
                <a:rPr lang="zh-CN" altLang="en-US" sz="4000" b="1" dirty="0">
                  <a:solidFill>
                    <a:srgbClr val="DCB57C"/>
                  </a:solidFill>
                  <a:latin typeface="+mn-lt"/>
                  <a:ea typeface="+mn-ea"/>
                  <a:cs typeface="+mn-ea"/>
                  <a:sym typeface="+mn-lt"/>
                </a:rPr>
                <a:t>员工着装管理细则</a:t>
              </a:r>
              <a:endParaRPr lang="zh-CN" altLang="en-US" sz="4000" b="1" dirty="0">
                <a:solidFill>
                  <a:srgbClr val="DCB57C"/>
                </a:solidFill>
                <a:latin typeface="+mn-lt"/>
                <a:ea typeface="+mn-ea"/>
                <a:cs typeface="+mn-ea"/>
                <a:sym typeface="+mn-lt"/>
              </a:endParaRPr>
            </a:p>
          </p:txBody>
        </p:sp>
        <p:sp>
          <p:nvSpPr>
            <p:cNvPr id="800" name="Shape 800"/>
            <p:cNvSpPr/>
            <p:nvPr/>
          </p:nvSpPr>
          <p:spPr>
            <a:xfrm>
              <a:off x="1373778" y="2358591"/>
              <a:ext cx="9432874" cy="585162"/>
            </a:xfrm>
            <a:prstGeom prst="rect">
              <a:avLst/>
            </a:prstGeom>
            <a:ln w="12700">
              <a:miter lim="400000"/>
            </a:ln>
          </p:spPr>
          <p:txBody>
            <a:bodyPr lIns="25400" tIns="25400" rIns="25400" bIns="25400" anchor="ctr">
              <a:spAutoFit/>
            </a:bodyPr>
            <a:lstStyle>
              <a:lvl1pPr algn="l" defTabSz="457200">
                <a:lnSpc>
                  <a:spcPct val="120000"/>
                </a:lnSpc>
                <a:defRPr sz="2800">
                  <a:solidFill>
                    <a:srgbClr val="C9C3BA"/>
                  </a:solidFill>
                  <a:latin typeface="Heiti SC Light"/>
                  <a:ea typeface="Heiti SC Light"/>
                  <a:cs typeface="Heiti SC Light"/>
                  <a:sym typeface="Heiti SC Light"/>
                </a:defRPr>
              </a:lvl1pPr>
            </a:lstStyle>
            <a:p>
              <a:r>
                <a:rPr sz="1400" dirty="0">
                  <a:latin typeface="+mn-lt"/>
                  <a:ea typeface="+mn-ea"/>
                  <a:cs typeface="+mn-ea"/>
                  <a:sym typeface="+mn-lt"/>
                </a:rPr>
                <a:t>ADD YOUR TITLE HERE</a:t>
              </a:r>
              <a:endParaRPr sz="1400" dirty="0">
                <a:latin typeface="+mn-lt"/>
                <a:ea typeface="+mn-ea"/>
                <a:cs typeface="+mn-ea"/>
                <a:sym typeface="+mn-lt"/>
              </a:endParaRPr>
            </a:p>
          </p:txBody>
        </p:sp>
        <p:sp>
          <p:nvSpPr>
            <p:cNvPr id="801" name="Shape 801"/>
            <p:cNvSpPr/>
            <p:nvPr/>
          </p:nvSpPr>
          <p:spPr>
            <a:xfrm>
              <a:off x="1409016" y="4499198"/>
              <a:ext cx="4167763" cy="145944"/>
            </a:xfrm>
            <a:prstGeom prst="rect">
              <a:avLst/>
            </a:prstGeom>
            <a:solidFill>
              <a:srgbClr val="A4937D"/>
            </a:solidFill>
            <a:ln w="12700">
              <a:miter lim="400000"/>
            </a:ln>
          </p:spPr>
          <p:txBody>
            <a:bodyPr lIns="35719" tIns="35719" rIns="35719" bIns="35719" anchor="ctr"/>
            <a:lstStyle/>
            <a:p>
              <a:pPr defTabSz="410845">
                <a:defRPr sz="4400"/>
              </a:pPr>
              <a:endParaRPr sz="2200">
                <a:cs typeface="+mn-ea"/>
                <a:sym typeface="+mn-lt"/>
              </a:endParaRPr>
            </a:p>
          </p:txBody>
        </p:sp>
      </p:grpSp>
      <p:pic>
        <p:nvPicPr>
          <p:cNvPr id="30" name="图片 29" descr="5745cbdabaded34b3f56c2033d91193a"/>
          <p:cNvPicPr>
            <a:picLocks noChangeAspect="1"/>
          </p:cNvPicPr>
          <p:nvPr/>
        </p:nvPicPr>
        <p:blipFill>
          <a:blip r:embed="rId1"/>
          <a:stretch>
            <a:fillRect/>
          </a:stretch>
        </p:blipFill>
        <p:spPr>
          <a:xfrm>
            <a:off x="8654638" y="1179295"/>
            <a:ext cx="2725875" cy="5367571"/>
          </a:xfrm>
          <a:prstGeom prst="rect">
            <a:avLst/>
          </a:prstGeom>
          <a:effectLst>
            <a:outerShdw blurRad="50800" dist="38100" dir="2700000" algn="tl" rotWithShape="0">
              <a:prstClr val="black">
                <a:alpha val="40000"/>
              </a:prstClr>
            </a:outerShdw>
          </a:effectLst>
        </p:spPr>
      </p:pic>
      <p:pic>
        <p:nvPicPr>
          <p:cNvPr id="31" name="图片 30" descr="9c8b192ddc743c56ed71d26d5104e11a"/>
          <p:cNvPicPr>
            <a:picLocks noChangeAspect="1"/>
          </p:cNvPicPr>
          <p:nvPr/>
        </p:nvPicPr>
        <p:blipFill>
          <a:blip r:embed="rId2"/>
          <a:stretch>
            <a:fillRect/>
          </a:stretch>
        </p:blipFill>
        <p:spPr>
          <a:xfrm>
            <a:off x="7230558" y="437852"/>
            <a:ext cx="4085237" cy="6125447"/>
          </a:xfrm>
          <a:prstGeom prst="rect">
            <a:avLst/>
          </a:prstGeom>
          <a:effectLst>
            <a:outerShdw blurRad="50800" dist="38100" dir="2700000" algn="tl" rotWithShape="0">
              <a:prstClr val="black">
                <a:alpha val="40000"/>
              </a:prstClr>
            </a:outerShdw>
          </a:effectLst>
        </p:spPr>
      </p:pic>
      <p:pic>
        <p:nvPicPr>
          <p:cNvPr id="782" name="hero_premiere_hardware_large.png"/>
          <p:cNvPicPr>
            <a:picLocks noChangeAspect="1"/>
          </p:cNvPicPr>
          <p:nvPr/>
        </p:nvPicPr>
        <p:blipFill>
          <a:blip r:embed="rId3"/>
          <a:stretch>
            <a:fillRect/>
          </a:stretch>
        </p:blipFill>
        <p:spPr>
          <a:xfrm>
            <a:off x="8240290" y="366277"/>
            <a:ext cx="3054239" cy="6125446"/>
          </a:xfrm>
          <a:prstGeom prst="rect">
            <a:avLst/>
          </a:prstGeom>
          <a:ln w="12700">
            <a:miter lim="400000"/>
            <a:headEnd/>
            <a:tailEnd/>
          </a:ln>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782"/>
                                        </p:tgtEl>
                                        <p:attrNameLst>
                                          <p:attrName>style.visibility</p:attrName>
                                        </p:attrNameLst>
                                      </p:cBhvr>
                                      <p:to>
                                        <p:strVal val="visible"/>
                                      </p:to>
                                    </p:set>
                                    <p:anim calcmode="lin" valueType="num">
                                      <p:cBhvr additive="base">
                                        <p:cTn id="12" dur="500" fill="hold"/>
                                        <p:tgtEl>
                                          <p:spTgt spid="782"/>
                                        </p:tgtEl>
                                        <p:attrNameLst>
                                          <p:attrName>ppt_x</p:attrName>
                                        </p:attrNameLst>
                                      </p:cBhvr>
                                      <p:tavLst>
                                        <p:tav tm="0">
                                          <p:val>
                                            <p:strVal val="1+#ppt_w/2"/>
                                          </p:val>
                                        </p:tav>
                                        <p:tav tm="100000">
                                          <p:val>
                                            <p:strVal val="#ppt_x"/>
                                          </p:val>
                                        </p:tav>
                                      </p:tavLst>
                                    </p:anim>
                                    <p:anim calcmode="lin" valueType="num">
                                      <p:cBhvr additive="base">
                                        <p:cTn id="13" dur="500" fill="hold"/>
                                        <p:tgtEl>
                                          <p:spTgt spid="78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1000"/>
                                        <p:tgtEl>
                                          <p:spTgt spid="31"/>
                                        </p:tgtEl>
                                      </p:cBhvr>
                                    </p:animEffect>
                                    <p:anim calcmode="lin" valueType="num">
                                      <p:cBhvr>
                                        <p:cTn id="24" dur="1000" fill="hold"/>
                                        <p:tgtEl>
                                          <p:spTgt spid="31"/>
                                        </p:tgtEl>
                                        <p:attrNameLst>
                                          <p:attrName>ppt_x</p:attrName>
                                        </p:attrNameLst>
                                      </p:cBhvr>
                                      <p:tavLst>
                                        <p:tav tm="0">
                                          <p:val>
                                            <p:strVal val="#ppt_x"/>
                                          </p:val>
                                        </p:tav>
                                        <p:tav tm="100000">
                                          <p:val>
                                            <p:strVal val="#ppt_x"/>
                                          </p:val>
                                        </p:tav>
                                      </p:tavLst>
                                    </p:anim>
                                    <p:anim calcmode="lin" valueType="num">
                                      <p:cBhvr>
                                        <p:cTn id="2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 name="Shape 520"/>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sp>
        <p:nvSpPr>
          <p:cNvPr id="35" name="框1"/>
          <p:cNvSpPr/>
          <p:nvPr/>
        </p:nvSpPr>
        <p:spPr bwMode="auto">
          <a:xfrm>
            <a:off x="1" y="1448969"/>
            <a:ext cx="3251767" cy="783189"/>
          </a:xfrm>
          <a:custGeom>
            <a:avLst/>
            <a:gdLst>
              <a:gd name="T0" fmla="*/ 714375 w 21600"/>
              <a:gd name="T1" fmla="*/ 35719 h 21600"/>
              <a:gd name="T2" fmla="*/ 714375 w 21600"/>
              <a:gd name="T3" fmla="*/ 35719 h 21600"/>
              <a:gd name="T4" fmla="*/ 714375 w 21600"/>
              <a:gd name="T5" fmla="*/ 35719 h 21600"/>
              <a:gd name="T6" fmla="*/ 714375 w 21600"/>
              <a:gd name="T7" fmla="*/ 357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bg-BG" sz="1400">
              <a:solidFill>
                <a:schemeClr val="lt1"/>
              </a:solidFill>
              <a:sym typeface="Arial" panose="020B0604020202020204" pitchFamily="34" charset="0"/>
            </a:endParaRPr>
          </a:p>
        </p:txBody>
      </p:sp>
      <p:sp>
        <p:nvSpPr>
          <p:cNvPr id="36" name="框2"/>
          <p:cNvSpPr/>
          <p:nvPr/>
        </p:nvSpPr>
        <p:spPr bwMode="auto">
          <a:xfrm>
            <a:off x="3710494" y="4344393"/>
            <a:ext cx="2085124" cy="768085"/>
          </a:xfrm>
          <a:custGeom>
            <a:avLst/>
            <a:gdLst>
              <a:gd name="T0" fmla="*/ 714375 w 21600"/>
              <a:gd name="T1" fmla="*/ 35719 h 21600"/>
              <a:gd name="T2" fmla="*/ 714375 w 21600"/>
              <a:gd name="T3" fmla="*/ 35719 h 21600"/>
              <a:gd name="T4" fmla="*/ 714375 w 21600"/>
              <a:gd name="T5" fmla="*/ 35719 h 21600"/>
              <a:gd name="T6" fmla="*/ 714375 w 21600"/>
              <a:gd name="T7" fmla="*/ 357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bg-BG" sz="1400">
              <a:sym typeface="Arial" panose="020B0604020202020204" pitchFamily="34" charset="0"/>
            </a:endParaRPr>
          </a:p>
        </p:txBody>
      </p:sp>
      <p:sp>
        <p:nvSpPr>
          <p:cNvPr id="37" name="1"/>
          <p:cNvSpPr txBox="1"/>
          <p:nvPr/>
        </p:nvSpPr>
        <p:spPr>
          <a:xfrm>
            <a:off x="152400" y="1534624"/>
            <a:ext cx="3099367" cy="584775"/>
          </a:xfrm>
          <a:prstGeom prst="rect">
            <a:avLst/>
          </a:prstGeom>
          <a:noFill/>
        </p:spPr>
        <p:txBody>
          <a:bodyPr wrap="square" rtlCol="0">
            <a:spAutoFit/>
          </a:bodyPr>
          <a:lstStyle/>
          <a:p>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请注意使用电话时的礼貌用语及通话时间。</a:t>
            </a:r>
            <a:endPar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2"/>
          <p:cNvSpPr txBox="1"/>
          <p:nvPr/>
        </p:nvSpPr>
        <p:spPr>
          <a:xfrm>
            <a:off x="3793329" y="4440403"/>
            <a:ext cx="2002289" cy="584775"/>
          </a:xfrm>
          <a:prstGeom prst="rect">
            <a:avLst/>
          </a:prstGeom>
          <a:noFill/>
        </p:spPr>
        <p:txBody>
          <a:bodyPr wrap="square" rtlCol="0">
            <a:spAutoFit/>
          </a:bodyPr>
          <a:lstStyle/>
          <a:p>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请勿使用办公室电话拨打私人电话。</a:t>
            </a:r>
            <a:endPar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框3"/>
          <p:cNvSpPr/>
          <p:nvPr/>
        </p:nvSpPr>
        <p:spPr bwMode="auto">
          <a:xfrm>
            <a:off x="6268247" y="1448968"/>
            <a:ext cx="2085124" cy="783189"/>
          </a:xfrm>
          <a:custGeom>
            <a:avLst/>
            <a:gdLst>
              <a:gd name="T0" fmla="*/ 714375 w 21600"/>
              <a:gd name="T1" fmla="*/ 35719 h 21600"/>
              <a:gd name="T2" fmla="*/ 714375 w 21600"/>
              <a:gd name="T3" fmla="*/ 35719 h 21600"/>
              <a:gd name="T4" fmla="*/ 714375 w 21600"/>
              <a:gd name="T5" fmla="*/ 35719 h 21600"/>
              <a:gd name="T6" fmla="*/ 714375 w 21600"/>
              <a:gd name="T7" fmla="*/ 357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bg-BG" sz="1400" dirty="0">
              <a:solidFill>
                <a:schemeClr val="lt1"/>
              </a:solidFill>
              <a:sym typeface="Arial" panose="020B0604020202020204" pitchFamily="34" charset="0"/>
            </a:endParaRPr>
          </a:p>
        </p:txBody>
      </p:sp>
      <p:sp>
        <p:nvSpPr>
          <p:cNvPr id="44" name="框4"/>
          <p:cNvSpPr/>
          <p:nvPr/>
        </p:nvSpPr>
        <p:spPr bwMode="auto">
          <a:xfrm>
            <a:off x="8826000" y="4344393"/>
            <a:ext cx="3366000" cy="768085"/>
          </a:xfrm>
          <a:custGeom>
            <a:avLst/>
            <a:gdLst>
              <a:gd name="T0" fmla="*/ 714375 w 21600"/>
              <a:gd name="T1" fmla="*/ 35719 h 21600"/>
              <a:gd name="T2" fmla="*/ 714375 w 21600"/>
              <a:gd name="T3" fmla="*/ 35719 h 21600"/>
              <a:gd name="T4" fmla="*/ 714375 w 21600"/>
              <a:gd name="T5" fmla="*/ 35719 h 21600"/>
              <a:gd name="T6" fmla="*/ 714375 w 21600"/>
              <a:gd name="T7" fmla="*/ 357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bg-BG" sz="1400">
              <a:sym typeface="Arial" panose="020B0604020202020204" pitchFamily="34" charset="0"/>
            </a:endParaRPr>
          </a:p>
        </p:txBody>
      </p:sp>
      <p:sp>
        <p:nvSpPr>
          <p:cNvPr id="45" name="4"/>
          <p:cNvSpPr txBox="1"/>
          <p:nvPr/>
        </p:nvSpPr>
        <p:spPr>
          <a:xfrm>
            <a:off x="8881892" y="4440403"/>
            <a:ext cx="3157707" cy="584775"/>
          </a:xfrm>
          <a:prstGeom prst="rect">
            <a:avLst/>
          </a:prstGeom>
          <a:noFill/>
        </p:spPr>
        <p:txBody>
          <a:bodyPr wrap="square" rtlCol="0">
            <a:spAutoFit/>
          </a:bodyPr>
          <a:lstStyle/>
          <a:p>
            <a:r>
              <a:rPr lang="zh-CN" altLang="en-US" sz="1600" b="1" dirty="0">
                <a:solidFill>
                  <a:schemeClr val="bg1"/>
                </a:solidFill>
                <a:latin typeface="+mn-ea"/>
                <a:sym typeface="Arial" panose="020B0604020202020204" pitchFamily="34" charset="0"/>
              </a:rPr>
              <a:t>保持手机、微信、邮件的</a:t>
            </a:r>
            <a:r>
              <a:rPr lang="en-US" altLang="zh-CN" sz="1600" b="1" dirty="0">
                <a:solidFill>
                  <a:schemeClr val="bg1"/>
                </a:solidFill>
                <a:latin typeface="+mn-ea"/>
                <a:sym typeface="Arial" panose="020B0604020202020204" pitchFamily="34" charset="0"/>
              </a:rPr>
              <a:t>24</a:t>
            </a:r>
            <a:r>
              <a:rPr lang="zh-CN" altLang="en-US" sz="1600" b="1" dirty="0">
                <a:solidFill>
                  <a:schemeClr val="bg1"/>
                </a:solidFill>
                <a:latin typeface="+mn-ea"/>
                <a:sym typeface="Arial" panose="020B0604020202020204" pitchFamily="34" charset="0"/>
              </a:rPr>
              <a:t>小时开通。</a:t>
            </a:r>
            <a:endParaRPr lang="en-US" altLang="zh-CN" sz="1600" b="1" dirty="0">
              <a:solidFill>
                <a:schemeClr val="bg1"/>
              </a:solidFill>
              <a:latin typeface="+mn-ea"/>
              <a:sym typeface="Arial" panose="020B0604020202020204" pitchFamily="34" charset="0"/>
            </a:endParaRPr>
          </a:p>
        </p:txBody>
      </p:sp>
      <p:sp>
        <p:nvSpPr>
          <p:cNvPr id="47" name="5"/>
          <p:cNvSpPr txBox="1"/>
          <p:nvPr/>
        </p:nvSpPr>
        <p:spPr>
          <a:xfrm>
            <a:off x="989248" y="5483100"/>
            <a:ext cx="11050351" cy="931794"/>
          </a:xfrm>
          <a:prstGeom prst="rect">
            <a:avLst/>
          </a:prstGeom>
          <a:noFill/>
        </p:spPr>
        <p:txBody>
          <a:bodyPr wrap="square" rtlCol="0">
            <a:spAutoFit/>
          </a:bodyPr>
          <a:lstStyle/>
          <a:p>
            <a:pPr defTabSz="1216660">
              <a:lnSpc>
                <a:spcPct val="120000"/>
              </a:lnSpc>
              <a:spcBef>
                <a:spcPct val="20000"/>
              </a:spcBef>
            </a:pPr>
            <a:r>
              <a:rPr lang="zh-CN" altLang="en-US" sz="1400" dirty="0">
                <a:solidFill>
                  <a:srgbClr val="D5C192"/>
                </a:solidFill>
                <a:latin typeface="Arial" panose="020B0604020202020204" pitchFamily="34" charset="0"/>
                <a:ea typeface="微软雅黑" panose="020B0503020204020204" pitchFamily="34" charset="-122"/>
                <a:sym typeface="Arial" panose="020B0604020202020204" pitchFamily="34" charset="0"/>
              </a:rPr>
              <a:t>注：</a:t>
            </a:r>
            <a:endParaRPr lang="en-US" altLang="zh-CN" sz="1400" dirty="0">
              <a:solidFill>
                <a:srgbClr val="D5C192"/>
              </a:solidFill>
              <a:latin typeface="Arial" panose="020B0604020202020204" pitchFamily="34" charset="0"/>
              <a:ea typeface="微软雅黑" panose="020B0503020204020204" pitchFamily="34" charset="-122"/>
              <a:sym typeface="Arial" panose="020B0604020202020204" pitchFamily="34" charset="0"/>
            </a:endParaRPr>
          </a:p>
          <a:p>
            <a:pPr marL="285750" indent="-285750" defTabSz="1216660">
              <a:lnSpc>
                <a:spcPct val="120000"/>
              </a:lnSpc>
              <a:spcBef>
                <a:spcPct val="20000"/>
              </a:spcBef>
              <a:buFont typeface="Wingdings" panose="05000000000000000000" pitchFamily="2" charset="2"/>
              <a:buChar char="n"/>
            </a:pPr>
            <a:r>
              <a:rPr lang="zh-CN" altLang="en-US" sz="1400" dirty="0">
                <a:solidFill>
                  <a:srgbClr val="D5C192"/>
                </a:solidFill>
                <a:latin typeface="Arial" panose="020B0604020202020204" pitchFamily="34" charset="0"/>
                <a:ea typeface="微软雅黑" panose="020B0503020204020204" pitchFamily="34" charset="-122"/>
                <a:sym typeface="Arial" panose="020B0604020202020204" pitchFamily="34" charset="0"/>
              </a:rPr>
              <a:t>公司总机电话正常情况下由自己工位人员接听，但如果同事不在其岗位的时候，其他同事应帮忙接听电话，接办并做好相关事宜的记录。</a:t>
            </a:r>
            <a:endParaRPr lang="en-US" altLang="zh-CN" sz="1400" dirty="0">
              <a:solidFill>
                <a:srgbClr val="D5C192"/>
              </a:solidFill>
              <a:latin typeface="Arial" panose="020B0604020202020204" pitchFamily="34" charset="0"/>
              <a:ea typeface="微软雅黑" panose="020B0503020204020204" pitchFamily="34" charset="-122"/>
              <a:sym typeface="Arial" panose="020B0604020202020204" pitchFamily="34" charset="0"/>
            </a:endParaRPr>
          </a:p>
          <a:p>
            <a:pPr marL="285750" indent="-285750" defTabSz="1216660">
              <a:lnSpc>
                <a:spcPct val="120000"/>
              </a:lnSpc>
              <a:spcBef>
                <a:spcPct val="20000"/>
              </a:spcBef>
              <a:buFont typeface="Wingdings" panose="05000000000000000000" pitchFamily="2" charset="2"/>
              <a:buChar char="n"/>
            </a:pPr>
            <a:r>
              <a:rPr lang="zh-CN" altLang="en-US" sz="1400" dirty="0">
                <a:solidFill>
                  <a:srgbClr val="D5C192"/>
                </a:solidFill>
                <a:latin typeface="Arial" panose="020B0604020202020204" pitchFamily="34" charset="0"/>
                <a:ea typeface="微软雅黑" panose="020B0503020204020204" pitchFamily="34" charset="-122"/>
                <a:sym typeface="Arial" panose="020B0604020202020204" pitchFamily="34" charset="0"/>
              </a:rPr>
              <a:t>所有员工应保持手机、微信、邮件的</a:t>
            </a:r>
            <a:r>
              <a:rPr lang="en-US" altLang="zh-CN" sz="1400" dirty="0">
                <a:solidFill>
                  <a:srgbClr val="D5C192"/>
                </a:solidFill>
                <a:latin typeface="Arial" panose="020B0604020202020204" pitchFamily="34" charset="0"/>
                <a:ea typeface="微软雅黑" panose="020B0503020204020204" pitchFamily="34" charset="-122"/>
                <a:sym typeface="Arial" panose="020B0604020202020204" pitchFamily="34" charset="0"/>
              </a:rPr>
              <a:t>24</a:t>
            </a:r>
            <a:r>
              <a:rPr lang="zh-CN" altLang="en-US" sz="1400" dirty="0">
                <a:solidFill>
                  <a:srgbClr val="D5C192"/>
                </a:solidFill>
                <a:latin typeface="Arial" panose="020B0604020202020204" pitchFamily="34" charset="0"/>
                <a:ea typeface="微软雅黑" panose="020B0503020204020204" pitchFamily="34" charset="-122"/>
                <a:sym typeface="Arial" panose="020B0604020202020204" pitchFamily="34" charset="0"/>
              </a:rPr>
              <a:t>小时开通，并下载使用“明道”软件的客户端</a:t>
            </a:r>
            <a:r>
              <a:rPr lang="en-US" altLang="zh-CN" sz="1400" dirty="0">
                <a:solidFill>
                  <a:srgbClr val="D5C192"/>
                </a:solidFill>
                <a:latin typeface="Arial" panose="020B0604020202020204" pitchFamily="34" charset="0"/>
                <a:ea typeface="微软雅黑" panose="020B0503020204020204" pitchFamily="34" charset="-122"/>
                <a:sym typeface="Arial" panose="020B0604020202020204" pitchFamily="34" charset="0"/>
              </a:rPr>
              <a:t>,</a:t>
            </a:r>
            <a:r>
              <a:rPr lang="zh-CN" altLang="en-US" sz="1400" dirty="0">
                <a:solidFill>
                  <a:srgbClr val="D5C192"/>
                </a:solidFill>
                <a:latin typeface="Arial" panose="020B0604020202020204" pitchFamily="34" charset="0"/>
                <a:ea typeface="微软雅黑" panose="020B0503020204020204" pitchFamily="34" charset="-122"/>
                <a:sym typeface="Arial" panose="020B0604020202020204" pitchFamily="34" charset="0"/>
              </a:rPr>
              <a:t>公司事务邮件发送即默认视为已传达。</a:t>
            </a:r>
            <a:endParaRPr lang="zh-CN" altLang="en-US" sz="1400" dirty="0">
              <a:solidFill>
                <a:srgbClr val="D5C192"/>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图1"/>
          <p:cNvSpPr/>
          <p:nvPr/>
        </p:nvSpPr>
        <p:spPr>
          <a:xfrm>
            <a:off x="1178963" y="2422468"/>
            <a:ext cx="2066466" cy="2680749"/>
          </a:xfrm>
          <a:prstGeom prst="rect">
            <a:avLst/>
          </a:pr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ym typeface="Arial" panose="020B0604020202020204" pitchFamily="34" charset="0"/>
            </a:endParaRPr>
          </a:p>
        </p:txBody>
      </p:sp>
      <p:sp>
        <p:nvSpPr>
          <p:cNvPr id="49" name="图2"/>
          <p:cNvSpPr/>
          <p:nvPr/>
        </p:nvSpPr>
        <p:spPr>
          <a:xfrm>
            <a:off x="3710494" y="1454088"/>
            <a:ext cx="2066466" cy="2680749"/>
          </a:xfrm>
          <a:prstGeom prst="rect">
            <a:avLst/>
          </a:pr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ym typeface="Arial" panose="020B0604020202020204" pitchFamily="34" charset="0"/>
            </a:endParaRPr>
          </a:p>
        </p:txBody>
      </p:sp>
      <p:sp>
        <p:nvSpPr>
          <p:cNvPr id="50" name="图3"/>
          <p:cNvSpPr/>
          <p:nvPr/>
        </p:nvSpPr>
        <p:spPr>
          <a:xfrm>
            <a:off x="6274871" y="2422468"/>
            <a:ext cx="2066466" cy="2680749"/>
          </a:xfrm>
          <a:prstGeom prst="rect">
            <a:avLst/>
          </a:pr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ym typeface="Arial" panose="020B0604020202020204" pitchFamily="34" charset="0"/>
            </a:endParaRPr>
          </a:p>
        </p:txBody>
      </p:sp>
      <p:sp>
        <p:nvSpPr>
          <p:cNvPr id="51" name="图4"/>
          <p:cNvSpPr/>
          <p:nvPr/>
        </p:nvSpPr>
        <p:spPr>
          <a:xfrm>
            <a:off x="8839248" y="1454088"/>
            <a:ext cx="2066466" cy="2680749"/>
          </a:xfrm>
          <a:prstGeom prst="rect">
            <a:avLst/>
          </a:prstGeom>
          <a:gradFill flip="none" rotWithShape="1">
            <a:gsLst>
              <a:gs pos="45000">
                <a:srgbClr val="503822">
                  <a:lumMod val="95000"/>
                  <a:lumOff val="5000"/>
                </a:srgbClr>
              </a:gs>
              <a:gs pos="100000">
                <a:srgbClr val="140D07"/>
              </a:gs>
              <a:gs pos="0">
                <a:srgbClr val="614B33">
                  <a:lumMod val="60000"/>
                  <a:lumOff val="40000"/>
                </a:srgbClr>
              </a:gs>
            </a:gsLst>
            <a:lin ang="2700000" scaled="1"/>
            <a:tileRect/>
          </a:gradFill>
          <a:ln w="38100">
            <a:gradFill flip="none" rotWithShape="1">
              <a:gsLst>
                <a:gs pos="33000">
                  <a:srgbClr val="986528"/>
                </a:gs>
                <a:gs pos="12000">
                  <a:srgbClr val="CDB594"/>
                </a:gs>
                <a:gs pos="92000">
                  <a:srgbClr val="986528"/>
                </a:gs>
                <a:gs pos="77064">
                  <a:srgbClr val="FAE8A4"/>
                </a:gs>
                <a:gs pos="63000">
                  <a:schemeClr val="bg1"/>
                </a:gs>
                <a:gs pos="47000">
                  <a:srgbClr val="FAE8A4"/>
                </a:gs>
              </a:gsLst>
              <a:lin ang="8100000" scaled="0"/>
              <a:tileRect/>
            </a:gradFill>
          </a:ln>
          <a:effectLst>
            <a:innerShdw blurRad="127000" dist="76200" dir="13500000">
              <a:srgbClr val="482F10">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ym typeface="Arial" panose="020B0604020202020204" pitchFamily="34" charset="0"/>
            </a:endParaRPr>
          </a:p>
        </p:txBody>
      </p:sp>
      <p:sp>
        <p:nvSpPr>
          <p:cNvPr id="52" name="Shape 799"/>
          <p:cNvSpPr/>
          <p:nvPr/>
        </p:nvSpPr>
        <p:spPr>
          <a:xfrm>
            <a:off x="3245429" y="193643"/>
            <a:ext cx="6206827" cy="666849"/>
          </a:xfrm>
          <a:prstGeom prst="rect">
            <a:avLst/>
          </a:prstGeom>
          <a:ln w="12700">
            <a:miter lim="400000"/>
          </a:ln>
        </p:spPr>
        <p:txBody>
          <a:bodyPr wrap="none" lIns="25400" tIns="25400" rIns="25400" bIns="25400" anchor="ctr">
            <a:spAutoFit/>
          </a:bodyPr>
          <a:lstStyle>
            <a:lvl1pPr algn="l" defTabSz="457200">
              <a:defRPr sz="8600">
                <a:solidFill>
                  <a:srgbClr val="B28E6B"/>
                </a:solidFill>
                <a:latin typeface="Heiti SC Medium"/>
                <a:ea typeface="Heiti SC Medium"/>
                <a:cs typeface="Heiti SC Medium"/>
                <a:sym typeface="Heiti SC Medium"/>
              </a:defRPr>
            </a:lvl1pPr>
          </a:lstStyle>
          <a:p>
            <a:r>
              <a:rPr lang="zh-CN" altLang="en-US" sz="4000" b="1" dirty="0">
                <a:solidFill>
                  <a:srgbClr val="DCB57C"/>
                </a:solidFill>
                <a:latin typeface="+mn-lt"/>
                <a:ea typeface="+mn-ea"/>
                <a:cs typeface="+mn-ea"/>
                <a:sym typeface="+mn-lt"/>
              </a:rPr>
              <a:t>办公室电话、邮件管理细则</a:t>
            </a:r>
            <a:endParaRPr lang="zh-CN" altLang="en-US" sz="4000" b="1" dirty="0">
              <a:solidFill>
                <a:srgbClr val="DCB57C"/>
              </a:solidFill>
              <a:latin typeface="+mn-lt"/>
              <a:ea typeface="+mn-ea"/>
              <a:cs typeface="+mn-ea"/>
              <a:sym typeface="+mn-lt"/>
            </a:endParaRPr>
          </a:p>
        </p:txBody>
      </p:sp>
      <p:sp>
        <p:nvSpPr>
          <p:cNvPr id="3" name="矩形 2"/>
          <p:cNvSpPr/>
          <p:nvPr/>
        </p:nvSpPr>
        <p:spPr>
          <a:xfrm>
            <a:off x="6429420" y="1642345"/>
            <a:ext cx="1107996" cy="369332"/>
          </a:xfrm>
          <a:prstGeom prst="rect">
            <a:avLst/>
          </a:prstGeom>
        </p:spPr>
        <p:txBody>
          <a:bodyPr wrap="none">
            <a:spAutoFit/>
          </a:bodyPr>
          <a:lstStyle/>
          <a:p>
            <a:r>
              <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接听电话</a:t>
            </a:r>
            <a:endParaRPr lang="zh-CN" altLang="en-US" dirty="0">
              <a:solidFill>
                <a:schemeClr val="bg1"/>
              </a:solidFill>
            </a:endParaRPr>
          </a:p>
        </p:txBody>
      </p:sp>
      <p:pic>
        <p:nvPicPr>
          <p:cNvPr id="58" name="图片 6" descr="G:\设计\图片\办公\741.jpg741"/>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0"/>
                    </a14:imgEffect>
                  </a14:imgLayer>
                </a14:imgProps>
              </a:ext>
            </a:extLst>
          </a:blip>
          <a:srcRect l="29251" r="19377"/>
          <a:stretch>
            <a:fillRect/>
          </a:stretch>
        </p:blipFill>
        <p:spPr>
          <a:xfrm>
            <a:off x="8862169" y="1482593"/>
            <a:ext cx="2043546" cy="2652244"/>
          </a:xfrm>
          <a:prstGeom prst="rect">
            <a:avLst/>
          </a:prstGeom>
          <a:noFill/>
          <a:ln w="9525">
            <a:noFill/>
          </a:ln>
        </p:spPr>
      </p:pic>
      <p:pic>
        <p:nvPicPr>
          <p:cNvPr id="59" name="图片 14" descr="G:\设计\图片\办公\100477757.jpg100477757"/>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Lst>
          </a:blip>
          <a:srcRect r="52896"/>
          <a:stretch>
            <a:fillRect/>
          </a:stretch>
        </p:blipFill>
        <p:spPr>
          <a:xfrm>
            <a:off x="1207037" y="2445440"/>
            <a:ext cx="2018794" cy="2666135"/>
          </a:xfrm>
          <a:prstGeom prst="rect">
            <a:avLst/>
          </a:prstGeom>
          <a:noFill/>
          <a:ln w="9525">
            <a:noFill/>
          </a:ln>
        </p:spPr>
      </p:pic>
      <p:pic>
        <p:nvPicPr>
          <p:cNvPr id="60" name="图片 8" descr="G:\设计\图片\办公\500007055 (1).jpg500007055 (1)"/>
          <p:cNvPicPr>
            <a:picLocks noChangeAspect="1"/>
          </p:cNvPicPr>
          <p:nvPr/>
        </p:nvPicPr>
        <p:blipFill rotWithShape="1">
          <a:blip r:embed="rId5" cstate="print">
            <a:extLst>
              <a:ext uri="{BEBA8EAE-BF5A-486C-A8C5-ECC9F3942E4B}">
                <a14:imgProps xmlns:a14="http://schemas.microsoft.com/office/drawing/2010/main">
                  <a14:imgLayer r:embed="rId6">
                    <a14:imgEffect>
                      <a14:saturation sat="0"/>
                    </a14:imgEffect>
                  </a14:imgLayer>
                </a14:imgProps>
              </a:ext>
            </a:extLst>
          </a:blip>
          <a:srcRect l="49515"/>
          <a:stretch>
            <a:fillRect/>
          </a:stretch>
        </p:blipFill>
        <p:spPr>
          <a:xfrm>
            <a:off x="6298707" y="2445440"/>
            <a:ext cx="2018793" cy="2666135"/>
          </a:xfrm>
          <a:prstGeom prst="rect">
            <a:avLst/>
          </a:prstGeom>
          <a:noFill/>
          <a:ln w="9525">
            <a:noFill/>
          </a:ln>
        </p:spPr>
      </p:pic>
      <p:pic>
        <p:nvPicPr>
          <p:cNvPr id="61" name="图片 9" descr="G:\设计\图片\办公\500007009.jpg500007009"/>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Lst>
          </a:blip>
          <a:srcRect l="28066" r="20920"/>
          <a:stretch>
            <a:fillRect/>
          </a:stretch>
        </p:blipFill>
        <p:spPr>
          <a:xfrm>
            <a:off x="3734628" y="1477672"/>
            <a:ext cx="2036005" cy="2661344"/>
          </a:xfrm>
          <a:prstGeom prst="rect">
            <a:avLst/>
          </a:prstGeom>
          <a:noFill/>
          <a:ln w="9525">
            <a:noFill/>
          </a:ln>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 presetClass="entr" presetSubtype="1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blinds(horizontal)">
                                      <p:cBhvr>
                                        <p:cTn id="13" dur="500"/>
                                        <p:tgtEl>
                                          <p:spTgt spid="58"/>
                                        </p:tgtEl>
                                      </p:cBhvr>
                                    </p:animEffect>
                                  </p:childTnLst>
                                </p:cTn>
                              </p:par>
                              <p:par>
                                <p:cTn id="14" presetID="3" presetClass="entr" presetSubtype="10"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blinds(horizontal)">
                                      <p:cBhvr>
                                        <p:cTn id="16" dur="500"/>
                                        <p:tgtEl>
                                          <p:spTgt spid="59"/>
                                        </p:tgtEl>
                                      </p:cBhvr>
                                    </p:animEffect>
                                  </p:childTnLst>
                                </p:cTn>
                              </p:par>
                              <p:par>
                                <p:cTn id="17" presetID="3" presetClass="entr" presetSubtype="1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blinds(horizontal)">
                                      <p:cBhvr>
                                        <p:cTn id="19" dur="500"/>
                                        <p:tgtEl>
                                          <p:spTgt spid="60"/>
                                        </p:tgtEl>
                                      </p:cBhvr>
                                    </p:animEffect>
                                  </p:childTnLst>
                                </p:cTn>
                              </p:par>
                              <p:par>
                                <p:cTn id="20" presetID="3" presetClass="entr" presetSubtype="10" fill="hold" nodeType="with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blinds(horizontal)">
                                      <p:cBhvr>
                                        <p:cTn id="22" dur="500"/>
                                        <p:tgtEl>
                                          <p:spTgt spid="61"/>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left)">
                                      <p:cBhvr>
                                        <p:cTn id="26" dur="500"/>
                                        <p:tgtEl>
                                          <p:spTgt spid="3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500"/>
                                        <p:tgtEl>
                                          <p:spTgt spid="37"/>
                                        </p:tgtEl>
                                      </p:cBhvr>
                                    </p:animEffect>
                                  </p:childTnLst>
                                </p:cTn>
                              </p:par>
                            </p:childTnLst>
                          </p:cTn>
                        </p:par>
                        <p:par>
                          <p:cTn id="30" fill="hold">
                            <p:stCondLst>
                              <p:cond delay="2000"/>
                            </p:stCondLst>
                            <p:childTnLst>
                              <p:par>
                                <p:cTn id="31" presetID="16" presetClass="entr" presetSubtype="21"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barn(inVertical)">
                                      <p:cBhvr>
                                        <p:cTn id="33" dur="500"/>
                                        <p:tgtEl>
                                          <p:spTgt spid="39"/>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barn(inVertical)">
                                      <p:cBhvr>
                                        <p:cTn id="36" dur="500"/>
                                        <p:tgtEl>
                                          <p:spTgt spid="36"/>
                                        </p:tgtEl>
                                      </p:cBhvr>
                                    </p:animEffect>
                                  </p:childTnLst>
                                </p:cTn>
                              </p:par>
                            </p:childTnLst>
                          </p:cTn>
                        </p:par>
                        <p:par>
                          <p:cTn id="37" fill="hold">
                            <p:stCondLst>
                              <p:cond delay="2500"/>
                            </p:stCondLst>
                            <p:childTnLst>
                              <p:par>
                                <p:cTn id="38" presetID="22" presetClass="entr" presetSubtype="4"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down)">
                                      <p:cBhvr>
                                        <p:cTn id="40" dur="500"/>
                                        <p:tgtEl>
                                          <p:spTgt spid="41"/>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down)">
                                      <p:cBhvr>
                                        <p:cTn id="43" dur="500"/>
                                        <p:tgtEl>
                                          <p:spTgt spid="3"/>
                                        </p:tgtEl>
                                      </p:cBhvr>
                                    </p:animEffect>
                                  </p:childTnLst>
                                </p:cTn>
                              </p:par>
                            </p:childTnLst>
                          </p:cTn>
                        </p:par>
                        <p:par>
                          <p:cTn id="44" fill="hold">
                            <p:stCondLst>
                              <p:cond delay="3000"/>
                            </p:stCondLst>
                            <p:childTnLst>
                              <p:par>
                                <p:cTn id="45" presetID="16" presetClass="entr" presetSubtype="21"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barn(inVertical)">
                                      <p:cBhvr>
                                        <p:cTn id="47" dur="500"/>
                                        <p:tgtEl>
                                          <p:spTgt spid="44"/>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barn(inVertical)">
                                      <p:cBhvr>
                                        <p:cTn id="50" dur="500"/>
                                        <p:tgtEl>
                                          <p:spTgt spid="45"/>
                                        </p:tgtEl>
                                      </p:cBhvr>
                                    </p:animEffect>
                                  </p:childTnLst>
                                </p:cTn>
                              </p:par>
                            </p:childTnLst>
                          </p:cTn>
                        </p:par>
                        <p:par>
                          <p:cTn id="51" fill="hold">
                            <p:stCondLst>
                              <p:cond delay="3500"/>
                            </p:stCondLst>
                            <p:childTnLst>
                              <p:par>
                                <p:cTn id="52" presetID="42" presetClass="entr" presetSubtype="0"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1000"/>
                                        <p:tgtEl>
                                          <p:spTgt spid="47"/>
                                        </p:tgtEl>
                                      </p:cBhvr>
                                    </p:animEffect>
                                    <p:anim calcmode="lin" valueType="num">
                                      <p:cBhvr>
                                        <p:cTn id="55" dur="1000" fill="hold"/>
                                        <p:tgtEl>
                                          <p:spTgt spid="47"/>
                                        </p:tgtEl>
                                        <p:attrNameLst>
                                          <p:attrName>ppt_x</p:attrName>
                                        </p:attrNameLst>
                                      </p:cBhvr>
                                      <p:tavLst>
                                        <p:tav tm="0">
                                          <p:val>
                                            <p:strVal val="#ppt_x"/>
                                          </p:val>
                                        </p:tav>
                                        <p:tav tm="100000">
                                          <p:val>
                                            <p:strVal val="#ppt_x"/>
                                          </p:val>
                                        </p:tav>
                                      </p:tavLst>
                                    </p:anim>
                                    <p:anim calcmode="lin" valueType="num">
                                      <p:cBhvr>
                                        <p:cTn id="5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p:bldP spid="39" grpId="0"/>
      <p:bldP spid="41" grpId="0" bldLvl="0" animBg="1"/>
      <p:bldP spid="44" grpId="0" bldLvl="0" animBg="1"/>
      <p:bldP spid="45" grpId="0"/>
      <p:bldP spid="47" grpId="0"/>
      <p:bldP spid="52" grpId="0" animBg="1"/>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a:spLocks noChangeAspect="1"/>
          </p:cNvSpPr>
          <p:nvPr/>
        </p:nvSpPr>
        <p:spPr>
          <a:xfrm>
            <a:off x="-36514" y="-24332"/>
            <a:ext cx="12271899" cy="6882332"/>
          </a:xfrm>
          <a:prstGeom prst="rect">
            <a:avLst/>
          </a:prstGeom>
          <a:blipFill dpi="0" rotWithShape="1">
            <a:blip r:embed="rId1"/>
            <a:srcRect/>
            <a:stretch>
              <a:fillRect b="-18828"/>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8" name="矩形 7"/>
          <p:cNvSpPr/>
          <p:nvPr/>
        </p:nvSpPr>
        <p:spPr>
          <a:xfrm>
            <a:off x="0" y="-24333"/>
            <a:ext cx="12235385" cy="6882403"/>
          </a:xfrm>
          <a:prstGeom prst="rect">
            <a:avLst/>
          </a:prstGeom>
          <a:solidFill>
            <a:srgbClr val="2B2E3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pic>
        <p:nvPicPr>
          <p:cNvPr id="3" name="图片 2"/>
          <p:cNvPicPr>
            <a:picLocks noChangeAspect="1"/>
          </p:cNvPicPr>
          <p:nvPr/>
        </p:nvPicPr>
        <p:blipFill>
          <a:blip r:embed="rId2"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110659" y="-1"/>
            <a:ext cx="3436783" cy="2290294"/>
          </a:xfrm>
          <a:prstGeom prst="rect">
            <a:avLst/>
          </a:prstGeom>
        </p:spPr>
      </p:pic>
      <p:pic>
        <p:nvPicPr>
          <p:cNvPr id="4" name="图片 3"/>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110659" y="4567705"/>
            <a:ext cx="3436783" cy="2290294"/>
          </a:xfrm>
          <a:prstGeom prst="rect">
            <a:avLst/>
          </a:prstGeom>
        </p:spPr>
      </p:pic>
      <p:grpSp>
        <p:nvGrpSpPr>
          <p:cNvPr id="21" name="组合 20"/>
          <p:cNvGrpSpPr/>
          <p:nvPr/>
        </p:nvGrpSpPr>
        <p:grpSpPr>
          <a:xfrm>
            <a:off x="1124765" y="1021588"/>
            <a:ext cx="5606566" cy="4801941"/>
            <a:chOff x="1124765" y="1021588"/>
            <a:chExt cx="5606566" cy="4801941"/>
          </a:xfrm>
        </p:grpSpPr>
        <p:sp>
          <p:nvSpPr>
            <p:cNvPr id="7" name="矩形 6"/>
            <p:cNvSpPr/>
            <p:nvPr/>
          </p:nvSpPr>
          <p:spPr>
            <a:xfrm>
              <a:off x="1124765" y="1021588"/>
              <a:ext cx="5408566" cy="4801941"/>
            </a:xfrm>
            <a:custGeom>
              <a:avLst/>
              <a:gdLst>
                <a:gd name="connsiteX0" fmla="*/ 0 w 5400000"/>
                <a:gd name="connsiteY0" fmla="*/ 0 h 5400000"/>
                <a:gd name="connsiteX1" fmla="*/ 5400000 w 5400000"/>
                <a:gd name="connsiteY1" fmla="*/ 0 h 5400000"/>
                <a:gd name="connsiteX2" fmla="*/ 5400000 w 5400000"/>
                <a:gd name="connsiteY2" fmla="*/ 5400000 h 5400000"/>
                <a:gd name="connsiteX3" fmla="*/ 0 w 5400000"/>
                <a:gd name="connsiteY3" fmla="*/ 5400000 h 5400000"/>
                <a:gd name="connsiteX4" fmla="*/ 0 w 5400000"/>
                <a:gd name="connsiteY4" fmla="*/ 0 h 5400000"/>
                <a:gd name="connsiteX0-1" fmla="*/ 0 w 5471969"/>
                <a:gd name="connsiteY0-2" fmla="*/ 0 h 5400000"/>
                <a:gd name="connsiteX1-3" fmla="*/ 5400000 w 5471969"/>
                <a:gd name="connsiteY1-4" fmla="*/ 0 h 5400000"/>
                <a:gd name="connsiteX2-5" fmla="*/ 5471777 w 5471969"/>
                <a:gd name="connsiteY2-6" fmla="*/ 2668341 h 5400000"/>
                <a:gd name="connsiteX3-7" fmla="*/ 5400000 w 5471969"/>
                <a:gd name="connsiteY3-8" fmla="*/ 5400000 h 5400000"/>
                <a:gd name="connsiteX4-9" fmla="*/ 0 w 5471969"/>
                <a:gd name="connsiteY4-10" fmla="*/ 5400000 h 5400000"/>
                <a:gd name="connsiteX5" fmla="*/ 0 w 5471969"/>
                <a:gd name="connsiteY5" fmla="*/ 0 h 5400000"/>
                <a:gd name="connsiteX0-11" fmla="*/ 0 w 5838721"/>
                <a:gd name="connsiteY0-12" fmla="*/ 0 h 5400000"/>
                <a:gd name="connsiteX1-13" fmla="*/ 5400000 w 5838721"/>
                <a:gd name="connsiteY1-14" fmla="*/ 0 h 5400000"/>
                <a:gd name="connsiteX2-15" fmla="*/ 5538452 w 5838721"/>
                <a:gd name="connsiteY2-16" fmla="*/ 1525341 h 5400000"/>
                <a:gd name="connsiteX3-17" fmla="*/ 5471777 w 5838721"/>
                <a:gd name="connsiteY3-18" fmla="*/ 2668341 h 5400000"/>
                <a:gd name="connsiteX4-19" fmla="*/ 5400000 w 5838721"/>
                <a:gd name="connsiteY4-20" fmla="*/ 5400000 h 5400000"/>
                <a:gd name="connsiteX5-21" fmla="*/ 0 w 5838721"/>
                <a:gd name="connsiteY5-22" fmla="*/ 5400000 h 5400000"/>
                <a:gd name="connsiteX6" fmla="*/ 0 w 5838721"/>
                <a:gd name="connsiteY6" fmla="*/ 0 h 5400000"/>
                <a:gd name="connsiteX0-23" fmla="*/ 0 w 5838721"/>
                <a:gd name="connsiteY0-24" fmla="*/ 0 h 5400000"/>
                <a:gd name="connsiteX1-25" fmla="*/ 5400000 w 5838721"/>
                <a:gd name="connsiteY1-26" fmla="*/ 0 h 5400000"/>
                <a:gd name="connsiteX2-27" fmla="*/ 5538452 w 5838721"/>
                <a:gd name="connsiteY2-28" fmla="*/ 1525341 h 5400000"/>
                <a:gd name="connsiteX3-29" fmla="*/ 5471777 w 5838721"/>
                <a:gd name="connsiteY3-30" fmla="*/ 2668341 h 5400000"/>
                <a:gd name="connsiteX4-31" fmla="*/ 5509877 w 5838721"/>
                <a:gd name="connsiteY4-32" fmla="*/ 3878016 h 5400000"/>
                <a:gd name="connsiteX5-33" fmla="*/ 5400000 w 5838721"/>
                <a:gd name="connsiteY5-34" fmla="*/ 5400000 h 5400000"/>
                <a:gd name="connsiteX6-35" fmla="*/ 0 w 5838721"/>
                <a:gd name="connsiteY6-36" fmla="*/ 5400000 h 5400000"/>
                <a:gd name="connsiteX7" fmla="*/ 0 w 5838721"/>
                <a:gd name="connsiteY7" fmla="*/ 0 h 5400000"/>
                <a:gd name="connsiteX0-37" fmla="*/ 5471777 w 5838721"/>
                <a:gd name="connsiteY0-38" fmla="*/ 2668341 h 5400000"/>
                <a:gd name="connsiteX1-39" fmla="*/ 5509877 w 5838721"/>
                <a:gd name="connsiteY1-40" fmla="*/ 3878016 h 5400000"/>
                <a:gd name="connsiteX2-41" fmla="*/ 5400000 w 5838721"/>
                <a:gd name="connsiteY2-42" fmla="*/ 5400000 h 5400000"/>
                <a:gd name="connsiteX3-43" fmla="*/ 0 w 5838721"/>
                <a:gd name="connsiteY3-44" fmla="*/ 5400000 h 5400000"/>
                <a:gd name="connsiteX4-45" fmla="*/ 0 w 5838721"/>
                <a:gd name="connsiteY4-46" fmla="*/ 0 h 5400000"/>
                <a:gd name="connsiteX5-47" fmla="*/ 5400000 w 5838721"/>
                <a:gd name="connsiteY5-48" fmla="*/ 0 h 5400000"/>
                <a:gd name="connsiteX6-49" fmla="*/ 5538452 w 5838721"/>
                <a:gd name="connsiteY6-50" fmla="*/ 1525341 h 5400000"/>
                <a:gd name="connsiteX7-51" fmla="*/ 5563217 w 5838721"/>
                <a:gd name="connsiteY7-52" fmla="*/ 2759781 h 5400000"/>
                <a:gd name="connsiteX0-53" fmla="*/ 5471777 w 5838721"/>
                <a:gd name="connsiteY0-54" fmla="*/ 2668341 h 5400000"/>
                <a:gd name="connsiteX1-55" fmla="*/ 5509877 w 5838721"/>
                <a:gd name="connsiteY1-56" fmla="*/ 3878016 h 5400000"/>
                <a:gd name="connsiteX2-57" fmla="*/ 5400000 w 5838721"/>
                <a:gd name="connsiteY2-58" fmla="*/ 5400000 h 5400000"/>
                <a:gd name="connsiteX3-59" fmla="*/ 0 w 5838721"/>
                <a:gd name="connsiteY3-60" fmla="*/ 5400000 h 5400000"/>
                <a:gd name="connsiteX4-61" fmla="*/ 0 w 5838721"/>
                <a:gd name="connsiteY4-62" fmla="*/ 0 h 5400000"/>
                <a:gd name="connsiteX5-63" fmla="*/ 5400000 w 5838721"/>
                <a:gd name="connsiteY5-64" fmla="*/ 0 h 5400000"/>
                <a:gd name="connsiteX6-65" fmla="*/ 5538452 w 5838721"/>
                <a:gd name="connsiteY6-66" fmla="*/ 1525341 h 5400000"/>
                <a:gd name="connsiteX0-67" fmla="*/ 5509877 w 5838721"/>
                <a:gd name="connsiteY0-68" fmla="*/ 3878016 h 5400000"/>
                <a:gd name="connsiteX1-69" fmla="*/ 5400000 w 5838721"/>
                <a:gd name="connsiteY1-70" fmla="*/ 5400000 h 5400000"/>
                <a:gd name="connsiteX2-71" fmla="*/ 0 w 5838721"/>
                <a:gd name="connsiteY2-72" fmla="*/ 5400000 h 5400000"/>
                <a:gd name="connsiteX3-73" fmla="*/ 0 w 5838721"/>
                <a:gd name="connsiteY3-74" fmla="*/ 0 h 5400000"/>
                <a:gd name="connsiteX4-75" fmla="*/ 5400000 w 5838721"/>
                <a:gd name="connsiteY4-76" fmla="*/ 0 h 5400000"/>
                <a:gd name="connsiteX5-77" fmla="*/ 5538452 w 5838721"/>
                <a:gd name="connsiteY5-78" fmla="*/ 1525341 h 5400000"/>
                <a:gd name="connsiteX0-79" fmla="*/ 5509877 w 5538452"/>
                <a:gd name="connsiteY0-80" fmla="*/ 3878016 h 5400000"/>
                <a:gd name="connsiteX1-81" fmla="*/ 5400000 w 5538452"/>
                <a:gd name="connsiteY1-82" fmla="*/ 5400000 h 5400000"/>
                <a:gd name="connsiteX2-83" fmla="*/ 0 w 5538452"/>
                <a:gd name="connsiteY2-84" fmla="*/ 5400000 h 5400000"/>
                <a:gd name="connsiteX3-85" fmla="*/ 0 w 5538452"/>
                <a:gd name="connsiteY3-86" fmla="*/ 0 h 5400000"/>
                <a:gd name="connsiteX4-87" fmla="*/ 5400000 w 5538452"/>
                <a:gd name="connsiteY4-88" fmla="*/ 0 h 5400000"/>
                <a:gd name="connsiteX5-89" fmla="*/ 5538452 w 5538452"/>
                <a:gd name="connsiteY5-90" fmla="*/ 1525341 h 5400000"/>
                <a:gd name="connsiteX0-91" fmla="*/ 5509877 w 5538452"/>
                <a:gd name="connsiteY0-92" fmla="*/ 3878016 h 5400000"/>
                <a:gd name="connsiteX1-93" fmla="*/ 5400000 w 5538452"/>
                <a:gd name="connsiteY1-94" fmla="*/ 5400000 h 5400000"/>
                <a:gd name="connsiteX2-95" fmla="*/ 0 w 5538452"/>
                <a:gd name="connsiteY2-96" fmla="*/ 5400000 h 5400000"/>
                <a:gd name="connsiteX3-97" fmla="*/ 0 w 5538452"/>
                <a:gd name="connsiteY3-98" fmla="*/ 0 h 5400000"/>
                <a:gd name="connsiteX4-99" fmla="*/ 5400000 w 5538452"/>
                <a:gd name="connsiteY4-100" fmla="*/ 0 h 5400000"/>
                <a:gd name="connsiteX5-101" fmla="*/ 5538452 w 5538452"/>
                <a:gd name="connsiteY5-102" fmla="*/ 1525341 h 5400000"/>
                <a:gd name="connsiteX0-103" fmla="*/ 5509877 w 5538452"/>
                <a:gd name="connsiteY0-104" fmla="*/ 3878016 h 5400000"/>
                <a:gd name="connsiteX1-105" fmla="*/ 5400000 w 5538452"/>
                <a:gd name="connsiteY1-106" fmla="*/ 5400000 h 5400000"/>
                <a:gd name="connsiteX2-107" fmla="*/ 0 w 5538452"/>
                <a:gd name="connsiteY2-108" fmla="*/ 5400000 h 5400000"/>
                <a:gd name="connsiteX3-109" fmla="*/ 0 w 5538452"/>
                <a:gd name="connsiteY3-110" fmla="*/ 0 h 5400000"/>
                <a:gd name="connsiteX4-111" fmla="*/ 5400000 w 5538452"/>
                <a:gd name="connsiteY4-112" fmla="*/ 0 h 5400000"/>
                <a:gd name="connsiteX5-113" fmla="*/ 5538452 w 5538452"/>
                <a:gd name="connsiteY5-114" fmla="*/ 1525341 h 5400000"/>
                <a:gd name="connsiteX0-115" fmla="*/ 5424152 w 5538452"/>
                <a:gd name="connsiteY0-116" fmla="*/ 3849441 h 5400000"/>
                <a:gd name="connsiteX1-117" fmla="*/ 5400000 w 5538452"/>
                <a:gd name="connsiteY1-118" fmla="*/ 5400000 h 5400000"/>
                <a:gd name="connsiteX2-119" fmla="*/ 0 w 5538452"/>
                <a:gd name="connsiteY2-120" fmla="*/ 5400000 h 5400000"/>
                <a:gd name="connsiteX3-121" fmla="*/ 0 w 5538452"/>
                <a:gd name="connsiteY3-122" fmla="*/ 0 h 5400000"/>
                <a:gd name="connsiteX4-123" fmla="*/ 5400000 w 5538452"/>
                <a:gd name="connsiteY4-124" fmla="*/ 0 h 5400000"/>
                <a:gd name="connsiteX5-125" fmla="*/ 5538452 w 5538452"/>
                <a:gd name="connsiteY5-126" fmla="*/ 1525341 h 5400000"/>
                <a:gd name="connsiteX0-127" fmla="*/ 5424152 w 5424152"/>
                <a:gd name="connsiteY0-128" fmla="*/ 3849441 h 5400000"/>
                <a:gd name="connsiteX1-129" fmla="*/ 5400000 w 5424152"/>
                <a:gd name="connsiteY1-130" fmla="*/ 5400000 h 5400000"/>
                <a:gd name="connsiteX2-131" fmla="*/ 0 w 5424152"/>
                <a:gd name="connsiteY2-132" fmla="*/ 5400000 h 5400000"/>
                <a:gd name="connsiteX3-133" fmla="*/ 0 w 5424152"/>
                <a:gd name="connsiteY3-134" fmla="*/ 0 h 5400000"/>
                <a:gd name="connsiteX4-135" fmla="*/ 5400000 w 5424152"/>
                <a:gd name="connsiteY4-136" fmla="*/ 0 h 5400000"/>
                <a:gd name="connsiteX5-137" fmla="*/ 5376527 w 5424152"/>
                <a:gd name="connsiteY5-138" fmla="*/ 1506291 h 5400000"/>
                <a:gd name="connsiteX0-139" fmla="*/ 5424152 w 5424152"/>
                <a:gd name="connsiteY0-140" fmla="*/ 3849441 h 5400000"/>
                <a:gd name="connsiteX1-141" fmla="*/ 5400000 w 5424152"/>
                <a:gd name="connsiteY1-142" fmla="*/ 5400000 h 5400000"/>
                <a:gd name="connsiteX2-143" fmla="*/ 0 w 5424152"/>
                <a:gd name="connsiteY2-144" fmla="*/ 5400000 h 5400000"/>
                <a:gd name="connsiteX3-145" fmla="*/ 0 w 5424152"/>
                <a:gd name="connsiteY3-146" fmla="*/ 0 h 5400000"/>
                <a:gd name="connsiteX4-147" fmla="*/ 5400000 w 5424152"/>
                <a:gd name="connsiteY4-148" fmla="*/ 0 h 5400000"/>
                <a:gd name="connsiteX5-149" fmla="*/ 5405102 w 5424152"/>
                <a:gd name="connsiteY5-150" fmla="*/ 1506291 h 5400000"/>
                <a:gd name="connsiteX0-151" fmla="*/ 5408566 w 5408566"/>
                <a:gd name="connsiteY0-152" fmla="*/ 3854636 h 5400000"/>
                <a:gd name="connsiteX1-153" fmla="*/ 5400000 w 5408566"/>
                <a:gd name="connsiteY1-154" fmla="*/ 5400000 h 5400000"/>
                <a:gd name="connsiteX2-155" fmla="*/ 0 w 5408566"/>
                <a:gd name="connsiteY2-156" fmla="*/ 5400000 h 5400000"/>
                <a:gd name="connsiteX3-157" fmla="*/ 0 w 5408566"/>
                <a:gd name="connsiteY3-158" fmla="*/ 0 h 5400000"/>
                <a:gd name="connsiteX4-159" fmla="*/ 5400000 w 5408566"/>
                <a:gd name="connsiteY4-160" fmla="*/ 0 h 5400000"/>
                <a:gd name="connsiteX5-161" fmla="*/ 5405102 w 5408566"/>
                <a:gd name="connsiteY5-162" fmla="*/ 1506291 h 5400000"/>
                <a:gd name="connsiteX0-163" fmla="*/ 5408566 w 5408566"/>
                <a:gd name="connsiteY0-164" fmla="*/ 3854636 h 5400000"/>
                <a:gd name="connsiteX1-165" fmla="*/ 5400000 w 5408566"/>
                <a:gd name="connsiteY1-166" fmla="*/ 5400000 h 5400000"/>
                <a:gd name="connsiteX2-167" fmla="*/ 0 w 5408566"/>
                <a:gd name="connsiteY2-168" fmla="*/ 5400000 h 5400000"/>
                <a:gd name="connsiteX3-169" fmla="*/ 0 w 5408566"/>
                <a:gd name="connsiteY3-170" fmla="*/ 0 h 5400000"/>
                <a:gd name="connsiteX4-171" fmla="*/ 5400000 w 5408566"/>
                <a:gd name="connsiteY4-172" fmla="*/ 0 h 5400000"/>
                <a:gd name="connsiteX5-173" fmla="*/ 5399906 w 5408566"/>
                <a:gd name="connsiteY5-174" fmla="*/ 1506291 h 5400000"/>
                <a:gd name="connsiteX0-175" fmla="*/ 5408566 w 5408566"/>
                <a:gd name="connsiteY0-176" fmla="*/ 3854636 h 5400000"/>
                <a:gd name="connsiteX1-177" fmla="*/ 5400000 w 5408566"/>
                <a:gd name="connsiteY1-178" fmla="*/ 5400000 h 5400000"/>
                <a:gd name="connsiteX2-179" fmla="*/ 0 w 5408566"/>
                <a:gd name="connsiteY2-180" fmla="*/ 5400000 h 5400000"/>
                <a:gd name="connsiteX3-181" fmla="*/ 0 w 5408566"/>
                <a:gd name="connsiteY3-182" fmla="*/ 0 h 5400000"/>
                <a:gd name="connsiteX4-183" fmla="*/ 5400000 w 5408566"/>
                <a:gd name="connsiteY4-184" fmla="*/ 0 h 5400000"/>
                <a:gd name="connsiteX5-185" fmla="*/ 5399906 w 5408566"/>
                <a:gd name="connsiteY5-186" fmla="*/ 1506291 h 540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408566" h="5400000">
                  <a:moveTo>
                    <a:pt x="5408566" y="3854636"/>
                  </a:moveTo>
                  <a:cubicBezTo>
                    <a:pt x="5405711" y="4369757"/>
                    <a:pt x="5402855" y="4884879"/>
                    <a:pt x="5400000" y="5400000"/>
                  </a:cubicBezTo>
                  <a:lnTo>
                    <a:pt x="0" y="5400000"/>
                  </a:lnTo>
                  <a:lnTo>
                    <a:pt x="0" y="0"/>
                  </a:lnTo>
                  <a:lnTo>
                    <a:pt x="5400000" y="0"/>
                  </a:lnTo>
                  <a:cubicBezTo>
                    <a:pt x="5401701" y="502097"/>
                    <a:pt x="5398205" y="1004194"/>
                    <a:pt x="5399906" y="1506291"/>
                  </a:cubicBezTo>
                </a:path>
              </a:pathLst>
            </a:cu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cxnSp>
          <p:nvCxnSpPr>
            <p:cNvPr id="10" name="直接连接符 9"/>
            <p:cNvCxnSpPr/>
            <p:nvPr/>
          </p:nvCxnSpPr>
          <p:spPr>
            <a:xfrm>
              <a:off x="6335331" y="2381250"/>
              <a:ext cx="39600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35331" y="4429125"/>
              <a:ext cx="39600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6217317" y="2456232"/>
            <a:ext cx="2881558" cy="514738"/>
          </a:xfrm>
          <a:prstGeom prst="rect">
            <a:avLst/>
          </a:prstGeom>
          <a:noFill/>
          <a:ln>
            <a:noFill/>
          </a:ln>
        </p:spPr>
        <p:txBody>
          <a:bodyPr wrap="none" tIns="72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办公室电脑管理细则</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p:cNvSpPr txBox="1"/>
          <p:nvPr/>
        </p:nvSpPr>
        <p:spPr>
          <a:xfrm>
            <a:off x="6217318" y="2939247"/>
            <a:ext cx="5561236" cy="1464503"/>
          </a:xfrm>
          <a:prstGeom prst="rect">
            <a:avLst/>
          </a:prstGeom>
          <a:noFill/>
        </p:spPr>
        <p:txBody>
          <a:bodyPr wrap="square" rtlCol="0">
            <a:spAutoFit/>
          </a:bodyPr>
          <a:lstStyle/>
          <a:p>
            <a:pPr marL="0" marR="0" lvl="0" indent="0" algn="l" defTabSz="914400" rtl="0" eaLnBrk="1" fontAlgn="auto" latinLnBrk="0" hangingPunct="1">
              <a:lnSpc>
                <a:spcPts val="1900"/>
              </a:lnSpc>
              <a:spcBef>
                <a:spcPts val="0"/>
              </a:spcBef>
              <a:spcAft>
                <a:spcPts val="60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Light"/>
                <a:ea typeface="微软雅黑 Light"/>
                <a:cs typeface="+mn-cs"/>
              </a:rPr>
              <a:t>公司电脑的使用本着“谁使用谁负责”的管理原则。</a:t>
            </a:r>
            <a:endParaRPr kumimoji="0" lang="en-US" altLang="zh-CN" sz="1600" b="0" i="0" u="none" strike="noStrike" kern="1200" cap="none" spc="0" normalizeH="0" baseline="0" noProof="0" dirty="0">
              <a:ln>
                <a:noFill/>
              </a:ln>
              <a:solidFill>
                <a:prstClr val="white"/>
              </a:solidFill>
              <a:effectLst/>
              <a:uLnTx/>
              <a:uFillTx/>
              <a:latin typeface="微软雅黑 Light"/>
              <a:ea typeface="微软雅黑 Light"/>
              <a:cs typeface="+mn-cs"/>
            </a:endParaRPr>
          </a:p>
          <a:p>
            <a:pPr marL="0" marR="0" lvl="0" indent="0" algn="l" defTabSz="914400" rtl="0" eaLnBrk="1" fontAlgn="auto" latinLnBrk="0" hangingPunct="1">
              <a:lnSpc>
                <a:spcPts val="1900"/>
              </a:lnSpc>
              <a:spcBef>
                <a:spcPts val="0"/>
              </a:spcBef>
              <a:spcAft>
                <a:spcPts val="60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Light"/>
                <a:ea typeface="微软雅黑 Light"/>
                <a:cs typeface="+mn-cs"/>
              </a:rPr>
              <a:t>职员在班期间需要长时间外出或者下班时，应关闭电脑主机及显示器。</a:t>
            </a:r>
            <a:endParaRPr kumimoji="0" lang="en-US" altLang="zh-CN" sz="1600" b="0" i="0" u="none" strike="noStrike" kern="1200" cap="none" spc="0" normalizeH="0" baseline="0" noProof="0" dirty="0">
              <a:ln>
                <a:noFill/>
              </a:ln>
              <a:solidFill>
                <a:prstClr val="white"/>
              </a:solidFill>
              <a:effectLst/>
              <a:uLnTx/>
              <a:uFillTx/>
              <a:latin typeface="微软雅黑 Light"/>
              <a:ea typeface="微软雅黑 Light"/>
              <a:cs typeface="+mn-cs"/>
            </a:endParaRPr>
          </a:p>
          <a:p>
            <a:pPr marL="0" marR="0" lvl="0" indent="0" algn="l" defTabSz="914400" rtl="0" eaLnBrk="1" fontAlgn="auto" latinLnBrk="0" hangingPunct="1">
              <a:lnSpc>
                <a:spcPts val="1900"/>
              </a:lnSpc>
              <a:spcBef>
                <a:spcPts val="0"/>
              </a:spcBef>
              <a:spcAft>
                <a:spcPts val="60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Light"/>
                <a:ea typeface="微软雅黑 Light"/>
                <a:cs typeface="+mn-cs"/>
              </a:rPr>
              <a:t>为了不影响公司网络服务的速度，请各位同事在正常办公期间，节约不必要使用的网络资源。</a:t>
            </a:r>
            <a:endParaRPr kumimoji="0" lang="zh-CN" altLang="en-US" sz="1600" b="0" i="0" u="none" strike="noStrike" kern="1200" cap="none" spc="0" normalizeH="0" baseline="0" noProof="0" dirty="0">
              <a:ln>
                <a:noFill/>
              </a:ln>
              <a:solidFill>
                <a:prstClr val="white"/>
              </a:solidFill>
              <a:effectLst/>
              <a:uLnTx/>
              <a:uFillTx/>
              <a:latin typeface="微软雅黑 Light"/>
              <a:ea typeface="微软雅黑 Light"/>
              <a:cs typeface="+mn-cs"/>
            </a:endParaRPr>
          </a:p>
        </p:txBody>
      </p:sp>
      <p:sp>
        <p:nvSpPr>
          <p:cNvPr id="18" name="文本框 17"/>
          <p:cNvSpPr txBox="1"/>
          <p:nvPr/>
        </p:nvSpPr>
        <p:spPr>
          <a:xfrm>
            <a:off x="6731331" y="903239"/>
            <a:ext cx="2546019" cy="27699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DCB57C"/>
                </a:solidFill>
                <a:effectLst/>
                <a:uLnTx/>
                <a:uFillTx/>
                <a:latin typeface="Arial" panose="020B0604020202020204"/>
                <a:ea typeface="微软雅黑 Light"/>
                <a:cs typeface="+mn-cs"/>
              </a:rPr>
              <a:t>Please add a comment here</a:t>
            </a:r>
            <a:endParaRPr kumimoji="0" lang="zh-CN" altLang="en-US" sz="1200" b="0" i="0" u="none" strike="noStrike" kern="1200" cap="none" spc="0" normalizeH="0" baseline="0" noProof="0" dirty="0">
              <a:ln>
                <a:noFill/>
              </a:ln>
              <a:solidFill>
                <a:srgbClr val="DCB57C"/>
              </a:solidFill>
              <a:effectLst/>
              <a:uLnTx/>
              <a:uFillTx/>
              <a:latin typeface="Arial" panose="020B0604020202020204"/>
              <a:ea typeface="微软雅黑 Light"/>
              <a:cs typeface="+mn-cs"/>
            </a:endParaRPr>
          </a:p>
        </p:txBody>
      </p:sp>
      <p:sp>
        <p:nvSpPr>
          <p:cNvPr id="20" name="文本框 19"/>
          <p:cNvSpPr txBox="1"/>
          <p:nvPr/>
        </p:nvSpPr>
        <p:spPr>
          <a:xfrm>
            <a:off x="11070464" y="5833054"/>
            <a:ext cx="702436" cy="307777"/>
          </a:xfrm>
          <a:prstGeom prst="rect">
            <a:avLst/>
          </a:prstGeom>
          <a:noFill/>
          <a:ln>
            <a:solidFill>
              <a:schemeClr val="tx1">
                <a:lumMod val="75000"/>
                <a:lumOff val="25000"/>
              </a:schemeClr>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Light"/>
                <a:cs typeface="+mn-cs"/>
              </a:rPr>
              <a:t>LOGO</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Light"/>
              <a:cs typeface="+mn-cs"/>
            </a:endParaRPr>
          </a:p>
        </p:txBody>
      </p:sp>
      <p:sp>
        <p:nvSpPr>
          <p:cNvPr id="6" name="矩形 5"/>
          <p:cNvSpPr>
            <a:spLocks noChangeAspect="1"/>
          </p:cNvSpPr>
          <p:nvPr/>
        </p:nvSpPr>
        <p:spPr>
          <a:xfrm>
            <a:off x="2110656" y="2221780"/>
            <a:ext cx="3436783" cy="2300139"/>
          </a:xfrm>
          <a:prstGeom prst="rect">
            <a:avLst/>
          </a:prstGeom>
          <a:blipFill dpi="0" rotWithShape="1">
            <a:blip r:embed="rId4"/>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6" name="文本框 15"/>
          <p:cNvSpPr txBox="1"/>
          <p:nvPr/>
        </p:nvSpPr>
        <p:spPr>
          <a:xfrm>
            <a:off x="0" y="2910185"/>
            <a:ext cx="3305175" cy="923330"/>
          </a:xfrm>
          <a:prstGeom prst="rect">
            <a:avLst/>
          </a:prstGeom>
          <a:solidFill>
            <a:schemeClr val="accent3"/>
          </a:solidFill>
        </p:spPr>
        <p:txBody>
          <a:bodyPr wrap="square" lIns="36000" tIns="0" rIns="216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6000" b="0" i="0" u="none" strike="noStrike" kern="1200" cap="none" spc="0" normalizeH="0" baseline="0" noProof="0" dirty="0">
                <a:ln>
                  <a:noFill/>
                </a:ln>
                <a:solidFill>
                  <a:srgbClr val="262626"/>
                </a:solidFill>
                <a:effectLst/>
                <a:uLnTx/>
                <a:uFillTx/>
                <a:latin typeface="Impact" panose="020B0806030902050204"/>
                <a:ea typeface="微软雅黑 Light"/>
                <a:cs typeface="+mn-cs"/>
              </a:rPr>
              <a:t>computer</a:t>
            </a:r>
            <a:endParaRPr kumimoji="0" lang="zh-CN" altLang="en-US" sz="6000" b="0" i="0" u="none" strike="noStrike" kern="1200" cap="none" spc="0" normalizeH="0" baseline="0" noProof="0" dirty="0">
              <a:ln>
                <a:noFill/>
              </a:ln>
              <a:solidFill>
                <a:srgbClr val="262626"/>
              </a:solidFill>
              <a:effectLst/>
              <a:uLnTx/>
              <a:uFillTx/>
              <a:latin typeface="Impact" panose="020B0806030902050204"/>
              <a:ea typeface="微软雅黑 Light"/>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2" presetClass="entr" presetSubtype="8" accel="28500" decel="4280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700" fill="hold"/>
                                        <p:tgtEl>
                                          <p:spTgt spid="3"/>
                                        </p:tgtEl>
                                        <p:attrNameLst>
                                          <p:attrName>ppt_x</p:attrName>
                                        </p:attrNameLst>
                                      </p:cBhvr>
                                      <p:tavLst>
                                        <p:tav tm="0">
                                          <p:val>
                                            <p:strVal val="0-#ppt_w/2"/>
                                          </p:val>
                                        </p:tav>
                                        <p:tav tm="100000">
                                          <p:val>
                                            <p:strVal val="#ppt_x"/>
                                          </p:val>
                                        </p:tav>
                                      </p:tavLst>
                                    </p:anim>
                                    <p:anim calcmode="lin" valueType="num">
                                      <p:cBhvr additive="base">
                                        <p:cTn id="15" dur="700" fill="hold"/>
                                        <p:tgtEl>
                                          <p:spTgt spid="3"/>
                                        </p:tgtEl>
                                        <p:attrNameLst>
                                          <p:attrName>ppt_y</p:attrName>
                                        </p:attrNameLst>
                                      </p:cBhvr>
                                      <p:tavLst>
                                        <p:tav tm="0">
                                          <p:val>
                                            <p:strVal val="#ppt_y"/>
                                          </p:val>
                                        </p:tav>
                                        <p:tav tm="100000">
                                          <p:val>
                                            <p:strVal val="#ppt_y"/>
                                          </p:val>
                                        </p:tav>
                                      </p:tavLst>
                                    </p:anim>
                                  </p:childTnLst>
                                </p:cTn>
                              </p:par>
                              <p:par>
                                <p:cTn id="16" presetID="2" presetClass="entr" presetSubtype="8" accel="28500" decel="4280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700" fill="hold"/>
                                        <p:tgtEl>
                                          <p:spTgt spid="6"/>
                                        </p:tgtEl>
                                        <p:attrNameLst>
                                          <p:attrName>ppt_x</p:attrName>
                                        </p:attrNameLst>
                                      </p:cBhvr>
                                      <p:tavLst>
                                        <p:tav tm="0">
                                          <p:val>
                                            <p:strVal val="0-#ppt_w/2"/>
                                          </p:val>
                                        </p:tav>
                                        <p:tav tm="100000">
                                          <p:val>
                                            <p:strVal val="#ppt_x"/>
                                          </p:val>
                                        </p:tav>
                                      </p:tavLst>
                                    </p:anim>
                                    <p:anim calcmode="lin" valueType="num">
                                      <p:cBhvr additive="base">
                                        <p:cTn id="19" dur="700" fill="hold"/>
                                        <p:tgtEl>
                                          <p:spTgt spid="6"/>
                                        </p:tgtEl>
                                        <p:attrNameLst>
                                          <p:attrName>ppt_y</p:attrName>
                                        </p:attrNameLst>
                                      </p:cBhvr>
                                      <p:tavLst>
                                        <p:tav tm="0">
                                          <p:val>
                                            <p:strVal val="#ppt_y"/>
                                          </p:val>
                                        </p:tav>
                                        <p:tav tm="100000">
                                          <p:val>
                                            <p:strVal val="#ppt_y"/>
                                          </p:val>
                                        </p:tav>
                                      </p:tavLst>
                                    </p:anim>
                                  </p:childTnLst>
                                </p:cTn>
                              </p:par>
                              <p:par>
                                <p:cTn id="20" presetID="2" presetClass="entr" presetSubtype="8" accel="28500" decel="42800" fill="hold" nodeType="withEffect">
                                  <p:stCondLst>
                                    <p:cond delay="30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700" fill="hold"/>
                                        <p:tgtEl>
                                          <p:spTgt spid="4"/>
                                        </p:tgtEl>
                                        <p:attrNameLst>
                                          <p:attrName>ppt_x</p:attrName>
                                        </p:attrNameLst>
                                      </p:cBhvr>
                                      <p:tavLst>
                                        <p:tav tm="0">
                                          <p:val>
                                            <p:strVal val="0-#ppt_w/2"/>
                                          </p:val>
                                        </p:tav>
                                        <p:tav tm="100000">
                                          <p:val>
                                            <p:strVal val="#ppt_x"/>
                                          </p:val>
                                        </p:tav>
                                      </p:tavLst>
                                    </p:anim>
                                    <p:anim calcmode="lin" valueType="num">
                                      <p:cBhvr additive="base">
                                        <p:cTn id="23" dur="7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7"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ppt_x</p:attrName>
                                        </p:attrNameLst>
                                      </p:cBhvr>
                                      <p:tavLst>
                                        <p:tav tm="0">
                                          <p:val>
                                            <p:strVal val="#ppt_x-#ppt_w/2"/>
                                          </p:val>
                                        </p:tav>
                                        <p:tav tm="100000">
                                          <p:val>
                                            <p:strVal val="#ppt_x"/>
                                          </p:val>
                                        </p:tav>
                                      </p:tavLst>
                                    </p:anim>
                                    <p:anim calcmode="lin" valueType="num">
                                      <p:cBhvr>
                                        <p:cTn id="28" dur="500" fill="hold"/>
                                        <p:tgtEl>
                                          <p:spTgt spid="16"/>
                                        </p:tgtEl>
                                        <p:attrNameLst>
                                          <p:attrName>ppt_y</p:attrName>
                                        </p:attrNameLst>
                                      </p:cBhvr>
                                      <p:tavLst>
                                        <p:tav tm="0">
                                          <p:val>
                                            <p:strVal val="#ppt_y"/>
                                          </p:val>
                                        </p:tav>
                                        <p:tav tm="100000">
                                          <p:val>
                                            <p:strVal val="#ppt_y"/>
                                          </p:val>
                                        </p:tav>
                                      </p:tavLst>
                                    </p:anim>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strVal val="#ppt_h"/>
                                          </p:val>
                                        </p:tav>
                                        <p:tav tm="100000">
                                          <p:val>
                                            <p:strVal val="#ppt_h"/>
                                          </p:val>
                                        </p:tav>
                                      </p:tavLst>
                                    </p:anim>
                                  </p:childTnLst>
                                </p:cTn>
                              </p:par>
                              <p:par>
                                <p:cTn id="31" presetID="50" presetClass="entr" presetSubtype="0" decel="10000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1000" fill="hold"/>
                                        <p:tgtEl>
                                          <p:spTgt spid="21"/>
                                        </p:tgtEl>
                                        <p:attrNameLst>
                                          <p:attrName>ppt_w</p:attrName>
                                        </p:attrNameLst>
                                      </p:cBhvr>
                                      <p:tavLst>
                                        <p:tav tm="0">
                                          <p:val>
                                            <p:strVal val="#ppt_w+.3"/>
                                          </p:val>
                                        </p:tav>
                                        <p:tav tm="100000">
                                          <p:val>
                                            <p:strVal val="#ppt_w"/>
                                          </p:val>
                                        </p:tav>
                                      </p:tavLst>
                                    </p:anim>
                                    <p:anim calcmode="lin" valueType="num">
                                      <p:cBhvr>
                                        <p:cTn id="34" dur="1000" fill="hold"/>
                                        <p:tgtEl>
                                          <p:spTgt spid="21"/>
                                        </p:tgtEl>
                                        <p:attrNameLst>
                                          <p:attrName>ppt_h</p:attrName>
                                        </p:attrNameLst>
                                      </p:cBhvr>
                                      <p:tavLst>
                                        <p:tav tm="0">
                                          <p:val>
                                            <p:strVal val="#ppt_h"/>
                                          </p:val>
                                        </p:tav>
                                        <p:tav tm="100000">
                                          <p:val>
                                            <p:strVal val="#ppt_h"/>
                                          </p:val>
                                        </p:tav>
                                      </p:tavLst>
                                    </p:anim>
                                    <p:animEffect transition="in" filter="fade">
                                      <p:cBhvr>
                                        <p:cTn id="35" dur="1000"/>
                                        <p:tgtEl>
                                          <p:spTgt spid="21"/>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250"/>
                                        <p:tgtEl>
                                          <p:spTgt spid="18"/>
                                        </p:tgtEl>
                                      </p:cBhvr>
                                    </p:animEffect>
                                  </p:childTnLst>
                                </p:cTn>
                              </p:par>
                              <p:par>
                                <p:cTn id="40" presetID="50" presetClass="entr" presetSubtype="0" decel="100000" fill="hold" grpId="0" nodeType="withEffect">
                                  <p:stCondLst>
                                    <p:cond delay="250"/>
                                  </p:stCondLst>
                                  <p:childTnLst>
                                    <p:set>
                                      <p:cBhvr>
                                        <p:cTn id="41" dur="1" fill="hold">
                                          <p:stCondLst>
                                            <p:cond delay="0"/>
                                          </p:stCondLst>
                                        </p:cTn>
                                        <p:tgtEl>
                                          <p:spTgt spid="12"/>
                                        </p:tgtEl>
                                        <p:attrNameLst>
                                          <p:attrName>style.visibility</p:attrName>
                                        </p:attrNameLst>
                                      </p:cBhvr>
                                      <p:to>
                                        <p:strVal val="visible"/>
                                      </p:to>
                                    </p:set>
                                    <p:anim calcmode="lin" valueType="num">
                                      <p:cBhvr>
                                        <p:cTn id="42" dur="750" fill="hold"/>
                                        <p:tgtEl>
                                          <p:spTgt spid="12"/>
                                        </p:tgtEl>
                                        <p:attrNameLst>
                                          <p:attrName>ppt_w</p:attrName>
                                        </p:attrNameLst>
                                      </p:cBhvr>
                                      <p:tavLst>
                                        <p:tav tm="0">
                                          <p:val>
                                            <p:strVal val="#ppt_w+.3"/>
                                          </p:val>
                                        </p:tav>
                                        <p:tav tm="100000">
                                          <p:val>
                                            <p:strVal val="#ppt_w"/>
                                          </p:val>
                                        </p:tav>
                                      </p:tavLst>
                                    </p:anim>
                                    <p:anim calcmode="lin" valueType="num">
                                      <p:cBhvr>
                                        <p:cTn id="43" dur="750" fill="hold"/>
                                        <p:tgtEl>
                                          <p:spTgt spid="12"/>
                                        </p:tgtEl>
                                        <p:attrNameLst>
                                          <p:attrName>ppt_h</p:attrName>
                                        </p:attrNameLst>
                                      </p:cBhvr>
                                      <p:tavLst>
                                        <p:tav tm="0">
                                          <p:val>
                                            <p:strVal val="#ppt_h"/>
                                          </p:val>
                                        </p:tav>
                                        <p:tav tm="100000">
                                          <p:val>
                                            <p:strVal val="#ppt_h"/>
                                          </p:val>
                                        </p:tav>
                                      </p:tavLst>
                                    </p:anim>
                                    <p:animEffect transition="in" filter="fade">
                                      <p:cBhvr>
                                        <p:cTn id="44" dur="750"/>
                                        <p:tgtEl>
                                          <p:spTgt spid="12"/>
                                        </p:tgtEl>
                                      </p:cBhvr>
                                    </p:animEffect>
                                  </p:childTnLst>
                                </p:cTn>
                              </p:par>
                            </p:childTnLst>
                          </p:cTn>
                        </p:par>
                        <p:par>
                          <p:cTn id="45" fill="hold">
                            <p:stCondLst>
                              <p:cond delay="250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8" grpId="0" bldLvl="0" animBg="1"/>
      <p:bldP spid="12" grpId="0"/>
      <p:bldP spid="14" grpId="0"/>
      <p:bldP spid="18" grpId="0"/>
      <p:bldP spid="6" grpId="0" bldLvl="0" animBg="1"/>
      <p:bldP spid="16"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任意多边形 92"/>
          <p:cNvSpPr/>
          <p:nvPr/>
        </p:nvSpPr>
        <p:spPr>
          <a:xfrm flipV="1">
            <a:off x="5410200" y="4130036"/>
            <a:ext cx="6781800" cy="2727963"/>
          </a:xfrm>
          <a:custGeom>
            <a:avLst/>
            <a:gdLst>
              <a:gd name="connsiteX0" fmla="*/ 0 w 6781800"/>
              <a:gd name="connsiteY0" fmla="*/ 0 h 3419475"/>
              <a:gd name="connsiteX1" fmla="*/ 6781800 w 6781800"/>
              <a:gd name="connsiteY1" fmla="*/ 0 h 3419475"/>
              <a:gd name="connsiteX2" fmla="*/ 6781800 w 6781800"/>
              <a:gd name="connsiteY2" fmla="*/ 3419475 h 3419475"/>
              <a:gd name="connsiteX3" fmla="*/ 0 w 6781800"/>
              <a:gd name="connsiteY3" fmla="*/ 3419475 h 3419475"/>
              <a:gd name="connsiteX4" fmla="*/ 0 w 6781800"/>
              <a:gd name="connsiteY4" fmla="*/ 3339102 h 3419475"/>
              <a:gd name="connsiteX5" fmla="*/ 33158 w 6781800"/>
              <a:gd name="connsiteY5" fmla="*/ 3332408 h 3419475"/>
              <a:gd name="connsiteX6" fmla="*/ 88125 w 6781800"/>
              <a:gd name="connsiteY6" fmla="*/ 3249481 h 3419475"/>
              <a:gd name="connsiteX7" fmla="*/ 33158 w 6781800"/>
              <a:gd name="connsiteY7" fmla="*/ 3166553 h 3419475"/>
              <a:gd name="connsiteX8" fmla="*/ 0 w 6781800"/>
              <a:gd name="connsiteY8" fmla="*/ 3159859 h 3419475"/>
              <a:gd name="connsiteX9" fmla="*/ 0 w 6781800"/>
              <a:gd name="connsiteY9" fmla="*/ 2971018 h 3419475"/>
              <a:gd name="connsiteX10" fmla="*/ 33158 w 6781800"/>
              <a:gd name="connsiteY10" fmla="*/ 2964324 h 3419475"/>
              <a:gd name="connsiteX11" fmla="*/ 88125 w 6781800"/>
              <a:gd name="connsiteY11" fmla="*/ 2881396 h 3419475"/>
              <a:gd name="connsiteX12" fmla="*/ 33158 w 6781800"/>
              <a:gd name="connsiteY12" fmla="*/ 2798470 h 3419475"/>
              <a:gd name="connsiteX13" fmla="*/ 0 w 6781800"/>
              <a:gd name="connsiteY13" fmla="*/ 2791776 h 3419475"/>
              <a:gd name="connsiteX14" fmla="*/ 0 w 6781800"/>
              <a:gd name="connsiteY14" fmla="*/ 2602933 h 3419475"/>
              <a:gd name="connsiteX15" fmla="*/ 33158 w 6781800"/>
              <a:gd name="connsiteY15" fmla="*/ 2596239 h 3419475"/>
              <a:gd name="connsiteX16" fmla="*/ 88125 w 6781800"/>
              <a:gd name="connsiteY16" fmla="*/ 2513312 h 3419475"/>
              <a:gd name="connsiteX17" fmla="*/ 33158 w 6781800"/>
              <a:gd name="connsiteY17" fmla="*/ 2430384 h 3419475"/>
              <a:gd name="connsiteX18" fmla="*/ 0 w 6781800"/>
              <a:gd name="connsiteY18" fmla="*/ 2423690 h 3419475"/>
              <a:gd name="connsiteX19" fmla="*/ 0 w 6781800"/>
              <a:gd name="connsiteY19" fmla="*/ 2234847 h 3419475"/>
              <a:gd name="connsiteX20" fmla="*/ 33158 w 6781800"/>
              <a:gd name="connsiteY20" fmla="*/ 2228153 h 3419475"/>
              <a:gd name="connsiteX21" fmla="*/ 88125 w 6781800"/>
              <a:gd name="connsiteY21" fmla="*/ 2145225 h 3419475"/>
              <a:gd name="connsiteX22" fmla="*/ 33158 w 6781800"/>
              <a:gd name="connsiteY22" fmla="*/ 2062299 h 3419475"/>
              <a:gd name="connsiteX23" fmla="*/ 0 w 6781800"/>
              <a:gd name="connsiteY23" fmla="*/ 2055605 h 3419475"/>
              <a:gd name="connsiteX24" fmla="*/ 0 w 6781800"/>
              <a:gd name="connsiteY24" fmla="*/ 1866763 h 3419475"/>
              <a:gd name="connsiteX25" fmla="*/ 33158 w 6781800"/>
              <a:gd name="connsiteY25" fmla="*/ 1860069 h 3419475"/>
              <a:gd name="connsiteX26" fmla="*/ 88125 w 6781800"/>
              <a:gd name="connsiteY26" fmla="*/ 1777141 h 3419475"/>
              <a:gd name="connsiteX27" fmla="*/ 33158 w 6781800"/>
              <a:gd name="connsiteY27" fmla="*/ 1694214 h 3419475"/>
              <a:gd name="connsiteX28" fmla="*/ 0 w 6781800"/>
              <a:gd name="connsiteY28" fmla="*/ 1687520 h 3419475"/>
              <a:gd name="connsiteX29" fmla="*/ 0 w 6781800"/>
              <a:gd name="connsiteY29" fmla="*/ 1498678 h 3419475"/>
              <a:gd name="connsiteX30" fmla="*/ 33158 w 6781800"/>
              <a:gd name="connsiteY30" fmla="*/ 1491984 h 3419475"/>
              <a:gd name="connsiteX31" fmla="*/ 88125 w 6781800"/>
              <a:gd name="connsiteY31" fmla="*/ 1409057 h 3419475"/>
              <a:gd name="connsiteX32" fmla="*/ 33158 w 6781800"/>
              <a:gd name="connsiteY32" fmla="*/ 1326130 h 3419475"/>
              <a:gd name="connsiteX33" fmla="*/ 0 w 6781800"/>
              <a:gd name="connsiteY33" fmla="*/ 1319436 h 3419475"/>
              <a:gd name="connsiteX34" fmla="*/ 0 w 6781800"/>
              <a:gd name="connsiteY34" fmla="*/ 1130594 h 3419475"/>
              <a:gd name="connsiteX35" fmla="*/ 33158 w 6781800"/>
              <a:gd name="connsiteY35" fmla="*/ 1123900 h 3419475"/>
              <a:gd name="connsiteX36" fmla="*/ 88125 w 6781800"/>
              <a:gd name="connsiteY36" fmla="*/ 1040972 h 3419475"/>
              <a:gd name="connsiteX37" fmla="*/ 33158 w 6781800"/>
              <a:gd name="connsiteY37" fmla="*/ 958044 h 3419475"/>
              <a:gd name="connsiteX38" fmla="*/ 0 w 6781800"/>
              <a:gd name="connsiteY38" fmla="*/ 951350 h 3419475"/>
              <a:gd name="connsiteX39" fmla="*/ 0 w 6781800"/>
              <a:gd name="connsiteY39" fmla="*/ 762508 h 3419475"/>
              <a:gd name="connsiteX40" fmla="*/ 33158 w 6781800"/>
              <a:gd name="connsiteY40" fmla="*/ 755813 h 3419475"/>
              <a:gd name="connsiteX41" fmla="*/ 88125 w 6781800"/>
              <a:gd name="connsiteY41" fmla="*/ 672886 h 3419475"/>
              <a:gd name="connsiteX42" fmla="*/ 33158 w 6781800"/>
              <a:gd name="connsiteY42" fmla="*/ 589959 h 3419475"/>
              <a:gd name="connsiteX43" fmla="*/ 0 w 6781800"/>
              <a:gd name="connsiteY43" fmla="*/ 583265 h 3419475"/>
              <a:gd name="connsiteX44" fmla="*/ 0 w 6781800"/>
              <a:gd name="connsiteY44" fmla="*/ 394424 h 3419475"/>
              <a:gd name="connsiteX45" fmla="*/ 33158 w 6781800"/>
              <a:gd name="connsiteY45" fmla="*/ 387730 h 3419475"/>
              <a:gd name="connsiteX46" fmla="*/ 88125 w 6781800"/>
              <a:gd name="connsiteY46" fmla="*/ 304802 h 3419475"/>
              <a:gd name="connsiteX47" fmla="*/ 33158 w 6781800"/>
              <a:gd name="connsiteY47" fmla="*/ 221875 h 3419475"/>
              <a:gd name="connsiteX48" fmla="*/ 0 w 6781800"/>
              <a:gd name="connsiteY48" fmla="*/ 215181 h 34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781800" h="3419475">
                <a:moveTo>
                  <a:pt x="0" y="0"/>
                </a:moveTo>
                <a:lnTo>
                  <a:pt x="6781800" y="0"/>
                </a:lnTo>
                <a:lnTo>
                  <a:pt x="6781800" y="3419475"/>
                </a:lnTo>
                <a:lnTo>
                  <a:pt x="0" y="3419475"/>
                </a:lnTo>
                <a:lnTo>
                  <a:pt x="0" y="3339102"/>
                </a:lnTo>
                <a:lnTo>
                  <a:pt x="33158" y="3332408"/>
                </a:lnTo>
                <a:cubicBezTo>
                  <a:pt x="65460" y="3318745"/>
                  <a:pt x="88125" y="3286760"/>
                  <a:pt x="88125" y="3249481"/>
                </a:cubicBezTo>
                <a:cubicBezTo>
                  <a:pt x="88125" y="3212202"/>
                  <a:pt x="65460" y="3180216"/>
                  <a:pt x="33158" y="3166553"/>
                </a:cubicBezTo>
                <a:lnTo>
                  <a:pt x="0" y="3159859"/>
                </a:lnTo>
                <a:lnTo>
                  <a:pt x="0" y="2971018"/>
                </a:lnTo>
                <a:lnTo>
                  <a:pt x="33158" y="2964324"/>
                </a:lnTo>
                <a:cubicBezTo>
                  <a:pt x="65460" y="2950661"/>
                  <a:pt x="88125" y="2918676"/>
                  <a:pt x="88125" y="2881396"/>
                </a:cubicBezTo>
                <a:cubicBezTo>
                  <a:pt x="88125" y="2844117"/>
                  <a:pt x="65460" y="2812132"/>
                  <a:pt x="33158" y="2798470"/>
                </a:cubicBezTo>
                <a:lnTo>
                  <a:pt x="0" y="2791776"/>
                </a:lnTo>
                <a:lnTo>
                  <a:pt x="0" y="2602933"/>
                </a:lnTo>
                <a:lnTo>
                  <a:pt x="33158" y="2596239"/>
                </a:lnTo>
                <a:cubicBezTo>
                  <a:pt x="65460" y="2582577"/>
                  <a:pt x="88125" y="2550592"/>
                  <a:pt x="88125" y="2513312"/>
                </a:cubicBezTo>
                <a:cubicBezTo>
                  <a:pt x="88125" y="2476033"/>
                  <a:pt x="65460" y="2444047"/>
                  <a:pt x="33158" y="2430384"/>
                </a:cubicBezTo>
                <a:lnTo>
                  <a:pt x="0" y="2423690"/>
                </a:lnTo>
                <a:lnTo>
                  <a:pt x="0" y="2234847"/>
                </a:lnTo>
                <a:lnTo>
                  <a:pt x="33158" y="2228153"/>
                </a:lnTo>
                <a:cubicBezTo>
                  <a:pt x="65460" y="2214490"/>
                  <a:pt x="88125" y="2182506"/>
                  <a:pt x="88125" y="2145225"/>
                </a:cubicBezTo>
                <a:cubicBezTo>
                  <a:pt x="88125" y="2107946"/>
                  <a:pt x="65460" y="2075961"/>
                  <a:pt x="33158" y="2062299"/>
                </a:cubicBezTo>
                <a:lnTo>
                  <a:pt x="0" y="2055605"/>
                </a:lnTo>
                <a:lnTo>
                  <a:pt x="0" y="1866763"/>
                </a:lnTo>
                <a:lnTo>
                  <a:pt x="33158" y="1860069"/>
                </a:lnTo>
                <a:cubicBezTo>
                  <a:pt x="65460" y="1846406"/>
                  <a:pt x="88125" y="1814421"/>
                  <a:pt x="88125" y="1777141"/>
                </a:cubicBezTo>
                <a:cubicBezTo>
                  <a:pt x="88125" y="1739862"/>
                  <a:pt x="65460" y="1707876"/>
                  <a:pt x="33158" y="1694214"/>
                </a:cubicBezTo>
                <a:lnTo>
                  <a:pt x="0" y="1687520"/>
                </a:lnTo>
                <a:lnTo>
                  <a:pt x="0" y="1498678"/>
                </a:lnTo>
                <a:lnTo>
                  <a:pt x="33158" y="1491984"/>
                </a:lnTo>
                <a:cubicBezTo>
                  <a:pt x="65460" y="1478321"/>
                  <a:pt x="88125" y="1446336"/>
                  <a:pt x="88125" y="1409057"/>
                </a:cubicBezTo>
                <a:cubicBezTo>
                  <a:pt x="88125" y="1371778"/>
                  <a:pt x="65460" y="1339792"/>
                  <a:pt x="33158" y="1326130"/>
                </a:cubicBezTo>
                <a:lnTo>
                  <a:pt x="0" y="1319436"/>
                </a:lnTo>
                <a:lnTo>
                  <a:pt x="0" y="1130594"/>
                </a:lnTo>
                <a:lnTo>
                  <a:pt x="33158" y="1123900"/>
                </a:lnTo>
                <a:cubicBezTo>
                  <a:pt x="65460" y="1110237"/>
                  <a:pt x="88125" y="1078252"/>
                  <a:pt x="88125" y="1040972"/>
                </a:cubicBezTo>
                <a:cubicBezTo>
                  <a:pt x="88125" y="1003692"/>
                  <a:pt x="65460" y="971706"/>
                  <a:pt x="33158" y="958044"/>
                </a:cubicBezTo>
                <a:lnTo>
                  <a:pt x="0" y="951350"/>
                </a:lnTo>
                <a:lnTo>
                  <a:pt x="0" y="762508"/>
                </a:lnTo>
                <a:lnTo>
                  <a:pt x="33158" y="755813"/>
                </a:lnTo>
                <a:cubicBezTo>
                  <a:pt x="65460" y="742151"/>
                  <a:pt x="88125" y="710166"/>
                  <a:pt x="88125" y="672886"/>
                </a:cubicBezTo>
                <a:cubicBezTo>
                  <a:pt x="88125" y="635607"/>
                  <a:pt x="65460" y="603621"/>
                  <a:pt x="33158" y="589959"/>
                </a:cubicBezTo>
                <a:lnTo>
                  <a:pt x="0" y="583265"/>
                </a:lnTo>
                <a:lnTo>
                  <a:pt x="0" y="394424"/>
                </a:lnTo>
                <a:lnTo>
                  <a:pt x="33158" y="387730"/>
                </a:lnTo>
                <a:cubicBezTo>
                  <a:pt x="65460" y="374067"/>
                  <a:pt x="88125" y="342082"/>
                  <a:pt x="88125" y="304802"/>
                </a:cubicBezTo>
                <a:cubicBezTo>
                  <a:pt x="88125" y="267523"/>
                  <a:pt x="65460" y="235537"/>
                  <a:pt x="33158" y="221875"/>
                </a:cubicBezTo>
                <a:lnTo>
                  <a:pt x="0" y="215181"/>
                </a:lnTo>
                <a:close/>
              </a:path>
            </a:pathLst>
          </a:custGeom>
          <a:solidFill>
            <a:srgbClr val="2B2E3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92" name="任意多边形 91"/>
          <p:cNvSpPr/>
          <p:nvPr/>
        </p:nvSpPr>
        <p:spPr>
          <a:xfrm>
            <a:off x="5410200" y="1185118"/>
            <a:ext cx="6781800" cy="3039864"/>
          </a:xfrm>
          <a:custGeom>
            <a:avLst/>
            <a:gdLst>
              <a:gd name="connsiteX0" fmla="*/ 0 w 6781800"/>
              <a:gd name="connsiteY0" fmla="*/ 0 h 3419475"/>
              <a:gd name="connsiteX1" fmla="*/ 6781800 w 6781800"/>
              <a:gd name="connsiteY1" fmla="*/ 0 h 3419475"/>
              <a:gd name="connsiteX2" fmla="*/ 6781800 w 6781800"/>
              <a:gd name="connsiteY2" fmla="*/ 3419475 h 3419475"/>
              <a:gd name="connsiteX3" fmla="*/ 0 w 6781800"/>
              <a:gd name="connsiteY3" fmla="*/ 3419475 h 3419475"/>
              <a:gd name="connsiteX4" fmla="*/ 0 w 6781800"/>
              <a:gd name="connsiteY4" fmla="*/ 3339102 h 3419475"/>
              <a:gd name="connsiteX5" fmla="*/ 33158 w 6781800"/>
              <a:gd name="connsiteY5" fmla="*/ 3332408 h 3419475"/>
              <a:gd name="connsiteX6" fmla="*/ 88125 w 6781800"/>
              <a:gd name="connsiteY6" fmla="*/ 3249481 h 3419475"/>
              <a:gd name="connsiteX7" fmla="*/ 33158 w 6781800"/>
              <a:gd name="connsiteY7" fmla="*/ 3166553 h 3419475"/>
              <a:gd name="connsiteX8" fmla="*/ 0 w 6781800"/>
              <a:gd name="connsiteY8" fmla="*/ 3159859 h 3419475"/>
              <a:gd name="connsiteX9" fmla="*/ 0 w 6781800"/>
              <a:gd name="connsiteY9" fmla="*/ 2971018 h 3419475"/>
              <a:gd name="connsiteX10" fmla="*/ 33158 w 6781800"/>
              <a:gd name="connsiteY10" fmla="*/ 2964324 h 3419475"/>
              <a:gd name="connsiteX11" fmla="*/ 88125 w 6781800"/>
              <a:gd name="connsiteY11" fmla="*/ 2881396 h 3419475"/>
              <a:gd name="connsiteX12" fmla="*/ 33158 w 6781800"/>
              <a:gd name="connsiteY12" fmla="*/ 2798470 h 3419475"/>
              <a:gd name="connsiteX13" fmla="*/ 0 w 6781800"/>
              <a:gd name="connsiteY13" fmla="*/ 2791776 h 3419475"/>
              <a:gd name="connsiteX14" fmla="*/ 0 w 6781800"/>
              <a:gd name="connsiteY14" fmla="*/ 2602933 h 3419475"/>
              <a:gd name="connsiteX15" fmla="*/ 33158 w 6781800"/>
              <a:gd name="connsiteY15" fmla="*/ 2596239 h 3419475"/>
              <a:gd name="connsiteX16" fmla="*/ 88125 w 6781800"/>
              <a:gd name="connsiteY16" fmla="*/ 2513312 h 3419475"/>
              <a:gd name="connsiteX17" fmla="*/ 33158 w 6781800"/>
              <a:gd name="connsiteY17" fmla="*/ 2430384 h 3419475"/>
              <a:gd name="connsiteX18" fmla="*/ 0 w 6781800"/>
              <a:gd name="connsiteY18" fmla="*/ 2423690 h 3419475"/>
              <a:gd name="connsiteX19" fmla="*/ 0 w 6781800"/>
              <a:gd name="connsiteY19" fmla="*/ 2234847 h 3419475"/>
              <a:gd name="connsiteX20" fmla="*/ 33158 w 6781800"/>
              <a:gd name="connsiteY20" fmla="*/ 2228153 h 3419475"/>
              <a:gd name="connsiteX21" fmla="*/ 88125 w 6781800"/>
              <a:gd name="connsiteY21" fmla="*/ 2145225 h 3419475"/>
              <a:gd name="connsiteX22" fmla="*/ 33158 w 6781800"/>
              <a:gd name="connsiteY22" fmla="*/ 2062299 h 3419475"/>
              <a:gd name="connsiteX23" fmla="*/ 0 w 6781800"/>
              <a:gd name="connsiteY23" fmla="*/ 2055605 h 3419475"/>
              <a:gd name="connsiteX24" fmla="*/ 0 w 6781800"/>
              <a:gd name="connsiteY24" fmla="*/ 1866763 h 3419475"/>
              <a:gd name="connsiteX25" fmla="*/ 33158 w 6781800"/>
              <a:gd name="connsiteY25" fmla="*/ 1860069 h 3419475"/>
              <a:gd name="connsiteX26" fmla="*/ 88125 w 6781800"/>
              <a:gd name="connsiteY26" fmla="*/ 1777141 h 3419475"/>
              <a:gd name="connsiteX27" fmla="*/ 33158 w 6781800"/>
              <a:gd name="connsiteY27" fmla="*/ 1694214 h 3419475"/>
              <a:gd name="connsiteX28" fmla="*/ 0 w 6781800"/>
              <a:gd name="connsiteY28" fmla="*/ 1687520 h 3419475"/>
              <a:gd name="connsiteX29" fmla="*/ 0 w 6781800"/>
              <a:gd name="connsiteY29" fmla="*/ 1498678 h 3419475"/>
              <a:gd name="connsiteX30" fmla="*/ 33158 w 6781800"/>
              <a:gd name="connsiteY30" fmla="*/ 1491984 h 3419475"/>
              <a:gd name="connsiteX31" fmla="*/ 88125 w 6781800"/>
              <a:gd name="connsiteY31" fmla="*/ 1409057 h 3419475"/>
              <a:gd name="connsiteX32" fmla="*/ 33158 w 6781800"/>
              <a:gd name="connsiteY32" fmla="*/ 1326130 h 3419475"/>
              <a:gd name="connsiteX33" fmla="*/ 0 w 6781800"/>
              <a:gd name="connsiteY33" fmla="*/ 1319436 h 3419475"/>
              <a:gd name="connsiteX34" fmla="*/ 0 w 6781800"/>
              <a:gd name="connsiteY34" fmla="*/ 1130594 h 3419475"/>
              <a:gd name="connsiteX35" fmla="*/ 33158 w 6781800"/>
              <a:gd name="connsiteY35" fmla="*/ 1123900 h 3419475"/>
              <a:gd name="connsiteX36" fmla="*/ 88125 w 6781800"/>
              <a:gd name="connsiteY36" fmla="*/ 1040972 h 3419475"/>
              <a:gd name="connsiteX37" fmla="*/ 33158 w 6781800"/>
              <a:gd name="connsiteY37" fmla="*/ 958044 h 3419475"/>
              <a:gd name="connsiteX38" fmla="*/ 0 w 6781800"/>
              <a:gd name="connsiteY38" fmla="*/ 951350 h 3419475"/>
              <a:gd name="connsiteX39" fmla="*/ 0 w 6781800"/>
              <a:gd name="connsiteY39" fmla="*/ 762508 h 3419475"/>
              <a:gd name="connsiteX40" fmla="*/ 33158 w 6781800"/>
              <a:gd name="connsiteY40" fmla="*/ 755813 h 3419475"/>
              <a:gd name="connsiteX41" fmla="*/ 88125 w 6781800"/>
              <a:gd name="connsiteY41" fmla="*/ 672886 h 3419475"/>
              <a:gd name="connsiteX42" fmla="*/ 33158 w 6781800"/>
              <a:gd name="connsiteY42" fmla="*/ 589959 h 3419475"/>
              <a:gd name="connsiteX43" fmla="*/ 0 w 6781800"/>
              <a:gd name="connsiteY43" fmla="*/ 583265 h 3419475"/>
              <a:gd name="connsiteX44" fmla="*/ 0 w 6781800"/>
              <a:gd name="connsiteY44" fmla="*/ 394424 h 3419475"/>
              <a:gd name="connsiteX45" fmla="*/ 33158 w 6781800"/>
              <a:gd name="connsiteY45" fmla="*/ 387730 h 3419475"/>
              <a:gd name="connsiteX46" fmla="*/ 88125 w 6781800"/>
              <a:gd name="connsiteY46" fmla="*/ 304802 h 3419475"/>
              <a:gd name="connsiteX47" fmla="*/ 33158 w 6781800"/>
              <a:gd name="connsiteY47" fmla="*/ 221875 h 3419475"/>
              <a:gd name="connsiteX48" fmla="*/ 0 w 6781800"/>
              <a:gd name="connsiteY48" fmla="*/ 215181 h 34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781800" h="3419475">
                <a:moveTo>
                  <a:pt x="0" y="0"/>
                </a:moveTo>
                <a:lnTo>
                  <a:pt x="6781800" y="0"/>
                </a:lnTo>
                <a:lnTo>
                  <a:pt x="6781800" y="3419475"/>
                </a:lnTo>
                <a:lnTo>
                  <a:pt x="0" y="3419475"/>
                </a:lnTo>
                <a:lnTo>
                  <a:pt x="0" y="3339102"/>
                </a:lnTo>
                <a:lnTo>
                  <a:pt x="33158" y="3332408"/>
                </a:lnTo>
                <a:cubicBezTo>
                  <a:pt x="65460" y="3318745"/>
                  <a:pt x="88125" y="3286760"/>
                  <a:pt x="88125" y="3249481"/>
                </a:cubicBezTo>
                <a:cubicBezTo>
                  <a:pt x="88125" y="3212202"/>
                  <a:pt x="65460" y="3180216"/>
                  <a:pt x="33158" y="3166553"/>
                </a:cubicBezTo>
                <a:lnTo>
                  <a:pt x="0" y="3159859"/>
                </a:lnTo>
                <a:lnTo>
                  <a:pt x="0" y="2971018"/>
                </a:lnTo>
                <a:lnTo>
                  <a:pt x="33158" y="2964324"/>
                </a:lnTo>
                <a:cubicBezTo>
                  <a:pt x="65460" y="2950661"/>
                  <a:pt x="88125" y="2918676"/>
                  <a:pt x="88125" y="2881396"/>
                </a:cubicBezTo>
                <a:cubicBezTo>
                  <a:pt x="88125" y="2844117"/>
                  <a:pt x="65460" y="2812132"/>
                  <a:pt x="33158" y="2798470"/>
                </a:cubicBezTo>
                <a:lnTo>
                  <a:pt x="0" y="2791776"/>
                </a:lnTo>
                <a:lnTo>
                  <a:pt x="0" y="2602933"/>
                </a:lnTo>
                <a:lnTo>
                  <a:pt x="33158" y="2596239"/>
                </a:lnTo>
                <a:cubicBezTo>
                  <a:pt x="65460" y="2582577"/>
                  <a:pt x="88125" y="2550592"/>
                  <a:pt x="88125" y="2513312"/>
                </a:cubicBezTo>
                <a:cubicBezTo>
                  <a:pt x="88125" y="2476033"/>
                  <a:pt x="65460" y="2444047"/>
                  <a:pt x="33158" y="2430384"/>
                </a:cubicBezTo>
                <a:lnTo>
                  <a:pt x="0" y="2423690"/>
                </a:lnTo>
                <a:lnTo>
                  <a:pt x="0" y="2234847"/>
                </a:lnTo>
                <a:lnTo>
                  <a:pt x="33158" y="2228153"/>
                </a:lnTo>
                <a:cubicBezTo>
                  <a:pt x="65460" y="2214490"/>
                  <a:pt x="88125" y="2182506"/>
                  <a:pt x="88125" y="2145225"/>
                </a:cubicBezTo>
                <a:cubicBezTo>
                  <a:pt x="88125" y="2107946"/>
                  <a:pt x="65460" y="2075961"/>
                  <a:pt x="33158" y="2062299"/>
                </a:cubicBezTo>
                <a:lnTo>
                  <a:pt x="0" y="2055605"/>
                </a:lnTo>
                <a:lnTo>
                  <a:pt x="0" y="1866763"/>
                </a:lnTo>
                <a:lnTo>
                  <a:pt x="33158" y="1860069"/>
                </a:lnTo>
                <a:cubicBezTo>
                  <a:pt x="65460" y="1846406"/>
                  <a:pt x="88125" y="1814421"/>
                  <a:pt x="88125" y="1777141"/>
                </a:cubicBezTo>
                <a:cubicBezTo>
                  <a:pt x="88125" y="1739862"/>
                  <a:pt x="65460" y="1707876"/>
                  <a:pt x="33158" y="1694214"/>
                </a:cubicBezTo>
                <a:lnTo>
                  <a:pt x="0" y="1687520"/>
                </a:lnTo>
                <a:lnTo>
                  <a:pt x="0" y="1498678"/>
                </a:lnTo>
                <a:lnTo>
                  <a:pt x="33158" y="1491984"/>
                </a:lnTo>
                <a:cubicBezTo>
                  <a:pt x="65460" y="1478321"/>
                  <a:pt x="88125" y="1446336"/>
                  <a:pt x="88125" y="1409057"/>
                </a:cubicBezTo>
                <a:cubicBezTo>
                  <a:pt x="88125" y="1371778"/>
                  <a:pt x="65460" y="1339792"/>
                  <a:pt x="33158" y="1326130"/>
                </a:cubicBezTo>
                <a:lnTo>
                  <a:pt x="0" y="1319436"/>
                </a:lnTo>
                <a:lnTo>
                  <a:pt x="0" y="1130594"/>
                </a:lnTo>
                <a:lnTo>
                  <a:pt x="33158" y="1123900"/>
                </a:lnTo>
                <a:cubicBezTo>
                  <a:pt x="65460" y="1110237"/>
                  <a:pt x="88125" y="1078252"/>
                  <a:pt x="88125" y="1040972"/>
                </a:cubicBezTo>
                <a:cubicBezTo>
                  <a:pt x="88125" y="1003692"/>
                  <a:pt x="65460" y="971706"/>
                  <a:pt x="33158" y="958044"/>
                </a:cubicBezTo>
                <a:lnTo>
                  <a:pt x="0" y="951350"/>
                </a:lnTo>
                <a:lnTo>
                  <a:pt x="0" y="762508"/>
                </a:lnTo>
                <a:lnTo>
                  <a:pt x="33158" y="755813"/>
                </a:lnTo>
                <a:cubicBezTo>
                  <a:pt x="65460" y="742151"/>
                  <a:pt x="88125" y="710166"/>
                  <a:pt x="88125" y="672886"/>
                </a:cubicBezTo>
                <a:cubicBezTo>
                  <a:pt x="88125" y="635607"/>
                  <a:pt x="65460" y="603621"/>
                  <a:pt x="33158" y="589959"/>
                </a:cubicBezTo>
                <a:lnTo>
                  <a:pt x="0" y="583265"/>
                </a:lnTo>
                <a:lnTo>
                  <a:pt x="0" y="394424"/>
                </a:lnTo>
                <a:lnTo>
                  <a:pt x="33158" y="387730"/>
                </a:lnTo>
                <a:cubicBezTo>
                  <a:pt x="65460" y="374067"/>
                  <a:pt x="88125" y="342082"/>
                  <a:pt x="88125" y="304802"/>
                </a:cubicBezTo>
                <a:cubicBezTo>
                  <a:pt x="88125" y="267523"/>
                  <a:pt x="65460" y="235537"/>
                  <a:pt x="33158" y="221875"/>
                </a:cubicBezTo>
                <a:lnTo>
                  <a:pt x="0" y="215181"/>
                </a:lnTo>
                <a:close/>
              </a:path>
            </a:pathLst>
          </a:custGeom>
          <a:solidFill>
            <a:srgbClr val="2B2E3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9" name="文本框 8"/>
          <p:cNvSpPr txBox="1"/>
          <p:nvPr/>
        </p:nvSpPr>
        <p:spPr>
          <a:xfrm>
            <a:off x="7301298" y="2098564"/>
            <a:ext cx="4029513" cy="1068736"/>
          </a:xfrm>
          <a:prstGeom prst="rect">
            <a:avLst/>
          </a:prstGeom>
          <a:noFill/>
          <a:ln>
            <a:noFill/>
          </a:ln>
        </p:spPr>
        <p:txBody>
          <a:bodyPr wrap="square" tIns="72000" rIns="0" bIns="72000" rtlCol="0">
            <a:spAutoFit/>
          </a:bodyPr>
          <a:lstStyle/>
          <a:p>
            <a:pPr lvl="0"/>
            <a:r>
              <a:rPr lang="zh-CN" altLang="en-US" sz="2000" b="1" dirty="0">
                <a:solidFill>
                  <a:srgbClr val="DCB57C"/>
                </a:solidFill>
                <a:latin typeface="+mj-ea"/>
                <a:ea typeface="+mj-ea"/>
              </a:rPr>
              <a:t>打印相关材料时，请节约使用每一张纸，基本定稿再打印，尽量两面复印或者打印。</a:t>
            </a:r>
            <a:endParaRPr lang="zh-CN" altLang="en-US" sz="2000" b="1" dirty="0">
              <a:solidFill>
                <a:srgbClr val="DCB57C"/>
              </a:solidFill>
              <a:latin typeface="+mj-ea"/>
              <a:ea typeface="+mj-ea"/>
            </a:endParaRPr>
          </a:p>
        </p:txBody>
      </p:sp>
      <p:sp>
        <p:nvSpPr>
          <p:cNvPr id="10" name="文本框 9"/>
          <p:cNvSpPr txBox="1"/>
          <p:nvPr/>
        </p:nvSpPr>
        <p:spPr>
          <a:xfrm>
            <a:off x="7301298" y="1785359"/>
            <a:ext cx="1246495" cy="422405"/>
          </a:xfrm>
          <a:prstGeom prst="rect">
            <a:avLst/>
          </a:prstGeom>
          <a:noFill/>
          <a:ln>
            <a:noFill/>
          </a:ln>
        </p:spPr>
        <p:txBody>
          <a:bodyPr wrap="none" tIns="72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DCB57C"/>
                </a:solidFill>
                <a:effectLst/>
                <a:uLnTx/>
                <a:uFillTx/>
                <a:latin typeface="Arial" panose="020B0604020202020204"/>
                <a:ea typeface="微软雅黑 Light"/>
                <a:cs typeface="+mn-cs"/>
              </a:rPr>
              <a:t>Please add</a:t>
            </a:r>
            <a:endParaRPr kumimoji="0" lang="zh-CN" altLang="en-US" sz="1800" b="0" i="0" u="none" strike="noStrike" kern="1200" cap="none" spc="0" normalizeH="0" baseline="0" noProof="0" dirty="0">
              <a:ln>
                <a:noFill/>
              </a:ln>
              <a:solidFill>
                <a:srgbClr val="DCB57C"/>
              </a:solidFill>
              <a:effectLst/>
              <a:uLnTx/>
              <a:uFillTx/>
              <a:latin typeface="Impact" panose="020B0806030902050204"/>
              <a:ea typeface="微软雅黑 Light"/>
              <a:cs typeface="+mn-cs"/>
            </a:endParaRPr>
          </a:p>
        </p:txBody>
      </p:sp>
      <p:sp>
        <p:nvSpPr>
          <p:cNvPr id="14" name="文本框 13"/>
          <p:cNvSpPr txBox="1"/>
          <p:nvPr/>
        </p:nvSpPr>
        <p:spPr>
          <a:xfrm>
            <a:off x="7301298" y="4882170"/>
            <a:ext cx="2400657" cy="453183"/>
          </a:xfrm>
          <a:prstGeom prst="rect">
            <a:avLst/>
          </a:prstGeom>
          <a:noFill/>
          <a:ln>
            <a:noFill/>
          </a:ln>
        </p:spPr>
        <p:txBody>
          <a:bodyPr wrap="none" tIns="72000" rIns="0" bIns="72000" rtlCol="0">
            <a:spAutoFit/>
          </a:bodyPr>
          <a:lstStyle/>
          <a:p>
            <a:pPr lvl="0"/>
            <a:r>
              <a:rPr lang="zh-CN" altLang="en-US" sz="2000" b="1" dirty="0">
                <a:solidFill>
                  <a:srgbClr val="DCB57C"/>
                </a:solidFill>
                <a:latin typeface="+mj-ea"/>
                <a:ea typeface="+mj-ea"/>
              </a:rPr>
              <a:t>爱护公共办公设备。</a:t>
            </a:r>
            <a:endParaRPr lang="zh-CN" altLang="en-US" sz="2000" b="1" dirty="0">
              <a:solidFill>
                <a:srgbClr val="DCB57C"/>
              </a:solidFill>
              <a:latin typeface="+mj-ea"/>
              <a:ea typeface="+mj-ea"/>
            </a:endParaRPr>
          </a:p>
        </p:txBody>
      </p:sp>
      <p:sp>
        <p:nvSpPr>
          <p:cNvPr id="15" name="文本框 14"/>
          <p:cNvSpPr txBox="1"/>
          <p:nvPr/>
        </p:nvSpPr>
        <p:spPr>
          <a:xfrm>
            <a:off x="7301298" y="4568965"/>
            <a:ext cx="1246495" cy="422405"/>
          </a:xfrm>
          <a:prstGeom prst="rect">
            <a:avLst/>
          </a:prstGeom>
          <a:noFill/>
          <a:ln>
            <a:noFill/>
          </a:ln>
        </p:spPr>
        <p:txBody>
          <a:bodyPr wrap="none" tIns="72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DCB57C"/>
                </a:solidFill>
                <a:effectLst/>
                <a:uLnTx/>
                <a:uFillTx/>
                <a:latin typeface="Arial" panose="020B0604020202020204"/>
                <a:ea typeface="微软雅黑 Light"/>
                <a:cs typeface="+mn-cs"/>
              </a:rPr>
              <a:t>Please add</a:t>
            </a:r>
            <a:endParaRPr kumimoji="0" lang="zh-CN" altLang="en-US" sz="1800" b="0" i="0" u="none" strike="noStrike" kern="1200" cap="none" spc="0" normalizeH="0" baseline="0" noProof="0" dirty="0">
              <a:ln>
                <a:noFill/>
              </a:ln>
              <a:solidFill>
                <a:srgbClr val="DCB57C"/>
              </a:solidFill>
              <a:effectLst/>
              <a:uLnTx/>
              <a:uFillTx/>
              <a:latin typeface="Impact" panose="020B0806030902050204"/>
              <a:ea typeface="微软雅黑 Light"/>
              <a:cs typeface="+mn-cs"/>
            </a:endParaRPr>
          </a:p>
        </p:txBody>
      </p:sp>
      <p:grpSp>
        <p:nvGrpSpPr>
          <p:cNvPr id="3" name="组合 2"/>
          <p:cNvGrpSpPr/>
          <p:nvPr/>
        </p:nvGrpSpPr>
        <p:grpSpPr>
          <a:xfrm>
            <a:off x="6137518" y="1872971"/>
            <a:ext cx="923645" cy="923644"/>
            <a:chOff x="6137518" y="821411"/>
            <a:chExt cx="923645" cy="923644"/>
          </a:xfrm>
        </p:grpSpPr>
        <p:grpSp>
          <p:nvGrpSpPr>
            <p:cNvPr id="78" name="组合 77"/>
            <p:cNvGrpSpPr/>
            <p:nvPr/>
          </p:nvGrpSpPr>
          <p:grpSpPr>
            <a:xfrm>
              <a:off x="6137518" y="821411"/>
              <a:ext cx="923645" cy="923644"/>
              <a:chOff x="5634178" y="810186"/>
              <a:chExt cx="923645" cy="923644"/>
            </a:xfrm>
          </p:grpSpPr>
          <p:sp>
            <p:nvSpPr>
              <p:cNvPr id="79" name="圆角矩形 78"/>
              <p:cNvSpPr/>
              <p:nvPr/>
            </p:nvSpPr>
            <p:spPr>
              <a:xfrm>
                <a:off x="5634178" y="810186"/>
                <a:ext cx="923645" cy="923644"/>
              </a:xfrm>
              <a:prstGeom prst="roundRect">
                <a:avLst>
                  <a:gd name="adj" fmla="val 11595"/>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80" name="椭圆 79"/>
              <p:cNvSpPr/>
              <p:nvPr/>
            </p:nvSpPr>
            <p:spPr>
              <a:xfrm>
                <a:off x="5711148" y="887156"/>
                <a:ext cx="769704" cy="769703"/>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sp>
          <p:nvSpPr>
            <p:cNvPr id="12" name="Freeform 30"/>
            <p:cNvSpPr>
              <a:spLocks noEditPoints="1"/>
            </p:cNvSpPr>
            <p:nvPr/>
          </p:nvSpPr>
          <p:spPr bwMode="auto">
            <a:xfrm>
              <a:off x="6442937" y="1078125"/>
              <a:ext cx="339759" cy="368643"/>
            </a:xfrm>
            <a:custGeom>
              <a:avLst/>
              <a:gdLst>
                <a:gd name="T0" fmla="*/ 81 w 91"/>
                <a:gd name="T1" fmla="*/ 44 h 93"/>
                <a:gd name="T2" fmla="*/ 88 w 91"/>
                <a:gd name="T3" fmla="*/ 37 h 93"/>
                <a:gd name="T4" fmla="*/ 88 w 91"/>
                <a:gd name="T5" fmla="*/ 23 h 93"/>
                <a:gd name="T6" fmla="*/ 68 w 91"/>
                <a:gd name="T7" fmla="*/ 4 h 93"/>
                <a:gd name="T8" fmla="*/ 54 w 91"/>
                <a:gd name="T9" fmla="*/ 4 h 93"/>
                <a:gd name="T10" fmla="*/ 47 w 91"/>
                <a:gd name="T11" fmla="*/ 10 h 93"/>
                <a:gd name="T12" fmla="*/ 81 w 91"/>
                <a:gd name="T13" fmla="*/ 44 h 93"/>
                <a:gd name="T14" fmla="*/ 52 w 91"/>
                <a:gd name="T15" fmla="*/ 23 h 93"/>
                <a:gd name="T16" fmla="*/ 68 w 91"/>
                <a:gd name="T17" fmla="*/ 39 h 93"/>
                <a:gd name="T18" fmla="*/ 77 w 91"/>
                <a:gd name="T19" fmla="*/ 47 h 93"/>
                <a:gd name="T20" fmla="*/ 43 w 91"/>
                <a:gd name="T21" fmla="*/ 81 h 93"/>
                <a:gd name="T22" fmla="*/ 35 w 91"/>
                <a:gd name="T23" fmla="*/ 72 h 93"/>
                <a:gd name="T24" fmla="*/ 19 w 91"/>
                <a:gd name="T25" fmla="*/ 58 h 93"/>
                <a:gd name="T26" fmla="*/ 42 w 91"/>
                <a:gd name="T27" fmla="*/ 36 h 93"/>
                <a:gd name="T28" fmla="*/ 40 w 91"/>
                <a:gd name="T29" fmla="*/ 34 h 93"/>
                <a:gd name="T30" fmla="*/ 16 w 91"/>
                <a:gd name="T31" fmla="*/ 57 h 93"/>
                <a:gd name="T32" fmla="*/ 10 w 91"/>
                <a:gd name="T33" fmla="*/ 48 h 93"/>
                <a:gd name="T34" fmla="*/ 44 w 91"/>
                <a:gd name="T35" fmla="*/ 14 h 93"/>
                <a:gd name="T36" fmla="*/ 52 w 91"/>
                <a:gd name="T37" fmla="*/ 23 h 93"/>
                <a:gd name="T38" fmla="*/ 4 w 91"/>
                <a:gd name="T39" fmla="*/ 68 h 93"/>
                <a:gd name="T40" fmla="*/ 0 w 91"/>
                <a:gd name="T41" fmla="*/ 86 h 93"/>
                <a:gd name="T42" fmla="*/ 7 w 91"/>
                <a:gd name="T43" fmla="*/ 93 h 93"/>
                <a:gd name="T44" fmla="*/ 25 w 91"/>
                <a:gd name="T45" fmla="*/ 89 h 93"/>
                <a:gd name="T46" fmla="*/ 4 w 91"/>
                <a:gd name="T47"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1" y="44"/>
                  </a:moveTo>
                  <a:cubicBezTo>
                    <a:pt x="88" y="37"/>
                    <a:pt x="88" y="37"/>
                    <a:pt x="88" y="37"/>
                  </a:cubicBezTo>
                  <a:cubicBezTo>
                    <a:pt x="91" y="33"/>
                    <a:pt x="91" y="27"/>
                    <a:pt x="88" y="23"/>
                  </a:cubicBezTo>
                  <a:cubicBezTo>
                    <a:pt x="68" y="4"/>
                    <a:pt x="68" y="4"/>
                    <a:pt x="68" y="4"/>
                  </a:cubicBezTo>
                  <a:cubicBezTo>
                    <a:pt x="64" y="0"/>
                    <a:pt x="58" y="0"/>
                    <a:pt x="54" y="4"/>
                  </a:cubicBezTo>
                  <a:cubicBezTo>
                    <a:pt x="47" y="10"/>
                    <a:pt x="47" y="10"/>
                    <a:pt x="47" y="10"/>
                  </a:cubicBezTo>
                  <a:cubicBezTo>
                    <a:pt x="81" y="44"/>
                    <a:pt x="81" y="44"/>
                    <a:pt x="81" y="44"/>
                  </a:cubicBezTo>
                  <a:close/>
                  <a:moveTo>
                    <a:pt x="52" y="23"/>
                  </a:moveTo>
                  <a:cubicBezTo>
                    <a:pt x="68" y="39"/>
                    <a:pt x="68" y="39"/>
                    <a:pt x="68" y="39"/>
                  </a:cubicBezTo>
                  <a:cubicBezTo>
                    <a:pt x="77" y="47"/>
                    <a:pt x="77" y="47"/>
                    <a:pt x="77" y="47"/>
                  </a:cubicBezTo>
                  <a:cubicBezTo>
                    <a:pt x="43" y="81"/>
                    <a:pt x="43" y="81"/>
                    <a:pt x="43" y="81"/>
                  </a:cubicBezTo>
                  <a:cubicBezTo>
                    <a:pt x="35" y="83"/>
                    <a:pt x="33" y="79"/>
                    <a:pt x="35" y="72"/>
                  </a:cubicBezTo>
                  <a:cubicBezTo>
                    <a:pt x="26" y="71"/>
                    <a:pt x="20" y="68"/>
                    <a:pt x="19" y="58"/>
                  </a:cubicBezTo>
                  <a:cubicBezTo>
                    <a:pt x="42" y="36"/>
                    <a:pt x="42" y="36"/>
                    <a:pt x="42" y="36"/>
                  </a:cubicBezTo>
                  <a:cubicBezTo>
                    <a:pt x="40" y="34"/>
                    <a:pt x="40" y="34"/>
                    <a:pt x="40" y="34"/>
                  </a:cubicBezTo>
                  <a:cubicBezTo>
                    <a:pt x="16" y="57"/>
                    <a:pt x="16" y="57"/>
                    <a:pt x="16" y="57"/>
                  </a:cubicBezTo>
                  <a:cubicBezTo>
                    <a:pt x="10" y="57"/>
                    <a:pt x="9" y="54"/>
                    <a:pt x="10" y="48"/>
                  </a:cubicBezTo>
                  <a:cubicBezTo>
                    <a:pt x="21" y="37"/>
                    <a:pt x="33" y="25"/>
                    <a:pt x="44" y="14"/>
                  </a:cubicBezTo>
                  <a:cubicBezTo>
                    <a:pt x="52" y="23"/>
                    <a:pt x="52" y="23"/>
                    <a:pt x="52" y="23"/>
                  </a:cubicBezTo>
                  <a:close/>
                  <a:moveTo>
                    <a:pt x="4" y="68"/>
                  </a:moveTo>
                  <a:cubicBezTo>
                    <a:pt x="0" y="86"/>
                    <a:pt x="0" y="86"/>
                    <a:pt x="0" y="86"/>
                  </a:cubicBezTo>
                  <a:cubicBezTo>
                    <a:pt x="7" y="93"/>
                    <a:pt x="7" y="93"/>
                    <a:pt x="7" y="93"/>
                  </a:cubicBezTo>
                  <a:cubicBezTo>
                    <a:pt x="25" y="89"/>
                    <a:pt x="25" y="89"/>
                    <a:pt x="25" y="89"/>
                  </a:cubicBezTo>
                  <a:lnTo>
                    <a:pt x="4" y="68"/>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Light"/>
                <a:cs typeface="+mn-cs"/>
              </a:endParaRPr>
            </a:p>
          </p:txBody>
        </p:sp>
      </p:grpSp>
      <p:grpSp>
        <p:nvGrpSpPr>
          <p:cNvPr id="96" name="组合 95"/>
          <p:cNvGrpSpPr/>
          <p:nvPr/>
        </p:nvGrpSpPr>
        <p:grpSpPr>
          <a:xfrm>
            <a:off x="6150993" y="4675513"/>
            <a:ext cx="923645" cy="923644"/>
            <a:chOff x="6246243" y="4107823"/>
            <a:chExt cx="923645" cy="923644"/>
          </a:xfrm>
        </p:grpSpPr>
        <p:grpSp>
          <p:nvGrpSpPr>
            <p:cNvPr id="82" name="组合 81"/>
            <p:cNvGrpSpPr/>
            <p:nvPr/>
          </p:nvGrpSpPr>
          <p:grpSpPr>
            <a:xfrm>
              <a:off x="6246243" y="4107823"/>
              <a:ext cx="923645" cy="923644"/>
              <a:chOff x="5634178" y="810186"/>
              <a:chExt cx="923645" cy="923644"/>
            </a:xfrm>
          </p:grpSpPr>
          <p:sp>
            <p:nvSpPr>
              <p:cNvPr id="83" name="圆角矩形 82"/>
              <p:cNvSpPr/>
              <p:nvPr/>
            </p:nvSpPr>
            <p:spPr>
              <a:xfrm>
                <a:off x="5634178" y="810186"/>
                <a:ext cx="923645" cy="923644"/>
              </a:xfrm>
              <a:prstGeom prst="roundRect">
                <a:avLst>
                  <a:gd name="adj" fmla="val 11595"/>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84" name="椭圆 83"/>
              <p:cNvSpPr/>
              <p:nvPr/>
            </p:nvSpPr>
            <p:spPr>
              <a:xfrm>
                <a:off x="5711148" y="887156"/>
                <a:ext cx="769704" cy="769703"/>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sp>
          <p:nvSpPr>
            <p:cNvPr id="85" name="Freeform 9"/>
            <p:cNvSpPr>
              <a:spLocks noEditPoints="1"/>
            </p:cNvSpPr>
            <p:nvPr/>
          </p:nvSpPr>
          <p:spPr bwMode="auto">
            <a:xfrm>
              <a:off x="6582919" y="4408783"/>
              <a:ext cx="331858" cy="321725"/>
            </a:xfrm>
            <a:custGeom>
              <a:avLst/>
              <a:gdLst>
                <a:gd name="T0" fmla="*/ 163 w 210"/>
                <a:gd name="T1" fmla="*/ 0 h 192"/>
                <a:gd name="T2" fmla="*/ 173 w 210"/>
                <a:gd name="T3" fmla="*/ 10 h 192"/>
                <a:gd name="T4" fmla="*/ 156 w 210"/>
                <a:gd name="T5" fmla="*/ 55 h 192"/>
                <a:gd name="T6" fmla="*/ 38 w 210"/>
                <a:gd name="T7" fmla="*/ 17 h 192"/>
                <a:gd name="T8" fmla="*/ 45 w 210"/>
                <a:gd name="T9" fmla="*/ 24 h 192"/>
                <a:gd name="T10" fmla="*/ 59 w 210"/>
                <a:gd name="T11" fmla="*/ 36 h 192"/>
                <a:gd name="T12" fmla="*/ 38 w 210"/>
                <a:gd name="T13" fmla="*/ 45 h 192"/>
                <a:gd name="T14" fmla="*/ 45 w 210"/>
                <a:gd name="T15" fmla="*/ 52 h 192"/>
                <a:gd name="T16" fmla="*/ 59 w 210"/>
                <a:gd name="T17" fmla="*/ 64 h 192"/>
                <a:gd name="T18" fmla="*/ 38 w 210"/>
                <a:gd name="T19" fmla="*/ 74 h 192"/>
                <a:gd name="T20" fmla="*/ 45 w 210"/>
                <a:gd name="T21" fmla="*/ 78 h 192"/>
                <a:gd name="T22" fmla="*/ 59 w 210"/>
                <a:gd name="T23" fmla="*/ 90 h 192"/>
                <a:gd name="T24" fmla="*/ 38 w 210"/>
                <a:gd name="T25" fmla="*/ 100 h 192"/>
                <a:gd name="T26" fmla="*/ 45 w 210"/>
                <a:gd name="T27" fmla="*/ 105 h 192"/>
                <a:gd name="T28" fmla="*/ 59 w 210"/>
                <a:gd name="T29" fmla="*/ 116 h 192"/>
                <a:gd name="T30" fmla="*/ 38 w 210"/>
                <a:gd name="T31" fmla="*/ 128 h 192"/>
                <a:gd name="T32" fmla="*/ 45 w 210"/>
                <a:gd name="T33" fmla="*/ 135 h 192"/>
                <a:gd name="T34" fmla="*/ 59 w 210"/>
                <a:gd name="T35" fmla="*/ 147 h 192"/>
                <a:gd name="T36" fmla="*/ 38 w 210"/>
                <a:gd name="T37" fmla="*/ 157 h 192"/>
                <a:gd name="T38" fmla="*/ 38 w 210"/>
                <a:gd name="T39" fmla="*/ 175 h 192"/>
                <a:gd name="T40" fmla="*/ 156 w 210"/>
                <a:gd name="T41" fmla="*/ 138 h 192"/>
                <a:gd name="T42" fmla="*/ 173 w 210"/>
                <a:gd name="T43" fmla="*/ 183 h 192"/>
                <a:gd name="T44" fmla="*/ 163 w 210"/>
                <a:gd name="T45" fmla="*/ 192 h 192"/>
                <a:gd name="T46" fmla="*/ 21 w 210"/>
                <a:gd name="T47" fmla="*/ 192 h 192"/>
                <a:gd name="T48" fmla="*/ 21 w 210"/>
                <a:gd name="T49" fmla="*/ 171 h 192"/>
                <a:gd name="T50" fmla="*/ 0 w 210"/>
                <a:gd name="T51" fmla="*/ 154 h 192"/>
                <a:gd name="T52" fmla="*/ 21 w 210"/>
                <a:gd name="T53" fmla="*/ 140 h 192"/>
                <a:gd name="T54" fmla="*/ 0 w 210"/>
                <a:gd name="T55" fmla="*/ 126 h 192"/>
                <a:gd name="T56" fmla="*/ 21 w 210"/>
                <a:gd name="T57" fmla="*/ 114 h 192"/>
                <a:gd name="T58" fmla="*/ 0 w 210"/>
                <a:gd name="T59" fmla="*/ 97 h 192"/>
                <a:gd name="T60" fmla="*/ 21 w 210"/>
                <a:gd name="T61" fmla="*/ 88 h 192"/>
                <a:gd name="T62" fmla="*/ 0 w 210"/>
                <a:gd name="T63" fmla="*/ 71 h 192"/>
                <a:gd name="T64" fmla="*/ 21 w 210"/>
                <a:gd name="T65" fmla="*/ 60 h 192"/>
                <a:gd name="T66" fmla="*/ 0 w 210"/>
                <a:gd name="T67" fmla="*/ 45 h 192"/>
                <a:gd name="T68" fmla="*/ 21 w 210"/>
                <a:gd name="T69" fmla="*/ 10 h 192"/>
                <a:gd name="T70" fmla="*/ 31 w 210"/>
                <a:gd name="T71" fmla="*/ 0 h 192"/>
                <a:gd name="T72" fmla="*/ 73 w 210"/>
                <a:gd name="T73" fmla="*/ 93 h 192"/>
                <a:gd name="T74" fmla="*/ 97 w 210"/>
                <a:gd name="T75" fmla="*/ 102 h 192"/>
                <a:gd name="T76" fmla="*/ 73 w 210"/>
                <a:gd name="T77" fmla="*/ 93 h 192"/>
                <a:gd name="T78" fmla="*/ 73 w 210"/>
                <a:gd name="T79" fmla="*/ 71 h 192"/>
                <a:gd name="T80" fmla="*/ 116 w 210"/>
                <a:gd name="T81" fmla="*/ 81 h 192"/>
                <a:gd name="T82" fmla="*/ 73 w 210"/>
                <a:gd name="T83" fmla="*/ 71 h 192"/>
                <a:gd name="T84" fmla="*/ 73 w 210"/>
                <a:gd name="T85" fmla="*/ 52 h 192"/>
                <a:gd name="T86" fmla="*/ 135 w 210"/>
                <a:gd name="T87" fmla="*/ 62 h 192"/>
                <a:gd name="T88" fmla="*/ 73 w 210"/>
                <a:gd name="T89" fmla="*/ 52 h 192"/>
                <a:gd name="T90" fmla="*/ 73 w 210"/>
                <a:gd name="T91" fmla="*/ 34 h 192"/>
                <a:gd name="T92" fmla="*/ 135 w 210"/>
                <a:gd name="T93" fmla="*/ 41 h 192"/>
                <a:gd name="T94" fmla="*/ 73 w 210"/>
                <a:gd name="T95" fmla="*/ 34 h 192"/>
                <a:gd name="T96" fmla="*/ 97 w 210"/>
                <a:gd name="T97" fmla="*/ 152 h 192"/>
                <a:gd name="T98" fmla="*/ 123 w 210"/>
                <a:gd name="T99" fmla="*/ 152 h 192"/>
                <a:gd name="T100" fmla="*/ 99 w 210"/>
                <a:gd name="T101" fmla="*/ 126 h 192"/>
                <a:gd name="T102" fmla="*/ 97 w 210"/>
                <a:gd name="T103" fmla="*/ 152 h 192"/>
                <a:gd name="T104" fmla="*/ 187 w 210"/>
                <a:gd name="T105" fmla="*/ 43 h 192"/>
                <a:gd name="T106" fmla="*/ 135 w 210"/>
                <a:gd name="T107" fmla="*/ 140 h 192"/>
                <a:gd name="T108" fmla="*/ 187 w 210"/>
                <a:gd name="T109" fmla="*/ 4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0" h="192">
                  <a:moveTo>
                    <a:pt x="31" y="0"/>
                  </a:moveTo>
                  <a:lnTo>
                    <a:pt x="163" y="0"/>
                  </a:lnTo>
                  <a:lnTo>
                    <a:pt x="173" y="0"/>
                  </a:lnTo>
                  <a:lnTo>
                    <a:pt x="173" y="10"/>
                  </a:lnTo>
                  <a:lnTo>
                    <a:pt x="173" y="41"/>
                  </a:lnTo>
                  <a:lnTo>
                    <a:pt x="156" y="55"/>
                  </a:lnTo>
                  <a:lnTo>
                    <a:pt x="156" y="17"/>
                  </a:lnTo>
                  <a:lnTo>
                    <a:pt x="38" y="17"/>
                  </a:lnTo>
                  <a:lnTo>
                    <a:pt x="38" y="29"/>
                  </a:lnTo>
                  <a:lnTo>
                    <a:pt x="45" y="24"/>
                  </a:lnTo>
                  <a:lnTo>
                    <a:pt x="54" y="22"/>
                  </a:lnTo>
                  <a:lnTo>
                    <a:pt x="59" y="36"/>
                  </a:lnTo>
                  <a:lnTo>
                    <a:pt x="52" y="41"/>
                  </a:lnTo>
                  <a:lnTo>
                    <a:pt x="38" y="45"/>
                  </a:lnTo>
                  <a:lnTo>
                    <a:pt x="38" y="55"/>
                  </a:lnTo>
                  <a:lnTo>
                    <a:pt x="45" y="52"/>
                  </a:lnTo>
                  <a:lnTo>
                    <a:pt x="54" y="48"/>
                  </a:lnTo>
                  <a:lnTo>
                    <a:pt x="59" y="64"/>
                  </a:lnTo>
                  <a:lnTo>
                    <a:pt x="52" y="67"/>
                  </a:lnTo>
                  <a:lnTo>
                    <a:pt x="38" y="74"/>
                  </a:lnTo>
                  <a:lnTo>
                    <a:pt x="38" y="83"/>
                  </a:lnTo>
                  <a:lnTo>
                    <a:pt x="45" y="78"/>
                  </a:lnTo>
                  <a:lnTo>
                    <a:pt x="54" y="76"/>
                  </a:lnTo>
                  <a:lnTo>
                    <a:pt x="59" y="90"/>
                  </a:lnTo>
                  <a:lnTo>
                    <a:pt x="52" y="95"/>
                  </a:lnTo>
                  <a:lnTo>
                    <a:pt x="38" y="100"/>
                  </a:lnTo>
                  <a:lnTo>
                    <a:pt x="38" y="109"/>
                  </a:lnTo>
                  <a:lnTo>
                    <a:pt x="45" y="105"/>
                  </a:lnTo>
                  <a:lnTo>
                    <a:pt x="54" y="102"/>
                  </a:lnTo>
                  <a:lnTo>
                    <a:pt x="59" y="116"/>
                  </a:lnTo>
                  <a:lnTo>
                    <a:pt x="52" y="121"/>
                  </a:lnTo>
                  <a:lnTo>
                    <a:pt x="38" y="128"/>
                  </a:lnTo>
                  <a:lnTo>
                    <a:pt x="38" y="138"/>
                  </a:lnTo>
                  <a:lnTo>
                    <a:pt x="45" y="135"/>
                  </a:lnTo>
                  <a:lnTo>
                    <a:pt x="54" y="131"/>
                  </a:lnTo>
                  <a:lnTo>
                    <a:pt x="59" y="147"/>
                  </a:lnTo>
                  <a:lnTo>
                    <a:pt x="52" y="149"/>
                  </a:lnTo>
                  <a:lnTo>
                    <a:pt x="38" y="157"/>
                  </a:lnTo>
                  <a:lnTo>
                    <a:pt x="38" y="171"/>
                  </a:lnTo>
                  <a:lnTo>
                    <a:pt x="38" y="175"/>
                  </a:lnTo>
                  <a:lnTo>
                    <a:pt x="156" y="175"/>
                  </a:lnTo>
                  <a:lnTo>
                    <a:pt x="156" y="138"/>
                  </a:lnTo>
                  <a:lnTo>
                    <a:pt x="173" y="123"/>
                  </a:lnTo>
                  <a:lnTo>
                    <a:pt x="173" y="183"/>
                  </a:lnTo>
                  <a:lnTo>
                    <a:pt x="173" y="192"/>
                  </a:lnTo>
                  <a:lnTo>
                    <a:pt x="163" y="192"/>
                  </a:lnTo>
                  <a:lnTo>
                    <a:pt x="31" y="192"/>
                  </a:lnTo>
                  <a:lnTo>
                    <a:pt x="21" y="192"/>
                  </a:lnTo>
                  <a:lnTo>
                    <a:pt x="21" y="183"/>
                  </a:lnTo>
                  <a:lnTo>
                    <a:pt x="21" y="171"/>
                  </a:lnTo>
                  <a:lnTo>
                    <a:pt x="5" y="171"/>
                  </a:lnTo>
                  <a:lnTo>
                    <a:pt x="0" y="154"/>
                  </a:lnTo>
                  <a:lnTo>
                    <a:pt x="21" y="145"/>
                  </a:lnTo>
                  <a:lnTo>
                    <a:pt x="21" y="140"/>
                  </a:lnTo>
                  <a:lnTo>
                    <a:pt x="5" y="140"/>
                  </a:lnTo>
                  <a:lnTo>
                    <a:pt x="0" y="126"/>
                  </a:lnTo>
                  <a:lnTo>
                    <a:pt x="21" y="116"/>
                  </a:lnTo>
                  <a:lnTo>
                    <a:pt x="21" y="114"/>
                  </a:lnTo>
                  <a:lnTo>
                    <a:pt x="5" y="114"/>
                  </a:lnTo>
                  <a:lnTo>
                    <a:pt x="0" y="97"/>
                  </a:lnTo>
                  <a:lnTo>
                    <a:pt x="21" y="90"/>
                  </a:lnTo>
                  <a:lnTo>
                    <a:pt x="21" y="88"/>
                  </a:lnTo>
                  <a:lnTo>
                    <a:pt x="5" y="88"/>
                  </a:lnTo>
                  <a:lnTo>
                    <a:pt x="0" y="71"/>
                  </a:lnTo>
                  <a:lnTo>
                    <a:pt x="21" y="62"/>
                  </a:lnTo>
                  <a:lnTo>
                    <a:pt x="21" y="60"/>
                  </a:lnTo>
                  <a:lnTo>
                    <a:pt x="5" y="60"/>
                  </a:lnTo>
                  <a:lnTo>
                    <a:pt x="0" y="45"/>
                  </a:lnTo>
                  <a:lnTo>
                    <a:pt x="21" y="36"/>
                  </a:lnTo>
                  <a:lnTo>
                    <a:pt x="21" y="10"/>
                  </a:lnTo>
                  <a:lnTo>
                    <a:pt x="21" y="0"/>
                  </a:lnTo>
                  <a:lnTo>
                    <a:pt x="31" y="0"/>
                  </a:lnTo>
                  <a:lnTo>
                    <a:pt x="31" y="0"/>
                  </a:lnTo>
                  <a:close/>
                  <a:moveTo>
                    <a:pt x="73" y="93"/>
                  </a:moveTo>
                  <a:lnTo>
                    <a:pt x="73" y="102"/>
                  </a:lnTo>
                  <a:lnTo>
                    <a:pt x="97" y="102"/>
                  </a:lnTo>
                  <a:lnTo>
                    <a:pt x="97" y="93"/>
                  </a:lnTo>
                  <a:lnTo>
                    <a:pt x="73" y="93"/>
                  </a:lnTo>
                  <a:lnTo>
                    <a:pt x="73" y="93"/>
                  </a:lnTo>
                  <a:close/>
                  <a:moveTo>
                    <a:pt x="73" y="71"/>
                  </a:moveTo>
                  <a:lnTo>
                    <a:pt x="73" y="81"/>
                  </a:lnTo>
                  <a:lnTo>
                    <a:pt x="116" y="81"/>
                  </a:lnTo>
                  <a:lnTo>
                    <a:pt x="116" y="71"/>
                  </a:lnTo>
                  <a:lnTo>
                    <a:pt x="73" y="71"/>
                  </a:lnTo>
                  <a:lnTo>
                    <a:pt x="73" y="71"/>
                  </a:lnTo>
                  <a:close/>
                  <a:moveTo>
                    <a:pt x="73" y="52"/>
                  </a:moveTo>
                  <a:lnTo>
                    <a:pt x="73" y="62"/>
                  </a:lnTo>
                  <a:lnTo>
                    <a:pt x="135" y="62"/>
                  </a:lnTo>
                  <a:lnTo>
                    <a:pt x="135" y="52"/>
                  </a:lnTo>
                  <a:lnTo>
                    <a:pt x="73" y="52"/>
                  </a:lnTo>
                  <a:lnTo>
                    <a:pt x="73" y="52"/>
                  </a:lnTo>
                  <a:close/>
                  <a:moveTo>
                    <a:pt x="73" y="34"/>
                  </a:moveTo>
                  <a:lnTo>
                    <a:pt x="73" y="41"/>
                  </a:lnTo>
                  <a:lnTo>
                    <a:pt x="135" y="41"/>
                  </a:lnTo>
                  <a:lnTo>
                    <a:pt x="135" y="34"/>
                  </a:lnTo>
                  <a:lnTo>
                    <a:pt x="73" y="34"/>
                  </a:lnTo>
                  <a:lnTo>
                    <a:pt x="73" y="34"/>
                  </a:lnTo>
                  <a:close/>
                  <a:moveTo>
                    <a:pt x="97" y="152"/>
                  </a:moveTo>
                  <a:lnTo>
                    <a:pt x="111" y="152"/>
                  </a:lnTo>
                  <a:lnTo>
                    <a:pt x="123" y="152"/>
                  </a:lnTo>
                  <a:lnTo>
                    <a:pt x="111" y="138"/>
                  </a:lnTo>
                  <a:lnTo>
                    <a:pt x="99" y="126"/>
                  </a:lnTo>
                  <a:lnTo>
                    <a:pt x="99" y="140"/>
                  </a:lnTo>
                  <a:lnTo>
                    <a:pt x="97" y="152"/>
                  </a:lnTo>
                  <a:lnTo>
                    <a:pt x="97" y="152"/>
                  </a:lnTo>
                  <a:close/>
                  <a:moveTo>
                    <a:pt x="187" y="43"/>
                  </a:moveTo>
                  <a:lnTo>
                    <a:pt x="111" y="116"/>
                  </a:lnTo>
                  <a:lnTo>
                    <a:pt x="135" y="140"/>
                  </a:lnTo>
                  <a:lnTo>
                    <a:pt x="210" y="67"/>
                  </a:lnTo>
                  <a:lnTo>
                    <a:pt x="187" y="43"/>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Light"/>
                <a:cs typeface="+mn-cs"/>
              </a:endParaRPr>
            </a:p>
          </p:txBody>
        </p:sp>
      </p:grpSp>
      <p:sp>
        <p:nvSpPr>
          <p:cNvPr id="94" name="任意多边形 93"/>
          <p:cNvSpPr/>
          <p:nvPr/>
        </p:nvSpPr>
        <p:spPr>
          <a:xfrm rot="16200000">
            <a:off x="10506547" y="2444583"/>
            <a:ext cx="2947820" cy="423089"/>
          </a:xfrm>
          <a:custGeom>
            <a:avLst/>
            <a:gdLst>
              <a:gd name="connsiteX0" fmla="*/ 3419476 w 3419476"/>
              <a:gd name="connsiteY0" fmla="*/ 161939 h 413939"/>
              <a:gd name="connsiteX1" fmla="*/ 3419476 w 3419476"/>
              <a:gd name="connsiteY1" fmla="*/ 413939 h 413939"/>
              <a:gd name="connsiteX2" fmla="*/ 0 w 3419476"/>
              <a:gd name="connsiteY2" fmla="*/ 413939 h 413939"/>
              <a:gd name="connsiteX3" fmla="*/ 0 w 3419476"/>
              <a:gd name="connsiteY3" fmla="*/ 161939 h 413939"/>
              <a:gd name="connsiteX4" fmla="*/ 1619732 w 3419476"/>
              <a:gd name="connsiteY4" fmla="*/ 161939 h 413939"/>
              <a:gd name="connsiteX5" fmla="*/ 1754805 w 3419476"/>
              <a:gd name="connsiteY5" fmla="*/ 0 h 413939"/>
              <a:gd name="connsiteX6" fmla="*/ 1889878 w 3419476"/>
              <a:gd name="connsiteY6" fmla="*/ 161939 h 41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19476" h="413939">
                <a:moveTo>
                  <a:pt x="3419476" y="161939"/>
                </a:moveTo>
                <a:lnTo>
                  <a:pt x="3419476" y="413939"/>
                </a:lnTo>
                <a:lnTo>
                  <a:pt x="0" y="413939"/>
                </a:lnTo>
                <a:lnTo>
                  <a:pt x="0" y="161939"/>
                </a:lnTo>
                <a:lnTo>
                  <a:pt x="1619732" y="161939"/>
                </a:lnTo>
                <a:lnTo>
                  <a:pt x="1754805" y="0"/>
                </a:lnTo>
                <a:lnTo>
                  <a:pt x="1889878" y="161939"/>
                </a:lnTo>
                <a:close/>
              </a:path>
            </a:pathLst>
          </a:custGeom>
          <a:solidFill>
            <a:srgbClr val="DCB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95" name="任意多边形 94"/>
          <p:cNvSpPr/>
          <p:nvPr/>
        </p:nvSpPr>
        <p:spPr>
          <a:xfrm rot="16200000">
            <a:off x="10561437" y="5227436"/>
            <a:ext cx="2844139" cy="416990"/>
          </a:xfrm>
          <a:custGeom>
            <a:avLst/>
            <a:gdLst>
              <a:gd name="connsiteX0" fmla="*/ 3419476 w 3419476"/>
              <a:gd name="connsiteY0" fmla="*/ 161939 h 413939"/>
              <a:gd name="connsiteX1" fmla="*/ 3419476 w 3419476"/>
              <a:gd name="connsiteY1" fmla="*/ 413939 h 413939"/>
              <a:gd name="connsiteX2" fmla="*/ 0 w 3419476"/>
              <a:gd name="connsiteY2" fmla="*/ 413939 h 413939"/>
              <a:gd name="connsiteX3" fmla="*/ 0 w 3419476"/>
              <a:gd name="connsiteY3" fmla="*/ 161939 h 413939"/>
              <a:gd name="connsiteX4" fmla="*/ 1619732 w 3419476"/>
              <a:gd name="connsiteY4" fmla="*/ 161939 h 413939"/>
              <a:gd name="connsiteX5" fmla="*/ 1754805 w 3419476"/>
              <a:gd name="connsiteY5" fmla="*/ 0 h 413939"/>
              <a:gd name="connsiteX6" fmla="*/ 1889878 w 3419476"/>
              <a:gd name="connsiteY6" fmla="*/ 161939 h 413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19476" h="413939">
                <a:moveTo>
                  <a:pt x="3419476" y="161939"/>
                </a:moveTo>
                <a:lnTo>
                  <a:pt x="3419476" y="413939"/>
                </a:lnTo>
                <a:lnTo>
                  <a:pt x="0" y="413939"/>
                </a:lnTo>
                <a:lnTo>
                  <a:pt x="0" y="161939"/>
                </a:lnTo>
                <a:lnTo>
                  <a:pt x="1619732" y="161939"/>
                </a:lnTo>
                <a:lnTo>
                  <a:pt x="1754805" y="0"/>
                </a:lnTo>
                <a:lnTo>
                  <a:pt x="1889878" y="161939"/>
                </a:lnTo>
                <a:close/>
              </a:path>
            </a:pathLst>
          </a:custGeom>
          <a:solidFill>
            <a:srgbClr val="DCB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nvGrpSpPr>
          <p:cNvPr id="97" name="组合 96"/>
          <p:cNvGrpSpPr/>
          <p:nvPr/>
        </p:nvGrpSpPr>
        <p:grpSpPr>
          <a:xfrm>
            <a:off x="6782806" y="3476467"/>
            <a:ext cx="294036" cy="168344"/>
            <a:chOff x="3634967" y="5794223"/>
            <a:chExt cx="316099" cy="180976"/>
          </a:xfrm>
        </p:grpSpPr>
        <p:sp>
          <p:nvSpPr>
            <p:cNvPr id="98" name="等腰三角形 97"/>
            <p:cNvSpPr/>
            <p:nvPr/>
          </p:nvSpPr>
          <p:spPr>
            <a:xfrm rot="5400000">
              <a:off x="3782572" y="5806705"/>
              <a:ext cx="180975" cy="15601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99" name="等腰三角形 98"/>
            <p:cNvSpPr/>
            <p:nvPr/>
          </p:nvSpPr>
          <p:spPr>
            <a:xfrm rot="5400000">
              <a:off x="3622486" y="5806704"/>
              <a:ext cx="180975" cy="156013"/>
            </a:xfrm>
            <a:prstGeom prst="triangl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grpSp>
        <p:nvGrpSpPr>
          <p:cNvPr id="100" name="组合 99"/>
          <p:cNvGrpSpPr/>
          <p:nvPr/>
        </p:nvGrpSpPr>
        <p:grpSpPr>
          <a:xfrm>
            <a:off x="6782696" y="6008986"/>
            <a:ext cx="294036" cy="168344"/>
            <a:chOff x="3634967" y="5794223"/>
            <a:chExt cx="316099" cy="180976"/>
          </a:xfrm>
        </p:grpSpPr>
        <p:sp>
          <p:nvSpPr>
            <p:cNvPr id="101" name="等腰三角形 100"/>
            <p:cNvSpPr/>
            <p:nvPr/>
          </p:nvSpPr>
          <p:spPr>
            <a:xfrm rot="5400000">
              <a:off x="3782572" y="5806705"/>
              <a:ext cx="180975" cy="15601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102" name="等腰三角形 101"/>
            <p:cNvSpPr/>
            <p:nvPr/>
          </p:nvSpPr>
          <p:spPr>
            <a:xfrm rot="5400000">
              <a:off x="3622486" y="5806704"/>
              <a:ext cx="180975" cy="156013"/>
            </a:xfrm>
            <a:prstGeom prst="triangl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sp>
        <p:nvSpPr>
          <p:cNvPr id="30" name="文本框 29"/>
          <p:cNvSpPr txBox="1"/>
          <p:nvPr/>
        </p:nvSpPr>
        <p:spPr>
          <a:xfrm>
            <a:off x="1365007" y="2115093"/>
            <a:ext cx="3766726" cy="1068736"/>
          </a:xfrm>
          <a:prstGeom prst="rect">
            <a:avLst/>
          </a:prstGeom>
          <a:noFill/>
          <a:ln>
            <a:noFill/>
          </a:ln>
        </p:spPr>
        <p:txBody>
          <a:bodyPr wrap="square" tIns="72000" rIns="0" bIns="72000" rtlCol="0">
            <a:spAutoFit/>
          </a:bodyPr>
          <a:lstStyle/>
          <a:p>
            <a:pPr lvl="0"/>
            <a:r>
              <a:rPr lang="zh-CN" altLang="en-US" sz="2000" b="1" dirty="0">
                <a:solidFill>
                  <a:srgbClr val="DCB57C"/>
                </a:solidFill>
                <a:latin typeface="+mj-ea"/>
                <a:ea typeface="+mj-ea"/>
              </a:rPr>
              <a:t>打印机要进行定期保养，每个月月底行政部门需检查一下机器运行情况。</a:t>
            </a:r>
            <a:endParaRPr lang="zh-CN" altLang="en-US" sz="2000" b="1" dirty="0">
              <a:solidFill>
                <a:srgbClr val="DCB57C"/>
              </a:solidFill>
              <a:latin typeface="+mj-ea"/>
              <a:ea typeface="+mj-ea"/>
            </a:endParaRPr>
          </a:p>
        </p:txBody>
      </p:sp>
      <p:sp>
        <p:nvSpPr>
          <p:cNvPr id="31" name="文本框 30"/>
          <p:cNvSpPr txBox="1"/>
          <p:nvPr/>
        </p:nvSpPr>
        <p:spPr>
          <a:xfrm>
            <a:off x="1365007" y="1801888"/>
            <a:ext cx="1246495" cy="422405"/>
          </a:xfrm>
          <a:prstGeom prst="rect">
            <a:avLst/>
          </a:prstGeom>
          <a:noFill/>
          <a:ln>
            <a:noFill/>
          </a:ln>
        </p:spPr>
        <p:txBody>
          <a:bodyPr wrap="none" tIns="72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DCB57C"/>
                </a:solidFill>
                <a:effectLst/>
                <a:uLnTx/>
                <a:uFillTx/>
                <a:latin typeface="Arial" panose="020B0604020202020204"/>
                <a:ea typeface="微软雅黑 Light"/>
                <a:cs typeface="+mn-cs"/>
              </a:rPr>
              <a:t>Please add</a:t>
            </a:r>
            <a:endParaRPr kumimoji="0" lang="zh-CN" altLang="en-US" sz="1800" b="0" i="0" u="none" strike="noStrike" kern="1200" cap="none" spc="0" normalizeH="0" baseline="0" noProof="0" dirty="0">
              <a:ln>
                <a:noFill/>
              </a:ln>
              <a:solidFill>
                <a:srgbClr val="DCB57C"/>
              </a:solidFill>
              <a:effectLst/>
              <a:uLnTx/>
              <a:uFillTx/>
              <a:latin typeface="Impact" panose="020B0806030902050204"/>
              <a:ea typeface="微软雅黑 Light"/>
              <a:cs typeface="+mn-cs"/>
            </a:endParaRPr>
          </a:p>
        </p:txBody>
      </p:sp>
      <p:sp>
        <p:nvSpPr>
          <p:cNvPr id="33" name="文本框 32"/>
          <p:cNvSpPr txBox="1"/>
          <p:nvPr/>
        </p:nvSpPr>
        <p:spPr>
          <a:xfrm>
            <a:off x="1365007" y="4898699"/>
            <a:ext cx="3766726" cy="760959"/>
          </a:xfrm>
          <a:prstGeom prst="rect">
            <a:avLst/>
          </a:prstGeom>
          <a:noFill/>
          <a:ln>
            <a:noFill/>
          </a:ln>
        </p:spPr>
        <p:txBody>
          <a:bodyPr wrap="square" tIns="72000" rIns="0" bIns="72000" rtlCol="0">
            <a:spAutoFit/>
          </a:bodyPr>
          <a:lstStyle/>
          <a:p>
            <a:pPr lvl="0"/>
            <a:r>
              <a:rPr lang="zh-CN" altLang="en-US" sz="2000" b="1" dirty="0">
                <a:solidFill>
                  <a:srgbClr val="DCB57C"/>
                </a:solidFill>
                <a:latin typeface="+mj-ea"/>
                <a:ea typeface="+mj-ea"/>
              </a:rPr>
              <a:t>请勿在打印机、传真机上放置重物、液体。</a:t>
            </a:r>
            <a:endParaRPr lang="zh-CN" altLang="en-US" sz="2000" b="1" dirty="0">
              <a:solidFill>
                <a:srgbClr val="DCB57C"/>
              </a:solidFill>
              <a:latin typeface="+mj-ea"/>
              <a:ea typeface="+mj-ea"/>
            </a:endParaRPr>
          </a:p>
        </p:txBody>
      </p:sp>
      <p:sp>
        <p:nvSpPr>
          <p:cNvPr id="34" name="文本框 33"/>
          <p:cNvSpPr txBox="1"/>
          <p:nvPr/>
        </p:nvSpPr>
        <p:spPr>
          <a:xfrm>
            <a:off x="1365007" y="4585494"/>
            <a:ext cx="1246495" cy="422405"/>
          </a:xfrm>
          <a:prstGeom prst="rect">
            <a:avLst/>
          </a:prstGeom>
          <a:noFill/>
          <a:ln>
            <a:noFill/>
          </a:ln>
        </p:spPr>
        <p:txBody>
          <a:bodyPr wrap="none" tIns="72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DCB57C"/>
                </a:solidFill>
                <a:effectLst/>
                <a:uLnTx/>
                <a:uFillTx/>
                <a:latin typeface="Arial" panose="020B0604020202020204"/>
                <a:ea typeface="微软雅黑 Light"/>
                <a:cs typeface="+mn-cs"/>
              </a:rPr>
              <a:t>Please add</a:t>
            </a:r>
            <a:endParaRPr kumimoji="0" lang="zh-CN" altLang="en-US" sz="1800" b="0" i="0" u="none" strike="noStrike" kern="1200" cap="none" spc="0" normalizeH="0" baseline="0" noProof="0" dirty="0">
              <a:ln>
                <a:noFill/>
              </a:ln>
              <a:solidFill>
                <a:srgbClr val="DCB57C"/>
              </a:solidFill>
              <a:effectLst/>
              <a:uLnTx/>
              <a:uFillTx/>
              <a:latin typeface="Impact" panose="020B0806030902050204"/>
              <a:ea typeface="微软雅黑 Light"/>
              <a:cs typeface="+mn-cs"/>
            </a:endParaRPr>
          </a:p>
        </p:txBody>
      </p:sp>
      <p:grpSp>
        <p:nvGrpSpPr>
          <p:cNvPr id="36" name="组合 35"/>
          <p:cNvGrpSpPr/>
          <p:nvPr/>
        </p:nvGrpSpPr>
        <p:grpSpPr>
          <a:xfrm>
            <a:off x="201227" y="1889500"/>
            <a:ext cx="923645" cy="923644"/>
            <a:chOff x="6137518" y="821411"/>
            <a:chExt cx="923645" cy="923644"/>
          </a:xfrm>
        </p:grpSpPr>
        <p:grpSp>
          <p:nvGrpSpPr>
            <p:cNvPr id="37" name="组合 36"/>
            <p:cNvGrpSpPr/>
            <p:nvPr/>
          </p:nvGrpSpPr>
          <p:grpSpPr>
            <a:xfrm>
              <a:off x="6137518" y="821411"/>
              <a:ext cx="923645" cy="923644"/>
              <a:chOff x="5634178" y="810186"/>
              <a:chExt cx="923645" cy="923644"/>
            </a:xfrm>
          </p:grpSpPr>
          <p:sp>
            <p:nvSpPr>
              <p:cNvPr id="39" name="圆角矩形 78"/>
              <p:cNvSpPr/>
              <p:nvPr/>
            </p:nvSpPr>
            <p:spPr>
              <a:xfrm>
                <a:off x="5634178" y="810186"/>
                <a:ext cx="923645" cy="923644"/>
              </a:xfrm>
              <a:prstGeom prst="roundRect">
                <a:avLst>
                  <a:gd name="adj" fmla="val 11595"/>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40" name="椭圆 39"/>
              <p:cNvSpPr/>
              <p:nvPr/>
            </p:nvSpPr>
            <p:spPr>
              <a:xfrm>
                <a:off x="5711148" y="887156"/>
                <a:ext cx="769704" cy="769703"/>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sp>
          <p:nvSpPr>
            <p:cNvPr id="38" name="Freeform 30"/>
            <p:cNvSpPr>
              <a:spLocks noEditPoints="1"/>
            </p:cNvSpPr>
            <p:nvPr/>
          </p:nvSpPr>
          <p:spPr bwMode="auto">
            <a:xfrm>
              <a:off x="6442937" y="1078125"/>
              <a:ext cx="339759" cy="368643"/>
            </a:xfrm>
            <a:custGeom>
              <a:avLst/>
              <a:gdLst>
                <a:gd name="T0" fmla="*/ 81 w 91"/>
                <a:gd name="T1" fmla="*/ 44 h 93"/>
                <a:gd name="T2" fmla="*/ 88 w 91"/>
                <a:gd name="T3" fmla="*/ 37 h 93"/>
                <a:gd name="T4" fmla="*/ 88 w 91"/>
                <a:gd name="T5" fmla="*/ 23 h 93"/>
                <a:gd name="T6" fmla="*/ 68 w 91"/>
                <a:gd name="T7" fmla="*/ 4 h 93"/>
                <a:gd name="T8" fmla="*/ 54 w 91"/>
                <a:gd name="T9" fmla="*/ 4 h 93"/>
                <a:gd name="T10" fmla="*/ 47 w 91"/>
                <a:gd name="T11" fmla="*/ 10 h 93"/>
                <a:gd name="T12" fmla="*/ 81 w 91"/>
                <a:gd name="T13" fmla="*/ 44 h 93"/>
                <a:gd name="T14" fmla="*/ 52 w 91"/>
                <a:gd name="T15" fmla="*/ 23 h 93"/>
                <a:gd name="T16" fmla="*/ 68 w 91"/>
                <a:gd name="T17" fmla="*/ 39 h 93"/>
                <a:gd name="T18" fmla="*/ 77 w 91"/>
                <a:gd name="T19" fmla="*/ 47 h 93"/>
                <a:gd name="T20" fmla="*/ 43 w 91"/>
                <a:gd name="T21" fmla="*/ 81 h 93"/>
                <a:gd name="T22" fmla="*/ 35 w 91"/>
                <a:gd name="T23" fmla="*/ 72 h 93"/>
                <a:gd name="T24" fmla="*/ 19 w 91"/>
                <a:gd name="T25" fmla="*/ 58 h 93"/>
                <a:gd name="T26" fmla="*/ 42 w 91"/>
                <a:gd name="T27" fmla="*/ 36 h 93"/>
                <a:gd name="T28" fmla="*/ 40 w 91"/>
                <a:gd name="T29" fmla="*/ 34 h 93"/>
                <a:gd name="T30" fmla="*/ 16 w 91"/>
                <a:gd name="T31" fmla="*/ 57 h 93"/>
                <a:gd name="T32" fmla="*/ 10 w 91"/>
                <a:gd name="T33" fmla="*/ 48 h 93"/>
                <a:gd name="T34" fmla="*/ 44 w 91"/>
                <a:gd name="T35" fmla="*/ 14 h 93"/>
                <a:gd name="T36" fmla="*/ 52 w 91"/>
                <a:gd name="T37" fmla="*/ 23 h 93"/>
                <a:gd name="T38" fmla="*/ 4 w 91"/>
                <a:gd name="T39" fmla="*/ 68 h 93"/>
                <a:gd name="T40" fmla="*/ 0 w 91"/>
                <a:gd name="T41" fmla="*/ 86 h 93"/>
                <a:gd name="T42" fmla="*/ 7 w 91"/>
                <a:gd name="T43" fmla="*/ 93 h 93"/>
                <a:gd name="T44" fmla="*/ 25 w 91"/>
                <a:gd name="T45" fmla="*/ 89 h 93"/>
                <a:gd name="T46" fmla="*/ 4 w 91"/>
                <a:gd name="T47"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1" y="44"/>
                  </a:moveTo>
                  <a:cubicBezTo>
                    <a:pt x="88" y="37"/>
                    <a:pt x="88" y="37"/>
                    <a:pt x="88" y="37"/>
                  </a:cubicBezTo>
                  <a:cubicBezTo>
                    <a:pt x="91" y="33"/>
                    <a:pt x="91" y="27"/>
                    <a:pt x="88" y="23"/>
                  </a:cubicBezTo>
                  <a:cubicBezTo>
                    <a:pt x="68" y="4"/>
                    <a:pt x="68" y="4"/>
                    <a:pt x="68" y="4"/>
                  </a:cubicBezTo>
                  <a:cubicBezTo>
                    <a:pt x="64" y="0"/>
                    <a:pt x="58" y="0"/>
                    <a:pt x="54" y="4"/>
                  </a:cubicBezTo>
                  <a:cubicBezTo>
                    <a:pt x="47" y="10"/>
                    <a:pt x="47" y="10"/>
                    <a:pt x="47" y="10"/>
                  </a:cubicBezTo>
                  <a:cubicBezTo>
                    <a:pt x="81" y="44"/>
                    <a:pt x="81" y="44"/>
                    <a:pt x="81" y="44"/>
                  </a:cubicBezTo>
                  <a:close/>
                  <a:moveTo>
                    <a:pt x="52" y="23"/>
                  </a:moveTo>
                  <a:cubicBezTo>
                    <a:pt x="68" y="39"/>
                    <a:pt x="68" y="39"/>
                    <a:pt x="68" y="39"/>
                  </a:cubicBezTo>
                  <a:cubicBezTo>
                    <a:pt x="77" y="47"/>
                    <a:pt x="77" y="47"/>
                    <a:pt x="77" y="47"/>
                  </a:cubicBezTo>
                  <a:cubicBezTo>
                    <a:pt x="43" y="81"/>
                    <a:pt x="43" y="81"/>
                    <a:pt x="43" y="81"/>
                  </a:cubicBezTo>
                  <a:cubicBezTo>
                    <a:pt x="35" y="83"/>
                    <a:pt x="33" y="79"/>
                    <a:pt x="35" y="72"/>
                  </a:cubicBezTo>
                  <a:cubicBezTo>
                    <a:pt x="26" y="71"/>
                    <a:pt x="20" y="68"/>
                    <a:pt x="19" y="58"/>
                  </a:cubicBezTo>
                  <a:cubicBezTo>
                    <a:pt x="42" y="36"/>
                    <a:pt x="42" y="36"/>
                    <a:pt x="42" y="36"/>
                  </a:cubicBezTo>
                  <a:cubicBezTo>
                    <a:pt x="40" y="34"/>
                    <a:pt x="40" y="34"/>
                    <a:pt x="40" y="34"/>
                  </a:cubicBezTo>
                  <a:cubicBezTo>
                    <a:pt x="16" y="57"/>
                    <a:pt x="16" y="57"/>
                    <a:pt x="16" y="57"/>
                  </a:cubicBezTo>
                  <a:cubicBezTo>
                    <a:pt x="10" y="57"/>
                    <a:pt x="9" y="54"/>
                    <a:pt x="10" y="48"/>
                  </a:cubicBezTo>
                  <a:cubicBezTo>
                    <a:pt x="21" y="37"/>
                    <a:pt x="33" y="25"/>
                    <a:pt x="44" y="14"/>
                  </a:cubicBezTo>
                  <a:cubicBezTo>
                    <a:pt x="52" y="23"/>
                    <a:pt x="52" y="23"/>
                    <a:pt x="52" y="23"/>
                  </a:cubicBezTo>
                  <a:close/>
                  <a:moveTo>
                    <a:pt x="4" y="68"/>
                  </a:moveTo>
                  <a:cubicBezTo>
                    <a:pt x="0" y="86"/>
                    <a:pt x="0" y="86"/>
                    <a:pt x="0" y="86"/>
                  </a:cubicBezTo>
                  <a:cubicBezTo>
                    <a:pt x="7" y="93"/>
                    <a:pt x="7" y="93"/>
                    <a:pt x="7" y="93"/>
                  </a:cubicBezTo>
                  <a:cubicBezTo>
                    <a:pt x="25" y="89"/>
                    <a:pt x="25" y="89"/>
                    <a:pt x="25" y="89"/>
                  </a:cubicBezTo>
                  <a:lnTo>
                    <a:pt x="4" y="68"/>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Light"/>
                <a:cs typeface="+mn-cs"/>
              </a:endParaRPr>
            </a:p>
          </p:txBody>
        </p:sp>
      </p:grpSp>
      <p:grpSp>
        <p:nvGrpSpPr>
          <p:cNvPr id="41" name="组合 40"/>
          <p:cNvGrpSpPr/>
          <p:nvPr/>
        </p:nvGrpSpPr>
        <p:grpSpPr>
          <a:xfrm>
            <a:off x="214702" y="4692042"/>
            <a:ext cx="923645" cy="923644"/>
            <a:chOff x="6246243" y="4107823"/>
            <a:chExt cx="923645" cy="923644"/>
          </a:xfrm>
        </p:grpSpPr>
        <p:grpSp>
          <p:nvGrpSpPr>
            <p:cNvPr id="42" name="组合 41"/>
            <p:cNvGrpSpPr/>
            <p:nvPr/>
          </p:nvGrpSpPr>
          <p:grpSpPr>
            <a:xfrm>
              <a:off x="6246243" y="4107823"/>
              <a:ext cx="923645" cy="923644"/>
              <a:chOff x="5634178" y="810186"/>
              <a:chExt cx="923645" cy="923644"/>
            </a:xfrm>
          </p:grpSpPr>
          <p:sp>
            <p:nvSpPr>
              <p:cNvPr id="44" name="圆角矩形 82"/>
              <p:cNvSpPr/>
              <p:nvPr/>
            </p:nvSpPr>
            <p:spPr>
              <a:xfrm>
                <a:off x="5634178" y="810186"/>
                <a:ext cx="923645" cy="923644"/>
              </a:xfrm>
              <a:prstGeom prst="roundRect">
                <a:avLst>
                  <a:gd name="adj" fmla="val 11595"/>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45" name="椭圆 44"/>
              <p:cNvSpPr/>
              <p:nvPr/>
            </p:nvSpPr>
            <p:spPr>
              <a:xfrm>
                <a:off x="5711148" y="887156"/>
                <a:ext cx="769704" cy="769703"/>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sp>
          <p:nvSpPr>
            <p:cNvPr id="43" name="Freeform 9"/>
            <p:cNvSpPr>
              <a:spLocks noEditPoints="1"/>
            </p:cNvSpPr>
            <p:nvPr/>
          </p:nvSpPr>
          <p:spPr bwMode="auto">
            <a:xfrm>
              <a:off x="6582919" y="4408783"/>
              <a:ext cx="331858" cy="321725"/>
            </a:xfrm>
            <a:custGeom>
              <a:avLst/>
              <a:gdLst>
                <a:gd name="T0" fmla="*/ 163 w 210"/>
                <a:gd name="T1" fmla="*/ 0 h 192"/>
                <a:gd name="T2" fmla="*/ 173 w 210"/>
                <a:gd name="T3" fmla="*/ 10 h 192"/>
                <a:gd name="T4" fmla="*/ 156 w 210"/>
                <a:gd name="T5" fmla="*/ 55 h 192"/>
                <a:gd name="T6" fmla="*/ 38 w 210"/>
                <a:gd name="T7" fmla="*/ 17 h 192"/>
                <a:gd name="T8" fmla="*/ 45 w 210"/>
                <a:gd name="T9" fmla="*/ 24 h 192"/>
                <a:gd name="T10" fmla="*/ 59 w 210"/>
                <a:gd name="T11" fmla="*/ 36 h 192"/>
                <a:gd name="T12" fmla="*/ 38 w 210"/>
                <a:gd name="T13" fmla="*/ 45 h 192"/>
                <a:gd name="T14" fmla="*/ 45 w 210"/>
                <a:gd name="T15" fmla="*/ 52 h 192"/>
                <a:gd name="T16" fmla="*/ 59 w 210"/>
                <a:gd name="T17" fmla="*/ 64 h 192"/>
                <a:gd name="T18" fmla="*/ 38 w 210"/>
                <a:gd name="T19" fmla="*/ 74 h 192"/>
                <a:gd name="T20" fmla="*/ 45 w 210"/>
                <a:gd name="T21" fmla="*/ 78 h 192"/>
                <a:gd name="T22" fmla="*/ 59 w 210"/>
                <a:gd name="T23" fmla="*/ 90 h 192"/>
                <a:gd name="T24" fmla="*/ 38 w 210"/>
                <a:gd name="T25" fmla="*/ 100 h 192"/>
                <a:gd name="T26" fmla="*/ 45 w 210"/>
                <a:gd name="T27" fmla="*/ 105 h 192"/>
                <a:gd name="T28" fmla="*/ 59 w 210"/>
                <a:gd name="T29" fmla="*/ 116 h 192"/>
                <a:gd name="T30" fmla="*/ 38 w 210"/>
                <a:gd name="T31" fmla="*/ 128 h 192"/>
                <a:gd name="T32" fmla="*/ 45 w 210"/>
                <a:gd name="T33" fmla="*/ 135 h 192"/>
                <a:gd name="T34" fmla="*/ 59 w 210"/>
                <a:gd name="T35" fmla="*/ 147 h 192"/>
                <a:gd name="T36" fmla="*/ 38 w 210"/>
                <a:gd name="T37" fmla="*/ 157 h 192"/>
                <a:gd name="T38" fmla="*/ 38 w 210"/>
                <a:gd name="T39" fmla="*/ 175 h 192"/>
                <a:gd name="T40" fmla="*/ 156 w 210"/>
                <a:gd name="T41" fmla="*/ 138 h 192"/>
                <a:gd name="T42" fmla="*/ 173 w 210"/>
                <a:gd name="T43" fmla="*/ 183 h 192"/>
                <a:gd name="T44" fmla="*/ 163 w 210"/>
                <a:gd name="T45" fmla="*/ 192 h 192"/>
                <a:gd name="T46" fmla="*/ 21 w 210"/>
                <a:gd name="T47" fmla="*/ 192 h 192"/>
                <a:gd name="T48" fmla="*/ 21 w 210"/>
                <a:gd name="T49" fmla="*/ 171 h 192"/>
                <a:gd name="T50" fmla="*/ 0 w 210"/>
                <a:gd name="T51" fmla="*/ 154 h 192"/>
                <a:gd name="T52" fmla="*/ 21 w 210"/>
                <a:gd name="T53" fmla="*/ 140 h 192"/>
                <a:gd name="T54" fmla="*/ 0 w 210"/>
                <a:gd name="T55" fmla="*/ 126 h 192"/>
                <a:gd name="T56" fmla="*/ 21 w 210"/>
                <a:gd name="T57" fmla="*/ 114 h 192"/>
                <a:gd name="T58" fmla="*/ 0 w 210"/>
                <a:gd name="T59" fmla="*/ 97 h 192"/>
                <a:gd name="T60" fmla="*/ 21 w 210"/>
                <a:gd name="T61" fmla="*/ 88 h 192"/>
                <a:gd name="T62" fmla="*/ 0 w 210"/>
                <a:gd name="T63" fmla="*/ 71 h 192"/>
                <a:gd name="T64" fmla="*/ 21 w 210"/>
                <a:gd name="T65" fmla="*/ 60 h 192"/>
                <a:gd name="T66" fmla="*/ 0 w 210"/>
                <a:gd name="T67" fmla="*/ 45 h 192"/>
                <a:gd name="T68" fmla="*/ 21 w 210"/>
                <a:gd name="T69" fmla="*/ 10 h 192"/>
                <a:gd name="T70" fmla="*/ 31 w 210"/>
                <a:gd name="T71" fmla="*/ 0 h 192"/>
                <a:gd name="T72" fmla="*/ 73 w 210"/>
                <a:gd name="T73" fmla="*/ 93 h 192"/>
                <a:gd name="T74" fmla="*/ 97 w 210"/>
                <a:gd name="T75" fmla="*/ 102 h 192"/>
                <a:gd name="T76" fmla="*/ 73 w 210"/>
                <a:gd name="T77" fmla="*/ 93 h 192"/>
                <a:gd name="T78" fmla="*/ 73 w 210"/>
                <a:gd name="T79" fmla="*/ 71 h 192"/>
                <a:gd name="T80" fmla="*/ 116 w 210"/>
                <a:gd name="T81" fmla="*/ 81 h 192"/>
                <a:gd name="T82" fmla="*/ 73 w 210"/>
                <a:gd name="T83" fmla="*/ 71 h 192"/>
                <a:gd name="T84" fmla="*/ 73 w 210"/>
                <a:gd name="T85" fmla="*/ 52 h 192"/>
                <a:gd name="T86" fmla="*/ 135 w 210"/>
                <a:gd name="T87" fmla="*/ 62 h 192"/>
                <a:gd name="T88" fmla="*/ 73 w 210"/>
                <a:gd name="T89" fmla="*/ 52 h 192"/>
                <a:gd name="T90" fmla="*/ 73 w 210"/>
                <a:gd name="T91" fmla="*/ 34 h 192"/>
                <a:gd name="T92" fmla="*/ 135 w 210"/>
                <a:gd name="T93" fmla="*/ 41 h 192"/>
                <a:gd name="T94" fmla="*/ 73 w 210"/>
                <a:gd name="T95" fmla="*/ 34 h 192"/>
                <a:gd name="T96" fmla="*/ 97 w 210"/>
                <a:gd name="T97" fmla="*/ 152 h 192"/>
                <a:gd name="T98" fmla="*/ 123 w 210"/>
                <a:gd name="T99" fmla="*/ 152 h 192"/>
                <a:gd name="T100" fmla="*/ 99 w 210"/>
                <a:gd name="T101" fmla="*/ 126 h 192"/>
                <a:gd name="T102" fmla="*/ 97 w 210"/>
                <a:gd name="T103" fmla="*/ 152 h 192"/>
                <a:gd name="T104" fmla="*/ 187 w 210"/>
                <a:gd name="T105" fmla="*/ 43 h 192"/>
                <a:gd name="T106" fmla="*/ 135 w 210"/>
                <a:gd name="T107" fmla="*/ 140 h 192"/>
                <a:gd name="T108" fmla="*/ 187 w 210"/>
                <a:gd name="T109" fmla="*/ 4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0" h="192">
                  <a:moveTo>
                    <a:pt x="31" y="0"/>
                  </a:moveTo>
                  <a:lnTo>
                    <a:pt x="163" y="0"/>
                  </a:lnTo>
                  <a:lnTo>
                    <a:pt x="173" y="0"/>
                  </a:lnTo>
                  <a:lnTo>
                    <a:pt x="173" y="10"/>
                  </a:lnTo>
                  <a:lnTo>
                    <a:pt x="173" y="41"/>
                  </a:lnTo>
                  <a:lnTo>
                    <a:pt x="156" y="55"/>
                  </a:lnTo>
                  <a:lnTo>
                    <a:pt x="156" y="17"/>
                  </a:lnTo>
                  <a:lnTo>
                    <a:pt x="38" y="17"/>
                  </a:lnTo>
                  <a:lnTo>
                    <a:pt x="38" y="29"/>
                  </a:lnTo>
                  <a:lnTo>
                    <a:pt x="45" y="24"/>
                  </a:lnTo>
                  <a:lnTo>
                    <a:pt x="54" y="22"/>
                  </a:lnTo>
                  <a:lnTo>
                    <a:pt x="59" y="36"/>
                  </a:lnTo>
                  <a:lnTo>
                    <a:pt x="52" y="41"/>
                  </a:lnTo>
                  <a:lnTo>
                    <a:pt x="38" y="45"/>
                  </a:lnTo>
                  <a:lnTo>
                    <a:pt x="38" y="55"/>
                  </a:lnTo>
                  <a:lnTo>
                    <a:pt x="45" y="52"/>
                  </a:lnTo>
                  <a:lnTo>
                    <a:pt x="54" y="48"/>
                  </a:lnTo>
                  <a:lnTo>
                    <a:pt x="59" y="64"/>
                  </a:lnTo>
                  <a:lnTo>
                    <a:pt x="52" y="67"/>
                  </a:lnTo>
                  <a:lnTo>
                    <a:pt x="38" y="74"/>
                  </a:lnTo>
                  <a:lnTo>
                    <a:pt x="38" y="83"/>
                  </a:lnTo>
                  <a:lnTo>
                    <a:pt x="45" y="78"/>
                  </a:lnTo>
                  <a:lnTo>
                    <a:pt x="54" y="76"/>
                  </a:lnTo>
                  <a:lnTo>
                    <a:pt x="59" y="90"/>
                  </a:lnTo>
                  <a:lnTo>
                    <a:pt x="52" y="95"/>
                  </a:lnTo>
                  <a:lnTo>
                    <a:pt x="38" y="100"/>
                  </a:lnTo>
                  <a:lnTo>
                    <a:pt x="38" y="109"/>
                  </a:lnTo>
                  <a:lnTo>
                    <a:pt x="45" y="105"/>
                  </a:lnTo>
                  <a:lnTo>
                    <a:pt x="54" y="102"/>
                  </a:lnTo>
                  <a:lnTo>
                    <a:pt x="59" y="116"/>
                  </a:lnTo>
                  <a:lnTo>
                    <a:pt x="52" y="121"/>
                  </a:lnTo>
                  <a:lnTo>
                    <a:pt x="38" y="128"/>
                  </a:lnTo>
                  <a:lnTo>
                    <a:pt x="38" y="138"/>
                  </a:lnTo>
                  <a:lnTo>
                    <a:pt x="45" y="135"/>
                  </a:lnTo>
                  <a:lnTo>
                    <a:pt x="54" y="131"/>
                  </a:lnTo>
                  <a:lnTo>
                    <a:pt x="59" y="147"/>
                  </a:lnTo>
                  <a:lnTo>
                    <a:pt x="52" y="149"/>
                  </a:lnTo>
                  <a:lnTo>
                    <a:pt x="38" y="157"/>
                  </a:lnTo>
                  <a:lnTo>
                    <a:pt x="38" y="171"/>
                  </a:lnTo>
                  <a:lnTo>
                    <a:pt x="38" y="175"/>
                  </a:lnTo>
                  <a:lnTo>
                    <a:pt x="156" y="175"/>
                  </a:lnTo>
                  <a:lnTo>
                    <a:pt x="156" y="138"/>
                  </a:lnTo>
                  <a:lnTo>
                    <a:pt x="173" y="123"/>
                  </a:lnTo>
                  <a:lnTo>
                    <a:pt x="173" y="183"/>
                  </a:lnTo>
                  <a:lnTo>
                    <a:pt x="173" y="192"/>
                  </a:lnTo>
                  <a:lnTo>
                    <a:pt x="163" y="192"/>
                  </a:lnTo>
                  <a:lnTo>
                    <a:pt x="31" y="192"/>
                  </a:lnTo>
                  <a:lnTo>
                    <a:pt x="21" y="192"/>
                  </a:lnTo>
                  <a:lnTo>
                    <a:pt x="21" y="183"/>
                  </a:lnTo>
                  <a:lnTo>
                    <a:pt x="21" y="171"/>
                  </a:lnTo>
                  <a:lnTo>
                    <a:pt x="5" y="171"/>
                  </a:lnTo>
                  <a:lnTo>
                    <a:pt x="0" y="154"/>
                  </a:lnTo>
                  <a:lnTo>
                    <a:pt x="21" y="145"/>
                  </a:lnTo>
                  <a:lnTo>
                    <a:pt x="21" y="140"/>
                  </a:lnTo>
                  <a:lnTo>
                    <a:pt x="5" y="140"/>
                  </a:lnTo>
                  <a:lnTo>
                    <a:pt x="0" y="126"/>
                  </a:lnTo>
                  <a:lnTo>
                    <a:pt x="21" y="116"/>
                  </a:lnTo>
                  <a:lnTo>
                    <a:pt x="21" y="114"/>
                  </a:lnTo>
                  <a:lnTo>
                    <a:pt x="5" y="114"/>
                  </a:lnTo>
                  <a:lnTo>
                    <a:pt x="0" y="97"/>
                  </a:lnTo>
                  <a:lnTo>
                    <a:pt x="21" y="90"/>
                  </a:lnTo>
                  <a:lnTo>
                    <a:pt x="21" y="88"/>
                  </a:lnTo>
                  <a:lnTo>
                    <a:pt x="5" y="88"/>
                  </a:lnTo>
                  <a:lnTo>
                    <a:pt x="0" y="71"/>
                  </a:lnTo>
                  <a:lnTo>
                    <a:pt x="21" y="62"/>
                  </a:lnTo>
                  <a:lnTo>
                    <a:pt x="21" y="60"/>
                  </a:lnTo>
                  <a:lnTo>
                    <a:pt x="5" y="60"/>
                  </a:lnTo>
                  <a:lnTo>
                    <a:pt x="0" y="45"/>
                  </a:lnTo>
                  <a:lnTo>
                    <a:pt x="21" y="36"/>
                  </a:lnTo>
                  <a:lnTo>
                    <a:pt x="21" y="10"/>
                  </a:lnTo>
                  <a:lnTo>
                    <a:pt x="21" y="0"/>
                  </a:lnTo>
                  <a:lnTo>
                    <a:pt x="31" y="0"/>
                  </a:lnTo>
                  <a:lnTo>
                    <a:pt x="31" y="0"/>
                  </a:lnTo>
                  <a:close/>
                  <a:moveTo>
                    <a:pt x="73" y="93"/>
                  </a:moveTo>
                  <a:lnTo>
                    <a:pt x="73" y="102"/>
                  </a:lnTo>
                  <a:lnTo>
                    <a:pt x="97" y="102"/>
                  </a:lnTo>
                  <a:lnTo>
                    <a:pt x="97" y="93"/>
                  </a:lnTo>
                  <a:lnTo>
                    <a:pt x="73" y="93"/>
                  </a:lnTo>
                  <a:lnTo>
                    <a:pt x="73" y="93"/>
                  </a:lnTo>
                  <a:close/>
                  <a:moveTo>
                    <a:pt x="73" y="71"/>
                  </a:moveTo>
                  <a:lnTo>
                    <a:pt x="73" y="81"/>
                  </a:lnTo>
                  <a:lnTo>
                    <a:pt x="116" y="81"/>
                  </a:lnTo>
                  <a:lnTo>
                    <a:pt x="116" y="71"/>
                  </a:lnTo>
                  <a:lnTo>
                    <a:pt x="73" y="71"/>
                  </a:lnTo>
                  <a:lnTo>
                    <a:pt x="73" y="71"/>
                  </a:lnTo>
                  <a:close/>
                  <a:moveTo>
                    <a:pt x="73" y="52"/>
                  </a:moveTo>
                  <a:lnTo>
                    <a:pt x="73" y="62"/>
                  </a:lnTo>
                  <a:lnTo>
                    <a:pt x="135" y="62"/>
                  </a:lnTo>
                  <a:lnTo>
                    <a:pt x="135" y="52"/>
                  </a:lnTo>
                  <a:lnTo>
                    <a:pt x="73" y="52"/>
                  </a:lnTo>
                  <a:lnTo>
                    <a:pt x="73" y="52"/>
                  </a:lnTo>
                  <a:close/>
                  <a:moveTo>
                    <a:pt x="73" y="34"/>
                  </a:moveTo>
                  <a:lnTo>
                    <a:pt x="73" y="41"/>
                  </a:lnTo>
                  <a:lnTo>
                    <a:pt x="135" y="41"/>
                  </a:lnTo>
                  <a:lnTo>
                    <a:pt x="135" y="34"/>
                  </a:lnTo>
                  <a:lnTo>
                    <a:pt x="73" y="34"/>
                  </a:lnTo>
                  <a:lnTo>
                    <a:pt x="73" y="34"/>
                  </a:lnTo>
                  <a:close/>
                  <a:moveTo>
                    <a:pt x="97" y="152"/>
                  </a:moveTo>
                  <a:lnTo>
                    <a:pt x="111" y="152"/>
                  </a:lnTo>
                  <a:lnTo>
                    <a:pt x="123" y="152"/>
                  </a:lnTo>
                  <a:lnTo>
                    <a:pt x="111" y="138"/>
                  </a:lnTo>
                  <a:lnTo>
                    <a:pt x="99" y="126"/>
                  </a:lnTo>
                  <a:lnTo>
                    <a:pt x="99" y="140"/>
                  </a:lnTo>
                  <a:lnTo>
                    <a:pt x="97" y="152"/>
                  </a:lnTo>
                  <a:lnTo>
                    <a:pt x="97" y="152"/>
                  </a:lnTo>
                  <a:close/>
                  <a:moveTo>
                    <a:pt x="187" y="43"/>
                  </a:moveTo>
                  <a:lnTo>
                    <a:pt x="111" y="116"/>
                  </a:lnTo>
                  <a:lnTo>
                    <a:pt x="135" y="140"/>
                  </a:lnTo>
                  <a:lnTo>
                    <a:pt x="210" y="67"/>
                  </a:lnTo>
                  <a:lnTo>
                    <a:pt x="187" y="43"/>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Light"/>
                <a:cs typeface="+mn-cs"/>
              </a:endParaRPr>
            </a:p>
          </p:txBody>
        </p:sp>
      </p:grpSp>
      <p:grpSp>
        <p:nvGrpSpPr>
          <p:cNvPr id="46" name="组合 45"/>
          <p:cNvGrpSpPr/>
          <p:nvPr/>
        </p:nvGrpSpPr>
        <p:grpSpPr>
          <a:xfrm>
            <a:off x="846515" y="3492996"/>
            <a:ext cx="294036" cy="168344"/>
            <a:chOff x="3634967" y="5794223"/>
            <a:chExt cx="316099" cy="180976"/>
          </a:xfrm>
        </p:grpSpPr>
        <p:sp>
          <p:nvSpPr>
            <p:cNvPr id="47" name="等腰三角形 46"/>
            <p:cNvSpPr/>
            <p:nvPr/>
          </p:nvSpPr>
          <p:spPr>
            <a:xfrm rot="5400000">
              <a:off x="3782572" y="5806705"/>
              <a:ext cx="180975" cy="15601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48" name="等腰三角形 47"/>
            <p:cNvSpPr/>
            <p:nvPr/>
          </p:nvSpPr>
          <p:spPr>
            <a:xfrm rot="5400000">
              <a:off x="3622486" y="5806704"/>
              <a:ext cx="180975" cy="156013"/>
            </a:xfrm>
            <a:prstGeom prst="triangl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grpSp>
        <p:nvGrpSpPr>
          <p:cNvPr id="49" name="组合 48"/>
          <p:cNvGrpSpPr/>
          <p:nvPr/>
        </p:nvGrpSpPr>
        <p:grpSpPr>
          <a:xfrm>
            <a:off x="846405" y="6025515"/>
            <a:ext cx="294036" cy="168344"/>
            <a:chOff x="3634967" y="5794223"/>
            <a:chExt cx="316099" cy="180976"/>
          </a:xfrm>
        </p:grpSpPr>
        <p:sp>
          <p:nvSpPr>
            <p:cNvPr id="50" name="等腰三角形 49"/>
            <p:cNvSpPr/>
            <p:nvPr/>
          </p:nvSpPr>
          <p:spPr>
            <a:xfrm rot="5400000">
              <a:off x="3782572" y="5806705"/>
              <a:ext cx="180975" cy="15601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51" name="等腰三角形 50"/>
            <p:cNvSpPr/>
            <p:nvPr/>
          </p:nvSpPr>
          <p:spPr>
            <a:xfrm rot="5400000">
              <a:off x="3622486" y="5806704"/>
              <a:ext cx="180975" cy="156013"/>
            </a:xfrm>
            <a:prstGeom prst="triangl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sp>
        <p:nvSpPr>
          <p:cNvPr id="52" name="Shape 727"/>
          <p:cNvSpPr/>
          <p:nvPr/>
        </p:nvSpPr>
        <p:spPr>
          <a:xfrm>
            <a:off x="3212555" y="294279"/>
            <a:ext cx="5693866" cy="666849"/>
          </a:xfrm>
          <a:prstGeom prst="rect">
            <a:avLst/>
          </a:prstGeom>
          <a:ln w="12700">
            <a:miter lim="400000"/>
          </a:ln>
        </p:spPr>
        <p:txBody>
          <a:bodyPr wrap="none" lIns="25400" tIns="25400" rIns="25400" bIns="25400" anchor="ctr">
            <a:spAutoFit/>
          </a:bodyPr>
          <a:lstStyle>
            <a:lvl1pPr algn="l" defTabSz="457200">
              <a:defRPr sz="8600">
                <a:solidFill>
                  <a:srgbClr val="B28E6B"/>
                </a:solidFill>
                <a:latin typeface="Heiti SC Medium"/>
                <a:ea typeface="Heiti SC Medium"/>
                <a:cs typeface="Heiti SC Medium"/>
                <a:sym typeface="Heiti SC Medium"/>
              </a:defRPr>
            </a:lvl1pPr>
          </a:lstStyle>
          <a:p>
            <a:r>
              <a:rPr lang="zh-CN" altLang="en-US" sz="4000" b="1" dirty="0">
                <a:solidFill>
                  <a:srgbClr val="DCB57C"/>
                </a:solidFill>
                <a:latin typeface="+mj-ea"/>
                <a:ea typeface="+mj-ea"/>
                <a:cs typeface="+mn-ea"/>
                <a:sym typeface="+mn-lt"/>
              </a:rPr>
              <a:t>办公室打印设备管理细则</a:t>
            </a:r>
            <a:endParaRPr lang="zh-CN" altLang="en-US" sz="4000" b="1" dirty="0">
              <a:solidFill>
                <a:srgbClr val="DCB57C"/>
              </a:solidFill>
              <a:latin typeface="+mj-ea"/>
              <a:ea typeface="+mj-ea"/>
              <a:cs typeface="+mn-ea"/>
              <a:sym typeface="+mn-lt"/>
            </a:endParaRPr>
          </a:p>
        </p:txBody>
      </p:sp>
      <p:cxnSp>
        <p:nvCxnSpPr>
          <p:cNvPr id="6" name="直接连接符 5"/>
          <p:cNvCxnSpPr/>
          <p:nvPr/>
        </p:nvCxnSpPr>
        <p:spPr>
          <a:xfrm>
            <a:off x="56519" y="4130038"/>
            <a:ext cx="1218894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300" fill="hold"/>
                                        <p:tgtEl>
                                          <p:spTgt spid="36"/>
                                        </p:tgtEl>
                                        <p:attrNameLst>
                                          <p:attrName>ppt_w</p:attrName>
                                        </p:attrNameLst>
                                      </p:cBhvr>
                                      <p:tavLst>
                                        <p:tav tm="0">
                                          <p:val>
                                            <p:fltVal val="0"/>
                                          </p:val>
                                        </p:tav>
                                        <p:tav tm="100000">
                                          <p:val>
                                            <p:strVal val="#ppt_w"/>
                                          </p:val>
                                        </p:tav>
                                      </p:tavLst>
                                    </p:anim>
                                    <p:anim calcmode="lin" valueType="num">
                                      <p:cBhvr>
                                        <p:cTn id="14" dur="300" fill="hold"/>
                                        <p:tgtEl>
                                          <p:spTgt spid="36"/>
                                        </p:tgtEl>
                                        <p:attrNameLst>
                                          <p:attrName>ppt_h</p:attrName>
                                        </p:attrNameLst>
                                      </p:cBhvr>
                                      <p:tavLst>
                                        <p:tav tm="0">
                                          <p:val>
                                            <p:fltVal val="0"/>
                                          </p:val>
                                        </p:tav>
                                        <p:tav tm="100000">
                                          <p:val>
                                            <p:strVal val="#ppt_h"/>
                                          </p:val>
                                        </p:tav>
                                      </p:tavLst>
                                    </p:anim>
                                    <p:animEffect transition="in" filter="fade">
                                      <p:cBhvr>
                                        <p:cTn id="15" dur="300"/>
                                        <p:tgtEl>
                                          <p:spTgt spid="36"/>
                                        </p:tgtEl>
                                      </p:cBhvr>
                                    </p:animEffect>
                                  </p:childTnLst>
                                </p:cTn>
                              </p:par>
                            </p:childTnLst>
                          </p:cTn>
                        </p:par>
                        <p:par>
                          <p:cTn id="16" fill="hold">
                            <p:stCondLst>
                              <p:cond delay="1500"/>
                            </p:stCondLst>
                            <p:childTnLst>
                              <p:par>
                                <p:cTn id="17" presetID="6" presetClass="emph" presetSubtype="0" autoRev="1" fill="hold" nodeType="afterEffect">
                                  <p:stCondLst>
                                    <p:cond delay="0"/>
                                  </p:stCondLst>
                                  <p:childTnLst>
                                    <p:animScale>
                                      <p:cBhvr>
                                        <p:cTn id="18" dur="150" fill="hold"/>
                                        <p:tgtEl>
                                          <p:spTgt spid="36"/>
                                        </p:tgtEl>
                                      </p:cBhvr>
                                      <p:by x="105000" y="105000"/>
                                    </p:animScale>
                                  </p:childTnLst>
                                </p:cTn>
                              </p:par>
                            </p:childTnLst>
                          </p:cTn>
                        </p:par>
                        <p:par>
                          <p:cTn id="19" fill="hold">
                            <p:stCondLst>
                              <p:cond delay="2000"/>
                            </p:stCondLst>
                            <p:childTnLst>
                              <p:par>
                                <p:cTn id="20" presetID="50" presetClass="entr" presetSubtype="0" decel="100000"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750" fill="hold"/>
                                        <p:tgtEl>
                                          <p:spTgt spid="31"/>
                                        </p:tgtEl>
                                        <p:attrNameLst>
                                          <p:attrName>ppt_w</p:attrName>
                                        </p:attrNameLst>
                                      </p:cBhvr>
                                      <p:tavLst>
                                        <p:tav tm="0">
                                          <p:val>
                                            <p:strVal val="#ppt_w+.3"/>
                                          </p:val>
                                        </p:tav>
                                        <p:tav tm="100000">
                                          <p:val>
                                            <p:strVal val="#ppt_w"/>
                                          </p:val>
                                        </p:tav>
                                      </p:tavLst>
                                    </p:anim>
                                    <p:anim calcmode="lin" valueType="num">
                                      <p:cBhvr>
                                        <p:cTn id="23" dur="750" fill="hold"/>
                                        <p:tgtEl>
                                          <p:spTgt spid="31"/>
                                        </p:tgtEl>
                                        <p:attrNameLst>
                                          <p:attrName>ppt_h</p:attrName>
                                        </p:attrNameLst>
                                      </p:cBhvr>
                                      <p:tavLst>
                                        <p:tav tm="0">
                                          <p:val>
                                            <p:strVal val="#ppt_h"/>
                                          </p:val>
                                        </p:tav>
                                        <p:tav tm="100000">
                                          <p:val>
                                            <p:strVal val="#ppt_h"/>
                                          </p:val>
                                        </p:tav>
                                      </p:tavLst>
                                    </p:anim>
                                    <p:animEffect transition="in" filter="fade">
                                      <p:cBhvr>
                                        <p:cTn id="24" dur="750"/>
                                        <p:tgtEl>
                                          <p:spTgt spid="31"/>
                                        </p:tgtEl>
                                      </p:cBhvr>
                                    </p:animEffect>
                                  </p:childTnLst>
                                </p:cTn>
                              </p:par>
                              <p:par>
                                <p:cTn id="25" presetID="50" presetClass="entr" presetSubtype="0" decel="100000" fill="hold" grpId="0" nodeType="withEffect">
                                  <p:stCondLst>
                                    <p:cond delay="300"/>
                                  </p:stCondLst>
                                  <p:childTnLst>
                                    <p:set>
                                      <p:cBhvr>
                                        <p:cTn id="26" dur="1" fill="hold">
                                          <p:stCondLst>
                                            <p:cond delay="0"/>
                                          </p:stCondLst>
                                        </p:cTn>
                                        <p:tgtEl>
                                          <p:spTgt spid="30"/>
                                        </p:tgtEl>
                                        <p:attrNameLst>
                                          <p:attrName>style.visibility</p:attrName>
                                        </p:attrNameLst>
                                      </p:cBhvr>
                                      <p:to>
                                        <p:strVal val="visible"/>
                                      </p:to>
                                    </p:set>
                                    <p:anim calcmode="lin" valueType="num">
                                      <p:cBhvr>
                                        <p:cTn id="27" dur="750" fill="hold"/>
                                        <p:tgtEl>
                                          <p:spTgt spid="30"/>
                                        </p:tgtEl>
                                        <p:attrNameLst>
                                          <p:attrName>ppt_w</p:attrName>
                                        </p:attrNameLst>
                                      </p:cBhvr>
                                      <p:tavLst>
                                        <p:tav tm="0">
                                          <p:val>
                                            <p:strVal val="#ppt_w+.3"/>
                                          </p:val>
                                        </p:tav>
                                        <p:tav tm="100000">
                                          <p:val>
                                            <p:strVal val="#ppt_w"/>
                                          </p:val>
                                        </p:tav>
                                      </p:tavLst>
                                    </p:anim>
                                    <p:anim calcmode="lin" valueType="num">
                                      <p:cBhvr>
                                        <p:cTn id="28" dur="750" fill="hold"/>
                                        <p:tgtEl>
                                          <p:spTgt spid="30"/>
                                        </p:tgtEl>
                                        <p:attrNameLst>
                                          <p:attrName>ppt_h</p:attrName>
                                        </p:attrNameLst>
                                      </p:cBhvr>
                                      <p:tavLst>
                                        <p:tav tm="0">
                                          <p:val>
                                            <p:strVal val="#ppt_h"/>
                                          </p:val>
                                        </p:tav>
                                        <p:tav tm="100000">
                                          <p:val>
                                            <p:strVal val="#ppt_h"/>
                                          </p:val>
                                        </p:tav>
                                      </p:tavLst>
                                    </p:anim>
                                    <p:animEffect transition="in" filter="fade">
                                      <p:cBhvr>
                                        <p:cTn id="29" dur="750"/>
                                        <p:tgtEl>
                                          <p:spTgt spid="30"/>
                                        </p:tgtEl>
                                      </p:cBhvr>
                                    </p:animEffect>
                                  </p:childTnLst>
                                </p:cTn>
                              </p:par>
                              <p:par>
                                <p:cTn id="30" presetID="10" presetClass="entr" presetSubtype="0" fill="hold"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par>
                                <p:cTn id="33" presetID="2" presetClass="entr" presetSubtype="2" accel="28500" decel="35700" fill="hold" grpId="0" nodeType="withEffect">
                                  <p:stCondLst>
                                    <p:cond delay="0"/>
                                  </p:stCondLst>
                                  <p:childTnLst>
                                    <p:set>
                                      <p:cBhvr>
                                        <p:cTn id="34" dur="1" fill="hold">
                                          <p:stCondLst>
                                            <p:cond delay="0"/>
                                          </p:stCondLst>
                                        </p:cTn>
                                        <p:tgtEl>
                                          <p:spTgt spid="92"/>
                                        </p:tgtEl>
                                        <p:attrNameLst>
                                          <p:attrName>style.visibility</p:attrName>
                                        </p:attrNameLst>
                                      </p:cBhvr>
                                      <p:to>
                                        <p:strVal val="visible"/>
                                      </p:to>
                                    </p:set>
                                    <p:anim calcmode="lin" valueType="num">
                                      <p:cBhvr additive="base">
                                        <p:cTn id="35" dur="700" fill="hold"/>
                                        <p:tgtEl>
                                          <p:spTgt spid="92"/>
                                        </p:tgtEl>
                                        <p:attrNameLst>
                                          <p:attrName>ppt_x</p:attrName>
                                        </p:attrNameLst>
                                      </p:cBhvr>
                                      <p:tavLst>
                                        <p:tav tm="0">
                                          <p:val>
                                            <p:strVal val="1+#ppt_w/2"/>
                                          </p:val>
                                        </p:tav>
                                        <p:tav tm="100000">
                                          <p:val>
                                            <p:strVal val="#ppt_x"/>
                                          </p:val>
                                        </p:tav>
                                      </p:tavLst>
                                    </p:anim>
                                    <p:anim calcmode="lin" valueType="num">
                                      <p:cBhvr additive="base">
                                        <p:cTn id="36" dur="700" fill="hold"/>
                                        <p:tgtEl>
                                          <p:spTgt spid="92"/>
                                        </p:tgtEl>
                                        <p:attrNameLst>
                                          <p:attrName>ppt_y</p:attrName>
                                        </p:attrNameLst>
                                      </p:cBhvr>
                                      <p:tavLst>
                                        <p:tav tm="0">
                                          <p:val>
                                            <p:strVal val="#ppt_y"/>
                                          </p:val>
                                        </p:tav>
                                        <p:tav tm="100000">
                                          <p:val>
                                            <p:strVal val="#ppt_y"/>
                                          </p:val>
                                        </p:tav>
                                      </p:tavLst>
                                    </p:anim>
                                  </p:childTnLst>
                                </p:cTn>
                              </p:par>
                              <p:par>
                                <p:cTn id="37" presetID="2" presetClass="entr" presetSubtype="2" accel="28500" decel="42800" fill="hold" grpId="0" nodeType="withEffect">
                                  <p:stCondLst>
                                    <p:cond delay="0"/>
                                  </p:stCondLst>
                                  <p:childTnLst>
                                    <p:set>
                                      <p:cBhvr>
                                        <p:cTn id="38" dur="1" fill="hold">
                                          <p:stCondLst>
                                            <p:cond delay="0"/>
                                          </p:stCondLst>
                                        </p:cTn>
                                        <p:tgtEl>
                                          <p:spTgt spid="94"/>
                                        </p:tgtEl>
                                        <p:attrNameLst>
                                          <p:attrName>style.visibility</p:attrName>
                                        </p:attrNameLst>
                                      </p:cBhvr>
                                      <p:to>
                                        <p:strVal val="visible"/>
                                      </p:to>
                                    </p:set>
                                    <p:anim calcmode="lin" valueType="num">
                                      <p:cBhvr additive="base">
                                        <p:cTn id="39" dur="700" fill="hold"/>
                                        <p:tgtEl>
                                          <p:spTgt spid="94"/>
                                        </p:tgtEl>
                                        <p:attrNameLst>
                                          <p:attrName>ppt_x</p:attrName>
                                        </p:attrNameLst>
                                      </p:cBhvr>
                                      <p:tavLst>
                                        <p:tav tm="0">
                                          <p:val>
                                            <p:strVal val="1+#ppt_w/2"/>
                                          </p:val>
                                        </p:tav>
                                        <p:tav tm="100000">
                                          <p:val>
                                            <p:strVal val="#ppt_x"/>
                                          </p:val>
                                        </p:tav>
                                      </p:tavLst>
                                    </p:anim>
                                    <p:anim calcmode="lin" valueType="num">
                                      <p:cBhvr additive="base">
                                        <p:cTn id="40" dur="700" fill="hold"/>
                                        <p:tgtEl>
                                          <p:spTgt spid="94"/>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300" fill="hold"/>
                                        <p:tgtEl>
                                          <p:spTgt spid="3"/>
                                        </p:tgtEl>
                                        <p:attrNameLst>
                                          <p:attrName>ppt_w</p:attrName>
                                        </p:attrNameLst>
                                      </p:cBhvr>
                                      <p:tavLst>
                                        <p:tav tm="0">
                                          <p:val>
                                            <p:fltVal val="0"/>
                                          </p:val>
                                        </p:tav>
                                        <p:tav tm="100000">
                                          <p:val>
                                            <p:strVal val="#ppt_w"/>
                                          </p:val>
                                        </p:tav>
                                      </p:tavLst>
                                    </p:anim>
                                    <p:anim calcmode="lin" valueType="num">
                                      <p:cBhvr>
                                        <p:cTn id="45" dur="300" fill="hold"/>
                                        <p:tgtEl>
                                          <p:spTgt spid="3"/>
                                        </p:tgtEl>
                                        <p:attrNameLst>
                                          <p:attrName>ppt_h</p:attrName>
                                        </p:attrNameLst>
                                      </p:cBhvr>
                                      <p:tavLst>
                                        <p:tav tm="0">
                                          <p:val>
                                            <p:fltVal val="0"/>
                                          </p:val>
                                        </p:tav>
                                        <p:tav tm="100000">
                                          <p:val>
                                            <p:strVal val="#ppt_h"/>
                                          </p:val>
                                        </p:tav>
                                      </p:tavLst>
                                    </p:anim>
                                    <p:animEffect transition="in" filter="fade">
                                      <p:cBhvr>
                                        <p:cTn id="46" dur="300"/>
                                        <p:tgtEl>
                                          <p:spTgt spid="3"/>
                                        </p:tgtEl>
                                      </p:cBhvr>
                                    </p:animEffect>
                                  </p:childTnLst>
                                </p:cTn>
                              </p:par>
                            </p:childTnLst>
                          </p:cTn>
                        </p:par>
                        <p:par>
                          <p:cTn id="47" fill="hold">
                            <p:stCondLst>
                              <p:cond delay="3500"/>
                            </p:stCondLst>
                            <p:childTnLst>
                              <p:par>
                                <p:cTn id="48" presetID="6" presetClass="emph" presetSubtype="0" autoRev="1" fill="hold" nodeType="afterEffect">
                                  <p:stCondLst>
                                    <p:cond delay="0"/>
                                  </p:stCondLst>
                                  <p:childTnLst>
                                    <p:animScale>
                                      <p:cBhvr>
                                        <p:cTn id="49" dur="150" fill="hold"/>
                                        <p:tgtEl>
                                          <p:spTgt spid="3"/>
                                        </p:tgtEl>
                                      </p:cBhvr>
                                      <p:by x="105000" y="105000"/>
                                    </p:animScale>
                                  </p:childTnLst>
                                </p:cTn>
                              </p:par>
                            </p:childTnLst>
                          </p:cTn>
                        </p:par>
                        <p:par>
                          <p:cTn id="50" fill="hold">
                            <p:stCondLst>
                              <p:cond delay="4000"/>
                            </p:stCondLst>
                            <p:childTnLst>
                              <p:par>
                                <p:cTn id="51" presetID="50" presetClass="entr" presetSubtype="0" decel="10000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750" fill="hold"/>
                                        <p:tgtEl>
                                          <p:spTgt spid="10"/>
                                        </p:tgtEl>
                                        <p:attrNameLst>
                                          <p:attrName>ppt_w</p:attrName>
                                        </p:attrNameLst>
                                      </p:cBhvr>
                                      <p:tavLst>
                                        <p:tav tm="0">
                                          <p:val>
                                            <p:strVal val="#ppt_w+.3"/>
                                          </p:val>
                                        </p:tav>
                                        <p:tav tm="100000">
                                          <p:val>
                                            <p:strVal val="#ppt_w"/>
                                          </p:val>
                                        </p:tav>
                                      </p:tavLst>
                                    </p:anim>
                                    <p:anim calcmode="lin" valueType="num">
                                      <p:cBhvr>
                                        <p:cTn id="54" dur="750" fill="hold"/>
                                        <p:tgtEl>
                                          <p:spTgt spid="10"/>
                                        </p:tgtEl>
                                        <p:attrNameLst>
                                          <p:attrName>ppt_h</p:attrName>
                                        </p:attrNameLst>
                                      </p:cBhvr>
                                      <p:tavLst>
                                        <p:tav tm="0">
                                          <p:val>
                                            <p:strVal val="#ppt_h"/>
                                          </p:val>
                                        </p:tav>
                                        <p:tav tm="100000">
                                          <p:val>
                                            <p:strVal val="#ppt_h"/>
                                          </p:val>
                                        </p:tav>
                                      </p:tavLst>
                                    </p:anim>
                                    <p:animEffect transition="in" filter="fade">
                                      <p:cBhvr>
                                        <p:cTn id="55" dur="750"/>
                                        <p:tgtEl>
                                          <p:spTgt spid="10"/>
                                        </p:tgtEl>
                                      </p:cBhvr>
                                    </p:animEffect>
                                  </p:childTnLst>
                                </p:cTn>
                              </p:par>
                              <p:par>
                                <p:cTn id="56" presetID="50" presetClass="entr" presetSubtype="0" decel="100000" fill="hold" grpId="0" nodeType="withEffect">
                                  <p:stCondLst>
                                    <p:cond delay="300"/>
                                  </p:stCondLst>
                                  <p:childTnLst>
                                    <p:set>
                                      <p:cBhvr>
                                        <p:cTn id="57" dur="1" fill="hold">
                                          <p:stCondLst>
                                            <p:cond delay="0"/>
                                          </p:stCondLst>
                                        </p:cTn>
                                        <p:tgtEl>
                                          <p:spTgt spid="9"/>
                                        </p:tgtEl>
                                        <p:attrNameLst>
                                          <p:attrName>style.visibility</p:attrName>
                                        </p:attrNameLst>
                                      </p:cBhvr>
                                      <p:to>
                                        <p:strVal val="visible"/>
                                      </p:to>
                                    </p:set>
                                    <p:anim calcmode="lin" valueType="num">
                                      <p:cBhvr>
                                        <p:cTn id="58" dur="750" fill="hold"/>
                                        <p:tgtEl>
                                          <p:spTgt spid="9"/>
                                        </p:tgtEl>
                                        <p:attrNameLst>
                                          <p:attrName>ppt_w</p:attrName>
                                        </p:attrNameLst>
                                      </p:cBhvr>
                                      <p:tavLst>
                                        <p:tav tm="0">
                                          <p:val>
                                            <p:strVal val="#ppt_w+.3"/>
                                          </p:val>
                                        </p:tav>
                                        <p:tav tm="100000">
                                          <p:val>
                                            <p:strVal val="#ppt_w"/>
                                          </p:val>
                                        </p:tav>
                                      </p:tavLst>
                                    </p:anim>
                                    <p:anim calcmode="lin" valueType="num">
                                      <p:cBhvr>
                                        <p:cTn id="59" dur="750" fill="hold"/>
                                        <p:tgtEl>
                                          <p:spTgt spid="9"/>
                                        </p:tgtEl>
                                        <p:attrNameLst>
                                          <p:attrName>ppt_h</p:attrName>
                                        </p:attrNameLst>
                                      </p:cBhvr>
                                      <p:tavLst>
                                        <p:tav tm="0">
                                          <p:val>
                                            <p:strVal val="#ppt_h"/>
                                          </p:val>
                                        </p:tav>
                                        <p:tav tm="100000">
                                          <p:val>
                                            <p:strVal val="#ppt_h"/>
                                          </p:val>
                                        </p:tav>
                                      </p:tavLst>
                                    </p:anim>
                                    <p:animEffect transition="in" filter="fade">
                                      <p:cBhvr>
                                        <p:cTn id="60" dur="750"/>
                                        <p:tgtEl>
                                          <p:spTgt spid="9"/>
                                        </p:tgtEl>
                                      </p:cBhvr>
                                    </p:animEffect>
                                  </p:childTnLst>
                                </p:cTn>
                              </p:par>
                              <p:par>
                                <p:cTn id="61" presetID="10" presetClass="entr" presetSubtype="0" fill="hold" nodeType="with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fade">
                                      <p:cBhvr>
                                        <p:cTn id="63" dur="500"/>
                                        <p:tgtEl>
                                          <p:spTgt spid="97"/>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300" fill="hold"/>
                                        <p:tgtEl>
                                          <p:spTgt spid="41"/>
                                        </p:tgtEl>
                                        <p:attrNameLst>
                                          <p:attrName>ppt_w</p:attrName>
                                        </p:attrNameLst>
                                      </p:cBhvr>
                                      <p:tavLst>
                                        <p:tav tm="0">
                                          <p:val>
                                            <p:fltVal val="0"/>
                                          </p:val>
                                        </p:tav>
                                        <p:tav tm="100000">
                                          <p:val>
                                            <p:strVal val="#ppt_w"/>
                                          </p:val>
                                        </p:tav>
                                      </p:tavLst>
                                    </p:anim>
                                    <p:anim calcmode="lin" valueType="num">
                                      <p:cBhvr>
                                        <p:cTn id="68" dur="300" fill="hold"/>
                                        <p:tgtEl>
                                          <p:spTgt spid="41"/>
                                        </p:tgtEl>
                                        <p:attrNameLst>
                                          <p:attrName>ppt_h</p:attrName>
                                        </p:attrNameLst>
                                      </p:cBhvr>
                                      <p:tavLst>
                                        <p:tav tm="0">
                                          <p:val>
                                            <p:fltVal val="0"/>
                                          </p:val>
                                        </p:tav>
                                        <p:tav tm="100000">
                                          <p:val>
                                            <p:strVal val="#ppt_h"/>
                                          </p:val>
                                        </p:tav>
                                      </p:tavLst>
                                    </p:anim>
                                    <p:animEffect transition="in" filter="fade">
                                      <p:cBhvr>
                                        <p:cTn id="69" dur="300"/>
                                        <p:tgtEl>
                                          <p:spTgt spid="41"/>
                                        </p:tgtEl>
                                      </p:cBhvr>
                                    </p:animEffect>
                                  </p:childTnLst>
                                </p:cTn>
                              </p:par>
                            </p:childTnLst>
                          </p:cTn>
                        </p:par>
                        <p:par>
                          <p:cTn id="70" fill="hold">
                            <p:stCondLst>
                              <p:cond delay="5500"/>
                            </p:stCondLst>
                            <p:childTnLst>
                              <p:par>
                                <p:cTn id="71" presetID="6" presetClass="emph" presetSubtype="0" autoRev="1" fill="hold" nodeType="afterEffect">
                                  <p:stCondLst>
                                    <p:cond delay="0"/>
                                  </p:stCondLst>
                                  <p:childTnLst>
                                    <p:animScale>
                                      <p:cBhvr>
                                        <p:cTn id="72" dur="150" fill="hold"/>
                                        <p:tgtEl>
                                          <p:spTgt spid="41"/>
                                        </p:tgtEl>
                                      </p:cBhvr>
                                      <p:by x="105000" y="105000"/>
                                    </p:animScale>
                                  </p:childTnLst>
                                </p:cTn>
                              </p:par>
                            </p:childTnLst>
                          </p:cTn>
                        </p:par>
                        <p:par>
                          <p:cTn id="73" fill="hold">
                            <p:stCondLst>
                              <p:cond delay="6000"/>
                            </p:stCondLst>
                            <p:childTnLst>
                              <p:par>
                                <p:cTn id="74" presetID="50" presetClass="entr" presetSubtype="0" decel="100000"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p:cTn id="76" dur="750" fill="hold"/>
                                        <p:tgtEl>
                                          <p:spTgt spid="34"/>
                                        </p:tgtEl>
                                        <p:attrNameLst>
                                          <p:attrName>ppt_w</p:attrName>
                                        </p:attrNameLst>
                                      </p:cBhvr>
                                      <p:tavLst>
                                        <p:tav tm="0">
                                          <p:val>
                                            <p:strVal val="#ppt_w+.3"/>
                                          </p:val>
                                        </p:tav>
                                        <p:tav tm="100000">
                                          <p:val>
                                            <p:strVal val="#ppt_w"/>
                                          </p:val>
                                        </p:tav>
                                      </p:tavLst>
                                    </p:anim>
                                    <p:anim calcmode="lin" valueType="num">
                                      <p:cBhvr>
                                        <p:cTn id="77" dur="750" fill="hold"/>
                                        <p:tgtEl>
                                          <p:spTgt spid="34"/>
                                        </p:tgtEl>
                                        <p:attrNameLst>
                                          <p:attrName>ppt_h</p:attrName>
                                        </p:attrNameLst>
                                      </p:cBhvr>
                                      <p:tavLst>
                                        <p:tav tm="0">
                                          <p:val>
                                            <p:strVal val="#ppt_h"/>
                                          </p:val>
                                        </p:tav>
                                        <p:tav tm="100000">
                                          <p:val>
                                            <p:strVal val="#ppt_h"/>
                                          </p:val>
                                        </p:tav>
                                      </p:tavLst>
                                    </p:anim>
                                    <p:animEffect transition="in" filter="fade">
                                      <p:cBhvr>
                                        <p:cTn id="78" dur="750"/>
                                        <p:tgtEl>
                                          <p:spTgt spid="34"/>
                                        </p:tgtEl>
                                      </p:cBhvr>
                                    </p:animEffect>
                                  </p:childTnLst>
                                </p:cTn>
                              </p:par>
                              <p:par>
                                <p:cTn id="79" presetID="50" presetClass="entr" presetSubtype="0" decel="100000" fill="hold" grpId="0" nodeType="withEffect">
                                  <p:stCondLst>
                                    <p:cond delay="300"/>
                                  </p:stCondLst>
                                  <p:childTnLst>
                                    <p:set>
                                      <p:cBhvr>
                                        <p:cTn id="80" dur="1" fill="hold">
                                          <p:stCondLst>
                                            <p:cond delay="0"/>
                                          </p:stCondLst>
                                        </p:cTn>
                                        <p:tgtEl>
                                          <p:spTgt spid="33"/>
                                        </p:tgtEl>
                                        <p:attrNameLst>
                                          <p:attrName>style.visibility</p:attrName>
                                        </p:attrNameLst>
                                      </p:cBhvr>
                                      <p:to>
                                        <p:strVal val="visible"/>
                                      </p:to>
                                    </p:set>
                                    <p:anim calcmode="lin" valueType="num">
                                      <p:cBhvr>
                                        <p:cTn id="81" dur="750" fill="hold"/>
                                        <p:tgtEl>
                                          <p:spTgt spid="33"/>
                                        </p:tgtEl>
                                        <p:attrNameLst>
                                          <p:attrName>ppt_w</p:attrName>
                                        </p:attrNameLst>
                                      </p:cBhvr>
                                      <p:tavLst>
                                        <p:tav tm="0">
                                          <p:val>
                                            <p:strVal val="#ppt_w+.3"/>
                                          </p:val>
                                        </p:tav>
                                        <p:tav tm="100000">
                                          <p:val>
                                            <p:strVal val="#ppt_w"/>
                                          </p:val>
                                        </p:tav>
                                      </p:tavLst>
                                    </p:anim>
                                    <p:anim calcmode="lin" valueType="num">
                                      <p:cBhvr>
                                        <p:cTn id="82" dur="750" fill="hold"/>
                                        <p:tgtEl>
                                          <p:spTgt spid="33"/>
                                        </p:tgtEl>
                                        <p:attrNameLst>
                                          <p:attrName>ppt_h</p:attrName>
                                        </p:attrNameLst>
                                      </p:cBhvr>
                                      <p:tavLst>
                                        <p:tav tm="0">
                                          <p:val>
                                            <p:strVal val="#ppt_h"/>
                                          </p:val>
                                        </p:tav>
                                        <p:tav tm="100000">
                                          <p:val>
                                            <p:strVal val="#ppt_h"/>
                                          </p:val>
                                        </p:tav>
                                      </p:tavLst>
                                    </p:anim>
                                    <p:animEffect transition="in" filter="fade">
                                      <p:cBhvr>
                                        <p:cTn id="83" dur="750"/>
                                        <p:tgtEl>
                                          <p:spTgt spid="33"/>
                                        </p:tgtEl>
                                      </p:cBhvr>
                                    </p:animEffect>
                                  </p:childTnLst>
                                </p:cTn>
                              </p:par>
                              <p:par>
                                <p:cTn id="84" presetID="10" presetClass="entr" presetSubtype="0" fill="hold" nodeType="withEffect">
                                  <p:stCondLst>
                                    <p:cond delay="0"/>
                                  </p:stCondLst>
                                  <p:childTnLst>
                                    <p:set>
                                      <p:cBhvr>
                                        <p:cTn id="85" dur="1" fill="hold">
                                          <p:stCondLst>
                                            <p:cond delay="0"/>
                                          </p:stCondLst>
                                        </p:cTn>
                                        <p:tgtEl>
                                          <p:spTgt spid="49"/>
                                        </p:tgtEl>
                                        <p:attrNameLst>
                                          <p:attrName>style.visibility</p:attrName>
                                        </p:attrNameLst>
                                      </p:cBhvr>
                                      <p:to>
                                        <p:strVal val="visible"/>
                                      </p:to>
                                    </p:set>
                                    <p:animEffect transition="in" filter="fade">
                                      <p:cBhvr>
                                        <p:cTn id="86" dur="500"/>
                                        <p:tgtEl>
                                          <p:spTgt spid="49"/>
                                        </p:tgtEl>
                                      </p:cBhvr>
                                    </p:animEffect>
                                  </p:childTnLst>
                                </p:cTn>
                              </p:par>
                              <p:par>
                                <p:cTn id="87" presetID="2" presetClass="entr" presetSubtype="2" accel="28500" decel="35700" fill="hold" grpId="0" nodeType="withEffect">
                                  <p:stCondLst>
                                    <p:cond delay="0"/>
                                  </p:stCondLst>
                                  <p:childTnLst>
                                    <p:set>
                                      <p:cBhvr>
                                        <p:cTn id="88" dur="1" fill="hold">
                                          <p:stCondLst>
                                            <p:cond delay="0"/>
                                          </p:stCondLst>
                                        </p:cTn>
                                        <p:tgtEl>
                                          <p:spTgt spid="93"/>
                                        </p:tgtEl>
                                        <p:attrNameLst>
                                          <p:attrName>style.visibility</p:attrName>
                                        </p:attrNameLst>
                                      </p:cBhvr>
                                      <p:to>
                                        <p:strVal val="visible"/>
                                      </p:to>
                                    </p:set>
                                    <p:anim calcmode="lin" valueType="num">
                                      <p:cBhvr additive="base">
                                        <p:cTn id="89" dur="700" fill="hold"/>
                                        <p:tgtEl>
                                          <p:spTgt spid="93"/>
                                        </p:tgtEl>
                                        <p:attrNameLst>
                                          <p:attrName>ppt_x</p:attrName>
                                        </p:attrNameLst>
                                      </p:cBhvr>
                                      <p:tavLst>
                                        <p:tav tm="0">
                                          <p:val>
                                            <p:strVal val="1+#ppt_w/2"/>
                                          </p:val>
                                        </p:tav>
                                        <p:tav tm="100000">
                                          <p:val>
                                            <p:strVal val="#ppt_x"/>
                                          </p:val>
                                        </p:tav>
                                      </p:tavLst>
                                    </p:anim>
                                    <p:anim calcmode="lin" valueType="num">
                                      <p:cBhvr additive="base">
                                        <p:cTn id="90" dur="700" fill="hold"/>
                                        <p:tgtEl>
                                          <p:spTgt spid="93"/>
                                        </p:tgtEl>
                                        <p:attrNameLst>
                                          <p:attrName>ppt_y</p:attrName>
                                        </p:attrNameLst>
                                      </p:cBhvr>
                                      <p:tavLst>
                                        <p:tav tm="0">
                                          <p:val>
                                            <p:strVal val="#ppt_y"/>
                                          </p:val>
                                        </p:tav>
                                        <p:tav tm="100000">
                                          <p:val>
                                            <p:strVal val="#ppt_y"/>
                                          </p:val>
                                        </p:tav>
                                      </p:tavLst>
                                    </p:anim>
                                  </p:childTnLst>
                                </p:cTn>
                              </p:par>
                            </p:childTnLst>
                          </p:cTn>
                        </p:par>
                        <p:par>
                          <p:cTn id="91" fill="hold">
                            <p:stCondLst>
                              <p:cond delay="7000"/>
                            </p:stCondLst>
                            <p:childTnLst>
                              <p:par>
                                <p:cTn id="92" presetID="53" presetClass="entr" presetSubtype="16" fill="hold" nodeType="afterEffect">
                                  <p:stCondLst>
                                    <p:cond delay="0"/>
                                  </p:stCondLst>
                                  <p:childTnLst>
                                    <p:set>
                                      <p:cBhvr>
                                        <p:cTn id="93" dur="1" fill="hold">
                                          <p:stCondLst>
                                            <p:cond delay="0"/>
                                          </p:stCondLst>
                                        </p:cTn>
                                        <p:tgtEl>
                                          <p:spTgt spid="96"/>
                                        </p:tgtEl>
                                        <p:attrNameLst>
                                          <p:attrName>style.visibility</p:attrName>
                                        </p:attrNameLst>
                                      </p:cBhvr>
                                      <p:to>
                                        <p:strVal val="visible"/>
                                      </p:to>
                                    </p:set>
                                    <p:anim calcmode="lin" valueType="num">
                                      <p:cBhvr>
                                        <p:cTn id="94" dur="300" fill="hold"/>
                                        <p:tgtEl>
                                          <p:spTgt spid="96"/>
                                        </p:tgtEl>
                                        <p:attrNameLst>
                                          <p:attrName>ppt_w</p:attrName>
                                        </p:attrNameLst>
                                      </p:cBhvr>
                                      <p:tavLst>
                                        <p:tav tm="0">
                                          <p:val>
                                            <p:fltVal val="0"/>
                                          </p:val>
                                        </p:tav>
                                        <p:tav tm="100000">
                                          <p:val>
                                            <p:strVal val="#ppt_w"/>
                                          </p:val>
                                        </p:tav>
                                      </p:tavLst>
                                    </p:anim>
                                    <p:anim calcmode="lin" valueType="num">
                                      <p:cBhvr>
                                        <p:cTn id="95" dur="300" fill="hold"/>
                                        <p:tgtEl>
                                          <p:spTgt spid="96"/>
                                        </p:tgtEl>
                                        <p:attrNameLst>
                                          <p:attrName>ppt_h</p:attrName>
                                        </p:attrNameLst>
                                      </p:cBhvr>
                                      <p:tavLst>
                                        <p:tav tm="0">
                                          <p:val>
                                            <p:fltVal val="0"/>
                                          </p:val>
                                        </p:tav>
                                        <p:tav tm="100000">
                                          <p:val>
                                            <p:strVal val="#ppt_h"/>
                                          </p:val>
                                        </p:tav>
                                      </p:tavLst>
                                    </p:anim>
                                    <p:animEffect transition="in" filter="fade">
                                      <p:cBhvr>
                                        <p:cTn id="96" dur="300"/>
                                        <p:tgtEl>
                                          <p:spTgt spid="96"/>
                                        </p:tgtEl>
                                      </p:cBhvr>
                                    </p:animEffect>
                                  </p:childTnLst>
                                </p:cTn>
                              </p:par>
                            </p:childTnLst>
                          </p:cTn>
                        </p:par>
                        <p:par>
                          <p:cTn id="97" fill="hold">
                            <p:stCondLst>
                              <p:cond delay="7500"/>
                            </p:stCondLst>
                            <p:childTnLst>
                              <p:par>
                                <p:cTn id="98" presetID="6" presetClass="emph" presetSubtype="0" autoRev="1" fill="hold" nodeType="afterEffect">
                                  <p:stCondLst>
                                    <p:cond delay="0"/>
                                  </p:stCondLst>
                                  <p:childTnLst>
                                    <p:animScale>
                                      <p:cBhvr>
                                        <p:cTn id="99" dur="150" fill="hold"/>
                                        <p:tgtEl>
                                          <p:spTgt spid="96"/>
                                        </p:tgtEl>
                                      </p:cBhvr>
                                      <p:by x="105000" y="105000"/>
                                    </p:animScale>
                                  </p:childTnLst>
                                </p:cTn>
                              </p:par>
                              <p:par>
                                <p:cTn id="100" presetID="2" presetClass="entr" presetSubtype="2" accel="28500" decel="42800" fill="hold" grpId="0" nodeType="withEffect">
                                  <p:stCondLst>
                                    <p:cond delay="0"/>
                                  </p:stCondLst>
                                  <p:childTnLst>
                                    <p:set>
                                      <p:cBhvr>
                                        <p:cTn id="101" dur="1" fill="hold">
                                          <p:stCondLst>
                                            <p:cond delay="0"/>
                                          </p:stCondLst>
                                        </p:cTn>
                                        <p:tgtEl>
                                          <p:spTgt spid="95"/>
                                        </p:tgtEl>
                                        <p:attrNameLst>
                                          <p:attrName>style.visibility</p:attrName>
                                        </p:attrNameLst>
                                      </p:cBhvr>
                                      <p:to>
                                        <p:strVal val="visible"/>
                                      </p:to>
                                    </p:set>
                                    <p:anim calcmode="lin" valueType="num">
                                      <p:cBhvr additive="base">
                                        <p:cTn id="102" dur="700" fill="hold"/>
                                        <p:tgtEl>
                                          <p:spTgt spid="95"/>
                                        </p:tgtEl>
                                        <p:attrNameLst>
                                          <p:attrName>ppt_x</p:attrName>
                                        </p:attrNameLst>
                                      </p:cBhvr>
                                      <p:tavLst>
                                        <p:tav tm="0">
                                          <p:val>
                                            <p:strVal val="1+#ppt_w/2"/>
                                          </p:val>
                                        </p:tav>
                                        <p:tav tm="100000">
                                          <p:val>
                                            <p:strVal val="#ppt_x"/>
                                          </p:val>
                                        </p:tav>
                                      </p:tavLst>
                                    </p:anim>
                                    <p:anim calcmode="lin" valueType="num">
                                      <p:cBhvr additive="base">
                                        <p:cTn id="103" dur="700" fill="hold"/>
                                        <p:tgtEl>
                                          <p:spTgt spid="95"/>
                                        </p:tgtEl>
                                        <p:attrNameLst>
                                          <p:attrName>ppt_y</p:attrName>
                                        </p:attrNameLst>
                                      </p:cBhvr>
                                      <p:tavLst>
                                        <p:tav tm="0">
                                          <p:val>
                                            <p:strVal val="#ppt_y"/>
                                          </p:val>
                                        </p:tav>
                                        <p:tav tm="100000">
                                          <p:val>
                                            <p:strVal val="#ppt_y"/>
                                          </p:val>
                                        </p:tav>
                                      </p:tavLst>
                                    </p:anim>
                                  </p:childTnLst>
                                </p:cTn>
                              </p:par>
                            </p:childTnLst>
                          </p:cTn>
                        </p:par>
                        <p:par>
                          <p:cTn id="104" fill="hold">
                            <p:stCondLst>
                              <p:cond delay="8000"/>
                            </p:stCondLst>
                            <p:childTnLst>
                              <p:par>
                                <p:cTn id="105" presetID="50" presetClass="entr" presetSubtype="0" decel="100000" fill="hold" grpId="0" nodeType="afterEffect">
                                  <p:stCondLst>
                                    <p:cond delay="0"/>
                                  </p:stCondLst>
                                  <p:childTnLst>
                                    <p:set>
                                      <p:cBhvr>
                                        <p:cTn id="106" dur="1" fill="hold">
                                          <p:stCondLst>
                                            <p:cond delay="0"/>
                                          </p:stCondLst>
                                        </p:cTn>
                                        <p:tgtEl>
                                          <p:spTgt spid="15"/>
                                        </p:tgtEl>
                                        <p:attrNameLst>
                                          <p:attrName>style.visibility</p:attrName>
                                        </p:attrNameLst>
                                      </p:cBhvr>
                                      <p:to>
                                        <p:strVal val="visible"/>
                                      </p:to>
                                    </p:set>
                                    <p:anim calcmode="lin" valueType="num">
                                      <p:cBhvr>
                                        <p:cTn id="107" dur="750" fill="hold"/>
                                        <p:tgtEl>
                                          <p:spTgt spid="15"/>
                                        </p:tgtEl>
                                        <p:attrNameLst>
                                          <p:attrName>ppt_w</p:attrName>
                                        </p:attrNameLst>
                                      </p:cBhvr>
                                      <p:tavLst>
                                        <p:tav tm="0">
                                          <p:val>
                                            <p:strVal val="#ppt_w+.3"/>
                                          </p:val>
                                        </p:tav>
                                        <p:tav tm="100000">
                                          <p:val>
                                            <p:strVal val="#ppt_w"/>
                                          </p:val>
                                        </p:tav>
                                      </p:tavLst>
                                    </p:anim>
                                    <p:anim calcmode="lin" valueType="num">
                                      <p:cBhvr>
                                        <p:cTn id="108" dur="750" fill="hold"/>
                                        <p:tgtEl>
                                          <p:spTgt spid="15"/>
                                        </p:tgtEl>
                                        <p:attrNameLst>
                                          <p:attrName>ppt_h</p:attrName>
                                        </p:attrNameLst>
                                      </p:cBhvr>
                                      <p:tavLst>
                                        <p:tav tm="0">
                                          <p:val>
                                            <p:strVal val="#ppt_h"/>
                                          </p:val>
                                        </p:tav>
                                        <p:tav tm="100000">
                                          <p:val>
                                            <p:strVal val="#ppt_h"/>
                                          </p:val>
                                        </p:tav>
                                      </p:tavLst>
                                    </p:anim>
                                    <p:animEffect transition="in" filter="fade">
                                      <p:cBhvr>
                                        <p:cTn id="109" dur="750"/>
                                        <p:tgtEl>
                                          <p:spTgt spid="15"/>
                                        </p:tgtEl>
                                      </p:cBhvr>
                                    </p:animEffect>
                                  </p:childTnLst>
                                </p:cTn>
                              </p:par>
                              <p:par>
                                <p:cTn id="110" presetID="50" presetClass="entr" presetSubtype="0" decel="100000" fill="hold" grpId="0" nodeType="withEffect">
                                  <p:stCondLst>
                                    <p:cond delay="300"/>
                                  </p:stCondLst>
                                  <p:childTnLst>
                                    <p:set>
                                      <p:cBhvr>
                                        <p:cTn id="111" dur="1" fill="hold">
                                          <p:stCondLst>
                                            <p:cond delay="0"/>
                                          </p:stCondLst>
                                        </p:cTn>
                                        <p:tgtEl>
                                          <p:spTgt spid="14"/>
                                        </p:tgtEl>
                                        <p:attrNameLst>
                                          <p:attrName>style.visibility</p:attrName>
                                        </p:attrNameLst>
                                      </p:cBhvr>
                                      <p:to>
                                        <p:strVal val="visible"/>
                                      </p:to>
                                    </p:set>
                                    <p:anim calcmode="lin" valueType="num">
                                      <p:cBhvr>
                                        <p:cTn id="112" dur="750" fill="hold"/>
                                        <p:tgtEl>
                                          <p:spTgt spid="14"/>
                                        </p:tgtEl>
                                        <p:attrNameLst>
                                          <p:attrName>ppt_w</p:attrName>
                                        </p:attrNameLst>
                                      </p:cBhvr>
                                      <p:tavLst>
                                        <p:tav tm="0">
                                          <p:val>
                                            <p:strVal val="#ppt_w+.3"/>
                                          </p:val>
                                        </p:tav>
                                        <p:tav tm="100000">
                                          <p:val>
                                            <p:strVal val="#ppt_w"/>
                                          </p:val>
                                        </p:tav>
                                      </p:tavLst>
                                    </p:anim>
                                    <p:anim calcmode="lin" valueType="num">
                                      <p:cBhvr>
                                        <p:cTn id="113" dur="750" fill="hold"/>
                                        <p:tgtEl>
                                          <p:spTgt spid="14"/>
                                        </p:tgtEl>
                                        <p:attrNameLst>
                                          <p:attrName>ppt_h</p:attrName>
                                        </p:attrNameLst>
                                      </p:cBhvr>
                                      <p:tavLst>
                                        <p:tav tm="0">
                                          <p:val>
                                            <p:strVal val="#ppt_h"/>
                                          </p:val>
                                        </p:tav>
                                        <p:tav tm="100000">
                                          <p:val>
                                            <p:strVal val="#ppt_h"/>
                                          </p:val>
                                        </p:tav>
                                      </p:tavLst>
                                    </p:anim>
                                    <p:animEffect transition="in" filter="fade">
                                      <p:cBhvr>
                                        <p:cTn id="114" dur="750"/>
                                        <p:tgtEl>
                                          <p:spTgt spid="14"/>
                                        </p:tgtEl>
                                      </p:cBhvr>
                                    </p:animEffect>
                                  </p:childTnLst>
                                </p:cTn>
                              </p:par>
                              <p:par>
                                <p:cTn id="115" presetID="10" presetClass="entr" presetSubtype="0" fill="hold" nodeType="withEffect">
                                  <p:stCondLst>
                                    <p:cond delay="0"/>
                                  </p:stCondLst>
                                  <p:childTnLst>
                                    <p:set>
                                      <p:cBhvr>
                                        <p:cTn id="116" dur="1" fill="hold">
                                          <p:stCondLst>
                                            <p:cond delay="0"/>
                                          </p:stCondLst>
                                        </p:cTn>
                                        <p:tgtEl>
                                          <p:spTgt spid="100"/>
                                        </p:tgtEl>
                                        <p:attrNameLst>
                                          <p:attrName>style.visibility</p:attrName>
                                        </p:attrNameLst>
                                      </p:cBhvr>
                                      <p:to>
                                        <p:strVal val="visible"/>
                                      </p:to>
                                    </p:set>
                                    <p:animEffect transition="in" filter="fade">
                                      <p:cBhvr>
                                        <p:cTn id="117"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bldLvl="0" animBg="1"/>
      <p:bldP spid="92" grpId="0" bldLvl="0" animBg="1"/>
      <p:bldP spid="9" grpId="0"/>
      <p:bldP spid="10" grpId="0"/>
      <p:bldP spid="14" grpId="0"/>
      <p:bldP spid="15" grpId="0"/>
      <p:bldP spid="94" grpId="0" bldLvl="0" animBg="1"/>
      <p:bldP spid="95" grpId="0" bldLvl="0" animBg="1"/>
      <p:bldP spid="30" grpId="0"/>
      <p:bldP spid="31" grpId="0"/>
      <p:bldP spid="33" grpId="0"/>
      <p:bldP spid="34" grpId="0"/>
      <p:bldP spid="5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390650"/>
            <a:ext cx="6096000" cy="5467350"/>
          </a:xfrm>
          <a:prstGeom prst="rect">
            <a:avLst/>
          </a:prstGeom>
          <a:solidFill>
            <a:srgbClr val="2B2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4" name="矩形 3"/>
          <p:cNvSpPr/>
          <p:nvPr/>
        </p:nvSpPr>
        <p:spPr>
          <a:xfrm>
            <a:off x="6096000" y="0"/>
            <a:ext cx="6096000" cy="5467350"/>
          </a:xfrm>
          <a:prstGeom prst="rect">
            <a:avLst/>
          </a:prstGeom>
          <a:solidFill>
            <a:srgbClr val="DCB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6" name="等腰三角形 5"/>
          <p:cNvSpPr/>
          <p:nvPr/>
        </p:nvSpPr>
        <p:spPr>
          <a:xfrm flipV="1">
            <a:off x="2964561" y="257175"/>
            <a:ext cx="165735" cy="142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7" name="等腰三角形 6"/>
          <p:cNvSpPr/>
          <p:nvPr/>
        </p:nvSpPr>
        <p:spPr>
          <a:xfrm>
            <a:off x="9061132" y="6438900"/>
            <a:ext cx="165735" cy="14287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8" name="文本框 7"/>
          <p:cNvSpPr txBox="1"/>
          <p:nvPr/>
        </p:nvSpPr>
        <p:spPr>
          <a:xfrm>
            <a:off x="960448" y="3386810"/>
            <a:ext cx="4173959" cy="400110"/>
          </a:xfrm>
          <a:prstGeom prst="rect">
            <a:avLst/>
          </a:prstGeom>
          <a:solidFill>
            <a:schemeClr val="accent1"/>
          </a:solidFill>
          <a:ln>
            <a:solidFill>
              <a:schemeClr val="accent3"/>
            </a:solidFill>
          </a:ln>
        </p:spPr>
        <p:txBody>
          <a:bodyPr wrap="square" rtlCol="0">
            <a:spAutoFit/>
          </a:bodyPr>
          <a:lstStyle/>
          <a:p>
            <a:pPr lvl="0"/>
            <a:r>
              <a:rPr lang="zh-CN" altLang="en-US" sz="2000" b="1" dirty="0">
                <a:solidFill>
                  <a:srgbClr val="DCB57C"/>
                </a:solidFill>
                <a:latin typeface="+mj-ea"/>
                <a:ea typeface="+mj-ea"/>
              </a:rPr>
              <a:t>办公用品</a:t>
            </a:r>
            <a:endParaRPr kumimoji="0" lang="zh-CN" altLang="en-US" sz="2000" b="1" i="0" u="none" strike="noStrike" kern="1200" cap="none" spc="0" normalizeH="0" baseline="0" noProof="0" dirty="0">
              <a:ln>
                <a:noFill/>
              </a:ln>
              <a:solidFill>
                <a:srgbClr val="DCB57C"/>
              </a:solidFill>
              <a:effectLst/>
              <a:uLnTx/>
              <a:uFillTx/>
              <a:latin typeface="+mj-ea"/>
              <a:ea typeface="+mj-ea"/>
            </a:endParaRPr>
          </a:p>
        </p:txBody>
      </p:sp>
      <p:sp>
        <p:nvSpPr>
          <p:cNvPr id="9" name="文本框 8"/>
          <p:cNvSpPr txBox="1"/>
          <p:nvPr/>
        </p:nvSpPr>
        <p:spPr>
          <a:xfrm>
            <a:off x="960446" y="3783283"/>
            <a:ext cx="4173960" cy="2523768"/>
          </a:xfrm>
          <a:prstGeom prst="rect">
            <a:avLst/>
          </a:prstGeom>
          <a:noFill/>
        </p:spPr>
        <p:txBody>
          <a:bodyPr wrap="square" rtlCol="0">
            <a:spAutoFit/>
          </a:bodyPr>
          <a:lstStyle/>
          <a:p>
            <a:pPr lvl="0">
              <a:spcAft>
                <a:spcPts val="1200"/>
              </a:spcAft>
            </a:pPr>
            <a:r>
              <a:rPr lang="zh-CN" altLang="en-US" sz="1600" dirty="0">
                <a:solidFill>
                  <a:prstClr val="white">
                    <a:lumMod val="65000"/>
                  </a:prstClr>
                </a:solidFill>
                <a:latin typeface="+mn-ea"/>
              </a:rPr>
              <a:t>公司办公用品统一由公司行政部负责采购、登记及管理。</a:t>
            </a:r>
            <a:endParaRPr lang="en-US" altLang="zh-CN" sz="1600" dirty="0">
              <a:solidFill>
                <a:prstClr val="white">
                  <a:lumMod val="65000"/>
                </a:prstClr>
              </a:solidFill>
              <a:latin typeface="+mn-ea"/>
            </a:endParaRPr>
          </a:p>
          <a:p>
            <a:pPr lvl="0">
              <a:spcAft>
                <a:spcPts val="1200"/>
              </a:spcAft>
            </a:pPr>
            <a:r>
              <a:rPr lang="zh-CN" altLang="en-US" sz="1600" dirty="0">
                <a:solidFill>
                  <a:prstClr val="white">
                    <a:lumMod val="65000"/>
                  </a:prstClr>
                </a:solidFill>
                <a:latin typeface="+mn-ea"/>
              </a:rPr>
              <a:t>员工领用办公用品需填写</a:t>
            </a:r>
            <a:r>
              <a:rPr lang="en-US" altLang="zh-CN" sz="1600" dirty="0">
                <a:solidFill>
                  <a:prstClr val="white">
                    <a:lumMod val="65000"/>
                  </a:prstClr>
                </a:solidFill>
                <a:latin typeface="+mn-ea"/>
              </a:rPr>
              <a:t>《</a:t>
            </a:r>
            <a:r>
              <a:rPr lang="zh-CN" altLang="en-US" sz="1600" dirty="0">
                <a:solidFill>
                  <a:prstClr val="white">
                    <a:lumMod val="65000"/>
                  </a:prstClr>
                </a:solidFill>
                <a:latin typeface="+mn-ea"/>
              </a:rPr>
              <a:t>办公用品领用登记表</a:t>
            </a:r>
            <a:r>
              <a:rPr lang="en-US" altLang="zh-CN" sz="1600" dirty="0">
                <a:solidFill>
                  <a:prstClr val="white">
                    <a:lumMod val="65000"/>
                  </a:prstClr>
                </a:solidFill>
                <a:latin typeface="+mn-ea"/>
              </a:rPr>
              <a:t>》</a:t>
            </a:r>
            <a:r>
              <a:rPr lang="zh-CN" altLang="en-US" sz="1600" dirty="0">
                <a:solidFill>
                  <a:prstClr val="white">
                    <a:lumMod val="65000"/>
                  </a:prstClr>
                </a:solidFill>
                <a:latin typeface="+mn-ea"/>
              </a:rPr>
              <a:t>，向行政部申请领用。</a:t>
            </a:r>
            <a:endParaRPr lang="zh-CN" altLang="en-US" sz="1600" dirty="0">
              <a:solidFill>
                <a:prstClr val="white">
                  <a:lumMod val="65000"/>
                </a:prstClr>
              </a:solidFill>
              <a:latin typeface="+mn-ea"/>
            </a:endParaRPr>
          </a:p>
          <a:p>
            <a:pPr lvl="0">
              <a:spcAft>
                <a:spcPts val="1200"/>
              </a:spcAft>
            </a:pPr>
            <a:r>
              <a:rPr lang="zh-CN" altLang="en-US" sz="1600" dirty="0">
                <a:solidFill>
                  <a:prstClr val="white">
                    <a:lumMod val="65000"/>
                  </a:prstClr>
                </a:solidFill>
                <a:latin typeface="+mn-ea"/>
              </a:rPr>
              <a:t>如需购置办公用品，需先得到领导的审批后，由行政部统一采购。</a:t>
            </a:r>
            <a:endParaRPr lang="zh-CN" altLang="en-US" sz="1600" dirty="0">
              <a:solidFill>
                <a:prstClr val="white">
                  <a:lumMod val="65000"/>
                </a:prstClr>
              </a:solidFill>
              <a:latin typeface="+mn-ea"/>
            </a:endParaRPr>
          </a:p>
          <a:p>
            <a:pPr lvl="0">
              <a:spcAft>
                <a:spcPts val="1200"/>
              </a:spcAft>
            </a:pPr>
            <a:r>
              <a:rPr lang="zh-CN" altLang="en-US" sz="1600" dirty="0">
                <a:solidFill>
                  <a:prstClr val="white">
                    <a:lumMod val="65000"/>
                  </a:prstClr>
                </a:solidFill>
                <a:latin typeface="+mn-ea"/>
              </a:rPr>
              <a:t>每月月底行政部统计本月各部门领用的办公用品数量，报总经理助理处。</a:t>
            </a:r>
            <a:endParaRPr lang="zh-CN" altLang="en-US" sz="1600" dirty="0">
              <a:solidFill>
                <a:prstClr val="white">
                  <a:lumMod val="65000"/>
                </a:prstClr>
              </a:solidFill>
              <a:latin typeface="+mn-ea"/>
            </a:endParaRPr>
          </a:p>
        </p:txBody>
      </p:sp>
      <p:sp>
        <p:nvSpPr>
          <p:cNvPr id="10" name="文本框 9"/>
          <p:cNvSpPr txBox="1"/>
          <p:nvPr/>
        </p:nvSpPr>
        <p:spPr>
          <a:xfrm>
            <a:off x="7056448" y="3049384"/>
            <a:ext cx="4173959" cy="400110"/>
          </a:xfrm>
          <a:prstGeom prst="rect">
            <a:avLst/>
          </a:prstGeom>
          <a:solidFill>
            <a:schemeClr val="accent3"/>
          </a:solid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rPr>
              <a:t>印章</a:t>
            </a:r>
            <a:endParaRPr kumimoji="0" lang="zh-CN" altLang="en-US" sz="2000" b="1"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endParaRPr>
          </a:p>
        </p:txBody>
      </p:sp>
      <p:sp>
        <p:nvSpPr>
          <p:cNvPr id="11" name="文本框 10"/>
          <p:cNvSpPr txBox="1"/>
          <p:nvPr/>
        </p:nvSpPr>
        <p:spPr>
          <a:xfrm>
            <a:off x="7045416" y="1106512"/>
            <a:ext cx="4180939" cy="2277547"/>
          </a:xfrm>
          <a:prstGeom prst="rect">
            <a:avLst/>
          </a:prstGeom>
          <a:noFill/>
        </p:spPr>
        <p:txBody>
          <a:bodyPr wrap="square" rIns="0" rtlCol="0">
            <a:spAutoFit/>
          </a:bodyPr>
          <a:lstStyle/>
          <a:p>
            <a:pPr lvl="0" algn="r">
              <a:spcAft>
                <a:spcPts val="1200"/>
              </a:spcAft>
            </a:pPr>
            <a:r>
              <a:rPr lang="zh-CN" altLang="en-US" sz="1600" dirty="0">
                <a:solidFill>
                  <a:prstClr val="black">
                    <a:lumMod val="85000"/>
                    <a:lumOff val="15000"/>
                  </a:prstClr>
                </a:solidFill>
                <a:latin typeface="+mn-ea"/>
              </a:rPr>
              <a:t>公司印章印统一由总经理负责管理；</a:t>
            </a:r>
            <a:endParaRPr lang="zh-CN" altLang="en-US" sz="1600" dirty="0">
              <a:solidFill>
                <a:prstClr val="black">
                  <a:lumMod val="85000"/>
                  <a:lumOff val="15000"/>
                </a:prstClr>
              </a:solidFill>
              <a:latin typeface="+mn-ea"/>
            </a:endParaRPr>
          </a:p>
          <a:p>
            <a:pPr lvl="0" algn="r">
              <a:spcAft>
                <a:spcPts val="1200"/>
              </a:spcAft>
            </a:pPr>
            <a:r>
              <a:rPr lang="zh-CN" altLang="en-US" sz="1600" dirty="0">
                <a:solidFill>
                  <a:prstClr val="black">
                    <a:lumMod val="85000"/>
                    <a:lumOff val="15000"/>
                  </a:prstClr>
                </a:solidFill>
                <a:latin typeface="+mn-ea"/>
              </a:rPr>
              <a:t>当文件需要公司盖公司印章的时需向行政部申请填写</a:t>
            </a:r>
            <a:r>
              <a:rPr lang="en-US" altLang="zh-CN" sz="1600" dirty="0">
                <a:solidFill>
                  <a:prstClr val="black">
                    <a:lumMod val="85000"/>
                    <a:lumOff val="15000"/>
                  </a:prstClr>
                </a:solidFill>
                <a:latin typeface="+mn-ea"/>
              </a:rPr>
              <a:t>《</a:t>
            </a:r>
            <a:r>
              <a:rPr lang="zh-CN" altLang="en-US" sz="1600" dirty="0">
                <a:solidFill>
                  <a:prstClr val="black">
                    <a:lumMod val="85000"/>
                    <a:lumOff val="15000"/>
                  </a:prstClr>
                </a:solidFill>
                <a:latin typeface="+mn-ea"/>
              </a:rPr>
              <a:t>印章使用登记表</a:t>
            </a:r>
            <a:r>
              <a:rPr lang="en-US" altLang="zh-CN" sz="1600" dirty="0">
                <a:solidFill>
                  <a:prstClr val="black">
                    <a:lumMod val="85000"/>
                    <a:lumOff val="15000"/>
                  </a:prstClr>
                </a:solidFill>
                <a:latin typeface="+mn-ea"/>
              </a:rPr>
              <a:t>》</a:t>
            </a:r>
            <a:r>
              <a:rPr lang="zh-CN" altLang="en-US" sz="1600" dirty="0">
                <a:solidFill>
                  <a:prstClr val="black">
                    <a:lumMod val="85000"/>
                    <a:lumOff val="15000"/>
                  </a:prstClr>
                </a:solidFill>
                <a:latin typeface="+mn-ea"/>
              </a:rPr>
              <a:t>，不得将章印盖在空白纸、空白表格、空白合同等空白处。</a:t>
            </a:r>
            <a:endParaRPr lang="zh-CN" altLang="en-US" sz="1600" dirty="0">
              <a:solidFill>
                <a:prstClr val="black">
                  <a:lumMod val="85000"/>
                  <a:lumOff val="15000"/>
                </a:prstClr>
              </a:solidFill>
              <a:latin typeface="+mn-ea"/>
            </a:endParaRPr>
          </a:p>
          <a:p>
            <a:pPr lvl="0" algn="r">
              <a:spcAft>
                <a:spcPts val="1200"/>
              </a:spcAft>
            </a:pPr>
            <a:r>
              <a:rPr lang="zh-CN" altLang="en-US" sz="1600" dirty="0">
                <a:solidFill>
                  <a:prstClr val="black">
                    <a:lumMod val="85000"/>
                    <a:lumOff val="15000"/>
                  </a:prstClr>
                </a:solidFill>
                <a:latin typeface="+mn-ea"/>
              </a:rPr>
              <a:t>所有盖有公司印章的文档，需保存至总经理办公室统一管理。</a:t>
            </a:r>
            <a:endParaRPr lang="zh-CN" altLang="en-US" sz="1600" dirty="0">
              <a:solidFill>
                <a:prstClr val="black">
                  <a:lumMod val="85000"/>
                  <a:lumOff val="15000"/>
                </a:prstClr>
              </a:solidFill>
              <a:latin typeface="+mn-ea"/>
            </a:endParaRPr>
          </a:p>
          <a:p>
            <a:pPr marL="0" marR="0" lvl="0" indent="0" algn="r" defTabSz="914400" rtl="0" eaLnBrk="1" fontAlgn="auto" latinLnBrk="0" hangingPunct="1">
              <a:spcBef>
                <a:spcPts val="0"/>
              </a:spcBef>
              <a:spcAft>
                <a:spcPts val="1200"/>
              </a:spcAft>
              <a:buClrTx/>
              <a:buSzTx/>
              <a:buFontTx/>
              <a:buNone/>
              <a:defRPr/>
            </a:pPr>
            <a:r>
              <a:rPr kumimoji="0" lang="en-US" altLang="zh-CN" sz="1600" b="0" i="0" u="none" strike="noStrike" kern="1200" cap="none" spc="0" normalizeH="0" baseline="0" noProof="0" dirty="0">
                <a:ln>
                  <a:noFill/>
                </a:ln>
                <a:solidFill>
                  <a:prstClr val="black">
                    <a:lumMod val="85000"/>
                    <a:lumOff val="15000"/>
                  </a:prstClr>
                </a:solidFill>
                <a:effectLst/>
                <a:uLnTx/>
                <a:uFillTx/>
                <a:latin typeface="+mn-ea"/>
              </a:rPr>
              <a:t>.</a:t>
            </a:r>
            <a:endParaRPr kumimoji="0" lang="zh-CN" altLang="en-US" sz="1600" b="0" i="0" u="none" strike="noStrike" kern="1200" cap="none" spc="0" normalizeH="0" baseline="0" noProof="0" dirty="0">
              <a:ln>
                <a:noFill/>
              </a:ln>
              <a:solidFill>
                <a:prstClr val="black">
                  <a:lumMod val="85000"/>
                  <a:lumOff val="15000"/>
                </a:prstClr>
              </a:solidFill>
              <a:effectLst/>
              <a:uLnTx/>
              <a:uFillTx/>
              <a:latin typeface="+mn-ea"/>
            </a:endParaRPr>
          </a:p>
        </p:txBody>
      </p:sp>
      <p:sp>
        <p:nvSpPr>
          <p:cNvPr id="12" name="文本框 11"/>
          <p:cNvSpPr txBox="1"/>
          <p:nvPr/>
        </p:nvSpPr>
        <p:spPr>
          <a:xfrm>
            <a:off x="7045416" y="454896"/>
            <a:ext cx="4196021" cy="760959"/>
          </a:xfrm>
          <a:prstGeom prst="rect">
            <a:avLst/>
          </a:prstGeom>
          <a:noFill/>
          <a:ln>
            <a:noFill/>
          </a:ln>
        </p:spPr>
        <p:txBody>
          <a:bodyPr wrap="none" tIns="72000" rIns="0" bIns="72000" rtlCol="0">
            <a:spAutoFit/>
          </a:bodyPr>
          <a:lstStyle/>
          <a:p>
            <a:pPr lvl="0" algn="r"/>
            <a:r>
              <a:rPr lang="zh-CN" altLang="en-US" sz="4000" b="1" dirty="0">
                <a:solidFill>
                  <a:prstClr val="black">
                    <a:lumMod val="85000"/>
                    <a:lumOff val="15000"/>
                  </a:prstClr>
                </a:solidFill>
                <a:latin typeface="+mj-ea"/>
                <a:ea typeface="+mj-ea"/>
              </a:rPr>
              <a:t>办公用品管理细则</a:t>
            </a:r>
            <a:endParaRPr lang="zh-CN" altLang="en-US" sz="4000" b="1" dirty="0">
              <a:solidFill>
                <a:prstClr val="black">
                  <a:lumMod val="85000"/>
                  <a:lumOff val="15000"/>
                </a:prstClr>
              </a:solidFill>
              <a:latin typeface="+mj-ea"/>
              <a:ea typeface="+mj-ea"/>
            </a:endParaRPr>
          </a:p>
        </p:txBody>
      </p:sp>
      <p:grpSp>
        <p:nvGrpSpPr>
          <p:cNvPr id="13" name="组合 12"/>
          <p:cNvGrpSpPr/>
          <p:nvPr/>
        </p:nvGrpSpPr>
        <p:grpSpPr>
          <a:xfrm>
            <a:off x="960448" y="6415525"/>
            <a:ext cx="294036" cy="168344"/>
            <a:chOff x="3634967" y="5794223"/>
            <a:chExt cx="316099" cy="180976"/>
          </a:xfrm>
        </p:grpSpPr>
        <p:sp>
          <p:nvSpPr>
            <p:cNvPr id="14" name="等腰三角形 13"/>
            <p:cNvSpPr/>
            <p:nvPr/>
          </p:nvSpPr>
          <p:spPr>
            <a:xfrm rot="5400000">
              <a:off x="3782572" y="5806705"/>
              <a:ext cx="180975" cy="15601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15" name="等腰三角形 14"/>
            <p:cNvSpPr/>
            <p:nvPr/>
          </p:nvSpPr>
          <p:spPr>
            <a:xfrm rot="5400000">
              <a:off x="3622486" y="5806704"/>
              <a:ext cx="180975" cy="156013"/>
            </a:xfrm>
            <a:prstGeom prst="triangl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grpSp>
      <p:sp>
        <p:nvSpPr>
          <p:cNvPr id="38" name="矩形 37"/>
          <p:cNvSpPr>
            <a:spLocks noChangeAspect="1"/>
          </p:cNvSpPr>
          <p:nvPr/>
        </p:nvSpPr>
        <p:spPr>
          <a:xfrm>
            <a:off x="975528" y="441536"/>
            <a:ext cx="4169909" cy="2790798"/>
          </a:xfrm>
          <a:prstGeom prst="rect">
            <a:avLst/>
          </a:prstGeom>
          <a:blipFill dpi="0" rotWithShape="1">
            <a:blip r:embed="rId1"/>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39" name="矩形 38"/>
          <p:cNvSpPr>
            <a:spLocks noChangeAspect="1"/>
          </p:cNvSpPr>
          <p:nvPr/>
        </p:nvSpPr>
        <p:spPr>
          <a:xfrm>
            <a:off x="7056446" y="3525498"/>
            <a:ext cx="4196021" cy="2781553"/>
          </a:xfrm>
          <a:prstGeom prst="rect">
            <a:avLst/>
          </a:prstGeom>
          <a:blipFill dpi="0" rotWithShape="1">
            <a:blip r:embed="rId2"/>
            <a:srcRect/>
            <a:stretch>
              <a:fillRect b="-7796"/>
            </a:stretch>
          </a:blipFill>
          <a:ln w="12700" cap="flat" cmpd="sng" algn="ctr">
            <a:noFill/>
            <a:prstDash val="solid"/>
            <a:miter lim="800000"/>
          </a:ln>
          <a:effectLst/>
          <a:extLst>
            <a:ext uri="{91240B29-F687-4F45-9708-019B960494DF}">
              <a14:hiddenLine xmlns:a14="http://schemas.microsoft.com/office/drawing/2010/main" w="12700">
                <a:solidFill>
                  <a:schemeClr val="dk1"/>
                </a:solidFill>
                <a:prstDash val="solid"/>
                <a:miter lim="800000"/>
                <a:headEnd/>
                <a:tailEn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8500" decel="428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00" fill="hold"/>
                                        <p:tgtEl>
                                          <p:spTgt spid="2"/>
                                        </p:tgtEl>
                                        <p:attrNameLst>
                                          <p:attrName>ppt_x</p:attrName>
                                        </p:attrNameLst>
                                      </p:cBhvr>
                                      <p:tavLst>
                                        <p:tav tm="0">
                                          <p:val>
                                            <p:strVal val="#ppt_x"/>
                                          </p:val>
                                        </p:tav>
                                        <p:tav tm="100000">
                                          <p:val>
                                            <p:strVal val="#ppt_x"/>
                                          </p:val>
                                        </p:tav>
                                      </p:tavLst>
                                    </p:anim>
                                    <p:anim calcmode="lin" valueType="num">
                                      <p:cBhvr additive="base">
                                        <p:cTn id="8" dur="7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accel="28500" decel="428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00" fill="hold"/>
                                        <p:tgtEl>
                                          <p:spTgt spid="4"/>
                                        </p:tgtEl>
                                        <p:attrNameLst>
                                          <p:attrName>ppt_x</p:attrName>
                                        </p:attrNameLst>
                                      </p:cBhvr>
                                      <p:tavLst>
                                        <p:tav tm="0">
                                          <p:val>
                                            <p:strVal val="#ppt_x"/>
                                          </p:val>
                                        </p:tav>
                                        <p:tav tm="100000">
                                          <p:val>
                                            <p:strVal val="#ppt_x"/>
                                          </p:val>
                                        </p:tav>
                                      </p:tavLst>
                                    </p:anim>
                                    <p:anim calcmode="lin" valueType="num">
                                      <p:cBhvr additive="base">
                                        <p:cTn id="12" dur="70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5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childTnLst>
                                </p:cTn>
                              </p:par>
                            </p:childTnLst>
                          </p:cTn>
                        </p:par>
                        <p:par>
                          <p:cTn id="20" fill="hold">
                            <p:stCondLst>
                              <p:cond delay="1500"/>
                            </p:stCondLst>
                            <p:childTnLst>
                              <p:par>
                                <p:cTn id="21" presetID="2" presetClass="entr" presetSubtype="1" accel="28500" decel="4280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700" fill="hold"/>
                                        <p:tgtEl>
                                          <p:spTgt spid="38"/>
                                        </p:tgtEl>
                                        <p:attrNameLst>
                                          <p:attrName>ppt_x</p:attrName>
                                        </p:attrNameLst>
                                      </p:cBhvr>
                                      <p:tavLst>
                                        <p:tav tm="0">
                                          <p:val>
                                            <p:strVal val="#ppt_x"/>
                                          </p:val>
                                        </p:tav>
                                        <p:tav tm="100000">
                                          <p:val>
                                            <p:strVal val="#ppt_x"/>
                                          </p:val>
                                        </p:tav>
                                      </p:tavLst>
                                    </p:anim>
                                    <p:anim calcmode="lin" valueType="num">
                                      <p:cBhvr additive="base">
                                        <p:cTn id="24" dur="700" fill="hold"/>
                                        <p:tgtEl>
                                          <p:spTgt spid="38"/>
                                        </p:tgtEl>
                                        <p:attrNameLst>
                                          <p:attrName>ppt_y</p:attrName>
                                        </p:attrNameLst>
                                      </p:cBhvr>
                                      <p:tavLst>
                                        <p:tav tm="0">
                                          <p:val>
                                            <p:strVal val="0-#ppt_h/2"/>
                                          </p:val>
                                        </p:tav>
                                        <p:tav tm="100000">
                                          <p:val>
                                            <p:strVal val="#ppt_y"/>
                                          </p:val>
                                        </p:tav>
                                      </p:tavLst>
                                    </p:anim>
                                  </p:childTnLst>
                                </p:cTn>
                              </p:par>
                              <p:par>
                                <p:cTn id="25" presetID="2" presetClass="entr" presetSubtype="4" accel="28500" decel="4280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700" fill="hold"/>
                                        <p:tgtEl>
                                          <p:spTgt spid="39"/>
                                        </p:tgtEl>
                                        <p:attrNameLst>
                                          <p:attrName>ppt_x</p:attrName>
                                        </p:attrNameLst>
                                      </p:cBhvr>
                                      <p:tavLst>
                                        <p:tav tm="0">
                                          <p:val>
                                            <p:strVal val="#ppt_x"/>
                                          </p:val>
                                        </p:tav>
                                        <p:tav tm="100000">
                                          <p:val>
                                            <p:strVal val="#ppt_x"/>
                                          </p:val>
                                        </p:tav>
                                      </p:tavLst>
                                    </p:anim>
                                    <p:anim calcmode="lin" valueType="num">
                                      <p:cBhvr additive="base">
                                        <p:cTn id="28" dur="700" fill="hold"/>
                                        <p:tgtEl>
                                          <p:spTgt spid="3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50" presetClass="entr" presetSubtype="0" decel="10000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750" fill="hold"/>
                                        <p:tgtEl>
                                          <p:spTgt spid="8"/>
                                        </p:tgtEl>
                                        <p:attrNameLst>
                                          <p:attrName>ppt_w</p:attrName>
                                        </p:attrNameLst>
                                      </p:cBhvr>
                                      <p:tavLst>
                                        <p:tav tm="0">
                                          <p:val>
                                            <p:strVal val="#ppt_w+.3"/>
                                          </p:val>
                                        </p:tav>
                                        <p:tav tm="100000">
                                          <p:val>
                                            <p:strVal val="#ppt_w"/>
                                          </p:val>
                                        </p:tav>
                                      </p:tavLst>
                                    </p:anim>
                                    <p:anim calcmode="lin" valueType="num">
                                      <p:cBhvr>
                                        <p:cTn id="33" dur="750" fill="hold"/>
                                        <p:tgtEl>
                                          <p:spTgt spid="8"/>
                                        </p:tgtEl>
                                        <p:attrNameLst>
                                          <p:attrName>ppt_h</p:attrName>
                                        </p:attrNameLst>
                                      </p:cBhvr>
                                      <p:tavLst>
                                        <p:tav tm="0">
                                          <p:val>
                                            <p:strVal val="#ppt_h"/>
                                          </p:val>
                                        </p:tav>
                                        <p:tav tm="100000">
                                          <p:val>
                                            <p:strVal val="#ppt_h"/>
                                          </p:val>
                                        </p:tav>
                                      </p:tavLst>
                                    </p:anim>
                                    <p:animEffect transition="in" filter="fade">
                                      <p:cBhvr>
                                        <p:cTn id="34" dur="750"/>
                                        <p:tgtEl>
                                          <p:spTgt spid="8"/>
                                        </p:tgtEl>
                                      </p:cBhvr>
                                    </p:animEffect>
                                  </p:childTnLst>
                                </p:cTn>
                              </p:par>
                              <p:par>
                                <p:cTn id="35" presetID="50" presetClass="entr" presetSubtype="0" decel="10000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750" fill="hold"/>
                                        <p:tgtEl>
                                          <p:spTgt spid="10"/>
                                        </p:tgtEl>
                                        <p:attrNameLst>
                                          <p:attrName>ppt_w</p:attrName>
                                        </p:attrNameLst>
                                      </p:cBhvr>
                                      <p:tavLst>
                                        <p:tav tm="0">
                                          <p:val>
                                            <p:strVal val="#ppt_w+.3"/>
                                          </p:val>
                                        </p:tav>
                                        <p:tav tm="100000">
                                          <p:val>
                                            <p:strVal val="#ppt_w"/>
                                          </p:val>
                                        </p:tav>
                                      </p:tavLst>
                                    </p:anim>
                                    <p:anim calcmode="lin" valueType="num">
                                      <p:cBhvr>
                                        <p:cTn id="38" dur="750" fill="hold"/>
                                        <p:tgtEl>
                                          <p:spTgt spid="10"/>
                                        </p:tgtEl>
                                        <p:attrNameLst>
                                          <p:attrName>ppt_h</p:attrName>
                                        </p:attrNameLst>
                                      </p:cBhvr>
                                      <p:tavLst>
                                        <p:tav tm="0">
                                          <p:val>
                                            <p:strVal val="#ppt_h"/>
                                          </p:val>
                                        </p:tav>
                                        <p:tav tm="100000">
                                          <p:val>
                                            <p:strVal val="#ppt_h"/>
                                          </p:val>
                                        </p:tav>
                                      </p:tavLst>
                                    </p:anim>
                                    <p:animEffect transition="in" filter="fade">
                                      <p:cBhvr>
                                        <p:cTn id="39" dur="750"/>
                                        <p:tgtEl>
                                          <p:spTgt spid="10"/>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par>
                                <p:cTn id="44" presetID="45" presetClass="entr" presetSubtype="0"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anim calcmode="lin" valueType="num">
                                      <p:cBhvr>
                                        <p:cTn id="47" dur="500" fill="hold"/>
                                        <p:tgtEl>
                                          <p:spTgt spid="13"/>
                                        </p:tgtEl>
                                        <p:attrNameLst>
                                          <p:attrName>ppt_w</p:attrName>
                                        </p:attrNameLst>
                                      </p:cBhvr>
                                      <p:tavLst>
                                        <p:tav tm="0" fmla="#ppt_w*sin(2.5*pi*$)">
                                          <p:val>
                                            <p:fltVal val="0"/>
                                          </p:val>
                                        </p:tav>
                                        <p:tav tm="100000">
                                          <p:val>
                                            <p:fltVal val="1"/>
                                          </p:val>
                                        </p:tav>
                                      </p:tavLst>
                                    </p:anim>
                                    <p:anim calcmode="lin" valueType="num">
                                      <p:cBhvr>
                                        <p:cTn id="48" dur="500" fill="hold"/>
                                        <p:tgtEl>
                                          <p:spTgt spid="13"/>
                                        </p:tgtEl>
                                        <p:attrNameLst>
                                          <p:attrName>ppt_h</p:attrName>
                                        </p:attrNameLst>
                                      </p:cBhvr>
                                      <p:tavLst>
                                        <p:tav tm="0">
                                          <p:val>
                                            <p:strVal val="#ppt_h"/>
                                          </p:val>
                                        </p:tav>
                                        <p:tav tm="100000">
                                          <p:val>
                                            <p:strVal val="#ppt_h"/>
                                          </p:val>
                                        </p:tav>
                                      </p:tavLst>
                                    </p:anim>
                                  </p:childTnLst>
                                </p:cTn>
                              </p:par>
                            </p:childTnLst>
                          </p:cTn>
                        </p:par>
                        <p:par>
                          <p:cTn id="49" fill="hold">
                            <p:stCondLst>
                              <p:cond delay="4000"/>
                            </p:stCondLst>
                            <p:childTnLst>
                              <p:par>
                                <p:cTn id="50" presetID="50" presetClass="entr" presetSubtype="0" decel="10000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750" fill="hold"/>
                                        <p:tgtEl>
                                          <p:spTgt spid="12"/>
                                        </p:tgtEl>
                                        <p:attrNameLst>
                                          <p:attrName>ppt_w</p:attrName>
                                        </p:attrNameLst>
                                      </p:cBhvr>
                                      <p:tavLst>
                                        <p:tav tm="0">
                                          <p:val>
                                            <p:strVal val="#ppt_w+.3"/>
                                          </p:val>
                                        </p:tav>
                                        <p:tav tm="100000">
                                          <p:val>
                                            <p:strVal val="#ppt_w"/>
                                          </p:val>
                                        </p:tav>
                                      </p:tavLst>
                                    </p:anim>
                                    <p:anim calcmode="lin" valueType="num">
                                      <p:cBhvr>
                                        <p:cTn id="53" dur="750" fill="hold"/>
                                        <p:tgtEl>
                                          <p:spTgt spid="12"/>
                                        </p:tgtEl>
                                        <p:attrNameLst>
                                          <p:attrName>ppt_h</p:attrName>
                                        </p:attrNameLst>
                                      </p:cBhvr>
                                      <p:tavLst>
                                        <p:tav tm="0">
                                          <p:val>
                                            <p:strVal val="#ppt_h"/>
                                          </p:val>
                                        </p:tav>
                                        <p:tav tm="100000">
                                          <p:val>
                                            <p:strVal val="#ppt_h"/>
                                          </p:val>
                                        </p:tav>
                                      </p:tavLst>
                                    </p:anim>
                                    <p:animEffect transition="in" filter="fade">
                                      <p:cBhvr>
                                        <p:cTn id="54" dur="750"/>
                                        <p:tgtEl>
                                          <p:spTgt spid="12"/>
                                        </p:tgtEl>
                                      </p:cBhvr>
                                    </p:animEffect>
                                  </p:childTnLst>
                                </p:cTn>
                              </p:par>
                            </p:childTnLst>
                          </p:cTn>
                        </p:par>
                        <p:par>
                          <p:cTn id="55" fill="hold">
                            <p:stCondLst>
                              <p:cond delay="5000"/>
                            </p:stCondLst>
                            <p:childTnLst>
                              <p:par>
                                <p:cTn id="56" presetID="22" presetClass="entr" presetSubtype="1"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 grpId="0" bldLvl="0" animBg="1"/>
      <p:bldP spid="6" grpId="0" bldLvl="0" animBg="1"/>
      <p:bldP spid="7" grpId="0" bldLvl="0" animBg="1"/>
      <p:bldP spid="8" grpId="0" bldLvl="0" animBg="1"/>
      <p:bldP spid="9" grpId="0"/>
      <p:bldP spid="10" grpId="0" bldLvl="0" animBg="1"/>
      <p:bldP spid="11" grpId="0"/>
      <p:bldP spid="12" grpId="0"/>
      <p:bldP spid="38" grpId="0" bldLvl="0" animBg="1"/>
      <p:bldP spid="39"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200650" y="0"/>
            <a:ext cx="6219824" cy="1066475"/>
          </a:xfrm>
          <a:prstGeom prst="rect">
            <a:avLst/>
          </a:prstGeom>
          <a:solidFill>
            <a:schemeClr val="accent3"/>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3" name="矩形 2"/>
          <p:cNvSpPr/>
          <p:nvPr/>
        </p:nvSpPr>
        <p:spPr>
          <a:xfrm>
            <a:off x="1058" y="3486150"/>
            <a:ext cx="12190942" cy="3371850"/>
          </a:xfrm>
          <a:prstGeom prst="rect">
            <a:avLst/>
          </a:prstGeom>
          <a:solidFill>
            <a:srgbClr val="2B2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4" name="矩形 3"/>
          <p:cNvSpPr/>
          <p:nvPr/>
        </p:nvSpPr>
        <p:spPr>
          <a:xfrm>
            <a:off x="5295899" y="1285876"/>
            <a:ext cx="6029325" cy="4516026"/>
          </a:xfrm>
          <a:prstGeom prst="rect">
            <a:avLst/>
          </a:prstGeom>
          <a:noFill/>
          <a:ln w="190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a:cs typeface="+mn-cs"/>
            </a:endParaRPr>
          </a:p>
        </p:txBody>
      </p:sp>
      <p:sp>
        <p:nvSpPr>
          <p:cNvPr id="6" name="文本框 5"/>
          <p:cNvSpPr txBox="1"/>
          <p:nvPr/>
        </p:nvSpPr>
        <p:spPr>
          <a:xfrm>
            <a:off x="11032364" y="5939061"/>
            <a:ext cx="702436" cy="307777"/>
          </a:xfrm>
          <a:prstGeom prst="rect">
            <a:avLst/>
          </a:prstGeom>
          <a:noFill/>
          <a:ln>
            <a:solidFill>
              <a:schemeClr val="tx1">
                <a:lumMod val="50000"/>
                <a:lumOff val="50000"/>
              </a:schemeClr>
            </a:solidFill>
          </a:ln>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lumMod val="50000"/>
                    <a:lumOff val="50000"/>
                  </a:prstClr>
                </a:solidFill>
                <a:effectLst/>
                <a:uLnTx/>
                <a:uFillTx/>
                <a:latin typeface="Arial" panose="020B0604020202020204"/>
                <a:ea typeface="微软雅黑 Light"/>
                <a:cs typeface="+mn-cs"/>
              </a:rPr>
              <a:t>LOGO</a:t>
            </a:r>
            <a:endParaRPr kumimoji="0" lang="zh-CN" altLang="en-US" sz="1400" b="0" i="0" u="none" strike="noStrike" kern="1200" cap="none" spc="0" normalizeH="0" baseline="0" noProof="0" dirty="0">
              <a:ln>
                <a:noFill/>
              </a:ln>
              <a:solidFill>
                <a:prstClr val="black">
                  <a:lumMod val="50000"/>
                  <a:lumOff val="50000"/>
                </a:prstClr>
              </a:solidFill>
              <a:effectLst/>
              <a:uLnTx/>
              <a:uFillTx/>
              <a:latin typeface="Arial" panose="020B0604020202020204"/>
              <a:ea typeface="微软雅黑 Light"/>
              <a:cs typeface="+mn-cs"/>
            </a:endParaRPr>
          </a:p>
        </p:txBody>
      </p:sp>
      <p:sp>
        <p:nvSpPr>
          <p:cNvPr id="10" name="文本框 9"/>
          <p:cNvSpPr txBox="1"/>
          <p:nvPr/>
        </p:nvSpPr>
        <p:spPr>
          <a:xfrm>
            <a:off x="667472" y="767704"/>
            <a:ext cx="4493538" cy="276999"/>
          </a:xfrm>
          <a:prstGeom prst="rect">
            <a:avLst/>
          </a:prstGeom>
          <a:noFill/>
          <a:ln>
            <a:solidFill>
              <a:schemeClr val="tx2"/>
            </a:solidFill>
          </a:ln>
        </p:spPr>
        <p:txBody>
          <a:bodyPr wrap="none" rtlCol="0">
            <a:spAutoFit/>
          </a:bodyPr>
          <a:lstStyle/>
          <a:p>
            <a:pPr lvl="0" algn="r"/>
            <a:r>
              <a:rPr lang="zh-CN" altLang="en-US" sz="1200" dirty="0">
                <a:solidFill>
                  <a:srgbClr val="9A6D2A"/>
                </a:solidFill>
              </a:rPr>
              <a:t>良好的个人卫生行为习惯，可以保证良好的健康及高效率的工作</a:t>
            </a:r>
            <a:endParaRPr kumimoji="0" lang="zh-CN" altLang="en-US" sz="1200" b="0" i="0" u="none" strike="noStrike" kern="1200" cap="none" spc="0" normalizeH="0" baseline="0" noProof="0" dirty="0">
              <a:ln>
                <a:noFill/>
              </a:ln>
              <a:solidFill>
                <a:srgbClr val="9A6D2A"/>
              </a:solidFill>
              <a:effectLst/>
              <a:uLnTx/>
              <a:uFillTx/>
              <a:latin typeface="Arial" panose="020B0604020202020204"/>
              <a:ea typeface="微软雅黑 Light"/>
              <a:cs typeface="+mn-cs"/>
            </a:endParaRPr>
          </a:p>
        </p:txBody>
      </p:sp>
      <p:sp>
        <p:nvSpPr>
          <p:cNvPr id="11" name="文本框 10"/>
          <p:cNvSpPr txBox="1"/>
          <p:nvPr/>
        </p:nvSpPr>
        <p:spPr>
          <a:xfrm>
            <a:off x="242913" y="1338013"/>
            <a:ext cx="4888132" cy="2027030"/>
          </a:xfrm>
          <a:prstGeom prst="rect">
            <a:avLst/>
          </a:prstGeom>
          <a:noFill/>
        </p:spPr>
        <p:txBody>
          <a:bodyPr wrap="square" rIns="0" rtlCol="0">
            <a:spAutoFit/>
          </a:bodyPr>
          <a:lstStyle/>
          <a:p>
            <a:pPr marL="171450" lvl="0" indent="-171450" algn="r">
              <a:lnSpc>
                <a:spcPts val="2200"/>
              </a:lnSpc>
              <a:buFont typeface="Wingdings" panose="05000000000000000000" pitchFamily="2" charset="2"/>
              <a:buChar char="ü"/>
            </a:pPr>
            <a:r>
              <a:rPr lang="zh-CN" altLang="en-US" sz="1400" dirty="0">
                <a:solidFill>
                  <a:prstClr val="black">
                    <a:lumMod val="65000"/>
                    <a:lumOff val="35000"/>
                  </a:prstClr>
                </a:solidFill>
                <a:latin typeface="+mn-ea"/>
              </a:rPr>
              <a:t>请保持办公区域的干净及整洁，随手捡起地上的纸屑垃圾。</a:t>
            </a:r>
            <a:endParaRPr lang="en-US" altLang="zh-CN" sz="1400" dirty="0">
              <a:solidFill>
                <a:prstClr val="black">
                  <a:lumMod val="65000"/>
                  <a:lumOff val="35000"/>
                </a:prstClr>
              </a:solidFill>
              <a:latin typeface="+mn-ea"/>
            </a:endParaRPr>
          </a:p>
          <a:p>
            <a:pPr marL="171450" lvl="0" indent="-171450" algn="r">
              <a:lnSpc>
                <a:spcPts val="2200"/>
              </a:lnSpc>
              <a:buFont typeface="Wingdings" panose="05000000000000000000" pitchFamily="2" charset="2"/>
              <a:buChar char="ü"/>
            </a:pPr>
            <a:r>
              <a:rPr lang="zh-CN" altLang="en-US" sz="1400" dirty="0">
                <a:solidFill>
                  <a:prstClr val="black">
                    <a:lumMod val="65000"/>
                    <a:lumOff val="35000"/>
                  </a:prstClr>
                </a:solidFill>
                <a:latin typeface="+mn-ea"/>
              </a:rPr>
              <a:t>请各位同事中午就餐后，自行将餐后垃圾收拾塑料袋中，再将垃圾倾倒在办公室外的垃圾房内，以免办公室产生异味。</a:t>
            </a:r>
            <a:endParaRPr lang="en-US" altLang="zh-CN" sz="1400" dirty="0">
              <a:solidFill>
                <a:prstClr val="black">
                  <a:lumMod val="65000"/>
                  <a:lumOff val="35000"/>
                </a:prstClr>
              </a:solidFill>
              <a:latin typeface="+mn-ea"/>
            </a:endParaRPr>
          </a:p>
          <a:p>
            <a:pPr marL="171450" lvl="0" indent="-171450" algn="r">
              <a:lnSpc>
                <a:spcPts val="2200"/>
              </a:lnSpc>
              <a:buFont typeface="Wingdings" panose="05000000000000000000" pitchFamily="2" charset="2"/>
              <a:buChar char="ü"/>
            </a:pPr>
            <a:r>
              <a:rPr lang="zh-CN" altLang="en-US" sz="1400" dirty="0">
                <a:solidFill>
                  <a:prstClr val="black">
                    <a:lumMod val="65000"/>
                    <a:lumOff val="35000"/>
                  </a:prstClr>
                </a:solidFill>
                <a:latin typeface="+mn-ea"/>
              </a:rPr>
              <a:t>禁止在地毯上倾倒任何粉状物体、液体。</a:t>
            </a:r>
            <a:endParaRPr lang="zh-CN" altLang="en-US" sz="1400" dirty="0">
              <a:solidFill>
                <a:prstClr val="black">
                  <a:lumMod val="65000"/>
                  <a:lumOff val="35000"/>
                </a:prstClr>
              </a:solidFill>
              <a:latin typeface="+mn-ea"/>
            </a:endParaRPr>
          </a:p>
          <a:p>
            <a:pPr marL="171450" lvl="0" indent="-171450" algn="r">
              <a:lnSpc>
                <a:spcPts val="2200"/>
              </a:lnSpc>
              <a:buFont typeface="Wingdings" panose="05000000000000000000" pitchFamily="2" charset="2"/>
              <a:buChar char="ü"/>
            </a:pPr>
            <a:r>
              <a:rPr lang="zh-CN" altLang="en-US" sz="1400" dirty="0">
                <a:solidFill>
                  <a:prstClr val="black">
                    <a:lumMod val="65000"/>
                    <a:lumOff val="35000"/>
                  </a:prstClr>
                </a:solidFill>
                <a:latin typeface="+mn-ea"/>
              </a:rPr>
              <a:t>请各位同事上班前或者下班前先整理好自己办公桌上台面，让自己有一个好心情上班。</a:t>
            </a:r>
            <a:endParaRPr lang="en-US" altLang="zh-CN" sz="1400" dirty="0">
              <a:solidFill>
                <a:prstClr val="black">
                  <a:lumMod val="65000"/>
                  <a:lumOff val="35000"/>
                </a:prstClr>
              </a:solidFill>
              <a:latin typeface="+mn-ea"/>
            </a:endParaRPr>
          </a:p>
          <a:p>
            <a:pPr marL="171450" lvl="0" indent="-171450" algn="r">
              <a:lnSpc>
                <a:spcPts val="2200"/>
              </a:lnSpc>
              <a:buFont typeface="Wingdings" panose="05000000000000000000" pitchFamily="2" charset="2"/>
              <a:buChar char="ü"/>
            </a:pPr>
            <a:r>
              <a:rPr lang="zh-CN" altLang="en-US" sz="1400" dirty="0">
                <a:solidFill>
                  <a:prstClr val="black">
                    <a:lumMod val="65000"/>
                    <a:lumOff val="35000"/>
                  </a:prstClr>
                </a:solidFill>
                <a:latin typeface="+mn-ea"/>
              </a:rPr>
              <a:t>公司聘请的保洁阿姨是每天早晨、下午打扫卫生。</a:t>
            </a:r>
            <a:endParaRPr lang="zh-CN" altLang="en-US" sz="1400" dirty="0">
              <a:solidFill>
                <a:prstClr val="black">
                  <a:lumMod val="65000"/>
                  <a:lumOff val="35000"/>
                </a:prstClr>
              </a:solidFill>
              <a:latin typeface="+mn-ea"/>
            </a:endParaRPr>
          </a:p>
        </p:txBody>
      </p:sp>
      <p:pic>
        <p:nvPicPr>
          <p:cNvPr id="46" name="图片 4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509732" y="2218309"/>
            <a:ext cx="5851676" cy="3907213"/>
          </a:xfrm>
          <a:prstGeom prst="rect">
            <a:avLst/>
          </a:prstGeom>
        </p:spPr>
      </p:pic>
      <p:sp>
        <p:nvSpPr>
          <p:cNvPr id="8" name="文本框 7"/>
          <p:cNvSpPr txBox="1"/>
          <p:nvPr/>
        </p:nvSpPr>
        <p:spPr>
          <a:xfrm>
            <a:off x="730918" y="4637259"/>
            <a:ext cx="5632311" cy="699404"/>
          </a:xfrm>
          <a:prstGeom prst="rect">
            <a:avLst/>
          </a:prstGeom>
          <a:solidFill>
            <a:schemeClr val="accent1"/>
          </a:solidFill>
        </p:spPr>
        <p:txBody>
          <a:bodyPr wrap="none" tIns="72000" rIns="0" bIns="72000" rtlCol="0">
            <a:spAutoFit/>
          </a:bodyPr>
          <a:lstStyle/>
          <a:p>
            <a:pPr lvl="0" algn="r"/>
            <a:r>
              <a:rPr lang="zh-CN" altLang="en-US" sz="3600" b="1" dirty="0">
                <a:solidFill>
                  <a:prstClr val="white"/>
                </a:solidFill>
                <a:latin typeface="+mj-ea"/>
                <a:ea typeface="+mj-ea"/>
              </a:rPr>
              <a:t>办公室卫生及安全管理细则</a:t>
            </a:r>
            <a:endParaRPr lang="zh-CN" altLang="en-US" sz="3600" b="1" dirty="0">
              <a:solidFill>
                <a:prstClr val="white"/>
              </a:solidFill>
              <a:latin typeface="+mj-ea"/>
              <a:ea typeface="+mj-ea"/>
            </a:endParaRPr>
          </a:p>
        </p:txBody>
      </p:sp>
      <p:sp>
        <p:nvSpPr>
          <p:cNvPr id="47" name="矩形 46"/>
          <p:cNvSpPr/>
          <p:nvPr/>
        </p:nvSpPr>
        <p:spPr>
          <a:xfrm>
            <a:off x="5384723" y="1331315"/>
            <a:ext cx="5851676" cy="907108"/>
          </a:xfrm>
          <a:prstGeom prst="rect">
            <a:avLst/>
          </a:prstGeom>
        </p:spPr>
        <p:txBody>
          <a:bodyPr wrap="square">
            <a:spAutoFit/>
          </a:bodyPr>
          <a:lstStyle/>
          <a:p>
            <a:pPr marL="171450" lvl="0" indent="-171450">
              <a:lnSpc>
                <a:spcPts val="2200"/>
              </a:lnSpc>
              <a:buFont typeface="Wingdings" panose="05000000000000000000" pitchFamily="2" charset="2"/>
              <a:buChar char="ü"/>
            </a:pPr>
            <a:r>
              <a:rPr lang="zh-CN" altLang="en-US" sz="1400" dirty="0">
                <a:solidFill>
                  <a:prstClr val="black">
                    <a:lumMod val="65000"/>
                    <a:lumOff val="35000"/>
                  </a:prstClr>
                </a:solidFill>
              </a:rPr>
              <a:t>请每次下班前最后离开办公室的同事，务必检查门、窗、电、水处于关闭状态。</a:t>
            </a:r>
            <a:endParaRPr lang="zh-CN" altLang="en-US" sz="1400" dirty="0">
              <a:solidFill>
                <a:prstClr val="black">
                  <a:lumMod val="65000"/>
                  <a:lumOff val="35000"/>
                </a:prstClr>
              </a:solidFill>
            </a:endParaRPr>
          </a:p>
          <a:p>
            <a:pPr marL="171450" lvl="0" indent="-171450">
              <a:lnSpc>
                <a:spcPts val="2200"/>
              </a:lnSpc>
              <a:buFont typeface="Wingdings" panose="05000000000000000000" pitchFamily="2" charset="2"/>
              <a:buChar char="ü"/>
            </a:pPr>
            <a:r>
              <a:rPr lang="zh-CN" altLang="en-US" sz="1400" dirty="0">
                <a:solidFill>
                  <a:prstClr val="black">
                    <a:lumMod val="65000"/>
                    <a:lumOff val="35000"/>
                  </a:prstClr>
                </a:solidFill>
              </a:rPr>
              <a:t>公司用电的电量及充值由行政部负责，应确保公司的用电的正常使用。</a:t>
            </a:r>
            <a:endParaRPr lang="zh-CN" altLang="en-US" sz="1400" dirty="0">
              <a:solidFill>
                <a:prstClr val="black">
                  <a:lumMod val="65000"/>
                  <a:lumOff val="35000"/>
                </a:prstClr>
              </a:solidFill>
            </a:endParaRPr>
          </a:p>
        </p:txBody>
      </p:sp>
      <p:sp>
        <p:nvSpPr>
          <p:cNvPr id="7" name="文本框 6"/>
          <p:cNvSpPr txBox="1"/>
          <p:nvPr/>
        </p:nvSpPr>
        <p:spPr>
          <a:xfrm>
            <a:off x="4220655" y="4107281"/>
            <a:ext cx="2142574" cy="637849"/>
          </a:xfrm>
          <a:prstGeom prst="rect">
            <a:avLst/>
          </a:prstGeom>
          <a:solidFill>
            <a:schemeClr val="accent1"/>
          </a:solidFill>
        </p:spPr>
        <p:txBody>
          <a:bodyPr wrap="none" tIns="72000" rIns="0" bIns="72000"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DCB57C"/>
                </a:solidFill>
                <a:effectLst/>
                <a:uLnTx/>
                <a:uFillTx/>
                <a:latin typeface="Arial" panose="020B0604020202020204"/>
                <a:ea typeface="微软雅黑 Light"/>
                <a:cs typeface="+mn-cs"/>
              </a:rPr>
              <a:t>Please add</a:t>
            </a:r>
            <a:endParaRPr kumimoji="0" lang="zh-CN" altLang="en-US" sz="3200" b="0" i="0" u="none" strike="noStrike" kern="1200" cap="none" spc="0" normalizeH="0" baseline="0" noProof="0" dirty="0">
              <a:ln>
                <a:noFill/>
              </a:ln>
              <a:solidFill>
                <a:srgbClr val="DCB57C"/>
              </a:solidFill>
              <a:effectLst/>
              <a:uLnTx/>
              <a:uFillTx/>
              <a:latin typeface="Arial" panose="020B0604020202020204"/>
              <a:ea typeface="微软雅黑 Light"/>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8500" decel="428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00" fill="hold"/>
                                        <p:tgtEl>
                                          <p:spTgt spid="3"/>
                                        </p:tgtEl>
                                        <p:attrNameLst>
                                          <p:attrName>ppt_x</p:attrName>
                                        </p:attrNameLst>
                                      </p:cBhvr>
                                      <p:tavLst>
                                        <p:tav tm="0">
                                          <p:val>
                                            <p:strVal val="#ppt_x"/>
                                          </p:val>
                                        </p:tav>
                                        <p:tav tm="100000">
                                          <p:val>
                                            <p:strVal val="#ppt_x"/>
                                          </p:val>
                                        </p:tav>
                                      </p:tavLst>
                                    </p:anim>
                                    <p:anim calcmode="lin" valueType="num">
                                      <p:cBhvr additive="base">
                                        <p:cTn id="8" dur="7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accel="28500" decel="428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00" fill="hold"/>
                                        <p:tgtEl>
                                          <p:spTgt spid="4"/>
                                        </p:tgtEl>
                                        <p:attrNameLst>
                                          <p:attrName>ppt_x</p:attrName>
                                        </p:attrNameLst>
                                      </p:cBhvr>
                                      <p:tavLst>
                                        <p:tav tm="0">
                                          <p:val>
                                            <p:strVal val="#ppt_x"/>
                                          </p:val>
                                        </p:tav>
                                        <p:tav tm="100000">
                                          <p:val>
                                            <p:strVal val="#ppt_x"/>
                                          </p:val>
                                        </p:tav>
                                      </p:tavLst>
                                    </p:anim>
                                    <p:anim calcmode="lin" valueType="num">
                                      <p:cBhvr additive="base">
                                        <p:cTn id="12" dur="70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accel="28500" decel="4280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00" fill="hold"/>
                                        <p:tgtEl>
                                          <p:spTgt spid="9"/>
                                        </p:tgtEl>
                                        <p:attrNameLst>
                                          <p:attrName>ppt_x</p:attrName>
                                        </p:attrNameLst>
                                      </p:cBhvr>
                                      <p:tavLst>
                                        <p:tav tm="0">
                                          <p:val>
                                            <p:strVal val="#ppt_x"/>
                                          </p:val>
                                        </p:tav>
                                        <p:tav tm="100000">
                                          <p:val>
                                            <p:strVal val="#ppt_x"/>
                                          </p:val>
                                        </p:tav>
                                      </p:tavLst>
                                    </p:anim>
                                    <p:anim calcmode="lin" valueType="num">
                                      <p:cBhvr additive="base">
                                        <p:cTn id="17" dur="700" fill="hold"/>
                                        <p:tgtEl>
                                          <p:spTgt spid="9"/>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0" presetClass="entr" presetSubtype="0" decel="10000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750" fill="hold"/>
                                        <p:tgtEl>
                                          <p:spTgt spid="8"/>
                                        </p:tgtEl>
                                        <p:attrNameLst>
                                          <p:attrName>ppt_w</p:attrName>
                                        </p:attrNameLst>
                                      </p:cBhvr>
                                      <p:tavLst>
                                        <p:tav tm="0">
                                          <p:val>
                                            <p:strVal val="#ppt_w+.3"/>
                                          </p:val>
                                        </p:tav>
                                        <p:tav tm="100000">
                                          <p:val>
                                            <p:strVal val="#ppt_w"/>
                                          </p:val>
                                        </p:tav>
                                      </p:tavLst>
                                    </p:anim>
                                    <p:anim calcmode="lin" valueType="num">
                                      <p:cBhvr>
                                        <p:cTn id="27" dur="750" fill="hold"/>
                                        <p:tgtEl>
                                          <p:spTgt spid="8"/>
                                        </p:tgtEl>
                                        <p:attrNameLst>
                                          <p:attrName>ppt_h</p:attrName>
                                        </p:attrNameLst>
                                      </p:cBhvr>
                                      <p:tavLst>
                                        <p:tav tm="0">
                                          <p:val>
                                            <p:strVal val="#ppt_h"/>
                                          </p:val>
                                        </p:tav>
                                        <p:tav tm="100000">
                                          <p:val>
                                            <p:strVal val="#ppt_h"/>
                                          </p:val>
                                        </p:tav>
                                      </p:tavLst>
                                    </p:anim>
                                    <p:animEffect transition="in" filter="fade">
                                      <p:cBhvr>
                                        <p:cTn id="28" dur="750"/>
                                        <p:tgtEl>
                                          <p:spTgt spid="8"/>
                                        </p:tgtEl>
                                      </p:cBhvr>
                                    </p:animEffect>
                                  </p:childTnLst>
                                </p:cTn>
                              </p:par>
                            </p:childTnLst>
                          </p:cTn>
                        </p:par>
                        <p:par>
                          <p:cTn id="29" fill="hold">
                            <p:stCondLst>
                              <p:cond delay="2500"/>
                            </p:stCondLst>
                            <p:childTnLst>
                              <p:par>
                                <p:cTn id="30" presetID="2" presetClass="entr" presetSubtype="8" accel="28500" decel="42800" fill="hold" grpId="0" nodeType="afterEffect">
                                  <p:stCondLst>
                                    <p:cond delay="25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700" fill="hold"/>
                                        <p:tgtEl>
                                          <p:spTgt spid="10"/>
                                        </p:tgtEl>
                                        <p:attrNameLst>
                                          <p:attrName>ppt_x</p:attrName>
                                        </p:attrNameLst>
                                      </p:cBhvr>
                                      <p:tavLst>
                                        <p:tav tm="0">
                                          <p:val>
                                            <p:strVal val="0-#ppt_w/2"/>
                                          </p:val>
                                        </p:tav>
                                        <p:tav tm="100000">
                                          <p:val>
                                            <p:strVal val="#ppt_x"/>
                                          </p:val>
                                        </p:tav>
                                      </p:tavLst>
                                    </p:anim>
                                    <p:anim calcmode="lin" valueType="num">
                                      <p:cBhvr additive="base">
                                        <p:cTn id="33" dur="7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3750"/>
                            </p:stCondLst>
                            <p:childTnLst>
                              <p:par>
                                <p:cTn id="35" presetID="2" presetClass="entr" presetSubtype="8" accel="28500" decel="428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700" fill="hold"/>
                                        <p:tgtEl>
                                          <p:spTgt spid="11"/>
                                        </p:tgtEl>
                                        <p:attrNameLst>
                                          <p:attrName>ppt_x</p:attrName>
                                        </p:attrNameLst>
                                      </p:cBhvr>
                                      <p:tavLst>
                                        <p:tav tm="0">
                                          <p:val>
                                            <p:strVal val="0-#ppt_w/2"/>
                                          </p:val>
                                        </p:tav>
                                        <p:tav tm="100000">
                                          <p:val>
                                            <p:strVal val="#ppt_x"/>
                                          </p:val>
                                        </p:tav>
                                      </p:tavLst>
                                    </p:anim>
                                    <p:anim calcmode="lin" valueType="num">
                                      <p:cBhvr additive="base">
                                        <p:cTn id="38" dur="700" fill="hold"/>
                                        <p:tgtEl>
                                          <p:spTgt spid="11"/>
                                        </p:tgtEl>
                                        <p:attrNameLst>
                                          <p:attrName>ppt_y</p:attrName>
                                        </p:attrNameLst>
                                      </p:cBhvr>
                                      <p:tavLst>
                                        <p:tav tm="0">
                                          <p:val>
                                            <p:strVal val="#ppt_y"/>
                                          </p:val>
                                        </p:tav>
                                        <p:tav tm="100000">
                                          <p:val>
                                            <p:strVal val="#ppt_y"/>
                                          </p:val>
                                        </p:tav>
                                      </p:tavLst>
                                    </p:anim>
                                  </p:childTnLst>
                                </p:cTn>
                              </p:par>
                              <p:par>
                                <p:cTn id="39" presetID="2" presetClass="entr" presetSubtype="8" accel="28500" decel="42800" fill="hold" nodeType="withEffect">
                                  <p:stCondLst>
                                    <p:cond delay="450"/>
                                  </p:stCondLst>
                                  <p:childTnLst>
                                    <p:set>
                                      <p:cBhvr>
                                        <p:cTn id="40" dur="1" fill="hold">
                                          <p:stCondLst>
                                            <p:cond delay="0"/>
                                          </p:stCondLst>
                                        </p:cTn>
                                        <p:tgtEl>
                                          <p:spTgt spid="46"/>
                                        </p:tgtEl>
                                        <p:attrNameLst>
                                          <p:attrName>style.visibility</p:attrName>
                                        </p:attrNameLst>
                                      </p:cBhvr>
                                      <p:to>
                                        <p:strVal val="visible"/>
                                      </p:to>
                                    </p:set>
                                    <p:anim calcmode="lin" valueType="num">
                                      <p:cBhvr additive="base">
                                        <p:cTn id="41" dur="700" fill="hold"/>
                                        <p:tgtEl>
                                          <p:spTgt spid="46"/>
                                        </p:tgtEl>
                                        <p:attrNameLst>
                                          <p:attrName>ppt_x</p:attrName>
                                        </p:attrNameLst>
                                      </p:cBhvr>
                                      <p:tavLst>
                                        <p:tav tm="0">
                                          <p:val>
                                            <p:strVal val="0-#ppt_w/2"/>
                                          </p:val>
                                        </p:tav>
                                        <p:tav tm="100000">
                                          <p:val>
                                            <p:strVal val="#ppt_x"/>
                                          </p:val>
                                        </p:tav>
                                      </p:tavLst>
                                    </p:anim>
                                    <p:anim calcmode="lin" valueType="num">
                                      <p:cBhvr additive="base">
                                        <p:cTn id="42" dur="700" fill="hold"/>
                                        <p:tgtEl>
                                          <p:spTgt spid="46"/>
                                        </p:tgtEl>
                                        <p:attrNameLst>
                                          <p:attrName>ppt_y</p:attrName>
                                        </p:attrNameLst>
                                      </p:cBhvr>
                                      <p:tavLst>
                                        <p:tav tm="0">
                                          <p:val>
                                            <p:strVal val="#ppt_y"/>
                                          </p:val>
                                        </p:tav>
                                        <p:tav tm="100000">
                                          <p:val>
                                            <p:strVal val="#ppt_y"/>
                                          </p:val>
                                        </p:tav>
                                      </p:tavLst>
                                    </p:anim>
                                  </p:childTnLst>
                                </p:cTn>
                              </p:par>
                              <p:par>
                                <p:cTn id="43" presetID="2" presetClass="entr" presetSubtype="8" accel="28500" decel="42800" fill="hold" grpId="0" nodeType="withEffect">
                                  <p:stCondLst>
                                    <p:cond delay="450"/>
                                  </p:stCondLst>
                                  <p:childTnLst>
                                    <p:set>
                                      <p:cBhvr>
                                        <p:cTn id="44" dur="1" fill="hold">
                                          <p:stCondLst>
                                            <p:cond delay="0"/>
                                          </p:stCondLst>
                                        </p:cTn>
                                        <p:tgtEl>
                                          <p:spTgt spid="47"/>
                                        </p:tgtEl>
                                        <p:attrNameLst>
                                          <p:attrName>style.visibility</p:attrName>
                                        </p:attrNameLst>
                                      </p:cBhvr>
                                      <p:to>
                                        <p:strVal val="visible"/>
                                      </p:to>
                                    </p:set>
                                    <p:anim calcmode="lin" valueType="num">
                                      <p:cBhvr additive="base">
                                        <p:cTn id="45" dur="700" fill="hold"/>
                                        <p:tgtEl>
                                          <p:spTgt spid="47"/>
                                        </p:tgtEl>
                                        <p:attrNameLst>
                                          <p:attrName>ppt_x</p:attrName>
                                        </p:attrNameLst>
                                      </p:cBhvr>
                                      <p:tavLst>
                                        <p:tav tm="0">
                                          <p:val>
                                            <p:strVal val="0-#ppt_w/2"/>
                                          </p:val>
                                        </p:tav>
                                        <p:tav tm="100000">
                                          <p:val>
                                            <p:strVal val="#ppt_x"/>
                                          </p:val>
                                        </p:tav>
                                      </p:tavLst>
                                    </p:anim>
                                    <p:anim calcmode="lin" valueType="num">
                                      <p:cBhvr additive="base">
                                        <p:cTn id="46" dur="7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3" grpId="0" bldLvl="0" animBg="1"/>
      <p:bldP spid="4" grpId="0" bldLvl="0" animBg="1"/>
      <p:bldP spid="10" grpId="0" bldLvl="0" animBg="1"/>
      <p:bldP spid="11" grpId="0"/>
      <p:bldP spid="8" grpId="0" bldLvl="0" animBg="1"/>
      <p:bldP spid="47" grpId="0"/>
      <p:bldP spid="7"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 name="Shape 719"/>
          <p:cNvSpPr/>
          <p:nvPr/>
        </p:nvSpPr>
        <p:spPr>
          <a:xfrm>
            <a:off x="-21157" y="-12825"/>
            <a:ext cx="12234313" cy="6883649"/>
          </a:xfrm>
          <a:prstGeom prst="rect">
            <a:avLst/>
          </a:prstGeom>
          <a:solidFill>
            <a:srgbClr val="2B2E3A"/>
          </a:solidFill>
          <a:ln w="12700">
            <a:miter lim="400000"/>
          </a:ln>
        </p:spPr>
        <p:txBody>
          <a:bodyPr lIns="35719" tIns="35719" rIns="35719" bIns="35719" anchor="ctr"/>
          <a:lstStyle/>
          <a:p>
            <a:pPr defTabSz="410845">
              <a:defRPr sz="4400"/>
            </a:pPr>
            <a:endParaRPr sz="2200">
              <a:cs typeface="+mn-ea"/>
              <a:sym typeface="+mn-lt"/>
            </a:endParaRPr>
          </a:p>
        </p:txBody>
      </p:sp>
      <p:sp>
        <p:nvSpPr>
          <p:cNvPr id="722" name="Shape 722"/>
          <p:cNvSpPr/>
          <p:nvPr/>
        </p:nvSpPr>
        <p:spPr>
          <a:xfrm>
            <a:off x="5923279" y="4476492"/>
            <a:ext cx="4704082" cy="1274069"/>
          </a:xfrm>
          <a:prstGeom prst="rect">
            <a:avLst/>
          </a:prstGeom>
          <a:solidFill>
            <a:srgbClr val="DCB57C">
              <a:alpha val="50196"/>
            </a:srgbClr>
          </a:solidFill>
          <a:ln w="12700">
            <a:miter lim="400000"/>
          </a:ln>
        </p:spPr>
        <p:txBody>
          <a:bodyPr tIns="45720" bIns="45720" anchor="ctr"/>
          <a:lstStyle/>
          <a:p>
            <a:pPr>
              <a:defRPr sz="3600">
                <a:solidFill>
                  <a:srgbClr val="FFFFFF"/>
                </a:solidFill>
                <a:latin typeface="Montserrat"/>
                <a:ea typeface="Montserrat"/>
                <a:cs typeface="Montserrat"/>
                <a:sym typeface="Montserrat"/>
              </a:defRPr>
            </a:pPr>
            <a:endParaRPr sz="1800">
              <a:cs typeface="+mn-ea"/>
              <a:sym typeface="+mn-lt"/>
            </a:endParaRPr>
          </a:p>
        </p:txBody>
      </p:sp>
      <p:sp>
        <p:nvSpPr>
          <p:cNvPr id="723" name="Shape 723"/>
          <p:cNvSpPr/>
          <p:nvPr/>
        </p:nvSpPr>
        <p:spPr>
          <a:xfrm>
            <a:off x="5923279" y="2128561"/>
            <a:ext cx="4704082" cy="3611839"/>
          </a:xfrm>
          <a:prstGeom prst="rect">
            <a:avLst/>
          </a:prstGeom>
          <a:ln w="76200">
            <a:solidFill>
              <a:srgbClr val="DCB57C"/>
            </a:solidFill>
            <a:miter lim="400000"/>
          </a:ln>
          <a:effectLst>
            <a:outerShdw blurRad="190500" dir="183233" rotWithShape="0">
              <a:srgbClr val="000000"/>
            </a:outerShdw>
          </a:effectLst>
        </p:spPr>
        <p:txBody>
          <a:bodyPr lIns="35719" tIns="35719" rIns="35719" bIns="35719" anchor="ctr"/>
          <a:lstStyle/>
          <a:p>
            <a:pPr defTabSz="410845">
              <a:defRPr sz="4400"/>
            </a:pPr>
            <a:endParaRPr sz="2200">
              <a:cs typeface="+mn-ea"/>
              <a:sym typeface="+mn-lt"/>
            </a:endParaRPr>
          </a:p>
        </p:txBody>
      </p:sp>
      <p:sp>
        <p:nvSpPr>
          <p:cNvPr id="724" name="Shape 724"/>
          <p:cNvSpPr/>
          <p:nvPr/>
        </p:nvSpPr>
        <p:spPr>
          <a:xfrm>
            <a:off x="6481358" y="4699294"/>
            <a:ext cx="3892727" cy="787075"/>
          </a:xfrm>
          <a:prstGeom prst="rect">
            <a:avLst/>
          </a:prstGeom>
          <a:ln w="12700">
            <a:miter lim="400000"/>
          </a:ln>
        </p:spPr>
        <p:txBody>
          <a:bodyPr wrap="square" tIns="45720" bIns="45720">
            <a:spAutoFit/>
          </a:bodyPr>
          <a:lstStyle>
            <a:lvl1pPr algn="l" defTabSz="1828800">
              <a:lnSpc>
                <a:spcPct val="150000"/>
              </a:lnSpc>
              <a:defRPr sz="2800">
                <a:solidFill>
                  <a:srgbClr val="E3DDD5"/>
                </a:solidFill>
                <a:latin typeface="Heiti SC Medium"/>
                <a:ea typeface="Heiti SC Medium"/>
                <a:cs typeface="Heiti SC Medium"/>
                <a:sym typeface="Heiti SC Medium"/>
              </a:defRPr>
            </a:lvl1pPr>
          </a:lstStyle>
          <a:p>
            <a:r>
              <a:rPr lang="zh-CN" altLang="en-US" sz="1600" dirty="0">
                <a:latin typeface="+mn-lt"/>
                <a:ea typeface="+mn-ea"/>
                <a:cs typeface="+mn-ea"/>
                <a:sym typeface="+mn-lt"/>
              </a:rPr>
              <a:t>行政部为公文处理工作管理机构，主管公司各类公文处理工作。</a:t>
            </a:r>
            <a:endParaRPr sz="1600" dirty="0">
              <a:latin typeface="+mn-lt"/>
              <a:ea typeface="+mn-ea"/>
              <a:cs typeface="+mn-ea"/>
              <a:sym typeface="+mn-lt"/>
            </a:endParaRPr>
          </a:p>
        </p:txBody>
      </p:sp>
      <p:sp>
        <p:nvSpPr>
          <p:cNvPr id="725" name="Shape 725"/>
          <p:cNvSpPr/>
          <p:nvPr/>
        </p:nvSpPr>
        <p:spPr>
          <a:xfrm>
            <a:off x="7525048" y="2403421"/>
            <a:ext cx="2926580" cy="2062103"/>
          </a:xfrm>
          <a:prstGeom prst="rect">
            <a:avLst/>
          </a:prstGeom>
          <a:ln w="12700">
            <a:miter lim="400000"/>
          </a:ln>
        </p:spPr>
        <p:txBody>
          <a:bodyPr wrap="square" tIns="45720" bIns="45720">
            <a:spAutoFit/>
          </a:bodyPr>
          <a:lstStyle>
            <a:lvl1pPr algn="l" defTabSz="1828800">
              <a:lnSpc>
                <a:spcPct val="200000"/>
              </a:lnSpc>
              <a:defRPr sz="2300">
                <a:solidFill>
                  <a:srgbClr val="C9C3BA"/>
                </a:solidFill>
                <a:latin typeface="Heiti SC Light"/>
                <a:ea typeface="Heiti SC Light"/>
                <a:cs typeface="Heiti SC Light"/>
                <a:sym typeface="Heiti SC Light"/>
              </a:defRPr>
            </a:lvl1pPr>
          </a:lstStyle>
          <a:p>
            <a:pPr>
              <a:lnSpc>
                <a:spcPct val="100000"/>
              </a:lnSpc>
            </a:pPr>
            <a:r>
              <a:rPr lang="zh-CN" altLang="en-US" sz="1600" dirty="0">
                <a:latin typeface="+mn-lt"/>
                <a:ea typeface="+mn-ea"/>
                <a:cs typeface="+mn-ea"/>
                <a:sym typeface="+mn-lt"/>
              </a:rPr>
              <a:t>本条制度所指文件，是指以公司名义或者以总裁办名义发布的，以公司全体员工为受众的通知、通报、规章制度等下行公文。对于部门内部发布的规章制度、通知、通报等，则不在本制度约束范围内，但需要在行政部备案。</a:t>
            </a:r>
            <a:endParaRPr lang="zh-CN" altLang="en-US" sz="1600" dirty="0">
              <a:latin typeface="+mn-lt"/>
              <a:ea typeface="+mn-ea"/>
              <a:cs typeface="+mn-ea"/>
              <a:sym typeface="+mn-lt"/>
            </a:endParaRPr>
          </a:p>
        </p:txBody>
      </p:sp>
      <p:sp>
        <p:nvSpPr>
          <p:cNvPr id="727" name="Shape 727"/>
          <p:cNvSpPr/>
          <p:nvPr/>
        </p:nvSpPr>
        <p:spPr>
          <a:xfrm>
            <a:off x="5044429" y="449433"/>
            <a:ext cx="2103140" cy="666849"/>
          </a:xfrm>
          <a:prstGeom prst="rect">
            <a:avLst/>
          </a:prstGeom>
          <a:ln w="12700">
            <a:miter lim="400000"/>
          </a:ln>
        </p:spPr>
        <p:txBody>
          <a:bodyPr wrap="none" lIns="25400" tIns="25400" rIns="25400" bIns="25400" anchor="ctr">
            <a:spAutoFit/>
          </a:bodyPr>
          <a:lstStyle>
            <a:lvl1pPr algn="l" defTabSz="457200">
              <a:defRPr sz="8600">
                <a:solidFill>
                  <a:srgbClr val="B28E6B"/>
                </a:solidFill>
                <a:latin typeface="Heiti SC Medium"/>
                <a:ea typeface="Heiti SC Medium"/>
                <a:cs typeface="Heiti SC Medium"/>
                <a:sym typeface="Heiti SC Medium"/>
              </a:defRPr>
            </a:lvl1pPr>
          </a:lstStyle>
          <a:p>
            <a:r>
              <a:rPr lang="zh-CN" altLang="en-US" sz="4000" b="1" dirty="0">
                <a:solidFill>
                  <a:srgbClr val="DCB57C"/>
                </a:solidFill>
                <a:latin typeface="+mn-lt"/>
                <a:ea typeface="+mn-ea"/>
                <a:cs typeface="+mn-ea"/>
                <a:sym typeface="+mn-lt"/>
              </a:rPr>
              <a:t>发文制度</a:t>
            </a:r>
            <a:endParaRPr lang="zh-CN" altLang="en-US" sz="4000" b="1" dirty="0">
              <a:solidFill>
                <a:srgbClr val="DCB57C"/>
              </a:solidFill>
              <a:latin typeface="+mn-lt"/>
              <a:ea typeface="+mn-ea"/>
              <a:cs typeface="+mn-ea"/>
              <a:sym typeface="+mn-lt"/>
            </a:endParaRPr>
          </a:p>
        </p:txBody>
      </p:sp>
      <p:pic>
        <p:nvPicPr>
          <p:cNvPr id="729" name="business-003.jpg"/>
          <p:cNvPicPr>
            <a:picLocks noChangeAspect="1"/>
          </p:cNvPicPr>
          <p:nvPr/>
        </p:nvPicPr>
        <p:blipFill>
          <a:blip r:embed="rId1"/>
          <a:srcRect l="18805" t="38401" r="37099"/>
          <a:stretch>
            <a:fillRect/>
          </a:stretch>
        </p:blipFill>
        <p:spPr>
          <a:xfrm rot="19730078">
            <a:off x="4579585" y="1961011"/>
            <a:ext cx="2993462" cy="2788096"/>
          </a:xfrm>
          <a:custGeom>
            <a:avLst/>
            <a:gdLst/>
            <a:ahLst/>
            <a:cxnLst>
              <a:cxn ang="0">
                <a:pos x="wd2" y="hd2"/>
              </a:cxn>
              <a:cxn ang="5400000">
                <a:pos x="wd2" y="hd2"/>
              </a:cxn>
              <a:cxn ang="10800000">
                <a:pos x="wd2" y="hd2"/>
              </a:cxn>
              <a:cxn ang="16200000">
                <a:pos x="wd2" y="hd2"/>
              </a:cxn>
            </a:cxnLst>
            <a:rect l="0" t="0" r="r" b="b"/>
            <a:pathLst>
              <a:path w="21600" h="21600" extrusionOk="0">
                <a:moveTo>
                  <a:pt x="0" y="13632"/>
                </a:moveTo>
                <a:lnTo>
                  <a:pt x="12271" y="21600"/>
                </a:lnTo>
                <a:lnTo>
                  <a:pt x="14525" y="21600"/>
                </a:lnTo>
                <a:lnTo>
                  <a:pt x="21600" y="9039"/>
                </a:lnTo>
                <a:lnTo>
                  <a:pt x="7679" y="0"/>
                </a:lnTo>
                <a:lnTo>
                  <a:pt x="0" y="13632"/>
                </a:lnTo>
                <a:close/>
              </a:path>
            </a:pathLst>
          </a:custGeom>
          <a:ln w="12700">
            <a:miter lim="400000"/>
            <a:headEnd/>
            <a:tailEnd/>
          </a:ln>
        </p:spPr>
      </p:pic>
      <p:sp>
        <p:nvSpPr>
          <p:cNvPr id="730" name="Shape 730"/>
          <p:cNvSpPr/>
          <p:nvPr/>
        </p:nvSpPr>
        <p:spPr>
          <a:xfrm>
            <a:off x="1015679" y="2768181"/>
            <a:ext cx="271115" cy="271115"/>
          </a:xfrm>
          <a:prstGeom prst="ellipse">
            <a:avLst/>
          </a:prstGeom>
          <a:solidFill>
            <a:srgbClr val="DCB57C"/>
          </a:solidFill>
          <a:ln w="12700">
            <a:miter lim="400000"/>
          </a:ln>
        </p:spPr>
        <p:txBody>
          <a:bodyPr tIns="45720" bIns="45720" anchor="ctr"/>
          <a:lstStyle/>
          <a:p>
            <a:pPr>
              <a:defRPr sz="1600">
                <a:solidFill>
                  <a:srgbClr val="FFFFFF"/>
                </a:solidFill>
                <a:latin typeface="Montserrat"/>
                <a:ea typeface="Montserrat"/>
                <a:cs typeface="Montserrat"/>
                <a:sym typeface="Montserrat"/>
              </a:defRPr>
            </a:pPr>
            <a:endParaRPr sz="1600">
              <a:cs typeface="+mn-ea"/>
              <a:sym typeface="+mn-lt"/>
            </a:endParaRPr>
          </a:p>
        </p:txBody>
      </p:sp>
      <p:sp>
        <p:nvSpPr>
          <p:cNvPr id="732" name="Shape 732"/>
          <p:cNvSpPr/>
          <p:nvPr/>
        </p:nvSpPr>
        <p:spPr>
          <a:xfrm>
            <a:off x="1015679" y="3591926"/>
            <a:ext cx="271115" cy="271115"/>
          </a:xfrm>
          <a:prstGeom prst="ellipse">
            <a:avLst/>
          </a:prstGeom>
          <a:solidFill>
            <a:schemeClr val="tx1"/>
          </a:solidFill>
          <a:ln w="12700">
            <a:miter lim="400000"/>
          </a:ln>
        </p:spPr>
        <p:txBody>
          <a:bodyPr tIns="45720" bIns="45720" anchor="ctr"/>
          <a:lstStyle/>
          <a:p>
            <a:pPr>
              <a:defRPr sz="1600">
                <a:solidFill>
                  <a:srgbClr val="FFFFFF"/>
                </a:solidFill>
                <a:latin typeface="Montserrat"/>
                <a:ea typeface="Montserrat"/>
                <a:cs typeface="Montserrat"/>
                <a:sym typeface="Montserrat"/>
              </a:defRPr>
            </a:pPr>
            <a:endParaRPr sz="1600">
              <a:cs typeface="+mn-ea"/>
              <a:sym typeface="+mn-lt"/>
            </a:endParaRPr>
          </a:p>
        </p:txBody>
      </p:sp>
      <p:sp>
        <p:nvSpPr>
          <p:cNvPr id="733" name="Shape 733"/>
          <p:cNvSpPr/>
          <p:nvPr/>
        </p:nvSpPr>
        <p:spPr>
          <a:xfrm>
            <a:off x="1456906" y="2688569"/>
            <a:ext cx="3251051" cy="761747"/>
          </a:xfrm>
          <a:prstGeom prst="rect">
            <a:avLst/>
          </a:prstGeom>
          <a:ln w="12700">
            <a:miter lim="400000"/>
          </a:ln>
        </p:spPr>
        <p:txBody>
          <a:bodyPr wrap="square" tIns="45720" bIns="45720">
            <a:spAutoFit/>
          </a:bodyPr>
          <a:lstStyle>
            <a:lvl1pPr algn="l" defTabSz="1828800">
              <a:defRPr sz="2900">
                <a:solidFill>
                  <a:srgbClr val="C9C3BA"/>
                </a:solidFill>
                <a:latin typeface="Heiti SC Light"/>
                <a:ea typeface="Heiti SC Light"/>
                <a:cs typeface="Heiti SC Light"/>
                <a:sym typeface="Heiti SC Light"/>
              </a:defRPr>
            </a:lvl1pPr>
          </a:lstStyle>
          <a:p>
            <a:r>
              <a:rPr lang="zh-CN" altLang="en-US" sz="1450" dirty="0">
                <a:latin typeface="+mn-lt"/>
                <a:ea typeface="+mn-ea"/>
                <a:cs typeface="+mn-ea"/>
                <a:sym typeface="+mn-lt"/>
              </a:rPr>
              <a:t>各部门内勤（没有设置内勤的部门应当指定专人）负责本部门对内对外的公文处理工作。</a:t>
            </a:r>
            <a:endParaRPr lang="zh-CN" altLang="en-US" sz="1450" dirty="0">
              <a:latin typeface="+mn-lt"/>
              <a:ea typeface="+mn-ea"/>
              <a:cs typeface="+mn-ea"/>
              <a:sym typeface="+mn-lt"/>
            </a:endParaRPr>
          </a:p>
        </p:txBody>
      </p:sp>
      <p:sp>
        <p:nvSpPr>
          <p:cNvPr id="734" name="Shape 734"/>
          <p:cNvSpPr/>
          <p:nvPr/>
        </p:nvSpPr>
        <p:spPr>
          <a:xfrm>
            <a:off x="992030" y="2730889"/>
            <a:ext cx="282091" cy="338554"/>
          </a:xfrm>
          <a:prstGeom prst="rect">
            <a:avLst/>
          </a:prstGeom>
          <a:ln w="12700">
            <a:miter lim="400000"/>
          </a:ln>
        </p:spPr>
        <p:txBody>
          <a:bodyPr tIns="45720" bIns="45720" anchor="ctr">
            <a:spAutoFit/>
          </a:bodyPr>
          <a:lstStyle>
            <a:lvl1pPr defTabSz="1828800">
              <a:defRPr sz="1600" b="1">
                <a:solidFill>
                  <a:srgbClr val="FFFFFF"/>
                </a:solidFill>
                <a:latin typeface="Montserrat"/>
                <a:ea typeface="Montserrat"/>
                <a:cs typeface="Montserrat"/>
                <a:sym typeface="Montserrat"/>
              </a:defRPr>
            </a:lvl1pPr>
          </a:lstStyle>
          <a:p>
            <a:r>
              <a:rPr dirty="0">
                <a:latin typeface="+mn-lt"/>
                <a:ea typeface="+mn-ea"/>
                <a:cs typeface="+mn-ea"/>
                <a:sym typeface="+mn-lt"/>
              </a:rPr>
              <a:t>1</a:t>
            </a:r>
            <a:endParaRPr dirty="0">
              <a:latin typeface="+mn-lt"/>
              <a:ea typeface="+mn-ea"/>
              <a:cs typeface="+mn-ea"/>
              <a:sym typeface="+mn-lt"/>
            </a:endParaRPr>
          </a:p>
        </p:txBody>
      </p:sp>
      <p:sp>
        <p:nvSpPr>
          <p:cNvPr id="736" name="Shape 736"/>
          <p:cNvSpPr/>
          <p:nvPr/>
        </p:nvSpPr>
        <p:spPr>
          <a:xfrm>
            <a:off x="1002916" y="3545940"/>
            <a:ext cx="282091" cy="338554"/>
          </a:xfrm>
          <a:prstGeom prst="rect">
            <a:avLst/>
          </a:prstGeom>
          <a:ln w="12700">
            <a:miter lim="400000"/>
          </a:ln>
        </p:spPr>
        <p:txBody>
          <a:bodyPr tIns="45720" bIns="45720" anchor="ctr">
            <a:spAutoFit/>
          </a:bodyPr>
          <a:lstStyle>
            <a:lvl1pPr defTabSz="1828800">
              <a:defRPr sz="1600" b="1">
                <a:solidFill>
                  <a:srgbClr val="FFFFFF"/>
                </a:solidFill>
                <a:latin typeface="Montserrat"/>
                <a:ea typeface="Montserrat"/>
                <a:cs typeface="Montserrat"/>
                <a:sym typeface="Montserrat"/>
              </a:defRPr>
            </a:lvl1pPr>
          </a:lstStyle>
          <a:p>
            <a:r>
              <a:rPr lang="en-US" dirty="0">
                <a:latin typeface="+mn-lt"/>
                <a:ea typeface="+mn-ea"/>
                <a:cs typeface="+mn-ea"/>
                <a:sym typeface="+mn-lt"/>
              </a:rPr>
              <a:t>2</a:t>
            </a:r>
            <a:endParaRPr dirty="0">
              <a:latin typeface="+mn-lt"/>
              <a:ea typeface="+mn-ea"/>
              <a:cs typeface="+mn-ea"/>
              <a:sym typeface="+mn-lt"/>
            </a:endParaRPr>
          </a:p>
        </p:txBody>
      </p:sp>
      <p:sp>
        <p:nvSpPr>
          <p:cNvPr id="739" name="Shape 739"/>
          <p:cNvSpPr/>
          <p:nvPr/>
        </p:nvSpPr>
        <p:spPr>
          <a:xfrm>
            <a:off x="1015679" y="4484082"/>
            <a:ext cx="271115" cy="271115"/>
          </a:xfrm>
          <a:prstGeom prst="ellipse">
            <a:avLst/>
          </a:prstGeom>
          <a:solidFill>
            <a:srgbClr val="89847F"/>
          </a:solidFill>
          <a:ln w="12700">
            <a:miter lim="400000"/>
          </a:ln>
        </p:spPr>
        <p:txBody>
          <a:bodyPr tIns="45720" bIns="45720" anchor="ctr"/>
          <a:lstStyle/>
          <a:p>
            <a:pPr>
              <a:defRPr sz="1600">
                <a:solidFill>
                  <a:srgbClr val="FFFFFF"/>
                </a:solidFill>
                <a:latin typeface="Montserrat"/>
                <a:ea typeface="Montserrat"/>
                <a:cs typeface="Montserrat"/>
                <a:sym typeface="Montserrat"/>
              </a:defRPr>
            </a:pPr>
            <a:endParaRPr sz="1600">
              <a:cs typeface="+mn-ea"/>
              <a:sym typeface="+mn-lt"/>
            </a:endParaRPr>
          </a:p>
        </p:txBody>
      </p:sp>
      <p:sp>
        <p:nvSpPr>
          <p:cNvPr id="740" name="Shape 740"/>
          <p:cNvSpPr/>
          <p:nvPr/>
        </p:nvSpPr>
        <p:spPr>
          <a:xfrm>
            <a:off x="1002916" y="4448982"/>
            <a:ext cx="282091" cy="338554"/>
          </a:xfrm>
          <a:prstGeom prst="rect">
            <a:avLst/>
          </a:prstGeom>
          <a:ln w="12700">
            <a:miter lim="400000"/>
          </a:ln>
        </p:spPr>
        <p:txBody>
          <a:bodyPr tIns="45720" bIns="45720" anchor="ctr">
            <a:spAutoFit/>
          </a:bodyPr>
          <a:lstStyle>
            <a:lvl1pPr defTabSz="1828800">
              <a:defRPr sz="1600" b="1">
                <a:solidFill>
                  <a:srgbClr val="FFFFFF"/>
                </a:solidFill>
                <a:latin typeface="Montserrat"/>
                <a:ea typeface="Montserrat"/>
                <a:cs typeface="Montserrat"/>
                <a:sym typeface="Montserrat"/>
              </a:defRPr>
            </a:lvl1pPr>
          </a:lstStyle>
          <a:p>
            <a:r>
              <a:rPr lang="en-US" dirty="0">
                <a:latin typeface="+mn-lt"/>
                <a:ea typeface="+mn-ea"/>
                <a:cs typeface="+mn-ea"/>
                <a:sym typeface="+mn-lt"/>
              </a:rPr>
              <a:t>3</a:t>
            </a:r>
            <a:endParaRPr dirty="0">
              <a:latin typeface="+mn-lt"/>
              <a:ea typeface="+mn-ea"/>
              <a:cs typeface="+mn-ea"/>
              <a:sym typeface="+mn-lt"/>
            </a:endParaRPr>
          </a:p>
        </p:txBody>
      </p:sp>
      <p:sp>
        <p:nvSpPr>
          <p:cNvPr id="742" name="Shape 742"/>
          <p:cNvSpPr/>
          <p:nvPr/>
        </p:nvSpPr>
        <p:spPr>
          <a:xfrm>
            <a:off x="1473348" y="3589275"/>
            <a:ext cx="3251051" cy="315471"/>
          </a:xfrm>
          <a:prstGeom prst="rect">
            <a:avLst/>
          </a:prstGeom>
          <a:ln w="12700">
            <a:miter lim="400000"/>
          </a:ln>
        </p:spPr>
        <p:txBody>
          <a:bodyPr wrap="square" tIns="45720" bIns="45720">
            <a:spAutoFit/>
          </a:bodyPr>
          <a:lstStyle>
            <a:lvl1pPr algn="l" defTabSz="1828800">
              <a:defRPr sz="2900">
                <a:solidFill>
                  <a:srgbClr val="C9C3BA"/>
                </a:solidFill>
                <a:latin typeface="Heiti SC Light"/>
                <a:ea typeface="Heiti SC Light"/>
                <a:cs typeface="Heiti SC Light"/>
                <a:sym typeface="Heiti SC Light"/>
              </a:defRPr>
            </a:lvl1pPr>
          </a:lstStyle>
          <a:p>
            <a:r>
              <a:rPr lang="zh-CN" altLang="en-US" sz="1450" dirty="0">
                <a:latin typeface="+mn-lt"/>
                <a:ea typeface="+mn-ea"/>
                <a:cs typeface="+mn-ea"/>
                <a:sym typeface="+mn-lt"/>
              </a:rPr>
              <a:t>文件发布的形式包括纸质件和电子件。</a:t>
            </a:r>
            <a:endParaRPr lang="zh-CN" altLang="en-US" sz="1450" dirty="0">
              <a:latin typeface="+mn-lt"/>
              <a:ea typeface="+mn-ea"/>
              <a:cs typeface="+mn-ea"/>
              <a:sym typeface="+mn-lt"/>
            </a:endParaRPr>
          </a:p>
        </p:txBody>
      </p:sp>
      <p:sp>
        <p:nvSpPr>
          <p:cNvPr id="743" name="Shape 743"/>
          <p:cNvSpPr/>
          <p:nvPr/>
        </p:nvSpPr>
        <p:spPr>
          <a:xfrm>
            <a:off x="954456" y="2107036"/>
            <a:ext cx="1571831" cy="369332"/>
          </a:xfrm>
          <a:prstGeom prst="rect">
            <a:avLst/>
          </a:prstGeom>
          <a:ln w="12700">
            <a:miter lim="400000"/>
          </a:ln>
        </p:spPr>
        <p:txBody>
          <a:bodyPr tIns="45720" bIns="45720">
            <a:spAutoFit/>
          </a:bodyPr>
          <a:lstStyle>
            <a:lvl1pPr algn="l" defTabSz="1828800">
              <a:defRPr sz="2900">
                <a:solidFill>
                  <a:srgbClr val="C9C3BA"/>
                </a:solidFill>
                <a:latin typeface="Heiti SC Light"/>
                <a:ea typeface="Heiti SC Light"/>
                <a:cs typeface="Heiti SC Light"/>
                <a:sym typeface="Heiti SC Light"/>
              </a:defRPr>
            </a:lvl1pPr>
          </a:lstStyle>
          <a:p>
            <a:r>
              <a:rPr sz="1800" b="1" dirty="0" err="1">
                <a:latin typeface="+mn-ea"/>
                <a:ea typeface="+mn-ea"/>
                <a:cs typeface="+mn-ea"/>
                <a:sym typeface="+mn-lt"/>
              </a:rPr>
              <a:t>主要内容</a:t>
            </a:r>
            <a:endParaRPr sz="1800" b="1" dirty="0">
              <a:latin typeface="+mn-ea"/>
              <a:ea typeface="+mn-ea"/>
              <a:cs typeface="+mn-ea"/>
              <a:sym typeface="+mn-lt"/>
            </a:endParaRPr>
          </a:p>
        </p:txBody>
      </p:sp>
      <p:sp>
        <p:nvSpPr>
          <p:cNvPr id="744" name="Shape 744"/>
          <p:cNvSpPr/>
          <p:nvPr/>
        </p:nvSpPr>
        <p:spPr>
          <a:xfrm>
            <a:off x="1473348" y="4426113"/>
            <a:ext cx="3251051" cy="1431161"/>
          </a:xfrm>
          <a:prstGeom prst="rect">
            <a:avLst/>
          </a:prstGeom>
          <a:ln w="12700">
            <a:miter lim="400000"/>
          </a:ln>
        </p:spPr>
        <p:txBody>
          <a:bodyPr wrap="square" tIns="45720" bIns="45720">
            <a:spAutoFit/>
          </a:bodyPr>
          <a:lstStyle>
            <a:lvl1pPr algn="l" defTabSz="1828800">
              <a:defRPr sz="2900">
                <a:solidFill>
                  <a:srgbClr val="C9C3BA"/>
                </a:solidFill>
                <a:latin typeface="Heiti SC Light"/>
                <a:ea typeface="Heiti SC Light"/>
                <a:cs typeface="Heiti SC Light"/>
                <a:sym typeface="Heiti SC Light"/>
              </a:defRPr>
            </a:lvl1pPr>
          </a:lstStyle>
          <a:p>
            <a:r>
              <a:rPr lang="zh-CN" altLang="en-US" sz="1450" dirty="0">
                <a:latin typeface="+mn-lt"/>
                <a:ea typeface="+mn-ea"/>
                <a:cs typeface="+mn-ea"/>
                <a:sym typeface="+mn-lt"/>
              </a:rPr>
              <a:t>对于规章制度等重要文件的发布，由行政部先提交公司经营班子成员审核征求意见，并根据审核意见修正，提交总裁办，经总裁办讨论通过后，行政部填写</a:t>
            </a:r>
            <a:r>
              <a:rPr lang="en-US" altLang="zh-CN" sz="1450" dirty="0">
                <a:latin typeface="+mn-lt"/>
                <a:ea typeface="+mn-ea"/>
                <a:cs typeface="+mn-ea"/>
                <a:sym typeface="+mn-lt"/>
              </a:rPr>
              <a:t>《XXXX</a:t>
            </a:r>
            <a:r>
              <a:rPr lang="zh-CN" altLang="en-US" sz="1450" dirty="0">
                <a:latin typeface="+mn-lt"/>
                <a:ea typeface="+mn-ea"/>
                <a:cs typeface="+mn-ea"/>
                <a:sym typeface="+mn-lt"/>
              </a:rPr>
              <a:t>公司 发文签批表</a:t>
            </a:r>
            <a:r>
              <a:rPr lang="en-US" altLang="zh-CN" sz="1450" dirty="0">
                <a:latin typeface="+mn-lt"/>
                <a:ea typeface="+mn-ea"/>
                <a:cs typeface="+mn-ea"/>
                <a:sym typeface="+mn-lt"/>
              </a:rPr>
              <a:t>》</a:t>
            </a:r>
            <a:r>
              <a:rPr lang="zh-CN" altLang="en-US" sz="1450" dirty="0">
                <a:latin typeface="+mn-lt"/>
                <a:ea typeface="+mn-ea"/>
                <a:cs typeface="+mn-ea"/>
                <a:sym typeface="+mn-lt"/>
              </a:rPr>
              <a:t>，提请总裁办签批后发布。</a:t>
            </a:r>
            <a:endParaRPr lang="zh-CN" altLang="en-US" sz="1450" dirty="0">
              <a:latin typeface="+mn-lt"/>
              <a:ea typeface="+mn-ea"/>
              <a:cs typeface="+mn-ea"/>
              <a:sym typeface="+mn-lt"/>
            </a:endParaRPr>
          </a:p>
        </p:txBody>
      </p:sp>
    </p:spTree>
  </p:cSld>
  <p:clrMapOvr>
    <a:masterClrMapping/>
  </p:clrMapOvr>
  <p:transition spd="med" advClick="0" advTm="0">
    <p:pull/>
  </p:transition>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723"/>
                                        </p:tgtEl>
                                        <p:attrNameLst>
                                          <p:attrName>style.visibility</p:attrName>
                                        </p:attrNameLst>
                                      </p:cBhvr>
                                      <p:to>
                                        <p:strVal val="visible"/>
                                      </p:to>
                                    </p:set>
                                    <p:anim calcmode="lin" valueType="num">
                                      <p:cBhvr>
                                        <p:cTn id="7" dur="500" fill="hold"/>
                                        <p:tgtEl>
                                          <p:spTgt spid="723"/>
                                        </p:tgtEl>
                                        <p:attrNameLst>
                                          <p:attrName>ppt_w</p:attrName>
                                        </p:attrNameLst>
                                      </p:cBhvr>
                                      <p:tavLst>
                                        <p:tav tm="0">
                                          <p:val>
                                            <p:strVal val="4*#ppt_w"/>
                                          </p:val>
                                        </p:tav>
                                        <p:tav tm="100000">
                                          <p:val>
                                            <p:strVal val="#ppt_w"/>
                                          </p:val>
                                        </p:tav>
                                      </p:tavLst>
                                    </p:anim>
                                    <p:anim calcmode="lin" valueType="num">
                                      <p:cBhvr>
                                        <p:cTn id="8" dur="500" fill="hold"/>
                                        <p:tgtEl>
                                          <p:spTgt spid="72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29"/>
                                        </p:tgtEl>
                                        <p:attrNameLst>
                                          <p:attrName>style.visibility</p:attrName>
                                        </p:attrNameLst>
                                      </p:cBhvr>
                                      <p:to>
                                        <p:strVal val="visible"/>
                                      </p:to>
                                    </p:set>
                                    <p:animEffect transition="in" filter="fade">
                                      <p:cBhvr>
                                        <p:cTn id="12" dur="500"/>
                                        <p:tgtEl>
                                          <p:spTgt spid="729"/>
                                        </p:tgtEl>
                                      </p:cBhvr>
                                    </p:animEffect>
                                  </p:childTnLst>
                                </p:cTn>
                              </p:par>
                              <p:par>
                                <p:cTn id="13" presetID="2" presetClass="entr" presetSubtype="4" fill="hold" grpId="0" nodeType="withEffect">
                                  <p:stCondLst>
                                    <p:cond delay="0"/>
                                  </p:stCondLst>
                                  <p:childTnLst>
                                    <p:set>
                                      <p:cBhvr>
                                        <p:cTn id="14" dur="indefinite" fill="hold"/>
                                        <p:tgtEl>
                                          <p:spTgt spid="725"/>
                                        </p:tgtEl>
                                        <p:attrNameLst>
                                          <p:attrName>style.visibility</p:attrName>
                                        </p:attrNameLst>
                                      </p:cBhvr>
                                      <p:to>
                                        <p:strVal val="visible"/>
                                      </p:to>
                                    </p:set>
                                    <p:anim calcmode="lin" valueType="num">
                                      <p:cBhvr>
                                        <p:cTn id="15" dur="1000" fill="hold"/>
                                        <p:tgtEl>
                                          <p:spTgt spid="725"/>
                                        </p:tgtEl>
                                        <p:attrNameLst>
                                          <p:attrName>ppt_x</p:attrName>
                                        </p:attrNameLst>
                                      </p:cBhvr>
                                      <p:tavLst>
                                        <p:tav tm="0">
                                          <p:val>
                                            <p:strVal val="#ppt_x"/>
                                          </p:val>
                                        </p:tav>
                                        <p:tav tm="100000">
                                          <p:val>
                                            <p:strVal val="#ppt_x"/>
                                          </p:val>
                                        </p:tav>
                                      </p:tavLst>
                                    </p:anim>
                                    <p:anim calcmode="lin" valueType="num">
                                      <p:cBhvr>
                                        <p:cTn id="16" dur="1000" fill="hold"/>
                                        <p:tgtEl>
                                          <p:spTgt spid="725"/>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indefinite" fill="hold"/>
                                        <p:tgtEl>
                                          <p:spTgt spid="722"/>
                                        </p:tgtEl>
                                        <p:attrNameLst>
                                          <p:attrName>style.visibility</p:attrName>
                                        </p:attrNameLst>
                                      </p:cBhvr>
                                      <p:to>
                                        <p:strVal val="visible"/>
                                      </p:to>
                                    </p:set>
                                    <p:anim calcmode="lin" valueType="num">
                                      <p:cBhvr>
                                        <p:cTn id="20" dur="1000" fill="hold"/>
                                        <p:tgtEl>
                                          <p:spTgt spid="722"/>
                                        </p:tgtEl>
                                        <p:attrNameLst>
                                          <p:attrName>ppt_x</p:attrName>
                                        </p:attrNameLst>
                                      </p:cBhvr>
                                      <p:tavLst>
                                        <p:tav tm="0">
                                          <p:val>
                                            <p:strVal val="#ppt_x"/>
                                          </p:val>
                                        </p:tav>
                                        <p:tav tm="100000">
                                          <p:val>
                                            <p:strVal val="#ppt_x"/>
                                          </p:val>
                                        </p:tav>
                                      </p:tavLst>
                                    </p:anim>
                                    <p:anim calcmode="lin" valueType="num">
                                      <p:cBhvr>
                                        <p:cTn id="21" dur="1000" fill="hold"/>
                                        <p:tgtEl>
                                          <p:spTgt spid="72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indefinite" fill="hold"/>
                                        <p:tgtEl>
                                          <p:spTgt spid="724"/>
                                        </p:tgtEl>
                                        <p:attrNameLst>
                                          <p:attrName>style.visibility</p:attrName>
                                        </p:attrNameLst>
                                      </p:cBhvr>
                                      <p:to>
                                        <p:strVal val="visible"/>
                                      </p:to>
                                    </p:set>
                                    <p:anim calcmode="lin" valueType="num">
                                      <p:cBhvr>
                                        <p:cTn id="24" dur="1000" fill="hold"/>
                                        <p:tgtEl>
                                          <p:spTgt spid="724"/>
                                        </p:tgtEl>
                                        <p:attrNameLst>
                                          <p:attrName>ppt_x</p:attrName>
                                        </p:attrNameLst>
                                      </p:cBhvr>
                                      <p:tavLst>
                                        <p:tav tm="0">
                                          <p:val>
                                            <p:strVal val="#ppt_x"/>
                                          </p:val>
                                        </p:tav>
                                        <p:tav tm="100000">
                                          <p:val>
                                            <p:strVal val="#ppt_x"/>
                                          </p:val>
                                        </p:tav>
                                      </p:tavLst>
                                    </p:anim>
                                    <p:anim calcmode="lin" valueType="num">
                                      <p:cBhvr>
                                        <p:cTn id="25" dur="1000" fill="hold"/>
                                        <p:tgtEl>
                                          <p:spTgt spid="72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8" fill="hold" grpId="0" nodeType="afterEffect">
                                  <p:stCondLst>
                                    <p:cond delay="0"/>
                                  </p:stCondLst>
                                  <p:childTnLst>
                                    <p:set>
                                      <p:cBhvr>
                                        <p:cTn id="28" dur="indefinite" fill="hold"/>
                                        <p:tgtEl>
                                          <p:spTgt spid="730"/>
                                        </p:tgtEl>
                                        <p:attrNameLst>
                                          <p:attrName>style.visibility</p:attrName>
                                        </p:attrNameLst>
                                      </p:cBhvr>
                                      <p:to>
                                        <p:strVal val="visible"/>
                                      </p:to>
                                    </p:set>
                                    <p:anim calcmode="lin" valueType="num">
                                      <p:cBhvr>
                                        <p:cTn id="29" dur="500" fill="hold"/>
                                        <p:tgtEl>
                                          <p:spTgt spid="730"/>
                                        </p:tgtEl>
                                        <p:attrNameLst>
                                          <p:attrName>ppt_x</p:attrName>
                                        </p:attrNameLst>
                                      </p:cBhvr>
                                      <p:tavLst>
                                        <p:tav tm="0">
                                          <p:val>
                                            <p:strVal val="0-#ppt_w/2"/>
                                          </p:val>
                                        </p:tav>
                                        <p:tav tm="100000">
                                          <p:val>
                                            <p:strVal val="#ppt_x"/>
                                          </p:val>
                                        </p:tav>
                                      </p:tavLst>
                                    </p:anim>
                                    <p:anim calcmode="lin" valueType="num">
                                      <p:cBhvr>
                                        <p:cTn id="30" dur="500" fill="hold"/>
                                        <p:tgtEl>
                                          <p:spTgt spid="730"/>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8" fill="hold" grpId="0" nodeType="afterEffect">
                                  <p:stCondLst>
                                    <p:cond delay="0"/>
                                  </p:stCondLst>
                                  <p:childTnLst>
                                    <p:set>
                                      <p:cBhvr>
                                        <p:cTn id="33" dur="indefinite" fill="hold"/>
                                        <p:tgtEl>
                                          <p:spTgt spid="732"/>
                                        </p:tgtEl>
                                        <p:attrNameLst>
                                          <p:attrName>style.visibility</p:attrName>
                                        </p:attrNameLst>
                                      </p:cBhvr>
                                      <p:to>
                                        <p:strVal val="visible"/>
                                      </p:to>
                                    </p:set>
                                    <p:anim calcmode="lin" valueType="num">
                                      <p:cBhvr>
                                        <p:cTn id="34" dur="500" fill="hold"/>
                                        <p:tgtEl>
                                          <p:spTgt spid="732"/>
                                        </p:tgtEl>
                                        <p:attrNameLst>
                                          <p:attrName>ppt_x</p:attrName>
                                        </p:attrNameLst>
                                      </p:cBhvr>
                                      <p:tavLst>
                                        <p:tav tm="0">
                                          <p:val>
                                            <p:strVal val="0-#ppt_w/2"/>
                                          </p:val>
                                        </p:tav>
                                        <p:tav tm="100000">
                                          <p:val>
                                            <p:strVal val="#ppt_x"/>
                                          </p:val>
                                        </p:tav>
                                      </p:tavLst>
                                    </p:anim>
                                    <p:anim calcmode="lin" valueType="num">
                                      <p:cBhvr>
                                        <p:cTn id="35" dur="500" fill="hold"/>
                                        <p:tgtEl>
                                          <p:spTgt spid="732"/>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indefinite" fill="hold"/>
                                        <p:tgtEl>
                                          <p:spTgt spid="733"/>
                                        </p:tgtEl>
                                        <p:attrNameLst>
                                          <p:attrName>style.visibility</p:attrName>
                                        </p:attrNameLst>
                                      </p:cBhvr>
                                      <p:to>
                                        <p:strVal val="visible"/>
                                      </p:to>
                                    </p:set>
                                    <p:anim calcmode="lin" valueType="num">
                                      <p:cBhvr>
                                        <p:cTn id="39" dur="500" fill="hold"/>
                                        <p:tgtEl>
                                          <p:spTgt spid="733"/>
                                        </p:tgtEl>
                                        <p:attrNameLst>
                                          <p:attrName>ppt_x</p:attrName>
                                        </p:attrNameLst>
                                      </p:cBhvr>
                                      <p:tavLst>
                                        <p:tav tm="0">
                                          <p:val>
                                            <p:strVal val="0-#ppt_w/2"/>
                                          </p:val>
                                        </p:tav>
                                        <p:tav tm="100000">
                                          <p:val>
                                            <p:strVal val="#ppt_x"/>
                                          </p:val>
                                        </p:tav>
                                      </p:tavLst>
                                    </p:anim>
                                    <p:anim calcmode="lin" valueType="num">
                                      <p:cBhvr>
                                        <p:cTn id="40" dur="500" fill="hold"/>
                                        <p:tgtEl>
                                          <p:spTgt spid="733"/>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 presetClass="entr" presetSubtype="8" fill="hold" grpId="0" nodeType="afterEffect">
                                  <p:stCondLst>
                                    <p:cond delay="0"/>
                                  </p:stCondLst>
                                  <p:childTnLst>
                                    <p:set>
                                      <p:cBhvr>
                                        <p:cTn id="43" dur="indefinite" fill="hold"/>
                                        <p:tgtEl>
                                          <p:spTgt spid="734"/>
                                        </p:tgtEl>
                                        <p:attrNameLst>
                                          <p:attrName>style.visibility</p:attrName>
                                        </p:attrNameLst>
                                      </p:cBhvr>
                                      <p:to>
                                        <p:strVal val="visible"/>
                                      </p:to>
                                    </p:set>
                                    <p:anim calcmode="lin" valueType="num">
                                      <p:cBhvr>
                                        <p:cTn id="44" dur="500" fill="hold"/>
                                        <p:tgtEl>
                                          <p:spTgt spid="734"/>
                                        </p:tgtEl>
                                        <p:attrNameLst>
                                          <p:attrName>ppt_x</p:attrName>
                                        </p:attrNameLst>
                                      </p:cBhvr>
                                      <p:tavLst>
                                        <p:tav tm="0">
                                          <p:val>
                                            <p:strVal val="0-#ppt_w/2"/>
                                          </p:val>
                                        </p:tav>
                                        <p:tav tm="100000">
                                          <p:val>
                                            <p:strVal val="#ppt_x"/>
                                          </p:val>
                                        </p:tav>
                                      </p:tavLst>
                                    </p:anim>
                                    <p:anim calcmode="lin" valueType="num">
                                      <p:cBhvr>
                                        <p:cTn id="45" dur="500" fill="hold"/>
                                        <p:tgtEl>
                                          <p:spTgt spid="734"/>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indefinite" fill="hold"/>
                                        <p:tgtEl>
                                          <p:spTgt spid="736"/>
                                        </p:tgtEl>
                                        <p:attrNameLst>
                                          <p:attrName>style.visibility</p:attrName>
                                        </p:attrNameLst>
                                      </p:cBhvr>
                                      <p:to>
                                        <p:strVal val="visible"/>
                                      </p:to>
                                    </p:set>
                                    <p:anim calcmode="lin" valueType="num">
                                      <p:cBhvr>
                                        <p:cTn id="49" dur="500" fill="hold"/>
                                        <p:tgtEl>
                                          <p:spTgt spid="736"/>
                                        </p:tgtEl>
                                        <p:attrNameLst>
                                          <p:attrName>ppt_x</p:attrName>
                                        </p:attrNameLst>
                                      </p:cBhvr>
                                      <p:tavLst>
                                        <p:tav tm="0">
                                          <p:val>
                                            <p:strVal val="0-#ppt_w/2"/>
                                          </p:val>
                                        </p:tav>
                                        <p:tav tm="100000">
                                          <p:val>
                                            <p:strVal val="#ppt_x"/>
                                          </p:val>
                                        </p:tav>
                                      </p:tavLst>
                                    </p:anim>
                                    <p:anim calcmode="lin" valueType="num">
                                      <p:cBhvr>
                                        <p:cTn id="50" dur="500" fill="hold"/>
                                        <p:tgtEl>
                                          <p:spTgt spid="736"/>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2" presetClass="entr" presetSubtype="8" fill="hold" grpId="0" nodeType="afterEffect">
                                  <p:stCondLst>
                                    <p:cond delay="0"/>
                                  </p:stCondLst>
                                  <p:childTnLst>
                                    <p:set>
                                      <p:cBhvr>
                                        <p:cTn id="53" dur="indefinite" fill="hold"/>
                                        <p:tgtEl>
                                          <p:spTgt spid="739"/>
                                        </p:tgtEl>
                                        <p:attrNameLst>
                                          <p:attrName>style.visibility</p:attrName>
                                        </p:attrNameLst>
                                      </p:cBhvr>
                                      <p:to>
                                        <p:strVal val="visible"/>
                                      </p:to>
                                    </p:set>
                                    <p:anim calcmode="lin" valueType="num">
                                      <p:cBhvr>
                                        <p:cTn id="54" dur="500" fill="hold"/>
                                        <p:tgtEl>
                                          <p:spTgt spid="739"/>
                                        </p:tgtEl>
                                        <p:attrNameLst>
                                          <p:attrName>ppt_x</p:attrName>
                                        </p:attrNameLst>
                                      </p:cBhvr>
                                      <p:tavLst>
                                        <p:tav tm="0">
                                          <p:val>
                                            <p:strVal val="0-#ppt_w/2"/>
                                          </p:val>
                                        </p:tav>
                                        <p:tav tm="100000">
                                          <p:val>
                                            <p:strVal val="#ppt_x"/>
                                          </p:val>
                                        </p:tav>
                                      </p:tavLst>
                                    </p:anim>
                                    <p:anim calcmode="lin" valueType="num">
                                      <p:cBhvr>
                                        <p:cTn id="55" dur="500" fill="hold"/>
                                        <p:tgtEl>
                                          <p:spTgt spid="739"/>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2" presetClass="entr" presetSubtype="8" fill="hold" grpId="0" nodeType="afterEffect">
                                  <p:stCondLst>
                                    <p:cond delay="0"/>
                                  </p:stCondLst>
                                  <p:childTnLst>
                                    <p:set>
                                      <p:cBhvr>
                                        <p:cTn id="58" dur="indefinite" fill="hold"/>
                                        <p:tgtEl>
                                          <p:spTgt spid="740"/>
                                        </p:tgtEl>
                                        <p:attrNameLst>
                                          <p:attrName>style.visibility</p:attrName>
                                        </p:attrNameLst>
                                      </p:cBhvr>
                                      <p:to>
                                        <p:strVal val="visible"/>
                                      </p:to>
                                    </p:set>
                                    <p:anim calcmode="lin" valueType="num">
                                      <p:cBhvr>
                                        <p:cTn id="59" dur="500" fill="hold"/>
                                        <p:tgtEl>
                                          <p:spTgt spid="740"/>
                                        </p:tgtEl>
                                        <p:attrNameLst>
                                          <p:attrName>ppt_x</p:attrName>
                                        </p:attrNameLst>
                                      </p:cBhvr>
                                      <p:tavLst>
                                        <p:tav tm="0">
                                          <p:val>
                                            <p:strVal val="0-#ppt_w/2"/>
                                          </p:val>
                                        </p:tav>
                                        <p:tav tm="100000">
                                          <p:val>
                                            <p:strVal val="#ppt_x"/>
                                          </p:val>
                                        </p:tav>
                                      </p:tavLst>
                                    </p:anim>
                                    <p:anim calcmode="lin" valueType="num">
                                      <p:cBhvr>
                                        <p:cTn id="60" dur="500" fill="hold"/>
                                        <p:tgtEl>
                                          <p:spTgt spid="740"/>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2" presetClass="entr" presetSubtype="8" fill="hold" grpId="0" nodeType="afterEffect">
                                  <p:stCondLst>
                                    <p:cond delay="0"/>
                                  </p:stCondLst>
                                  <p:childTnLst>
                                    <p:set>
                                      <p:cBhvr>
                                        <p:cTn id="63" dur="indefinite" fill="hold"/>
                                        <p:tgtEl>
                                          <p:spTgt spid="742"/>
                                        </p:tgtEl>
                                        <p:attrNameLst>
                                          <p:attrName>style.visibility</p:attrName>
                                        </p:attrNameLst>
                                      </p:cBhvr>
                                      <p:to>
                                        <p:strVal val="visible"/>
                                      </p:to>
                                    </p:set>
                                    <p:anim calcmode="lin" valueType="num">
                                      <p:cBhvr>
                                        <p:cTn id="64" dur="500" fill="hold"/>
                                        <p:tgtEl>
                                          <p:spTgt spid="742"/>
                                        </p:tgtEl>
                                        <p:attrNameLst>
                                          <p:attrName>ppt_x</p:attrName>
                                        </p:attrNameLst>
                                      </p:cBhvr>
                                      <p:tavLst>
                                        <p:tav tm="0">
                                          <p:val>
                                            <p:strVal val="0-#ppt_w/2"/>
                                          </p:val>
                                        </p:tav>
                                        <p:tav tm="100000">
                                          <p:val>
                                            <p:strVal val="#ppt_x"/>
                                          </p:val>
                                        </p:tav>
                                      </p:tavLst>
                                    </p:anim>
                                    <p:anim calcmode="lin" valueType="num">
                                      <p:cBhvr>
                                        <p:cTn id="65" dur="500" fill="hold"/>
                                        <p:tgtEl>
                                          <p:spTgt spid="742"/>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2" presetClass="entr" presetSubtype="8" fill="hold" grpId="0" nodeType="afterEffect">
                                  <p:stCondLst>
                                    <p:cond delay="0"/>
                                  </p:stCondLst>
                                  <p:childTnLst>
                                    <p:set>
                                      <p:cBhvr>
                                        <p:cTn id="68" dur="indefinite" fill="hold"/>
                                        <p:tgtEl>
                                          <p:spTgt spid="743"/>
                                        </p:tgtEl>
                                        <p:attrNameLst>
                                          <p:attrName>style.visibility</p:attrName>
                                        </p:attrNameLst>
                                      </p:cBhvr>
                                      <p:to>
                                        <p:strVal val="visible"/>
                                      </p:to>
                                    </p:set>
                                    <p:anim calcmode="lin" valueType="num">
                                      <p:cBhvr>
                                        <p:cTn id="69" dur="500" fill="hold"/>
                                        <p:tgtEl>
                                          <p:spTgt spid="743"/>
                                        </p:tgtEl>
                                        <p:attrNameLst>
                                          <p:attrName>ppt_x</p:attrName>
                                        </p:attrNameLst>
                                      </p:cBhvr>
                                      <p:tavLst>
                                        <p:tav tm="0">
                                          <p:val>
                                            <p:strVal val="0-#ppt_w/2"/>
                                          </p:val>
                                        </p:tav>
                                        <p:tav tm="100000">
                                          <p:val>
                                            <p:strVal val="#ppt_x"/>
                                          </p:val>
                                        </p:tav>
                                      </p:tavLst>
                                    </p:anim>
                                    <p:anim calcmode="lin" valueType="num">
                                      <p:cBhvr>
                                        <p:cTn id="70" dur="500" fill="hold"/>
                                        <p:tgtEl>
                                          <p:spTgt spid="743"/>
                                        </p:tgtEl>
                                        <p:attrNameLst>
                                          <p:attrName>ppt_y</p:attrName>
                                        </p:attrNameLst>
                                      </p:cBhvr>
                                      <p:tavLst>
                                        <p:tav tm="0">
                                          <p:val>
                                            <p:strVal val="#ppt_y"/>
                                          </p:val>
                                        </p:tav>
                                        <p:tav tm="100000">
                                          <p:val>
                                            <p:strVal val="#ppt_y"/>
                                          </p:val>
                                        </p:tav>
                                      </p:tavLst>
                                    </p:anim>
                                  </p:childTnLst>
                                </p:cTn>
                              </p:par>
                            </p:childTnLst>
                          </p:cTn>
                        </p:par>
                        <p:par>
                          <p:cTn id="71" fill="hold">
                            <p:stCondLst>
                              <p:cond delay="6500"/>
                            </p:stCondLst>
                            <p:childTnLst>
                              <p:par>
                                <p:cTn id="72" presetID="2" presetClass="entr" presetSubtype="8" fill="hold" grpId="0" nodeType="afterEffect">
                                  <p:stCondLst>
                                    <p:cond delay="0"/>
                                  </p:stCondLst>
                                  <p:childTnLst>
                                    <p:set>
                                      <p:cBhvr>
                                        <p:cTn id="73" dur="indefinite" fill="hold"/>
                                        <p:tgtEl>
                                          <p:spTgt spid="744"/>
                                        </p:tgtEl>
                                        <p:attrNameLst>
                                          <p:attrName>style.visibility</p:attrName>
                                        </p:attrNameLst>
                                      </p:cBhvr>
                                      <p:to>
                                        <p:strVal val="visible"/>
                                      </p:to>
                                    </p:set>
                                    <p:anim calcmode="lin" valueType="num">
                                      <p:cBhvr>
                                        <p:cTn id="74" dur="500" fill="hold"/>
                                        <p:tgtEl>
                                          <p:spTgt spid="744"/>
                                        </p:tgtEl>
                                        <p:attrNameLst>
                                          <p:attrName>ppt_x</p:attrName>
                                        </p:attrNameLst>
                                      </p:cBhvr>
                                      <p:tavLst>
                                        <p:tav tm="0">
                                          <p:val>
                                            <p:strVal val="0-#ppt_w/2"/>
                                          </p:val>
                                        </p:tav>
                                        <p:tav tm="100000">
                                          <p:val>
                                            <p:strVal val="#ppt_x"/>
                                          </p:val>
                                        </p:tav>
                                      </p:tavLst>
                                    </p:anim>
                                    <p:anim calcmode="lin" valueType="num">
                                      <p:cBhvr>
                                        <p:cTn id="75" dur="500" fill="hold"/>
                                        <p:tgtEl>
                                          <p:spTgt spid="7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 grpId="0" bldLvl="0" animBg="1" advAuto="0"/>
      <p:bldP spid="723" grpId="0" bldLvl="0" animBg="1" advAuto="0"/>
      <p:bldP spid="724" grpId="0" animBg="1" advAuto="0"/>
      <p:bldP spid="725" grpId="0" animBg="1" advAuto="0"/>
      <p:bldP spid="730" grpId="0" bldLvl="0" animBg="1" advAuto="0"/>
      <p:bldP spid="732" grpId="0" bldLvl="0" animBg="1" advAuto="0"/>
      <p:bldP spid="733" grpId="0" animBg="1" advAuto="0"/>
      <p:bldP spid="734" grpId="0" animBg="1" advAuto="0"/>
      <p:bldP spid="736" grpId="0" animBg="1" advAuto="0"/>
      <p:bldP spid="739" grpId="0" bldLvl="0" animBg="1" advAuto="0"/>
      <p:bldP spid="740" grpId="0" animBg="1" advAuto="0"/>
      <p:bldP spid="742" grpId="0" animBg="1" advAuto="0"/>
      <p:bldP spid="743" grpId="0" animBg="1" advAuto="0"/>
      <p:bldP spid="744" grpId="0" animBg="1" advAuto="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MH" val="20181209134958"/>
  <p:tag name="MH_LIBRARY" val="GRAPHIC"/>
  <p:tag name="MH_TYPE" val="Other"/>
  <p:tag name="MH_ORDER" val="3"/>
</p:tagLst>
</file>

<file path=ppt/tags/tag64.xml><?xml version="1.0" encoding="utf-8"?>
<p:tagLst xmlns:p="http://schemas.openxmlformats.org/presentationml/2006/main">
  <p:tag name="MH" val="20181208202200"/>
  <p:tag name="MH_LIBRARY" val="GRAPHIC"/>
  <p:tag name="MH_TYPE" val="SubTitle"/>
  <p:tag name="MH_ORDER" val="1"/>
</p:tagLst>
</file>

<file path=ppt/tags/tag65.xml><?xml version="1.0" encoding="utf-8"?>
<p:tagLst xmlns:p="http://schemas.openxmlformats.org/presentationml/2006/main">
  <p:tag name="MH" val="20181208202200"/>
  <p:tag name="MH_LIBRARY" val="GRAPHIC"/>
  <p:tag name="MH_TYPE" val="SubTitle"/>
  <p:tag name="MH_ORDER" val="2"/>
</p:tagLst>
</file>

<file path=ppt/tags/tag66.xml><?xml version="1.0" encoding="utf-8"?>
<p:tagLst xmlns:p="http://schemas.openxmlformats.org/presentationml/2006/main">
  <p:tag name="MH" val="20181208202200"/>
  <p:tag name="MH_LIBRARY" val="GRAPHIC"/>
  <p:tag name="MH_TYPE" val="SubTitle"/>
  <p:tag name="MH_ORDER" val="3"/>
</p:tagLst>
</file>

<file path=ppt/tags/tag67.xml><?xml version="1.0" encoding="utf-8"?>
<p:tagLst xmlns:p="http://schemas.openxmlformats.org/presentationml/2006/main">
  <p:tag name="MH" val="20181208202200"/>
  <p:tag name="MH_LIBRARY" val="GRAPHIC"/>
  <p:tag name="MH_TYPE" val="SubTitle"/>
  <p:tag name="MH_ORDER" val="4"/>
</p:tagLst>
</file>

<file path=ppt/tags/tag68.xml><?xml version="1.0" encoding="utf-8"?>
<p:tagLst xmlns:p="http://schemas.openxmlformats.org/presentationml/2006/main">
  <p:tag name="MH" val="20181208202200"/>
  <p:tag name="MH_LIBRARY" val="GRAPHIC"/>
  <p:tag name="MH_TYPE" val="SubTitle"/>
  <p:tag name="MH_ORDER" val="5"/>
</p:tagLst>
</file>

<file path=ppt/tags/tag69.xml><?xml version="1.0" encoding="utf-8"?>
<p:tagLst xmlns:p="http://schemas.openxmlformats.org/presentationml/2006/main">
  <p:tag name="MH" val="20181208202200"/>
  <p:tag name="MH_LIBRARY" val="GRAPHIC"/>
  <p:tag name="MH_TYPE" val="SubTitle"/>
  <p:tag name="MH_ORDER" val="6"/>
</p:tagLst>
</file>

<file path=ppt/tags/tag70.xml><?xml version="1.0" encoding="utf-8"?>
<p:tagLst xmlns:p="http://schemas.openxmlformats.org/presentationml/2006/main">
  <p:tag name="MH" val="20181208202200"/>
  <p:tag name="MH_LIBRARY" val="GRAPHIC"/>
  <p:tag name="MH_TYPE" val="SubTitle"/>
  <p:tag name="MH_ORDER" val="7"/>
</p:tagLst>
</file>

<file path=ppt/tags/tag71.xml><?xml version="1.0" encoding="utf-8"?>
<p:tagLst xmlns:p="http://schemas.openxmlformats.org/presentationml/2006/main">
  <p:tag name="MH" val="20181208202200"/>
  <p:tag name="MH_LIBRARY" val="GRAPHIC"/>
  <p:tag name="MH_TYPE" val="Other"/>
  <p:tag name="MH_ORDER" val="1"/>
</p:tagLst>
</file>

<file path=ppt/tags/tag72.xml><?xml version="1.0" encoding="utf-8"?>
<p:tagLst xmlns:p="http://schemas.openxmlformats.org/presentationml/2006/main">
  <p:tag name="MH" val="20181208202200"/>
  <p:tag name="MH_LIBRARY" val="GRAPHIC"/>
  <p:tag name="MH_TYPE" val="Other"/>
  <p:tag name="MH_ORDER" val="2"/>
</p:tagLst>
</file>

<file path=ppt/tags/tag73.xml><?xml version="1.0" encoding="utf-8"?>
<p:tagLst xmlns:p="http://schemas.openxmlformats.org/presentationml/2006/main">
  <p:tag name="MH" val="20181208202200"/>
  <p:tag name="MH_LIBRARY" val="GRAPHIC"/>
  <p:tag name="MH_TYPE" val="Other"/>
  <p:tag name="MH_ORDER" val="3"/>
</p:tagLst>
</file>

<file path=ppt/tags/tag74.xml><?xml version="1.0" encoding="utf-8"?>
<p:tagLst xmlns:p="http://schemas.openxmlformats.org/presentationml/2006/main">
  <p:tag name="MH" val="20181208202200"/>
  <p:tag name="MH_LIBRARY" val="GRAPHIC"/>
  <p:tag name="MH_TYPE" val="Other"/>
  <p:tag name="MH_ORDER" val="4"/>
</p:tagLst>
</file>

<file path=ppt/tags/tag75.xml><?xml version="1.0" encoding="utf-8"?>
<p:tagLst xmlns:p="http://schemas.openxmlformats.org/presentationml/2006/main">
  <p:tag name="MH" val="20181208202200"/>
  <p:tag name="MH_LIBRARY" val="GRAPHIC"/>
  <p:tag name="MH_TYPE" val="Other"/>
  <p:tag name="MH_ORDER" val="5"/>
</p:tagLst>
</file>

<file path=ppt/tags/tag76.xml><?xml version="1.0" encoding="utf-8"?>
<p:tagLst xmlns:p="http://schemas.openxmlformats.org/presentationml/2006/main">
  <p:tag name="MH" val="20181208202200"/>
  <p:tag name="MH_LIBRARY" val="GRAPHIC"/>
  <p:tag name="MH_TYPE" val="Other"/>
  <p:tag name="MH_ORDER" val="6"/>
</p:tagLst>
</file>

<file path=ppt/tags/tag77.xml><?xml version="1.0" encoding="utf-8"?>
<p:tagLst xmlns:p="http://schemas.openxmlformats.org/presentationml/2006/main">
  <p:tag name="MH" val="20181208202200"/>
  <p:tag name="MH_LIBRARY" val="GRAPHIC"/>
  <p:tag name="MH_TYPE" val="Other"/>
  <p:tag name="MH_ORDER" val="7"/>
</p:tagLst>
</file>

<file path=ppt/tags/tag78.xml><?xml version="1.0" encoding="utf-8"?>
<p:tagLst xmlns:p="http://schemas.openxmlformats.org/presentationml/2006/main">
  <p:tag name="MH" val="20181209134958"/>
  <p:tag name="MH_LIBRARY" val="GRAPHIC"/>
  <p:tag name="MH_TYPE" val="Other"/>
  <p:tag name="MH_ORDER" val="3"/>
</p:tagLst>
</file>

<file path=ppt/tags/tag79.xml><?xml version="1.0" encoding="utf-8"?>
<p:tagLst xmlns:p="http://schemas.openxmlformats.org/presentationml/2006/main">
  <p:tag name="PA" val="v5.2.2"/>
  <p:tag name="RESOURCELIBID_SHAPE" val="25253"/>
  <p:tag name="RESOURCELIB_SHAPETYPE" val="5"/>
</p:tagLst>
</file>

<file path=ppt/tags/tag80.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基本版式">
  <a:themeElements>
    <a:clrScheme name="自定义 2">
      <a:dk1>
        <a:sysClr val="windowText" lastClr="000000"/>
      </a:dk1>
      <a:lt1>
        <a:sysClr val="window" lastClr="FFFFFF"/>
      </a:lt1>
      <a:dk2>
        <a:srgbClr val="9A6D2A"/>
      </a:dk2>
      <a:lt2>
        <a:srgbClr val="F5F5F5"/>
      </a:lt2>
      <a:accent1>
        <a:srgbClr val="262626"/>
      </a:accent1>
      <a:accent2>
        <a:srgbClr val="BFBFBF"/>
      </a:accent2>
      <a:accent3>
        <a:srgbClr val="DCB57C"/>
      </a:accent3>
      <a:accent4>
        <a:srgbClr val="C1392B"/>
      </a:accent4>
      <a:accent5>
        <a:srgbClr val="FFC000"/>
      </a:accent5>
      <a:accent6>
        <a:srgbClr val="8497B0"/>
      </a:accent6>
      <a:hlink>
        <a:srgbClr val="0563C1"/>
      </a:hlink>
      <a:folHlink>
        <a:srgbClr val="954F72"/>
      </a:folHlink>
    </a:clrScheme>
    <a:fontScheme name="自定义 1">
      <a:majorFont>
        <a:latin typeface="Impact"/>
        <a:ea typeface="微软雅黑"/>
        <a:cs typeface=""/>
      </a:majorFont>
      <a:minorFont>
        <a:latin typeface="Arial"/>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6181</Words>
  <Application>WPS 演示</Application>
  <PresentationFormat>宽屏</PresentationFormat>
  <Paragraphs>634</Paragraphs>
  <Slides>31</Slides>
  <Notes>4</Notes>
  <HiddenSlides>0</HiddenSlides>
  <MMClips>0</MMClips>
  <ScaleCrop>false</ScaleCrop>
  <HeadingPairs>
    <vt:vector size="6" baseType="variant">
      <vt:variant>
        <vt:lpstr>已用的字体</vt:lpstr>
      </vt:variant>
      <vt:variant>
        <vt:i4>25</vt:i4>
      </vt:variant>
      <vt:variant>
        <vt:lpstr>主题</vt:lpstr>
      </vt:variant>
      <vt:variant>
        <vt:i4>2</vt:i4>
      </vt:variant>
      <vt:variant>
        <vt:lpstr>幻灯片标题</vt:lpstr>
      </vt:variant>
      <vt:variant>
        <vt:i4>31</vt:i4>
      </vt:variant>
    </vt:vector>
  </HeadingPairs>
  <TitlesOfParts>
    <vt:vector size="58" baseType="lpstr">
      <vt:lpstr>Arial</vt:lpstr>
      <vt:lpstr>宋体</vt:lpstr>
      <vt:lpstr>Wingdings</vt:lpstr>
      <vt:lpstr>微软雅黑</vt:lpstr>
      <vt:lpstr>Arial Unicode MS</vt:lpstr>
      <vt:lpstr>微软雅黑 Light</vt:lpstr>
      <vt:lpstr>黑体</vt:lpstr>
      <vt:lpstr>Arial</vt:lpstr>
      <vt:lpstr>方正兰亭细黑_GBK</vt:lpstr>
      <vt:lpstr>Calibri</vt:lpstr>
      <vt:lpstr>Heiti SC Medium</vt:lpstr>
      <vt:lpstr>Heiti SC Light</vt:lpstr>
      <vt:lpstr>Segoe Script</vt:lpstr>
      <vt:lpstr>Impact</vt:lpstr>
      <vt:lpstr>楷体_GB2312</vt:lpstr>
      <vt:lpstr>新宋体</vt:lpstr>
      <vt:lpstr>经典综艺体简</vt:lpstr>
      <vt:lpstr>Vrinda</vt:lpstr>
      <vt:lpstr>等线</vt:lpstr>
      <vt:lpstr>等线</vt:lpstr>
      <vt:lpstr>Impact</vt:lpstr>
      <vt:lpstr>Montserrat</vt:lpstr>
      <vt:lpstr>FontAwesome</vt:lpstr>
      <vt:lpstr>Open Sans</vt:lpstr>
      <vt:lpstr>Segoe Print</vt:lpstr>
      <vt:lpstr>Office 主题​​</vt:lpstr>
      <vt:lpstr>基本版式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闫洪斌</cp:lastModifiedBy>
  <cp:revision>106</cp:revision>
  <dcterms:created xsi:type="dcterms:W3CDTF">2019-06-19T02:08:00Z</dcterms:created>
  <dcterms:modified xsi:type="dcterms:W3CDTF">2020-02-14T14:24:42Z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2052-11.1.0.9440</vt:lpwstr>
  </property>
  <property fmtid="{D5CDD505-2E9C-101B-9397-08002B2CF9AE}" pid="3" name="KSOTemplateUUID">
    <vt:lpwstr>v1.0_mb_S5wm0p1f/XYoyRBfUzquMg==</vt:lpwstr>
  </property>
</Properties>
</file>