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303" r:id="rId3"/>
    <p:sldId id="257" r:id="rId4"/>
    <p:sldId id="280" r:id="rId5"/>
    <p:sldId id="281" r:id="rId6"/>
    <p:sldId id="282" r:id="rId7"/>
    <p:sldId id="283" r:id="rId8"/>
    <p:sldId id="284" r:id="rId9"/>
    <p:sldId id="285" r:id="rId10"/>
    <p:sldId id="286" r:id="rId11"/>
    <p:sldId id="287" r:id="rId12"/>
    <p:sldId id="288" r:id="rId13"/>
    <p:sldId id="289" r:id="rId14"/>
    <p:sldId id="290" r:id="rId15"/>
    <p:sldId id="291" r:id="rId16"/>
    <p:sldId id="292" r:id="rId17"/>
    <p:sldId id="293" r:id="rId18"/>
    <p:sldId id="294" r:id="rId19"/>
    <p:sldId id="297" r:id="rId20"/>
    <p:sldId id="295" r:id="rId21"/>
    <p:sldId id="298" r:id="rId22"/>
    <p:sldId id="299" r:id="rId23"/>
    <p:sldId id="300" r:id="rId24"/>
    <p:sldId id="302"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0" autoAdjust="0"/>
    <p:restoredTop sz="94660"/>
  </p:normalViewPr>
  <p:slideViewPr>
    <p:cSldViewPr snapToGrid="0">
      <p:cViewPr>
        <p:scale>
          <a:sx n="50" d="100"/>
          <a:sy n="50" d="100"/>
        </p:scale>
        <p:origin x="1422" y="14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6773AE0-2AAD-4FE3-B342-66374FEAF03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3B70854-EC6A-4CC3-9758-31233C5ABDA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773AE0-2AAD-4FE3-B342-66374FEAF03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70854-EC6A-4CC3-9758-31233C5ABDA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3.wdp"/><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338"/>
          <p:cNvSpPr/>
          <p:nvPr/>
        </p:nvSpPr>
        <p:spPr bwMode="auto">
          <a:xfrm rot="21046760">
            <a:off x="6948330" y="2131253"/>
            <a:ext cx="4515498" cy="2493298"/>
          </a:xfrm>
          <a:custGeom>
            <a:avLst/>
            <a:gdLst>
              <a:gd name="T0" fmla="*/ 473 w 473"/>
              <a:gd name="T1" fmla="*/ 0 h 289"/>
              <a:gd name="T2" fmla="*/ 390 w 473"/>
              <a:gd name="T3" fmla="*/ 33 h 289"/>
              <a:gd name="T4" fmla="*/ 407 w 473"/>
              <a:gd name="T5" fmla="*/ 45 h 289"/>
              <a:gd name="T6" fmla="*/ 303 w 473"/>
              <a:gd name="T7" fmla="*/ 156 h 289"/>
              <a:gd name="T8" fmla="*/ 210 w 473"/>
              <a:gd name="T9" fmla="*/ 147 h 289"/>
              <a:gd name="T10" fmla="*/ 137 w 473"/>
              <a:gd name="T11" fmla="*/ 222 h 289"/>
              <a:gd name="T12" fmla="*/ 61 w 473"/>
              <a:gd name="T13" fmla="*/ 185 h 289"/>
              <a:gd name="T14" fmla="*/ 0 w 473"/>
              <a:gd name="T15" fmla="*/ 263 h 289"/>
              <a:gd name="T16" fmla="*/ 33 w 473"/>
              <a:gd name="T17" fmla="*/ 289 h 289"/>
              <a:gd name="T18" fmla="*/ 73 w 473"/>
              <a:gd name="T19" fmla="*/ 239 h 289"/>
              <a:gd name="T20" fmla="*/ 146 w 473"/>
              <a:gd name="T21" fmla="*/ 274 h 289"/>
              <a:gd name="T22" fmla="*/ 227 w 473"/>
              <a:gd name="T23" fmla="*/ 192 h 289"/>
              <a:gd name="T24" fmla="*/ 319 w 473"/>
              <a:gd name="T25" fmla="*/ 201 h 289"/>
              <a:gd name="T26" fmla="*/ 442 w 473"/>
              <a:gd name="T27" fmla="*/ 71 h 289"/>
              <a:gd name="T28" fmla="*/ 466 w 473"/>
              <a:gd name="T29" fmla="*/ 88 h 289"/>
              <a:gd name="T30" fmla="*/ 473 w 473"/>
              <a:gd name="T31"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3" h="289">
                <a:moveTo>
                  <a:pt x="473" y="0"/>
                </a:moveTo>
                <a:lnTo>
                  <a:pt x="390" y="33"/>
                </a:lnTo>
                <a:lnTo>
                  <a:pt x="407" y="45"/>
                </a:lnTo>
                <a:lnTo>
                  <a:pt x="303" y="156"/>
                </a:lnTo>
                <a:lnTo>
                  <a:pt x="210" y="147"/>
                </a:lnTo>
                <a:lnTo>
                  <a:pt x="137" y="222"/>
                </a:lnTo>
                <a:lnTo>
                  <a:pt x="61" y="185"/>
                </a:lnTo>
                <a:lnTo>
                  <a:pt x="0" y="263"/>
                </a:lnTo>
                <a:lnTo>
                  <a:pt x="33" y="289"/>
                </a:lnTo>
                <a:lnTo>
                  <a:pt x="73" y="239"/>
                </a:lnTo>
                <a:lnTo>
                  <a:pt x="146" y="274"/>
                </a:lnTo>
                <a:lnTo>
                  <a:pt x="227" y="192"/>
                </a:lnTo>
                <a:lnTo>
                  <a:pt x="319" y="201"/>
                </a:lnTo>
                <a:lnTo>
                  <a:pt x="442" y="71"/>
                </a:lnTo>
                <a:lnTo>
                  <a:pt x="466" y="88"/>
                </a:lnTo>
                <a:lnTo>
                  <a:pt x="473"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 name="文本框 3"/>
          <p:cNvSpPr txBox="1"/>
          <p:nvPr/>
        </p:nvSpPr>
        <p:spPr>
          <a:xfrm>
            <a:off x="590427" y="2706590"/>
            <a:ext cx="6322521" cy="1246495"/>
          </a:xfrm>
          <a:prstGeom prst="rect">
            <a:avLst/>
          </a:prstGeom>
          <a:noFill/>
        </p:spPr>
        <p:txBody>
          <a:bodyPr wrap="square" rtlCol="0">
            <a:spAutoFit/>
          </a:bodyPr>
          <a:lstStyle/>
          <a:p>
            <a:pPr algn="ctr"/>
            <a:r>
              <a:rPr lang="zh-CN" altLang="en-US" sz="7500" b="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cs typeface="+mn-ea"/>
                <a:sym typeface="+mn-lt"/>
              </a:rPr>
              <a:t>营销技巧</a:t>
            </a:r>
            <a:r>
              <a:rPr lang="zh-CN" altLang="en-US" sz="75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cs typeface="+mn-ea"/>
                <a:sym typeface="+mn-lt"/>
              </a:rPr>
              <a:t>培训</a:t>
            </a:r>
            <a:endParaRPr lang="zh-CN" altLang="en-US" sz="75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cs typeface="+mn-ea"/>
              <a:sym typeface="+mn-lt"/>
            </a:endParaRPr>
          </a:p>
        </p:txBody>
      </p:sp>
      <p:sp>
        <p:nvSpPr>
          <p:cNvPr id="5" name="文本框 4"/>
          <p:cNvSpPr txBox="1"/>
          <p:nvPr/>
        </p:nvSpPr>
        <p:spPr>
          <a:xfrm>
            <a:off x="858618" y="3938976"/>
            <a:ext cx="5584680" cy="584775"/>
          </a:xfrm>
          <a:prstGeom prst="rect">
            <a:avLst/>
          </a:prstGeom>
          <a:noFill/>
        </p:spPr>
        <p:txBody>
          <a:bodyPr wrap="square" rtlCol="0">
            <a:spAutoFit/>
          </a:bodyPr>
          <a:lstStyle/>
          <a:p>
            <a:pPr algn="dist"/>
            <a:r>
              <a:rPr lang="en-US" altLang="zh-CN" sz="3200" b="1" dirty="0">
                <a:cs typeface="+mn-ea"/>
                <a:sym typeface="+mn-lt"/>
              </a:rPr>
              <a:t>SELLING TRAINING</a:t>
            </a:r>
            <a:endParaRPr lang="zh-CN" altLang="en-US" sz="3200" b="1" dirty="0">
              <a:cs typeface="+mn-ea"/>
              <a:sym typeface="+mn-lt"/>
            </a:endParaRPr>
          </a:p>
        </p:txBody>
      </p:sp>
      <p:sp>
        <p:nvSpPr>
          <p:cNvPr id="6" name="文本框 5"/>
          <p:cNvSpPr txBox="1"/>
          <p:nvPr/>
        </p:nvSpPr>
        <p:spPr>
          <a:xfrm>
            <a:off x="721729" y="5571471"/>
            <a:ext cx="1945773" cy="369332"/>
          </a:xfrm>
          <a:prstGeom prst="rect">
            <a:avLst/>
          </a:prstGeom>
          <a:noFill/>
          <a:ln>
            <a:noFill/>
          </a:ln>
        </p:spPr>
        <p:txBody>
          <a:bodyPr wrap="square" rtlCol="0">
            <a:spAutoFit/>
          </a:bodyPr>
          <a:lstStyle/>
          <a:p>
            <a:r>
              <a:rPr lang="zh-CN" altLang="en-US" dirty="0">
                <a:cs typeface="+mn-ea"/>
                <a:sym typeface="+mn-lt"/>
              </a:rPr>
              <a:t>演讲人</a:t>
            </a:r>
            <a:r>
              <a:rPr lang="zh-CN" altLang="en-US" dirty="0" smtClean="0">
                <a:cs typeface="+mn-ea"/>
                <a:sym typeface="+mn-lt"/>
              </a:rPr>
              <a:t>：</a:t>
            </a:r>
            <a:r>
              <a:rPr lang="en-US" altLang="zh-CN" dirty="0" smtClean="0">
                <a:cs typeface="+mn-ea"/>
                <a:sym typeface="+mn-lt"/>
              </a:rPr>
              <a:t>XXXX</a:t>
            </a:r>
            <a:endParaRPr lang="zh-CN" altLang="en-US" dirty="0">
              <a:cs typeface="+mn-ea"/>
              <a:sym typeface="+mn-lt"/>
            </a:endParaRPr>
          </a:p>
        </p:txBody>
      </p:sp>
      <p:pic>
        <p:nvPicPr>
          <p:cNvPr id="7" name="图片 6"/>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400000"/>
                    </a14:imgEffect>
                  </a14:imgLayer>
                </a14:imgProps>
              </a:ext>
              <a:ext uri="{28A0092B-C50C-407E-A947-70E740481C1C}">
                <a14:useLocalDpi xmlns:a14="http://schemas.microsoft.com/office/drawing/2010/main" val="0"/>
              </a:ext>
            </a:extLst>
          </a:blip>
          <a:srcRect/>
          <a:stretch>
            <a:fillRect/>
          </a:stretch>
        </p:blipFill>
        <p:spPr>
          <a:xfrm>
            <a:off x="7648316" y="1171244"/>
            <a:ext cx="2617626" cy="5374197"/>
          </a:xfrm>
          <a:prstGeom prst="rect">
            <a:avLst/>
          </a:prstGeom>
          <a:effectLst>
            <a:outerShdw blurRad="50800" dist="38100" dir="5400000" algn="t" rotWithShape="0">
              <a:prstClr val="black">
                <a:alpha val="40000"/>
              </a:prstClr>
            </a:outerShdw>
          </a:effectLst>
        </p:spPr>
      </p:pic>
      <p:sp>
        <p:nvSpPr>
          <p:cNvPr id="13" name="文本框 12"/>
          <p:cNvSpPr txBox="1"/>
          <p:nvPr/>
        </p:nvSpPr>
        <p:spPr>
          <a:xfrm>
            <a:off x="500215" y="650902"/>
            <a:ext cx="2536890" cy="830997"/>
          </a:xfrm>
          <a:prstGeom prst="rect">
            <a:avLst/>
          </a:prstGeom>
          <a:noFill/>
        </p:spPr>
        <p:txBody>
          <a:bodyPr wrap="square" rtlCol="0">
            <a:spAutoFit/>
          </a:bodyPr>
          <a:lstStyle/>
          <a:p>
            <a:r>
              <a:rPr lang="en-US" altLang="zh-CN" sz="4800" dirty="0" smtClean="0">
                <a:latin typeface="Impact" panose="020B0806030902050204" pitchFamily="34" charset="0"/>
                <a:cs typeface="+mn-ea"/>
                <a:sym typeface="+mn-lt"/>
              </a:rPr>
              <a:t>LOGO</a:t>
            </a:r>
            <a:endParaRPr lang="zh-CN" altLang="en-US" sz="4800" dirty="0">
              <a:latin typeface="Impact" panose="020B0806030902050204" pitchFamily="34" charset="0"/>
              <a:cs typeface="+mn-ea"/>
              <a:sym typeface="+mn-lt"/>
            </a:endParaRPr>
          </a:p>
        </p:txBody>
      </p:sp>
      <p:sp>
        <p:nvSpPr>
          <p:cNvPr id="14" name="矩形 13"/>
          <p:cNvSpPr/>
          <p:nvPr/>
        </p:nvSpPr>
        <p:spPr>
          <a:xfrm>
            <a:off x="1" y="2767435"/>
            <a:ext cx="467834" cy="1756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37956" y="2767435"/>
            <a:ext cx="163661" cy="17563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1724166" y="2767435"/>
            <a:ext cx="467834" cy="1756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1499209" y="2767435"/>
            <a:ext cx="163661" cy="17563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11315" y="3142211"/>
            <a:ext cx="2947847" cy="2952383"/>
          </a:xfrm>
          <a:prstGeom prst="rect">
            <a:avLst/>
          </a:prstGeom>
        </p:spPr>
      </p:pic>
      <p:sp>
        <p:nvSpPr>
          <p:cNvPr id="2" name="文本框 1"/>
          <p:cNvSpPr txBox="1"/>
          <p:nvPr/>
        </p:nvSpPr>
        <p:spPr>
          <a:xfrm>
            <a:off x="2710279" y="1339629"/>
            <a:ext cx="2717432" cy="1015663"/>
          </a:xfrm>
          <a:prstGeom prst="rect">
            <a:avLst/>
          </a:prstGeom>
          <a:noFill/>
        </p:spPr>
        <p:txBody>
          <a:bodyPr wrap="square" rtlCol="0">
            <a:spAutoFit/>
          </a:bodyPr>
          <a:lstStyle/>
          <a:p>
            <a:r>
              <a:rPr lang="zh-CN" altLang="en-US" sz="6000" b="1" dirty="0" smtClean="0">
                <a:solidFill>
                  <a:schemeClr val="accent1"/>
                </a:solidFill>
                <a:latin typeface="Arial" panose="020B0604020202020204"/>
                <a:ea typeface="微软雅黑" panose="020B0503020204020204" charset="-122"/>
                <a:cs typeface="+mn-ea"/>
                <a:sym typeface="Arial" panose="020B0604020202020204"/>
              </a:rPr>
              <a:t>目 录</a:t>
            </a:r>
            <a:endParaRPr lang="zh-CN" altLang="en-US" sz="6000" b="1" dirty="0">
              <a:solidFill>
                <a:schemeClr val="accent1"/>
              </a:solidFill>
              <a:latin typeface="Arial" panose="020B0604020202020204"/>
              <a:ea typeface="微软雅黑" panose="020B0503020204020204" charset="-122"/>
              <a:cs typeface="+mn-ea"/>
              <a:sym typeface="Arial" panose="020B0604020202020204"/>
            </a:endParaRPr>
          </a:p>
        </p:txBody>
      </p:sp>
      <p:sp>
        <p:nvSpPr>
          <p:cNvPr id="3" name="文本框 2"/>
          <p:cNvSpPr txBox="1"/>
          <p:nvPr/>
        </p:nvSpPr>
        <p:spPr>
          <a:xfrm>
            <a:off x="2796008" y="2355292"/>
            <a:ext cx="2631703" cy="646331"/>
          </a:xfrm>
          <a:prstGeom prst="rect">
            <a:avLst/>
          </a:prstGeom>
          <a:noFill/>
        </p:spPr>
        <p:txBody>
          <a:bodyPr wrap="square" rtlCol="0">
            <a:spAutoFit/>
          </a:bodyPr>
          <a:lstStyle/>
          <a:p>
            <a:r>
              <a:rPr lang="en-US" altLang="zh-CN" sz="3600" dirty="0">
                <a:solidFill>
                  <a:schemeClr val="tx1">
                    <a:lumMod val="75000"/>
                    <a:lumOff val="25000"/>
                  </a:schemeClr>
                </a:solidFill>
                <a:latin typeface="Arial" panose="020B0604020202020204"/>
                <a:ea typeface="微软雅黑" panose="020B0503020204020204" charset="-122"/>
                <a:cs typeface="+mn-ea"/>
                <a:sym typeface="Arial" panose="020B0604020202020204"/>
              </a:rPr>
              <a:t>Contents</a:t>
            </a:r>
            <a:endParaRPr lang="zh-CN" altLang="en-US" sz="3600" dirty="0">
              <a:solidFill>
                <a:schemeClr val="tx1">
                  <a:lumMod val="75000"/>
                  <a:lumOff val="25000"/>
                </a:schemeClr>
              </a:solidFill>
              <a:latin typeface="Arial" panose="020B0604020202020204"/>
              <a:ea typeface="微软雅黑" panose="020B0503020204020204" charset="-122"/>
              <a:cs typeface="+mn-ea"/>
              <a:sym typeface="Arial" panose="020B0604020202020204"/>
            </a:endParaRPr>
          </a:p>
        </p:txBody>
      </p:sp>
      <p:grpSp>
        <p:nvGrpSpPr>
          <p:cNvPr id="5" name="组合 4"/>
          <p:cNvGrpSpPr/>
          <p:nvPr/>
        </p:nvGrpSpPr>
        <p:grpSpPr>
          <a:xfrm>
            <a:off x="6043265" y="1465705"/>
            <a:ext cx="4099680" cy="754756"/>
            <a:chOff x="4336128" y="1728397"/>
            <a:chExt cx="2920885" cy="696891"/>
          </a:xfrm>
        </p:grpSpPr>
        <p:grpSp>
          <p:nvGrpSpPr>
            <p:cNvPr id="6" name="Group 4"/>
            <p:cNvGrpSpPr>
              <a:grpSpLocks noChangeAspect="1"/>
            </p:cNvGrpSpPr>
            <p:nvPr/>
          </p:nvGrpSpPr>
          <p:grpSpPr bwMode="auto">
            <a:xfrm>
              <a:off x="4336128" y="1728397"/>
              <a:ext cx="2920885" cy="696891"/>
              <a:chOff x="3163" y="1946"/>
              <a:chExt cx="1352" cy="431"/>
            </a:xfrm>
          </p:grpSpPr>
          <p:sp>
            <p:nvSpPr>
              <p:cNvPr id="8" name="Freeform 5"/>
              <p:cNvSpPr/>
              <p:nvPr/>
            </p:nvSpPr>
            <p:spPr bwMode="auto">
              <a:xfrm>
                <a:off x="3401" y="1946"/>
                <a:ext cx="1114" cy="59"/>
              </a:xfrm>
              <a:custGeom>
                <a:avLst/>
                <a:gdLst>
                  <a:gd name="T0" fmla="*/ 0 w 1114"/>
                  <a:gd name="T1" fmla="*/ 0 h 59"/>
                  <a:gd name="T2" fmla="*/ 1114 w 1114"/>
                  <a:gd name="T3" fmla="*/ 0 h 59"/>
                  <a:gd name="T4" fmla="*/ 1114 w 1114"/>
                  <a:gd name="T5" fmla="*/ 59 h 59"/>
                </a:gdLst>
                <a:ahLst/>
                <a:cxnLst>
                  <a:cxn ang="0">
                    <a:pos x="T0" y="T1"/>
                  </a:cxn>
                  <a:cxn ang="0">
                    <a:pos x="T2" y="T3"/>
                  </a:cxn>
                  <a:cxn ang="0">
                    <a:pos x="T4" y="T5"/>
                  </a:cxn>
                </a:cxnLst>
                <a:rect l="0" t="0" r="r" b="b"/>
                <a:pathLst>
                  <a:path w="1114" h="59">
                    <a:moveTo>
                      <a:pt x="0" y="0"/>
                    </a:moveTo>
                    <a:lnTo>
                      <a:pt x="1114" y="0"/>
                    </a:lnTo>
                    <a:lnTo>
                      <a:pt x="1114" y="59"/>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9" name="Freeform 6"/>
              <p:cNvSpPr/>
              <p:nvPr/>
            </p:nvSpPr>
            <p:spPr bwMode="auto">
              <a:xfrm>
                <a:off x="3163" y="1946"/>
                <a:ext cx="276" cy="431"/>
              </a:xfrm>
              <a:custGeom>
                <a:avLst/>
                <a:gdLst>
                  <a:gd name="T0" fmla="*/ 276 w 276"/>
                  <a:gd name="T1" fmla="*/ 431 h 431"/>
                  <a:gd name="T2" fmla="*/ 0 w 276"/>
                  <a:gd name="T3" fmla="*/ 431 h 431"/>
                  <a:gd name="T4" fmla="*/ 0 w 276"/>
                  <a:gd name="T5" fmla="*/ 0 h 431"/>
                  <a:gd name="T6" fmla="*/ 112 w 276"/>
                  <a:gd name="T7" fmla="*/ 0 h 431"/>
                </a:gdLst>
                <a:ahLst/>
                <a:cxnLst>
                  <a:cxn ang="0">
                    <a:pos x="T0" y="T1"/>
                  </a:cxn>
                  <a:cxn ang="0">
                    <a:pos x="T2" y="T3"/>
                  </a:cxn>
                  <a:cxn ang="0">
                    <a:pos x="T4" y="T5"/>
                  </a:cxn>
                  <a:cxn ang="0">
                    <a:pos x="T6" y="T7"/>
                  </a:cxn>
                </a:cxnLst>
                <a:rect l="0" t="0" r="r" b="b"/>
                <a:pathLst>
                  <a:path w="276" h="431">
                    <a:moveTo>
                      <a:pt x="276" y="431"/>
                    </a:moveTo>
                    <a:lnTo>
                      <a:pt x="0" y="431"/>
                    </a:lnTo>
                    <a:lnTo>
                      <a:pt x="0" y="0"/>
                    </a:lnTo>
                    <a:lnTo>
                      <a:pt x="112" y="0"/>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10" name="Freeform 7"/>
              <p:cNvSpPr/>
              <p:nvPr/>
            </p:nvSpPr>
            <p:spPr bwMode="auto">
              <a:xfrm>
                <a:off x="3511" y="2220"/>
                <a:ext cx="1004" cy="157"/>
              </a:xfrm>
              <a:custGeom>
                <a:avLst/>
                <a:gdLst>
                  <a:gd name="T0" fmla="*/ 1004 w 1004"/>
                  <a:gd name="T1" fmla="*/ 0 h 157"/>
                  <a:gd name="T2" fmla="*/ 1004 w 1004"/>
                  <a:gd name="T3" fmla="*/ 157 h 157"/>
                  <a:gd name="T4" fmla="*/ 0 w 1004"/>
                  <a:gd name="T5" fmla="*/ 157 h 157"/>
                </a:gdLst>
                <a:ahLst/>
                <a:cxnLst>
                  <a:cxn ang="0">
                    <a:pos x="T0" y="T1"/>
                  </a:cxn>
                  <a:cxn ang="0">
                    <a:pos x="T2" y="T3"/>
                  </a:cxn>
                  <a:cxn ang="0">
                    <a:pos x="T4" y="T5"/>
                  </a:cxn>
                </a:cxnLst>
                <a:rect l="0" t="0" r="r" b="b"/>
                <a:pathLst>
                  <a:path w="1004" h="157">
                    <a:moveTo>
                      <a:pt x="1004" y="0"/>
                    </a:moveTo>
                    <a:lnTo>
                      <a:pt x="1004" y="157"/>
                    </a:lnTo>
                    <a:lnTo>
                      <a:pt x="0" y="157"/>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dirty="0"/>
              </a:p>
            </p:txBody>
          </p:sp>
          <p:sp>
            <p:nvSpPr>
              <p:cNvPr id="11" name="Line 8"/>
              <p:cNvSpPr>
                <a:spLocks noChangeShapeType="1"/>
              </p:cNvSpPr>
              <p:nvPr/>
            </p:nvSpPr>
            <p:spPr bwMode="auto">
              <a:xfrm>
                <a:off x="4515" y="2069"/>
                <a:ext cx="0" cy="95"/>
              </a:xfrm>
              <a:prstGeom prst="line">
                <a:avLst/>
              </a:prstGeom>
              <a:noFill/>
              <a:ln w="28575" cap="rnd">
                <a:solidFill>
                  <a:srgbClr val="958C9E"/>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sz="1600" b="1"/>
              </a:p>
            </p:txBody>
          </p:sp>
        </p:grpSp>
        <p:sp>
          <p:nvSpPr>
            <p:cNvPr id="7" name="文本框 6"/>
            <p:cNvSpPr txBox="1"/>
            <p:nvPr/>
          </p:nvSpPr>
          <p:spPr>
            <a:xfrm>
              <a:off x="5138043" y="1844260"/>
              <a:ext cx="1317054" cy="426270"/>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tx1">
                      <a:lumMod val="85000"/>
                      <a:lumOff val="15000"/>
                    </a:schemeClr>
                  </a:solidFill>
                  <a:latin typeface="Century Gothic" panose="020B0502020202020204" pitchFamily="34" charset="0"/>
                </a:rPr>
                <a:t>01</a:t>
              </a:r>
              <a:r>
                <a:rPr lang="en-US" altLang="zh-CN" sz="2400" b="1" dirty="0" smtClean="0">
                  <a:solidFill>
                    <a:schemeClr val="tx1">
                      <a:lumMod val="85000"/>
                      <a:lumOff val="15000"/>
                    </a:schemeClr>
                  </a:solidFill>
                  <a:latin typeface="Century Gothic" panose="020B0502020202020204" pitchFamily="34" charset="0"/>
                </a:rPr>
                <a:t>.</a:t>
              </a:r>
              <a:r>
                <a:rPr lang="zh-CN" altLang="en-US" sz="2400" b="1" dirty="0" smtClean="0">
                  <a:solidFill>
                    <a:schemeClr val="tx1">
                      <a:lumMod val="75000"/>
                      <a:lumOff val="25000"/>
                    </a:schemeClr>
                  </a:solidFill>
                  <a:cs typeface="+mn-ea"/>
                  <a:sym typeface="+mn-lt"/>
                </a:rPr>
                <a:t>客情维护</a:t>
              </a:r>
              <a:endParaRPr lang="zh-CN" altLang="en-US" sz="2400" b="1" dirty="0">
                <a:solidFill>
                  <a:schemeClr val="tx1">
                    <a:lumMod val="75000"/>
                    <a:lumOff val="25000"/>
                  </a:schemeClr>
                </a:solidFill>
                <a:cs typeface="+mn-ea"/>
                <a:sym typeface="+mn-lt"/>
              </a:endParaRPr>
            </a:p>
          </p:txBody>
        </p:sp>
      </p:grpSp>
      <p:grpSp>
        <p:nvGrpSpPr>
          <p:cNvPr id="12" name="组合 11"/>
          <p:cNvGrpSpPr/>
          <p:nvPr/>
        </p:nvGrpSpPr>
        <p:grpSpPr>
          <a:xfrm>
            <a:off x="6043265" y="2555063"/>
            <a:ext cx="4099680" cy="754756"/>
            <a:chOff x="4336128" y="2767720"/>
            <a:chExt cx="2920885" cy="696891"/>
          </a:xfrm>
        </p:grpSpPr>
        <p:grpSp>
          <p:nvGrpSpPr>
            <p:cNvPr id="13" name="Group 4"/>
            <p:cNvGrpSpPr>
              <a:grpSpLocks noChangeAspect="1"/>
            </p:cNvGrpSpPr>
            <p:nvPr/>
          </p:nvGrpSpPr>
          <p:grpSpPr bwMode="auto">
            <a:xfrm>
              <a:off x="4336128" y="2767720"/>
              <a:ext cx="2920885" cy="696891"/>
              <a:chOff x="3163" y="1946"/>
              <a:chExt cx="1352" cy="431"/>
            </a:xfrm>
          </p:grpSpPr>
          <p:sp>
            <p:nvSpPr>
              <p:cNvPr id="15" name="Freeform 5"/>
              <p:cNvSpPr/>
              <p:nvPr/>
            </p:nvSpPr>
            <p:spPr bwMode="auto">
              <a:xfrm>
                <a:off x="3401" y="1946"/>
                <a:ext cx="1114" cy="59"/>
              </a:xfrm>
              <a:custGeom>
                <a:avLst/>
                <a:gdLst>
                  <a:gd name="T0" fmla="*/ 0 w 1114"/>
                  <a:gd name="T1" fmla="*/ 0 h 59"/>
                  <a:gd name="T2" fmla="*/ 1114 w 1114"/>
                  <a:gd name="T3" fmla="*/ 0 h 59"/>
                  <a:gd name="T4" fmla="*/ 1114 w 1114"/>
                  <a:gd name="T5" fmla="*/ 59 h 59"/>
                </a:gdLst>
                <a:ahLst/>
                <a:cxnLst>
                  <a:cxn ang="0">
                    <a:pos x="T0" y="T1"/>
                  </a:cxn>
                  <a:cxn ang="0">
                    <a:pos x="T2" y="T3"/>
                  </a:cxn>
                  <a:cxn ang="0">
                    <a:pos x="T4" y="T5"/>
                  </a:cxn>
                </a:cxnLst>
                <a:rect l="0" t="0" r="r" b="b"/>
                <a:pathLst>
                  <a:path w="1114" h="59">
                    <a:moveTo>
                      <a:pt x="0" y="0"/>
                    </a:moveTo>
                    <a:lnTo>
                      <a:pt x="1114" y="0"/>
                    </a:lnTo>
                    <a:lnTo>
                      <a:pt x="1114" y="59"/>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16" name="Freeform 6"/>
              <p:cNvSpPr/>
              <p:nvPr/>
            </p:nvSpPr>
            <p:spPr bwMode="auto">
              <a:xfrm>
                <a:off x="3163" y="1946"/>
                <a:ext cx="276" cy="431"/>
              </a:xfrm>
              <a:custGeom>
                <a:avLst/>
                <a:gdLst>
                  <a:gd name="T0" fmla="*/ 276 w 276"/>
                  <a:gd name="T1" fmla="*/ 431 h 431"/>
                  <a:gd name="T2" fmla="*/ 0 w 276"/>
                  <a:gd name="T3" fmla="*/ 431 h 431"/>
                  <a:gd name="T4" fmla="*/ 0 w 276"/>
                  <a:gd name="T5" fmla="*/ 0 h 431"/>
                  <a:gd name="T6" fmla="*/ 112 w 276"/>
                  <a:gd name="T7" fmla="*/ 0 h 431"/>
                </a:gdLst>
                <a:ahLst/>
                <a:cxnLst>
                  <a:cxn ang="0">
                    <a:pos x="T0" y="T1"/>
                  </a:cxn>
                  <a:cxn ang="0">
                    <a:pos x="T2" y="T3"/>
                  </a:cxn>
                  <a:cxn ang="0">
                    <a:pos x="T4" y="T5"/>
                  </a:cxn>
                  <a:cxn ang="0">
                    <a:pos x="T6" y="T7"/>
                  </a:cxn>
                </a:cxnLst>
                <a:rect l="0" t="0" r="r" b="b"/>
                <a:pathLst>
                  <a:path w="276" h="431">
                    <a:moveTo>
                      <a:pt x="276" y="431"/>
                    </a:moveTo>
                    <a:lnTo>
                      <a:pt x="0" y="431"/>
                    </a:lnTo>
                    <a:lnTo>
                      <a:pt x="0" y="0"/>
                    </a:lnTo>
                    <a:lnTo>
                      <a:pt x="112" y="0"/>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17" name="Freeform 7"/>
              <p:cNvSpPr/>
              <p:nvPr/>
            </p:nvSpPr>
            <p:spPr bwMode="auto">
              <a:xfrm>
                <a:off x="3511" y="2220"/>
                <a:ext cx="1004" cy="157"/>
              </a:xfrm>
              <a:custGeom>
                <a:avLst/>
                <a:gdLst>
                  <a:gd name="T0" fmla="*/ 1004 w 1004"/>
                  <a:gd name="T1" fmla="*/ 0 h 157"/>
                  <a:gd name="T2" fmla="*/ 1004 w 1004"/>
                  <a:gd name="T3" fmla="*/ 157 h 157"/>
                  <a:gd name="T4" fmla="*/ 0 w 1004"/>
                  <a:gd name="T5" fmla="*/ 157 h 157"/>
                </a:gdLst>
                <a:ahLst/>
                <a:cxnLst>
                  <a:cxn ang="0">
                    <a:pos x="T0" y="T1"/>
                  </a:cxn>
                  <a:cxn ang="0">
                    <a:pos x="T2" y="T3"/>
                  </a:cxn>
                  <a:cxn ang="0">
                    <a:pos x="T4" y="T5"/>
                  </a:cxn>
                </a:cxnLst>
                <a:rect l="0" t="0" r="r" b="b"/>
                <a:pathLst>
                  <a:path w="1004" h="157">
                    <a:moveTo>
                      <a:pt x="1004" y="0"/>
                    </a:moveTo>
                    <a:lnTo>
                      <a:pt x="1004" y="157"/>
                    </a:lnTo>
                    <a:lnTo>
                      <a:pt x="0" y="157"/>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18" name="Line 8"/>
              <p:cNvSpPr>
                <a:spLocks noChangeShapeType="1"/>
              </p:cNvSpPr>
              <p:nvPr/>
            </p:nvSpPr>
            <p:spPr bwMode="auto">
              <a:xfrm>
                <a:off x="4515" y="2069"/>
                <a:ext cx="0" cy="95"/>
              </a:xfrm>
              <a:prstGeom prst="line">
                <a:avLst/>
              </a:prstGeom>
              <a:noFill/>
              <a:ln w="28575" cap="rnd">
                <a:solidFill>
                  <a:srgbClr val="958C9E"/>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sz="1600" b="1"/>
              </a:p>
            </p:txBody>
          </p:sp>
        </p:grpSp>
        <p:sp>
          <p:nvSpPr>
            <p:cNvPr id="14" name="文本框 13"/>
            <p:cNvSpPr txBox="1"/>
            <p:nvPr/>
          </p:nvSpPr>
          <p:spPr>
            <a:xfrm>
              <a:off x="4699482" y="2883583"/>
              <a:ext cx="2194175" cy="426270"/>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tx1">
                      <a:lumMod val="85000"/>
                      <a:lumOff val="15000"/>
                    </a:schemeClr>
                  </a:solidFill>
                  <a:latin typeface="Century Gothic" panose="020B0502020202020204" pitchFamily="34" charset="0"/>
                </a:rPr>
                <a:t>02</a:t>
              </a:r>
              <a:r>
                <a:rPr lang="en-US" altLang="zh-CN" sz="2400" b="1" dirty="0" smtClean="0">
                  <a:solidFill>
                    <a:schemeClr val="tx1">
                      <a:lumMod val="85000"/>
                      <a:lumOff val="15000"/>
                    </a:schemeClr>
                  </a:solidFill>
                  <a:latin typeface="Century Gothic" panose="020B0502020202020204" pitchFamily="34" charset="0"/>
                </a:rPr>
                <a:t>.</a:t>
              </a:r>
              <a:r>
                <a:rPr lang="zh-CN" altLang="en-US" sz="2400" b="1" dirty="0" smtClean="0">
                  <a:solidFill>
                    <a:schemeClr val="tx1">
                      <a:lumMod val="75000"/>
                      <a:lumOff val="25000"/>
                    </a:schemeClr>
                  </a:solidFill>
                  <a:cs typeface="+mn-ea"/>
                  <a:sym typeface="+mn-lt"/>
                </a:rPr>
                <a:t>了解顾客需求信息</a:t>
              </a:r>
              <a:endParaRPr lang="zh-CN" altLang="en-US" sz="2400" b="1" dirty="0">
                <a:solidFill>
                  <a:schemeClr val="tx1">
                    <a:lumMod val="75000"/>
                    <a:lumOff val="25000"/>
                  </a:schemeClr>
                </a:solidFill>
                <a:cs typeface="+mn-ea"/>
                <a:sym typeface="+mn-lt"/>
              </a:endParaRPr>
            </a:p>
          </p:txBody>
        </p:sp>
      </p:grpSp>
      <p:grpSp>
        <p:nvGrpSpPr>
          <p:cNvPr id="19" name="组合 18"/>
          <p:cNvGrpSpPr/>
          <p:nvPr/>
        </p:nvGrpSpPr>
        <p:grpSpPr>
          <a:xfrm>
            <a:off x="6043265" y="3644421"/>
            <a:ext cx="4099680" cy="754756"/>
            <a:chOff x="4336128" y="3807043"/>
            <a:chExt cx="2920885" cy="696891"/>
          </a:xfrm>
        </p:grpSpPr>
        <p:grpSp>
          <p:nvGrpSpPr>
            <p:cNvPr id="20" name="Group 4"/>
            <p:cNvGrpSpPr>
              <a:grpSpLocks noChangeAspect="1"/>
            </p:cNvGrpSpPr>
            <p:nvPr/>
          </p:nvGrpSpPr>
          <p:grpSpPr bwMode="auto">
            <a:xfrm>
              <a:off x="4336128" y="3807043"/>
              <a:ext cx="2920885" cy="696891"/>
              <a:chOff x="3163" y="1946"/>
              <a:chExt cx="1352" cy="431"/>
            </a:xfrm>
          </p:grpSpPr>
          <p:sp>
            <p:nvSpPr>
              <p:cNvPr id="22" name="Freeform 5"/>
              <p:cNvSpPr/>
              <p:nvPr/>
            </p:nvSpPr>
            <p:spPr bwMode="auto">
              <a:xfrm>
                <a:off x="3401" y="1946"/>
                <a:ext cx="1114" cy="59"/>
              </a:xfrm>
              <a:custGeom>
                <a:avLst/>
                <a:gdLst>
                  <a:gd name="T0" fmla="*/ 0 w 1114"/>
                  <a:gd name="T1" fmla="*/ 0 h 59"/>
                  <a:gd name="T2" fmla="*/ 1114 w 1114"/>
                  <a:gd name="T3" fmla="*/ 0 h 59"/>
                  <a:gd name="T4" fmla="*/ 1114 w 1114"/>
                  <a:gd name="T5" fmla="*/ 59 h 59"/>
                </a:gdLst>
                <a:ahLst/>
                <a:cxnLst>
                  <a:cxn ang="0">
                    <a:pos x="T0" y="T1"/>
                  </a:cxn>
                  <a:cxn ang="0">
                    <a:pos x="T2" y="T3"/>
                  </a:cxn>
                  <a:cxn ang="0">
                    <a:pos x="T4" y="T5"/>
                  </a:cxn>
                </a:cxnLst>
                <a:rect l="0" t="0" r="r" b="b"/>
                <a:pathLst>
                  <a:path w="1114" h="59">
                    <a:moveTo>
                      <a:pt x="0" y="0"/>
                    </a:moveTo>
                    <a:lnTo>
                      <a:pt x="1114" y="0"/>
                    </a:lnTo>
                    <a:lnTo>
                      <a:pt x="1114" y="59"/>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23" name="Freeform 6"/>
              <p:cNvSpPr/>
              <p:nvPr/>
            </p:nvSpPr>
            <p:spPr bwMode="auto">
              <a:xfrm>
                <a:off x="3163" y="1946"/>
                <a:ext cx="276" cy="431"/>
              </a:xfrm>
              <a:custGeom>
                <a:avLst/>
                <a:gdLst>
                  <a:gd name="T0" fmla="*/ 276 w 276"/>
                  <a:gd name="T1" fmla="*/ 431 h 431"/>
                  <a:gd name="T2" fmla="*/ 0 w 276"/>
                  <a:gd name="T3" fmla="*/ 431 h 431"/>
                  <a:gd name="T4" fmla="*/ 0 w 276"/>
                  <a:gd name="T5" fmla="*/ 0 h 431"/>
                  <a:gd name="T6" fmla="*/ 112 w 276"/>
                  <a:gd name="T7" fmla="*/ 0 h 431"/>
                </a:gdLst>
                <a:ahLst/>
                <a:cxnLst>
                  <a:cxn ang="0">
                    <a:pos x="T0" y="T1"/>
                  </a:cxn>
                  <a:cxn ang="0">
                    <a:pos x="T2" y="T3"/>
                  </a:cxn>
                  <a:cxn ang="0">
                    <a:pos x="T4" y="T5"/>
                  </a:cxn>
                  <a:cxn ang="0">
                    <a:pos x="T6" y="T7"/>
                  </a:cxn>
                </a:cxnLst>
                <a:rect l="0" t="0" r="r" b="b"/>
                <a:pathLst>
                  <a:path w="276" h="431">
                    <a:moveTo>
                      <a:pt x="276" y="431"/>
                    </a:moveTo>
                    <a:lnTo>
                      <a:pt x="0" y="431"/>
                    </a:lnTo>
                    <a:lnTo>
                      <a:pt x="0" y="0"/>
                    </a:lnTo>
                    <a:lnTo>
                      <a:pt x="112" y="0"/>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24" name="Freeform 7"/>
              <p:cNvSpPr/>
              <p:nvPr/>
            </p:nvSpPr>
            <p:spPr bwMode="auto">
              <a:xfrm>
                <a:off x="3511" y="2220"/>
                <a:ext cx="1004" cy="157"/>
              </a:xfrm>
              <a:custGeom>
                <a:avLst/>
                <a:gdLst>
                  <a:gd name="T0" fmla="*/ 1004 w 1004"/>
                  <a:gd name="T1" fmla="*/ 0 h 157"/>
                  <a:gd name="T2" fmla="*/ 1004 w 1004"/>
                  <a:gd name="T3" fmla="*/ 157 h 157"/>
                  <a:gd name="T4" fmla="*/ 0 w 1004"/>
                  <a:gd name="T5" fmla="*/ 157 h 157"/>
                </a:gdLst>
                <a:ahLst/>
                <a:cxnLst>
                  <a:cxn ang="0">
                    <a:pos x="T0" y="T1"/>
                  </a:cxn>
                  <a:cxn ang="0">
                    <a:pos x="T2" y="T3"/>
                  </a:cxn>
                  <a:cxn ang="0">
                    <a:pos x="T4" y="T5"/>
                  </a:cxn>
                </a:cxnLst>
                <a:rect l="0" t="0" r="r" b="b"/>
                <a:pathLst>
                  <a:path w="1004" h="157">
                    <a:moveTo>
                      <a:pt x="1004" y="0"/>
                    </a:moveTo>
                    <a:lnTo>
                      <a:pt x="1004" y="157"/>
                    </a:lnTo>
                    <a:lnTo>
                      <a:pt x="0" y="157"/>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25" name="Line 8"/>
              <p:cNvSpPr>
                <a:spLocks noChangeShapeType="1"/>
              </p:cNvSpPr>
              <p:nvPr/>
            </p:nvSpPr>
            <p:spPr bwMode="auto">
              <a:xfrm>
                <a:off x="4515" y="2069"/>
                <a:ext cx="0" cy="95"/>
              </a:xfrm>
              <a:prstGeom prst="line">
                <a:avLst/>
              </a:prstGeom>
              <a:noFill/>
              <a:ln w="28575" cap="rnd">
                <a:solidFill>
                  <a:srgbClr val="958C9E"/>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sz="1600" b="1"/>
              </a:p>
            </p:txBody>
          </p:sp>
        </p:grpSp>
        <p:sp>
          <p:nvSpPr>
            <p:cNvPr id="21" name="文本框 20"/>
            <p:cNvSpPr txBox="1"/>
            <p:nvPr/>
          </p:nvSpPr>
          <p:spPr>
            <a:xfrm>
              <a:off x="4809122" y="3922906"/>
              <a:ext cx="1974895" cy="426270"/>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tx1">
                      <a:lumMod val="85000"/>
                      <a:lumOff val="15000"/>
                    </a:schemeClr>
                  </a:solidFill>
                  <a:latin typeface="Century Gothic" panose="020B0502020202020204" pitchFamily="34" charset="0"/>
                </a:rPr>
                <a:t>03</a:t>
              </a:r>
              <a:r>
                <a:rPr lang="en-US" altLang="zh-CN" sz="2400" b="1" dirty="0" smtClean="0">
                  <a:solidFill>
                    <a:schemeClr val="tx1">
                      <a:lumMod val="85000"/>
                      <a:lumOff val="15000"/>
                    </a:schemeClr>
                  </a:solidFill>
                  <a:latin typeface="Century Gothic" panose="020B0502020202020204" pitchFamily="34" charset="0"/>
                </a:rPr>
                <a:t>.</a:t>
              </a:r>
              <a:r>
                <a:rPr lang="zh-CN" altLang="en-US" sz="2400" b="1" dirty="0" smtClean="0">
                  <a:solidFill>
                    <a:schemeClr val="tx1">
                      <a:lumMod val="75000"/>
                      <a:lumOff val="25000"/>
                    </a:schemeClr>
                  </a:solidFill>
                  <a:cs typeface="+mn-ea"/>
                  <a:sym typeface="+mn-lt"/>
                </a:rPr>
                <a:t>导购的工作任务</a:t>
              </a:r>
              <a:endParaRPr lang="zh-CN" altLang="en-US" sz="2400" b="1" dirty="0">
                <a:solidFill>
                  <a:schemeClr val="tx1">
                    <a:lumMod val="75000"/>
                    <a:lumOff val="25000"/>
                  </a:schemeClr>
                </a:solidFill>
                <a:cs typeface="+mn-ea"/>
                <a:sym typeface="+mn-lt"/>
              </a:endParaRPr>
            </a:p>
          </p:txBody>
        </p:sp>
      </p:grpSp>
      <p:grpSp>
        <p:nvGrpSpPr>
          <p:cNvPr id="26" name="组合 25"/>
          <p:cNvGrpSpPr/>
          <p:nvPr/>
        </p:nvGrpSpPr>
        <p:grpSpPr>
          <a:xfrm>
            <a:off x="6043265" y="4733779"/>
            <a:ext cx="4099680" cy="754756"/>
            <a:chOff x="4336128" y="4846366"/>
            <a:chExt cx="2920885" cy="696891"/>
          </a:xfrm>
        </p:grpSpPr>
        <p:grpSp>
          <p:nvGrpSpPr>
            <p:cNvPr id="27" name="Group 4"/>
            <p:cNvGrpSpPr>
              <a:grpSpLocks noChangeAspect="1"/>
            </p:cNvGrpSpPr>
            <p:nvPr/>
          </p:nvGrpSpPr>
          <p:grpSpPr bwMode="auto">
            <a:xfrm>
              <a:off x="4336128" y="4846366"/>
              <a:ext cx="2920885" cy="696891"/>
              <a:chOff x="3163" y="1946"/>
              <a:chExt cx="1352" cy="431"/>
            </a:xfrm>
          </p:grpSpPr>
          <p:sp>
            <p:nvSpPr>
              <p:cNvPr id="29" name="Freeform 5"/>
              <p:cNvSpPr/>
              <p:nvPr/>
            </p:nvSpPr>
            <p:spPr bwMode="auto">
              <a:xfrm>
                <a:off x="3401" y="1946"/>
                <a:ext cx="1114" cy="59"/>
              </a:xfrm>
              <a:custGeom>
                <a:avLst/>
                <a:gdLst>
                  <a:gd name="T0" fmla="*/ 0 w 1114"/>
                  <a:gd name="T1" fmla="*/ 0 h 59"/>
                  <a:gd name="T2" fmla="*/ 1114 w 1114"/>
                  <a:gd name="T3" fmla="*/ 0 h 59"/>
                  <a:gd name="T4" fmla="*/ 1114 w 1114"/>
                  <a:gd name="T5" fmla="*/ 59 h 59"/>
                </a:gdLst>
                <a:ahLst/>
                <a:cxnLst>
                  <a:cxn ang="0">
                    <a:pos x="T0" y="T1"/>
                  </a:cxn>
                  <a:cxn ang="0">
                    <a:pos x="T2" y="T3"/>
                  </a:cxn>
                  <a:cxn ang="0">
                    <a:pos x="T4" y="T5"/>
                  </a:cxn>
                </a:cxnLst>
                <a:rect l="0" t="0" r="r" b="b"/>
                <a:pathLst>
                  <a:path w="1114" h="59">
                    <a:moveTo>
                      <a:pt x="0" y="0"/>
                    </a:moveTo>
                    <a:lnTo>
                      <a:pt x="1114" y="0"/>
                    </a:lnTo>
                    <a:lnTo>
                      <a:pt x="1114" y="59"/>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30" name="Freeform 6"/>
              <p:cNvSpPr/>
              <p:nvPr/>
            </p:nvSpPr>
            <p:spPr bwMode="auto">
              <a:xfrm>
                <a:off x="3163" y="1946"/>
                <a:ext cx="276" cy="431"/>
              </a:xfrm>
              <a:custGeom>
                <a:avLst/>
                <a:gdLst>
                  <a:gd name="T0" fmla="*/ 276 w 276"/>
                  <a:gd name="T1" fmla="*/ 431 h 431"/>
                  <a:gd name="T2" fmla="*/ 0 w 276"/>
                  <a:gd name="T3" fmla="*/ 431 h 431"/>
                  <a:gd name="T4" fmla="*/ 0 w 276"/>
                  <a:gd name="T5" fmla="*/ 0 h 431"/>
                  <a:gd name="T6" fmla="*/ 112 w 276"/>
                  <a:gd name="T7" fmla="*/ 0 h 431"/>
                </a:gdLst>
                <a:ahLst/>
                <a:cxnLst>
                  <a:cxn ang="0">
                    <a:pos x="T0" y="T1"/>
                  </a:cxn>
                  <a:cxn ang="0">
                    <a:pos x="T2" y="T3"/>
                  </a:cxn>
                  <a:cxn ang="0">
                    <a:pos x="T4" y="T5"/>
                  </a:cxn>
                  <a:cxn ang="0">
                    <a:pos x="T6" y="T7"/>
                  </a:cxn>
                </a:cxnLst>
                <a:rect l="0" t="0" r="r" b="b"/>
                <a:pathLst>
                  <a:path w="276" h="431">
                    <a:moveTo>
                      <a:pt x="276" y="431"/>
                    </a:moveTo>
                    <a:lnTo>
                      <a:pt x="0" y="431"/>
                    </a:lnTo>
                    <a:lnTo>
                      <a:pt x="0" y="0"/>
                    </a:lnTo>
                    <a:lnTo>
                      <a:pt x="112" y="0"/>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31" name="Freeform 7"/>
              <p:cNvSpPr/>
              <p:nvPr/>
            </p:nvSpPr>
            <p:spPr bwMode="auto">
              <a:xfrm>
                <a:off x="3511" y="2220"/>
                <a:ext cx="1004" cy="157"/>
              </a:xfrm>
              <a:custGeom>
                <a:avLst/>
                <a:gdLst>
                  <a:gd name="T0" fmla="*/ 1004 w 1004"/>
                  <a:gd name="T1" fmla="*/ 0 h 157"/>
                  <a:gd name="T2" fmla="*/ 1004 w 1004"/>
                  <a:gd name="T3" fmla="*/ 157 h 157"/>
                  <a:gd name="T4" fmla="*/ 0 w 1004"/>
                  <a:gd name="T5" fmla="*/ 157 h 157"/>
                </a:gdLst>
                <a:ahLst/>
                <a:cxnLst>
                  <a:cxn ang="0">
                    <a:pos x="T0" y="T1"/>
                  </a:cxn>
                  <a:cxn ang="0">
                    <a:pos x="T2" y="T3"/>
                  </a:cxn>
                  <a:cxn ang="0">
                    <a:pos x="T4" y="T5"/>
                  </a:cxn>
                </a:cxnLst>
                <a:rect l="0" t="0" r="r" b="b"/>
                <a:pathLst>
                  <a:path w="1004" h="157">
                    <a:moveTo>
                      <a:pt x="1004" y="0"/>
                    </a:moveTo>
                    <a:lnTo>
                      <a:pt x="1004" y="157"/>
                    </a:lnTo>
                    <a:lnTo>
                      <a:pt x="0" y="157"/>
                    </a:lnTo>
                  </a:path>
                </a:pathLst>
              </a:custGeom>
              <a:noFill/>
              <a:ln w="28575" cap="rnd">
                <a:solidFill>
                  <a:srgbClr val="958C9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zh-CN" altLang="en-US" sz="1600" b="1"/>
              </a:p>
            </p:txBody>
          </p:sp>
          <p:sp>
            <p:nvSpPr>
              <p:cNvPr id="32" name="Line 8"/>
              <p:cNvSpPr>
                <a:spLocks noChangeShapeType="1"/>
              </p:cNvSpPr>
              <p:nvPr/>
            </p:nvSpPr>
            <p:spPr bwMode="auto">
              <a:xfrm>
                <a:off x="4515" y="2069"/>
                <a:ext cx="0" cy="95"/>
              </a:xfrm>
              <a:prstGeom prst="line">
                <a:avLst/>
              </a:prstGeom>
              <a:noFill/>
              <a:ln w="28575" cap="rnd">
                <a:solidFill>
                  <a:srgbClr val="958C9E"/>
                </a:solidFill>
                <a:prstDash val="solid"/>
                <a:miter lim="800000"/>
              </a:ln>
              <a:extLst>
                <a:ext uri="{909E8E84-426E-40DD-AFC4-6F175D3DCCD1}">
                  <a14:hiddenFill xmlns:a14="http://schemas.microsoft.com/office/drawing/2010/main">
                    <a:noFill/>
                  </a14:hiddenFill>
                </a:ext>
              </a:extLst>
            </p:spPr>
            <p:txBody>
              <a:bodyPr vert="horz" wrap="square" lIns="68580" tIns="34290" rIns="68580" bIns="34290" numCol="1" anchor="t" anchorCtr="0" compatLnSpc="1"/>
              <a:lstStyle/>
              <a:p>
                <a:endParaRPr lang="zh-CN" altLang="en-US" sz="1600" b="1"/>
              </a:p>
            </p:txBody>
          </p:sp>
        </p:grpSp>
        <p:sp>
          <p:nvSpPr>
            <p:cNvPr id="28" name="文本框 27"/>
            <p:cNvSpPr txBox="1"/>
            <p:nvPr/>
          </p:nvSpPr>
          <p:spPr>
            <a:xfrm>
              <a:off x="4918765" y="4962229"/>
              <a:ext cx="1755615" cy="426270"/>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tx1">
                      <a:lumMod val="85000"/>
                      <a:lumOff val="15000"/>
                    </a:schemeClr>
                  </a:solidFill>
                  <a:latin typeface="Century Gothic" panose="020B0502020202020204" pitchFamily="34" charset="0"/>
                </a:rPr>
                <a:t>04</a:t>
              </a:r>
              <a:r>
                <a:rPr lang="en-US" altLang="zh-CN" sz="2400" b="1" dirty="0" smtClean="0">
                  <a:solidFill>
                    <a:schemeClr val="tx1">
                      <a:lumMod val="85000"/>
                      <a:lumOff val="15000"/>
                    </a:schemeClr>
                  </a:solidFill>
                  <a:latin typeface="Century Gothic" panose="020B0502020202020204" pitchFamily="34" charset="0"/>
                </a:rPr>
                <a:t>.</a:t>
              </a:r>
              <a:r>
                <a:rPr lang="zh-CN" altLang="en-US" sz="2400" b="1" dirty="0" smtClean="0">
                  <a:solidFill>
                    <a:schemeClr val="tx1">
                      <a:lumMod val="75000"/>
                      <a:lumOff val="25000"/>
                    </a:schemeClr>
                  </a:solidFill>
                  <a:cs typeface="+mn-ea"/>
                  <a:sym typeface="+mn-lt"/>
                </a:rPr>
                <a:t>后续</a:t>
              </a:r>
              <a:r>
                <a:rPr lang="zh-CN" altLang="en-US" sz="2400" b="1" dirty="0" smtClean="0">
                  <a:solidFill>
                    <a:schemeClr val="tx1">
                      <a:lumMod val="75000"/>
                      <a:lumOff val="25000"/>
                    </a:schemeClr>
                  </a:solidFill>
                  <a:cs typeface="+mn-ea"/>
                  <a:sym typeface="+mn-lt"/>
                </a:rPr>
                <a:t>工作任务</a:t>
              </a:r>
              <a:endParaRPr lang="zh-CN" altLang="en-US" sz="2400" b="1" dirty="0">
                <a:solidFill>
                  <a:schemeClr val="tx1">
                    <a:lumMod val="75000"/>
                    <a:lumOff val="25000"/>
                  </a:schemeClr>
                </a:solidFill>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48"/>
          <p:cNvSpPr txBox="1"/>
          <p:nvPr/>
        </p:nvSpPr>
        <p:spPr>
          <a:xfrm>
            <a:off x="4950976" y="2753659"/>
            <a:ext cx="4579507" cy="923330"/>
          </a:xfrm>
          <a:prstGeom prst="rect">
            <a:avLst/>
          </a:prstGeom>
          <a:noFill/>
        </p:spPr>
        <p:txBody>
          <a:bodyPr wrap="square" lIns="0" tIns="0" rIns="0" bIns="0" rtlCol="0">
            <a:spAutoFit/>
          </a:bodyPr>
          <a:lstStyle/>
          <a:p>
            <a:r>
              <a:rPr lang="zh-CN" altLang="en-US" sz="6000" b="1" dirty="0" smtClean="0">
                <a:solidFill>
                  <a:schemeClr val="accent1"/>
                </a:solidFill>
                <a:cs typeface="+mn-ea"/>
                <a:sym typeface="+mn-lt"/>
              </a:rPr>
              <a:t>客情维护</a:t>
            </a:r>
            <a:endParaRPr lang="zh-CN" altLang="en-US" sz="6000" b="1" dirty="0">
              <a:solidFill>
                <a:schemeClr val="accent1"/>
              </a:solidFill>
              <a:cs typeface="+mn-ea"/>
              <a:sym typeface="+mn-lt"/>
            </a:endParaRPr>
          </a:p>
        </p:txBody>
      </p:sp>
      <p:sp>
        <p:nvSpPr>
          <p:cNvPr id="34" name="TextBox 49"/>
          <p:cNvSpPr txBox="1"/>
          <p:nvPr/>
        </p:nvSpPr>
        <p:spPr>
          <a:xfrm>
            <a:off x="5031284" y="3718474"/>
            <a:ext cx="4195629" cy="369332"/>
          </a:xfrm>
          <a:prstGeom prst="rect">
            <a:avLst/>
          </a:prstGeom>
          <a:noFill/>
        </p:spPr>
        <p:txBody>
          <a:bodyPr wrap="square" lIns="0" tIns="0" rIns="0" bIns="0" rtlCol="0">
            <a:spAutoFit/>
          </a:bodyPr>
          <a:lstStyle/>
          <a:p>
            <a:r>
              <a:rPr lang="en-US" altLang="zh-CN" sz="2400" dirty="0" smtClean="0">
                <a:cs typeface="+mn-ea"/>
                <a:sym typeface="+mn-lt"/>
              </a:rPr>
              <a:t>——</a:t>
            </a:r>
            <a:r>
              <a:rPr lang="zh-CN" altLang="en-US" sz="2400" dirty="0" smtClean="0">
                <a:cs typeface="+mn-ea"/>
                <a:sym typeface="+mn-lt"/>
              </a:rPr>
              <a:t>顾客要什么</a:t>
            </a:r>
            <a:r>
              <a:rPr lang="en-US" altLang="zh-CN" sz="2400" dirty="0" smtClean="0">
                <a:cs typeface="+mn-ea"/>
                <a:sym typeface="+mn-lt"/>
              </a:rPr>
              <a:t>——</a:t>
            </a:r>
            <a:endParaRPr lang="zh-CN" altLang="en-US" sz="2400" dirty="0">
              <a:cs typeface="+mn-ea"/>
              <a:sym typeface="+mn-lt"/>
            </a:endParaRPr>
          </a:p>
        </p:txBody>
      </p:sp>
      <p:sp>
        <p:nvSpPr>
          <p:cNvPr id="35" name="矩形 259"/>
          <p:cNvSpPr>
            <a:spLocks noChangeArrowheads="1"/>
          </p:cNvSpPr>
          <p:nvPr/>
        </p:nvSpPr>
        <p:spPr bwMode="auto">
          <a:xfrm>
            <a:off x="2868967" y="2441533"/>
            <a:ext cx="2082009" cy="20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77" tIns="43339" rIns="86677" bIns="4333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buNone/>
            </a:pPr>
            <a:r>
              <a:rPr lang="en-US" altLang="zh-CN" sz="13060" cap="all" spc="284" dirty="0">
                <a:solidFill>
                  <a:schemeClr val="accent1"/>
                </a:solidFill>
                <a:latin typeface="Impact" panose="020B0806030902050204" pitchFamily="34" charset="0"/>
                <a:cs typeface="Arial" panose="020B0604020202020204" pitchFamily="34" charset="0"/>
              </a:rPr>
              <a:t>01</a:t>
            </a:r>
            <a:endParaRPr lang="zh-CN" altLang="en-US" sz="13060" cap="all" spc="284" dirty="0">
              <a:solidFill>
                <a:schemeClr val="accent1"/>
              </a:solidFill>
              <a:latin typeface="Impact" panose="020B0806030902050204" pitchFamily="34" charset="0"/>
              <a:cs typeface="Arial" panose="020B0604020202020204" pitchFamily="34" charset="0"/>
            </a:endParaRPr>
          </a:p>
        </p:txBody>
      </p:sp>
      <p:sp>
        <p:nvSpPr>
          <p:cNvPr id="37" name="矩形 36"/>
          <p:cNvSpPr/>
          <p:nvPr/>
        </p:nvSpPr>
        <p:spPr>
          <a:xfrm>
            <a:off x="0" y="2697194"/>
            <a:ext cx="1785257" cy="1586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406743" y="2697194"/>
            <a:ext cx="1785257" cy="1586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35"/>
                                        </p:tgtEl>
                                      </p:cBhvr>
                                    </p:animEffect>
                                    <p:animScale>
                                      <p:cBhvr>
                                        <p:cTn id="15" dur="250" autoRev="1" fill="hold"/>
                                        <p:tgtEl>
                                          <p:spTgt spid="35"/>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33"/>
                                        </p:tgtEl>
                                        <p:attrNameLst>
                                          <p:attrName>style.visibility</p:attrName>
                                        </p:attrNameLst>
                                      </p:cBhvr>
                                      <p:to>
                                        <p:strVal val="visible"/>
                                      </p:to>
                                    </p:set>
                                    <p:animEffect transition="in" filter="wipe(left)">
                                      <p:cBhvr>
                                        <p:cTn id="19" dur="200"/>
                                        <p:tgtEl>
                                          <p:spTgt spid="33"/>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33"/>
                                        </p:tgtEl>
                                      </p:cBhvr>
                                      <p:to x="80000" y="100000"/>
                                    </p:animScale>
                                    <p:anim by="(#ppt_w*0.10)" calcmode="lin" valueType="num">
                                      <p:cBhvr>
                                        <p:cTn id="22" dur="50" autoRev="1" fill="hold">
                                          <p:stCondLst>
                                            <p:cond delay="0"/>
                                          </p:stCondLst>
                                        </p:cTn>
                                        <p:tgtEl>
                                          <p:spTgt spid="33"/>
                                        </p:tgtEl>
                                        <p:attrNameLst>
                                          <p:attrName>ppt_x</p:attrName>
                                        </p:attrNameLst>
                                      </p:cBhvr>
                                    </p:anim>
                                    <p:anim by="(-#ppt_w*0.10)" calcmode="lin" valueType="num">
                                      <p:cBhvr>
                                        <p:cTn id="23" dur="50" autoRev="1" fill="hold">
                                          <p:stCondLst>
                                            <p:cond delay="0"/>
                                          </p:stCondLst>
                                        </p:cTn>
                                        <p:tgtEl>
                                          <p:spTgt spid="33"/>
                                        </p:tgtEl>
                                        <p:attrNameLst>
                                          <p:attrName>ppt_y</p:attrName>
                                        </p:attrNameLst>
                                      </p:cBhvr>
                                    </p:anim>
                                    <p:animRot by="-480000">
                                      <p:cBhvr>
                                        <p:cTn id="24" dur="50" autoRev="1" fill="hold">
                                          <p:stCondLst>
                                            <p:cond delay="0"/>
                                          </p:stCondLst>
                                        </p:cTn>
                                        <p:tgtEl>
                                          <p:spTgt spid="33"/>
                                        </p:tgtEl>
                                        <p:attrNameLst>
                                          <p:attrName>r</p:attrName>
                                        </p:attrNameLst>
                                      </p:cBhvr>
                                    </p:animRot>
                                  </p:childTnLst>
                                </p:cTn>
                              </p:par>
                            </p:childTnLst>
                          </p:cTn>
                        </p:par>
                        <p:par>
                          <p:cTn id="25" fill="hold">
                            <p:stCondLst>
                              <p:cond delay="143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4"/>
                                        </p:tgtEl>
                                        <p:attrNameLst>
                                          <p:attrName>style.visibility</p:attrName>
                                        </p:attrNameLst>
                                      </p:cBhvr>
                                      <p:to>
                                        <p:strVal val="visible"/>
                                      </p:to>
                                    </p:set>
                                    <p:animEffect transition="in" filter="wipe(left)">
                                      <p:cBhvr>
                                        <p:cTn id="28" dur="200"/>
                                        <p:tgtEl>
                                          <p:spTgt spid="34"/>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4"/>
                                        </p:tgtEl>
                                      </p:cBhvr>
                                      <p:to x="80000" y="100000"/>
                                    </p:animScale>
                                    <p:anim by="(#ppt_w*0.10)" calcmode="lin" valueType="num">
                                      <p:cBhvr>
                                        <p:cTn id="31" dur="50" autoRev="1" fill="hold">
                                          <p:stCondLst>
                                            <p:cond delay="0"/>
                                          </p:stCondLst>
                                        </p:cTn>
                                        <p:tgtEl>
                                          <p:spTgt spid="34"/>
                                        </p:tgtEl>
                                        <p:attrNameLst>
                                          <p:attrName>ppt_x</p:attrName>
                                        </p:attrNameLst>
                                      </p:cBhvr>
                                    </p:anim>
                                    <p:anim by="(-#ppt_w*0.10)" calcmode="lin" valueType="num">
                                      <p:cBhvr>
                                        <p:cTn id="32" dur="50" autoRev="1" fill="hold">
                                          <p:stCondLst>
                                            <p:cond delay="0"/>
                                          </p:stCondLst>
                                        </p:cTn>
                                        <p:tgtEl>
                                          <p:spTgt spid="34"/>
                                        </p:tgtEl>
                                        <p:attrNameLst>
                                          <p:attrName>ppt_y</p:attrName>
                                        </p:attrNameLst>
                                      </p:cBhvr>
                                    </p:anim>
                                    <p:animRot by="-480000">
                                      <p:cBhvr>
                                        <p:cTn id="33" dur="50" autoRev="1"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34" grpId="0"/>
      <p:bldP spid="34" grpId="1"/>
      <p:bldP spid="35" grpId="0"/>
      <p:bldP spid="3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66651" y="402143"/>
            <a:ext cx="2339102" cy="461665"/>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观察客户的技巧</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7" name="矩形 6"/>
          <p:cNvSpPr/>
          <p:nvPr/>
        </p:nvSpPr>
        <p:spPr>
          <a:xfrm>
            <a:off x="5908578" y="1256506"/>
            <a:ext cx="2646878" cy="584775"/>
          </a:xfrm>
          <a:prstGeom prst="rect">
            <a:avLst/>
          </a:prstGeom>
        </p:spPr>
        <p:txBody>
          <a:bodyPr wrap="none">
            <a:spAutoFit/>
          </a:bodyPr>
          <a:lstStyle/>
          <a:p>
            <a:pPr lvl="0"/>
            <a:r>
              <a:rPr lang="zh-CN" altLang="en-US" sz="3200" b="1" dirty="0" smtClean="0">
                <a:solidFill>
                  <a:schemeClr val="accent1"/>
                </a:solidFill>
                <a:cs typeface="+mn-ea"/>
                <a:sym typeface="+mn-lt"/>
              </a:rPr>
              <a:t>观察客户要求</a:t>
            </a:r>
            <a:endParaRPr lang="zh-CN" altLang="en-US" sz="3200" b="1" dirty="0">
              <a:solidFill>
                <a:schemeClr val="accent1"/>
              </a:solidFill>
              <a:cs typeface="+mn-ea"/>
              <a:sym typeface="+mn-lt"/>
            </a:endParaRPr>
          </a:p>
        </p:txBody>
      </p:sp>
      <p:grpSp>
        <p:nvGrpSpPr>
          <p:cNvPr id="10" name="Group 97"/>
          <p:cNvGrpSpPr/>
          <p:nvPr/>
        </p:nvGrpSpPr>
        <p:grpSpPr>
          <a:xfrm>
            <a:off x="5908578" y="4775360"/>
            <a:ext cx="764661" cy="764860"/>
            <a:chOff x="6377202" y="3940454"/>
            <a:chExt cx="764860" cy="765060"/>
          </a:xfrm>
        </p:grpSpPr>
        <p:sp>
          <p:nvSpPr>
            <p:cNvPr id="11" name="Oval 8"/>
            <p:cNvSpPr/>
            <p:nvPr/>
          </p:nvSpPr>
          <p:spPr bwMode="auto">
            <a:xfrm>
              <a:off x="6377202" y="3940454"/>
              <a:ext cx="764860" cy="7650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12" name="Freeform: Shape 16"/>
            <p:cNvSpPr/>
            <p:nvPr/>
          </p:nvSpPr>
          <p:spPr bwMode="auto">
            <a:xfrm>
              <a:off x="6580378" y="4152265"/>
              <a:ext cx="358509" cy="341439"/>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p:spPr>
          <p:txBody>
            <a:bodyPr anchor="ctr"/>
            <a:lstStyle/>
            <a:p>
              <a:pPr algn="ctr"/>
              <a:endParaRPr sz="2400">
                <a:solidFill>
                  <a:schemeClr val="tx1">
                    <a:lumMod val="65000"/>
                    <a:lumOff val="35000"/>
                  </a:schemeClr>
                </a:solidFill>
                <a:latin typeface="微软雅黑" panose="020B0503020204020204" charset="-122"/>
                <a:ea typeface="微软雅黑" panose="020B0503020204020204" charset="-122"/>
                <a:cs typeface="+mn-ea"/>
                <a:sym typeface="+mn-lt"/>
              </a:endParaRPr>
            </a:p>
          </p:txBody>
        </p:sp>
      </p:grpSp>
      <p:grpSp>
        <p:nvGrpSpPr>
          <p:cNvPr id="17" name="Group 95"/>
          <p:cNvGrpSpPr/>
          <p:nvPr/>
        </p:nvGrpSpPr>
        <p:grpSpPr>
          <a:xfrm>
            <a:off x="5908578" y="2141117"/>
            <a:ext cx="764661" cy="764861"/>
            <a:chOff x="6373382" y="2169288"/>
            <a:chExt cx="764860" cy="765060"/>
          </a:xfrm>
        </p:grpSpPr>
        <p:sp>
          <p:nvSpPr>
            <p:cNvPr id="18" name="Oval 3"/>
            <p:cNvSpPr/>
            <p:nvPr/>
          </p:nvSpPr>
          <p:spPr bwMode="auto">
            <a:xfrm>
              <a:off x="6373382" y="2169288"/>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19" name="Freeform: Shape 17"/>
            <p:cNvSpPr/>
            <p:nvPr/>
          </p:nvSpPr>
          <p:spPr bwMode="auto">
            <a:xfrm>
              <a:off x="6548708" y="2385035"/>
              <a:ext cx="414209" cy="33356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p:spPr>
          <p:txBody>
            <a:bodyPr anchor="ctr"/>
            <a:lstStyle/>
            <a:p>
              <a:pPr algn="ctr"/>
              <a:endParaRPr sz="2400">
                <a:solidFill>
                  <a:schemeClr val="tx1">
                    <a:lumMod val="65000"/>
                    <a:lumOff val="35000"/>
                  </a:schemeClr>
                </a:solidFill>
                <a:latin typeface="微软雅黑" panose="020B0503020204020204" charset="-122"/>
                <a:ea typeface="微软雅黑" panose="020B0503020204020204" charset="-122"/>
                <a:cs typeface="+mn-ea"/>
                <a:sym typeface="+mn-lt"/>
              </a:endParaRPr>
            </a:p>
          </p:txBody>
        </p:sp>
      </p:grpSp>
      <p:grpSp>
        <p:nvGrpSpPr>
          <p:cNvPr id="24" name="Group 96"/>
          <p:cNvGrpSpPr/>
          <p:nvPr/>
        </p:nvGrpSpPr>
        <p:grpSpPr>
          <a:xfrm>
            <a:off x="5908578" y="3359555"/>
            <a:ext cx="764661" cy="764861"/>
            <a:chOff x="6377202" y="3049115"/>
            <a:chExt cx="764860" cy="765060"/>
          </a:xfrm>
        </p:grpSpPr>
        <p:sp>
          <p:nvSpPr>
            <p:cNvPr id="25" name="Oval 7"/>
            <p:cNvSpPr/>
            <p:nvPr/>
          </p:nvSpPr>
          <p:spPr bwMode="auto">
            <a:xfrm>
              <a:off x="6377202" y="3049115"/>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400">
                <a:solidFill>
                  <a:schemeClr val="tx1">
                    <a:lumMod val="65000"/>
                    <a:lumOff val="35000"/>
                  </a:schemeClr>
                </a:solidFill>
                <a:latin typeface="微软雅黑" panose="020B0503020204020204" charset="-122"/>
                <a:ea typeface="微软雅黑" panose="020B0503020204020204" charset="-122"/>
                <a:cs typeface="+mn-ea"/>
                <a:sym typeface="+mn-lt"/>
              </a:endParaRPr>
            </a:p>
          </p:txBody>
        </p:sp>
        <p:sp>
          <p:nvSpPr>
            <p:cNvPr id="26" name="Freeform: Shape 18"/>
            <p:cNvSpPr/>
            <p:nvPr/>
          </p:nvSpPr>
          <p:spPr bwMode="auto">
            <a:xfrm>
              <a:off x="6593915" y="3298192"/>
              <a:ext cx="331434" cy="266907"/>
            </a:xfrm>
            <a:custGeom>
              <a:avLst/>
              <a:gdLst>
                <a:gd name="T0" fmla="*/ 443 w 497"/>
                <a:gd name="T1" fmla="*/ 0 h 400"/>
                <a:gd name="T2" fmla="*/ 443 w 497"/>
                <a:gd name="T3" fmla="*/ 0 h 400"/>
                <a:gd name="T4" fmla="*/ 53 w 497"/>
                <a:gd name="T5" fmla="*/ 0 h 400"/>
                <a:gd name="T6" fmla="*/ 0 w 497"/>
                <a:gd name="T7" fmla="*/ 44 h 400"/>
                <a:gd name="T8" fmla="*/ 0 w 497"/>
                <a:gd name="T9" fmla="*/ 346 h 400"/>
                <a:gd name="T10" fmla="*/ 53 w 497"/>
                <a:gd name="T11" fmla="*/ 399 h 400"/>
                <a:gd name="T12" fmla="*/ 443 w 497"/>
                <a:gd name="T13" fmla="*/ 399 h 400"/>
                <a:gd name="T14" fmla="*/ 496 w 497"/>
                <a:gd name="T15" fmla="*/ 346 h 400"/>
                <a:gd name="T16" fmla="*/ 496 w 497"/>
                <a:gd name="T17" fmla="*/ 44 h 400"/>
                <a:gd name="T18" fmla="*/ 443 w 497"/>
                <a:gd name="T19" fmla="*/ 0 h 400"/>
                <a:gd name="T20" fmla="*/ 443 w 497"/>
                <a:gd name="T21" fmla="*/ 346 h 400"/>
                <a:gd name="T22" fmla="*/ 443 w 497"/>
                <a:gd name="T23" fmla="*/ 346 h 400"/>
                <a:gd name="T24" fmla="*/ 53 w 497"/>
                <a:gd name="T25" fmla="*/ 346 h 400"/>
                <a:gd name="T26" fmla="*/ 53 w 497"/>
                <a:gd name="T27" fmla="*/ 44 h 400"/>
                <a:gd name="T28" fmla="*/ 443 w 497"/>
                <a:gd name="T29" fmla="*/ 44 h 400"/>
                <a:gd name="T30" fmla="*/ 443 w 497"/>
                <a:gd name="T31" fmla="*/ 346 h 400"/>
                <a:gd name="T32" fmla="*/ 222 w 497"/>
                <a:gd name="T33" fmla="*/ 249 h 400"/>
                <a:gd name="T34" fmla="*/ 222 w 497"/>
                <a:gd name="T35" fmla="*/ 249 h 400"/>
                <a:gd name="T36" fmla="*/ 97 w 497"/>
                <a:gd name="T37" fmla="*/ 249 h 400"/>
                <a:gd name="T38" fmla="*/ 97 w 497"/>
                <a:gd name="T39" fmla="*/ 293 h 400"/>
                <a:gd name="T40" fmla="*/ 222 w 497"/>
                <a:gd name="T41" fmla="*/ 293 h 400"/>
                <a:gd name="T42" fmla="*/ 222 w 497"/>
                <a:gd name="T43" fmla="*/ 249 h 400"/>
                <a:gd name="T44" fmla="*/ 222 w 497"/>
                <a:gd name="T45" fmla="*/ 178 h 400"/>
                <a:gd name="T46" fmla="*/ 222 w 497"/>
                <a:gd name="T47" fmla="*/ 178 h 400"/>
                <a:gd name="T48" fmla="*/ 97 w 497"/>
                <a:gd name="T49" fmla="*/ 178 h 400"/>
                <a:gd name="T50" fmla="*/ 97 w 497"/>
                <a:gd name="T51" fmla="*/ 222 h 400"/>
                <a:gd name="T52" fmla="*/ 222 w 497"/>
                <a:gd name="T53" fmla="*/ 222 h 400"/>
                <a:gd name="T54" fmla="*/ 222 w 497"/>
                <a:gd name="T55" fmla="*/ 178 h 400"/>
                <a:gd name="T56" fmla="*/ 222 w 497"/>
                <a:gd name="T57" fmla="*/ 98 h 400"/>
                <a:gd name="T58" fmla="*/ 222 w 497"/>
                <a:gd name="T59" fmla="*/ 98 h 400"/>
                <a:gd name="T60" fmla="*/ 97 w 497"/>
                <a:gd name="T61" fmla="*/ 98 h 400"/>
                <a:gd name="T62" fmla="*/ 97 w 497"/>
                <a:gd name="T63" fmla="*/ 143 h 400"/>
                <a:gd name="T64" fmla="*/ 222 w 497"/>
                <a:gd name="T65" fmla="*/ 143 h 400"/>
                <a:gd name="T66" fmla="*/ 222 w 497"/>
                <a:gd name="T67" fmla="*/ 98 h 400"/>
                <a:gd name="T68" fmla="*/ 389 w 497"/>
                <a:gd name="T69" fmla="*/ 257 h 400"/>
                <a:gd name="T70" fmla="*/ 389 w 497"/>
                <a:gd name="T71" fmla="*/ 257 h 400"/>
                <a:gd name="T72" fmla="*/ 354 w 497"/>
                <a:gd name="T73" fmla="*/ 231 h 400"/>
                <a:gd name="T74" fmla="*/ 381 w 497"/>
                <a:gd name="T75" fmla="*/ 151 h 400"/>
                <a:gd name="T76" fmla="*/ 336 w 497"/>
                <a:gd name="T77" fmla="*/ 98 h 400"/>
                <a:gd name="T78" fmla="*/ 292 w 497"/>
                <a:gd name="T79" fmla="*/ 151 h 400"/>
                <a:gd name="T80" fmla="*/ 319 w 497"/>
                <a:gd name="T81" fmla="*/ 231 h 400"/>
                <a:gd name="T82" fmla="*/ 275 w 497"/>
                <a:gd name="T83" fmla="*/ 257 h 400"/>
                <a:gd name="T84" fmla="*/ 275 w 497"/>
                <a:gd name="T85" fmla="*/ 293 h 400"/>
                <a:gd name="T86" fmla="*/ 398 w 497"/>
                <a:gd name="T87" fmla="*/ 293 h 400"/>
                <a:gd name="T88" fmla="*/ 389 w 497"/>
                <a:gd name="T89" fmla="*/ 25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00">
                  <a:moveTo>
                    <a:pt x="443" y="0"/>
                  </a:moveTo>
                  <a:lnTo>
                    <a:pt x="443" y="0"/>
                  </a:lnTo>
                  <a:cubicBezTo>
                    <a:pt x="53" y="0"/>
                    <a:pt x="53" y="0"/>
                    <a:pt x="53" y="0"/>
                  </a:cubicBezTo>
                  <a:cubicBezTo>
                    <a:pt x="17" y="0"/>
                    <a:pt x="0" y="18"/>
                    <a:pt x="0" y="44"/>
                  </a:cubicBezTo>
                  <a:cubicBezTo>
                    <a:pt x="0" y="346"/>
                    <a:pt x="0" y="346"/>
                    <a:pt x="0" y="346"/>
                  </a:cubicBezTo>
                  <a:cubicBezTo>
                    <a:pt x="0" y="373"/>
                    <a:pt x="17" y="399"/>
                    <a:pt x="53" y="399"/>
                  </a:cubicBezTo>
                  <a:cubicBezTo>
                    <a:pt x="443" y="399"/>
                    <a:pt x="443" y="399"/>
                    <a:pt x="443" y="399"/>
                  </a:cubicBezTo>
                  <a:cubicBezTo>
                    <a:pt x="470" y="399"/>
                    <a:pt x="496" y="373"/>
                    <a:pt x="496" y="346"/>
                  </a:cubicBezTo>
                  <a:cubicBezTo>
                    <a:pt x="496" y="44"/>
                    <a:pt x="496" y="44"/>
                    <a:pt x="496" y="44"/>
                  </a:cubicBezTo>
                  <a:cubicBezTo>
                    <a:pt x="496" y="18"/>
                    <a:pt x="470" y="0"/>
                    <a:pt x="443" y="0"/>
                  </a:cubicBezTo>
                  <a:close/>
                  <a:moveTo>
                    <a:pt x="443" y="346"/>
                  </a:moveTo>
                  <a:lnTo>
                    <a:pt x="443" y="346"/>
                  </a:lnTo>
                  <a:cubicBezTo>
                    <a:pt x="53" y="346"/>
                    <a:pt x="53" y="346"/>
                    <a:pt x="53" y="346"/>
                  </a:cubicBezTo>
                  <a:cubicBezTo>
                    <a:pt x="53" y="44"/>
                    <a:pt x="53" y="44"/>
                    <a:pt x="53" y="44"/>
                  </a:cubicBezTo>
                  <a:cubicBezTo>
                    <a:pt x="443" y="44"/>
                    <a:pt x="443" y="44"/>
                    <a:pt x="443" y="44"/>
                  </a:cubicBezTo>
                  <a:lnTo>
                    <a:pt x="443" y="346"/>
                  </a:lnTo>
                  <a:close/>
                  <a:moveTo>
                    <a:pt x="222" y="249"/>
                  </a:moveTo>
                  <a:lnTo>
                    <a:pt x="222" y="249"/>
                  </a:lnTo>
                  <a:cubicBezTo>
                    <a:pt x="97" y="249"/>
                    <a:pt x="97" y="249"/>
                    <a:pt x="97" y="249"/>
                  </a:cubicBezTo>
                  <a:cubicBezTo>
                    <a:pt x="97" y="293"/>
                    <a:pt x="97" y="293"/>
                    <a:pt x="97" y="293"/>
                  </a:cubicBezTo>
                  <a:cubicBezTo>
                    <a:pt x="222" y="293"/>
                    <a:pt x="222" y="293"/>
                    <a:pt x="222" y="293"/>
                  </a:cubicBezTo>
                  <a:lnTo>
                    <a:pt x="222" y="249"/>
                  </a:lnTo>
                  <a:close/>
                  <a:moveTo>
                    <a:pt x="222" y="178"/>
                  </a:moveTo>
                  <a:lnTo>
                    <a:pt x="222" y="178"/>
                  </a:lnTo>
                  <a:cubicBezTo>
                    <a:pt x="97" y="178"/>
                    <a:pt x="97" y="178"/>
                    <a:pt x="97" y="178"/>
                  </a:cubicBezTo>
                  <a:cubicBezTo>
                    <a:pt x="97" y="222"/>
                    <a:pt x="97" y="222"/>
                    <a:pt x="97" y="222"/>
                  </a:cubicBezTo>
                  <a:cubicBezTo>
                    <a:pt x="222" y="222"/>
                    <a:pt x="222" y="222"/>
                    <a:pt x="222" y="222"/>
                  </a:cubicBezTo>
                  <a:lnTo>
                    <a:pt x="222" y="178"/>
                  </a:lnTo>
                  <a:close/>
                  <a:moveTo>
                    <a:pt x="222" y="98"/>
                  </a:moveTo>
                  <a:lnTo>
                    <a:pt x="222" y="98"/>
                  </a:lnTo>
                  <a:cubicBezTo>
                    <a:pt x="97" y="98"/>
                    <a:pt x="97" y="98"/>
                    <a:pt x="97" y="98"/>
                  </a:cubicBezTo>
                  <a:cubicBezTo>
                    <a:pt x="97" y="143"/>
                    <a:pt x="97" y="143"/>
                    <a:pt x="97" y="143"/>
                  </a:cubicBezTo>
                  <a:cubicBezTo>
                    <a:pt x="222" y="143"/>
                    <a:pt x="222" y="143"/>
                    <a:pt x="222" y="143"/>
                  </a:cubicBezTo>
                  <a:lnTo>
                    <a:pt x="222" y="98"/>
                  </a:lnTo>
                  <a:close/>
                  <a:moveTo>
                    <a:pt x="389" y="257"/>
                  </a:moveTo>
                  <a:lnTo>
                    <a:pt x="389" y="257"/>
                  </a:lnTo>
                  <a:cubicBezTo>
                    <a:pt x="389" y="257"/>
                    <a:pt x="354" y="249"/>
                    <a:pt x="354" y="231"/>
                  </a:cubicBezTo>
                  <a:cubicBezTo>
                    <a:pt x="354" y="204"/>
                    <a:pt x="381" y="196"/>
                    <a:pt x="381" y="151"/>
                  </a:cubicBezTo>
                  <a:cubicBezTo>
                    <a:pt x="381" y="125"/>
                    <a:pt x="372" y="98"/>
                    <a:pt x="336" y="98"/>
                  </a:cubicBezTo>
                  <a:cubicBezTo>
                    <a:pt x="301" y="98"/>
                    <a:pt x="292" y="125"/>
                    <a:pt x="292" y="151"/>
                  </a:cubicBezTo>
                  <a:cubicBezTo>
                    <a:pt x="292" y="196"/>
                    <a:pt x="319" y="204"/>
                    <a:pt x="319" y="231"/>
                  </a:cubicBezTo>
                  <a:cubicBezTo>
                    <a:pt x="319" y="249"/>
                    <a:pt x="275" y="257"/>
                    <a:pt x="275" y="257"/>
                  </a:cubicBezTo>
                  <a:lnTo>
                    <a:pt x="275" y="293"/>
                  </a:lnTo>
                  <a:cubicBezTo>
                    <a:pt x="398" y="293"/>
                    <a:pt x="398" y="293"/>
                    <a:pt x="398" y="293"/>
                  </a:cubicBezTo>
                  <a:cubicBezTo>
                    <a:pt x="398" y="293"/>
                    <a:pt x="398" y="257"/>
                    <a:pt x="389" y="257"/>
                  </a:cubicBezTo>
                  <a:close/>
                </a:path>
              </a:pathLst>
            </a:custGeom>
            <a:solidFill>
              <a:schemeClr val="bg1"/>
            </a:solidFill>
            <a:ln>
              <a:noFill/>
            </a:ln>
            <a:effectLst/>
          </p:spPr>
          <p:txBody>
            <a:bodyPr anchor="ctr"/>
            <a:lstStyle/>
            <a:p>
              <a:pPr algn="ctr"/>
              <a:endParaRPr sz="2400">
                <a:solidFill>
                  <a:schemeClr val="tx1">
                    <a:lumMod val="65000"/>
                    <a:lumOff val="35000"/>
                  </a:schemeClr>
                </a:solidFill>
                <a:latin typeface="微软雅黑" panose="020B0503020204020204" charset="-122"/>
                <a:ea typeface="微软雅黑" panose="020B0503020204020204" charset="-122"/>
                <a:cs typeface="+mn-ea"/>
                <a:sym typeface="+mn-lt"/>
              </a:endParaRPr>
            </a:p>
          </p:txBody>
        </p:sp>
      </p:grpSp>
      <p:sp>
        <p:nvSpPr>
          <p:cNvPr id="29" name="矩形: 圆角 22"/>
          <p:cNvSpPr/>
          <p:nvPr/>
        </p:nvSpPr>
        <p:spPr>
          <a:xfrm>
            <a:off x="1405029" y="1843407"/>
            <a:ext cx="3257252" cy="4091928"/>
          </a:xfrm>
          <a:prstGeom prst="roundRect">
            <a:avLst>
              <a:gd name="adj" fmla="val 0"/>
            </a:avLst>
          </a:prstGeom>
          <a:blipFill>
            <a:blip r:embed="rId1" cstate="print">
              <a:extLst>
                <a:ext uri="{28A0092B-C50C-407E-A947-70E740481C1C}">
                  <a14:useLocalDpi xmlns:a14="http://schemas.microsoft.com/office/drawing/2010/main" val="0"/>
                </a:ext>
              </a:extLst>
            </a:blip>
            <a:stretch>
              <a:fillRect l="-44316" r="-4397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solidFill>
            </a:endParaRPr>
          </a:p>
        </p:txBody>
      </p:sp>
      <p:sp>
        <p:nvSpPr>
          <p:cNvPr id="30" name="矩形 29"/>
          <p:cNvSpPr/>
          <p:nvPr/>
        </p:nvSpPr>
        <p:spPr>
          <a:xfrm>
            <a:off x="6876358" y="3174492"/>
            <a:ext cx="4268173" cy="1200329"/>
          </a:xfrm>
          <a:prstGeom prst="rect">
            <a:avLst/>
          </a:prstGeom>
        </p:spPr>
        <p:txBody>
          <a:bodyPr wrap="square">
            <a:spAutoFit/>
          </a:bodyPr>
          <a:lstStyle/>
          <a:p>
            <a:pPr>
              <a:lnSpc>
                <a:spcPct val="150000"/>
              </a:lnSpc>
            </a:pPr>
            <a:r>
              <a:rPr lang="zh-CN" altLang="en-US" sz="1600" dirty="0" smtClean="0">
                <a:solidFill>
                  <a:schemeClr val="tx1">
                    <a:lumMod val="75000"/>
                    <a:lumOff val="25000"/>
                  </a:schemeClr>
                </a:solidFill>
                <a:cs typeface="+mn-ea"/>
                <a:sym typeface="+mn-lt"/>
              </a:rPr>
              <a:t>观察顾客时要表情轻松，不要扭扭捏捏或紧张不安。注意：观察顾客不要表现得太过分，像是在监视顾客或对他本人感兴趣一样。</a:t>
            </a:r>
            <a:endParaRPr lang="zh-CN" altLang="en-US" sz="1600" dirty="0">
              <a:solidFill>
                <a:schemeClr val="tx1">
                  <a:lumMod val="75000"/>
                  <a:lumOff val="25000"/>
                </a:schemeClr>
              </a:solidFill>
              <a:cs typeface="+mn-ea"/>
              <a:sym typeface="+mn-lt"/>
            </a:endParaRPr>
          </a:p>
        </p:txBody>
      </p:sp>
      <p:sp>
        <p:nvSpPr>
          <p:cNvPr id="31" name="矩形 30"/>
          <p:cNvSpPr/>
          <p:nvPr/>
        </p:nvSpPr>
        <p:spPr>
          <a:xfrm>
            <a:off x="6835256" y="2235782"/>
            <a:ext cx="3877985" cy="507831"/>
          </a:xfrm>
          <a:prstGeom prst="rect">
            <a:avLst/>
          </a:prstGeom>
        </p:spPr>
        <p:txBody>
          <a:bodyPr wrap="none">
            <a:spAutoFit/>
          </a:bodyPr>
          <a:lstStyle/>
          <a:p>
            <a:pPr>
              <a:lnSpc>
                <a:spcPct val="150000"/>
              </a:lnSpc>
            </a:pPr>
            <a:r>
              <a:rPr lang="zh-CN" altLang="en-US" dirty="0" smtClean="0">
                <a:solidFill>
                  <a:schemeClr val="tx1">
                    <a:lumMod val="75000"/>
                    <a:lumOff val="25000"/>
                  </a:schemeClr>
                </a:solidFill>
                <a:cs typeface="+mn-ea"/>
                <a:sym typeface="+mn-lt"/>
              </a:rPr>
              <a:t>观察客户要求目光敏锐、行动迅速。</a:t>
            </a:r>
            <a:endParaRPr lang="en-US" altLang="zh-CN" dirty="0">
              <a:solidFill>
                <a:schemeClr val="tx1">
                  <a:lumMod val="75000"/>
                  <a:lumOff val="25000"/>
                </a:schemeClr>
              </a:solidFill>
              <a:cs typeface="+mn-ea"/>
              <a:sym typeface="+mn-lt"/>
            </a:endParaRPr>
          </a:p>
        </p:txBody>
      </p:sp>
      <p:sp>
        <p:nvSpPr>
          <p:cNvPr id="32" name="矩形 31"/>
          <p:cNvSpPr/>
          <p:nvPr/>
        </p:nvSpPr>
        <p:spPr>
          <a:xfrm>
            <a:off x="6835256" y="4723574"/>
            <a:ext cx="4268173" cy="1200329"/>
          </a:xfrm>
          <a:prstGeom prst="rect">
            <a:avLst/>
          </a:prstGeom>
        </p:spPr>
        <p:txBody>
          <a:bodyPr wrap="square">
            <a:spAutoFit/>
          </a:bodyPr>
          <a:lstStyle/>
          <a:p>
            <a:pPr>
              <a:lnSpc>
                <a:spcPct val="150000"/>
              </a:lnSpc>
            </a:pPr>
            <a:r>
              <a:rPr lang="zh-CN" altLang="en-US" sz="1600" dirty="0" smtClean="0">
                <a:solidFill>
                  <a:schemeClr val="tx1">
                    <a:lumMod val="75000"/>
                    <a:lumOff val="25000"/>
                  </a:schemeClr>
                </a:solidFill>
                <a:cs typeface="+mn-ea"/>
                <a:sym typeface="+mn-lt"/>
              </a:rPr>
              <a:t>观察顾客要求感情投入，感情投入就能理解一切。你要能设身处地为顾客着想。你必须通过顾客的眼睛去观察和体会。</a:t>
            </a:r>
            <a:endParaRPr lang="zh-CN" altLang="en-US" sz="1600" dirty="0">
              <a:solidFill>
                <a:schemeClr val="tx1">
                  <a:lumMod val="75000"/>
                  <a:lumOff val="25000"/>
                </a:schemeClr>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966650" y="2044182"/>
            <a:ext cx="10146835" cy="1779673"/>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66651" y="402143"/>
            <a:ext cx="2339102" cy="461665"/>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观察客户的技巧</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6" name="矩形 5"/>
          <p:cNvSpPr/>
          <p:nvPr/>
        </p:nvSpPr>
        <p:spPr>
          <a:xfrm>
            <a:off x="959577" y="1238035"/>
            <a:ext cx="3057247" cy="584775"/>
          </a:xfrm>
          <a:prstGeom prst="rect">
            <a:avLst/>
          </a:prstGeom>
        </p:spPr>
        <p:txBody>
          <a:bodyPr wrap="none">
            <a:spAutoFit/>
          </a:bodyPr>
          <a:lstStyle/>
          <a:p>
            <a:pPr lvl="0"/>
            <a:r>
              <a:rPr lang="zh-CN" altLang="en-US" sz="3200" b="1" dirty="0" smtClean="0">
                <a:solidFill>
                  <a:schemeClr val="accent1"/>
                </a:solidFill>
                <a:cs typeface="+mn-ea"/>
                <a:sym typeface="+mn-lt"/>
              </a:rPr>
              <a:t>观察客户的角度</a:t>
            </a:r>
            <a:endParaRPr lang="zh-CN" altLang="en-US" sz="3200" b="1" dirty="0">
              <a:solidFill>
                <a:schemeClr val="accent1"/>
              </a:solidFill>
              <a:cs typeface="+mn-ea"/>
              <a:sym typeface="+mn-lt"/>
            </a:endParaRPr>
          </a:p>
        </p:txBody>
      </p:sp>
      <p:sp>
        <p:nvSpPr>
          <p:cNvPr id="8" name="矩形 7"/>
          <p:cNvSpPr/>
          <p:nvPr/>
        </p:nvSpPr>
        <p:spPr>
          <a:xfrm>
            <a:off x="1386375" y="2249424"/>
            <a:ext cx="9230731" cy="1338828"/>
          </a:xfrm>
          <a:prstGeom prst="rect">
            <a:avLst/>
          </a:prstGeom>
        </p:spPr>
        <p:txBody>
          <a:bodyPr wrap="square">
            <a:spAutoFit/>
          </a:bodyPr>
          <a:lstStyle/>
          <a:p>
            <a:pPr>
              <a:lnSpc>
                <a:spcPct val="150000"/>
              </a:lnSpc>
            </a:pPr>
            <a:r>
              <a:rPr lang="zh-CN" altLang="en-US" dirty="0">
                <a:solidFill>
                  <a:schemeClr val="tx1">
                    <a:lumMod val="75000"/>
                    <a:lumOff val="25000"/>
                  </a:schemeClr>
                </a:solidFill>
                <a:cs typeface="+mn-ea"/>
                <a:sym typeface="+mn-lt"/>
              </a:rPr>
              <a:t>客户每一种表情和动作都潜在一种含义，那些明显特征，相信你能够从人们的购买习惯中发现一些有价值的信号。譬如，当一位服饰鲜艳、珠光宝气的客户走进展销大厅时，你就知道她可能更喜欢买新潮的高档的瓷砖。</a:t>
            </a:r>
            <a:endParaRPr lang="zh-CN" altLang="en-US" dirty="0">
              <a:solidFill>
                <a:schemeClr val="tx1">
                  <a:lumMod val="75000"/>
                  <a:lumOff val="25000"/>
                </a:schemeClr>
              </a:solidFill>
              <a:cs typeface="+mn-ea"/>
              <a:sym typeface="+mn-lt"/>
            </a:endParaRPr>
          </a:p>
        </p:txBody>
      </p:sp>
      <p:sp>
        <p:nvSpPr>
          <p:cNvPr id="11" name="矩形 10"/>
          <p:cNvSpPr/>
          <p:nvPr/>
        </p:nvSpPr>
        <p:spPr>
          <a:xfrm>
            <a:off x="1262383" y="3969328"/>
            <a:ext cx="4288353" cy="499111"/>
          </a:xfrm>
          <a:prstGeom prst="rect">
            <a:avLst/>
          </a:prstGeom>
        </p:spPr>
        <p:txBody>
          <a:bodyPr wrap="none">
            <a:spAutoFit/>
          </a:bodyPr>
          <a:lstStyle/>
          <a:p>
            <a:pPr>
              <a:lnSpc>
                <a:spcPct val="150000"/>
              </a:lnSpc>
            </a:pPr>
            <a:r>
              <a:rPr lang="zh-CN" altLang="en-US" sz="2000" b="1" dirty="0" smtClean="0">
                <a:solidFill>
                  <a:schemeClr val="tx1">
                    <a:lumMod val="75000"/>
                    <a:lumOff val="25000"/>
                  </a:schemeClr>
                </a:solidFill>
                <a:cs typeface="+mn-ea"/>
                <a:sym typeface="+mn-lt"/>
              </a:rPr>
              <a:t>当客户在挑选产品时，你能观察到：</a:t>
            </a:r>
            <a:endParaRPr lang="en-US" altLang="zh-CN" sz="2000" b="1" dirty="0">
              <a:solidFill>
                <a:schemeClr val="tx1">
                  <a:lumMod val="75000"/>
                  <a:lumOff val="25000"/>
                </a:schemeClr>
              </a:solidFill>
              <a:cs typeface="+mn-ea"/>
              <a:sym typeface="+mn-lt"/>
            </a:endParaRPr>
          </a:p>
        </p:txBody>
      </p:sp>
      <p:sp>
        <p:nvSpPr>
          <p:cNvPr id="12" name="椭圆 11"/>
          <p:cNvSpPr/>
          <p:nvPr/>
        </p:nvSpPr>
        <p:spPr>
          <a:xfrm>
            <a:off x="1262383" y="4598359"/>
            <a:ext cx="626932" cy="6269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13" name="椭圆 12"/>
          <p:cNvSpPr/>
          <p:nvPr/>
        </p:nvSpPr>
        <p:spPr>
          <a:xfrm>
            <a:off x="1262383" y="5527749"/>
            <a:ext cx="626932" cy="6269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14" name="椭圆 13"/>
          <p:cNvSpPr/>
          <p:nvPr/>
        </p:nvSpPr>
        <p:spPr>
          <a:xfrm>
            <a:off x="6149246" y="4598359"/>
            <a:ext cx="626932" cy="6269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5" name="矩形 14"/>
          <p:cNvSpPr/>
          <p:nvPr/>
        </p:nvSpPr>
        <p:spPr>
          <a:xfrm>
            <a:off x="2016728" y="4680026"/>
            <a:ext cx="3534008" cy="461665"/>
          </a:xfrm>
          <a:prstGeom prst="rect">
            <a:avLst/>
          </a:prstGeom>
        </p:spPr>
        <p:txBody>
          <a:bodyPr wrap="square">
            <a:spAutoFit/>
          </a:bodyPr>
          <a:lstStyle/>
          <a:p>
            <a:pPr>
              <a:lnSpc>
                <a:spcPct val="150000"/>
              </a:lnSpc>
            </a:pPr>
            <a:r>
              <a:rPr lang="zh-CN" altLang="en-US" sz="1600" dirty="0" smtClean="0">
                <a:solidFill>
                  <a:schemeClr val="tx1">
                    <a:lumMod val="75000"/>
                    <a:lumOff val="25000"/>
                  </a:schemeClr>
                </a:solidFill>
                <a:cs typeface="+mn-ea"/>
                <a:sym typeface="+mn-lt"/>
              </a:rPr>
              <a:t>注意力不集中，说明客户缺少兴趣。</a:t>
            </a:r>
            <a:endParaRPr lang="en-US" altLang="zh-CN" sz="1600" dirty="0">
              <a:solidFill>
                <a:schemeClr val="tx1">
                  <a:lumMod val="75000"/>
                  <a:lumOff val="25000"/>
                </a:schemeClr>
              </a:solidFill>
              <a:cs typeface="+mn-ea"/>
              <a:sym typeface="+mn-lt"/>
            </a:endParaRPr>
          </a:p>
        </p:txBody>
      </p:sp>
      <p:sp>
        <p:nvSpPr>
          <p:cNvPr id="16" name="矩形 15"/>
          <p:cNvSpPr/>
          <p:nvPr/>
        </p:nvSpPr>
        <p:spPr>
          <a:xfrm>
            <a:off x="6865078" y="4495361"/>
            <a:ext cx="4061945" cy="830997"/>
          </a:xfrm>
          <a:prstGeom prst="rect">
            <a:avLst/>
          </a:prstGeom>
        </p:spPr>
        <p:txBody>
          <a:bodyPr wrap="square">
            <a:spAutoFit/>
          </a:bodyPr>
          <a:lstStyle/>
          <a:p>
            <a:pPr>
              <a:lnSpc>
                <a:spcPct val="150000"/>
              </a:lnSpc>
            </a:pPr>
            <a:r>
              <a:rPr lang="zh-CN" altLang="en-US" sz="1600" dirty="0" smtClean="0">
                <a:solidFill>
                  <a:schemeClr val="tx1">
                    <a:lumMod val="75000"/>
                    <a:lumOff val="25000"/>
                  </a:schemeClr>
                </a:solidFill>
                <a:cs typeface="+mn-ea"/>
                <a:sym typeface="+mn-lt"/>
              </a:rPr>
              <a:t>哪个顾客握紧拳头，低下了头说明客户感到不高兴。</a:t>
            </a:r>
            <a:endParaRPr lang="en-US" altLang="zh-CN" sz="1600" dirty="0">
              <a:solidFill>
                <a:schemeClr val="tx1">
                  <a:lumMod val="75000"/>
                  <a:lumOff val="25000"/>
                </a:schemeClr>
              </a:solidFill>
              <a:cs typeface="+mn-ea"/>
              <a:sym typeface="+mn-lt"/>
            </a:endParaRPr>
          </a:p>
        </p:txBody>
      </p:sp>
      <p:sp>
        <p:nvSpPr>
          <p:cNvPr id="17" name="矩形 16"/>
          <p:cNvSpPr/>
          <p:nvPr/>
        </p:nvSpPr>
        <p:spPr>
          <a:xfrm>
            <a:off x="2016729" y="5428297"/>
            <a:ext cx="3139888" cy="830997"/>
          </a:xfrm>
          <a:prstGeom prst="rect">
            <a:avLst/>
          </a:prstGeom>
        </p:spPr>
        <p:txBody>
          <a:bodyPr wrap="square">
            <a:spAutoFit/>
          </a:bodyPr>
          <a:lstStyle/>
          <a:p>
            <a:pPr>
              <a:lnSpc>
                <a:spcPct val="150000"/>
              </a:lnSpc>
            </a:pPr>
            <a:r>
              <a:rPr lang="zh-CN" altLang="en-US" sz="1600" dirty="0" smtClean="0">
                <a:solidFill>
                  <a:schemeClr val="tx1">
                    <a:lumMod val="75000"/>
                    <a:lumOff val="25000"/>
                  </a:schemeClr>
                </a:solidFill>
                <a:cs typeface="+mn-ea"/>
                <a:sym typeface="+mn-lt"/>
              </a:rPr>
              <a:t>扬起眉毛并微笑，头偏向一边，是客户一种感兴趣的表示</a:t>
            </a:r>
            <a:endParaRPr lang="zh-CN" altLang="en-US" sz="1600" dirty="0">
              <a:solidFill>
                <a:schemeClr val="tx1">
                  <a:lumMod val="75000"/>
                  <a:lumOff val="25000"/>
                </a:schemeClr>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966649" y="1865568"/>
            <a:ext cx="4639673" cy="639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66651" y="402143"/>
            <a:ext cx="2031325" cy="461665"/>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销售成功技巧</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6" name="矩形 5"/>
          <p:cNvSpPr/>
          <p:nvPr/>
        </p:nvSpPr>
        <p:spPr>
          <a:xfrm>
            <a:off x="853325" y="1170534"/>
            <a:ext cx="3775393" cy="523220"/>
          </a:xfrm>
          <a:prstGeom prst="rect">
            <a:avLst/>
          </a:prstGeom>
        </p:spPr>
        <p:txBody>
          <a:bodyPr wrap="none">
            <a:spAutoFit/>
          </a:bodyPr>
          <a:lstStyle/>
          <a:p>
            <a:r>
              <a:rPr lang="zh-CN" altLang="en-US" sz="2800" b="1" dirty="0">
                <a:solidFill>
                  <a:srgbClr val="C00000"/>
                </a:solidFill>
                <a:cs typeface="+mn-ea"/>
                <a:sym typeface="+mn-lt"/>
              </a:rPr>
              <a:t>技巧一：三句话成交法</a:t>
            </a:r>
            <a:endParaRPr lang="zh-CN" altLang="en-US" sz="2800" b="1" dirty="0">
              <a:solidFill>
                <a:srgbClr val="C00000"/>
              </a:solidFill>
              <a:cs typeface="+mn-ea"/>
              <a:sym typeface="+mn-lt"/>
            </a:endParaRPr>
          </a:p>
        </p:txBody>
      </p:sp>
      <p:sp>
        <p:nvSpPr>
          <p:cNvPr id="7" name="矩形 6"/>
          <p:cNvSpPr/>
          <p:nvPr/>
        </p:nvSpPr>
        <p:spPr>
          <a:xfrm>
            <a:off x="1391465" y="1993869"/>
            <a:ext cx="3775393" cy="400110"/>
          </a:xfrm>
          <a:prstGeom prst="rect">
            <a:avLst/>
          </a:prstGeom>
        </p:spPr>
        <p:txBody>
          <a:bodyPr wrap="none">
            <a:spAutoFit/>
          </a:bodyPr>
          <a:lstStyle/>
          <a:p>
            <a:r>
              <a:rPr lang="zh-CN" altLang="en-US" sz="2000" b="1" dirty="0">
                <a:solidFill>
                  <a:schemeClr val="bg1"/>
                </a:solidFill>
                <a:cs typeface="+mn-ea"/>
                <a:sym typeface="+mn-lt"/>
              </a:rPr>
              <a:t>假如你卖的产品是可以帮她省钱</a:t>
            </a:r>
            <a:endParaRPr lang="zh-CN" altLang="en-US" sz="2000" b="1" dirty="0">
              <a:solidFill>
                <a:schemeClr val="bg1"/>
              </a:solidFill>
              <a:cs typeface="+mn-ea"/>
              <a:sym typeface="+mn-lt"/>
            </a:endParaRPr>
          </a:p>
        </p:txBody>
      </p:sp>
      <p:sp>
        <p:nvSpPr>
          <p:cNvPr id="8" name="矩形 7"/>
          <p:cNvSpPr/>
          <p:nvPr/>
        </p:nvSpPr>
        <p:spPr>
          <a:xfrm>
            <a:off x="1443370" y="2720964"/>
            <a:ext cx="3872829" cy="646331"/>
          </a:xfrm>
          <a:prstGeom prst="rect">
            <a:avLst/>
          </a:prstGeom>
        </p:spPr>
        <p:txBody>
          <a:bodyPr wrap="square">
            <a:spAutoFit/>
          </a:bodyPr>
          <a:lstStyle/>
          <a:p>
            <a:r>
              <a:rPr lang="zh-CN" altLang="en-US" b="1" dirty="0">
                <a:solidFill>
                  <a:schemeClr val="tx1">
                    <a:lumMod val="75000"/>
                    <a:lumOff val="25000"/>
                  </a:schemeClr>
                </a:solidFill>
                <a:cs typeface="+mn-ea"/>
                <a:sym typeface="+mn-lt"/>
              </a:rPr>
              <a:t>第 </a:t>
            </a:r>
            <a:r>
              <a:rPr lang="en-US" altLang="zh-CN" b="1" dirty="0">
                <a:solidFill>
                  <a:schemeClr val="tx1">
                    <a:lumMod val="75000"/>
                    <a:lumOff val="25000"/>
                  </a:schemeClr>
                </a:solidFill>
                <a:cs typeface="+mn-ea"/>
                <a:sym typeface="+mn-lt"/>
              </a:rPr>
              <a:t>1 </a:t>
            </a:r>
            <a:r>
              <a:rPr lang="zh-CN" altLang="en-US" b="1" dirty="0">
                <a:solidFill>
                  <a:schemeClr val="tx1">
                    <a:lumMod val="75000"/>
                    <a:lumOff val="25000"/>
                  </a:schemeClr>
                </a:solidFill>
                <a:cs typeface="+mn-ea"/>
                <a:sym typeface="+mn-lt"/>
              </a:rPr>
              <a:t>句话</a:t>
            </a:r>
            <a:r>
              <a:rPr lang="zh-CN" altLang="en-US" dirty="0">
                <a:solidFill>
                  <a:schemeClr val="tx1">
                    <a:lumMod val="75000"/>
                    <a:lumOff val="25000"/>
                  </a:schemeClr>
                </a:solidFill>
                <a:cs typeface="+mn-ea"/>
                <a:sym typeface="+mn-lt"/>
              </a:rPr>
              <a:t>：你知道使用我们产品可以为你省钱吗？</a:t>
            </a:r>
            <a:endParaRPr lang="zh-CN" altLang="en-US" dirty="0">
              <a:solidFill>
                <a:schemeClr val="tx1">
                  <a:lumMod val="75000"/>
                  <a:lumOff val="25000"/>
                </a:schemeClr>
              </a:solidFill>
              <a:cs typeface="+mn-ea"/>
              <a:sym typeface="+mn-lt"/>
            </a:endParaRPr>
          </a:p>
        </p:txBody>
      </p:sp>
      <p:sp>
        <p:nvSpPr>
          <p:cNvPr id="9" name="矩形 8"/>
          <p:cNvSpPr/>
          <p:nvPr/>
        </p:nvSpPr>
        <p:spPr>
          <a:xfrm>
            <a:off x="1443371" y="3551137"/>
            <a:ext cx="3724764" cy="369332"/>
          </a:xfrm>
          <a:prstGeom prst="rect">
            <a:avLst/>
          </a:prstGeom>
        </p:spPr>
        <p:txBody>
          <a:bodyPr wrap="square">
            <a:spAutoFit/>
          </a:bodyPr>
          <a:lstStyle/>
          <a:p>
            <a:r>
              <a:rPr lang="zh-CN" altLang="en-US" b="1" dirty="0">
                <a:solidFill>
                  <a:schemeClr val="tx1">
                    <a:lumMod val="75000"/>
                    <a:lumOff val="25000"/>
                  </a:schemeClr>
                </a:solidFill>
                <a:cs typeface="+mn-ea"/>
                <a:sym typeface="+mn-lt"/>
              </a:rPr>
              <a:t>第 </a:t>
            </a:r>
            <a:r>
              <a:rPr lang="en-US" altLang="zh-CN" b="1" dirty="0">
                <a:solidFill>
                  <a:schemeClr val="tx1">
                    <a:lumMod val="75000"/>
                    <a:lumOff val="25000"/>
                  </a:schemeClr>
                </a:solidFill>
                <a:cs typeface="+mn-ea"/>
                <a:sym typeface="+mn-lt"/>
              </a:rPr>
              <a:t>2 </a:t>
            </a:r>
            <a:r>
              <a:rPr lang="zh-CN" altLang="en-US" b="1" dirty="0">
                <a:solidFill>
                  <a:schemeClr val="tx1">
                    <a:lumMod val="75000"/>
                    <a:lumOff val="25000"/>
                  </a:schemeClr>
                </a:solidFill>
                <a:cs typeface="+mn-ea"/>
                <a:sym typeface="+mn-lt"/>
              </a:rPr>
              <a:t>句话</a:t>
            </a:r>
            <a:r>
              <a:rPr lang="zh-CN" altLang="en-US" dirty="0">
                <a:solidFill>
                  <a:schemeClr val="tx1">
                    <a:lumMod val="75000"/>
                    <a:lumOff val="25000"/>
                  </a:schemeClr>
                </a:solidFill>
                <a:cs typeface="+mn-ea"/>
                <a:sym typeface="+mn-lt"/>
              </a:rPr>
              <a:t>：你希望它为你省钱吗？</a:t>
            </a:r>
            <a:endParaRPr lang="zh-CN" altLang="en-US" dirty="0">
              <a:solidFill>
                <a:schemeClr val="tx1">
                  <a:lumMod val="75000"/>
                  <a:lumOff val="25000"/>
                </a:schemeClr>
              </a:solidFill>
              <a:cs typeface="+mn-ea"/>
              <a:sym typeface="+mn-lt"/>
            </a:endParaRPr>
          </a:p>
        </p:txBody>
      </p:sp>
      <p:sp>
        <p:nvSpPr>
          <p:cNvPr id="10" name="矩形 9"/>
          <p:cNvSpPr/>
          <p:nvPr/>
        </p:nvSpPr>
        <p:spPr>
          <a:xfrm>
            <a:off x="1410413" y="4118143"/>
            <a:ext cx="4315830" cy="646331"/>
          </a:xfrm>
          <a:prstGeom prst="rect">
            <a:avLst/>
          </a:prstGeom>
        </p:spPr>
        <p:txBody>
          <a:bodyPr wrap="square">
            <a:spAutoFit/>
          </a:bodyPr>
          <a:lstStyle/>
          <a:p>
            <a:r>
              <a:rPr lang="zh-CN" altLang="en-US" b="1" dirty="0">
                <a:solidFill>
                  <a:schemeClr val="tx1">
                    <a:lumMod val="75000"/>
                    <a:lumOff val="25000"/>
                  </a:schemeClr>
                </a:solidFill>
                <a:cs typeface="+mn-ea"/>
                <a:sym typeface="+mn-lt"/>
              </a:rPr>
              <a:t>第 </a:t>
            </a:r>
            <a:r>
              <a:rPr lang="en-US" altLang="zh-CN" b="1" dirty="0">
                <a:solidFill>
                  <a:schemeClr val="tx1">
                    <a:lumMod val="75000"/>
                    <a:lumOff val="25000"/>
                  </a:schemeClr>
                </a:solidFill>
                <a:cs typeface="+mn-ea"/>
                <a:sym typeface="+mn-lt"/>
              </a:rPr>
              <a:t>3 </a:t>
            </a:r>
            <a:r>
              <a:rPr lang="zh-CN" altLang="en-US" b="1" dirty="0">
                <a:solidFill>
                  <a:schemeClr val="tx1">
                    <a:lumMod val="75000"/>
                    <a:lumOff val="25000"/>
                  </a:schemeClr>
                </a:solidFill>
                <a:cs typeface="+mn-ea"/>
                <a:sym typeface="+mn-lt"/>
              </a:rPr>
              <a:t>句话</a:t>
            </a:r>
            <a:r>
              <a:rPr lang="zh-CN" altLang="en-US" dirty="0">
                <a:solidFill>
                  <a:schemeClr val="tx1">
                    <a:lumMod val="75000"/>
                    <a:lumOff val="25000"/>
                  </a:schemeClr>
                </a:solidFill>
                <a:cs typeface="+mn-ea"/>
                <a:sym typeface="+mn-lt"/>
              </a:rPr>
              <a:t>：如果你真的希望省钱那你认为从什么时候开始才恰当呢？</a:t>
            </a:r>
            <a:endParaRPr lang="zh-CN" altLang="en-US" dirty="0">
              <a:solidFill>
                <a:schemeClr val="tx1">
                  <a:lumMod val="75000"/>
                  <a:lumOff val="25000"/>
                </a:schemeClr>
              </a:solidFill>
              <a:cs typeface="+mn-ea"/>
              <a:sym typeface="+mn-lt"/>
            </a:endParaRPr>
          </a:p>
        </p:txBody>
      </p:sp>
      <p:sp>
        <p:nvSpPr>
          <p:cNvPr id="11" name="Freeform 28"/>
          <p:cNvSpPr>
            <a:spLocks noEditPoints="1"/>
          </p:cNvSpPr>
          <p:nvPr/>
        </p:nvSpPr>
        <p:spPr bwMode="auto">
          <a:xfrm>
            <a:off x="960241" y="2824912"/>
            <a:ext cx="348555" cy="454391"/>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accent1"/>
          </a:solidFill>
          <a:ln>
            <a:noFill/>
          </a:ln>
        </p:spPr>
        <p:txBody>
          <a:bodyPr vert="horz" wrap="square" lIns="121867" tIns="60934" rIns="121867" bIns="60934" numCol="1" anchor="t" anchorCtr="0" compatLnSpc="1"/>
          <a:lstStyle/>
          <a:p>
            <a:endParaRPr lang="zh-CN" altLang="en-US" sz="1465" dirty="0">
              <a:solidFill>
                <a:schemeClr val="bg1">
                  <a:lumMod val="50000"/>
                </a:schemeClr>
              </a:solidFill>
            </a:endParaRPr>
          </a:p>
        </p:txBody>
      </p:sp>
      <p:sp>
        <p:nvSpPr>
          <p:cNvPr id="12" name="Freeform 28"/>
          <p:cNvSpPr>
            <a:spLocks noEditPoints="1"/>
          </p:cNvSpPr>
          <p:nvPr/>
        </p:nvSpPr>
        <p:spPr bwMode="auto">
          <a:xfrm>
            <a:off x="960241" y="3503382"/>
            <a:ext cx="348555" cy="454391"/>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accent1"/>
          </a:solidFill>
          <a:ln>
            <a:noFill/>
          </a:ln>
        </p:spPr>
        <p:txBody>
          <a:bodyPr vert="horz" wrap="square" lIns="121867" tIns="60934" rIns="121867" bIns="60934" numCol="1" anchor="t" anchorCtr="0" compatLnSpc="1"/>
          <a:lstStyle/>
          <a:p>
            <a:endParaRPr lang="zh-CN" altLang="en-US" sz="1465" dirty="0">
              <a:solidFill>
                <a:schemeClr val="bg1">
                  <a:lumMod val="50000"/>
                </a:schemeClr>
              </a:solidFill>
            </a:endParaRPr>
          </a:p>
        </p:txBody>
      </p:sp>
      <p:sp>
        <p:nvSpPr>
          <p:cNvPr id="13" name="Freeform 28"/>
          <p:cNvSpPr>
            <a:spLocks noEditPoints="1"/>
          </p:cNvSpPr>
          <p:nvPr/>
        </p:nvSpPr>
        <p:spPr bwMode="auto">
          <a:xfrm>
            <a:off x="960241" y="4203735"/>
            <a:ext cx="348555" cy="454391"/>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accent1"/>
          </a:solidFill>
          <a:ln>
            <a:noFill/>
          </a:ln>
        </p:spPr>
        <p:txBody>
          <a:bodyPr vert="horz" wrap="square" lIns="121867" tIns="60934" rIns="121867" bIns="60934" numCol="1" anchor="t" anchorCtr="0" compatLnSpc="1"/>
          <a:lstStyle/>
          <a:p>
            <a:endParaRPr lang="zh-CN" altLang="en-US" sz="1465" dirty="0">
              <a:solidFill>
                <a:schemeClr val="bg1">
                  <a:lumMod val="50000"/>
                </a:schemeClr>
              </a:solidFill>
            </a:endParaRPr>
          </a:p>
        </p:txBody>
      </p:sp>
      <p:sp>
        <p:nvSpPr>
          <p:cNvPr id="15" name="矩形 14"/>
          <p:cNvSpPr/>
          <p:nvPr/>
        </p:nvSpPr>
        <p:spPr>
          <a:xfrm>
            <a:off x="6527999" y="1865568"/>
            <a:ext cx="4639673" cy="6396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954533" y="1993869"/>
            <a:ext cx="3775393" cy="400110"/>
          </a:xfrm>
          <a:prstGeom prst="rect">
            <a:avLst/>
          </a:prstGeom>
        </p:spPr>
        <p:txBody>
          <a:bodyPr wrap="none">
            <a:spAutoFit/>
          </a:bodyPr>
          <a:lstStyle/>
          <a:p>
            <a:r>
              <a:rPr lang="zh-CN" altLang="en-US" sz="2000" b="1" dirty="0" smtClean="0">
                <a:solidFill>
                  <a:schemeClr val="bg1"/>
                </a:solidFill>
                <a:cs typeface="+mn-ea"/>
                <a:sym typeface="+mn-lt"/>
              </a:rPr>
              <a:t>假如你卖的产品是可以帮她赚钱</a:t>
            </a:r>
            <a:endParaRPr lang="zh-CN" altLang="en-US" sz="2000" b="1" dirty="0">
              <a:solidFill>
                <a:schemeClr val="bg1"/>
              </a:solidFill>
              <a:cs typeface="+mn-ea"/>
              <a:sym typeface="+mn-lt"/>
            </a:endParaRPr>
          </a:p>
        </p:txBody>
      </p:sp>
      <p:sp>
        <p:nvSpPr>
          <p:cNvPr id="17" name="Freeform 28"/>
          <p:cNvSpPr>
            <a:spLocks noEditPoints="1"/>
          </p:cNvSpPr>
          <p:nvPr/>
        </p:nvSpPr>
        <p:spPr bwMode="auto">
          <a:xfrm>
            <a:off x="6527999" y="2747741"/>
            <a:ext cx="348555" cy="454391"/>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accent1"/>
          </a:solidFill>
          <a:ln>
            <a:noFill/>
          </a:ln>
        </p:spPr>
        <p:txBody>
          <a:bodyPr vert="horz" wrap="square" lIns="121867" tIns="60934" rIns="121867" bIns="60934" numCol="1" anchor="t" anchorCtr="0" compatLnSpc="1"/>
          <a:lstStyle/>
          <a:p>
            <a:endParaRPr lang="zh-CN" altLang="en-US" sz="1465" dirty="0">
              <a:solidFill>
                <a:schemeClr val="bg1">
                  <a:lumMod val="50000"/>
                </a:schemeClr>
              </a:solidFill>
            </a:endParaRPr>
          </a:p>
        </p:txBody>
      </p:sp>
      <p:sp>
        <p:nvSpPr>
          <p:cNvPr id="18" name="Freeform 28"/>
          <p:cNvSpPr>
            <a:spLocks noEditPoints="1"/>
          </p:cNvSpPr>
          <p:nvPr/>
        </p:nvSpPr>
        <p:spPr bwMode="auto">
          <a:xfrm>
            <a:off x="6527999" y="3426211"/>
            <a:ext cx="348555" cy="454391"/>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accent1"/>
          </a:solidFill>
          <a:ln>
            <a:noFill/>
          </a:ln>
        </p:spPr>
        <p:txBody>
          <a:bodyPr vert="horz" wrap="square" lIns="121867" tIns="60934" rIns="121867" bIns="60934" numCol="1" anchor="t" anchorCtr="0" compatLnSpc="1"/>
          <a:lstStyle/>
          <a:p>
            <a:endParaRPr lang="zh-CN" altLang="en-US" sz="1465" dirty="0">
              <a:solidFill>
                <a:schemeClr val="bg1">
                  <a:lumMod val="50000"/>
                </a:schemeClr>
              </a:solidFill>
            </a:endParaRPr>
          </a:p>
        </p:txBody>
      </p:sp>
      <p:sp>
        <p:nvSpPr>
          <p:cNvPr id="19" name="Freeform 28"/>
          <p:cNvSpPr>
            <a:spLocks noEditPoints="1"/>
          </p:cNvSpPr>
          <p:nvPr/>
        </p:nvSpPr>
        <p:spPr bwMode="auto">
          <a:xfrm>
            <a:off x="6527999" y="4126564"/>
            <a:ext cx="348555" cy="454391"/>
          </a:xfrm>
          <a:custGeom>
            <a:avLst/>
            <a:gdLst>
              <a:gd name="T0" fmla="*/ 34 w 68"/>
              <a:gd name="T1" fmla="*/ 0 h 89"/>
              <a:gd name="T2" fmla="*/ 53 w 68"/>
              <a:gd name="T3" fmla="*/ 19 h 89"/>
              <a:gd name="T4" fmla="*/ 34 w 68"/>
              <a:gd name="T5" fmla="*/ 38 h 89"/>
              <a:gd name="T6" fmla="*/ 15 w 68"/>
              <a:gd name="T7" fmla="*/ 19 h 89"/>
              <a:gd name="T8" fmla="*/ 34 w 68"/>
              <a:gd name="T9" fmla="*/ 0 h 89"/>
              <a:gd name="T10" fmla="*/ 68 w 68"/>
              <a:gd name="T11" fmla="*/ 80 h 89"/>
              <a:gd name="T12" fmla="*/ 0 w 68"/>
              <a:gd name="T13" fmla="*/ 80 h 89"/>
              <a:gd name="T14" fmla="*/ 22 w 68"/>
              <a:gd name="T15" fmla="*/ 44 h 89"/>
              <a:gd name="T16" fmla="*/ 34 w 68"/>
              <a:gd name="T17" fmla="*/ 64 h 89"/>
              <a:gd name="T18" fmla="*/ 47 w 68"/>
              <a:gd name="T19" fmla="*/ 44 h 89"/>
              <a:gd name="T20" fmla="*/ 68 w 68"/>
              <a:gd name="T21" fmla="*/ 8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89">
                <a:moveTo>
                  <a:pt x="34" y="0"/>
                </a:moveTo>
                <a:cubicBezTo>
                  <a:pt x="44" y="0"/>
                  <a:pt x="53" y="9"/>
                  <a:pt x="53" y="19"/>
                </a:cubicBezTo>
                <a:cubicBezTo>
                  <a:pt x="53" y="30"/>
                  <a:pt x="44" y="38"/>
                  <a:pt x="34" y="38"/>
                </a:cubicBezTo>
                <a:cubicBezTo>
                  <a:pt x="23" y="38"/>
                  <a:pt x="15" y="30"/>
                  <a:pt x="15" y="19"/>
                </a:cubicBezTo>
                <a:cubicBezTo>
                  <a:pt x="15" y="9"/>
                  <a:pt x="23" y="0"/>
                  <a:pt x="34" y="0"/>
                </a:cubicBezTo>
                <a:close/>
                <a:moveTo>
                  <a:pt x="68" y="80"/>
                </a:moveTo>
                <a:cubicBezTo>
                  <a:pt x="46" y="88"/>
                  <a:pt x="24" y="89"/>
                  <a:pt x="0" y="80"/>
                </a:cubicBezTo>
                <a:cubicBezTo>
                  <a:pt x="0" y="60"/>
                  <a:pt x="10" y="48"/>
                  <a:pt x="22" y="44"/>
                </a:cubicBezTo>
                <a:cubicBezTo>
                  <a:pt x="34" y="64"/>
                  <a:pt x="34" y="64"/>
                  <a:pt x="34" y="64"/>
                </a:cubicBezTo>
                <a:cubicBezTo>
                  <a:pt x="47" y="44"/>
                  <a:pt x="47" y="44"/>
                  <a:pt x="47" y="44"/>
                </a:cubicBezTo>
                <a:cubicBezTo>
                  <a:pt x="58" y="49"/>
                  <a:pt x="67" y="61"/>
                  <a:pt x="68" y="80"/>
                </a:cubicBezTo>
                <a:close/>
              </a:path>
            </a:pathLst>
          </a:custGeom>
          <a:solidFill>
            <a:schemeClr val="accent1"/>
          </a:solidFill>
          <a:ln>
            <a:noFill/>
          </a:ln>
        </p:spPr>
        <p:txBody>
          <a:bodyPr vert="horz" wrap="square" lIns="121867" tIns="60934" rIns="121867" bIns="60934" numCol="1" anchor="t" anchorCtr="0" compatLnSpc="1"/>
          <a:lstStyle/>
          <a:p>
            <a:endParaRPr lang="zh-CN" altLang="en-US" sz="1465" dirty="0">
              <a:solidFill>
                <a:schemeClr val="bg1">
                  <a:lumMod val="50000"/>
                </a:schemeClr>
              </a:solidFill>
            </a:endParaRPr>
          </a:p>
        </p:txBody>
      </p:sp>
      <p:sp>
        <p:nvSpPr>
          <p:cNvPr id="20" name="矩形 19"/>
          <p:cNvSpPr/>
          <p:nvPr/>
        </p:nvSpPr>
        <p:spPr>
          <a:xfrm>
            <a:off x="6967035" y="4032198"/>
            <a:ext cx="4200834" cy="923330"/>
          </a:xfrm>
          <a:prstGeom prst="rect">
            <a:avLst/>
          </a:prstGeom>
        </p:spPr>
        <p:txBody>
          <a:bodyPr wrap="square">
            <a:spAutoFit/>
          </a:bodyPr>
          <a:lstStyle/>
          <a:p>
            <a:r>
              <a:rPr lang="zh-CN" altLang="en-US" b="1" dirty="0">
                <a:solidFill>
                  <a:schemeClr val="tx1">
                    <a:lumMod val="75000"/>
                    <a:lumOff val="25000"/>
                  </a:schemeClr>
                </a:solidFill>
                <a:cs typeface="+mn-ea"/>
                <a:sym typeface="+mn-lt"/>
              </a:rPr>
              <a:t>第 </a:t>
            </a:r>
            <a:r>
              <a:rPr lang="en-US" altLang="zh-CN" b="1" dirty="0">
                <a:solidFill>
                  <a:schemeClr val="tx1">
                    <a:lumMod val="75000"/>
                    <a:lumOff val="25000"/>
                  </a:schemeClr>
                </a:solidFill>
                <a:cs typeface="+mn-ea"/>
                <a:sym typeface="+mn-lt"/>
              </a:rPr>
              <a:t>3 </a:t>
            </a:r>
            <a:r>
              <a:rPr lang="zh-CN" altLang="en-US" b="1" dirty="0">
                <a:solidFill>
                  <a:schemeClr val="tx1">
                    <a:lumMod val="75000"/>
                    <a:lumOff val="25000"/>
                  </a:schemeClr>
                </a:solidFill>
                <a:cs typeface="+mn-ea"/>
                <a:sym typeface="+mn-lt"/>
              </a:rPr>
              <a:t>句话</a:t>
            </a:r>
            <a:r>
              <a:rPr lang="zh-CN" altLang="en-US" dirty="0">
                <a:solidFill>
                  <a:schemeClr val="tx1">
                    <a:lumMod val="75000"/>
                    <a:lumOff val="25000"/>
                  </a:schemeClr>
                </a:solidFill>
                <a:cs typeface="+mn-ea"/>
                <a:sym typeface="+mn-lt"/>
              </a:rPr>
              <a:t>：如果你真的希望快点可以赚钱的话你认为什么时候让它来帮助你赚钱才恰当呢？</a:t>
            </a:r>
            <a:endParaRPr lang="zh-CN" altLang="en-US" dirty="0">
              <a:solidFill>
                <a:schemeClr val="tx1">
                  <a:lumMod val="75000"/>
                  <a:lumOff val="25000"/>
                </a:schemeClr>
              </a:solidFill>
              <a:cs typeface="+mn-ea"/>
              <a:sym typeface="+mn-lt"/>
            </a:endParaRPr>
          </a:p>
        </p:txBody>
      </p:sp>
      <p:sp>
        <p:nvSpPr>
          <p:cNvPr id="21" name="矩形 20"/>
          <p:cNvSpPr/>
          <p:nvPr/>
        </p:nvSpPr>
        <p:spPr>
          <a:xfrm>
            <a:off x="6967036" y="2749885"/>
            <a:ext cx="5057045" cy="369332"/>
          </a:xfrm>
          <a:prstGeom prst="rect">
            <a:avLst/>
          </a:prstGeom>
        </p:spPr>
        <p:txBody>
          <a:bodyPr wrap="square">
            <a:spAutoFit/>
          </a:bodyPr>
          <a:lstStyle/>
          <a:p>
            <a:r>
              <a:rPr lang="zh-CN" altLang="en-US" b="1" dirty="0">
                <a:solidFill>
                  <a:schemeClr val="tx1">
                    <a:lumMod val="75000"/>
                    <a:lumOff val="25000"/>
                  </a:schemeClr>
                </a:solidFill>
                <a:cs typeface="+mn-ea"/>
                <a:sym typeface="+mn-lt"/>
              </a:rPr>
              <a:t>第 </a:t>
            </a:r>
            <a:r>
              <a:rPr lang="en-US" altLang="zh-CN" b="1" dirty="0">
                <a:solidFill>
                  <a:schemeClr val="tx1">
                    <a:lumMod val="75000"/>
                    <a:lumOff val="25000"/>
                  </a:schemeClr>
                </a:solidFill>
                <a:cs typeface="+mn-ea"/>
                <a:sym typeface="+mn-lt"/>
              </a:rPr>
              <a:t>1 </a:t>
            </a:r>
            <a:r>
              <a:rPr lang="zh-CN" altLang="en-US" b="1" dirty="0">
                <a:solidFill>
                  <a:schemeClr val="tx1">
                    <a:lumMod val="75000"/>
                    <a:lumOff val="25000"/>
                  </a:schemeClr>
                </a:solidFill>
                <a:cs typeface="+mn-ea"/>
                <a:sym typeface="+mn-lt"/>
              </a:rPr>
              <a:t>句话</a:t>
            </a:r>
            <a:r>
              <a:rPr lang="zh-CN" altLang="en-US" dirty="0">
                <a:solidFill>
                  <a:schemeClr val="tx1">
                    <a:lumMod val="75000"/>
                    <a:lumOff val="25000"/>
                  </a:schemeClr>
                </a:solidFill>
                <a:cs typeface="+mn-ea"/>
                <a:sym typeface="+mn-lt"/>
              </a:rPr>
              <a:t>：你知道它可以帮你赚钱吗？</a:t>
            </a:r>
            <a:endParaRPr lang="zh-CN" altLang="en-US" dirty="0">
              <a:solidFill>
                <a:schemeClr val="tx1">
                  <a:lumMod val="75000"/>
                  <a:lumOff val="25000"/>
                </a:schemeClr>
              </a:solidFill>
              <a:cs typeface="+mn-ea"/>
              <a:sym typeface="+mn-lt"/>
            </a:endParaRPr>
          </a:p>
        </p:txBody>
      </p:sp>
      <p:sp>
        <p:nvSpPr>
          <p:cNvPr id="22" name="矩形 21"/>
          <p:cNvSpPr/>
          <p:nvPr/>
        </p:nvSpPr>
        <p:spPr>
          <a:xfrm>
            <a:off x="6967035" y="3484493"/>
            <a:ext cx="5057045" cy="369332"/>
          </a:xfrm>
          <a:prstGeom prst="rect">
            <a:avLst/>
          </a:prstGeom>
        </p:spPr>
        <p:txBody>
          <a:bodyPr wrap="square">
            <a:spAutoFit/>
          </a:bodyPr>
          <a:lstStyle/>
          <a:p>
            <a:r>
              <a:rPr lang="zh-CN" altLang="en-US" b="1" dirty="0">
                <a:solidFill>
                  <a:schemeClr val="tx1">
                    <a:lumMod val="75000"/>
                    <a:lumOff val="25000"/>
                  </a:schemeClr>
                </a:solidFill>
                <a:cs typeface="+mn-ea"/>
                <a:sym typeface="+mn-lt"/>
              </a:rPr>
              <a:t>第 </a:t>
            </a:r>
            <a:r>
              <a:rPr lang="en-US" altLang="zh-CN" b="1" dirty="0">
                <a:solidFill>
                  <a:schemeClr val="tx1">
                    <a:lumMod val="75000"/>
                    <a:lumOff val="25000"/>
                  </a:schemeClr>
                </a:solidFill>
                <a:cs typeface="+mn-ea"/>
                <a:sym typeface="+mn-lt"/>
              </a:rPr>
              <a:t>2 </a:t>
            </a:r>
            <a:r>
              <a:rPr lang="zh-CN" altLang="en-US" b="1" dirty="0">
                <a:solidFill>
                  <a:schemeClr val="tx1">
                    <a:lumMod val="75000"/>
                    <a:lumOff val="25000"/>
                  </a:schemeClr>
                </a:solidFill>
                <a:cs typeface="+mn-ea"/>
                <a:sym typeface="+mn-lt"/>
              </a:rPr>
              <a:t>句话</a:t>
            </a:r>
            <a:r>
              <a:rPr lang="zh-CN" altLang="en-US" dirty="0">
                <a:solidFill>
                  <a:schemeClr val="tx1">
                    <a:lumMod val="75000"/>
                    <a:lumOff val="25000"/>
                  </a:schemeClr>
                </a:solidFill>
                <a:cs typeface="+mn-ea"/>
                <a:sym typeface="+mn-lt"/>
              </a:rPr>
              <a:t>：你希望什么时候开始赚钱呢？</a:t>
            </a:r>
            <a:endParaRPr lang="zh-CN" altLang="en-US" dirty="0">
              <a:solidFill>
                <a:schemeClr val="tx1">
                  <a:lumMod val="75000"/>
                  <a:lumOff val="25000"/>
                </a:schemeClr>
              </a:solidFill>
              <a:cs typeface="+mn-ea"/>
              <a:sym typeface="+mn-lt"/>
            </a:endParaRPr>
          </a:p>
        </p:txBody>
      </p:sp>
      <p:sp>
        <p:nvSpPr>
          <p:cNvPr id="23" name="矩形 22"/>
          <p:cNvSpPr/>
          <p:nvPr/>
        </p:nvSpPr>
        <p:spPr>
          <a:xfrm>
            <a:off x="975553" y="5259319"/>
            <a:ext cx="10327031" cy="1200329"/>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永远是让顾客在成交阶段按照这个逻辑回答，是的，是的，是的，我要，我要，我要。</a:t>
            </a:r>
            <a:endParaRPr lang="en-US" altLang="zh-CN" sz="1600" dirty="0">
              <a:solidFill>
                <a:schemeClr val="tx1">
                  <a:lumMod val="75000"/>
                  <a:lumOff val="25000"/>
                </a:schemeClr>
              </a:solidFill>
              <a:cs typeface="+mn-ea"/>
              <a:sym typeface="+mn-lt"/>
            </a:endParaRPr>
          </a:p>
          <a:p>
            <a:pPr>
              <a:lnSpc>
                <a:spcPct val="150000"/>
              </a:lnSpc>
            </a:pPr>
            <a:r>
              <a:rPr lang="zh-CN" altLang="en-US" sz="1600" dirty="0">
                <a:solidFill>
                  <a:schemeClr val="tx1">
                    <a:lumMod val="75000"/>
                    <a:lumOff val="25000"/>
                  </a:schemeClr>
                </a:solidFill>
                <a:cs typeface="+mn-ea"/>
                <a:sym typeface="+mn-lt"/>
              </a:rPr>
              <a:t>这是一种承诺的力量，他承诺了我知道它可以帮我赚钱，而我希望赚钱，前两个希望的结果是第三个，我应该马上希望开始才对。</a:t>
            </a:r>
            <a:endParaRPr lang="zh-CN" altLang="en-US" sz="1600" dirty="0">
              <a:solidFill>
                <a:schemeClr val="tx1">
                  <a:lumMod val="75000"/>
                  <a:lumOff val="25000"/>
                </a:schemeClr>
              </a:solidFill>
              <a:cs typeface="+mn-ea"/>
              <a:sym typeface="+mn-lt"/>
            </a:endParaRPr>
          </a:p>
        </p:txBody>
      </p:sp>
      <p:sp>
        <p:nvSpPr>
          <p:cNvPr id="24" name="矩形 23"/>
          <p:cNvSpPr/>
          <p:nvPr/>
        </p:nvSpPr>
        <p:spPr>
          <a:xfrm>
            <a:off x="975553" y="5185851"/>
            <a:ext cx="101921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20" grpId="0"/>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五边形 29"/>
          <p:cNvSpPr/>
          <p:nvPr/>
        </p:nvSpPr>
        <p:spPr>
          <a:xfrm>
            <a:off x="966650" y="3026553"/>
            <a:ext cx="2158035" cy="646331"/>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smtClean="0">
                <a:cs typeface="+mn-ea"/>
                <a:sym typeface="+mn-lt"/>
              </a:rPr>
              <a:t>解析</a:t>
            </a:r>
            <a:r>
              <a:rPr lang="en-US" altLang="zh-CN" sz="2400" smtClean="0">
                <a:cs typeface="+mn-ea"/>
                <a:sym typeface="+mn-lt"/>
              </a:rPr>
              <a:t>1</a:t>
            </a:r>
            <a:endParaRPr lang="zh-CN" altLang="en-US" sz="2400" dirty="0">
              <a:cs typeface="+mn-ea"/>
              <a:sym typeface="+mn-lt"/>
            </a:endParaRPr>
          </a:p>
        </p:txBody>
      </p:sp>
      <p:sp>
        <p:nvSpPr>
          <p:cNvPr id="31" name="五边形 30"/>
          <p:cNvSpPr/>
          <p:nvPr/>
        </p:nvSpPr>
        <p:spPr>
          <a:xfrm>
            <a:off x="966650" y="4011919"/>
            <a:ext cx="2158035" cy="646331"/>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cs typeface="+mn-ea"/>
                <a:sym typeface="+mn-lt"/>
              </a:rPr>
              <a:t>解析</a:t>
            </a:r>
            <a:r>
              <a:rPr lang="en-US" altLang="zh-CN" sz="2400" dirty="0" smtClean="0">
                <a:cs typeface="+mn-ea"/>
                <a:sym typeface="+mn-lt"/>
              </a:rPr>
              <a:t>2</a:t>
            </a:r>
            <a:endParaRPr lang="zh-CN" altLang="en-US" sz="2400" dirty="0">
              <a:cs typeface="+mn-ea"/>
              <a:sym typeface="+mn-lt"/>
            </a:endParaRPr>
          </a:p>
        </p:txBody>
      </p:sp>
      <p:sp>
        <p:nvSpPr>
          <p:cNvPr id="2" name="文本框 1"/>
          <p:cNvSpPr txBox="1"/>
          <p:nvPr/>
        </p:nvSpPr>
        <p:spPr>
          <a:xfrm>
            <a:off x="966651" y="402143"/>
            <a:ext cx="2031325" cy="461665"/>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销售成功技巧</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6" name="矩形 5"/>
          <p:cNvSpPr/>
          <p:nvPr/>
        </p:nvSpPr>
        <p:spPr>
          <a:xfrm>
            <a:off x="3610815" y="1170534"/>
            <a:ext cx="4852610" cy="523220"/>
          </a:xfrm>
          <a:prstGeom prst="rect">
            <a:avLst/>
          </a:prstGeom>
        </p:spPr>
        <p:txBody>
          <a:bodyPr wrap="none">
            <a:spAutoFit/>
          </a:bodyPr>
          <a:lstStyle/>
          <a:p>
            <a:r>
              <a:rPr lang="zh-CN" altLang="en-US" sz="2800" b="1" dirty="0" smtClean="0">
                <a:solidFill>
                  <a:srgbClr val="C00000"/>
                </a:solidFill>
                <a:cs typeface="+mn-ea"/>
                <a:sym typeface="+mn-lt"/>
              </a:rPr>
              <a:t>技巧三：直截了当解除不信任</a:t>
            </a:r>
            <a:endParaRPr lang="zh-CN" altLang="en-US" sz="2800" b="1" dirty="0">
              <a:solidFill>
                <a:srgbClr val="C00000"/>
              </a:solidFill>
              <a:cs typeface="+mn-ea"/>
              <a:sym typeface="+mn-lt"/>
            </a:endParaRPr>
          </a:p>
        </p:txBody>
      </p:sp>
      <p:grpSp>
        <p:nvGrpSpPr>
          <p:cNvPr id="24" name="组合 23"/>
          <p:cNvGrpSpPr/>
          <p:nvPr/>
        </p:nvGrpSpPr>
        <p:grpSpPr>
          <a:xfrm>
            <a:off x="792886" y="1952239"/>
            <a:ext cx="10825807" cy="923470"/>
            <a:chOff x="605062" y="2703415"/>
            <a:chExt cx="11699643" cy="923470"/>
          </a:xfrm>
        </p:grpSpPr>
        <p:sp>
          <p:nvSpPr>
            <p:cNvPr id="25" name="矩形 24"/>
            <p:cNvSpPr/>
            <p:nvPr/>
          </p:nvSpPr>
          <p:spPr>
            <a:xfrm>
              <a:off x="605062" y="2703415"/>
              <a:ext cx="4195144" cy="461665"/>
            </a:xfrm>
            <a:prstGeom prst="rect">
              <a:avLst/>
            </a:prstGeom>
          </p:spPr>
          <p:txBody>
            <a:bodyPr wrap="square">
              <a:spAutoFit/>
            </a:bodyPr>
            <a:lstStyle/>
            <a:p>
              <a:r>
                <a:rPr lang="zh-CN" altLang="en-US" sz="2400" b="1" dirty="0">
                  <a:solidFill>
                    <a:schemeClr val="accent2"/>
                  </a:solidFill>
                  <a:cs typeface="+mn-ea"/>
                  <a:sym typeface="+mn-lt"/>
                </a:rPr>
                <a:t>很多顾客都说：我想再看看！</a:t>
              </a:r>
              <a:endParaRPr lang="en-US" altLang="zh-CN" sz="2400" b="1" dirty="0">
                <a:solidFill>
                  <a:schemeClr val="accent2"/>
                </a:solidFill>
                <a:cs typeface="+mn-ea"/>
                <a:sym typeface="+mn-lt"/>
              </a:endParaRPr>
            </a:p>
          </p:txBody>
        </p:sp>
        <p:sp>
          <p:nvSpPr>
            <p:cNvPr id="26" name="矩形 25"/>
            <p:cNvSpPr/>
            <p:nvPr/>
          </p:nvSpPr>
          <p:spPr>
            <a:xfrm>
              <a:off x="616072" y="3257553"/>
              <a:ext cx="11688633" cy="369332"/>
            </a:xfrm>
            <a:prstGeom prst="rect">
              <a:avLst/>
            </a:prstGeom>
          </p:spPr>
          <p:txBody>
            <a:bodyPr wrap="square">
              <a:spAutoFit/>
            </a:bodyPr>
            <a:lstStyle/>
            <a:p>
              <a:pPr lvl="0"/>
              <a:r>
                <a:rPr lang="zh-CN" altLang="en-US" dirty="0">
                  <a:solidFill>
                    <a:schemeClr val="tx1">
                      <a:lumMod val="75000"/>
                      <a:lumOff val="25000"/>
                    </a:schemeClr>
                  </a:solidFill>
                  <a:cs typeface="+mn-ea"/>
                  <a:sym typeface="+mn-lt"/>
                </a:rPr>
                <a:t>我想再看看，她不是想看看，那是不信任你的表现。她只是不能直接跟你讲：我还不信任你。怎么办呢？</a:t>
              </a:r>
              <a:endParaRPr lang="zh-CN" altLang="en-US" dirty="0">
                <a:solidFill>
                  <a:schemeClr val="tx1">
                    <a:lumMod val="75000"/>
                    <a:lumOff val="25000"/>
                  </a:schemeClr>
                </a:solidFill>
                <a:cs typeface="+mn-ea"/>
                <a:sym typeface="+mn-lt"/>
              </a:endParaRPr>
            </a:p>
          </p:txBody>
        </p:sp>
      </p:grpSp>
      <p:sp>
        <p:nvSpPr>
          <p:cNvPr id="29" name="矩形 28"/>
          <p:cNvSpPr/>
          <p:nvPr/>
        </p:nvSpPr>
        <p:spPr>
          <a:xfrm>
            <a:off x="3305753" y="3076718"/>
            <a:ext cx="7382234" cy="461665"/>
          </a:xfrm>
          <a:prstGeom prst="rect">
            <a:avLst/>
          </a:prstGeom>
        </p:spPr>
        <p:txBody>
          <a:bodyPr wrap="square">
            <a:spAutoFit/>
          </a:bodyPr>
          <a:lstStyle/>
          <a:p>
            <a:pPr>
              <a:lnSpc>
                <a:spcPct val="150000"/>
              </a:lnSpc>
            </a:pPr>
            <a:r>
              <a:rPr lang="zh-CN" altLang="en-US" sz="1600" dirty="0">
                <a:cs typeface="+mn-ea"/>
                <a:sym typeface="+mn-lt"/>
              </a:rPr>
              <a:t>你听到这样的话不要以为她真的要看看，让她去看看，她是不会回来跟你购买的。</a:t>
            </a:r>
            <a:endParaRPr lang="zh-CN" altLang="en-US" sz="1600" dirty="0">
              <a:cs typeface="+mn-ea"/>
              <a:sym typeface="+mn-lt"/>
            </a:endParaRPr>
          </a:p>
        </p:txBody>
      </p:sp>
      <p:grpSp>
        <p:nvGrpSpPr>
          <p:cNvPr id="32" name="组合 31"/>
          <p:cNvGrpSpPr/>
          <p:nvPr/>
        </p:nvGrpSpPr>
        <p:grpSpPr>
          <a:xfrm>
            <a:off x="893675" y="4951277"/>
            <a:ext cx="10304208" cy="1292662"/>
            <a:chOff x="893675" y="4547225"/>
            <a:chExt cx="10304208" cy="1292662"/>
          </a:xfrm>
        </p:grpSpPr>
        <p:sp>
          <p:nvSpPr>
            <p:cNvPr id="33" name="矩形 32"/>
            <p:cNvSpPr/>
            <p:nvPr/>
          </p:nvSpPr>
          <p:spPr>
            <a:xfrm>
              <a:off x="893675" y="5008890"/>
              <a:ext cx="10304208" cy="830997"/>
            </a:xfrm>
            <a:prstGeom prst="rect">
              <a:avLst/>
            </a:prstGeom>
          </p:spPr>
          <p:txBody>
            <a:bodyPr wrap="square">
              <a:spAutoFit/>
            </a:bodyPr>
            <a:lstStyle/>
            <a:p>
              <a:pPr>
                <a:lnSpc>
                  <a:spcPct val="150000"/>
                </a:lnSpc>
              </a:pPr>
              <a:r>
                <a:rPr lang="zh-CN" altLang="en-US" sz="1600" dirty="0">
                  <a:solidFill>
                    <a:schemeClr val="tx1">
                      <a:lumMod val="75000"/>
                      <a:lumOff val="25000"/>
                    </a:schemeClr>
                  </a:solidFill>
                  <a:cs typeface="+mn-ea"/>
                  <a:sym typeface="+mn-lt"/>
                </a:rPr>
                <a:t>“你觉得我不值得信任，觉得我可能不够诚恳，你才会讲这样的话，不知道我的看法对不对？如果你信任我给我一个机会的话，我会再度地表现地更好，重新地让你觉得跟我合作是值得的，你可以跟我谈一谈吗？</a:t>
              </a:r>
              <a:endParaRPr lang="zh-CN" altLang="en-US" sz="1600" dirty="0">
                <a:solidFill>
                  <a:schemeClr val="tx1">
                    <a:lumMod val="75000"/>
                    <a:lumOff val="25000"/>
                  </a:schemeClr>
                </a:solidFill>
                <a:cs typeface="+mn-ea"/>
                <a:sym typeface="+mn-lt"/>
              </a:endParaRPr>
            </a:p>
          </p:txBody>
        </p:sp>
        <p:sp>
          <p:nvSpPr>
            <p:cNvPr id="34" name="矩形 33"/>
            <p:cNvSpPr/>
            <p:nvPr/>
          </p:nvSpPr>
          <p:spPr>
            <a:xfrm>
              <a:off x="956462" y="4547225"/>
              <a:ext cx="3150914" cy="461665"/>
            </a:xfrm>
            <a:prstGeom prst="rect">
              <a:avLst/>
            </a:prstGeom>
          </p:spPr>
          <p:txBody>
            <a:bodyPr wrap="square">
              <a:spAutoFit/>
            </a:bodyPr>
            <a:lstStyle/>
            <a:p>
              <a:r>
                <a:rPr lang="zh-CN" altLang="en-US" sz="2400" b="1" dirty="0">
                  <a:solidFill>
                    <a:schemeClr val="accent2"/>
                  </a:solidFill>
                  <a:cs typeface="+mn-ea"/>
                  <a:sym typeface="+mn-lt"/>
                </a:rPr>
                <a:t>客户不信任对策</a:t>
              </a:r>
              <a:endParaRPr lang="zh-CN" altLang="en-US" sz="2400" b="1" dirty="0">
                <a:solidFill>
                  <a:schemeClr val="accent2"/>
                </a:solidFill>
                <a:cs typeface="+mn-ea"/>
                <a:sym typeface="+mn-lt"/>
              </a:endParaRPr>
            </a:p>
          </p:txBody>
        </p:sp>
      </p:grpSp>
      <p:sp>
        <p:nvSpPr>
          <p:cNvPr id="35" name="矩形 34"/>
          <p:cNvSpPr/>
          <p:nvPr/>
        </p:nvSpPr>
        <p:spPr>
          <a:xfrm>
            <a:off x="3305753" y="4154102"/>
            <a:ext cx="8312940" cy="461665"/>
          </a:xfrm>
          <a:prstGeom prst="rect">
            <a:avLst/>
          </a:prstGeom>
        </p:spPr>
        <p:txBody>
          <a:bodyPr wrap="square">
            <a:spAutoFit/>
          </a:bodyPr>
          <a:lstStyle/>
          <a:p>
            <a:pPr>
              <a:lnSpc>
                <a:spcPct val="150000"/>
              </a:lnSpc>
            </a:pPr>
            <a:r>
              <a:rPr lang="zh-CN" altLang="en-US" sz="1600" dirty="0">
                <a:cs typeface="+mn-ea"/>
                <a:sym typeface="+mn-lt"/>
              </a:rPr>
              <a:t>你既然知道她可能不信任你，你要打开天窗说亮话，你要把真正的问题套出来。</a:t>
            </a:r>
            <a:endParaRPr lang="zh-CN" altLang="en-US" sz="1600" dirty="0">
              <a:cs typeface="+mn-ea"/>
              <a:sym typeface="+mn-lt"/>
            </a:endParaRPr>
          </a:p>
        </p:txBody>
      </p:sp>
      <p:sp>
        <p:nvSpPr>
          <p:cNvPr id="36" name="矩形 35"/>
          <p:cNvSpPr/>
          <p:nvPr/>
        </p:nvSpPr>
        <p:spPr>
          <a:xfrm>
            <a:off x="956462" y="3026553"/>
            <a:ext cx="9971368" cy="64633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956462" y="4036686"/>
            <a:ext cx="9971368" cy="64633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right)">
                                      <p:cBhvr>
                                        <p:cTn id="1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66651" y="402143"/>
            <a:ext cx="2031325" cy="461665"/>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销售成功技巧</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19" name="矩形 18"/>
          <p:cNvSpPr/>
          <p:nvPr/>
        </p:nvSpPr>
        <p:spPr>
          <a:xfrm>
            <a:off x="1110170" y="1309597"/>
            <a:ext cx="3416320" cy="523220"/>
          </a:xfrm>
          <a:prstGeom prst="rect">
            <a:avLst/>
          </a:prstGeom>
        </p:spPr>
        <p:txBody>
          <a:bodyPr wrap="none">
            <a:spAutoFit/>
          </a:bodyPr>
          <a:lstStyle/>
          <a:p>
            <a:r>
              <a:rPr lang="zh-CN" altLang="en-US" sz="2800" b="1" dirty="0">
                <a:solidFill>
                  <a:srgbClr val="C00000"/>
                </a:solidFill>
                <a:cs typeface="+mn-ea"/>
                <a:sym typeface="+mn-lt"/>
              </a:rPr>
              <a:t>技巧四：免费要不要</a:t>
            </a:r>
            <a:endParaRPr lang="zh-CN" altLang="en-US" sz="2800" b="1" dirty="0">
              <a:solidFill>
                <a:srgbClr val="C00000"/>
              </a:solidFill>
              <a:cs typeface="+mn-ea"/>
              <a:sym typeface="+mn-lt"/>
            </a:endParaRPr>
          </a:p>
        </p:txBody>
      </p:sp>
      <p:sp>
        <p:nvSpPr>
          <p:cNvPr id="20" name="矩形 19"/>
          <p:cNvSpPr/>
          <p:nvPr/>
        </p:nvSpPr>
        <p:spPr>
          <a:xfrm>
            <a:off x="1130546" y="1983404"/>
            <a:ext cx="5483662" cy="461665"/>
          </a:xfrm>
          <a:prstGeom prst="rect">
            <a:avLst/>
          </a:prstGeom>
        </p:spPr>
        <p:txBody>
          <a:bodyPr wrap="square">
            <a:spAutoFit/>
          </a:bodyPr>
          <a:lstStyle/>
          <a:p>
            <a:pPr algn="ctr"/>
            <a:r>
              <a:rPr lang="zh-CN" altLang="en-US" sz="2400" b="1" dirty="0">
                <a:solidFill>
                  <a:schemeClr val="accent2"/>
                </a:solidFill>
                <a:cs typeface="+mn-ea"/>
                <a:sym typeface="+mn-lt"/>
              </a:rPr>
              <a:t>有人说你的价格太高了，那怎么办呢？</a:t>
            </a:r>
            <a:endParaRPr lang="zh-CN" altLang="en-US" sz="2400" b="1" dirty="0">
              <a:solidFill>
                <a:schemeClr val="accent2"/>
              </a:solidFill>
              <a:cs typeface="+mn-ea"/>
              <a:sym typeface="+mn-lt"/>
            </a:endParaRPr>
          </a:p>
        </p:txBody>
      </p:sp>
      <p:sp>
        <p:nvSpPr>
          <p:cNvPr id="21" name="矩形 20"/>
          <p:cNvSpPr/>
          <p:nvPr/>
        </p:nvSpPr>
        <p:spPr>
          <a:xfrm>
            <a:off x="1130546" y="2454186"/>
            <a:ext cx="5483662" cy="1200329"/>
          </a:xfrm>
          <a:prstGeom prst="rect">
            <a:avLst/>
          </a:prstGeom>
        </p:spPr>
        <p:txBody>
          <a:bodyPr wrap="square">
            <a:spAutoFit/>
          </a:bodyPr>
          <a:lstStyle/>
          <a:p>
            <a:pPr lvl="0">
              <a:lnSpc>
                <a:spcPct val="150000"/>
              </a:lnSpc>
            </a:pPr>
            <a:r>
              <a:rPr lang="zh-CN" altLang="en-US" sz="1600" dirty="0">
                <a:solidFill>
                  <a:schemeClr val="tx1">
                    <a:lumMod val="65000"/>
                    <a:lumOff val="35000"/>
                  </a:schemeClr>
                </a:solidFill>
                <a:cs typeface="+mn-ea"/>
                <a:sym typeface="+mn-lt"/>
              </a:rPr>
              <a:t>他头脑会想，至少你要给我证明了，要我同意了，我才买啊</a:t>
            </a:r>
            <a:r>
              <a:rPr lang="en-US" altLang="zh-CN" sz="1600" dirty="0">
                <a:solidFill>
                  <a:schemeClr val="tx1">
                    <a:lumMod val="65000"/>
                    <a:lumOff val="35000"/>
                  </a:schemeClr>
                </a:solidFill>
                <a:cs typeface="+mn-ea"/>
                <a:sym typeface="+mn-lt"/>
              </a:rPr>
              <a:t>!</a:t>
            </a:r>
            <a:r>
              <a:rPr lang="zh-CN" altLang="en-US" sz="1600" dirty="0">
                <a:solidFill>
                  <a:schemeClr val="tx1">
                    <a:lumMod val="65000"/>
                    <a:lumOff val="35000"/>
                  </a:schemeClr>
                </a:solidFill>
                <a:cs typeface="+mn-ea"/>
                <a:sym typeface="+mn-lt"/>
              </a:rPr>
              <a:t>所以他敢回答，可以的！当他回答可以的，接下来你只要证明这个产品真的是物超所值就可以了。</a:t>
            </a:r>
            <a:endParaRPr lang="zh-CN" altLang="en-US" sz="1600" dirty="0">
              <a:solidFill>
                <a:schemeClr val="tx1">
                  <a:lumMod val="65000"/>
                  <a:lumOff val="35000"/>
                </a:schemeClr>
              </a:solidFill>
              <a:cs typeface="+mn-ea"/>
              <a:sym typeface="+mn-lt"/>
            </a:endParaRPr>
          </a:p>
        </p:txBody>
      </p:sp>
      <p:sp>
        <p:nvSpPr>
          <p:cNvPr id="28" name="矩形 27"/>
          <p:cNvSpPr/>
          <p:nvPr/>
        </p:nvSpPr>
        <p:spPr>
          <a:xfrm>
            <a:off x="3363034" y="3959250"/>
            <a:ext cx="7654238" cy="584775"/>
          </a:xfrm>
          <a:prstGeom prst="rect">
            <a:avLst/>
          </a:prstGeom>
        </p:spPr>
        <p:txBody>
          <a:bodyPr wrap="square">
            <a:spAutoFit/>
          </a:bodyPr>
          <a:lstStyle/>
          <a:p>
            <a:r>
              <a:rPr lang="zh-CN" altLang="en-US" sz="1600" dirty="0">
                <a:solidFill>
                  <a:schemeClr val="tx1">
                    <a:lumMod val="75000"/>
                    <a:lumOff val="25000"/>
                  </a:schemeClr>
                </a:solidFill>
                <a:cs typeface="+mn-ea"/>
                <a:sym typeface="+mn-lt"/>
              </a:rPr>
              <a:t>“如果免费你会买吗？”当你说出如果免费你会买吗？他有可能会说，会啊！如果免费当然买啊！</a:t>
            </a:r>
            <a:endParaRPr lang="zh-CN" altLang="en-US" sz="1600" dirty="0">
              <a:solidFill>
                <a:schemeClr val="tx1">
                  <a:lumMod val="75000"/>
                  <a:lumOff val="25000"/>
                </a:schemeClr>
              </a:solidFill>
              <a:cs typeface="+mn-ea"/>
              <a:sym typeface="+mn-lt"/>
            </a:endParaRPr>
          </a:p>
        </p:txBody>
      </p:sp>
      <p:sp>
        <p:nvSpPr>
          <p:cNvPr id="38" name="矩形 37"/>
          <p:cNvSpPr/>
          <p:nvPr/>
        </p:nvSpPr>
        <p:spPr>
          <a:xfrm>
            <a:off x="3288581" y="4916198"/>
            <a:ext cx="7866174" cy="338554"/>
          </a:xfrm>
          <a:prstGeom prst="rect">
            <a:avLst/>
          </a:prstGeom>
        </p:spPr>
        <p:txBody>
          <a:bodyPr wrap="square">
            <a:spAutoFit/>
          </a:bodyPr>
          <a:lstStyle/>
          <a:p>
            <a:r>
              <a:rPr lang="zh-CN" altLang="en-US" sz="1600" dirty="0">
                <a:solidFill>
                  <a:schemeClr val="tx1">
                    <a:lumMod val="75000"/>
                    <a:lumOff val="25000"/>
                  </a:schemeClr>
                </a:solidFill>
                <a:cs typeface="+mn-ea"/>
                <a:sym typeface="+mn-lt"/>
              </a:rPr>
              <a:t>“如果你买我的东西，我让你觉得物有所值，那不就等于它是免费的吗？”</a:t>
            </a:r>
            <a:endParaRPr lang="zh-CN" altLang="en-US" sz="1600" dirty="0">
              <a:solidFill>
                <a:schemeClr val="tx1">
                  <a:lumMod val="75000"/>
                  <a:lumOff val="25000"/>
                </a:schemeClr>
              </a:solidFill>
              <a:cs typeface="+mn-ea"/>
              <a:sym typeface="+mn-lt"/>
            </a:endParaRPr>
          </a:p>
        </p:txBody>
      </p:sp>
      <p:sp>
        <p:nvSpPr>
          <p:cNvPr id="39" name="矩形 38"/>
          <p:cNvSpPr/>
          <p:nvPr/>
        </p:nvSpPr>
        <p:spPr>
          <a:xfrm>
            <a:off x="3458817" y="5759813"/>
            <a:ext cx="7803145" cy="338554"/>
          </a:xfrm>
          <a:prstGeom prst="rect">
            <a:avLst/>
          </a:prstGeom>
        </p:spPr>
        <p:txBody>
          <a:bodyPr wrap="square">
            <a:spAutoFit/>
          </a:bodyPr>
          <a:lstStyle/>
          <a:p>
            <a:r>
              <a:rPr lang="zh-CN" altLang="en-US" sz="1600" dirty="0">
                <a:solidFill>
                  <a:schemeClr val="tx1">
                    <a:lumMod val="75000"/>
                    <a:lumOff val="25000"/>
                  </a:schemeClr>
                </a:solidFill>
                <a:cs typeface="+mn-ea"/>
                <a:sym typeface="+mn-lt"/>
              </a:rPr>
              <a:t>如果我能证明这个产品真的是物超所值的话，你今天是不是有机会跟我买？</a:t>
            </a:r>
            <a:endParaRPr lang="zh-CN" altLang="en-US" sz="1600" dirty="0">
              <a:solidFill>
                <a:schemeClr val="tx1">
                  <a:lumMod val="75000"/>
                  <a:lumOff val="25000"/>
                </a:schemeClr>
              </a:solidFill>
              <a:cs typeface="+mn-ea"/>
              <a:sym typeface="+mn-lt"/>
            </a:endParaRPr>
          </a:p>
        </p:txBody>
      </p:sp>
      <p:sp>
        <p:nvSpPr>
          <p:cNvPr id="40" name="五边形 39"/>
          <p:cNvSpPr/>
          <p:nvPr/>
        </p:nvSpPr>
        <p:spPr>
          <a:xfrm>
            <a:off x="1130546" y="3918694"/>
            <a:ext cx="2158035" cy="646331"/>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cs typeface="+mn-ea"/>
                <a:sym typeface="+mn-lt"/>
              </a:rPr>
              <a:t>01</a:t>
            </a:r>
            <a:endParaRPr lang="zh-CN" altLang="en-US" sz="2400" dirty="0">
              <a:cs typeface="+mn-ea"/>
              <a:sym typeface="+mn-lt"/>
            </a:endParaRPr>
          </a:p>
        </p:txBody>
      </p:sp>
      <p:sp>
        <p:nvSpPr>
          <p:cNvPr id="41" name="矩形 40"/>
          <p:cNvSpPr/>
          <p:nvPr/>
        </p:nvSpPr>
        <p:spPr>
          <a:xfrm>
            <a:off x="1120358" y="3918694"/>
            <a:ext cx="9971368" cy="64633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边形 41"/>
          <p:cNvSpPr/>
          <p:nvPr/>
        </p:nvSpPr>
        <p:spPr>
          <a:xfrm>
            <a:off x="1120358" y="4744718"/>
            <a:ext cx="2158035" cy="646331"/>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cs typeface="+mn-ea"/>
                <a:sym typeface="+mn-lt"/>
              </a:rPr>
              <a:t>02</a:t>
            </a:r>
            <a:endParaRPr lang="zh-CN" altLang="en-US" sz="2400" dirty="0">
              <a:cs typeface="+mn-ea"/>
              <a:sym typeface="+mn-lt"/>
            </a:endParaRPr>
          </a:p>
        </p:txBody>
      </p:sp>
      <p:sp>
        <p:nvSpPr>
          <p:cNvPr id="43" name="矩形 42"/>
          <p:cNvSpPr/>
          <p:nvPr/>
        </p:nvSpPr>
        <p:spPr>
          <a:xfrm>
            <a:off x="1110170" y="4744718"/>
            <a:ext cx="9971368" cy="64633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边形 43"/>
          <p:cNvSpPr/>
          <p:nvPr/>
        </p:nvSpPr>
        <p:spPr>
          <a:xfrm>
            <a:off x="1120358" y="5605925"/>
            <a:ext cx="2158035" cy="646331"/>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cs typeface="+mn-ea"/>
                <a:sym typeface="+mn-lt"/>
              </a:rPr>
              <a:t>03</a:t>
            </a:r>
            <a:endParaRPr lang="zh-CN" altLang="en-US" sz="2400" dirty="0">
              <a:cs typeface="+mn-ea"/>
              <a:sym typeface="+mn-lt"/>
            </a:endParaRPr>
          </a:p>
        </p:txBody>
      </p:sp>
      <p:sp>
        <p:nvSpPr>
          <p:cNvPr id="45" name="矩形 44"/>
          <p:cNvSpPr/>
          <p:nvPr/>
        </p:nvSpPr>
        <p:spPr>
          <a:xfrm>
            <a:off x="1110170" y="5605925"/>
            <a:ext cx="9971368" cy="64633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239752" y="1163814"/>
            <a:ext cx="3851974" cy="25429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66651" y="402143"/>
            <a:ext cx="2031325" cy="461665"/>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销售成功技巧</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6" name="矩形 5"/>
          <p:cNvSpPr/>
          <p:nvPr/>
        </p:nvSpPr>
        <p:spPr>
          <a:xfrm>
            <a:off x="966650" y="1297647"/>
            <a:ext cx="4852610" cy="523220"/>
          </a:xfrm>
          <a:prstGeom prst="rect">
            <a:avLst/>
          </a:prstGeom>
        </p:spPr>
        <p:txBody>
          <a:bodyPr wrap="none">
            <a:spAutoFit/>
          </a:bodyPr>
          <a:lstStyle/>
          <a:p>
            <a:r>
              <a:rPr lang="zh-CN" altLang="en-US" sz="2800" b="1" dirty="0">
                <a:solidFill>
                  <a:srgbClr val="C00000"/>
                </a:solidFill>
                <a:cs typeface="+mn-ea"/>
                <a:sym typeface="+mn-lt"/>
              </a:rPr>
              <a:t>技巧五：给他一个危机的理由</a:t>
            </a:r>
            <a:endParaRPr lang="en-US" altLang="zh-CN" sz="2800" b="1" dirty="0">
              <a:solidFill>
                <a:srgbClr val="C00000"/>
              </a:solidFill>
              <a:cs typeface="+mn-ea"/>
              <a:sym typeface="+mn-lt"/>
            </a:endParaRPr>
          </a:p>
        </p:txBody>
      </p:sp>
      <p:sp>
        <p:nvSpPr>
          <p:cNvPr id="7" name="矩形 6"/>
          <p:cNvSpPr/>
          <p:nvPr/>
        </p:nvSpPr>
        <p:spPr>
          <a:xfrm>
            <a:off x="2158584" y="1986718"/>
            <a:ext cx="9226229" cy="923330"/>
          </a:xfrm>
          <a:prstGeom prst="rect">
            <a:avLst/>
          </a:prstGeom>
        </p:spPr>
        <p:txBody>
          <a:bodyPr wrap="square">
            <a:spAutoFit/>
          </a:bodyPr>
          <a:lstStyle/>
          <a:p>
            <a:pPr>
              <a:lnSpc>
                <a:spcPct val="150000"/>
              </a:lnSpc>
            </a:pPr>
            <a:r>
              <a:rPr lang="zh-CN" altLang="en-US" dirty="0">
                <a:solidFill>
                  <a:schemeClr val="bg2">
                    <a:lumMod val="10000"/>
                  </a:schemeClr>
                </a:solidFill>
                <a:cs typeface="+mn-ea"/>
                <a:sym typeface="+mn-lt"/>
              </a:rPr>
              <a:t>面对所有明天再说，后天再说，下星期再说顾客，你永远记住：所有的成交，绝技中的绝技。十大绝技中你绝对不能忽略的一个绝技，就是给客户危急的理由，让他马上成交。</a:t>
            </a:r>
            <a:endParaRPr lang="zh-CN" altLang="en-US" dirty="0">
              <a:solidFill>
                <a:schemeClr val="bg2">
                  <a:lumMod val="10000"/>
                </a:schemeClr>
              </a:solidFill>
              <a:cs typeface="+mn-ea"/>
              <a:sym typeface="+mn-lt"/>
            </a:endParaRPr>
          </a:p>
        </p:txBody>
      </p:sp>
      <p:sp>
        <p:nvSpPr>
          <p:cNvPr id="8" name="Freeform 21"/>
          <p:cNvSpPr>
            <a:spLocks noEditPoints="1"/>
          </p:cNvSpPr>
          <p:nvPr/>
        </p:nvSpPr>
        <p:spPr bwMode="auto">
          <a:xfrm>
            <a:off x="1036458" y="2123487"/>
            <a:ext cx="936658" cy="604723"/>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accent2"/>
          </a:solidFill>
          <a:ln>
            <a:noFill/>
          </a:ln>
        </p:spPr>
        <p:txBody>
          <a:bodyPr vert="horz" wrap="square" lIns="121867" tIns="60934" rIns="121867" bIns="60934"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865" dirty="0">
              <a:solidFill>
                <a:prstClr val="black"/>
              </a:solidFill>
              <a:latin typeface="Arial" panose="020B0604020202020204" pitchFamily="34" charset="0"/>
              <a:cs typeface="Arial" panose="020B0604020202020204" pitchFamily="34" charset="0"/>
            </a:endParaRPr>
          </a:p>
        </p:txBody>
      </p:sp>
      <p:sp>
        <p:nvSpPr>
          <p:cNvPr id="9" name="矩形 8"/>
          <p:cNvSpPr/>
          <p:nvPr/>
        </p:nvSpPr>
        <p:spPr>
          <a:xfrm>
            <a:off x="966650" y="3212668"/>
            <a:ext cx="10605757" cy="1384995"/>
          </a:xfrm>
          <a:prstGeom prst="rect">
            <a:avLst/>
          </a:prstGeom>
        </p:spPr>
        <p:txBody>
          <a:bodyPr wrap="square">
            <a:spAutoFit/>
          </a:bodyPr>
          <a:lstStyle/>
          <a:p>
            <a:pPr>
              <a:lnSpc>
                <a:spcPct val="150000"/>
              </a:lnSpc>
            </a:pPr>
            <a:r>
              <a:rPr lang="zh-CN" altLang="en-US" sz="2000" b="1" dirty="0">
                <a:solidFill>
                  <a:schemeClr val="accent2"/>
                </a:solidFill>
                <a:sym typeface="+mn-lt"/>
              </a:rPr>
              <a:t>给顾客非得今天买的理由，让他现在行动。你永远要创造急迫感而不是明天再说</a:t>
            </a:r>
            <a:r>
              <a:rPr lang="zh-CN" altLang="en-US" sz="2000" b="1" dirty="0">
                <a:solidFill>
                  <a:schemeClr val="accent2"/>
                </a:solidFill>
                <a:sym typeface="+mn-lt"/>
              </a:rPr>
              <a:t>。</a:t>
            </a:r>
            <a:endParaRPr lang="en-US" altLang="zh-CN" sz="2000" b="1" dirty="0">
              <a:solidFill>
                <a:schemeClr val="accent2"/>
              </a:solidFill>
              <a:sym typeface="+mn-lt"/>
            </a:endParaRPr>
          </a:p>
          <a:p>
            <a:pPr marL="285750" indent="-285750">
              <a:lnSpc>
                <a:spcPct val="150000"/>
              </a:lnSpc>
              <a:buFont typeface="Wingdings" panose="05000000000000000000" pitchFamily="2" charset="2"/>
              <a:buChar char="ü"/>
            </a:pPr>
            <a:r>
              <a:rPr lang="zh-CN" altLang="en-US" b="1" dirty="0">
                <a:solidFill>
                  <a:schemeClr val="accent1"/>
                </a:solidFill>
                <a:cs typeface="+mn-ea"/>
                <a:sym typeface="+mn-lt"/>
              </a:rPr>
              <a:t>如果你确定你给顾客的是最低的价格的</a:t>
            </a:r>
            <a:r>
              <a:rPr lang="zh-CN" altLang="en-US" dirty="0">
                <a:solidFill>
                  <a:schemeClr val="accent1"/>
                </a:solidFill>
                <a:cs typeface="+mn-ea"/>
                <a:sym typeface="+mn-lt"/>
              </a:rPr>
              <a:t>，</a:t>
            </a:r>
            <a:r>
              <a:rPr lang="zh-CN" altLang="en-US" dirty="0">
                <a:solidFill>
                  <a:schemeClr val="tx1">
                    <a:lumMod val="65000"/>
                    <a:lumOff val="35000"/>
                  </a:schemeClr>
                </a:solidFill>
                <a:cs typeface="+mn-ea"/>
                <a:sym typeface="+mn-lt"/>
              </a:rPr>
              <a:t>你就可以跟他讲，你必须现在买，要不然我就会涨价。</a:t>
            </a:r>
            <a:endParaRPr lang="en-US" altLang="zh-CN" dirty="0">
              <a:solidFill>
                <a:schemeClr val="tx1">
                  <a:lumMod val="65000"/>
                  <a:lumOff val="35000"/>
                </a:schemeClr>
              </a:solidFill>
              <a:cs typeface="+mn-ea"/>
              <a:sym typeface="+mn-lt"/>
            </a:endParaRPr>
          </a:p>
          <a:p>
            <a:pPr marL="285750" indent="-285750">
              <a:lnSpc>
                <a:spcPct val="150000"/>
              </a:lnSpc>
              <a:buFont typeface="Wingdings" panose="05000000000000000000" pitchFamily="2" charset="2"/>
              <a:buChar char="ü"/>
            </a:pPr>
            <a:r>
              <a:rPr lang="zh-CN" altLang="en-US" b="1" dirty="0">
                <a:solidFill>
                  <a:schemeClr val="accent1"/>
                </a:solidFill>
                <a:cs typeface="+mn-ea"/>
                <a:sym typeface="+mn-lt"/>
              </a:rPr>
              <a:t>如果你确定他到别家买不到</a:t>
            </a:r>
            <a:r>
              <a:rPr lang="zh-CN" altLang="en-US" dirty="0">
                <a:solidFill>
                  <a:schemeClr val="accent1"/>
                </a:solidFill>
                <a:cs typeface="+mn-ea"/>
                <a:sym typeface="+mn-lt"/>
              </a:rPr>
              <a:t>，</a:t>
            </a:r>
            <a:r>
              <a:rPr lang="zh-CN" altLang="en-US" dirty="0">
                <a:solidFill>
                  <a:schemeClr val="tx1">
                    <a:lumMod val="65000"/>
                    <a:lumOff val="35000"/>
                  </a:schemeClr>
                </a:solidFill>
                <a:cs typeface="+mn-ea"/>
                <a:sym typeface="+mn-lt"/>
              </a:rPr>
              <a:t>你就可以跟他讲，你必须现在买，否则我就卖给别人了。</a:t>
            </a:r>
            <a:endParaRPr lang="zh-CN" altLang="en-US" dirty="0">
              <a:solidFill>
                <a:schemeClr val="tx1">
                  <a:lumMod val="65000"/>
                  <a:lumOff val="35000"/>
                </a:schemeClr>
              </a:solidFill>
              <a:cs typeface="+mn-ea"/>
              <a:sym typeface="+mn-lt"/>
            </a:endParaRPr>
          </a:p>
        </p:txBody>
      </p:sp>
      <p:grpSp>
        <p:nvGrpSpPr>
          <p:cNvPr id="10" name="组合 9"/>
          <p:cNvGrpSpPr/>
          <p:nvPr/>
        </p:nvGrpSpPr>
        <p:grpSpPr>
          <a:xfrm>
            <a:off x="6460494" y="5082121"/>
            <a:ext cx="907221" cy="907343"/>
            <a:chOff x="8758992" y="2664460"/>
            <a:chExt cx="1669098" cy="1669098"/>
          </a:xfrm>
        </p:grpSpPr>
        <p:sp>
          <p:nvSpPr>
            <p:cNvPr id="11"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9018231" y="2923699"/>
              <a:ext cx="1150620" cy="1150620"/>
              <a:chOff x="9018231" y="2923699"/>
              <a:chExt cx="1150620" cy="1150620"/>
            </a:xfrm>
          </p:grpSpPr>
          <p:sp>
            <p:nvSpPr>
              <p:cNvPr id="13" name="椭圆 12"/>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121867" tIns="60934" rIns="121867" bIns="60934" numCol="1" anchor="t" anchorCtr="0" compatLnSpc="1"/>
              <a:lstStyle/>
              <a:p>
                <a:endParaRPr lang="zh-CN" altLang="en-US">
                  <a:solidFill>
                    <a:schemeClr val="tx2"/>
                  </a:solidFill>
                </a:endParaRPr>
              </a:p>
            </p:txBody>
          </p:sp>
        </p:grpSp>
      </p:grpSp>
      <p:grpSp>
        <p:nvGrpSpPr>
          <p:cNvPr id="15" name="组合 14"/>
          <p:cNvGrpSpPr/>
          <p:nvPr/>
        </p:nvGrpSpPr>
        <p:grpSpPr>
          <a:xfrm>
            <a:off x="1294852" y="5082121"/>
            <a:ext cx="907221" cy="907343"/>
            <a:chOff x="7010221" y="2664460"/>
            <a:chExt cx="1669098" cy="1669098"/>
          </a:xfrm>
        </p:grpSpPr>
        <p:sp>
          <p:nvSpPr>
            <p:cNvPr id="16"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7269460" y="2923699"/>
              <a:ext cx="1150620" cy="1150620"/>
              <a:chOff x="7269460" y="2923699"/>
              <a:chExt cx="1150620" cy="1150620"/>
            </a:xfrm>
          </p:grpSpPr>
          <p:sp>
            <p:nvSpPr>
              <p:cNvPr id="18" name="椭圆 17"/>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121867" tIns="60934" rIns="121867" bIns="60934" numCol="1" anchor="t" anchorCtr="0" compatLnSpc="1"/>
              <a:lstStyle/>
              <a:p>
                <a:endParaRPr lang="zh-CN" altLang="en-US">
                  <a:solidFill>
                    <a:schemeClr val="tx2"/>
                  </a:solidFill>
                </a:endParaRPr>
              </a:p>
            </p:txBody>
          </p:sp>
        </p:grpSp>
      </p:grpSp>
      <p:sp>
        <p:nvSpPr>
          <p:cNvPr id="20" name="矩形 19"/>
          <p:cNvSpPr/>
          <p:nvPr/>
        </p:nvSpPr>
        <p:spPr>
          <a:xfrm>
            <a:off x="7493632" y="5244999"/>
            <a:ext cx="3416320" cy="523220"/>
          </a:xfrm>
          <a:prstGeom prst="rect">
            <a:avLst/>
          </a:prstGeom>
        </p:spPr>
        <p:txBody>
          <a:bodyPr wrap="none">
            <a:spAutoFit/>
          </a:bodyPr>
          <a:lstStyle/>
          <a:p>
            <a:pPr lvl="0"/>
            <a:r>
              <a:rPr lang="zh-CN" altLang="en-US" sz="2800" b="1" dirty="0">
                <a:solidFill>
                  <a:schemeClr val="tx1">
                    <a:lumMod val="65000"/>
                    <a:lumOff val="35000"/>
                  </a:schemeClr>
                </a:solidFill>
                <a:cs typeface="+mn-ea"/>
                <a:sym typeface="+mn-lt"/>
              </a:rPr>
              <a:t>拖延会有哪些坏处？</a:t>
            </a:r>
            <a:endParaRPr lang="zh-CN" altLang="en-US" sz="2800" b="1" dirty="0">
              <a:solidFill>
                <a:schemeClr val="tx1">
                  <a:lumMod val="65000"/>
                  <a:lumOff val="35000"/>
                </a:schemeClr>
              </a:solidFill>
              <a:cs typeface="+mn-ea"/>
              <a:sym typeface="+mn-lt"/>
            </a:endParaRPr>
          </a:p>
        </p:txBody>
      </p:sp>
      <p:sp>
        <p:nvSpPr>
          <p:cNvPr id="21" name="矩形 20"/>
          <p:cNvSpPr/>
          <p:nvPr/>
        </p:nvSpPr>
        <p:spPr>
          <a:xfrm>
            <a:off x="2342980" y="5294947"/>
            <a:ext cx="3416320" cy="523220"/>
          </a:xfrm>
          <a:prstGeom prst="rect">
            <a:avLst/>
          </a:prstGeom>
        </p:spPr>
        <p:txBody>
          <a:bodyPr wrap="none">
            <a:spAutoFit/>
          </a:bodyPr>
          <a:lstStyle/>
          <a:p>
            <a:pPr lvl="0"/>
            <a:r>
              <a:rPr lang="zh-CN" altLang="en-US" sz="2800" b="1" dirty="0">
                <a:solidFill>
                  <a:schemeClr val="tx1">
                    <a:lumMod val="65000"/>
                    <a:lumOff val="35000"/>
                  </a:schemeClr>
                </a:solidFill>
                <a:cs typeface="+mn-ea"/>
                <a:sym typeface="+mn-lt"/>
              </a:rPr>
              <a:t>现在买有哪些好处？</a:t>
            </a:r>
            <a:endParaRPr lang="zh-CN" altLang="en-US" sz="2800" b="1" dirty="0">
              <a:solidFill>
                <a:schemeClr val="tx1">
                  <a:lumMod val="65000"/>
                  <a:lumOff val="35000"/>
                </a:schemeClr>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7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100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66651" y="402143"/>
            <a:ext cx="2031325" cy="461665"/>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销售成功技巧</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22" name="矩形 21"/>
          <p:cNvSpPr/>
          <p:nvPr/>
        </p:nvSpPr>
        <p:spPr>
          <a:xfrm>
            <a:off x="956462" y="1203395"/>
            <a:ext cx="4134465" cy="523220"/>
          </a:xfrm>
          <a:prstGeom prst="rect">
            <a:avLst/>
          </a:prstGeom>
        </p:spPr>
        <p:txBody>
          <a:bodyPr wrap="none">
            <a:spAutoFit/>
          </a:bodyPr>
          <a:lstStyle/>
          <a:p>
            <a:r>
              <a:rPr lang="zh-CN" altLang="en-US" sz="2800" b="1" dirty="0">
                <a:solidFill>
                  <a:srgbClr val="C00000"/>
                </a:solidFill>
                <a:cs typeface="+mn-ea"/>
                <a:sym typeface="+mn-lt"/>
              </a:rPr>
              <a:t>技巧六：区别价格和价值</a:t>
            </a:r>
            <a:endParaRPr lang="en-US" altLang="zh-CN" sz="2800" b="1" dirty="0">
              <a:solidFill>
                <a:srgbClr val="C00000"/>
              </a:solidFill>
              <a:cs typeface="+mn-ea"/>
              <a:sym typeface="+mn-lt"/>
            </a:endParaRPr>
          </a:p>
        </p:txBody>
      </p:sp>
      <p:sp>
        <p:nvSpPr>
          <p:cNvPr id="23" name="矩形 22"/>
          <p:cNvSpPr/>
          <p:nvPr/>
        </p:nvSpPr>
        <p:spPr>
          <a:xfrm>
            <a:off x="956462" y="1770690"/>
            <a:ext cx="10403964" cy="873957"/>
          </a:xfrm>
          <a:prstGeom prst="rect">
            <a:avLst/>
          </a:prstGeom>
        </p:spPr>
        <p:txBody>
          <a:bodyPr wrap="square">
            <a:spAutoFit/>
          </a:bodyPr>
          <a:lstStyle/>
          <a:p>
            <a:pPr>
              <a:lnSpc>
                <a:spcPct val="150000"/>
              </a:lnSpc>
            </a:pPr>
            <a:r>
              <a:rPr lang="zh-CN" altLang="en-US" dirty="0">
                <a:solidFill>
                  <a:schemeClr val="tx1">
                    <a:lumMod val="65000"/>
                    <a:lumOff val="35000"/>
                  </a:schemeClr>
                </a:solidFill>
                <a:cs typeface="+mn-ea"/>
                <a:sym typeface="+mn-lt"/>
              </a:rPr>
              <a:t>如果有人还在那边说真的太贵了，他很在乎钱，他很小气的人。他很舍不得的人，怎么办呢？这时候你只好用反问来问他，啊！太贵了，你是指价格贵还是价值贵？</a:t>
            </a:r>
            <a:endParaRPr lang="zh-CN" altLang="en-US" dirty="0">
              <a:solidFill>
                <a:schemeClr val="tx1">
                  <a:lumMod val="65000"/>
                  <a:lumOff val="35000"/>
                </a:schemeClr>
              </a:solidFill>
              <a:cs typeface="+mn-ea"/>
              <a:sym typeface="+mn-lt"/>
            </a:endParaRPr>
          </a:p>
        </p:txBody>
      </p:sp>
      <p:sp>
        <p:nvSpPr>
          <p:cNvPr id="24" name="矩形 23"/>
          <p:cNvSpPr/>
          <p:nvPr/>
        </p:nvSpPr>
        <p:spPr>
          <a:xfrm>
            <a:off x="966650" y="3816233"/>
            <a:ext cx="2218545" cy="8394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t>价值</a:t>
            </a:r>
            <a:endParaRPr lang="zh-CN" altLang="en-US" sz="3200" dirty="0"/>
          </a:p>
        </p:txBody>
      </p:sp>
      <p:sp>
        <p:nvSpPr>
          <p:cNvPr id="25" name="矩形 24"/>
          <p:cNvSpPr/>
          <p:nvPr/>
        </p:nvSpPr>
        <p:spPr>
          <a:xfrm>
            <a:off x="956462" y="5051687"/>
            <a:ext cx="2218545" cy="83944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t>价格</a:t>
            </a:r>
            <a:endParaRPr lang="zh-CN" altLang="en-US" sz="3200" dirty="0"/>
          </a:p>
        </p:txBody>
      </p:sp>
      <p:sp>
        <p:nvSpPr>
          <p:cNvPr id="26" name="矩形 25"/>
          <p:cNvSpPr/>
          <p:nvPr/>
        </p:nvSpPr>
        <p:spPr>
          <a:xfrm>
            <a:off x="956462" y="3083657"/>
            <a:ext cx="4784809" cy="523220"/>
          </a:xfrm>
          <a:prstGeom prst="rect">
            <a:avLst/>
          </a:prstGeom>
        </p:spPr>
        <p:txBody>
          <a:bodyPr wrap="square">
            <a:spAutoFit/>
          </a:bodyPr>
          <a:lstStyle/>
          <a:p>
            <a:r>
              <a:rPr lang="zh-CN" altLang="en-US" sz="2800" b="1" dirty="0">
                <a:solidFill>
                  <a:schemeClr val="accent2"/>
                </a:solidFill>
                <a:cs typeface="+mn-ea"/>
                <a:sym typeface="+mn-lt"/>
              </a:rPr>
              <a:t>关心的是</a:t>
            </a:r>
            <a:r>
              <a:rPr lang="zh-CN" altLang="en-US" sz="2800" b="1" dirty="0" smtClean="0">
                <a:solidFill>
                  <a:schemeClr val="accent2"/>
                </a:solidFill>
                <a:cs typeface="+mn-ea"/>
                <a:sym typeface="+mn-lt"/>
              </a:rPr>
              <a:t>价格还是</a:t>
            </a:r>
            <a:r>
              <a:rPr lang="zh-CN" altLang="en-US" sz="2800" b="1" dirty="0">
                <a:solidFill>
                  <a:schemeClr val="accent2"/>
                </a:solidFill>
                <a:cs typeface="+mn-ea"/>
                <a:sym typeface="+mn-lt"/>
              </a:rPr>
              <a:t>价值</a:t>
            </a:r>
            <a:endParaRPr lang="zh-CN" altLang="en-US" sz="2800" b="1" dirty="0">
              <a:solidFill>
                <a:schemeClr val="accent2"/>
              </a:solidFill>
              <a:cs typeface="+mn-ea"/>
              <a:sym typeface="+mn-lt"/>
            </a:endParaRPr>
          </a:p>
        </p:txBody>
      </p:sp>
      <p:sp>
        <p:nvSpPr>
          <p:cNvPr id="27" name="MH_Text_1"/>
          <p:cNvSpPr txBox="1">
            <a:spLocks noChangeArrowheads="1"/>
          </p:cNvSpPr>
          <p:nvPr/>
        </p:nvSpPr>
        <p:spPr bwMode="gray">
          <a:xfrm>
            <a:off x="3348866" y="5195566"/>
            <a:ext cx="3066895" cy="551689"/>
          </a:xfrm>
          <a:prstGeom prst="rect">
            <a:avLst/>
          </a:prstGeom>
          <a:noFill/>
          <a:ln w="9525">
            <a:noFill/>
            <a:miter lim="800000"/>
          </a:ln>
        </p:spPr>
        <p:txBody>
          <a:bodyPr wrap="square" lIns="0" tIns="0" rIns="0" bIns="0" anchor="ctr">
            <a:noAutofit/>
          </a:bodyPr>
          <a:lstStyle>
            <a:lvl1pPr defTabSz="802005">
              <a:defRPr>
                <a:solidFill>
                  <a:schemeClr val="tx1"/>
                </a:solidFill>
                <a:latin typeface="Arial" panose="020B0604020202020204" pitchFamily="34" charset="0"/>
              </a:defRPr>
            </a:lvl1pPr>
            <a:lvl2pPr marL="742950" indent="-285750" defTabSz="802005">
              <a:defRPr>
                <a:solidFill>
                  <a:schemeClr val="tx1"/>
                </a:solidFill>
                <a:latin typeface="Arial" panose="020B0604020202020204" pitchFamily="34" charset="0"/>
              </a:defRPr>
            </a:lvl2pPr>
            <a:lvl3pPr marL="1143000" indent="-228600" defTabSz="802005">
              <a:defRPr>
                <a:solidFill>
                  <a:schemeClr val="tx1"/>
                </a:solidFill>
                <a:latin typeface="Arial" panose="020B0604020202020204" pitchFamily="34" charset="0"/>
              </a:defRPr>
            </a:lvl3pPr>
            <a:lvl4pPr marL="1600200" indent="-228600" defTabSz="802005">
              <a:defRPr>
                <a:solidFill>
                  <a:schemeClr val="tx1"/>
                </a:solidFill>
                <a:latin typeface="Arial" panose="020B0604020202020204" pitchFamily="34" charset="0"/>
              </a:defRPr>
            </a:lvl4pPr>
            <a:lvl5pPr marL="2057400" indent="-228600" defTabSz="802005">
              <a:defRPr>
                <a:solidFill>
                  <a:schemeClr val="tx1"/>
                </a:solidFill>
                <a:latin typeface="Arial" panose="020B0604020202020204" pitchFamily="34" charset="0"/>
              </a:defRPr>
            </a:lvl5pPr>
            <a:lvl6pPr marL="2514600" indent="-228600" defTabSz="802005" fontAlgn="base">
              <a:spcBef>
                <a:spcPct val="0"/>
              </a:spcBef>
              <a:spcAft>
                <a:spcPct val="0"/>
              </a:spcAft>
              <a:defRPr>
                <a:solidFill>
                  <a:schemeClr val="tx1"/>
                </a:solidFill>
                <a:latin typeface="Arial" panose="020B0604020202020204" pitchFamily="34" charset="0"/>
              </a:defRPr>
            </a:lvl6pPr>
            <a:lvl7pPr marL="2971800" indent="-228600" defTabSz="802005" fontAlgn="base">
              <a:spcBef>
                <a:spcPct val="0"/>
              </a:spcBef>
              <a:spcAft>
                <a:spcPct val="0"/>
              </a:spcAft>
              <a:defRPr>
                <a:solidFill>
                  <a:schemeClr val="tx1"/>
                </a:solidFill>
                <a:latin typeface="Arial" panose="020B0604020202020204" pitchFamily="34" charset="0"/>
              </a:defRPr>
            </a:lvl7pPr>
            <a:lvl8pPr marL="3429000" indent="-228600" defTabSz="802005" fontAlgn="base">
              <a:spcBef>
                <a:spcPct val="0"/>
              </a:spcBef>
              <a:spcAft>
                <a:spcPct val="0"/>
              </a:spcAft>
              <a:defRPr>
                <a:solidFill>
                  <a:schemeClr val="tx1"/>
                </a:solidFill>
                <a:latin typeface="Arial" panose="020B0604020202020204" pitchFamily="34" charset="0"/>
              </a:defRPr>
            </a:lvl8pPr>
            <a:lvl9pPr marL="3886200" indent="-228600" defTabSz="802005" fontAlgn="base">
              <a:spcBef>
                <a:spcPct val="0"/>
              </a:spcBef>
              <a:spcAft>
                <a:spcPct val="0"/>
              </a:spcAft>
              <a:defRPr>
                <a:solidFill>
                  <a:schemeClr val="tx1"/>
                </a:solidFill>
                <a:latin typeface="Arial" panose="020B0604020202020204" pitchFamily="34" charset="0"/>
              </a:defRPr>
            </a:lvl9pPr>
          </a:lstStyle>
          <a:p>
            <a:pPr>
              <a:lnSpc>
                <a:spcPct val="120000"/>
              </a:lnSpc>
              <a:spcAft>
                <a:spcPct val="40000"/>
              </a:spcAft>
            </a:pPr>
            <a:r>
              <a:rPr lang="zh-CN" altLang="en-US" noProof="1">
                <a:solidFill>
                  <a:schemeClr val="tx1">
                    <a:lumMod val="65000"/>
                    <a:lumOff val="35000"/>
                  </a:schemeClr>
                </a:solidFill>
                <a:latin typeface="+mn-lt"/>
                <a:cs typeface="+mn-ea"/>
                <a:sym typeface="+mn-lt"/>
              </a:rPr>
              <a:t>价格是你买它的时候所要付出的金钱，只是一次性的。</a:t>
            </a:r>
            <a:endParaRPr lang="en-US" altLang="zh-CN" noProof="1">
              <a:solidFill>
                <a:schemeClr val="tx1">
                  <a:lumMod val="65000"/>
                  <a:lumOff val="35000"/>
                </a:schemeClr>
              </a:solidFill>
              <a:latin typeface="+mn-lt"/>
              <a:cs typeface="+mn-ea"/>
              <a:sym typeface="+mn-lt"/>
            </a:endParaRPr>
          </a:p>
        </p:txBody>
      </p:sp>
      <p:sp>
        <p:nvSpPr>
          <p:cNvPr id="28" name="MH_Text_2"/>
          <p:cNvSpPr txBox="1">
            <a:spLocks noChangeArrowheads="1"/>
          </p:cNvSpPr>
          <p:nvPr/>
        </p:nvSpPr>
        <p:spPr bwMode="gray">
          <a:xfrm>
            <a:off x="3348866" y="4001689"/>
            <a:ext cx="3461674" cy="551689"/>
          </a:xfrm>
          <a:prstGeom prst="rect">
            <a:avLst/>
          </a:prstGeom>
          <a:noFill/>
          <a:ln w="9525">
            <a:noFill/>
            <a:miter lim="800000"/>
          </a:ln>
        </p:spPr>
        <p:txBody>
          <a:bodyPr wrap="square" lIns="0" tIns="0" rIns="0" bIns="0" anchor="ctr">
            <a:noAutofit/>
          </a:bodyPr>
          <a:lstStyle>
            <a:lvl1pPr defTabSz="802005">
              <a:defRPr>
                <a:solidFill>
                  <a:schemeClr val="tx1"/>
                </a:solidFill>
                <a:latin typeface="Arial" panose="020B0604020202020204" pitchFamily="34" charset="0"/>
              </a:defRPr>
            </a:lvl1pPr>
            <a:lvl2pPr marL="742950" indent="-285750" defTabSz="802005">
              <a:defRPr>
                <a:solidFill>
                  <a:schemeClr val="tx1"/>
                </a:solidFill>
                <a:latin typeface="Arial" panose="020B0604020202020204" pitchFamily="34" charset="0"/>
              </a:defRPr>
            </a:lvl2pPr>
            <a:lvl3pPr marL="1143000" indent="-228600" defTabSz="802005">
              <a:defRPr>
                <a:solidFill>
                  <a:schemeClr val="tx1"/>
                </a:solidFill>
                <a:latin typeface="Arial" panose="020B0604020202020204" pitchFamily="34" charset="0"/>
              </a:defRPr>
            </a:lvl3pPr>
            <a:lvl4pPr marL="1600200" indent="-228600" defTabSz="802005">
              <a:defRPr>
                <a:solidFill>
                  <a:schemeClr val="tx1"/>
                </a:solidFill>
                <a:latin typeface="Arial" panose="020B0604020202020204" pitchFamily="34" charset="0"/>
              </a:defRPr>
            </a:lvl4pPr>
            <a:lvl5pPr marL="2057400" indent="-228600" defTabSz="802005">
              <a:defRPr>
                <a:solidFill>
                  <a:schemeClr val="tx1"/>
                </a:solidFill>
                <a:latin typeface="Arial" panose="020B0604020202020204" pitchFamily="34" charset="0"/>
              </a:defRPr>
            </a:lvl5pPr>
            <a:lvl6pPr marL="2514600" indent="-228600" defTabSz="802005" fontAlgn="base">
              <a:spcBef>
                <a:spcPct val="0"/>
              </a:spcBef>
              <a:spcAft>
                <a:spcPct val="0"/>
              </a:spcAft>
              <a:defRPr>
                <a:solidFill>
                  <a:schemeClr val="tx1"/>
                </a:solidFill>
                <a:latin typeface="Arial" panose="020B0604020202020204" pitchFamily="34" charset="0"/>
              </a:defRPr>
            </a:lvl6pPr>
            <a:lvl7pPr marL="2971800" indent="-228600" defTabSz="802005" fontAlgn="base">
              <a:spcBef>
                <a:spcPct val="0"/>
              </a:spcBef>
              <a:spcAft>
                <a:spcPct val="0"/>
              </a:spcAft>
              <a:defRPr>
                <a:solidFill>
                  <a:schemeClr val="tx1"/>
                </a:solidFill>
                <a:latin typeface="Arial" panose="020B0604020202020204" pitchFamily="34" charset="0"/>
              </a:defRPr>
            </a:lvl7pPr>
            <a:lvl8pPr marL="3429000" indent="-228600" defTabSz="802005" fontAlgn="base">
              <a:spcBef>
                <a:spcPct val="0"/>
              </a:spcBef>
              <a:spcAft>
                <a:spcPct val="0"/>
              </a:spcAft>
              <a:defRPr>
                <a:solidFill>
                  <a:schemeClr val="tx1"/>
                </a:solidFill>
                <a:latin typeface="Arial" panose="020B0604020202020204" pitchFamily="34" charset="0"/>
              </a:defRPr>
            </a:lvl8pPr>
            <a:lvl9pPr marL="3886200" indent="-228600" defTabSz="802005" fontAlgn="base">
              <a:spcBef>
                <a:spcPct val="0"/>
              </a:spcBef>
              <a:spcAft>
                <a:spcPct val="0"/>
              </a:spcAft>
              <a:defRPr>
                <a:solidFill>
                  <a:schemeClr val="tx1"/>
                </a:solidFill>
                <a:latin typeface="Arial" panose="020B0604020202020204" pitchFamily="34" charset="0"/>
              </a:defRPr>
            </a:lvl9pPr>
          </a:lstStyle>
          <a:p>
            <a:pPr>
              <a:lnSpc>
                <a:spcPct val="120000"/>
              </a:lnSpc>
              <a:spcAft>
                <a:spcPct val="40000"/>
              </a:spcAft>
            </a:pPr>
            <a:r>
              <a:rPr lang="zh-CN" altLang="en-US" noProof="1">
                <a:solidFill>
                  <a:schemeClr val="tx1">
                    <a:lumMod val="65000"/>
                    <a:lumOff val="35000"/>
                  </a:schemeClr>
                </a:solidFill>
                <a:latin typeface="+mn-lt"/>
                <a:cs typeface="+mn-ea"/>
                <a:sym typeface="+mn-lt"/>
              </a:rPr>
              <a:t>你买回去以后它为你带来的回报，这是长久性的</a:t>
            </a:r>
            <a:endParaRPr lang="en-US" altLang="zh-CN" noProof="1">
              <a:solidFill>
                <a:schemeClr val="tx1">
                  <a:lumMod val="65000"/>
                  <a:lumOff val="35000"/>
                </a:schemeClr>
              </a:solidFill>
              <a:latin typeface="+mn-lt"/>
              <a:cs typeface="+mn-ea"/>
              <a:sym typeface="+mn-lt"/>
            </a:endParaRPr>
          </a:p>
        </p:txBody>
      </p:sp>
      <p:sp>
        <p:nvSpPr>
          <p:cNvPr id="29" name="矩形 28"/>
          <p:cNvSpPr/>
          <p:nvPr/>
        </p:nvSpPr>
        <p:spPr>
          <a:xfrm>
            <a:off x="7748395" y="5009745"/>
            <a:ext cx="3490310" cy="923330"/>
          </a:xfrm>
          <a:prstGeom prst="rect">
            <a:avLst/>
          </a:prstGeom>
        </p:spPr>
        <p:txBody>
          <a:bodyPr wrap="square">
            <a:spAutoFit/>
          </a:bodyPr>
          <a:lstStyle/>
          <a:p>
            <a:pPr lvl="0"/>
            <a:r>
              <a:rPr lang="zh-CN" altLang="en-US" dirty="0">
                <a:solidFill>
                  <a:schemeClr val="tx1">
                    <a:lumMod val="65000"/>
                    <a:lumOff val="35000"/>
                  </a:schemeClr>
                </a:solidFill>
                <a:cs typeface="+mn-ea"/>
                <a:sym typeface="+mn-lt"/>
              </a:rPr>
              <a:t>在给顾客分析完价值和价格之后，就直接讲购买我们的产品能给他带来哪些回报和利润。</a:t>
            </a:r>
            <a:endParaRPr lang="zh-CN" altLang="en-US" dirty="0">
              <a:solidFill>
                <a:schemeClr val="tx1">
                  <a:lumMod val="65000"/>
                  <a:lumOff val="35000"/>
                </a:schemeClr>
              </a:solidFill>
              <a:cs typeface="+mn-ea"/>
              <a:sym typeface="+mn-lt"/>
            </a:endParaRPr>
          </a:p>
        </p:txBody>
      </p:sp>
      <p:sp>
        <p:nvSpPr>
          <p:cNvPr id="30" name="矩形 29"/>
          <p:cNvSpPr/>
          <p:nvPr/>
        </p:nvSpPr>
        <p:spPr>
          <a:xfrm>
            <a:off x="7748395" y="3765004"/>
            <a:ext cx="3491373" cy="923330"/>
          </a:xfrm>
          <a:prstGeom prst="rect">
            <a:avLst/>
          </a:prstGeom>
        </p:spPr>
        <p:txBody>
          <a:bodyPr wrap="square">
            <a:spAutoFit/>
          </a:bodyPr>
          <a:lstStyle/>
          <a:p>
            <a:r>
              <a:rPr lang="zh-CN" altLang="en-US" dirty="0">
                <a:solidFill>
                  <a:schemeClr val="tx1">
                    <a:lumMod val="65000"/>
                    <a:lumOff val="35000"/>
                  </a:schemeClr>
                </a:solidFill>
                <a:cs typeface="+mn-ea"/>
                <a:sym typeface="+mn-lt"/>
              </a:rPr>
              <a:t>让顾客联想到物超所值，价值贵那价格不是问题，价格贵那就是问题了。</a:t>
            </a:r>
            <a:endParaRPr lang="zh-CN" altLang="en-US" dirty="0">
              <a:solidFill>
                <a:schemeClr val="tx1">
                  <a:lumMod val="65000"/>
                  <a:lumOff val="35000"/>
                </a:schemeClr>
              </a:solidFill>
              <a:cs typeface="+mn-ea"/>
              <a:sym typeface="+mn-lt"/>
            </a:endParaRPr>
          </a:p>
        </p:txBody>
      </p:sp>
      <p:sp>
        <p:nvSpPr>
          <p:cNvPr id="31" name="右箭头 30"/>
          <p:cNvSpPr/>
          <p:nvPr/>
        </p:nvSpPr>
        <p:spPr>
          <a:xfrm rot="10800000">
            <a:off x="7049478" y="4001689"/>
            <a:ext cx="459978" cy="330468"/>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右箭头 31"/>
          <p:cNvSpPr/>
          <p:nvPr/>
        </p:nvSpPr>
        <p:spPr>
          <a:xfrm>
            <a:off x="7049478" y="5306176"/>
            <a:ext cx="459978" cy="330468"/>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fill="hold"/>
                                        <p:tgtEl>
                                          <p:spTgt spid="27"/>
                                        </p:tgtEl>
                                        <p:attrNameLst>
                                          <p:attrName>ppt_w</p:attrName>
                                        </p:attrNameLst>
                                      </p:cBhvr>
                                      <p:tavLst>
                                        <p:tav tm="0">
                                          <p:val>
                                            <p:fltVal val="0"/>
                                          </p:val>
                                        </p:tav>
                                        <p:tav tm="100000">
                                          <p:val>
                                            <p:strVal val="#ppt_w"/>
                                          </p:val>
                                        </p:tav>
                                      </p:tavLst>
                                    </p:anim>
                                    <p:anim calcmode="lin" valueType="num">
                                      <p:cBhvr>
                                        <p:cTn id="12" dur="500" fill="hold"/>
                                        <p:tgtEl>
                                          <p:spTgt spid="27"/>
                                        </p:tgtEl>
                                        <p:attrNameLst>
                                          <p:attrName>ppt_h</p:attrName>
                                        </p:attrNameLst>
                                      </p:cBhvr>
                                      <p:tavLst>
                                        <p:tav tm="0">
                                          <p:val>
                                            <p:fltVal val="0"/>
                                          </p:val>
                                        </p:tav>
                                        <p:tav tm="100000">
                                          <p:val>
                                            <p:strVal val="#ppt_h"/>
                                          </p:val>
                                        </p:tav>
                                      </p:tavLst>
                                    </p:anim>
                                    <p:animEffect transition="in" filter="fade">
                                      <p:cBhvr>
                                        <p:cTn id="13" dur="500"/>
                                        <p:tgtEl>
                                          <p:spTgt spid="2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66651" y="402143"/>
            <a:ext cx="2031325" cy="461665"/>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销售成功技巧</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17" name="矩形 16"/>
          <p:cNvSpPr/>
          <p:nvPr/>
        </p:nvSpPr>
        <p:spPr>
          <a:xfrm>
            <a:off x="966650" y="1189320"/>
            <a:ext cx="3416320" cy="523220"/>
          </a:xfrm>
          <a:prstGeom prst="rect">
            <a:avLst/>
          </a:prstGeom>
        </p:spPr>
        <p:txBody>
          <a:bodyPr wrap="none">
            <a:spAutoFit/>
          </a:bodyPr>
          <a:lstStyle/>
          <a:p>
            <a:r>
              <a:rPr lang="zh-CN" altLang="en-US" sz="2800" b="1" dirty="0">
                <a:solidFill>
                  <a:srgbClr val="C00000"/>
                </a:solidFill>
                <a:cs typeface="+mn-ea"/>
                <a:sym typeface="+mn-lt"/>
              </a:rPr>
              <a:t>技巧七：情境推销法</a:t>
            </a:r>
            <a:endParaRPr lang="en-US" altLang="zh-CN" sz="2800" b="1" dirty="0">
              <a:solidFill>
                <a:srgbClr val="C00000"/>
              </a:solidFill>
              <a:cs typeface="+mn-ea"/>
              <a:sym typeface="+mn-lt"/>
            </a:endParaRPr>
          </a:p>
        </p:txBody>
      </p:sp>
      <p:sp>
        <p:nvSpPr>
          <p:cNvPr id="18" name="矩形 17"/>
          <p:cNvSpPr/>
          <p:nvPr/>
        </p:nvSpPr>
        <p:spPr>
          <a:xfrm>
            <a:off x="3327759" y="2334630"/>
            <a:ext cx="6870689" cy="738664"/>
          </a:xfrm>
          <a:prstGeom prst="rect">
            <a:avLst/>
          </a:prstGeom>
        </p:spPr>
        <p:txBody>
          <a:bodyPr wrap="square">
            <a:spAutoFit/>
          </a:bodyPr>
          <a:lstStyle/>
          <a:p>
            <a:pPr lvl="0">
              <a:lnSpc>
                <a:spcPct val="150000"/>
              </a:lnSpc>
            </a:pPr>
            <a:r>
              <a:rPr lang="zh-CN" altLang="en-US" sz="2800" b="1" dirty="0">
                <a:solidFill>
                  <a:schemeClr val="accent2"/>
                </a:solidFill>
                <a:cs typeface="+mn-ea"/>
                <a:sym typeface="+mn-lt"/>
              </a:rPr>
              <a:t>你要会说故事，让顾客成为顾客中的</a:t>
            </a:r>
            <a:r>
              <a:rPr lang="zh-CN" altLang="en-US" sz="2800" b="1" dirty="0" smtClean="0">
                <a:solidFill>
                  <a:schemeClr val="accent2"/>
                </a:solidFill>
                <a:cs typeface="+mn-ea"/>
                <a:sym typeface="+mn-lt"/>
              </a:rPr>
              <a:t>主角</a:t>
            </a:r>
            <a:endParaRPr lang="en-US" altLang="zh-CN" sz="2800" b="1" dirty="0">
              <a:solidFill>
                <a:schemeClr val="accent2"/>
              </a:solidFill>
              <a:cs typeface="+mn-ea"/>
              <a:sym typeface="+mn-lt"/>
            </a:endParaRPr>
          </a:p>
        </p:txBody>
      </p:sp>
      <p:sp>
        <p:nvSpPr>
          <p:cNvPr id="19" name="矩形 18"/>
          <p:cNvSpPr/>
          <p:nvPr/>
        </p:nvSpPr>
        <p:spPr>
          <a:xfrm>
            <a:off x="1622342" y="4918787"/>
            <a:ext cx="8877085" cy="960776"/>
          </a:xfrm>
          <a:prstGeom prst="rect">
            <a:avLst/>
          </a:prstGeom>
        </p:spPr>
        <p:txBody>
          <a:bodyPr wrap="square">
            <a:spAutoFit/>
          </a:bodyPr>
          <a:lstStyle/>
          <a:p>
            <a:pPr algn="ctr">
              <a:lnSpc>
                <a:spcPct val="150000"/>
              </a:lnSpc>
            </a:pPr>
            <a:r>
              <a:rPr lang="zh-CN" altLang="en-US" sz="2000" dirty="0">
                <a:solidFill>
                  <a:schemeClr val="tx1">
                    <a:lumMod val="75000"/>
                    <a:lumOff val="25000"/>
                  </a:schemeClr>
                </a:solidFill>
                <a:cs typeface="+mn-ea"/>
                <a:sym typeface="+mn-lt"/>
              </a:rPr>
              <a:t>给顾客描述拥有典典瓷砖后的生动场景。情境推销法就是让故事在顾客面前发生，让顾客成为故事中的主角。成交的一个关键技巧，要善长说故事。</a:t>
            </a:r>
            <a:endParaRPr lang="zh-CN" altLang="en-US" sz="2000" dirty="0">
              <a:solidFill>
                <a:schemeClr val="tx1">
                  <a:lumMod val="75000"/>
                  <a:lumOff val="25000"/>
                </a:schemeClr>
              </a:solidFill>
              <a:cs typeface="+mn-ea"/>
              <a:sym typeface="+mn-lt"/>
            </a:endParaRPr>
          </a:p>
        </p:txBody>
      </p:sp>
      <p:sp>
        <p:nvSpPr>
          <p:cNvPr id="6" name="椭圆 5"/>
          <p:cNvSpPr/>
          <p:nvPr/>
        </p:nvSpPr>
        <p:spPr>
          <a:xfrm>
            <a:off x="2668193" y="2427358"/>
            <a:ext cx="659566" cy="6414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1" name="椭圆 20"/>
          <p:cNvSpPr/>
          <p:nvPr/>
        </p:nvSpPr>
        <p:spPr>
          <a:xfrm>
            <a:off x="2668193" y="3675309"/>
            <a:ext cx="659566" cy="64146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7" name="矩形 6"/>
          <p:cNvSpPr/>
          <p:nvPr/>
        </p:nvSpPr>
        <p:spPr>
          <a:xfrm>
            <a:off x="3327759" y="3574786"/>
            <a:ext cx="5929828" cy="661848"/>
          </a:xfrm>
          <a:prstGeom prst="rect">
            <a:avLst/>
          </a:prstGeom>
        </p:spPr>
        <p:txBody>
          <a:bodyPr wrap="none">
            <a:spAutoFit/>
          </a:bodyPr>
          <a:lstStyle/>
          <a:p>
            <a:pPr lvl="0" algn="ctr">
              <a:lnSpc>
                <a:spcPct val="150000"/>
              </a:lnSpc>
            </a:pPr>
            <a:r>
              <a:rPr lang="zh-CN" altLang="en-US" sz="2800" b="1" dirty="0" smtClean="0">
                <a:solidFill>
                  <a:schemeClr val="accent2"/>
                </a:solidFill>
                <a:cs typeface="+mn-ea"/>
                <a:sym typeface="+mn-lt"/>
              </a:rPr>
              <a:t>你要说故事，你要成为说故事的高手</a:t>
            </a:r>
            <a:endParaRPr lang="en-US" altLang="zh-CN" sz="2800" b="1" dirty="0">
              <a:solidFill>
                <a:schemeClr val="accent2"/>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891135" y="1696363"/>
            <a:ext cx="5411449" cy="5646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891135" y="4089432"/>
            <a:ext cx="5411449" cy="5646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66651" y="402143"/>
            <a:ext cx="2339102" cy="461665"/>
          </a:xfrm>
          <a:prstGeom prst="rect">
            <a:avLst/>
          </a:prstGeom>
          <a:noFill/>
        </p:spPr>
        <p:txBody>
          <a:bodyPr wrap="none" rtlCol="0">
            <a:spAutoFit/>
          </a:bodyPr>
          <a:lstStyle/>
          <a:p>
            <a:r>
              <a:rPr lang="zh-CN" altLang="en-US" sz="2400" dirty="0" smtClean="0">
                <a:solidFill>
                  <a:schemeClr val="tx1">
                    <a:lumMod val="75000"/>
                    <a:lumOff val="25000"/>
                  </a:schemeClr>
                </a:solidFill>
                <a:cs typeface="+mn-ea"/>
                <a:sym typeface="+mn-lt"/>
              </a:rPr>
              <a:t>有效沟通的技巧</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12" name="矩形 11"/>
          <p:cNvSpPr/>
          <p:nvPr/>
        </p:nvSpPr>
        <p:spPr>
          <a:xfrm>
            <a:off x="788478" y="5214423"/>
            <a:ext cx="4493538" cy="523220"/>
          </a:xfrm>
          <a:prstGeom prst="rect">
            <a:avLst/>
          </a:prstGeom>
        </p:spPr>
        <p:txBody>
          <a:bodyPr wrap="none">
            <a:spAutoFit/>
          </a:bodyPr>
          <a:lstStyle/>
          <a:p>
            <a:r>
              <a:rPr lang="zh-CN" altLang="en-US" sz="2800" b="1" dirty="0">
                <a:solidFill>
                  <a:schemeClr val="accent1"/>
                </a:solidFill>
                <a:cs typeface="+mn-ea"/>
                <a:sym typeface="+mn-lt"/>
              </a:rPr>
              <a:t>与客户达成协议的金科玉律</a:t>
            </a:r>
            <a:endParaRPr lang="zh-CN" altLang="en-US" sz="2800" b="1" dirty="0">
              <a:solidFill>
                <a:schemeClr val="accent1"/>
              </a:solidFill>
              <a:cs typeface="+mn-ea"/>
              <a:sym typeface="+mn-lt"/>
            </a:endParaRPr>
          </a:p>
        </p:txBody>
      </p:sp>
      <p:sp>
        <p:nvSpPr>
          <p:cNvPr id="13" name="矩形 12"/>
          <p:cNvSpPr/>
          <p:nvPr/>
        </p:nvSpPr>
        <p:spPr>
          <a:xfrm>
            <a:off x="6827752" y="1753450"/>
            <a:ext cx="3518912" cy="400110"/>
          </a:xfrm>
          <a:prstGeom prst="rect">
            <a:avLst/>
          </a:prstGeom>
        </p:spPr>
        <p:txBody>
          <a:bodyPr wrap="none">
            <a:spAutoFit/>
          </a:bodyPr>
          <a:lstStyle/>
          <a:p>
            <a:r>
              <a:rPr lang="zh-CN" altLang="en-US" sz="2000" b="1" dirty="0" smtClean="0">
                <a:solidFill>
                  <a:schemeClr val="bg1"/>
                </a:solidFill>
                <a:cs typeface="+mn-ea"/>
                <a:sym typeface="+mn-lt"/>
              </a:rPr>
              <a:t>如何</a:t>
            </a:r>
            <a:r>
              <a:rPr lang="zh-CN" altLang="en-US" sz="2000" b="1" dirty="0">
                <a:solidFill>
                  <a:schemeClr val="bg1"/>
                </a:solidFill>
                <a:cs typeface="+mn-ea"/>
                <a:sym typeface="+mn-lt"/>
              </a:rPr>
              <a:t>用客户喜欢的方式去沟通</a:t>
            </a:r>
            <a:endParaRPr lang="en-US" altLang="zh-CN" sz="2000" b="1" dirty="0">
              <a:solidFill>
                <a:schemeClr val="bg1"/>
              </a:solidFill>
              <a:cs typeface="+mn-ea"/>
              <a:sym typeface="+mn-lt"/>
            </a:endParaRPr>
          </a:p>
        </p:txBody>
      </p:sp>
      <p:sp>
        <p:nvSpPr>
          <p:cNvPr id="14" name="矩形 13"/>
          <p:cNvSpPr/>
          <p:nvPr/>
        </p:nvSpPr>
        <p:spPr>
          <a:xfrm>
            <a:off x="5891135" y="2261041"/>
            <a:ext cx="5516381" cy="1569660"/>
          </a:xfrm>
          <a:prstGeom prst="rect">
            <a:avLst/>
          </a:prstGeom>
        </p:spPr>
        <p:txBody>
          <a:bodyPr wrap="square">
            <a:spAutoFit/>
          </a:bodyPr>
          <a:lstStyle/>
          <a:p>
            <a:pPr>
              <a:lnSpc>
                <a:spcPct val="150000"/>
              </a:lnSpc>
            </a:pPr>
            <a:r>
              <a:rPr lang="zh-CN" altLang="en-US" sz="1600" dirty="0">
                <a:solidFill>
                  <a:schemeClr val="tx1">
                    <a:lumMod val="65000"/>
                    <a:lumOff val="35000"/>
                  </a:schemeClr>
                </a:solidFill>
                <a:cs typeface="+mn-ea"/>
                <a:sym typeface="+mn-lt"/>
              </a:rPr>
              <a:t>做大客户销售，一个很重要的环节就是沟通，用什么样的营销话术、什么样的沟通技巧，具体的事情需要具体而定。但是有一些比较普遍意义的沟通技巧是大多数典典的销售必须共同遵守的。</a:t>
            </a:r>
            <a:endParaRPr lang="zh-CN" altLang="en-US" sz="1600" dirty="0">
              <a:solidFill>
                <a:schemeClr val="tx1">
                  <a:lumMod val="65000"/>
                  <a:lumOff val="35000"/>
                </a:schemeClr>
              </a:solidFill>
              <a:cs typeface="+mn-ea"/>
              <a:sym typeface="+mn-lt"/>
            </a:endParaRPr>
          </a:p>
        </p:txBody>
      </p:sp>
      <p:sp>
        <p:nvSpPr>
          <p:cNvPr id="15" name="矩形 14"/>
          <p:cNvSpPr/>
          <p:nvPr/>
        </p:nvSpPr>
        <p:spPr>
          <a:xfrm>
            <a:off x="6514566" y="4140141"/>
            <a:ext cx="4031873" cy="400110"/>
          </a:xfrm>
          <a:prstGeom prst="rect">
            <a:avLst/>
          </a:prstGeom>
        </p:spPr>
        <p:txBody>
          <a:bodyPr wrap="none">
            <a:spAutoFit/>
          </a:bodyPr>
          <a:lstStyle/>
          <a:p>
            <a:r>
              <a:rPr lang="zh-CN" altLang="en-US" sz="2000" b="1" dirty="0" smtClean="0">
                <a:solidFill>
                  <a:schemeClr val="bg1"/>
                </a:solidFill>
                <a:cs typeface="+mn-ea"/>
                <a:sym typeface="+mn-lt"/>
              </a:rPr>
              <a:t>倾听</a:t>
            </a:r>
            <a:r>
              <a:rPr lang="zh-CN" altLang="en-US" sz="2000" b="1" dirty="0">
                <a:solidFill>
                  <a:schemeClr val="bg1"/>
                </a:solidFill>
                <a:cs typeface="+mn-ea"/>
                <a:sym typeface="+mn-lt"/>
              </a:rPr>
              <a:t>是与客户有效沟通的重要途径</a:t>
            </a:r>
            <a:endParaRPr lang="en-US" altLang="zh-CN" sz="2000" b="1" dirty="0">
              <a:solidFill>
                <a:schemeClr val="bg1"/>
              </a:solidFill>
              <a:cs typeface="+mn-ea"/>
              <a:sym typeface="+mn-lt"/>
            </a:endParaRPr>
          </a:p>
        </p:txBody>
      </p:sp>
      <p:sp>
        <p:nvSpPr>
          <p:cNvPr id="16" name="矩形 15"/>
          <p:cNvSpPr/>
          <p:nvPr/>
        </p:nvSpPr>
        <p:spPr>
          <a:xfrm>
            <a:off x="5891135" y="4691203"/>
            <a:ext cx="5516380" cy="1569660"/>
          </a:xfrm>
          <a:prstGeom prst="rect">
            <a:avLst/>
          </a:prstGeom>
        </p:spPr>
        <p:txBody>
          <a:bodyPr wrap="square">
            <a:spAutoFit/>
          </a:bodyPr>
          <a:lstStyle/>
          <a:p>
            <a:pPr>
              <a:lnSpc>
                <a:spcPct val="150000"/>
              </a:lnSpc>
            </a:pPr>
            <a:r>
              <a:rPr lang="zh-CN" altLang="en-US" sz="1600" dirty="0">
                <a:solidFill>
                  <a:schemeClr val="tx1">
                    <a:lumMod val="65000"/>
                    <a:lumOff val="35000"/>
                  </a:schemeClr>
                </a:solidFill>
                <a:cs typeface="+mn-ea"/>
                <a:sym typeface="+mn-lt"/>
              </a:rPr>
              <a:t>做大客户销售，一个很重要的环节就是沟通，用什么样的营销话术、什么样的沟通技巧，具体的事情需要具体而定。但是有一些比较普遍意义的沟通技巧是大多数典典的销售必须共同遵守的。</a:t>
            </a:r>
            <a:endParaRPr lang="zh-CN" altLang="en-US" sz="1600" dirty="0">
              <a:solidFill>
                <a:schemeClr val="tx1">
                  <a:lumMod val="65000"/>
                  <a:lumOff val="35000"/>
                </a:schemeClr>
              </a:solidFill>
              <a:cs typeface="+mn-ea"/>
              <a:sym typeface="+mn-lt"/>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3043" y="1696363"/>
            <a:ext cx="4784409" cy="3192549"/>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48"/>
          <p:cNvSpPr txBox="1"/>
          <p:nvPr/>
        </p:nvSpPr>
        <p:spPr>
          <a:xfrm>
            <a:off x="3961625" y="2768649"/>
            <a:ext cx="6471529" cy="923330"/>
          </a:xfrm>
          <a:prstGeom prst="rect">
            <a:avLst/>
          </a:prstGeom>
          <a:noFill/>
        </p:spPr>
        <p:txBody>
          <a:bodyPr wrap="square" lIns="0" tIns="0" rIns="0" bIns="0" rtlCol="0">
            <a:spAutoFit/>
          </a:bodyPr>
          <a:lstStyle/>
          <a:p>
            <a:r>
              <a:rPr lang="zh-CN" altLang="en-US" sz="6000" dirty="0" smtClean="0">
                <a:solidFill>
                  <a:schemeClr val="accent1"/>
                </a:solidFill>
                <a:cs typeface="+mn-ea"/>
                <a:sym typeface="+mn-lt"/>
              </a:rPr>
              <a:t>了解顾客需求信息</a:t>
            </a:r>
            <a:endParaRPr lang="zh-CN" altLang="en-US" sz="6000" b="1" dirty="0">
              <a:solidFill>
                <a:schemeClr val="accent1"/>
              </a:solidFill>
              <a:cs typeface="+mn-ea"/>
              <a:sym typeface="+mn-lt"/>
            </a:endParaRPr>
          </a:p>
        </p:txBody>
      </p:sp>
      <p:sp>
        <p:nvSpPr>
          <p:cNvPr id="34" name="TextBox 49"/>
          <p:cNvSpPr txBox="1"/>
          <p:nvPr/>
        </p:nvSpPr>
        <p:spPr>
          <a:xfrm>
            <a:off x="4041933" y="3733464"/>
            <a:ext cx="6106408" cy="369332"/>
          </a:xfrm>
          <a:prstGeom prst="rect">
            <a:avLst/>
          </a:prstGeom>
          <a:noFill/>
        </p:spPr>
        <p:txBody>
          <a:bodyPr wrap="square" lIns="0" tIns="0" rIns="0" bIns="0" rtlCol="0">
            <a:spAutoFit/>
          </a:bodyPr>
          <a:lstStyle/>
          <a:p>
            <a:r>
              <a:rPr lang="en-US" altLang="zh-CN" sz="2400" dirty="0" smtClean="0">
                <a:cs typeface="+mn-ea"/>
                <a:sym typeface="+mn-lt"/>
              </a:rPr>
              <a:t>——</a:t>
            </a:r>
            <a:r>
              <a:rPr lang="zh-CN" altLang="en-US" sz="2400" dirty="0" smtClean="0">
                <a:cs typeface="+mn-ea"/>
                <a:sym typeface="+mn-lt"/>
              </a:rPr>
              <a:t>收集和反馈市场及竞争对手信息</a:t>
            </a:r>
            <a:r>
              <a:rPr lang="en-US" altLang="zh-CN" sz="2400" dirty="0" smtClean="0">
                <a:cs typeface="+mn-ea"/>
                <a:sym typeface="+mn-lt"/>
              </a:rPr>
              <a:t>——</a:t>
            </a:r>
            <a:endParaRPr lang="zh-CN" altLang="en-US" sz="2400" dirty="0">
              <a:cs typeface="+mn-ea"/>
              <a:sym typeface="+mn-lt"/>
            </a:endParaRPr>
          </a:p>
        </p:txBody>
      </p:sp>
      <p:sp>
        <p:nvSpPr>
          <p:cNvPr id="35" name="矩形 259"/>
          <p:cNvSpPr>
            <a:spLocks noChangeArrowheads="1"/>
          </p:cNvSpPr>
          <p:nvPr/>
        </p:nvSpPr>
        <p:spPr bwMode="auto">
          <a:xfrm>
            <a:off x="1879616" y="2456523"/>
            <a:ext cx="2082009" cy="20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77" tIns="43339" rIns="86677" bIns="4333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buNone/>
            </a:pPr>
            <a:r>
              <a:rPr lang="en-US" altLang="zh-CN" sz="13060" cap="all" spc="284" dirty="0" smtClean="0">
                <a:solidFill>
                  <a:schemeClr val="accent1"/>
                </a:solidFill>
                <a:latin typeface="Impact" panose="020B0806030902050204" pitchFamily="34" charset="0"/>
                <a:cs typeface="Arial" panose="020B0604020202020204" pitchFamily="34" charset="0"/>
              </a:rPr>
              <a:t>02</a:t>
            </a:r>
            <a:endParaRPr lang="zh-CN" altLang="en-US" sz="13060" cap="all" spc="284" dirty="0">
              <a:solidFill>
                <a:schemeClr val="accent1"/>
              </a:solidFill>
              <a:latin typeface="Impact" panose="020B0806030902050204" pitchFamily="34" charset="0"/>
              <a:cs typeface="Arial" panose="020B0604020202020204" pitchFamily="34" charset="0"/>
            </a:endParaRPr>
          </a:p>
        </p:txBody>
      </p:sp>
      <p:sp>
        <p:nvSpPr>
          <p:cNvPr id="5" name="矩形 4"/>
          <p:cNvSpPr/>
          <p:nvPr/>
        </p:nvSpPr>
        <p:spPr>
          <a:xfrm>
            <a:off x="0" y="2697194"/>
            <a:ext cx="1785257" cy="1586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406743" y="2697194"/>
            <a:ext cx="1785257" cy="1586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35"/>
                                        </p:tgtEl>
                                      </p:cBhvr>
                                    </p:animEffect>
                                    <p:animScale>
                                      <p:cBhvr>
                                        <p:cTn id="15" dur="250" autoRev="1" fill="hold"/>
                                        <p:tgtEl>
                                          <p:spTgt spid="35"/>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33"/>
                                        </p:tgtEl>
                                        <p:attrNameLst>
                                          <p:attrName>style.visibility</p:attrName>
                                        </p:attrNameLst>
                                      </p:cBhvr>
                                      <p:to>
                                        <p:strVal val="visible"/>
                                      </p:to>
                                    </p:set>
                                    <p:animEffect transition="in" filter="wipe(left)">
                                      <p:cBhvr>
                                        <p:cTn id="19" dur="200"/>
                                        <p:tgtEl>
                                          <p:spTgt spid="33"/>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33"/>
                                        </p:tgtEl>
                                      </p:cBhvr>
                                      <p:to x="80000" y="100000"/>
                                    </p:animScale>
                                    <p:anim by="(#ppt_w*0.10)" calcmode="lin" valueType="num">
                                      <p:cBhvr>
                                        <p:cTn id="22" dur="50" autoRev="1" fill="hold">
                                          <p:stCondLst>
                                            <p:cond delay="0"/>
                                          </p:stCondLst>
                                        </p:cTn>
                                        <p:tgtEl>
                                          <p:spTgt spid="33"/>
                                        </p:tgtEl>
                                        <p:attrNameLst>
                                          <p:attrName>ppt_x</p:attrName>
                                        </p:attrNameLst>
                                      </p:cBhvr>
                                    </p:anim>
                                    <p:anim by="(-#ppt_w*0.10)" calcmode="lin" valueType="num">
                                      <p:cBhvr>
                                        <p:cTn id="23" dur="50" autoRev="1" fill="hold">
                                          <p:stCondLst>
                                            <p:cond delay="0"/>
                                          </p:stCondLst>
                                        </p:cTn>
                                        <p:tgtEl>
                                          <p:spTgt spid="33"/>
                                        </p:tgtEl>
                                        <p:attrNameLst>
                                          <p:attrName>ppt_y</p:attrName>
                                        </p:attrNameLst>
                                      </p:cBhvr>
                                    </p:anim>
                                    <p:animRot by="-480000">
                                      <p:cBhvr>
                                        <p:cTn id="24" dur="50" autoRev="1" fill="hold">
                                          <p:stCondLst>
                                            <p:cond delay="0"/>
                                          </p:stCondLst>
                                        </p:cTn>
                                        <p:tgtEl>
                                          <p:spTgt spid="33"/>
                                        </p:tgtEl>
                                        <p:attrNameLst>
                                          <p:attrName>r</p:attrName>
                                        </p:attrNameLst>
                                      </p:cBhvr>
                                    </p:animRot>
                                  </p:childTnLst>
                                </p:cTn>
                              </p:par>
                            </p:childTnLst>
                          </p:cTn>
                        </p:par>
                        <p:par>
                          <p:cTn id="25" fill="hold">
                            <p:stCondLst>
                              <p:cond delay="167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4"/>
                                        </p:tgtEl>
                                        <p:attrNameLst>
                                          <p:attrName>style.visibility</p:attrName>
                                        </p:attrNameLst>
                                      </p:cBhvr>
                                      <p:to>
                                        <p:strVal val="visible"/>
                                      </p:to>
                                    </p:set>
                                    <p:animEffect transition="in" filter="wipe(left)">
                                      <p:cBhvr>
                                        <p:cTn id="28" dur="200"/>
                                        <p:tgtEl>
                                          <p:spTgt spid="34"/>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4"/>
                                        </p:tgtEl>
                                      </p:cBhvr>
                                      <p:to x="80000" y="100000"/>
                                    </p:animScale>
                                    <p:anim by="(#ppt_w*0.10)" calcmode="lin" valueType="num">
                                      <p:cBhvr>
                                        <p:cTn id="31" dur="50" autoRev="1" fill="hold">
                                          <p:stCondLst>
                                            <p:cond delay="0"/>
                                          </p:stCondLst>
                                        </p:cTn>
                                        <p:tgtEl>
                                          <p:spTgt spid="34"/>
                                        </p:tgtEl>
                                        <p:attrNameLst>
                                          <p:attrName>ppt_x</p:attrName>
                                        </p:attrNameLst>
                                      </p:cBhvr>
                                    </p:anim>
                                    <p:anim by="(-#ppt_w*0.10)" calcmode="lin" valueType="num">
                                      <p:cBhvr>
                                        <p:cTn id="32" dur="50" autoRev="1" fill="hold">
                                          <p:stCondLst>
                                            <p:cond delay="0"/>
                                          </p:stCondLst>
                                        </p:cTn>
                                        <p:tgtEl>
                                          <p:spTgt spid="34"/>
                                        </p:tgtEl>
                                        <p:attrNameLst>
                                          <p:attrName>ppt_y</p:attrName>
                                        </p:attrNameLst>
                                      </p:cBhvr>
                                    </p:anim>
                                    <p:animRot by="-480000">
                                      <p:cBhvr>
                                        <p:cTn id="33" dur="50" autoRev="1"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34" grpId="0"/>
      <p:bldP spid="34" grpId="1"/>
      <p:bldP spid="35" grpId="0"/>
      <p:bldP spid="3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624934" y="1751402"/>
            <a:ext cx="5599376" cy="7217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66650" y="402143"/>
            <a:ext cx="2646878" cy="461665"/>
          </a:xfrm>
          <a:prstGeom prst="rect">
            <a:avLst/>
          </a:prstGeom>
          <a:noFill/>
        </p:spPr>
        <p:txBody>
          <a:bodyPr wrap="none" rtlCol="0">
            <a:spAutoFit/>
          </a:bodyPr>
          <a:lstStyle/>
          <a:p>
            <a:pPr algn="ctr"/>
            <a:r>
              <a:rPr lang="zh-CN" altLang="en-US" sz="2400" dirty="0" smtClean="0">
                <a:solidFill>
                  <a:schemeClr val="tx1">
                    <a:lumMod val="75000"/>
                    <a:lumOff val="25000"/>
                  </a:schemeClr>
                </a:solidFill>
                <a:cs typeface="+mn-ea"/>
                <a:sym typeface="+mn-lt"/>
              </a:rPr>
              <a:t>了解顾客需求信息</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6" name="矩形 5"/>
          <p:cNvSpPr/>
          <p:nvPr/>
        </p:nvSpPr>
        <p:spPr>
          <a:xfrm>
            <a:off x="6746117" y="1853886"/>
            <a:ext cx="3357009" cy="523220"/>
          </a:xfrm>
          <a:prstGeom prst="rect">
            <a:avLst/>
          </a:prstGeom>
        </p:spPr>
        <p:txBody>
          <a:bodyPr wrap="none">
            <a:spAutoFit/>
          </a:bodyPr>
          <a:lstStyle/>
          <a:p>
            <a:r>
              <a:rPr lang="en-US" altLang="zh-CN" sz="2800" b="1" dirty="0" smtClean="0">
                <a:solidFill>
                  <a:schemeClr val="bg1"/>
                </a:solidFill>
                <a:cs typeface="+mn-ea"/>
                <a:sym typeface="+mn-lt"/>
              </a:rPr>
              <a:t>1.</a:t>
            </a:r>
            <a:r>
              <a:rPr lang="zh-CN" altLang="en-US" sz="2800" b="1" dirty="0" smtClean="0">
                <a:solidFill>
                  <a:schemeClr val="bg1"/>
                </a:solidFill>
                <a:cs typeface="+mn-ea"/>
                <a:sym typeface="+mn-lt"/>
              </a:rPr>
              <a:t>收集信息充分道歉</a:t>
            </a:r>
            <a:endParaRPr lang="zh-CN" altLang="en-US" sz="2800" b="1" dirty="0">
              <a:solidFill>
                <a:schemeClr val="bg1"/>
              </a:solidFill>
              <a:cs typeface="+mn-ea"/>
              <a:sym typeface="+mn-lt"/>
            </a:endParaRPr>
          </a:p>
        </p:txBody>
      </p:sp>
      <p:sp>
        <p:nvSpPr>
          <p:cNvPr id="17" name="矩形 16"/>
          <p:cNvSpPr/>
          <p:nvPr/>
        </p:nvSpPr>
        <p:spPr>
          <a:xfrm>
            <a:off x="5916074" y="2700431"/>
            <a:ext cx="5161657" cy="1569660"/>
          </a:xfrm>
          <a:prstGeom prst="rect">
            <a:avLst/>
          </a:prstGeom>
        </p:spPr>
        <p:txBody>
          <a:bodyPr wrap="square">
            <a:spAutoFit/>
          </a:bodyPr>
          <a:lstStyle/>
          <a:p>
            <a:pPr algn="just">
              <a:lnSpc>
                <a:spcPct val="150000"/>
              </a:lnSpc>
            </a:pPr>
            <a:r>
              <a:rPr lang="zh-CN" altLang="en-US" sz="1600" dirty="0">
                <a:solidFill>
                  <a:schemeClr val="tx1">
                    <a:lumMod val="75000"/>
                    <a:lumOff val="25000"/>
                  </a:schemeClr>
                </a:solidFill>
                <a:cs typeface="+mn-ea"/>
                <a:sym typeface="+mn-lt"/>
              </a:rPr>
              <a:t>真正的销售从异议开始。在实际的销售过程中，销售员经常会遇到各种异议。许多销售员会认为应对异议是一件困难的事情。其实，异议不仅仅是销售工作中的一个障碍，同时也是一个积极的因素。</a:t>
            </a:r>
            <a:endParaRPr lang="zh-CN" altLang="en-US" sz="1600" dirty="0">
              <a:solidFill>
                <a:schemeClr val="tx1">
                  <a:lumMod val="75000"/>
                  <a:lumOff val="25000"/>
                </a:schemeClr>
              </a:solidFill>
              <a:cs typeface="+mn-ea"/>
              <a:sym typeface="+mn-lt"/>
            </a:endParaRPr>
          </a:p>
        </p:txBody>
      </p:sp>
      <p:sp>
        <p:nvSpPr>
          <p:cNvPr id="18" name="矩形 17"/>
          <p:cNvSpPr/>
          <p:nvPr/>
        </p:nvSpPr>
        <p:spPr>
          <a:xfrm>
            <a:off x="5916074" y="4497391"/>
            <a:ext cx="5161657" cy="1569660"/>
          </a:xfrm>
          <a:prstGeom prst="rect">
            <a:avLst/>
          </a:prstGeom>
        </p:spPr>
        <p:txBody>
          <a:bodyPr wrap="square">
            <a:spAutoFit/>
          </a:bodyPr>
          <a:lstStyle/>
          <a:p>
            <a:pPr lvl="0" algn="just">
              <a:lnSpc>
                <a:spcPct val="150000"/>
              </a:lnSpc>
            </a:pPr>
            <a:r>
              <a:rPr lang="zh-CN" altLang="en-US" sz="1600" dirty="0">
                <a:solidFill>
                  <a:schemeClr val="tx1">
                    <a:lumMod val="75000"/>
                    <a:lumOff val="25000"/>
                  </a:schemeClr>
                </a:solidFill>
                <a:cs typeface="+mn-ea"/>
                <a:sym typeface="+mn-lt"/>
              </a:rPr>
              <a:t>作为一个专业的销售员，一定要有这样一个心态：异议是销售的真正开始。如果客户连异议都没有就购买了产品，那销售员的价值还怎么体现？针对异议向顾客道歉，拿出诚意，表明态度。</a:t>
            </a:r>
            <a:endParaRPr lang="zh-CN" altLang="en-US" sz="1600" dirty="0">
              <a:solidFill>
                <a:schemeClr val="tx1">
                  <a:lumMod val="75000"/>
                  <a:lumOff val="25000"/>
                </a:schemeClr>
              </a:solidFill>
              <a:cs typeface="+mn-ea"/>
              <a:sym typeface="+mn-lt"/>
            </a:endParaRPr>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751402"/>
            <a:ext cx="5624934" cy="38616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28427" y="3187093"/>
            <a:ext cx="8199620" cy="4035750"/>
          </a:xfrm>
          <a:prstGeom prst="rect">
            <a:avLst/>
          </a:prstGeom>
        </p:spPr>
      </p:pic>
      <p:sp>
        <p:nvSpPr>
          <p:cNvPr id="2" name="文本框 1"/>
          <p:cNvSpPr txBox="1"/>
          <p:nvPr/>
        </p:nvSpPr>
        <p:spPr>
          <a:xfrm>
            <a:off x="966650" y="402143"/>
            <a:ext cx="2646878" cy="461665"/>
          </a:xfrm>
          <a:prstGeom prst="rect">
            <a:avLst/>
          </a:prstGeom>
          <a:noFill/>
        </p:spPr>
        <p:txBody>
          <a:bodyPr wrap="none" rtlCol="0">
            <a:spAutoFit/>
          </a:bodyPr>
          <a:lstStyle/>
          <a:p>
            <a:pPr algn="ctr"/>
            <a:r>
              <a:rPr lang="zh-CN" altLang="en-US" sz="2400" dirty="0" smtClean="0">
                <a:solidFill>
                  <a:schemeClr val="tx1">
                    <a:lumMod val="75000"/>
                    <a:lumOff val="25000"/>
                  </a:schemeClr>
                </a:solidFill>
                <a:cs typeface="+mn-ea"/>
                <a:sym typeface="+mn-lt"/>
              </a:rPr>
              <a:t>了解顾客需求信息</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6" name="矩形 5"/>
          <p:cNvSpPr/>
          <p:nvPr/>
        </p:nvSpPr>
        <p:spPr>
          <a:xfrm>
            <a:off x="3290125" y="1222540"/>
            <a:ext cx="5599376" cy="7217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411308" y="1325024"/>
            <a:ext cx="3357009" cy="523220"/>
          </a:xfrm>
          <a:prstGeom prst="rect">
            <a:avLst/>
          </a:prstGeom>
        </p:spPr>
        <p:txBody>
          <a:bodyPr wrap="none">
            <a:spAutoFit/>
          </a:bodyPr>
          <a:lstStyle/>
          <a:p>
            <a:r>
              <a:rPr lang="en-US" altLang="zh-CN" sz="2800" b="1" dirty="0" smtClean="0">
                <a:solidFill>
                  <a:schemeClr val="bg1"/>
                </a:solidFill>
                <a:cs typeface="+mn-ea"/>
                <a:sym typeface="+mn-lt"/>
              </a:rPr>
              <a:t>2.</a:t>
            </a:r>
            <a:r>
              <a:rPr lang="zh-CN" altLang="en-US" sz="2800" b="1" dirty="0" smtClean="0">
                <a:solidFill>
                  <a:schemeClr val="bg1"/>
                </a:solidFill>
                <a:cs typeface="+mn-ea"/>
                <a:sym typeface="+mn-lt"/>
              </a:rPr>
              <a:t>再次征求顾客意见</a:t>
            </a:r>
            <a:endParaRPr lang="zh-CN" altLang="en-US" sz="2800" b="1" dirty="0">
              <a:solidFill>
                <a:schemeClr val="bg1"/>
              </a:solidFill>
              <a:cs typeface="+mn-ea"/>
              <a:sym typeface="+mn-lt"/>
            </a:endParaRPr>
          </a:p>
        </p:txBody>
      </p:sp>
      <p:sp>
        <p:nvSpPr>
          <p:cNvPr id="8" name="矩形 7"/>
          <p:cNvSpPr/>
          <p:nvPr/>
        </p:nvSpPr>
        <p:spPr>
          <a:xfrm>
            <a:off x="1074251" y="1950728"/>
            <a:ext cx="10063441" cy="873957"/>
          </a:xfrm>
          <a:prstGeom prst="rect">
            <a:avLst/>
          </a:prstGeom>
        </p:spPr>
        <p:txBody>
          <a:bodyPr wrap="square">
            <a:spAutoFit/>
          </a:bodyPr>
          <a:lstStyle/>
          <a:p>
            <a:pPr algn="just">
              <a:lnSpc>
                <a:spcPct val="150000"/>
              </a:lnSpc>
            </a:pPr>
            <a:r>
              <a:rPr lang="zh-CN" altLang="en-US" dirty="0">
                <a:solidFill>
                  <a:schemeClr val="tx1">
                    <a:lumMod val="75000"/>
                    <a:lumOff val="25000"/>
                  </a:schemeClr>
                </a:solidFill>
                <a:cs typeface="+mn-ea"/>
                <a:sym typeface="+mn-lt"/>
              </a:rPr>
              <a:t>从异议征求客户意见，实际上任何产品都有不足之处，都不可能完美，客户肯定会对它有一定的异议，异议提醒销售员在销售的过程中，可能没有完全了解某些需求，或者某些表达没有被客户理解。</a:t>
            </a:r>
            <a:endParaRPr lang="zh-CN" altLang="en-US" dirty="0">
              <a:solidFill>
                <a:schemeClr val="tx1">
                  <a:lumMod val="75000"/>
                  <a:lumOff val="25000"/>
                </a:schemeClr>
              </a:solidFill>
              <a:cs typeface="+mn-ea"/>
              <a:sym typeface="+mn-lt"/>
            </a:endParaRPr>
          </a:p>
        </p:txBody>
      </p:sp>
      <p:sp>
        <p:nvSpPr>
          <p:cNvPr id="12" name="矩形 11"/>
          <p:cNvSpPr/>
          <p:nvPr/>
        </p:nvSpPr>
        <p:spPr>
          <a:xfrm>
            <a:off x="1199212" y="3183418"/>
            <a:ext cx="9938479" cy="7217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308855" y="3221116"/>
            <a:ext cx="7719192" cy="580415"/>
          </a:xfrm>
          <a:prstGeom prst="rect">
            <a:avLst/>
          </a:prstGeom>
        </p:spPr>
        <p:txBody>
          <a:bodyPr wrap="square">
            <a:spAutoFit/>
          </a:bodyPr>
          <a:lstStyle/>
          <a:p>
            <a:pPr algn="ctr">
              <a:lnSpc>
                <a:spcPct val="150000"/>
              </a:lnSpc>
            </a:pPr>
            <a:r>
              <a:rPr lang="zh-CN" altLang="en-US" sz="2400" b="1" dirty="0">
                <a:solidFill>
                  <a:schemeClr val="bg1"/>
                </a:solidFill>
                <a:cs typeface="+mn-ea"/>
                <a:sym typeface="+mn-lt"/>
              </a:rPr>
              <a:t>用有意思的方式为第一次约谈或沟通先进行筹备工作。</a:t>
            </a:r>
            <a:endParaRPr lang="zh-CN" altLang="en-US" sz="2400" b="1" dirty="0">
              <a:solidFill>
                <a:schemeClr val="bg1"/>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66650" y="402143"/>
            <a:ext cx="2646878" cy="461665"/>
          </a:xfrm>
          <a:prstGeom prst="rect">
            <a:avLst/>
          </a:prstGeom>
          <a:noFill/>
        </p:spPr>
        <p:txBody>
          <a:bodyPr wrap="none" rtlCol="0">
            <a:spAutoFit/>
          </a:bodyPr>
          <a:lstStyle/>
          <a:p>
            <a:pPr algn="ctr"/>
            <a:r>
              <a:rPr lang="zh-CN" altLang="en-US" sz="2400" dirty="0" smtClean="0">
                <a:solidFill>
                  <a:schemeClr val="tx1">
                    <a:lumMod val="75000"/>
                    <a:lumOff val="25000"/>
                  </a:schemeClr>
                </a:solidFill>
                <a:cs typeface="+mn-ea"/>
                <a:sym typeface="+mn-lt"/>
              </a:rPr>
              <a:t>了解顾客需求信息</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6" name="矩形 5"/>
          <p:cNvSpPr/>
          <p:nvPr/>
        </p:nvSpPr>
        <p:spPr>
          <a:xfrm>
            <a:off x="3290125" y="1222540"/>
            <a:ext cx="5599376" cy="7217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5129453" y="1325024"/>
            <a:ext cx="1920719" cy="523220"/>
          </a:xfrm>
          <a:prstGeom prst="rect">
            <a:avLst/>
          </a:prstGeom>
        </p:spPr>
        <p:txBody>
          <a:bodyPr wrap="none">
            <a:spAutoFit/>
          </a:bodyPr>
          <a:lstStyle/>
          <a:p>
            <a:r>
              <a:rPr lang="en-US" altLang="zh-CN" sz="2800" b="1" dirty="0" smtClean="0">
                <a:solidFill>
                  <a:schemeClr val="bg1"/>
                </a:solidFill>
                <a:cs typeface="+mn-ea"/>
                <a:sym typeface="+mn-lt"/>
              </a:rPr>
              <a:t>3.</a:t>
            </a:r>
            <a:r>
              <a:rPr lang="zh-CN" altLang="en-US" sz="2800" b="1" dirty="0" smtClean="0">
                <a:solidFill>
                  <a:schemeClr val="bg1"/>
                </a:solidFill>
                <a:cs typeface="+mn-ea"/>
                <a:sym typeface="+mn-lt"/>
              </a:rPr>
              <a:t>跟踪服务</a:t>
            </a:r>
            <a:endParaRPr lang="zh-CN" altLang="en-US" sz="2800" b="1" dirty="0">
              <a:solidFill>
                <a:schemeClr val="bg1"/>
              </a:solidFill>
              <a:cs typeface="+mn-ea"/>
              <a:sym typeface="+mn-lt"/>
            </a:endParaRPr>
          </a:p>
        </p:txBody>
      </p:sp>
      <p:sp>
        <p:nvSpPr>
          <p:cNvPr id="8" name="矩形 7"/>
          <p:cNvSpPr/>
          <p:nvPr/>
        </p:nvSpPr>
        <p:spPr>
          <a:xfrm>
            <a:off x="1148409" y="2097066"/>
            <a:ext cx="10142890" cy="728533"/>
          </a:xfrm>
          <a:prstGeom prst="rect">
            <a:avLst/>
          </a:prstGeom>
        </p:spPr>
        <p:txBody>
          <a:bodyPr wrap="square">
            <a:spAutoFit/>
          </a:bodyPr>
          <a:lstStyle/>
          <a:p>
            <a:pPr>
              <a:lnSpc>
                <a:spcPct val="120000"/>
              </a:lnSpc>
            </a:pPr>
            <a:r>
              <a:rPr lang="zh-CN" altLang="en-US" dirty="0">
                <a:solidFill>
                  <a:schemeClr val="tx1">
                    <a:lumMod val="75000"/>
                    <a:lumOff val="25000"/>
                  </a:schemeClr>
                </a:solidFill>
                <a:cs typeface="+mn-ea"/>
                <a:sym typeface="+mn-lt"/>
              </a:rPr>
              <a:t>成交后，销售人员的工作并没有结束，还必须给顾客提供各种各样的服务和支持，以确保他们的满意和重复购买。优秀的售后服务能够提高顾客的忠诚。</a:t>
            </a:r>
            <a:endParaRPr lang="zh-CN" altLang="en-US" sz="1600" dirty="0">
              <a:solidFill>
                <a:schemeClr val="tx1">
                  <a:lumMod val="75000"/>
                  <a:lumOff val="25000"/>
                </a:schemeClr>
              </a:solidFill>
              <a:cs typeface="+mn-ea"/>
              <a:sym typeface="+mn-lt"/>
            </a:endParaRPr>
          </a:p>
        </p:txBody>
      </p:sp>
      <p:grpSp>
        <p:nvGrpSpPr>
          <p:cNvPr id="30" name="组合 29"/>
          <p:cNvGrpSpPr/>
          <p:nvPr/>
        </p:nvGrpSpPr>
        <p:grpSpPr>
          <a:xfrm>
            <a:off x="4813101" y="3177527"/>
            <a:ext cx="1917484" cy="2034406"/>
            <a:chOff x="8191416" y="3956107"/>
            <a:chExt cx="548812" cy="582277"/>
          </a:xfrm>
        </p:grpSpPr>
        <p:sp>
          <p:nvSpPr>
            <p:cNvPr id="31" name="Freeform 862"/>
            <p:cNvSpPr>
              <a:spLocks noEditPoints="1"/>
            </p:cNvSpPr>
            <p:nvPr/>
          </p:nvSpPr>
          <p:spPr bwMode="auto">
            <a:xfrm>
              <a:off x="8191416" y="3956107"/>
              <a:ext cx="548812" cy="518694"/>
            </a:xfrm>
            <a:custGeom>
              <a:avLst/>
              <a:gdLst>
                <a:gd name="T0" fmla="*/ 82 w 164"/>
                <a:gd name="T1" fmla="*/ 40 h 155"/>
                <a:gd name="T2" fmla="*/ 124 w 164"/>
                <a:gd name="T3" fmla="*/ 82 h 155"/>
                <a:gd name="T4" fmla="*/ 113 w 164"/>
                <a:gd name="T5" fmla="*/ 116 h 155"/>
                <a:gd name="T6" fmla="*/ 135 w 164"/>
                <a:gd name="T7" fmla="*/ 82 h 155"/>
                <a:gd name="T8" fmla="*/ 82 w 164"/>
                <a:gd name="T9" fmla="*/ 29 h 155"/>
                <a:gd name="T10" fmla="*/ 82 w 164"/>
                <a:gd name="T11" fmla="*/ 29 h 155"/>
                <a:gd name="T12" fmla="*/ 29 w 164"/>
                <a:gd name="T13" fmla="*/ 82 h 155"/>
                <a:gd name="T14" fmla="*/ 52 w 164"/>
                <a:gd name="T15" fmla="*/ 116 h 155"/>
                <a:gd name="T16" fmla="*/ 40 w 164"/>
                <a:gd name="T17" fmla="*/ 82 h 155"/>
                <a:gd name="T18" fmla="*/ 82 w 164"/>
                <a:gd name="T19" fmla="*/ 40 h 155"/>
                <a:gd name="T20" fmla="*/ 82 w 164"/>
                <a:gd name="T21" fmla="*/ 0 h 155"/>
                <a:gd name="T22" fmla="*/ 0 w 164"/>
                <a:gd name="T23" fmla="*/ 82 h 155"/>
                <a:gd name="T24" fmla="*/ 8 w 164"/>
                <a:gd name="T25" fmla="*/ 116 h 155"/>
                <a:gd name="T26" fmla="*/ 57 w 164"/>
                <a:gd name="T27" fmla="*/ 155 h 155"/>
                <a:gd name="T28" fmla="*/ 55 w 164"/>
                <a:gd name="T29" fmla="*/ 152 h 155"/>
                <a:gd name="T30" fmla="*/ 18 w 164"/>
                <a:gd name="T31" fmla="*/ 112 h 155"/>
                <a:gd name="T32" fmla="*/ 11 w 164"/>
                <a:gd name="T33" fmla="*/ 82 h 155"/>
                <a:gd name="T34" fmla="*/ 82 w 164"/>
                <a:gd name="T35" fmla="*/ 11 h 155"/>
                <a:gd name="T36" fmla="*/ 153 w 164"/>
                <a:gd name="T37" fmla="*/ 82 h 155"/>
                <a:gd name="T38" fmla="*/ 110 w 164"/>
                <a:gd name="T39" fmla="*/ 152 h 155"/>
                <a:gd name="T40" fmla="*/ 109 w 164"/>
                <a:gd name="T41" fmla="*/ 155 h 155"/>
                <a:gd name="T42" fmla="*/ 164 w 164"/>
                <a:gd name="T43" fmla="*/ 82 h 155"/>
                <a:gd name="T44" fmla="*/ 82 w 164"/>
                <a:gd name="T4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55">
                  <a:moveTo>
                    <a:pt x="82" y="40"/>
                  </a:moveTo>
                  <a:cubicBezTo>
                    <a:pt x="105" y="40"/>
                    <a:pt x="124" y="59"/>
                    <a:pt x="124" y="82"/>
                  </a:cubicBezTo>
                  <a:cubicBezTo>
                    <a:pt x="124" y="95"/>
                    <a:pt x="119" y="106"/>
                    <a:pt x="113" y="116"/>
                  </a:cubicBezTo>
                  <a:cubicBezTo>
                    <a:pt x="123" y="111"/>
                    <a:pt x="135" y="100"/>
                    <a:pt x="135" y="82"/>
                  </a:cubicBezTo>
                  <a:cubicBezTo>
                    <a:pt x="135" y="53"/>
                    <a:pt x="112" y="29"/>
                    <a:pt x="82" y="29"/>
                  </a:cubicBezTo>
                  <a:cubicBezTo>
                    <a:pt x="82" y="29"/>
                    <a:pt x="82" y="29"/>
                    <a:pt x="82" y="29"/>
                  </a:cubicBezTo>
                  <a:cubicBezTo>
                    <a:pt x="53" y="29"/>
                    <a:pt x="29" y="53"/>
                    <a:pt x="29" y="82"/>
                  </a:cubicBezTo>
                  <a:cubicBezTo>
                    <a:pt x="29" y="100"/>
                    <a:pt x="41" y="111"/>
                    <a:pt x="52" y="116"/>
                  </a:cubicBezTo>
                  <a:cubicBezTo>
                    <a:pt x="45" y="106"/>
                    <a:pt x="40" y="95"/>
                    <a:pt x="40" y="82"/>
                  </a:cubicBezTo>
                  <a:cubicBezTo>
                    <a:pt x="40" y="59"/>
                    <a:pt x="59" y="40"/>
                    <a:pt x="82" y="40"/>
                  </a:cubicBezTo>
                  <a:close/>
                  <a:moveTo>
                    <a:pt x="82" y="0"/>
                  </a:moveTo>
                  <a:cubicBezTo>
                    <a:pt x="37" y="0"/>
                    <a:pt x="0" y="37"/>
                    <a:pt x="0" y="82"/>
                  </a:cubicBezTo>
                  <a:cubicBezTo>
                    <a:pt x="0" y="94"/>
                    <a:pt x="3" y="106"/>
                    <a:pt x="8" y="116"/>
                  </a:cubicBezTo>
                  <a:cubicBezTo>
                    <a:pt x="17" y="137"/>
                    <a:pt x="35" y="150"/>
                    <a:pt x="57" y="155"/>
                  </a:cubicBezTo>
                  <a:cubicBezTo>
                    <a:pt x="55" y="152"/>
                    <a:pt x="55" y="152"/>
                    <a:pt x="55" y="152"/>
                  </a:cubicBezTo>
                  <a:cubicBezTo>
                    <a:pt x="39" y="144"/>
                    <a:pt x="25" y="128"/>
                    <a:pt x="18" y="112"/>
                  </a:cubicBezTo>
                  <a:cubicBezTo>
                    <a:pt x="14" y="103"/>
                    <a:pt x="11" y="93"/>
                    <a:pt x="11" y="82"/>
                  </a:cubicBezTo>
                  <a:cubicBezTo>
                    <a:pt x="11" y="43"/>
                    <a:pt x="43" y="12"/>
                    <a:pt x="82" y="11"/>
                  </a:cubicBezTo>
                  <a:cubicBezTo>
                    <a:pt x="121" y="12"/>
                    <a:pt x="153" y="43"/>
                    <a:pt x="153" y="82"/>
                  </a:cubicBezTo>
                  <a:cubicBezTo>
                    <a:pt x="153" y="111"/>
                    <a:pt x="135" y="140"/>
                    <a:pt x="110" y="152"/>
                  </a:cubicBezTo>
                  <a:cubicBezTo>
                    <a:pt x="109" y="155"/>
                    <a:pt x="109" y="155"/>
                    <a:pt x="109" y="155"/>
                  </a:cubicBezTo>
                  <a:cubicBezTo>
                    <a:pt x="141" y="146"/>
                    <a:pt x="164" y="118"/>
                    <a:pt x="164" y="82"/>
                  </a:cubicBezTo>
                  <a:cubicBezTo>
                    <a:pt x="164" y="37"/>
                    <a:pt x="127" y="0"/>
                    <a:pt x="8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63"/>
            <p:cNvSpPr/>
            <p:nvPr/>
          </p:nvSpPr>
          <p:spPr bwMode="auto">
            <a:xfrm>
              <a:off x="8378814" y="4274017"/>
              <a:ext cx="174014" cy="264367"/>
            </a:xfrm>
            <a:custGeom>
              <a:avLst/>
              <a:gdLst>
                <a:gd name="T0" fmla="*/ 50 w 52"/>
                <a:gd name="T1" fmla="*/ 12 h 79"/>
                <a:gd name="T2" fmla="*/ 36 w 52"/>
                <a:gd name="T3" fmla="*/ 77 h 79"/>
                <a:gd name="T4" fmla="*/ 26 w 52"/>
                <a:gd name="T5" fmla="*/ 79 h 79"/>
                <a:gd name="T6" fmla="*/ 16 w 52"/>
                <a:gd name="T7" fmla="*/ 77 h 79"/>
                <a:gd name="T8" fmla="*/ 2 w 52"/>
                <a:gd name="T9" fmla="*/ 12 h 79"/>
                <a:gd name="T10" fmla="*/ 26 w 52"/>
                <a:gd name="T11" fmla="*/ 0 h 79"/>
                <a:gd name="T12" fmla="*/ 50 w 52"/>
                <a:gd name="T13" fmla="*/ 12 h 79"/>
              </a:gdLst>
              <a:ahLst/>
              <a:cxnLst>
                <a:cxn ang="0">
                  <a:pos x="T0" y="T1"/>
                </a:cxn>
                <a:cxn ang="0">
                  <a:pos x="T2" y="T3"/>
                </a:cxn>
                <a:cxn ang="0">
                  <a:pos x="T4" y="T5"/>
                </a:cxn>
                <a:cxn ang="0">
                  <a:pos x="T6" y="T7"/>
                </a:cxn>
                <a:cxn ang="0">
                  <a:pos x="T8" y="T9"/>
                </a:cxn>
                <a:cxn ang="0">
                  <a:pos x="T10" y="T11"/>
                </a:cxn>
                <a:cxn ang="0">
                  <a:pos x="T12" y="T13"/>
                </a:cxn>
              </a:cxnLst>
              <a:rect l="0" t="0" r="r" b="b"/>
              <a:pathLst>
                <a:path w="52" h="79">
                  <a:moveTo>
                    <a:pt x="50" y="12"/>
                  </a:moveTo>
                  <a:cubicBezTo>
                    <a:pt x="52" y="41"/>
                    <a:pt x="36" y="77"/>
                    <a:pt x="36" y="77"/>
                  </a:cubicBezTo>
                  <a:cubicBezTo>
                    <a:pt x="36" y="77"/>
                    <a:pt x="32" y="79"/>
                    <a:pt x="26" y="79"/>
                  </a:cubicBezTo>
                  <a:cubicBezTo>
                    <a:pt x="20" y="79"/>
                    <a:pt x="16" y="77"/>
                    <a:pt x="16" y="77"/>
                  </a:cubicBezTo>
                  <a:cubicBezTo>
                    <a:pt x="16" y="77"/>
                    <a:pt x="0" y="41"/>
                    <a:pt x="2" y="12"/>
                  </a:cubicBezTo>
                  <a:cubicBezTo>
                    <a:pt x="2" y="12"/>
                    <a:pt x="6" y="0"/>
                    <a:pt x="26" y="0"/>
                  </a:cubicBezTo>
                  <a:cubicBezTo>
                    <a:pt x="46" y="0"/>
                    <a:pt x="50" y="12"/>
                    <a:pt x="50"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Oval 864"/>
            <p:cNvSpPr>
              <a:spLocks noChangeArrowheads="1"/>
            </p:cNvSpPr>
            <p:nvPr/>
          </p:nvSpPr>
          <p:spPr bwMode="auto">
            <a:xfrm>
              <a:off x="8405585" y="4133467"/>
              <a:ext cx="120471" cy="120471"/>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4" name="矩形 33"/>
          <p:cNvSpPr/>
          <p:nvPr/>
        </p:nvSpPr>
        <p:spPr>
          <a:xfrm>
            <a:off x="7675566" y="3385679"/>
            <a:ext cx="3409115" cy="1569660"/>
          </a:xfrm>
          <a:prstGeom prst="rect">
            <a:avLst/>
          </a:prstGeom>
        </p:spPr>
        <p:txBody>
          <a:bodyPr wrap="square">
            <a:spAutoFit/>
          </a:bodyPr>
          <a:lstStyle/>
          <a:p>
            <a:pPr lvl="0">
              <a:lnSpc>
                <a:spcPct val="150000"/>
              </a:lnSpc>
            </a:pPr>
            <a:r>
              <a:rPr lang="zh-CN" altLang="en-US" sz="1600" dirty="0" smtClean="0">
                <a:solidFill>
                  <a:schemeClr val="tx1">
                    <a:lumMod val="75000"/>
                    <a:lumOff val="25000"/>
                  </a:schemeClr>
                </a:solidFill>
                <a:cs typeface="+mn-ea"/>
                <a:sym typeface="+mn-lt"/>
              </a:rPr>
              <a:t>除此之外，销售人员或销售团队的成员，要经常监督瓷砖的安装工作，并确保适当的维护，以此减少可能导致顾客不满意的问题。</a:t>
            </a:r>
            <a:endParaRPr lang="zh-CN" altLang="en-US" sz="1600" dirty="0">
              <a:solidFill>
                <a:schemeClr val="tx1">
                  <a:lumMod val="75000"/>
                  <a:lumOff val="25000"/>
                </a:schemeClr>
              </a:solidFill>
              <a:cs typeface="+mn-ea"/>
              <a:sym typeface="+mn-lt"/>
            </a:endParaRPr>
          </a:p>
        </p:txBody>
      </p:sp>
      <p:sp>
        <p:nvSpPr>
          <p:cNvPr id="36" name="矩形 35"/>
          <p:cNvSpPr/>
          <p:nvPr/>
        </p:nvSpPr>
        <p:spPr>
          <a:xfrm>
            <a:off x="1167863" y="3584849"/>
            <a:ext cx="2990484" cy="1200329"/>
          </a:xfrm>
          <a:prstGeom prst="rect">
            <a:avLst/>
          </a:prstGeom>
        </p:spPr>
        <p:txBody>
          <a:bodyPr wrap="square">
            <a:spAutoFit/>
          </a:bodyPr>
          <a:lstStyle/>
          <a:p>
            <a:pPr lvl="0">
              <a:lnSpc>
                <a:spcPct val="150000"/>
              </a:lnSpc>
            </a:pPr>
            <a:r>
              <a:rPr lang="zh-CN" altLang="en-US" sz="1600" dirty="0" smtClean="0">
                <a:solidFill>
                  <a:schemeClr val="tx1">
                    <a:lumMod val="75000"/>
                    <a:lumOff val="25000"/>
                  </a:schemeClr>
                </a:solidFill>
                <a:cs typeface="+mn-ea"/>
                <a:sym typeface="+mn-lt"/>
              </a:rPr>
              <a:t>销售人员必须跟踪每笔销售以确保运输安排、产品质量或顾客的账单没有问题。</a:t>
            </a:r>
            <a:endParaRPr lang="en-US" altLang="zh-CN" sz="1600" dirty="0" smtClean="0">
              <a:solidFill>
                <a:schemeClr val="tx1">
                  <a:lumMod val="75000"/>
                  <a:lumOff val="25000"/>
                </a:schemeClr>
              </a:solidFill>
              <a:cs typeface="+mn-ea"/>
              <a:sym typeface="+mn-lt"/>
            </a:endParaRPr>
          </a:p>
        </p:txBody>
      </p:sp>
      <p:sp>
        <p:nvSpPr>
          <p:cNvPr id="38" name="矩形 37"/>
          <p:cNvSpPr/>
          <p:nvPr/>
        </p:nvSpPr>
        <p:spPr>
          <a:xfrm>
            <a:off x="1224984" y="5443480"/>
            <a:ext cx="9729656" cy="873957"/>
          </a:xfrm>
          <a:prstGeom prst="rect">
            <a:avLst/>
          </a:prstGeom>
        </p:spPr>
        <p:txBody>
          <a:bodyPr wrap="square">
            <a:spAutoFit/>
          </a:bodyPr>
          <a:lstStyle/>
          <a:p>
            <a:pPr>
              <a:lnSpc>
                <a:spcPct val="150000"/>
              </a:lnSpc>
            </a:pPr>
            <a:r>
              <a:rPr lang="zh-CN" altLang="en-US" dirty="0" smtClean="0">
                <a:solidFill>
                  <a:schemeClr val="tx1">
                    <a:lumMod val="75000"/>
                    <a:lumOff val="25000"/>
                  </a:schemeClr>
                </a:solidFill>
                <a:cs typeface="+mn-ea"/>
                <a:sym typeface="+mn-lt"/>
              </a:rPr>
              <a:t>有人估计当顾客停止从某个公司购买时，</a:t>
            </a:r>
            <a:r>
              <a:rPr lang="en-US" altLang="zh-CN" dirty="0" smtClean="0">
                <a:solidFill>
                  <a:schemeClr val="tx1">
                    <a:lumMod val="75000"/>
                    <a:lumOff val="25000"/>
                  </a:schemeClr>
                </a:solidFill>
                <a:cs typeface="+mn-ea"/>
                <a:sym typeface="+mn-lt"/>
              </a:rPr>
              <a:t>60%</a:t>
            </a:r>
            <a:r>
              <a:rPr lang="zh-CN" altLang="en-US" dirty="0" smtClean="0">
                <a:solidFill>
                  <a:schemeClr val="tx1">
                    <a:lumMod val="75000"/>
                    <a:lumOff val="25000"/>
                  </a:schemeClr>
                </a:solidFill>
                <a:cs typeface="+mn-ea"/>
                <a:sym typeface="+mn-lt"/>
              </a:rPr>
              <a:t>的情况是因为顾客认为销售公司的销售人员在产品售出后，态度变得冷淡。</a:t>
            </a:r>
            <a:endParaRPr lang="zh-CN" altLang="en-US" dirty="0">
              <a:solidFill>
                <a:schemeClr val="tx1">
                  <a:lumMod val="75000"/>
                  <a:lumOff val="25000"/>
                </a:schemeClr>
              </a:solidFill>
              <a:cs typeface="+mn-ea"/>
              <a:sym typeface="+mn-lt"/>
            </a:endParaRPr>
          </a:p>
        </p:txBody>
      </p:sp>
      <p:sp>
        <p:nvSpPr>
          <p:cNvPr id="39" name="等腰三角形 38"/>
          <p:cNvSpPr/>
          <p:nvPr/>
        </p:nvSpPr>
        <p:spPr>
          <a:xfrm rot="16200000">
            <a:off x="4115654" y="3799229"/>
            <a:ext cx="449912" cy="38785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等腰三角形 39"/>
          <p:cNvSpPr/>
          <p:nvPr/>
        </p:nvSpPr>
        <p:spPr>
          <a:xfrm rot="5400000" flipH="1">
            <a:off x="7084273" y="3803115"/>
            <a:ext cx="449912" cy="38785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1000"/>
                                        <p:tgtEl>
                                          <p:spTgt spid="40"/>
                                        </p:tgtEl>
                                      </p:cBhvr>
                                    </p:animEffect>
                                    <p:anim calcmode="lin" valueType="num">
                                      <p:cBhvr>
                                        <p:cTn id="23" dur="1000" fill="hold"/>
                                        <p:tgtEl>
                                          <p:spTgt spid="40"/>
                                        </p:tgtEl>
                                        <p:attrNameLst>
                                          <p:attrName>ppt_x</p:attrName>
                                        </p:attrNameLst>
                                      </p:cBhvr>
                                      <p:tavLst>
                                        <p:tav tm="0">
                                          <p:val>
                                            <p:strVal val="#ppt_x"/>
                                          </p:val>
                                        </p:tav>
                                        <p:tav tm="100000">
                                          <p:val>
                                            <p:strVal val="#ppt_x"/>
                                          </p:val>
                                        </p:tav>
                                      </p:tavLst>
                                    </p:anim>
                                    <p:anim calcmode="lin" valueType="num">
                                      <p:cBhvr>
                                        <p:cTn id="24"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additive="base">
                                        <p:cTn id="33" dur="500" fill="hold"/>
                                        <p:tgtEl>
                                          <p:spTgt spid="36"/>
                                        </p:tgtEl>
                                        <p:attrNameLst>
                                          <p:attrName>ppt_x</p:attrName>
                                        </p:attrNameLst>
                                      </p:cBhvr>
                                      <p:tavLst>
                                        <p:tav tm="0">
                                          <p:val>
                                            <p:strVal val="#ppt_x"/>
                                          </p:val>
                                        </p:tav>
                                        <p:tav tm="100000">
                                          <p:val>
                                            <p:strVal val="#ppt_x"/>
                                          </p:val>
                                        </p:tav>
                                      </p:tavLst>
                                    </p:anim>
                                    <p:anim calcmode="lin" valueType="num">
                                      <p:cBhvr additive="base">
                                        <p:cTn id="34" dur="500" fill="hold"/>
                                        <p:tgtEl>
                                          <p:spTgt spid="3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ppt_x"/>
                                          </p:val>
                                        </p:tav>
                                        <p:tav tm="100000">
                                          <p:val>
                                            <p:strVal val="#ppt_x"/>
                                          </p:val>
                                        </p:tav>
                                      </p:tavLst>
                                    </p:anim>
                                    <p:anim calcmode="lin" valueType="num">
                                      <p:cBhvr additive="base">
                                        <p:cTn id="3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4" grpId="0"/>
      <p:bldP spid="36" grpId="0"/>
      <p:bldP spid="38" grpId="0"/>
      <p:bldP spid="39" grpId="0" animBg="1"/>
      <p:bldP spid="4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591579"/>
            <a:ext cx="4351784" cy="4054839"/>
          </a:xfrm>
          <a:prstGeom prst="rect">
            <a:avLst/>
          </a:prstGeom>
        </p:spPr>
      </p:pic>
      <p:sp>
        <p:nvSpPr>
          <p:cNvPr id="2" name="文本框 1"/>
          <p:cNvSpPr txBox="1"/>
          <p:nvPr/>
        </p:nvSpPr>
        <p:spPr>
          <a:xfrm>
            <a:off x="966650" y="402143"/>
            <a:ext cx="2646878" cy="461665"/>
          </a:xfrm>
          <a:prstGeom prst="rect">
            <a:avLst/>
          </a:prstGeom>
          <a:noFill/>
        </p:spPr>
        <p:txBody>
          <a:bodyPr wrap="none" rtlCol="0">
            <a:spAutoFit/>
          </a:bodyPr>
          <a:lstStyle/>
          <a:p>
            <a:pPr algn="ctr"/>
            <a:r>
              <a:rPr lang="zh-CN" altLang="en-US" sz="2400" dirty="0" smtClean="0">
                <a:solidFill>
                  <a:schemeClr val="tx1">
                    <a:lumMod val="75000"/>
                    <a:lumOff val="25000"/>
                  </a:schemeClr>
                </a:solidFill>
                <a:cs typeface="+mn-ea"/>
                <a:sym typeface="+mn-lt"/>
              </a:rPr>
              <a:t>了解顾客需求信息</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6" name="矩形 5"/>
          <p:cNvSpPr/>
          <p:nvPr/>
        </p:nvSpPr>
        <p:spPr>
          <a:xfrm>
            <a:off x="4485904" y="4870352"/>
            <a:ext cx="6867427" cy="923330"/>
          </a:xfrm>
          <a:prstGeom prst="rect">
            <a:avLst/>
          </a:prstGeom>
        </p:spPr>
        <p:txBody>
          <a:bodyPr wrap="square">
            <a:spAutoFit/>
          </a:bodyPr>
          <a:lstStyle/>
          <a:p>
            <a:pPr>
              <a:lnSpc>
                <a:spcPct val="150000"/>
              </a:lnSpc>
            </a:pPr>
            <a:r>
              <a:rPr lang="zh-CN" altLang="en-US" dirty="0">
                <a:solidFill>
                  <a:schemeClr val="tx1">
                    <a:lumMod val="75000"/>
                    <a:lumOff val="25000"/>
                  </a:schemeClr>
                </a:solidFill>
                <a:cs typeface="+mn-ea"/>
                <a:sym typeface="+mn-lt"/>
              </a:rPr>
              <a:t>事实上，一开始你的行销动作做得愈少，获得的信赖度可能就愈高。你只要建立好关系，取得对方的信任，再进行下面的动作。</a:t>
            </a:r>
            <a:endParaRPr lang="zh-CN" altLang="en-US" dirty="0">
              <a:solidFill>
                <a:schemeClr val="tx1">
                  <a:lumMod val="75000"/>
                  <a:lumOff val="25000"/>
                </a:schemeClr>
              </a:solidFill>
              <a:cs typeface="+mn-ea"/>
              <a:sym typeface="+mn-lt"/>
            </a:endParaRPr>
          </a:p>
        </p:txBody>
      </p:sp>
      <p:sp>
        <p:nvSpPr>
          <p:cNvPr id="7" name="矩形 6"/>
          <p:cNvSpPr/>
          <p:nvPr/>
        </p:nvSpPr>
        <p:spPr>
          <a:xfrm>
            <a:off x="4485905" y="2198502"/>
            <a:ext cx="6959629" cy="1754326"/>
          </a:xfrm>
          <a:prstGeom prst="rect">
            <a:avLst/>
          </a:prstGeom>
        </p:spPr>
        <p:txBody>
          <a:bodyPr wrap="square">
            <a:spAutoFit/>
          </a:bodyPr>
          <a:lstStyle/>
          <a:p>
            <a:pPr lvl="0" algn="just">
              <a:lnSpc>
                <a:spcPct val="150000"/>
              </a:lnSpc>
            </a:pPr>
            <a:r>
              <a:rPr lang="zh-CN" altLang="en-US" dirty="0">
                <a:solidFill>
                  <a:schemeClr val="tx1">
                    <a:lumMod val="75000"/>
                    <a:lumOff val="25000"/>
                  </a:schemeClr>
                </a:solidFill>
                <a:cs typeface="+mn-ea"/>
                <a:sym typeface="+mn-lt"/>
              </a:rPr>
              <a:t>这些资料包括公司资料、个人资料、家庭情况、最近一次成功的事、嗜好等。特别可以关注一些细节方面的资料收集，如：上一次度假、孩子们就读的学校、家乡</a:t>
            </a:r>
            <a:r>
              <a:rPr lang="en-US" altLang="zh-CN" dirty="0">
                <a:solidFill>
                  <a:schemeClr val="tx1">
                    <a:lumMod val="75000"/>
                    <a:lumOff val="25000"/>
                  </a:schemeClr>
                </a:solidFill>
                <a:cs typeface="+mn-ea"/>
                <a:sym typeface="+mn-lt"/>
              </a:rPr>
              <a:t>……</a:t>
            </a:r>
            <a:r>
              <a:rPr lang="zh-CN" altLang="en-US" dirty="0">
                <a:solidFill>
                  <a:schemeClr val="tx1">
                    <a:lumMod val="75000"/>
                    <a:lumOff val="25000"/>
                  </a:schemeClr>
                </a:solidFill>
                <a:cs typeface="+mn-ea"/>
                <a:sym typeface="+mn-lt"/>
              </a:rPr>
              <a:t>诸如此类。有了这些个人资料是很好的优势，也便于接下来的面对面接触。</a:t>
            </a:r>
            <a:endParaRPr lang="zh-CN" altLang="en-US" dirty="0">
              <a:solidFill>
                <a:schemeClr val="tx1">
                  <a:lumMod val="75000"/>
                  <a:lumOff val="25000"/>
                </a:schemeClr>
              </a:solidFill>
              <a:cs typeface="+mn-ea"/>
              <a:sym typeface="+mn-lt"/>
            </a:endParaRPr>
          </a:p>
        </p:txBody>
      </p:sp>
      <p:sp>
        <p:nvSpPr>
          <p:cNvPr id="8" name="矩形 7"/>
          <p:cNvSpPr/>
          <p:nvPr/>
        </p:nvSpPr>
        <p:spPr>
          <a:xfrm>
            <a:off x="4489784" y="1653496"/>
            <a:ext cx="6955750" cy="461665"/>
          </a:xfrm>
          <a:prstGeom prst="rect">
            <a:avLst/>
          </a:prstGeom>
        </p:spPr>
        <p:txBody>
          <a:bodyPr wrap="none">
            <a:spAutoFit/>
          </a:bodyPr>
          <a:lstStyle/>
          <a:p>
            <a:pPr lvl="0"/>
            <a:r>
              <a:rPr lang="zh-CN" altLang="en-US" sz="2400" b="1" dirty="0" smtClean="0">
                <a:solidFill>
                  <a:schemeClr val="accent1"/>
                </a:solidFill>
                <a:cs typeface="+mn-ea"/>
                <a:sym typeface="+mn-lt"/>
              </a:rPr>
              <a:t>做</a:t>
            </a:r>
            <a:r>
              <a:rPr lang="zh-CN" altLang="en-US" sz="2400" b="1" dirty="0">
                <a:solidFill>
                  <a:schemeClr val="accent1"/>
                </a:solidFill>
                <a:cs typeface="+mn-ea"/>
                <a:sym typeface="+mn-lt"/>
              </a:rPr>
              <a:t>第一次接触以前，先取得转介绍客户的个人资料</a:t>
            </a:r>
            <a:endParaRPr lang="zh-CN" altLang="en-US" sz="2400" b="1" dirty="0">
              <a:solidFill>
                <a:schemeClr val="accent1"/>
              </a:solidFill>
              <a:cs typeface="+mn-ea"/>
              <a:sym typeface="+mn-lt"/>
            </a:endParaRPr>
          </a:p>
        </p:txBody>
      </p:sp>
      <p:sp>
        <p:nvSpPr>
          <p:cNvPr id="9" name="矩形 8"/>
          <p:cNvSpPr/>
          <p:nvPr/>
        </p:nvSpPr>
        <p:spPr>
          <a:xfrm>
            <a:off x="4489784" y="4371512"/>
            <a:ext cx="5724644" cy="461665"/>
          </a:xfrm>
          <a:prstGeom prst="rect">
            <a:avLst/>
          </a:prstGeom>
        </p:spPr>
        <p:txBody>
          <a:bodyPr wrap="none">
            <a:spAutoFit/>
          </a:bodyPr>
          <a:lstStyle/>
          <a:p>
            <a:pPr lvl="0"/>
            <a:r>
              <a:rPr lang="zh-CN" altLang="en-US" sz="2400" b="1" dirty="0" smtClean="0">
                <a:solidFill>
                  <a:schemeClr val="accent1"/>
                </a:solidFill>
                <a:cs typeface="+mn-ea"/>
                <a:sym typeface="+mn-lt"/>
              </a:rPr>
              <a:t>如果</a:t>
            </a:r>
            <a:r>
              <a:rPr lang="zh-CN" altLang="en-US" sz="2400" b="1" dirty="0">
                <a:solidFill>
                  <a:schemeClr val="accent1"/>
                </a:solidFill>
                <a:cs typeface="+mn-ea"/>
                <a:sym typeface="+mn-lt"/>
              </a:rPr>
              <a:t>客户也在场，第一次见面不必行销。</a:t>
            </a:r>
            <a:endParaRPr lang="zh-CN" altLang="en-US" sz="2400" b="1" dirty="0">
              <a:solidFill>
                <a:schemeClr val="accent1"/>
              </a:solidFill>
              <a:cs typeface="+mn-ea"/>
              <a:sym typeface="+mn-lt"/>
            </a:endParaRPr>
          </a:p>
        </p:txBody>
      </p:sp>
      <p:sp>
        <p:nvSpPr>
          <p:cNvPr id="10" name="等腰三角形 9"/>
          <p:cNvSpPr/>
          <p:nvPr/>
        </p:nvSpPr>
        <p:spPr>
          <a:xfrm rot="5400000">
            <a:off x="3865825" y="1698145"/>
            <a:ext cx="447906" cy="38612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5400000">
            <a:off x="3865825" y="4402402"/>
            <a:ext cx="447906" cy="38612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66650" y="402143"/>
            <a:ext cx="2646878" cy="461665"/>
          </a:xfrm>
          <a:prstGeom prst="rect">
            <a:avLst/>
          </a:prstGeom>
          <a:noFill/>
        </p:spPr>
        <p:txBody>
          <a:bodyPr wrap="none" rtlCol="0">
            <a:spAutoFit/>
          </a:bodyPr>
          <a:lstStyle/>
          <a:p>
            <a:pPr algn="ctr"/>
            <a:r>
              <a:rPr lang="zh-CN" altLang="en-US" sz="2400" dirty="0" smtClean="0">
                <a:solidFill>
                  <a:schemeClr val="tx1">
                    <a:lumMod val="75000"/>
                    <a:lumOff val="25000"/>
                  </a:schemeClr>
                </a:solidFill>
                <a:cs typeface="+mn-ea"/>
                <a:sym typeface="+mn-lt"/>
              </a:rPr>
              <a:t>了解顾客需求信息</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591579"/>
            <a:ext cx="4351784" cy="4054839"/>
          </a:xfrm>
          <a:prstGeom prst="rect">
            <a:avLst/>
          </a:prstGeom>
        </p:spPr>
      </p:pic>
      <p:sp>
        <p:nvSpPr>
          <p:cNvPr id="14" name="矩形 13"/>
          <p:cNvSpPr/>
          <p:nvPr/>
        </p:nvSpPr>
        <p:spPr>
          <a:xfrm>
            <a:off x="4725900" y="3340226"/>
            <a:ext cx="6171167" cy="757130"/>
          </a:xfrm>
          <a:prstGeom prst="rect">
            <a:avLst/>
          </a:prstGeom>
        </p:spPr>
        <p:txBody>
          <a:bodyPr wrap="square">
            <a:spAutoFit/>
          </a:bodyPr>
          <a:lstStyle/>
          <a:p>
            <a:pPr>
              <a:lnSpc>
                <a:spcPct val="120000"/>
              </a:lnSpc>
            </a:pPr>
            <a:r>
              <a:rPr lang="zh-CN" altLang="en-US" dirty="0">
                <a:solidFill>
                  <a:schemeClr val="tx1">
                    <a:lumMod val="75000"/>
                    <a:lumOff val="25000"/>
                  </a:schemeClr>
                </a:solidFill>
                <a:cs typeface="+mn-ea"/>
                <a:sym typeface="+mn-lt"/>
              </a:rPr>
              <a:t>如果你有办法让准客户帮你搜集资料，就等于得到了一个对你的销售感兴趣的准客户，他会很乐意谈话与聆听。</a:t>
            </a:r>
            <a:endParaRPr lang="zh-CN" altLang="en-US" dirty="0">
              <a:solidFill>
                <a:schemeClr val="tx1">
                  <a:lumMod val="75000"/>
                  <a:lumOff val="25000"/>
                </a:schemeClr>
              </a:solidFill>
              <a:cs typeface="+mn-ea"/>
              <a:sym typeface="+mn-lt"/>
            </a:endParaRPr>
          </a:p>
        </p:txBody>
      </p:sp>
      <p:sp>
        <p:nvSpPr>
          <p:cNvPr id="15" name="矩形 14"/>
          <p:cNvSpPr/>
          <p:nvPr/>
        </p:nvSpPr>
        <p:spPr>
          <a:xfrm>
            <a:off x="4746671" y="2168962"/>
            <a:ext cx="2061427" cy="396583"/>
          </a:xfrm>
          <a:prstGeom prst="rect">
            <a:avLst/>
          </a:prstGeom>
        </p:spPr>
        <p:txBody>
          <a:bodyPr wrap="square">
            <a:spAutoFit/>
          </a:bodyPr>
          <a:lstStyle/>
          <a:p>
            <a:pPr lvl="0" algn="just">
              <a:lnSpc>
                <a:spcPct val="120000"/>
              </a:lnSpc>
            </a:pPr>
            <a:r>
              <a:rPr lang="zh-CN" altLang="en-US" dirty="0">
                <a:solidFill>
                  <a:schemeClr val="tx1">
                    <a:lumMod val="75000"/>
                    <a:lumOff val="25000"/>
                  </a:schemeClr>
                </a:solidFill>
                <a:cs typeface="+mn-ea"/>
                <a:sym typeface="+mn-lt"/>
              </a:rPr>
              <a:t>开门见山谈业务 。</a:t>
            </a:r>
            <a:endParaRPr lang="zh-CN" altLang="en-US" dirty="0">
              <a:solidFill>
                <a:schemeClr val="tx1">
                  <a:lumMod val="75000"/>
                  <a:lumOff val="25000"/>
                </a:schemeClr>
              </a:solidFill>
              <a:cs typeface="+mn-ea"/>
              <a:sym typeface="+mn-lt"/>
            </a:endParaRPr>
          </a:p>
        </p:txBody>
      </p:sp>
      <p:sp>
        <p:nvSpPr>
          <p:cNvPr id="16" name="矩形 15"/>
          <p:cNvSpPr/>
          <p:nvPr/>
        </p:nvSpPr>
        <p:spPr>
          <a:xfrm>
            <a:off x="4725900" y="4905853"/>
            <a:ext cx="6319471" cy="1421928"/>
          </a:xfrm>
          <a:prstGeom prst="rect">
            <a:avLst/>
          </a:prstGeom>
        </p:spPr>
        <p:txBody>
          <a:bodyPr wrap="square">
            <a:spAutoFit/>
          </a:bodyPr>
          <a:lstStyle/>
          <a:p>
            <a:pPr lvl="0" algn="just">
              <a:lnSpc>
                <a:spcPct val="120000"/>
              </a:lnSpc>
            </a:pPr>
            <a:r>
              <a:rPr lang="zh-CN" altLang="en-US" dirty="0">
                <a:solidFill>
                  <a:schemeClr val="tx1">
                    <a:lumMod val="75000"/>
                    <a:lumOff val="25000"/>
                  </a:schemeClr>
                </a:solidFill>
                <a:cs typeface="+mn-ea"/>
                <a:sym typeface="+mn-lt"/>
              </a:rPr>
              <a:t>资料就像电话一样，是不可能完成销售的，它只是工具而已，因此，只要寄足够引起对方兴趣的资料就可以了。简短，但是积极。不要洋洋洒洒写了一大堆感谢的话。你只要告诉他，很高兴认识他，期待下一次见面就好了。 </a:t>
            </a:r>
            <a:endParaRPr lang="zh-CN" altLang="en-US" dirty="0">
              <a:solidFill>
                <a:schemeClr val="tx1">
                  <a:lumMod val="75000"/>
                  <a:lumOff val="25000"/>
                </a:schemeClr>
              </a:solidFill>
              <a:cs typeface="+mn-ea"/>
              <a:sym typeface="+mn-lt"/>
            </a:endParaRPr>
          </a:p>
        </p:txBody>
      </p:sp>
      <p:sp>
        <p:nvSpPr>
          <p:cNvPr id="17" name="矩形 16"/>
          <p:cNvSpPr/>
          <p:nvPr/>
        </p:nvSpPr>
        <p:spPr>
          <a:xfrm>
            <a:off x="4725900" y="1628284"/>
            <a:ext cx="4357283" cy="461665"/>
          </a:xfrm>
          <a:prstGeom prst="rect">
            <a:avLst/>
          </a:prstGeom>
        </p:spPr>
        <p:txBody>
          <a:bodyPr wrap="none">
            <a:spAutoFit/>
          </a:bodyPr>
          <a:lstStyle/>
          <a:p>
            <a:pPr lvl="0"/>
            <a:r>
              <a:rPr lang="zh-CN" altLang="en-US" sz="2400" b="1" dirty="0" smtClean="0">
                <a:solidFill>
                  <a:schemeClr val="accent1"/>
                </a:solidFill>
                <a:cs typeface="+mn-ea"/>
                <a:sym typeface="+mn-lt"/>
              </a:rPr>
              <a:t>安排</a:t>
            </a:r>
            <a:r>
              <a:rPr lang="en-US" altLang="zh-CN" sz="2400" b="1" dirty="0">
                <a:solidFill>
                  <a:schemeClr val="accent1"/>
                </a:solidFill>
                <a:cs typeface="+mn-ea"/>
                <a:sym typeface="+mn-lt"/>
              </a:rPr>
              <a:t>1</a:t>
            </a:r>
            <a:r>
              <a:rPr lang="zh-CN" altLang="en-US" sz="2400" b="1" dirty="0">
                <a:solidFill>
                  <a:schemeClr val="accent1"/>
                </a:solidFill>
                <a:cs typeface="+mn-ea"/>
                <a:sym typeface="+mn-lt"/>
              </a:rPr>
              <a:t>分钟私下里商谈的时间。</a:t>
            </a:r>
            <a:endParaRPr lang="zh-CN" altLang="en-US" sz="2400" b="1" dirty="0">
              <a:solidFill>
                <a:schemeClr val="accent1"/>
              </a:solidFill>
              <a:cs typeface="+mn-ea"/>
              <a:sym typeface="+mn-lt"/>
            </a:endParaRPr>
          </a:p>
        </p:txBody>
      </p:sp>
      <p:sp>
        <p:nvSpPr>
          <p:cNvPr id="18" name="矩形 17"/>
          <p:cNvSpPr/>
          <p:nvPr/>
        </p:nvSpPr>
        <p:spPr>
          <a:xfrm>
            <a:off x="4714641" y="2861459"/>
            <a:ext cx="5416868" cy="461665"/>
          </a:xfrm>
          <a:prstGeom prst="rect">
            <a:avLst/>
          </a:prstGeom>
        </p:spPr>
        <p:txBody>
          <a:bodyPr wrap="none">
            <a:spAutoFit/>
          </a:bodyPr>
          <a:lstStyle/>
          <a:p>
            <a:pPr lvl="0"/>
            <a:r>
              <a:rPr lang="zh-CN" altLang="en-US" sz="2400" b="1" dirty="0" smtClean="0">
                <a:solidFill>
                  <a:schemeClr val="accent1"/>
                </a:solidFill>
                <a:cs typeface="+mn-ea"/>
                <a:sym typeface="+mn-lt"/>
              </a:rPr>
              <a:t>试</a:t>
            </a:r>
            <a:r>
              <a:rPr lang="zh-CN" altLang="en-US" sz="2400" b="1" dirty="0">
                <a:solidFill>
                  <a:schemeClr val="accent1"/>
                </a:solidFill>
                <a:cs typeface="+mn-ea"/>
                <a:sym typeface="+mn-lt"/>
              </a:rPr>
              <a:t>着让准客户为你们的约谈准备资料。</a:t>
            </a:r>
            <a:endParaRPr lang="zh-CN" altLang="en-US" sz="2400" b="1" dirty="0">
              <a:solidFill>
                <a:schemeClr val="accent1"/>
              </a:solidFill>
              <a:cs typeface="+mn-ea"/>
              <a:sym typeface="+mn-lt"/>
            </a:endParaRPr>
          </a:p>
        </p:txBody>
      </p:sp>
      <p:sp>
        <p:nvSpPr>
          <p:cNvPr id="19" name="矩形 18"/>
          <p:cNvSpPr/>
          <p:nvPr/>
        </p:nvSpPr>
        <p:spPr>
          <a:xfrm>
            <a:off x="4725900" y="4444188"/>
            <a:ext cx="2339102" cy="461665"/>
          </a:xfrm>
          <a:prstGeom prst="rect">
            <a:avLst/>
          </a:prstGeom>
        </p:spPr>
        <p:txBody>
          <a:bodyPr wrap="none">
            <a:spAutoFit/>
          </a:bodyPr>
          <a:lstStyle/>
          <a:p>
            <a:pPr lvl="0"/>
            <a:r>
              <a:rPr lang="zh-CN" altLang="en-US" sz="2400" b="1" dirty="0" smtClean="0">
                <a:solidFill>
                  <a:schemeClr val="accent1"/>
                </a:solidFill>
                <a:cs typeface="+mn-ea"/>
                <a:sym typeface="+mn-lt"/>
              </a:rPr>
              <a:t>不要</a:t>
            </a:r>
            <a:r>
              <a:rPr lang="zh-CN" altLang="en-US" sz="2400" b="1" dirty="0">
                <a:solidFill>
                  <a:schemeClr val="accent1"/>
                </a:solidFill>
                <a:cs typeface="+mn-ea"/>
                <a:sym typeface="+mn-lt"/>
              </a:rPr>
              <a:t>寄太多资料</a:t>
            </a:r>
            <a:endParaRPr lang="zh-CN" altLang="en-US" sz="2400" b="1" dirty="0">
              <a:solidFill>
                <a:schemeClr val="accent1"/>
              </a:solidFill>
              <a:cs typeface="+mn-ea"/>
              <a:sym typeface="+mn-lt"/>
            </a:endParaRPr>
          </a:p>
        </p:txBody>
      </p:sp>
      <p:sp>
        <p:nvSpPr>
          <p:cNvPr id="20" name="等腰三角形 19"/>
          <p:cNvSpPr/>
          <p:nvPr/>
        </p:nvSpPr>
        <p:spPr>
          <a:xfrm rot="5400000">
            <a:off x="4228682" y="1698145"/>
            <a:ext cx="447906" cy="38612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5400000">
            <a:off x="4228682" y="2923210"/>
            <a:ext cx="447906" cy="38612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5400000">
            <a:off x="4228682" y="4475078"/>
            <a:ext cx="447906" cy="38612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48"/>
          <p:cNvSpPr txBox="1"/>
          <p:nvPr/>
        </p:nvSpPr>
        <p:spPr>
          <a:xfrm>
            <a:off x="4274162" y="2754135"/>
            <a:ext cx="6471529" cy="923330"/>
          </a:xfrm>
          <a:prstGeom prst="rect">
            <a:avLst/>
          </a:prstGeom>
          <a:noFill/>
        </p:spPr>
        <p:txBody>
          <a:bodyPr wrap="square" lIns="0" tIns="0" rIns="0" bIns="0" rtlCol="0">
            <a:spAutoFit/>
          </a:bodyPr>
          <a:lstStyle/>
          <a:p>
            <a:r>
              <a:rPr lang="zh-CN" altLang="en-US" sz="6000" b="1" dirty="0" smtClean="0">
                <a:solidFill>
                  <a:schemeClr val="accent1"/>
                </a:solidFill>
                <a:cs typeface="+mn-ea"/>
                <a:sym typeface="+mn-lt"/>
              </a:rPr>
              <a:t>导购的工作任务</a:t>
            </a:r>
            <a:endParaRPr lang="zh-CN" altLang="en-US" sz="6000" b="1" dirty="0">
              <a:solidFill>
                <a:schemeClr val="accent1"/>
              </a:solidFill>
              <a:cs typeface="+mn-ea"/>
              <a:sym typeface="+mn-lt"/>
            </a:endParaRPr>
          </a:p>
        </p:txBody>
      </p:sp>
      <p:sp>
        <p:nvSpPr>
          <p:cNvPr id="34" name="TextBox 49"/>
          <p:cNvSpPr txBox="1"/>
          <p:nvPr/>
        </p:nvSpPr>
        <p:spPr>
          <a:xfrm>
            <a:off x="4274162" y="3733464"/>
            <a:ext cx="6106408" cy="369332"/>
          </a:xfrm>
          <a:prstGeom prst="rect">
            <a:avLst/>
          </a:prstGeom>
          <a:noFill/>
        </p:spPr>
        <p:txBody>
          <a:bodyPr wrap="square" lIns="0" tIns="0" rIns="0" bIns="0" rtlCol="0">
            <a:spAutoFit/>
          </a:bodyPr>
          <a:lstStyle/>
          <a:p>
            <a:r>
              <a:rPr lang="en-US" altLang="zh-CN" sz="2400" dirty="0" smtClean="0">
                <a:cs typeface="+mn-ea"/>
                <a:sym typeface="+mn-lt"/>
              </a:rPr>
              <a:t>——</a:t>
            </a:r>
            <a:r>
              <a:rPr lang="zh-CN" altLang="en-US" sz="2400" dirty="0" smtClean="0">
                <a:cs typeface="+mn-ea"/>
                <a:sym typeface="+mn-lt"/>
              </a:rPr>
              <a:t>作为导购需要做到以下几点</a:t>
            </a:r>
            <a:r>
              <a:rPr lang="en-US" altLang="zh-CN" sz="2400" dirty="0" smtClean="0">
                <a:cs typeface="+mn-ea"/>
                <a:sym typeface="+mn-lt"/>
              </a:rPr>
              <a:t>——</a:t>
            </a:r>
            <a:endParaRPr lang="zh-CN" altLang="en-US" sz="2400" dirty="0">
              <a:cs typeface="+mn-ea"/>
              <a:sym typeface="+mn-lt"/>
            </a:endParaRPr>
          </a:p>
        </p:txBody>
      </p:sp>
      <p:sp>
        <p:nvSpPr>
          <p:cNvPr id="35" name="矩形 259"/>
          <p:cNvSpPr>
            <a:spLocks noChangeArrowheads="1"/>
          </p:cNvSpPr>
          <p:nvPr/>
        </p:nvSpPr>
        <p:spPr bwMode="auto">
          <a:xfrm>
            <a:off x="2111845" y="2456523"/>
            <a:ext cx="2082009" cy="20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77" tIns="43339" rIns="86677" bIns="4333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buNone/>
            </a:pPr>
            <a:r>
              <a:rPr lang="en-US" altLang="zh-CN" sz="13060" cap="all" spc="284" dirty="0" smtClean="0">
                <a:solidFill>
                  <a:schemeClr val="accent1"/>
                </a:solidFill>
                <a:latin typeface="Impact" panose="020B0806030902050204" pitchFamily="34" charset="0"/>
                <a:cs typeface="Arial" panose="020B0604020202020204" pitchFamily="34" charset="0"/>
              </a:rPr>
              <a:t>03</a:t>
            </a:r>
            <a:endParaRPr lang="zh-CN" altLang="en-US" sz="13060" cap="all" spc="284" dirty="0">
              <a:solidFill>
                <a:schemeClr val="accent1"/>
              </a:solidFill>
              <a:latin typeface="Impact" panose="020B0806030902050204" pitchFamily="34" charset="0"/>
              <a:cs typeface="Arial" panose="020B0604020202020204" pitchFamily="34" charset="0"/>
            </a:endParaRPr>
          </a:p>
        </p:txBody>
      </p:sp>
      <p:sp>
        <p:nvSpPr>
          <p:cNvPr id="5" name="矩形 4"/>
          <p:cNvSpPr/>
          <p:nvPr/>
        </p:nvSpPr>
        <p:spPr>
          <a:xfrm>
            <a:off x="0" y="2697194"/>
            <a:ext cx="1785257" cy="1586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406743" y="2697194"/>
            <a:ext cx="1785257" cy="1586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35"/>
                                        </p:tgtEl>
                                      </p:cBhvr>
                                    </p:animEffect>
                                    <p:animScale>
                                      <p:cBhvr>
                                        <p:cTn id="15" dur="250" autoRev="1" fill="hold"/>
                                        <p:tgtEl>
                                          <p:spTgt spid="35"/>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33"/>
                                        </p:tgtEl>
                                        <p:attrNameLst>
                                          <p:attrName>style.visibility</p:attrName>
                                        </p:attrNameLst>
                                      </p:cBhvr>
                                      <p:to>
                                        <p:strVal val="visible"/>
                                      </p:to>
                                    </p:set>
                                    <p:animEffect transition="in" filter="wipe(left)">
                                      <p:cBhvr>
                                        <p:cTn id="19" dur="200"/>
                                        <p:tgtEl>
                                          <p:spTgt spid="33"/>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33"/>
                                        </p:tgtEl>
                                      </p:cBhvr>
                                      <p:to x="80000" y="100000"/>
                                    </p:animScale>
                                    <p:anim by="(#ppt_w*0.10)" calcmode="lin" valueType="num">
                                      <p:cBhvr>
                                        <p:cTn id="22" dur="50" autoRev="1" fill="hold">
                                          <p:stCondLst>
                                            <p:cond delay="0"/>
                                          </p:stCondLst>
                                        </p:cTn>
                                        <p:tgtEl>
                                          <p:spTgt spid="33"/>
                                        </p:tgtEl>
                                        <p:attrNameLst>
                                          <p:attrName>ppt_x</p:attrName>
                                        </p:attrNameLst>
                                      </p:cBhvr>
                                    </p:anim>
                                    <p:anim by="(-#ppt_w*0.10)" calcmode="lin" valueType="num">
                                      <p:cBhvr>
                                        <p:cTn id="23" dur="50" autoRev="1" fill="hold">
                                          <p:stCondLst>
                                            <p:cond delay="0"/>
                                          </p:stCondLst>
                                        </p:cTn>
                                        <p:tgtEl>
                                          <p:spTgt spid="33"/>
                                        </p:tgtEl>
                                        <p:attrNameLst>
                                          <p:attrName>ppt_y</p:attrName>
                                        </p:attrNameLst>
                                      </p:cBhvr>
                                    </p:anim>
                                    <p:animRot by="-480000">
                                      <p:cBhvr>
                                        <p:cTn id="24" dur="50" autoRev="1" fill="hold">
                                          <p:stCondLst>
                                            <p:cond delay="0"/>
                                          </p:stCondLst>
                                        </p:cTn>
                                        <p:tgtEl>
                                          <p:spTgt spid="33"/>
                                        </p:tgtEl>
                                        <p:attrNameLst>
                                          <p:attrName>r</p:attrName>
                                        </p:attrNameLst>
                                      </p:cBhvr>
                                    </p:animRot>
                                  </p:childTnLst>
                                </p:cTn>
                              </p:par>
                            </p:childTnLst>
                          </p:cTn>
                        </p:par>
                        <p:par>
                          <p:cTn id="25" fill="hold">
                            <p:stCondLst>
                              <p:cond delay="160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4"/>
                                        </p:tgtEl>
                                        <p:attrNameLst>
                                          <p:attrName>style.visibility</p:attrName>
                                        </p:attrNameLst>
                                      </p:cBhvr>
                                      <p:to>
                                        <p:strVal val="visible"/>
                                      </p:to>
                                    </p:set>
                                    <p:animEffect transition="in" filter="wipe(left)">
                                      <p:cBhvr>
                                        <p:cTn id="28" dur="200"/>
                                        <p:tgtEl>
                                          <p:spTgt spid="34"/>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4"/>
                                        </p:tgtEl>
                                      </p:cBhvr>
                                      <p:to x="80000" y="100000"/>
                                    </p:animScale>
                                    <p:anim by="(#ppt_w*0.10)" calcmode="lin" valueType="num">
                                      <p:cBhvr>
                                        <p:cTn id="31" dur="50" autoRev="1" fill="hold">
                                          <p:stCondLst>
                                            <p:cond delay="0"/>
                                          </p:stCondLst>
                                        </p:cTn>
                                        <p:tgtEl>
                                          <p:spTgt spid="34"/>
                                        </p:tgtEl>
                                        <p:attrNameLst>
                                          <p:attrName>ppt_x</p:attrName>
                                        </p:attrNameLst>
                                      </p:cBhvr>
                                    </p:anim>
                                    <p:anim by="(-#ppt_w*0.10)" calcmode="lin" valueType="num">
                                      <p:cBhvr>
                                        <p:cTn id="32" dur="50" autoRev="1" fill="hold">
                                          <p:stCondLst>
                                            <p:cond delay="0"/>
                                          </p:stCondLst>
                                        </p:cTn>
                                        <p:tgtEl>
                                          <p:spTgt spid="34"/>
                                        </p:tgtEl>
                                        <p:attrNameLst>
                                          <p:attrName>ppt_y</p:attrName>
                                        </p:attrNameLst>
                                      </p:cBhvr>
                                    </p:anim>
                                    <p:animRot by="-480000">
                                      <p:cBhvr>
                                        <p:cTn id="33" dur="50" autoRev="1"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34" grpId="0"/>
      <p:bldP spid="34" grpId="1"/>
      <p:bldP spid="35" grpId="0"/>
      <p:bldP spid="3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20538" y="402143"/>
            <a:ext cx="2339102" cy="461665"/>
          </a:xfrm>
          <a:prstGeom prst="rect">
            <a:avLst/>
          </a:prstGeom>
          <a:noFill/>
        </p:spPr>
        <p:txBody>
          <a:bodyPr wrap="none" rtlCol="0">
            <a:spAutoFit/>
          </a:bodyPr>
          <a:lstStyle/>
          <a:p>
            <a:pPr algn="ctr"/>
            <a:r>
              <a:rPr lang="zh-CN" altLang="en-US" sz="2400" dirty="0" smtClean="0">
                <a:solidFill>
                  <a:schemeClr val="tx1">
                    <a:lumMod val="75000"/>
                    <a:lumOff val="25000"/>
                  </a:schemeClr>
                </a:solidFill>
                <a:cs typeface="+mn-ea"/>
                <a:sym typeface="+mn-lt"/>
              </a:rPr>
              <a:t>导购的工作任务</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sp>
        <p:nvSpPr>
          <p:cNvPr id="23" name="矩形 22"/>
          <p:cNvSpPr/>
          <p:nvPr/>
        </p:nvSpPr>
        <p:spPr>
          <a:xfrm>
            <a:off x="998071" y="1262817"/>
            <a:ext cx="9794789" cy="1200329"/>
          </a:xfrm>
          <a:prstGeom prst="rect">
            <a:avLst/>
          </a:prstGeom>
        </p:spPr>
        <p:txBody>
          <a:bodyPr wrap="square">
            <a:spAutoFit/>
          </a:bodyPr>
          <a:lstStyle/>
          <a:p>
            <a:pPr lvl="0">
              <a:lnSpc>
                <a:spcPct val="150000"/>
              </a:lnSpc>
            </a:pPr>
            <a:r>
              <a:rPr lang="zh-CN" altLang="en-US" sz="2400" b="1" dirty="0" smtClean="0">
                <a:solidFill>
                  <a:srgbClr val="C00000"/>
                </a:solidFill>
                <a:cs typeface="+mn-ea"/>
                <a:sym typeface="+mn-lt"/>
              </a:rPr>
              <a:t>       作为</a:t>
            </a:r>
            <a:r>
              <a:rPr lang="zh-CN" altLang="en-US" sz="2400" b="1" dirty="0">
                <a:solidFill>
                  <a:srgbClr val="C00000"/>
                </a:solidFill>
                <a:cs typeface="+mn-ea"/>
                <a:sym typeface="+mn-lt"/>
              </a:rPr>
              <a:t>导购必须按以下要求向工程、业务部客户提供接待。作为导购需要做到以下几点：</a:t>
            </a:r>
            <a:endParaRPr lang="zh-CN" altLang="en-US" sz="2400" b="1" dirty="0">
              <a:solidFill>
                <a:srgbClr val="C00000"/>
              </a:solidFill>
              <a:cs typeface="+mn-ea"/>
              <a:sym typeface="+mn-lt"/>
            </a:endParaRPr>
          </a:p>
        </p:txBody>
      </p:sp>
      <p:sp>
        <p:nvSpPr>
          <p:cNvPr id="24" name="椭圆 23"/>
          <p:cNvSpPr/>
          <p:nvPr/>
        </p:nvSpPr>
        <p:spPr>
          <a:xfrm>
            <a:off x="4636453" y="2790824"/>
            <a:ext cx="714286" cy="7142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207414" y="2753843"/>
            <a:ext cx="2990484" cy="757130"/>
          </a:xfrm>
          <a:prstGeom prst="rect">
            <a:avLst/>
          </a:prstGeom>
        </p:spPr>
        <p:txBody>
          <a:bodyPr wrap="square">
            <a:spAutoFit/>
          </a:bodyPr>
          <a:lstStyle/>
          <a:p>
            <a:pPr>
              <a:lnSpc>
                <a:spcPct val="120000"/>
              </a:lnSpc>
              <a:defRPr/>
            </a:pPr>
            <a:r>
              <a:rPr lang="zh-CN" altLang="en-US" dirty="0">
                <a:solidFill>
                  <a:schemeClr val="tx1">
                    <a:lumMod val="75000"/>
                    <a:lumOff val="25000"/>
                  </a:schemeClr>
                </a:solidFill>
                <a:cs typeface="+mn-ea"/>
                <a:sym typeface="+mn-lt"/>
              </a:rPr>
              <a:t>直接完成店面布置、样</a:t>
            </a:r>
            <a:endParaRPr lang="en-US" altLang="zh-CN" dirty="0">
              <a:solidFill>
                <a:schemeClr val="tx1">
                  <a:lumMod val="75000"/>
                  <a:lumOff val="25000"/>
                </a:schemeClr>
              </a:solidFill>
              <a:cs typeface="+mn-ea"/>
              <a:sym typeface="+mn-lt"/>
            </a:endParaRPr>
          </a:p>
          <a:p>
            <a:pPr>
              <a:lnSpc>
                <a:spcPct val="120000"/>
              </a:lnSpc>
              <a:defRPr/>
            </a:pPr>
            <a:r>
              <a:rPr lang="zh-CN" altLang="en-US" dirty="0">
                <a:solidFill>
                  <a:schemeClr val="tx1">
                    <a:lumMod val="75000"/>
                    <a:lumOff val="25000"/>
                  </a:schemeClr>
                </a:solidFill>
                <a:cs typeface="+mn-ea"/>
                <a:sym typeface="+mn-lt"/>
              </a:rPr>
              <a:t>品展示及卫生清洁工作</a:t>
            </a:r>
            <a:endParaRPr lang="zh-CN" altLang="en-US" dirty="0">
              <a:solidFill>
                <a:schemeClr val="tx1">
                  <a:lumMod val="75000"/>
                  <a:lumOff val="25000"/>
                </a:schemeClr>
              </a:solidFill>
              <a:cs typeface="+mn-ea"/>
              <a:sym typeface="+mn-lt"/>
            </a:endParaRPr>
          </a:p>
        </p:txBody>
      </p:sp>
      <p:grpSp>
        <p:nvGrpSpPr>
          <p:cNvPr id="26" name="组合 25"/>
          <p:cNvGrpSpPr/>
          <p:nvPr/>
        </p:nvGrpSpPr>
        <p:grpSpPr>
          <a:xfrm>
            <a:off x="4851324" y="3005694"/>
            <a:ext cx="284542" cy="284542"/>
            <a:chOff x="1747838" y="5641976"/>
            <a:chExt cx="414337" cy="414338"/>
          </a:xfrm>
        </p:grpSpPr>
        <p:sp>
          <p:nvSpPr>
            <p:cNvPr id="27" name="Freeform 92"/>
            <p:cNvSpPr>
              <a:spLocks noEditPoints="1"/>
            </p:cNvSpPr>
            <p:nvPr/>
          </p:nvSpPr>
          <p:spPr bwMode="auto">
            <a:xfrm>
              <a:off x="1865313" y="5761038"/>
              <a:ext cx="177800" cy="177800"/>
            </a:xfrm>
            <a:custGeom>
              <a:avLst/>
              <a:gdLst>
                <a:gd name="T0" fmla="*/ 30 w 59"/>
                <a:gd name="T1" fmla="*/ 59 h 59"/>
                <a:gd name="T2" fmla="*/ 0 w 59"/>
                <a:gd name="T3" fmla="*/ 29 h 59"/>
                <a:gd name="T4" fmla="*/ 30 w 59"/>
                <a:gd name="T5" fmla="*/ 0 h 59"/>
                <a:gd name="T6" fmla="*/ 59 w 59"/>
                <a:gd name="T7" fmla="*/ 29 h 59"/>
                <a:gd name="T8" fmla="*/ 30 w 59"/>
                <a:gd name="T9" fmla="*/ 59 h 59"/>
                <a:gd name="T10" fmla="*/ 30 w 59"/>
                <a:gd name="T11" fmla="*/ 8 h 59"/>
                <a:gd name="T12" fmla="*/ 8 w 59"/>
                <a:gd name="T13" fmla="*/ 29 h 59"/>
                <a:gd name="T14" fmla="*/ 30 w 59"/>
                <a:gd name="T15" fmla="*/ 51 h 59"/>
                <a:gd name="T16" fmla="*/ 51 w 59"/>
                <a:gd name="T17" fmla="*/ 29 h 59"/>
                <a:gd name="T18" fmla="*/ 30 w 59"/>
                <a:gd name="T19" fmla="*/ 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9">
                  <a:moveTo>
                    <a:pt x="30" y="59"/>
                  </a:moveTo>
                  <a:cubicBezTo>
                    <a:pt x="13" y="59"/>
                    <a:pt x="0" y="46"/>
                    <a:pt x="0" y="29"/>
                  </a:cubicBezTo>
                  <a:cubicBezTo>
                    <a:pt x="0" y="13"/>
                    <a:pt x="13" y="0"/>
                    <a:pt x="30" y="0"/>
                  </a:cubicBezTo>
                  <a:cubicBezTo>
                    <a:pt x="46" y="0"/>
                    <a:pt x="59" y="13"/>
                    <a:pt x="59" y="29"/>
                  </a:cubicBezTo>
                  <a:cubicBezTo>
                    <a:pt x="59" y="46"/>
                    <a:pt x="46" y="59"/>
                    <a:pt x="30" y="59"/>
                  </a:cubicBezTo>
                  <a:close/>
                  <a:moveTo>
                    <a:pt x="30" y="8"/>
                  </a:moveTo>
                  <a:cubicBezTo>
                    <a:pt x="18" y="8"/>
                    <a:pt x="8" y="17"/>
                    <a:pt x="8" y="29"/>
                  </a:cubicBezTo>
                  <a:cubicBezTo>
                    <a:pt x="8" y="41"/>
                    <a:pt x="18" y="51"/>
                    <a:pt x="30" y="51"/>
                  </a:cubicBezTo>
                  <a:cubicBezTo>
                    <a:pt x="41" y="51"/>
                    <a:pt x="51" y="41"/>
                    <a:pt x="51" y="29"/>
                  </a:cubicBezTo>
                  <a:cubicBezTo>
                    <a:pt x="51" y="17"/>
                    <a:pt x="41" y="8"/>
                    <a:pt x="3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93"/>
            <p:cNvSpPr>
              <a:spLocks noEditPoints="1"/>
            </p:cNvSpPr>
            <p:nvPr/>
          </p:nvSpPr>
          <p:spPr bwMode="auto">
            <a:xfrm>
              <a:off x="1747838" y="5641976"/>
              <a:ext cx="414337" cy="414338"/>
            </a:xfrm>
            <a:custGeom>
              <a:avLst/>
              <a:gdLst>
                <a:gd name="T0" fmla="*/ 53 w 137"/>
                <a:gd name="T1" fmla="*/ 137 h 137"/>
                <a:gd name="T2" fmla="*/ 49 w 137"/>
                <a:gd name="T3" fmla="*/ 119 h 137"/>
                <a:gd name="T4" fmla="*/ 23 w 137"/>
                <a:gd name="T5" fmla="*/ 118 h 137"/>
                <a:gd name="T6" fmla="*/ 1 w 137"/>
                <a:gd name="T7" fmla="*/ 89 h 137"/>
                <a:gd name="T8" fmla="*/ 15 w 137"/>
                <a:gd name="T9" fmla="*/ 76 h 137"/>
                <a:gd name="T10" fmla="*/ 15 w 137"/>
                <a:gd name="T11" fmla="*/ 60 h 137"/>
                <a:gd name="T12" fmla="*/ 1 w 137"/>
                <a:gd name="T13" fmla="*/ 48 h 137"/>
                <a:gd name="T14" fmla="*/ 20 w 137"/>
                <a:gd name="T15" fmla="*/ 18 h 137"/>
                <a:gd name="T16" fmla="*/ 35 w 137"/>
                <a:gd name="T17" fmla="*/ 26 h 137"/>
                <a:gd name="T18" fmla="*/ 49 w 137"/>
                <a:gd name="T19" fmla="*/ 4 h 137"/>
                <a:gd name="T20" fmla="*/ 84 w 137"/>
                <a:gd name="T21" fmla="*/ 0 h 137"/>
                <a:gd name="T22" fmla="*/ 88 w 137"/>
                <a:gd name="T23" fmla="*/ 18 h 137"/>
                <a:gd name="T24" fmla="*/ 115 w 137"/>
                <a:gd name="T25" fmla="*/ 19 h 137"/>
                <a:gd name="T26" fmla="*/ 136 w 137"/>
                <a:gd name="T27" fmla="*/ 48 h 137"/>
                <a:gd name="T28" fmla="*/ 134 w 137"/>
                <a:gd name="T29" fmla="*/ 53 h 137"/>
                <a:gd name="T30" fmla="*/ 123 w 137"/>
                <a:gd name="T31" fmla="*/ 68 h 137"/>
                <a:gd name="T32" fmla="*/ 134 w 137"/>
                <a:gd name="T33" fmla="*/ 83 h 137"/>
                <a:gd name="T34" fmla="*/ 120 w 137"/>
                <a:gd name="T35" fmla="*/ 116 h 137"/>
                <a:gd name="T36" fmla="*/ 115 w 137"/>
                <a:gd name="T37" fmla="*/ 118 h 137"/>
                <a:gd name="T38" fmla="*/ 88 w 137"/>
                <a:gd name="T39" fmla="*/ 119 h 137"/>
                <a:gd name="T40" fmla="*/ 84 w 137"/>
                <a:gd name="T41" fmla="*/ 137 h 137"/>
                <a:gd name="T42" fmla="*/ 80 w 137"/>
                <a:gd name="T43" fmla="*/ 129 h 137"/>
                <a:gd name="T44" fmla="*/ 83 w 137"/>
                <a:gd name="T45" fmla="*/ 112 h 137"/>
                <a:gd name="T46" fmla="*/ 104 w 137"/>
                <a:gd name="T47" fmla="*/ 102 h 137"/>
                <a:gd name="T48" fmla="*/ 127 w 137"/>
                <a:gd name="T49" fmla="*/ 88 h 137"/>
                <a:gd name="T50" fmla="*/ 114 w 137"/>
                <a:gd name="T51" fmla="*/ 78 h 137"/>
                <a:gd name="T52" fmla="*/ 114 w 137"/>
                <a:gd name="T53" fmla="*/ 59 h 137"/>
                <a:gd name="T54" fmla="*/ 127 w 137"/>
                <a:gd name="T55" fmla="*/ 48 h 137"/>
                <a:gd name="T56" fmla="*/ 104 w 137"/>
                <a:gd name="T57" fmla="*/ 34 h 137"/>
                <a:gd name="T58" fmla="*/ 83 w 137"/>
                <a:gd name="T59" fmla="*/ 25 h 137"/>
                <a:gd name="T60" fmla="*/ 80 w 137"/>
                <a:gd name="T61" fmla="*/ 8 h 137"/>
                <a:gd name="T62" fmla="*/ 57 w 137"/>
                <a:gd name="T63" fmla="*/ 21 h 137"/>
                <a:gd name="T64" fmla="*/ 38 w 137"/>
                <a:gd name="T65" fmla="*/ 34 h 137"/>
                <a:gd name="T66" fmla="*/ 22 w 137"/>
                <a:gd name="T67" fmla="*/ 28 h 137"/>
                <a:gd name="T68" fmla="*/ 22 w 137"/>
                <a:gd name="T69" fmla="*/ 55 h 137"/>
                <a:gd name="T70" fmla="*/ 23 w 137"/>
                <a:gd name="T71" fmla="*/ 68 h 137"/>
                <a:gd name="T72" fmla="*/ 22 w 137"/>
                <a:gd name="T73" fmla="*/ 82 h 137"/>
                <a:gd name="T74" fmla="*/ 22 w 137"/>
                <a:gd name="T75" fmla="*/ 109 h 137"/>
                <a:gd name="T76" fmla="*/ 38 w 137"/>
                <a:gd name="T77" fmla="*/ 103 h 137"/>
                <a:gd name="T78" fmla="*/ 57 w 137"/>
                <a:gd name="T79" fmla="*/ 116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7" h="137">
                  <a:moveTo>
                    <a:pt x="84" y="137"/>
                  </a:moveTo>
                  <a:cubicBezTo>
                    <a:pt x="53" y="137"/>
                    <a:pt x="53" y="137"/>
                    <a:pt x="53" y="137"/>
                  </a:cubicBezTo>
                  <a:cubicBezTo>
                    <a:pt x="51" y="137"/>
                    <a:pt x="49" y="135"/>
                    <a:pt x="49" y="133"/>
                  </a:cubicBezTo>
                  <a:cubicBezTo>
                    <a:pt x="49" y="119"/>
                    <a:pt x="49" y="119"/>
                    <a:pt x="49" y="119"/>
                  </a:cubicBezTo>
                  <a:cubicBezTo>
                    <a:pt x="44" y="117"/>
                    <a:pt x="39" y="114"/>
                    <a:pt x="35" y="111"/>
                  </a:cubicBezTo>
                  <a:cubicBezTo>
                    <a:pt x="23" y="118"/>
                    <a:pt x="23" y="118"/>
                    <a:pt x="23" y="118"/>
                  </a:cubicBezTo>
                  <a:cubicBezTo>
                    <a:pt x="21" y="119"/>
                    <a:pt x="18" y="118"/>
                    <a:pt x="17" y="116"/>
                  </a:cubicBezTo>
                  <a:cubicBezTo>
                    <a:pt x="1" y="89"/>
                    <a:pt x="1" y="89"/>
                    <a:pt x="1" y="89"/>
                  </a:cubicBezTo>
                  <a:cubicBezTo>
                    <a:pt x="0" y="87"/>
                    <a:pt x="1" y="85"/>
                    <a:pt x="3" y="83"/>
                  </a:cubicBezTo>
                  <a:cubicBezTo>
                    <a:pt x="15" y="76"/>
                    <a:pt x="15" y="76"/>
                    <a:pt x="15" y="76"/>
                  </a:cubicBezTo>
                  <a:cubicBezTo>
                    <a:pt x="15" y="74"/>
                    <a:pt x="15" y="71"/>
                    <a:pt x="15" y="68"/>
                  </a:cubicBezTo>
                  <a:cubicBezTo>
                    <a:pt x="15" y="66"/>
                    <a:pt x="15" y="63"/>
                    <a:pt x="15" y="60"/>
                  </a:cubicBezTo>
                  <a:cubicBezTo>
                    <a:pt x="3" y="53"/>
                    <a:pt x="3" y="53"/>
                    <a:pt x="3" y="53"/>
                  </a:cubicBezTo>
                  <a:cubicBezTo>
                    <a:pt x="1" y="52"/>
                    <a:pt x="0" y="50"/>
                    <a:pt x="1" y="48"/>
                  </a:cubicBezTo>
                  <a:cubicBezTo>
                    <a:pt x="17" y="20"/>
                    <a:pt x="17" y="20"/>
                    <a:pt x="17" y="20"/>
                  </a:cubicBezTo>
                  <a:cubicBezTo>
                    <a:pt x="18" y="19"/>
                    <a:pt x="19" y="19"/>
                    <a:pt x="20" y="18"/>
                  </a:cubicBezTo>
                  <a:cubicBezTo>
                    <a:pt x="21" y="18"/>
                    <a:pt x="22" y="18"/>
                    <a:pt x="23" y="19"/>
                  </a:cubicBezTo>
                  <a:cubicBezTo>
                    <a:pt x="35" y="26"/>
                    <a:pt x="35" y="26"/>
                    <a:pt x="35" y="26"/>
                  </a:cubicBezTo>
                  <a:cubicBezTo>
                    <a:pt x="39" y="23"/>
                    <a:pt x="44" y="20"/>
                    <a:pt x="49" y="18"/>
                  </a:cubicBezTo>
                  <a:cubicBezTo>
                    <a:pt x="49" y="4"/>
                    <a:pt x="49" y="4"/>
                    <a:pt x="49" y="4"/>
                  </a:cubicBezTo>
                  <a:cubicBezTo>
                    <a:pt x="49" y="2"/>
                    <a:pt x="51" y="0"/>
                    <a:pt x="53" y="0"/>
                  </a:cubicBezTo>
                  <a:cubicBezTo>
                    <a:pt x="84" y="0"/>
                    <a:pt x="84" y="0"/>
                    <a:pt x="84" y="0"/>
                  </a:cubicBezTo>
                  <a:cubicBezTo>
                    <a:pt x="87" y="0"/>
                    <a:pt x="88" y="2"/>
                    <a:pt x="88" y="4"/>
                  </a:cubicBezTo>
                  <a:cubicBezTo>
                    <a:pt x="88" y="18"/>
                    <a:pt x="88" y="18"/>
                    <a:pt x="88" y="18"/>
                  </a:cubicBezTo>
                  <a:cubicBezTo>
                    <a:pt x="93" y="20"/>
                    <a:pt x="98" y="23"/>
                    <a:pt x="102" y="26"/>
                  </a:cubicBezTo>
                  <a:cubicBezTo>
                    <a:pt x="115" y="19"/>
                    <a:pt x="115" y="19"/>
                    <a:pt x="115" y="19"/>
                  </a:cubicBezTo>
                  <a:cubicBezTo>
                    <a:pt x="117" y="18"/>
                    <a:pt x="119" y="18"/>
                    <a:pt x="120" y="20"/>
                  </a:cubicBezTo>
                  <a:cubicBezTo>
                    <a:pt x="136" y="48"/>
                    <a:pt x="136" y="48"/>
                    <a:pt x="136" y="48"/>
                  </a:cubicBezTo>
                  <a:cubicBezTo>
                    <a:pt x="136" y="49"/>
                    <a:pt x="137" y="50"/>
                    <a:pt x="136" y="51"/>
                  </a:cubicBezTo>
                  <a:cubicBezTo>
                    <a:pt x="136" y="52"/>
                    <a:pt x="135" y="53"/>
                    <a:pt x="134" y="53"/>
                  </a:cubicBezTo>
                  <a:cubicBezTo>
                    <a:pt x="122" y="60"/>
                    <a:pt x="122" y="60"/>
                    <a:pt x="122" y="60"/>
                  </a:cubicBezTo>
                  <a:cubicBezTo>
                    <a:pt x="122" y="63"/>
                    <a:pt x="123" y="66"/>
                    <a:pt x="123" y="68"/>
                  </a:cubicBezTo>
                  <a:cubicBezTo>
                    <a:pt x="123" y="71"/>
                    <a:pt x="122" y="74"/>
                    <a:pt x="122" y="76"/>
                  </a:cubicBezTo>
                  <a:cubicBezTo>
                    <a:pt x="134" y="83"/>
                    <a:pt x="134" y="83"/>
                    <a:pt x="134" y="83"/>
                  </a:cubicBezTo>
                  <a:cubicBezTo>
                    <a:pt x="136" y="85"/>
                    <a:pt x="137" y="87"/>
                    <a:pt x="136" y="89"/>
                  </a:cubicBezTo>
                  <a:cubicBezTo>
                    <a:pt x="120" y="116"/>
                    <a:pt x="120" y="116"/>
                    <a:pt x="120" y="116"/>
                  </a:cubicBezTo>
                  <a:cubicBezTo>
                    <a:pt x="120" y="117"/>
                    <a:pt x="119" y="118"/>
                    <a:pt x="118" y="118"/>
                  </a:cubicBezTo>
                  <a:cubicBezTo>
                    <a:pt x="117" y="118"/>
                    <a:pt x="116" y="118"/>
                    <a:pt x="115" y="118"/>
                  </a:cubicBezTo>
                  <a:cubicBezTo>
                    <a:pt x="102" y="111"/>
                    <a:pt x="102" y="111"/>
                    <a:pt x="102" y="111"/>
                  </a:cubicBezTo>
                  <a:cubicBezTo>
                    <a:pt x="98" y="114"/>
                    <a:pt x="93" y="117"/>
                    <a:pt x="88" y="119"/>
                  </a:cubicBezTo>
                  <a:cubicBezTo>
                    <a:pt x="88" y="133"/>
                    <a:pt x="88" y="133"/>
                    <a:pt x="88" y="133"/>
                  </a:cubicBezTo>
                  <a:cubicBezTo>
                    <a:pt x="88" y="135"/>
                    <a:pt x="87" y="137"/>
                    <a:pt x="84" y="137"/>
                  </a:cubicBezTo>
                  <a:close/>
                  <a:moveTo>
                    <a:pt x="57" y="129"/>
                  </a:moveTo>
                  <a:cubicBezTo>
                    <a:pt x="80" y="129"/>
                    <a:pt x="80" y="129"/>
                    <a:pt x="80" y="129"/>
                  </a:cubicBezTo>
                  <a:cubicBezTo>
                    <a:pt x="80" y="116"/>
                    <a:pt x="80" y="116"/>
                    <a:pt x="80" y="116"/>
                  </a:cubicBezTo>
                  <a:cubicBezTo>
                    <a:pt x="80" y="114"/>
                    <a:pt x="81" y="112"/>
                    <a:pt x="83" y="112"/>
                  </a:cubicBezTo>
                  <a:cubicBezTo>
                    <a:pt x="89" y="110"/>
                    <a:pt x="94" y="107"/>
                    <a:pt x="99" y="103"/>
                  </a:cubicBezTo>
                  <a:cubicBezTo>
                    <a:pt x="100" y="102"/>
                    <a:pt x="102" y="101"/>
                    <a:pt x="104" y="102"/>
                  </a:cubicBezTo>
                  <a:cubicBezTo>
                    <a:pt x="115" y="109"/>
                    <a:pt x="115" y="109"/>
                    <a:pt x="115" y="109"/>
                  </a:cubicBezTo>
                  <a:cubicBezTo>
                    <a:pt x="127" y="88"/>
                    <a:pt x="127" y="88"/>
                    <a:pt x="127" y="88"/>
                  </a:cubicBezTo>
                  <a:cubicBezTo>
                    <a:pt x="116" y="82"/>
                    <a:pt x="116" y="82"/>
                    <a:pt x="116" y="82"/>
                  </a:cubicBezTo>
                  <a:cubicBezTo>
                    <a:pt x="114" y="81"/>
                    <a:pt x="113" y="79"/>
                    <a:pt x="114" y="78"/>
                  </a:cubicBezTo>
                  <a:cubicBezTo>
                    <a:pt x="114" y="75"/>
                    <a:pt x="115" y="71"/>
                    <a:pt x="115" y="68"/>
                  </a:cubicBezTo>
                  <a:cubicBezTo>
                    <a:pt x="115" y="65"/>
                    <a:pt x="114" y="62"/>
                    <a:pt x="114" y="59"/>
                  </a:cubicBezTo>
                  <a:cubicBezTo>
                    <a:pt x="113" y="57"/>
                    <a:pt x="114" y="56"/>
                    <a:pt x="116" y="55"/>
                  </a:cubicBezTo>
                  <a:cubicBezTo>
                    <a:pt x="127" y="48"/>
                    <a:pt x="127" y="48"/>
                    <a:pt x="127" y="48"/>
                  </a:cubicBezTo>
                  <a:cubicBezTo>
                    <a:pt x="115" y="28"/>
                    <a:pt x="115" y="28"/>
                    <a:pt x="115" y="28"/>
                  </a:cubicBezTo>
                  <a:cubicBezTo>
                    <a:pt x="104" y="34"/>
                    <a:pt x="104" y="34"/>
                    <a:pt x="104" y="34"/>
                  </a:cubicBezTo>
                  <a:cubicBezTo>
                    <a:pt x="102" y="35"/>
                    <a:pt x="100" y="35"/>
                    <a:pt x="99" y="34"/>
                  </a:cubicBezTo>
                  <a:cubicBezTo>
                    <a:pt x="94" y="30"/>
                    <a:pt x="89" y="27"/>
                    <a:pt x="83" y="25"/>
                  </a:cubicBezTo>
                  <a:cubicBezTo>
                    <a:pt x="81" y="24"/>
                    <a:pt x="80" y="23"/>
                    <a:pt x="80" y="21"/>
                  </a:cubicBezTo>
                  <a:cubicBezTo>
                    <a:pt x="80" y="8"/>
                    <a:pt x="80" y="8"/>
                    <a:pt x="80" y="8"/>
                  </a:cubicBezTo>
                  <a:cubicBezTo>
                    <a:pt x="57" y="8"/>
                    <a:pt x="57" y="8"/>
                    <a:pt x="57" y="8"/>
                  </a:cubicBezTo>
                  <a:cubicBezTo>
                    <a:pt x="57" y="21"/>
                    <a:pt x="57" y="21"/>
                    <a:pt x="57" y="21"/>
                  </a:cubicBezTo>
                  <a:cubicBezTo>
                    <a:pt x="57" y="23"/>
                    <a:pt x="56" y="24"/>
                    <a:pt x="54" y="25"/>
                  </a:cubicBezTo>
                  <a:cubicBezTo>
                    <a:pt x="48" y="27"/>
                    <a:pt x="43" y="30"/>
                    <a:pt x="38" y="34"/>
                  </a:cubicBezTo>
                  <a:cubicBezTo>
                    <a:pt x="37" y="35"/>
                    <a:pt x="35" y="35"/>
                    <a:pt x="33" y="34"/>
                  </a:cubicBezTo>
                  <a:cubicBezTo>
                    <a:pt x="22" y="28"/>
                    <a:pt x="22" y="28"/>
                    <a:pt x="22" y="28"/>
                  </a:cubicBezTo>
                  <a:cubicBezTo>
                    <a:pt x="10" y="48"/>
                    <a:pt x="10" y="48"/>
                    <a:pt x="10" y="48"/>
                  </a:cubicBezTo>
                  <a:cubicBezTo>
                    <a:pt x="22" y="55"/>
                    <a:pt x="22" y="55"/>
                    <a:pt x="22" y="55"/>
                  </a:cubicBezTo>
                  <a:cubicBezTo>
                    <a:pt x="23" y="56"/>
                    <a:pt x="24" y="57"/>
                    <a:pt x="24" y="59"/>
                  </a:cubicBezTo>
                  <a:cubicBezTo>
                    <a:pt x="23" y="62"/>
                    <a:pt x="23" y="65"/>
                    <a:pt x="23" y="68"/>
                  </a:cubicBezTo>
                  <a:cubicBezTo>
                    <a:pt x="23" y="71"/>
                    <a:pt x="23" y="75"/>
                    <a:pt x="24" y="78"/>
                  </a:cubicBezTo>
                  <a:cubicBezTo>
                    <a:pt x="24" y="79"/>
                    <a:pt x="23" y="81"/>
                    <a:pt x="22" y="82"/>
                  </a:cubicBezTo>
                  <a:cubicBezTo>
                    <a:pt x="10" y="88"/>
                    <a:pt x="10" y="88"/>
                    <a:pt x="10" y="88"/>
                  </a:cubicBezTo>
                  <a:cubicBezTo>
                    <a:pt x="22" y="109"/>
                    <a:pt x="22" y="109"/>
                    <a:pt x="22" y="109"/>
                  </a:cubicBezTo>
                  <a:cubicBezTo>
                    <a:pt x="33" y="102"/>
                    <a:pt x="33" y="102"/>
                    <a:pt x="33" y="102"/>
                  </a:cubicBezTo>
                  <a:cubicBezTo>
                    <a:pt x="35" y="101"/>
                    <a:pt x="37" y="102"/>
                    <a:pt x="38" y="103"/>
                  </a:cubicBezTo>
                  <a:cubicBezTo>
                    <a:pt x="43" y="107"/>
                    <a:pt x="48" y="110"/>
                    <a:pt x="54" y="112"/>
                  </a:cubicBezTo>
                  <a:cubicBezTo>
                    <a:pt x="56" y="112"/>
                    <a:pt x="57" y="114"/>
                    <a:pt x="57" y="116"/>
                  </a:cubicBezTo>
                  <a:lnTo>
                    <a:pt x="57" y="1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9" name="椭圆 28"/>
          <p:cNvSpPr/>
          <p:nvPr/>
        </p:nvSpPr>
        <p:spPr>
          <a:xfrm>
            <a:off x="3907420" y="3968627"/>
            <a:ext cx="714286" cy="7142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205662" y="5104155"/>
            <a:ext cx="714286" cy="7142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4729555" y="5113679"/>
            <a:ext cx="714286" cy="7142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4190282" y="4188992"/>
            <a:ext cx="146972" cy="273554"/>
            <a:chOff x="11359198" y="3263170"/>
            <a:chExt cx="214014" cy="398338"/>
          </a:xfrm>
        </p:grpSpPr>
        <p:sp>
          <p:nvSpPr>
            <p:cNvPr id="33" name="Freeform 200"/>
            <p:cNvSpPr>
              <a:spLocks noEditPoints="1"/>
            </p:cNvSpPr>
            <p:nvPr/>
          </p:nvSpPr>
          <p:spPr bwMode="auto">
            <a:xfrm>
              <a:off x="11376517" y="3263170"/>
              <a:ext cx="178139" cy="310506"/>
            </a:xfrm>
            <a:custGeom>
              <a:avLst/>
              <a:gdLst>
                <a:gd name="T0" fmla="*/ 37 w 61"/>
                <a:gd name="T1" fmla="*/ 106 h 106"/>
                <a:gd name="T2" fmla="*/ 24 w 61"/>
                <a:gd name="T3" fmla="*/ 106 h 106"/>
                <a:gd name="T4" fmla="*/ 0 w 61"/>
                <a:gd name="T5" fmla="*/ 82 h 106"/>
                <a:gd name="T6" fmla="*/ 0 w 61"/>
                <a:gd name="T7" fmla="*/ 24 h 106"/>
                <a:gd name="T8" fmla="*/ 24 w 61"/>
                <a:gd name="T9" fmla="*/ 0 h 106"/>
                <a:gd name="T10" fmla="*/ 37 w 61"/>
                <a:gd name="T11" fmla="*/ 0 h 106"/>
                <a:gd name="T12" fmla="*/ 61 w 61"/>
                <a:gd name="T13" fmla="*/ 24 h 106"/>
                <a:gd name="T14" fmla="*/ 61 w 61"/>
                <a:gd name="T15" fmla="*/ 82 h 106"/>
                <a:gd name="T16" fmla="*/ 37 w 61"/>
                <a:gd name="T17" fmla="*/ 106 h 106"/>
                <a:gd name="T18" fmla="*/ 24 w 61"/>
                <a:gd name="T19" fmla="*/ 8 h 106"/>
                <a:gd name="T20" fmla="*/ 8 w 61"/>
                <a:gd name="T21" fmla="*/ 24 h 106"/>
                <a:gd name="T22" fmla="*/ 8 w 61"/>
                <a:gd name="T23" fmla="*/ 82 h 106"/>
                <a:gd name="T24" fmla="*/ 24 w 61"/>
                <a:gd name="T25" fmla="*/ 98 h 106"/>
                <a:gd name="T26" fmla="*/ 37 w 61"/>
                <a:gd name="T27" fmla="*/ 98 h 106"/>
                <a:gd name="T28" fmla="*/ 53 w 61"/>
                <a:gd name="T29" fmla="*/ 82 h 106"/>
                <a:gd name="T30" fmla="*/ 53 w 61"/>
                <a:gd name="T31" fmla="*/ 24 h 106"/>
                <a:gd name="T32" fmla="*/ 37 w 61"/>
                <a:gd name="T33" fmla="*/ 8 h 106"/>
                <a:gd name="T34" fmla="*/ 24 w 61"/>
                <a:gd name="T35" fmla="*/ 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106">
                  <a:moveTo>
                    <a:pt x="37" y="106"/>
                  </a:moveTo>
                  <a:cubicBezTo>
                    <a:pt x="24" y="106"/>
                    <a:pt x="24" y="106"/>
                    <a:pt x="24" y="106"/>
                  </a:cubicBezTo>
                  <a:cubicBezTo>
                    <a:pt x="11" y="106"/>
                    <a:pt x="0" y="95"/>
                    <a:pt x="0" y="82"/>
                  </a:cubicBezTo>
                  <a:cubicBezTo>
                    <a:pt x="0" y="24"/>
                    <a:pt x="0" y="24"/>
                    <a:pt x="0" y="24"/>
                  </a:cubicBezTo>
                  <a:cubicBezTo>
                    <a:pt x="0" y="11"/>
                    <a:pt x="11" y="0"/>
                    <a:pt x="24" y="0"/>
                  </a:cubicBezTo>
                  <a:cubicBezTo>
                    <a:pt x="37" y="0"/>
                    <a:pt x="37" y="0"/>
                    <a:pt x="37" y="0"/>
                  </a:cubicBezTo>
                  <a:cubicBezTo>
                    <a:pt x="50" y="0"/>
                    <a:pt x="61" y="11"/>
                    <a:pt x="61" y="24"/>
                  </a:cubicBezTo>
                  <a:cubicBezTo>
                    <a:pt x="61" y="82"/>
                    <a:pt x="61" y="82"/>
                    <a:pt x="61" y="82"/>
                  </a:cubicBezTo>
                  <a:cubicBezTo>
                    <a:pt x="61" y="95"/>
                    <a:pt x="50" y="106"/>
                    <a:pt x="37" y="106"/>
                  </a:cubicBezTo>
                  <a:close/>
                  <a:moveTo>
                    <a:pt x="24" y="8"/>
                  </a:moveTo>
                  <a:cubicBezTo>
                    <a:pt x="15" y="8"/>
                    <a:pt x="8" y="15"/>
                    <a:pt x="8" y="24"/>
                  </a:cubicBezTo>
                  <a:cubicBezTo>
                    <a:pt x="8" y="82"/>
                    <a:pt x="8" y="82"/>
                    <a:pt x="8" y="82"/>
                  </a:cubicBezTo>
                  <a:cubicBezTo>
                    <a:pt x="8" y="91"/>
                    <a:pt x="15" y="98"/>
                    <a:pt x="24" y="98"/>
                  </a:cubicBezTo>
                  <a:cubicBezTo>
                    <a:pt x="37" y="98"/>
                    <a:pt x="37" y="98"/>
                    <a:pt x="37" y="98"/>
                  </a:cubicBezTo>
                  <a:cubicBezTo>
                    <a:pt x="46" y="98"/>
                    <a:pt x="53" y="91"/>
                    <a:pt x="53" y="82"/>
                  </a:cubicBezTo>
                  <a:cubicBezTo>
                    <a:pt x="53" y="24"/>
                    <a:pt x="53" y="24"/>
                    <a:pt x="53" y="24"/>
                  </a:cubicBezTo>
                  <a:cubicBezTo>
                    <a:pt x="53" y="15"/>
                    <a:pt x="46" y="8"/>
                    <a:pt x="37" y="8"/>
                  </a:cubicBezTo>
                  <a:lnTo>
                    <a:pt x="24"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01"/>
            <p:cNvSpPr/>
            <p:nvPr/>
          </p:nvSpPr>
          <p:spPr bwMode="auto">
            <a:xfrm>
              <a:off x="11455689" y="3550171"/>
              <a:ext cx="23505" cy="111337"/>
            </a:xfrm>
            <a:custGeom>
              <a:avLst/>
              <a:gdLst>
                <a:gd name="T0" fmla="*/ 4 w 8"/>
                <a:gd name="T1" fmla="*/ 38 h 38"/>
                <a:gd name="T2" fmla="*/ 0 w 8"/>
                <a:gd name="T3" fmla="*/ 34 h 38"/>
                <a:gd name="T4" fmla="*/ 0 w 8"/>
                <a:gd name="T5" fmla="*/ 4 h 38"/>
                <a:gd name="T6" fmla="*/ 4 w 8"/>
                <a:gd name="T7" fmla="*/ 0 h 38"/>
                <a:gd name="T8" fmla="*/ 8 w 8"/>
                <a:gd name="T9" fmla="*/ 4 h 38"/>
                <a:gd name="T10" fmla="*/ 8 w 8"/>
                <a:gd name="T11" fmla="*/ 34 h 38"/>
                <a:gd name="T12" fmla="*/ 4 w 8"/>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8" h="38">
                  <a:moveTo>
                    <a:pt x="4" y="38"/>
                  </a:moveTo>
                  <a:cubicBezTo>
                    <a:pt x="1" y="38"/>
                    <a:pt x="0" y="37"/>
                    <a:pt x="0" y="34"/>
                  </a:cubicBezTo>
                  <a:cubicBezTo>
                    <a:pt x="0" y="4"/>
                    <a:pt x="0" y="4"/>
                    <a:pt x="0" y="4"/>
                  </a:cubicBezTo>
                  <a:cubicBezTo>
                    <a:pt x="0" y="2"/>
                    <a:pt x="1" y="0"/>
                    <a:pt x="4" y="0"/>
                  </a:cubicBezTo>
                  <a:cubicBezTo>
                    <a:pt x="6" y="0"/>
                    <a:pt x="8" y="2"/>
                    <a:pt x="8" y="4"/>
                  </a:cubicBezTo>
                  <a:cubicBezTo>
                    <a:pt x="8" y="34"/>
                    <a:pt x="8" y="34"/>
                    <a:pt x="8" y="34"/>
                  </a:cubicBezTo>
                  <a:cubicBezTo>
                    <a:pt x="8" y="37"/>
                    <a:pt x="6" y="38"/>
                    <a:pt x="4"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02"/>
            <p:cNvSpPr/>
            <p:nvPr/>
          </p:nvSpPr>
          <p:spPr bwMode="auto">
            <a:xfrm>
              <a:off x="11400021" y="3638003"/>
              <a:ext cx="131130" cy="23505"/>
            </a:xfrm>
            <a:custGeom>
              <a:avLst/>
              <a:gdLst>
                <a:gd name="T0" fmla="*/ 41 w 45"/>
                <a:gd name="T1" fmla="*/ 8 h 8"/>
                <a:gd name="T2" fmla="*/ 4 w 45"/>
                <a:gd name="T3" fmla="*/ 8 h 8"/>
                <a:gd name="T4" fmla="*/ 0 w 45"/>
                <a:gd name="T5" fmla="*/ 4 h 8"/>
                <a:gd name="T6" fmla="*/ 4 w 45"/>
                <a:gd name="T7" fmla="*/ 0 h 8"/>
                <a:gd name="T8" fmla="*/ 41 w 45"/>
                <a:gd name="T9" fmla="*/ 0 h 8"/>
                <a:gd name="T10" fmla="*/ 45 w 45"/>
                <a:gd name="T11" fmla="*/ 4 h 8"/>
                <a:gd name="T12" fmla="*/ 41 w 45"/>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5" h="8">
                  <a:moveTo>
                    <a:pt x="41" y="8"/>
                  </a:moveTo>
                  <a:cubicBezTo>
                    <a:pt x="4" y="8"/>
                    <a:pt x="4" y="8"/>
                    <a:pt x="4" y="8"/>
                  </a:cubicBezTo>
                  <a:cubicBezTo>
                    <a:pt x="2" y="8"/>
                    <a:pt x="0" y="7"/>
                    <a:pt x="0" y="4"/>
                  </a:cubicBezTo>
                  <a:cubicBezTo>
                    <a:pt x="0" y="2"/>
                    <a:pt x="2" y="0"/>
                    <a:pt x="4" y="0"/>
                  </a:cubicBezTo>
                  <a:cubicBezTo>
                    <a:pt x="41" y="0"/>
                    <a:pt x="41" y="0"/>
                    <a:pt x="41" y="0"/>
                  </a:cubicBezTo>
                  <a:cubicBezTo>
                    <a:pt x="43" y="0"/>
                    <a:pt x="45" y="2"/>
                    <a:pt x="45" y="4"/>
                  </a:cubicBezTo>
                  <a:cubicBezTo>
                    <a:pt x="45" y="7"/>
                    <a:pt x="43" y="8"/>
                    <a:pt x="41"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03"/>
            <p:cNvSpPr/>
            <p:nvPr/>
          </p:nvSpPr>
          <p:spPr bwMode="auto">
            <a:xfrm>
              <a:off x="11359198" y="3456153"/>
              <a:ext cx="214014" cy="23505"/>
            </a:xfrm>
            <a:custGeom>
              <a:avLst/>
              <a:gdLst>
                <a:gd name="T0" fmla="*/ 69 w 73"/>
                <a:gd name="T1" fmla="*/ 8 h 8"/>
                <a:gd name="T2" fmla="*/ 4 w 73"/>
                <a:gd name="T3" fmla="*/ 8 h 8"/>
                <a:gd name="T4" fmla="*/ 0 w 73"/>
                <a:gd name="T5" fmla="*/ 4 h 8"/>
                <a:gd name="T6" fmla="*/ 4 w 73"/>
                <a:gd name="T7" fmla="*/ 0 h 8"/>
                <a:gd name="T8" fmla="*/ 69 w 73"/>
                <a:gd name="T9" fmla="*/ 0 h 8"/>
                <a:gd name="T10" fmla="*/ 73 w 73"/>
                <a:gd name="T11" fmla="*/ 4 h 8"/>
                <a:gd name="T12" fmla="*/ 69 w 7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3" h="8">
                  <a:moveTo>
                    <a:pt x="69" y="8"/>
                  </a:moveTo>
                  <a:cubicBezTo>
                    <a:pt x="4" y="8"/>
                    <a:pt x="4" y="8"/>
                    <a:pt x="4" y="8"/>
                  </a:cubicBezTo>
                  <a:cubicBezTo>
                    <a:pt x="2" y="8"/>
                    <a:pt x="0" y="6"/>
                    <a:pt x="0" y="4"/>
                  </a:cubicBezTo>
                  <a:cubicBezTo>
                    <a:pt x="0" y="2"/>
                    <a:pt x="2" y="0"/>
                    <a:pt x="4" y="0"/>
                  </a:cubicBezTo>
                  <a:cubicBezTo>
                    <a:pt x="69" y="0"/>
                    <a:pt x="69" y="0"/>
                    <a:pt x="69" y="0"/>
                  </a:cubicBezTo>
                  <a:cubicBezTo>
                    <a:pt x="71" y="0"/>
                    <a:pt x="73" y="2"/>
                    <a:pt x="73" y="4"/>
                  </a:cubicBezTo>
                  <a:cubicBezTo>
                    <a:pt x="73" y="6"/>
                    <a:pt x="71" y="8"/>
                    <a:pt x="69"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04"/>
            <p:cNvSpPr/>
            <p:nvPr/>
          </p:nvSpPr>
          <p:spPr bwMode="auto">
            <a:xfrm>
              <a:off x="11494038" y="3339868"/>
              <a:ext cx="60617" cy="23505"/>
            </a:xfrm>
            <a:custGeom>
              <a:avLst/>
              <a:gdLst>
                <a:gd name="T0" fmla="*/ 17 w 21"/>
                <a:gd name="T1" fmla="*/ 8 h 8"/>
                <a:gd name="T2" fmla="*/ 4 w 21"/>
                <a:gd name="T3" fmla="*/ 8 h 8"/>
                <a:gd name="T4" fmla="*/ 0 w 21"/>
                <a:gd name="T5" fmla="*/ 4 h 8"/>
                <a:gd name="T6" fmla="*/ 4 w 21"/>
                <a:gd name="T7" fmla="*/ 0 h 8"/>
                <a:gd name="T8" fmla="*/ 17 w 21"/>
                <a:gd name="T9" fmla="*/ 0 h 8"/>
                <a:gd name="T10" fmla="*/ 21 w 21"/>
                <a:gd name="T11" fmla="*/ 4 h 8"/>
                <a:gd name="T12" fmla="*/ 17 w 2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1" h="8">
                  <a:moveTo>
                    <a:pt x="17" y="8"/>
                  </a:moveTo>
                  <a:cubicBezTo>
                    <a:pt x="4" y="8"/>
                    <a:pt x="4" y="8"/>
                    <a:pt x="4" y="8"/>
                  </a:cubicBezTo>
                  <a:cubicBezTo>
                    <a:pt x="2" y="8"/>
                    <a:pt x="0" y="6"/>
                    <a:pt x="0" y="4"/>
                  </a:cubicBezTo>
                  <a:cubicBezTo>
                    <a:pt x="0" y="1"/>
                    <a:pt x="2" y="0"/>
                    <a:pt x="4" y="0"/>
                  </a:cubicBezTo>
                  <a:cubicBezTo>
                    <a:pt x="17" y="0"/>
                    <a:pt x="17" y="0"/>
                    <a:pt x="17" y="0"/>
                  </a:cubicBezTo>
                  <a:cubicBezTo>
                    <a:pt x="19" y="0"/>
                    <a:pt x="21" y="1"/>
                    <a:pt x="21" y="4"/>
                  </a:cubicBezTo>
                  <a:cubicBezTo>
                    <a:pt x="21" y="6"/>
                    <a:pt x="19" y="8"/>
                    <a:pt x="17"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05"/>
            <p:cNvSpPr/>
            <p:nvPr/>
          </p:nvSpPr>
          <p:spPr bwMode="auto">
            <a:xfrm>
              <a:off x="11494038" y="3398011"/>
              <a:ext cx="60617" cy="23505"/>
            </a:xfrm>
            <a:custGeom>
              <a:avLst/>
              <a:gdLst>
                <a:gd name="T0" fmla="*/ 17 w 21"/>
                <a:gd name="T1" fmla="*/ 8 h 8"/>
                <a:gd name="T2" fmla="*/ 4 w 21"/>
                <a:gd name="T3" fmla="*/ 8 h 8"/>
                <a:gd name="T4" fmla="*/ 0 w 21"/>
                <a:gd name="T5" fmla="*/ 4 h 8"/>
                <a:gd name="T6" fmla="*/ 4 w 21"/>
                <a:gd name="T7" fmla="*/ 0 h 8"/>
                <a:gd name="T8" fmla="*/ 17 w 21"/>
                <a:gd name="T9" fmla="*/ 0 h 8"/>
                <a:gd name="T10" fmla="*/ 21 w 21"/>
                <a:gd name="T11" fmla="*/ 4 h 8"/>
                <a:gd name="T12" fmla="*/ 17 w 2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1" h="8">
                  <a:moveTo>
                    <a:pt x="17" y="8"/>
                  </a:moveTo>
                  <a:cubicBezTo>
                    <a:pt x="4" y="8"/>
                    <a:pt x="4" y="8"/>
                    <a:pt x="4" y="8"/>
                  </a:cubicBezTo>
                  <a:cubicBezTo>
                    <a:pt x="2" y="8"/>
                    <a:pt x="0" y="6"/>
                    <a:pt x="0" y="4"/>
                  </a:cubicBezTo>
                  <a:cubicBezTo>
                    <a:pt x="0" y="2"/>
                    <a:pt x="2" y="0"/>
                    <a:pt x="4" y="0"/>
                  </a:cubicBezTo>
                  <a:cubicBezTo>
                    <a:pt x="17" y="0"/>
                    <a:pt x="17" y="0"/>
                    <a:pt x="17" y="0"/>
                  </a:cubicBezTo>
                  <a:cubicBezTo>
                    <a:pt x="19" y="0"/>
                    <a:pt x="21" y="2"/>
                    <a:pt x="21" y="4"/>
                  </a:cubicBezTo>
                  <a:cubicBezTo>
                    <a:pt x="21" y="6"/>
                    <a:pt x="19" y="8"/>
                    <a:pt x="17"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06"/>
            <p:cNvSpPr/>
            <p:nvPr/>
          </p:nvSpPr>
          <p:spPr bwMode="auto">
            <a:xfrm>
              <a:off x="11376517" y="3339868"/>
              <a:ext cx="61854" cy="23505"/>
            </a:xfrm>
            <a:custGeom>
              <a:avLst/>
              <a:gdLst>
                <a:gd name="T0" fmla="*/ 17 w 21"/>
                <a:gd name="T1" fmla="*/ 8 h 8"/>
                <a:gd name="T2" fmla="*/ 4 w 21"/>
                <a:gd name="T3" fmla="*/ 8 h 8"/>
                <a:gd name="T4" fmla="*/ 0 w 21"/>
                <a:gd name="T5" fmla="*/ 4 h 8"/>
                <a:gd name="T6" fmla="*/ 4 w 21"/>
                <a:gd name="T7" fmla="*/ 0 h 8"/>
                <a:gd name="T8" fmla="*/ 17 w 21"/>
                <a:gd name="T9" fmla="*/ 0 h 8"/>
                <a:gd name="T10" fmla="*/ 21 w 21"/>
                <a:gd name="T11" fmla="*/ 4 h 8"/>
                <a:gd name="T12" fmla="*/ 17 w 2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1" h="8">
                  <a:moveTo>
                    <a:pt x="17" y="8"/>
                  </a:moveTo>
                  <a:cubicBezTo>
                    <a:pt x="4" y="8"/>
                    <a:pt x="4" y="8"/>
                    <a:pt x="4" y="8"/>
                  </a:cubicBezTo>
                  <a:cubicBezTo>
                    <a:pt x="2" y="8"/>
                    <a:pt x="0" y="6"/>
                    <a:pt x="0" y="4"/>
                  </a:cubicBezTo>
                  <a:cubicBezTo>
                    <a:pt x="0" y="1"/>
                    <a:pt x="2" y="0"/>
                    <a:pt x="4" y="0"/>
                  </a:cubicBezTo>
                  <a:cubicBezTo>
                    <a:pt x="17" y="0"/>
                    <a:pt x="17" y="0"/>
                    <a:pt x="17" y="0"/>
                  </a:cubicBezTo>
                  <a:cubicBezTo>
                    <a:pt x="19" y="0"/>
                    <a:pt x="21" y="1"/>
                    <a:pt x="21" y="4"/>
                  </a:cubicBezTo>
                  <a:cubicBezTo>
                    <a:pt x="21" y="6"/>
                    <a:pt x="19" y="8"/>
                    <a:pt x="17"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07"/>
            <p:cNvSpPr/>
            <p:nvPr/>
          </p:nvSpPr>
          <p:spPr bwMode="auto">
            <a:xfrm>
              <a:off x="11376517" y="3398011"/>
              <a:ext cx="61854" cy="23505"/>
            </a:xfrm>
            <a:custGeom>
              <a:avLst/>
              <a:gdLst>
                <a:gd name="T0" fmla="*/ 17 w 21"/>
                <a:gd name="T1" fmla="*/ 8 h 8"/>
                <a:gd name="T2" fmla="*/ 4 w 21"/>
                <a:gd name="T3" fmla="*/ 8 h 8"/>
                <a:gd name="T4" fmla="*/ 0 w 21"/>
                <a:gd name="T5" fmla="*/ 4 h 8"/>
                <a:gd name="T6" fmla="*/ 4 w 21"/>
                <a:gd name="T7" fmla="*/ 0 h 8"/>
                <a:gd name="T8" fmla="*/ 17 w 21"/>
                <a:gd name="T9" fmla="*/ 0 h 8"/>
                <a:gd name="T10" fmla="*/ 21 w 21"/>
                <a:gd name="T11" fmla="*/ 4 h 8"/>
                <a:gd name="T12" fmla="*/ 17 w 2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1" h="8">
                  <a:moveTo>
                    <a:pt x="17" y="8"/>
                  </a:moveTo>
                  <a:cubicBezTo>
                    <a:pt x="4" y="8"/>
                    <a:pt x="4" y="8"/>
                    <a:pt x="4" y="8"/>
                  </a:cubicBezTo>
                  <a:cubicBezTo>
                    <a:pt x="2" y="8"/>
                    <a:pt x="0" y="6"/>
                    <a:pt x="0" y="4"/>
                  </a:cubicBezTo>
                  <a:cubicBezTo>
                    <a:pt x="0" y="2"/>
                    <a:pt x="2" y="0"/>
                    <a:pt x="4" y="0"/>
                  </a:cubicBezTo>
                  <a:cubicBezTo>
                    <a:pt x="17" y="0"/>
                    <a:pt x="17" y="0"/>
                    <a:pt x="17" y="0"/>
                  </a:cubicBezTo>
                  <a:cubicBezTo>
                    <a:pt x="19" y="0"/>
                    <a:pt x="21" y="2"/>
                    <a:pt x="21" y="4"/>
                  </a:cubicBezTo>
                  <a:cubicBezTo>
                    <a:pt x="21" y="6"/>
                    <a:pt x="19" y="8"/>
                    <a:pt x="17"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6408653" y="5327545"/>
            <a:ext cx="305476" cy="267504"/>
            <a:chOff x="1838215" y="4397286"/>
            <a:chExt cx="444822" cy="389527"/>
          </a:xfrm>
        </p:grpSpPr>
        <p:sp>
          <p:nvSpPr>
            <p:cNvPr id="42" name="Freeform 109"/>
            <p:cNvSpPr>
              <a:spLocks noEditPoints="1"/>
            </p:cNvSpPr>
            <p:nvPr/>
          </p:nvSpPr>
          <p:spPr bwMode="auto">
            <a:xfrm>
              <a:off x="1838215" y="4397286"/>
              <a:ext cx="444822" cy="325629"/>
            </a:xfrm>
            <a:custGeom>
              <a:avLst/>
              <a:gdLst>
                <a:gd name="T0" fmla="*/ 141 w 153"/>
                <a:gd name="T1" fmla="*/ 112 h 112"/>
                <a:gd name="T2" fmla="*/ 12 w 153"/>
                <a:gd name="T3" fmla="*/ 112 h 112"/>
                <a:gd name="T4" fmla="*/ 0 w 153"/>
                <a:gd name="T5" fmla="*/ 100 h 112"/>
                <a:gd name="T6" fmla="*/ 0 w 153"/>
                <a:gd name="T7" fmla="*/ 12 h 112"/>
                <a:gd name="T8" fmla="*/ 12 w 153"/>
                <a:gd name="T9" fmla="*/ 0 h 112"/>
                <a:gd name="T10" fmla="*/ 141 w 153"/>
                <a:gd name="T11" fmla="*/ 0 h 112"/>
                <a:gd name="T12" fmla="*/ 153 w 153"/>
                <a:gd name="T13" fmla="*/ 12 h 112"/>
                <a:gd name="T14" fmla="*/ 153 w 153"/>
                <a:gd name="T15" fmla="*/ 100 h 112"/>
                <a:gd name="T16" fmla="*/ 141 w 153"/>
                <a:gd name="T17" fmla="*/ 112 h 112"/>
                <a:gd name="T18" fmla="*/ 12 w 153"/>
                <a:gd name="T19" fmla="*/ 8 h 112"/>
                <a:gd name="T20" fmla="*/ 8 w 153"/>
                <a:gd name="T21" fmla="*/ 12 h 112"/>
                <a:gd name="T22" fmla="*/ 8 w 153"/>
                <a:gd name="T23" fmla="*/ 100 h 112"/>
                <a:gd name="T24" fmla="*/ 12 w 153"/>
                <a:gd name="T25" fmla="*/ 104 h 112"/>
                <a:gd name="T26" fmla="*/ 141 w 153"/>
                <a:gd name="T27" fmla="*/ 104 h 112"/>
                <a:gd name="T28" fmla="*/ 145 w 153"/>
                <a:gd name="T29" fmla="*/ 100 h 112"/>
                <a:gd name="T30" fmla="*/ 145 w 153"/>
                <a:gd name="T31" fmla="*/ 12 h 112"/>
                <a:gd name="T32" fmla="*/ 141 w 153"/>
                <a:gd name="T33" fmla="*/ 8 h 112"/>
                <a:gd name="T34" fmla="*/ 12 w 153"/>
                <a:gd name="T35"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112">
                  <a:moveTo>
                    <a:pt x="141" y="112"/>
                  </a:moveTo>
                  <a:cubicBezTo>
                    <a:pt x="12" y="112"/>
                    <a:pt x="12" y="112"/>
                    <a:pt x="12" y="112"/>
                  </a:cubicBezTo>
                  <a:cubicBezTo>
                    <a:pt x="5" y="112"/>
                    <a:pt x="0" y="107"/>
                    <a:pt x="0" y="100"/>
                  </a:cubicBezTo>
                  <a:cubicBezTo>
                    <a:pt x="0" y="12"/>
                    <a:pt x="0" y="12"/>
                    <a:pt x="0" y="12"/>
                  </a:cubicBezTo>
                  <a:cubicBezTo>
                    <a:pt x="0" y="5"/>
                    <a:pt x="5" y="0"/>
                    <a:pt x="12" y="0"/>
                  </a:cubicBezTo>
                  <a:cubicBezTo>
                    <a:pt x="141" y="0"/>
                    <a:pt x="141" y="0"/>
                    <a:pt x="141" y="0"/>
                  </a:cubicBezTo>
                  <a:cubicBezTo>
                    <a:pt x="148" y="0"/>
                    <a:pt x="153" y="5"/>
                    <a:pt x="153" y="12"/>
                  </a:cubicBezTo>
                  <a:cubicBezTo>
                    <a:pt x="153" y="100"/>
                    <a:pt x="153" y="100"/>
                    <a:pt x="153" y="100"/>
                  </a:cubicBezTo>
                  <a:cubicBezTo>
                    <a:pt x="153" y="107"/>
                    <a:pt x="148" y="112"/>
                    <a:pt x="141" y="112"/>
                  </a:cubicBezTo>
                  <a:close/>
                  <a:moveTo>
                    <a:pt x="12" y="8"/>
                  </a:moveTo>
                  <a:cubicBezTo>
                    <a:pt x="10" y="8"/>
                    <a:pt x="8" y="10"/>
                    <a:pt x="8" y="12"/>
                  </a:cubicBezTo>
                  <a:cubicBezTo>
                    <a:pt x="8" y="100"/>
                    <a:pt x="8" y="100"/>
                    <a:pt x="8" y="100"/>
                  </a:cubicBezTo>
                  <a:cubicBezTo>
                    <a:pt x="8" y="103"/>
                    <a:pt x="10" y="104"/>
                    <a:pt x="12" y="104"/>
                  </a:cubicBezTo>
                  <a:cubicBezTo>
                    <a:pt x="141" y="104"/>
                    <a:pt x="141" y="104"/>
                    <a:pt x="141" y="104"/>
                  </a:cubicBezTo>
                  <a:cubicBezTo>
                    <a:pt x="143" y="104"/>
                    <a:pt x="145" y="103"/>
                    <a:pt x="145" y="100"/>
                  </a:cubicBezTo>
                  <a:cubicBezTo>
                    <a:pt x="145" y="12"/>
                    <a:pt x="145" y="12"/>
                    <a:pt x="145" y="12"/>
                  </a:cubicBezTo>
                  <a:cubicBezTo>
                    <a:pt x="145" y="10"/>
                    <a:pt x="143" y="8"/>
                    <a:pt x="141" y="8"/>
                  </a:cubicBezTo>
                  <a:lnTo>
                    <a:pt x="12"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10"/>
            <p:cNvSpPr>
              <a:spLocks noEditPoints="1"/>
            </p:cNvSpPr>
            <p:nvPr/>
          </p:nvSpPr>
          <p:spPr bwMode="auto">
            <a:xfrm>
              <a:off x="1876307" y="4437836"/>
              <a:ext cx="366179" cy="232241"/>
            </a:xfrm>
            <a:custGeom>
              <a:avLst/>
              <a:gdLst>
                <a:gd name="T0" fmla="*/ 118 w 126"/>
                <a:gd name="T1" fmla="*/ 80 h 80"/>
                <a:gd name="T2" fmla="*/ 8 w 126"/>
                <a:gd name="T3" fmla="*/ 80 h 80"/>
                <a:gd name="T4" fmla="*/ 0 w 126"/>
                <a:gd name="T5" fmla="*/ 72 h 80"/>
                <a:gd name="T6" fmla="*/ 0 w 126"/>
                <a:gd name="T7" fmla="*/ 8 h 80"/>
                <a:gd name="T8" fmla="*/ 8 w 126"/>
                <a:gd name="T9" fmla="*/ 0 h 80"/>
                <a:gd name="T10" fmla="*/ 118 w 126"/>
                <a:gd name="T11" fmla="*/ 0 h 80"/>
                <a:gd name="T12" fmla="*/ 126 w 126"/>
                <a:gd name="T13" fmla="*/ 8 h 80"/>
                <a:gd name="T14" fmla="*/ 126 w 126"/>
                <a:gd name="T15" fmla="*/ 72 h 80"/>
                <a:gd name="T16" fmla="*/ 118 w 126"/>
                <a:gd name="T17" fmla="*/ 80 h 80"/>
                <a:gd name="T18" fmla="*/ 118 w 126"/>
                <a:gd name="T19" fmla="*/ 72 h 80"/>
                <a:gd name="T20" fmla="*/ 118 w 126"/>
                <a:gd name="T21" fmla="*/ 76 h 80"/>
                <a:gd name="T22" fmla="*/ 118 w 126"/>
                <a:gd name="T23" fmla="*/ 72 h 80"/>
                <a:gd name="T24" fmla="*/ 118 w 126"/>
                <a:gd name="T25" fmla="*/ 72 h 80"/>
                <a:gd name="T26" fmla="*/ 8 w 126"/>
                <a:gd name="T27" fmla="*/ 8 h 80"/>
                <a:gd name="T28" fmla="*/ 8 w 126"/>
                <a:gd name="T29" fmla="*/ 72 h 80"/>
                <a:gd name="T30" fmla="*/ 118 w 126"/>
                <a:gd name="T31" fmla="*/ 72 h 80"/>
                <a:gd name="T32" fmla="*/ 118 w 126"/>
                <a:gd name="T33" fmla="*/ 8 h 80"/>
                <a:gd name="T34" fmla="*/ 8 w 126"/>
                <a:gd name="T35" fmla="*/ 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80">
                  <a:moveTo>
                    <a:pt x="118" y="80"/>
                  </a:moveTo>
                  <a:cubicBezTo>
                    <a:pt x="8" y="80"/>
                    <a:pt x="8" y="80"/>
                    <a:pt x="8" y="80"/>
                  </a:cubicBezTo>
                  <a:cubicBezTo>
                    <a:pt x="4" y="80"/>
                    <a:pt x="0" y="77"/>
                    <a:pt x="0" y="72"/>
                  </a:cubicBezTo>
                  <a:cubicBezTo>
                    <a:pt x="0" y="8"/>
                    <a:pt x="0" y="8"/>
                    <a:pt x="0" y="8"/>
                  </a:cubicBezTo>
                  <a:cubicBezTo>
                    <a:pt x="0" y="3"/>
                    <a:pt x="4" y="0"/>
                    <a:pt x="8" y="0"/>
                  </a:cubicBezTo>
                  <a:cubicBezTo>
                    <a:pt x="118" y="0"/>
                    <a:pt x="118" y="0"/>
                    <a:pt x="118" y="0"/>
                  </a:cubicBezTo>
                  <a:cubicBezTo>
                    <a:pt x="123" y="0"/>
                    <a:pt x="126" y="3"/>
                    <a:pt x="126" y="8"/>
                  </a:cubicBezTo>
                  <a:cubicBezTo>
                    <a:pt x="126" y="72"/>
                    <a:pt x="126" y="72"/>
                    <a:pt x="126" y="72"/>
                  </a:cubicBezTo>
                  <a:cubicBezTo>
                    <a:pt x="126" y="77"/>
                    <a:pt x="123" y="80"/>
                    <a:pt x="118" y="80"/>
                  </a:cubicBezTo>
                  <a:close/>
                  <a:moveTo>
                    <a:pt x="118" y="72"/>
                  </a:moveTo>
                  <a:cubicBezTo>
                    <a:pt x="118" y="76"/>
                    <a:pt x="118" y="76"/>
                    <a:pt x="118" y="76"/>
                  </a:cubicBezTo>
                  <a:cubicBezTo>
                    <a:pt x="118" y="72"/>
                    <a:pt x="118" y="72"/>
                    <a:pt x="118" y="72"/>
                  </a:cubicBezTo>
                  <a:cubicBezTo>
                    <a:pt x="118" y="72"/>
                    <a:pt x="118" y="72"/>
                    <a:pt x="118" y="72"/>
                  </a:cubicBezTo>
                  <a:close/>
                  <a:moveTo>
                    <a:pt x="8" y="8"/>
                  </a:moveTo>
                  <a:cubicBezTo>
                    <a:pt x="8" y="72"/>
                    <a:pt x="8" y="72"/>
                    <a:pt x="8" y="72"/>
                  </a:cubicBezTo>
                  <a:cubicBezTo>
                    <a:pt x="118" y="72"/>
                    <a:pt x="118" y="72"/>
                    <a:pt x="118" y="72"/>
                  </a:cubicBezTo>
                  <a:cubicBezTo>
                    <a:pt x="118" y="8"/>
                    <a:pt x="118" y="8"/>
                    <a:pt x="118" y="8"/>
                  </a:cubicBezTo>
                  <a:lnTo>
                    <a:pt x="8"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11"/>
            <p:cNvSpPr/>
            <p:nvPr/>
          </p:nvSpPr>
          <p:spPr bwMode="auto">
            <a:xfrm>
              <a:off x="1963551" y="4763466"/>
              <a:ext cx="191691" cy="23347"/>
            </a:xfrm>
            <a:custGeom>
              <a:avLst/>
              <a:gdLst>
                <a:gd name="T0" fmla="*/ 62 w 66"/>
                <a:gd name="T1" fmla="*/ 8 h 8"/>
                <a:gd name="T2" fmla="*/ 4 w 66"/>
                <a:gd name="T3" fmla="*/ 8 h 8"/>
                <a:gd name="T4" fmla="*/ 0 w 66"/>
                <a:gd name="T5" fmla="*/ 4 h 8"/>
                <a:gd name="T6" fmla="*/ 4 w 66"/>
                <a:gd name="T7" fmla="*/ 0 h 8"/>
                <a:gd name="T8" fmla="*/ 62 w 66"/>
                <a:gd name="T9" fmla="*/ 0 h 8"/>
                <a:gd name="T10" fmla="*/ 66 w 66"/>
                <a:gd name="T11" fmla="*/ 4 h 8"/>
                <a:gd name="T12" fmla="*/ 62 w 6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6" h="8">
                  <a:moveTo>
                    <a:pt x="62" y="8"/>
                  </a:moveTo>
                  <a:cubicBezTo>
                    <a:pt x="4" y="8"/>
                    <a:pt x="4" y="8"/>
                    <a:pt x="4" y="8"/>
                  </a:cubicBezTo>
                  <a:cubicBezTo>
                    <a:pt x="2" y="8"/>
                    <a:pt x="0" y="6"/>
                    <a:pt x="0" y="4"/>
                  </a:cubicBezTo>
                  <a:cubicBezTo>
                    <a:pt x="0" y="2"/>
                    <a:pt x="2" y="0"/>
                    <a:pt x="4" y="0"/>
                  </a:cubicBezTo>
                  <a:cubicBezTo>
                    <a:pt x="62" y="0"/>
                    <a:pt x="62" y="0"/>
                    <a:pt x="62" y="0"/>
                  </a:cubicBezTo>
                  <a:cubicBezTo>
                    <a:pt x="64" y="0"/>
                    <a:pt x="66" y="2"/>
                    <a:pt x="66" y="4"/>
                  </a:cubicBezTo>
                  <a:cubicBezTo>
                    <a:pt x="66" y="6"/>
                    <a:pt x="64" y="8"/>
                    <a:pt x="62"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112"/>
            <p:cNvSpPr/>
            <p:nvPr/>
          </p:nvSpPr>
          <p:spPr bwMode="auto">
            <a:xfrm>
              <a:off x="1989356" y="4699568"/>
              <a:ext cx="55296" cy="87244"/>
            </a:xfrm>
            <a:custGeom>
              <a:avLst/>
              <a:gdLst>
                <a:gd name="T0" fmla="*/ 5 w 19"/>
                <a:gd name="T1" fmla="*/ 30 h 30"/>
                <a:gd name="T2" fmla="*/ 3 w 19"/>
                <a:gd name="T3" fmla="*/ 30 h 30"/>
                <a:gd name="T4" fmla="*/ 1 w 19"/>
                <a:gd name="T5" fmla="*/ 24 h 30"/>
                <a:gd name="T6" fmla="*/ 11 w 19"/>
                <a:gd name="T7" fmla="*/ 3 h 30"/>
                <a:gd name="T8" fmla="*/ 17 w 19"/>
                <a:gd name="T9" fmla="*/ 1 h 30"/>
                <a:gd name="T10" fmla="*/ 19 w 19"/>
                <a:gd name="T11" fmla="*/ 6 h 30"/>
                <a:gd name="T12" fmla="*/ 8 w 19"/>
                <a:gd name="T13" fmla="*/ 28 h 30"/>
                <a:gd name="T14" fmla="*/ 5 w 19"/>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30">
                  <a:moveTo>
                    <a:pt x="5" y="30"/>
                  </a:moveTo>
                  <a:cubicBezTo>
                    <a:pt x="4" y="30"/>
                    <a:pt x="4" y="30"/>
                    <a:pt x="3" y="30"/>
                  </a:cubicBezTo>
                  <a:cubicBezTo>
                    <a:pt x="1" y="29"/>
                    <a:pt x="0" y="26"/>
                    <a:pt x="1" y="24"/>
                  </a:cubicBezTo>
                  <a:cubicBezTo>
                    <a:pt x="11" y="3"/>
                    <a:pt x="11" y="3"/>
                    <a:pt x="11" y="3"/>
                  </a:cubicBezTo>
                  <a:cubicBezTo>
                    <a:pt x="12" y="1"/>
                    <a:pt x="15" y="0"/>
                    <a:pt x="17" y="1"/>
                  </a:cubicBezTo>
                  <a:cubicBezTo>
                    <a:pt x="19" y="2"/>
                    <a:pt x="19" y="4"/>
                    <a:pt x="19" y="6"/>
                  </a:cubicBezTo>
                  <a:cubicBezTo>
                    <a:pt x="8" y="28"/>
                    <a:pt x="8" y="28"/>
                    <a:pt x="8" y="28"/>
                  </a:cubicBezTo>
                  <a:cubicBezTo>
                    <a:pt x="8" y="29"/>
                    <a:pt x="6" y="30"/>
                    <a:pt x="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13"/>
            <p:cNvSpPr/>
            <p:nvPr/>
          </p:nvSpPr>
          <p:spPr bwMode="auto">
            <a:xfrm>
              <a:off x="2074142" y="4699568"/>
              <a:ext cx="57753" cy="87244"/>
            </a:xfrm>
            <a:custGeom>
              <a:avLst/>
              <a:gdLst>
                <a:gd name="T0" fmla="*/ 15 w 20"/>
                <a:gd name="T1" fmla="*/ 30 h 30"/>
                <a:gd name="T2" fmla="*/ 11 w 20"/>
                <a:gd name="T3" fmla="*/ 28 h 30"/>
                <a:gd name="T4" fmla="*/ 1 w 20"/>
                <a:gd name="T5" fmla="*/ 6 h 30"/>
                <a:gd name="T6" fmla="*/ 3 w 20"/>
                <a:gd name="T7" fmla="*/ 1 h 30"/>
                <a:gd name="T8" fmla="*/ 8 w 20"/>
                <a:gd name="T9" fmla="*/ 3 h 30"/>
                <a:gd name="T10" fmla="*/ 19 w 20"/>
                <a:gd name="T11" fmla="*/ 24 h 30"/>
                <a:gd name="T12" fmla="*/ 17 w 20"/>
                <a:gd name="T13" fmla="*/ 30 h 30"/>
                <a:gd name="T14" fmla="*/ 15 w 2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0">
                  <a:moveTo>
                    <a:pt x="15" y="30"/>
                  </a:moveTo>
                  <a:cubicBezTo>
                    <a:pt x="14" y="30"/>
                    <a:pt x="12" y="29"/>
                    <a:pt x="11" y="28"/>
                  </a:cubicBezTo>
                  <a:cubicBezTo>
                    <a:pt x="1" y="6"/>
                    <a:pt x="1" y="6"/>
                    <a:pt x="1" y="6"/>
                  </a:cubicBezTo>
                  <a:cubicBezTo>
                    <a:pt x="0" y="4"/>
                    <a:pt x="1" y="2"/>
                    <a:pt x="3" y="1"/>
                  </a:cubicBezTo>
                  <a:cubicBezTo>
                    <a:pt x="5" y="0"/>
                    <a:pt x="7" y="1"/>
                    <a:pt x="8" y="3"/>
                  </a:cubicBezTo>
                  <a:cubicBezTo>
                    <a:pt x="19" y="24"/>
                    <a:pt x="19" y="24"/>
                    <a:pt x="19" y="24"/>
                  </a:cubicBezTo>
                  <a:cubicBezTo>
                    <a:pt x="20" y="26"/>
                    <a:pt x="19" y="29"/>
                    <a:pt x="17" y="30"/>
                  </a:cubicBezTo>
                  <a:cubicBezTo>
                    <a:pt x="16" y="30"/>
                    <a:pt x="16" y="30"/>
                    <a:pt x="15"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14"/>
            <p:cNvSpPr/>
            <p:nvPr/>
          </p:nvSpPr>
          <p:spPr bwMode="auto">
            <a:xfrm>
              <a:off x="2018847" y="4486988"/>
              <a:ext cx="81100" cy="133938"/>
            </a:xfrm>
            <a:custGeom>
              <a:avLst/>
              <a:gdLst>
                <a:gd name="T0" fmla="*/ 66 w 66"/>
                <a:gd name="T1" fmla="*/ 57 h 109"/>
                <a:gd name="T2" fmla="*/ 0 w 66"/>
                <a:gd name="T3" fmla="*/ 0 h 109"/>
                <a:gd name="T4" fmla="*/ 0 w 66"/>
                <a:gd name="T5" fmla="*/ 85 h 109"/>
                <a:gd name="T6" fmla="*/ 19 w 66"/>
                <a:gd name="T7" fmla="*/ 64 h 109"/>
                <a:gd name="T8" fmla="*/ 42 w 66"/>
                <a:gd name="T9" fmla="*/ 109 h 109"/>
                <a:gd name="T10" fmla="*/ 56 w 66"/>
                <a:gd name="T11" fmla="*/ 102 h 109"/>
                <a:gd name="T12" fmla="*/ 35 w 66"/>
                <a:gd name="T13" fmla="*/ 57 h 109"/>
                <a:gd name="T14" fmla="*/ 66 w 66"/>
                <a:gd name="T15" fmla="*/ 57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09">
                  <a:moveTo>
                    <a:pt x="66" y="57"/>
                  </a:moveTo>
                  <a:lnTo>
                    <a:pt x="0" y="0"/>
                  </a:lnTo>
                  <a:lnTo>
                    <a:pt x="0" y="85"/>
                  </a:lnTo>
                  <a:lnTo>
                    <a:pt x="19" y="64"/>
                  </a:lnTo>
                  <a:lnTo>
                    <a:pt x="42" y="109"/>
                  </a:lnTo>
                  <a:lnTo>
                    <a:pt x="56" y="102"/>
                  </a:lnTo>
                  <a:lnTo>
                    <a:pt x="35" y="57"/>
                  </a:lnTo>
                  <a:lnTo>
                    <a:pt x="66" y="5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8" name="组合 47"/>
          <p:cNvGrpSpPr/>
          <p:nvPr/>
        </p:nvGrpSpPr>
        <p:grpSpPr>
          <a:xfrm>
            <a:off x="4932376" y="5337817"/>
            <a:ext cx="294354" cy="266008"/>
            <a:chOff x="6495310" y="4387468"/>
            <a:chExt cx="428625" cy="387350"/>
          </a:xfrm>
        </p:grpSpPr>
        <p:sp>
          <p:nvSpPr>
            <p:cNvPr id="49" name="Freeform 298"/>
            <p:cNvSpPr/>
            <p:nvPr/>
          </p:nvSpPr>
          <p:spPr bwMode="auto">
            <a:xfrm>
              <a:off x="6495310" y="4411281"/>
              <a:ext cx="125412" cy="160338"/>
            </a:xfrm>
            <a:custGeom>
              <a:avLst/>
              <a:gdLst>
                <a:gd name="T0" fmla="*/ 38 w 43"/>
                <a:gd name="T1" fmla="*/ 55 h 55"/>
                <a:gd name="T2" fmla="*/ 37 w 43"/>
                <a:gd name="T3" fmla="*/ 55 h 55"/>
                <a:gd name="T4" fmla="*/ 0 w 43"/>
                <a:gd name="T5" fmla="*/ 4 h 55"/>
                <a:gd name="T6" fmla="*/ 1 w 43"/>
                <a:gd name="T7" fmla="*/ 1 h 55"/>
                <a:gd name="T8" fmla="*/ 4 w 43"/>
                <a:gd name="T9" fmla="*/ 0 h 55"/>
                <a:gd name="T10" fmla="*/ 29 w 43"/>
                <a:gd name="T11" fmla="*/ 0 h 55"/>
                <a:gd name="T12" fmla="*/ 33 w 43"/>
                <a:gd name="T13" fmla="*/ 4 h 55"/>
                <a:gd name="T14" fmla="*/ 29 w 43"/>
                <a:gd name="T15" fmla="*/ 8 h 55"/>
                <a:gd name="T16" fmla="*/ 9 w 43"/>
                <a:gd name="T17" fmla="*/ 8 h 55"/>
                <a:gd name="T18" fmla="*/ 40 w 43"/>
                <a:gd name="T19" fmla="*/ 48 h 55"/>
                <a:gd name="T20" fmla="*/ 42 w 43"/>
                <a:gd name="T21" fmla="*/ 53 h 55"/>
                <a:gd name="T22" fmla="*/ 38 w 43"/>
                <a:gd name="T2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55">
                  <a:moveTo>
                    <a:pt x="38" y="55"/>
                  </a:moveTo>
                  <a:cubicBezTo>
                    <a:pt x="38" y="55"/>
                    <a:pt x="37" y="55"/>
                    <a:pt x="37" y="55"/>
                  </a:cubicBezTo>
                  <a:cubicBezTo>
                    <a:pt x="2" y="40"/>
                    <a:pt x="0" y="5"/>
                    <a:pt x="0" y="4"/>
                  </a:cubicBezTo>
                  <a:cubicBezTo>
                    <a:pt x="0" y="3"/>
                    <a:pt x="1" y="2"/>
                    <a:pt x="1" y="1"/>
                  </a:cubicBezTo>
                  <a:cubicBezTo>
                    <a:pt x="2" y="0"/>
                    <a:pt x="3" y="0"/>
                    <a:pt x="4" y="0"/>
                  </a:cubicBezTo>
                  <a:cubicBezTo>
                    <a:pt x="29" y="0"/>
                    <a:pt x="29" y="0"/>
                    <a:pt x="29" y="0"/>
                  </a:cubicBezTo>
                  <a:cubicBezTo>
                    <a:pt x="31" y="0"/>
                    <a:pt x="33" y="2"/>
                    <a:pt x="33" y="4"/>
                  </a:cubicBezTo>
                  <a:cubicBezTo>
                    <a:pt x="33" y="6"/>
                    <a:pt x="31" y="8"/>
                    <a:pt x="29" y="8"/>
                  </a:cubicBezTo>
                  <a:cubicBezTo>
                    <a:pt x="9" y="8"/>
                    <a:pt x="9" y="8"/>
                    <a:pt x="9" y="8"/>
                  </a:cubicBezTo>
                  <a:cubicBezTo>
                    <a:pt x="10" y="17"/>
                    <a:pt x="16" y="37"/>
                    <a:pt x="40" y="48"/>
                  </a:cubicBezTo>
                  <a:cubicBezTo>
                    <a:pt x="42" y="49"/>
                    <a:pt x="43" y="51"/>
                    <a:pt x="42" y="53"/>
                  </a:cubicBezTo>
                  <a:cubicBezTo>
                    <a:pt x="41" y="55"/>
                    <a:pt x="40" y="55"/>
                    <a:pt x="38"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99"/>
            <p:cNvSpPr>
              <a:spLocks noEditPoints="1"/>
            </p:cNvSpPr>
            <p:nvPr/>
          </p:nvSpPr>
          <p:spPr bwMode="auto">
            <a:xfrm>
              <a:off x="6557223" y="4387468"/>
              <a:ext cx="304800" cy="387350"/>
            </a:xfrm>
            <a:custGeom>
              <a:avLst/>
              <a:gdLst>
                <a:gd name="T0" fmla="*/ 90 w 105"/>
                <a:gd name="T1" fmla="*/ 133 h 133"/>
                <a:gd name="T2" fmla="*/ 15 w 105"/>
                <a:gd name="T3" fmla="*/ 133 h 133"/>
                <a:gd name="T4" fmla="*/ 12 w 105"/>
                <a:gd name="T5" fmla="*/ 131 h 133"/>
                <a:gd name="T6" fmla="*/ 11 w 105"/>
                <a:gd name="T7" fmla="*/ 127 h 133"/>
                <a:gd name="T8" fmla="*/ 40 w 105"/>
                <a:gd name="T9" fmla="*/ 110 h 133"/>
                <a:gd name="T10" fmla="*/ 40 w 105"/>
                <a:gd name="T11" fmla="*/ 95 h 133"/>
                <a:gd name="T12" fmla="*/ 4 w 105"/>
                <a:gd name="T13" fmla="*/ 3 h 133"/>
                <a:gd name="T14" fmla="*/ 8 w 105"/>
                <a:gd name="T15" fmla="*/ 0 h 133"/>
                <a:gd name="T16" fmla="*/ 98 w 105"/>
                <a:gd name="T17" fmla="*/ 0 h 133"/>
                <a:gd name="T18" fmla="*/ 102 w 105"/>
                <a:gd name="T19" fmla="*/ 3 h 133"/>
                <a:gd name="T20" fmla="*/ 65 w 105"/>
                <a:gd name="T21" fmla="*/ 95 h 133"/>
                <a:gd name="T22" fmla="*/ 65 w 105"/>
                <a:gd name="T23" fmla="*/ 110 h 133"/>
                <a:gd name="T24" fmla="*/ 94 w 105"/>
                <a:gd name="T25" fmla="*/ 127 h 133"/>
                <a:gd name="T26" fmla="*/ 94 w 105"/>
                <a:gd name="T27" fmla="*/ 131 h 133"/>
                <a:gd name="T28" fmla="*/ 90 w 105"/>
                <a:gd name="T29" fmla="*/ 133 h 133"/>
                <a:gd name="T30" fmla="*/ 24 w 105"/>
                <a:gd name="T31" fmla="*/ 125 h 133"/>
                <a:gd name="T32" fmla="*/ 82 w 105"/>
                <a:gd name="T33" fmla="*/ 125 h 133"/>
                <a:gd name="T34" fmla="*/ 61 w 105"/>
                <a:gd name="T35" fmla="*/ 117 h 133"/>
                <a:gd name="T36" fmla="*/ 57 w 105"/>
                <a:gd name="T37" fmla="*/ 113 h 133"/>
                <a:gd name="T38" fmla="*/ 57 w 105"/>
                <a:gd name="T39" fmla="*/ 92 h 133"/>
                <a:gd name="T40" fmla="*/ 59 w 105"/>
                <a:gd name="T41" fmla="*/ 89 h 133"/>
                <a:gd name="T42" fmla="*/ 94 w 105"/>
                <a:gd name="T43" fmla="*/ 8 h 133"/>
                <a:gd name="T44" fmla="*/ 11 w 105"/>
                <a:gd name="T45" fmla="*/ 8 h 133"/>
                <a:gd name="T46" fmla="*/ 46 w 105"/>
                <a:gd name="T47" fmla="*/ 89 h 133"/>
                <a:gd name="T48" fmla="*/ 48 w 105"/>
                <a:gd name="T49" fmla="*/ 92 h 133"/>
                <a:gd name="T50" fmla="*/ 48 w 105"/>
                <a:gd name="T51" fmla="*/ 113 h 133"/>
                <a:gd name="T52" fmla="*/ 45 w 105"/>
                <a:gd name="T53" fmla="*/ 117 h 133"/>
                <a:gd name="T54" fmla="*/ 24 w 105"/>
                <a:gd name="T55" fmla="*/ 12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5" h="133">
                  <a:moveTo>
                    <a:pt x="90" y="133"/>
                  </a:moveTo>
                  <a:cubicBezTo>
                    <a:pt x="15" y="133"/>
                    <a:pt x="15" y="133"/>
                    <a:pt x="15" y="133"/>
                  </a:cubicBezTo>
                  <a:cubicBezTo>
                    <a:pt x="14" y="133"/>
                    <a:pt x="12" y="132"/>
                    <a:pt x="12" y="131"/>
                  </a:cubicBezTo>
                  <a:cubicBezTo>
                    <a:pt x="11" y="130"/>
                    <a:pt x="11" y="128"/>
                    <a:pt x="11" y="127"/>
                  </a:cubicBezTo>
                  <a:cubicBezTo>
                    <a:pt x="17" y="117"/>
                    <a:pt x="29" y="112"/>
                    <a:pt x="40" y="110"/>
                  </a:cubicBezTo>
                  <a:cubicBezTo>
                    <a:pt x="40" y="95"/>
                    <a:pt x="40" y="95"/>
                    <a:pt x="40" y="95"/>
                  </a:cubicBezTo>
                  <a:cubicBezTo>
                    <a:pt x="0" y="66"/>
                    <a:pt x="3" y="6"/>
                    <a:pt x="4" y="3"/>
                  </a:cubicBezTo>
                  <a:cubicBezTo>
                    <a:pt x="4" y="1"/>
                    <a:pt x="5" y="0"/>
                    <a:pt x="8" y="0"/>
                  </a:cubicBezTo>
                  <a:cubicBezTo>
                    <a:pt x="98" y="0"/>
                    <a:pt x="98" y="0"/>
                    <a:pt x="98" y="0"/>
                  </a:cubicBezTo>
                  <a:cubicBezTo>
                    <a:pt x="100" y="0"/>
                    <a:pt x="102" y="1"/>
                    <a:pt x="102" y="3"/>
                  </a:cubicBezTo>
                  <a:cubicBezTo>
                    <a:pt x="102" y="6"/>
                    <a:pt x="105" y="66"/>
                    <a:pt x="65" y="95"/>
                  </a:cubicBezTo>
                  <a:cubicBezTo>
                    <a:pt x="65" y="110"/>
                    <a:pt x="65" y="110"/>
                    <a:pt x="65" y="110"/>
                  </a:cubicBezTo>
                  <a:cubicBezTo>
                    <a:pt x="76" y="112"/>
                    <a:pt x="88" y="117"/>
                    <a:pt x="94" y="127"/>
                  </a:cubicBezTo>
                  <a:cubicBezTo>
                    <a:pt x="94" y="128"/>
                    <a:pt x="94" y="130"/>
                    <a:pt x="94" y="131"/>
                  </a:cubicBezTo>
                  <a:cubicBezTo>
                    <a:pt x="93" y="132"/>
                    <a:pt x="92" y="133"/>
                    <a:pt x="90" y="133"/>
                  </a:cubicBezTo>
                  <a:close/>
                  <a:moveTo>
                    <a:pt x="24" y="125"/>
                  </a:moveTo>
                  <a:cubicBezTo>
                    <a:pt x="82" y="125"/>
                    <a:pt x="82" y="125"/>
                    <a:pt x="82" y="125"/>
                  </a:cubicBezTo>
                  <a:cubicBezTo>
                    <a:pt x="75" y="120"/>
                    <a:pt x="66" y="118"/>
                    <a:pt x="61" y="117"/>
                  </a:cubicBezTo>
                  <a:cubicBezTo>
                    <a:pt x="59" y="117"/>
                    <a:pt x="57" y="115"/>
                    <a:pt x="57" y="113"/>
                  </a:cubicBezTo>
                  <a:cubicBezTo>
                    <a:pt x="57" y="92"/>
                    <a:pt x="57" y="92"/>
                    <a:pt x="57" y="92"/>
                  </a:cubicBezTo>
                  <a:cubicBezTo>
                    <a:pt x="57" y="91"/>
                    <a:pt x="58" y="90"/>
                    <a:pt x="59" y="89"/>
                  </a:cubicBezTo>
                  <a:cubicBezTo>
                    <a:pt x="91" y="68"/>
                    <a:pt x="94" y="21"/>
                    <a:pt x="94" y="8"/>
                  </a:cubicBezTo>
                  <a:cubicBezTo>
                    <a:pt x="11" y="8"/>
                    <a:pt x="11" y="8"/>
                    <a:pt x="11" y="8"/>
                  </a:cubicBezTo>
                  <a:cubicBezTo>
                    <a:pt x="11" y="21"/>
                    <a:pt x="14" y="68"/>
                    <a:pt x="46" y="89"/>
                  </a:cubicBezTo>
                  <a:cubicBezTo>
                    <a:pt x="47" y="90"/>
                    <a:pt x="48" y="91"/>
                    <a:pt x="48" y="92"/>
                  </a:cubicBezTo>
                  <a:cubicBezTo>
                    <a:pt x="48" y="113"/>
                    <a:pt x="48" y="113"/>
                    <a:pt x="48" y="113"/>
                  </a:cubicBezTo>
                  <a:cubicBezTo>
                    <a:pt x="48" y="115"/>
                    <a:pt x="47" y="117"/>
                    <a:pt x="45" y="117"/>
                  </a:cubicBezTo>
                  <a:cubicBezTo>
                    <a:pt x="39" y="118"/>
                    <a:pt x="30" y="120"/>
                    <a:pt x="24" y="1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300"/>
            <p:cNvSpPr/>
            <p:nvPr/>
          </p:nvSpPr>
          <p:spPr bwMode="auto">
            <a:xfrm>
              <a:off x="6798523" y="4411281"/>
              <a:ext cx="125412" cy="160338"/>
            </a:xfrm>
            <a:custGeom>
              <a:avLst/>
              <a:gdLst>
                <a:gd name="T0" fmla="*/ 5 w 43"/>
                <a:gd name="T1" fmla="*/ 55 h 55"/>
                <a:gd name="T2" fmla="*/ 1 w 43"/>
                <a:gd name="T3" fmla="*/ 53 h 55"/>
                <a:gd name="T4" fmla="*/ 3 w 43"/>
                <a:gd name="T5" fmla="*/ 48 h 55"/>
                <a:gd name="T6" fmla="*/ 35 w 43"/>
                <a:gd name="T7" fmla="*/ 8 h 55"/>
                <a:gd name="T8" fmla="*/ 15 w 43"/>
                <a:gd name="T9" fmla="*/ 8 h 55"/>
                <a:gd name="T10" fmla="*/ 11 w 43"/>
                <a:gd name="T11" fmla="*/ 4 h 55"/>
                <a:gd name="T12" fmla="*/ 15 w 43"/>
                <a:gd name="T13" fmla="*/ 0 h 55"/>
                <a:gd name="T14" fmla="*/ 39 w 43"/>
                <a:gd name="T15" fmla="*/ 0 h 55"/>
                <a:gd name="T16" fmla="*/ 42 w 43"/>
                <a:gd name="T17" fmla="*/ 1 h 55"/>
                <a:gd name="T18" fmla="*/ 43 w 43"/>
                <a:gd name="T19" fmla="*/ 4 h 55"/>
                <a:gd name="T20" fmla="*/ 6 w 43"/>
                <a:gd name="T21" fmla="*/ 55 h 55"/>
                <a:gd name="T22" fmla="*/ 5 w 43"/>
                <a:gd name="T2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 h="55">
                  <a:moveTo>
                    <a:pt x="5" y="55"/>
                  </a:moveTo>
                  <a:cubicBezTo>
                    <a:pt x="3" y="55"/>
                    <a:pt x="2" y="55"/>
                    <a:pt x="1" y="53"/>
                  </a:cubicBezTo>
                  <a:cubicBezTo>
                    <a:pt x="0" y="51"/>
                    <a:pt x="1" y="49"/>
                    <a:pt x="3" y="48"/>
                  </a:cubicBezTo>
                  <a:cubicBezTo>
                    <a:pt x="27" y="37"/>
                    <a:pt x="33" y="17"/>
                    <a:pt x="35" y="8"/>
                  </a:cubicBezTo>
                  <a:cubicBezTo>
                    <a:pt x="15" y="8"/>
                    <a:pt x="15" y="8"/>
                    <a:pt x="15" y="8"/>
                  </a:cubicBezTo>
                  <a:cubicBezTo>
                    <a:pt x="12" y="8"/>
                    <a:pt x="11" y="6"/>
                    <a:pt x="11" y="4"/>
                  </a:cubicBezTo>
                  <a:cubicBezTo>
                    <a:pt x="11" y="2"/>
                    <a:pt x="12" y="0"/>
                    <a:pt x="15" y="0"/>
                  </a:cubicBezTo>
                  <a:cubicBezTo>
                    <a:pt x="39" y="0"/>
                    <a:pt x="39" y="0"/>
                    <a:pt x="39" y="0"/>
                  </a:cubicBezTo>
                  <a:cubicBezTo>
                    <a:pt x="40" y="0"/>
                    <a:pt x="41" y="0"/>
                    <a:pt x="42" y="1"/>
                  </a:cubicBezTo>
                  <a:cubicBezTo>
                    <a:pt x="43" y="2"/>
                    <a:pt x="43" y="3"/>
                    <a:pt x="43" y="4"/>
                  </a:cubicBezTo>
                  <a:cubicBezTo>
                    <a:pt x="43" y="5"/>
                    <a:pt x="42" y="40"/>
                    <a:pt x="6" y="55"/>
                  </a:cubicBezTo>
                  <a:cubicBezTo>
                    <a:pt x="6" y="55"/>
                    <a:pt x="5" y="55"/>
                    <a:pt x="5"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2" name="椭圆 51"/>
          <p:cNvSpPr/>
          <p:nvPr/>
        </p:nvSpPr>
        <p:spPr>
          <a:xfrm>
            <a:off x="6953155" y="4005822"/>
            <a:ext cx="714286" cy="7142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6207706" y="2775266"/>
            <a:ext cx="714286" cy="7142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7721448" y="4188992"/>
            <a:ext cx="3604472" cy="424732"/>
          </a:xfrm>
          <a:prstGeom prst="rect">
            <a:avLst/>
          </a:prstGeom>
        </p:spPr>
        <p:txBody>
          <a:bodyPr wrap="square">
            <a:spAutoFit/>
          </a:bodyPr>
          <a:lstStyle/>
          <a:p>
            <a:pPr>
              <a:lnSpc>
                <a:spcPct val="120000"/>
              </a:lnSpc>
              <a:defRPr/>
            </a:pPr>
            <a:r>
              <a:rPr lang="zh-CN" altLang="en-US" dirty="0">
                <a:solidFill>
                  <a:schemeClr val="tx1">
                    <a:lumMod val="75000"/>
                    <a:lumOff val="25000"/>
                  </a:schemeClr>
                </a:solidFill>
                <a:cs typeface="+mn-ea"/>
                <a:sym typeface="+mn-lt"/>
              </a:rPr>
              <a:t>接待客户，促进并完成销售业务</a:t>
            </a:r>
            <a:endParaRPr lang="zh-CN" altLang="en-US" dirty="0">
              <a:solidFill>
                <a:schemeClr val="tx1">
                  <a:lumMod val="75000"/>
                  <a:lumOff val="25000"/>
                </a:schemeClr>
              </a:solidFill>
              <a:cs typeface="+mn-ea"/>
              <a:sym typeface="+mn-lt"/>
            </a:endParaRPr>
          </a:p>
        </p:txBody>
      </p:sp>
      <p:sp>
        <p:nvSpPr>
          <p:cNvPr id="55" name="矩形 54"/>
          <p:cNvSpPr/>
          <p:nvPr/>
        </p:nvSpPr>
        <p:spPr>
          <a:xfrm>
            <a:off x="7017836" y="5102563"/>
            <a:ext cx="2990484" cy="757130"/>
          </a:xfrm>
          <a:prstGeom prst="rect">
            <a:avLst/>
          </a:prstGeom>
        </p:spPr>
        <p:txBody>
          <a:bodyPr wrap="square">
            <a:spAutoFit/>
          </a:bodyPr>
          <a:lstStyle/>
          <a:p>
            <a:pPr>
              <a:lnSpc>
                <a:spcPct val="120000"/>
              </a:lnSpc>
              <a:defRPr/>
            </a:pPr>
            <a:r>
              <a:rPr lang="zh-CN" altLang="en-US" dirty="0">
                <a:solidFill>
                  <a:schemeClr val="tx1">
                    <a:lumMod val="75000"/>
                    <a:lumOff val="25000"/>
                  </a:schemeClr>
                </a:solidFill>
                <a:cs typeface="+mn-ea"/>
                <a:sym typeface="+mn-lt"/>
              </a:rPr>
              <a:t>了解顾客需求信息，收集和</a:t>
            </a:r>
            <a:endParaRPr lang="en-US" altLang="zh-CN" dirty="0">
              <a:solidFill>
                <a:schemeClr val="tx1">
                  <a:lumMod val="75000"/>
                  <a:lumOff val="25000"/>
                </a:schemeClr>
              </a:solidFill>
              <a:cs typeface="+mn-ea"/>
              <a:sym typeface="+mn-lt"/>
            </a:endParaRPr>
          </a:p>
          <a:p>
            <a:pPr>
              <a:lnSpc>
                <a:spcPct val="120000"/>
              </a:lnSpc>
              <a:defRPr/>
            </a:pPr>
            <a:r>
              <a:rPr lang="zh-CN" altLang="en-US" dirty="0">
                <a:solidFill>
                  <a:schemeClr val="tx1">
                    <a:lumMod val="75000"/>
                    <a:lumOff val="25000"/>
                  </a:schemeClr>
                </a:solidFill>
                <a:cs typeface="+mn-ea"/>
                <a:sym typeface="+mn-lt"/>
              </a:rPr>
              <a:t>反馈市场及竞争对手信息</a:t>
            </a:r>
            <a:endParaRPr lang="zh-CN" altLang="en-US" dirty="0">
              <a:solidFill>
                <a:schemeClr val="tx1">
                  <a:lumMod val="75000"/>
                  <a:lumOff val="25000"/>
                </a:schemeClr>
              </a:solidFill>
              <a:cs typeface="+mn-ea"/>
              <a:sym typeface="+mn-lt"/>
            </a:endParaRPr>
          </a:p>
        </p:txBody>
      </p:sp>
      <p:sp>
        <p:nvSpPr>
          <p:cNvPr id="56" name="矩形 55"/>
          <p:cNvSpPr/>
          <p:nvPr/>
        </p:nvSpPr>
        <p:spPr>
          <a:xfrm>
            <a:off x="1589853" y="2720368"/>
            <a:ext cx="2990484" cy="757130"/>
          </a:xfrm>
          <a:prstGeom prst="rect">
            <a:avLst/>
          </a:prstGeom>
        </p:spPr>
        <p:txBody>
          <a:bodyPr wrap="square">
            <a:spAutoFit/>
          </a:bodyPr>
          <a:lstStyle/>
          <a:p>
            <a:pPr algn="r">
              <a:lnSpc>
                <a:spcPct val="120000"/>
              </a:lnSpc>
              <a:defRPr/>
            </a:pPr>
            <a:r>
              <a:rPr lang="zh-CN" altLang="en-US" dirty="0">
                <a:solidFill>
                  <a:schemeClr val="tx1">
                    <a:lumMod val="75000"/>
                    <a:lumOff val="25000"/>
                  </a:schemeClr>
                </a:solidFill>
                <a:cs typeface="+mn-ea"/>
                <a:sym typeface="+mn-lt"/>
              </a:rPr>
              <a:t>全面掌握并按标准执行</a:t>
            </a:r>
            <a:endParaRPr lang="en-US" altLang="zh-CN" dirty="0">
              <a:solidFill>
                <a:schemeClr val="tx1">
                  <a:lumMod val="75000"/>
                  <a:lumOff val="25000"/>
                </a:schemeClr>
              </a:solidFill>
              <a:cs typeface="+mn-ea"/>
              <a:sym typeface="+mn-lt"/>
            </a:endParaRPr>
          </a:p>
          <a:p>
            <a:pPr algn="r">
              <a:lnSpc>
                <a:spcPct val="120000"/>
              </a:lnSpc>
              <a:defRPr/>
            </a:pPr>
            <a:r>
              <a:rPr lang="zh-CN" altLang="en-US" dirty="0">
                <a:solidFill>
                  <a:schemeClr val="tx1">
                    <a:lumMod val="75000"/>
                    <a:lumOff val="25000"/>
                  </a:schemeClr>
                </a:solidFill>
                <a:cs typeface="+mn-ea"/>
                <a:sym typeface="+mn-lt"/>
              </a:rPr>
              <a:t>“</a:t>
            </a:r>
            <a:r>
              <a:rPr lang="en-US" altLang="zh-CN" dirty="0">
                <a:solidFill>
                  <a:schemeClr val="tx1">
                    <a:lumMod val="75000"/>
                    <a:lumOff val="25000"/>
                  </a:schemeClr>
                </a:solidFill>
                <a:cs typeface="+mn-ea"/>
                <a:sym typeface="+mn-lt"/>
              </a:rPr>
              <a:t>7</a:t>
            </a:r>
            <a:r>
              <a:rPr lang="zh-CN" altLang="en-US" dirty="0">
                <a:solidFill>
                  <a:schemeClr val="tx1">
                    <a:lumMod val="75000"/>
                    <a:lumOff val="25000"/>
                  </a:schemeClr>
                </a:solidFill>
                <a:cs typeface="+mn-ea"/>
                <a:sym typeface="+mn-lt"/>
              </a:rPr>
              <a:t>星”服务</a:t>
            </a:r>
            <a:endParaRPr lang="zh-CN" altLang="en-US" dirty="0">
              <a:solidFill>
                <a:schemeClr val="tx1">
                  <a:lumMod val="75000"/>
                  <a:lumOff val="25000"/>
                </a:schemeClr>
              </a:solidFill>
              <a:cs typeface="+mn-ea"/>
              <a:sym typeface="+mn-lt"/>
            </a:endParaRPr>
          </a:p>
        </p:txBody>
      </p:sp>
      <p:sp>
        <p:nvSpPr>
          <p:cNvPr id="57" name="矩形 56"/>
          <p:cNvSpPr/>
          <p:nvPr/>
        </p:nvSpPr>
        <p:spPr>
          <a:xfrm>
            <a:off x="796984" y="4113403"/>
            <a:ext cx="2990484" cy="424732"/>
          </a:xfrm>
          <a:prstGeom prst="rect">
            <a:avLst/>
          </a:prstGeom>
        </p:spPr>
        <p:txBody>
          <a:bodyPr wrap="square">
            <a:spAutoFit/>
          </a:bodyPr>
          <a:lstStyle/>
          <a:p>
            <a:pPr algn="r">
              <a:lnSpc>
                <a:spcPct val="120000"/>
              </a:lnSpc>
              <a:defRPr/>
            </a:pPr>
            <a:r>
              <a:rPr lang="zh-CN" altLang="en-US" dirty="0">
                <a:solidFill>
                  <a:schemeClr val="tx1">
                    <a:lumMod val="75000"/>
                    <a:lumOff val="25000"/>
                  </a:schemeClr>
                </a:solidFill>
                <a:cs typeface="+mn-ea"/>
                <a:sym typeface="+mn-lt"/>
              </a:rPr>
              <a:t>熟练掌握一切产品相关信息</a:t>
            </a:r>
            <a:endParaRPr lang="zh-CN" altLang="en-US" dirty="0">
              <a:solidFill>
                <a:schemeClr val="tx1">
                  <a:lumMod val="75000"/>
                  <a:lumOff val="25000"/>
                </a:schemeClr>
              </a:solidFill>
              <a:cs typeface="+mn-ea"/>
              <a:sym typeface="+mn-lt"/>
            </a:endParaRPr>
          </a:p>
        </p:txBody>
      </p:sp>
      <p:sp>
        <p:nvSpPr>
          <p:cNvPr id="58" name="矩形 57"/>
          <p:cNvSpPr/>
          <p:nvPr/>
        </p:nvSpPr>
        <p:spPr>
          <a:xfrm>
            <a:off x="1582437" y="5322768"/>
            <a:ext cx="2990484" cy="424732"/>
          </a:xfrm>
          <a:prstGeom prst="rect">
            <a:avLst/>
          </a:prstGeom>
        </p:spPr>
        <p:txBody>
          <a:bodyPr wrap="square">
            <a:spAutoFit/>
          </a:bodyPr>
          <a:lstStyle/>
          <a:p>
            <a:pPr algn="r">
              <a:lnSpc>
                <a:spcPct val="120000"/>
              </a:lnSpc>
              <a:defRPr/>
            </a:pPr>
            <a:r>
              <a:rPr lang="zh-CN" altLang="en-US" dirty="0">
                <a:solidFill>
                  <a:schemeClr val="tx1">
                    <a:lumMod val="75000"/>
                    <a:lumOff val="25000"/>
                  </a:schemeClr>
                </a:solidFill>
                <a:cs typeface="+mn-ea"/>
                <a:sym typeface="+mn-lt"/>
              </a:rPr>
              <a:t>熟悉公司的各种业务流程</a:t>
            </a:r>
            <a:endParaRPr lang="zh-CN" altLang="en-US" dirty="0">
              <a:solidFill>
                <a:schemeClr val="tx1">
                  <a:lumMod val="75000"/>
                  <a:lumOff val="25000"/>
                </a:schemeClr>
              </a:solidFill>
              <a:cs typeface="+mn-ea"/>
              <a:sym typeface="+mn-lt"/>
            </a:endParaRPr>
          </a:p>
        </p:txBody>
      </p:sp>
      <p:grpSp>
        <p:nvGrpSpPr>
          <p:cNvPr id="59" name="组合 58"/>
          <p:cNvGrpSpPr/>
          <p:nvPr/>
        </p:nvGrpSpPr>
        <p:grpSpPr>
          <a:xfrm>
            <a:off x="6466894" y="2990344"/>
            <a:ext cx="216026" cy="265814"/>
            <a:chOff x="738448" y="3212733"/>
            <a:chExt cx="314570" cy="387068"/>
          </a:xfrm>
        </p:grpSpPr>
        <p:sp>
          <p:nvSpPr>
            <p:cNvPr id="60" name="Freeform 39"/>
            <p:cNvSpPr>
              <a:spLocks noEditPoints="1"/>
            </p:cNvSpPr>
            <p:nvPr/>
          </p:nvSpPr>
          <p:spPr bwMode="auto">
            <a:xfrm>
              <a:off x="738448" y="3309807"/>
              <a:ext cx="314570" cy="289994"/>
            </a:xfrm>
            <a:custGeom>
              <a:avLst/>
              <a:gdLst>
                <a:gd name="T0" fmla="*/ 43 w 108"/>
                <a:gd name="T1" fmla="*/ 100 h 100"/>
                <a:gd name="T2" fmla="*/ 43 w 108"/>
                <a:gd name="T3" fmla="*/ 100 h 100"/>
                <a:gd name="T4" fmla="*/ 16 w 108"/>
                <a:gd name="T5" fmla="*/ 88 h 100"/>
                <a:gd name="T6" fmla="*/ 16 w 108"/>
                <a:gd name="T7" fmla="*/ 33 h 100"/>
                <a:gd name="T8" fmla="*/ 37 w 108"/>
                <a:gd name="T9" fmla="*/ 12 h 100"/>
                <a:gd name="T10" fmla="*/ 66 w 108"/>
                <a:gd name="T11" fmla="*/ 0 h 100"/>
                <a:gd name="T12" fmla="*/ 93 w 108"/>
                <a:gd name="T13" fmla="*/ 11 h 100"/>
                <a:gd name="T14" fmla="*/ 92 w 108"/>
                <a:gd name="T15" fmla="*/ 67 h 100"/>
                <a:gd name="T16" fmla="*/ 71 w 108"/>
                <a:gd name="T17" fmla="*/ 88 h 100"/>
                <a:gd name="T18" fmla="*/ 43 w 108"/>
                <a:gd name="T19" fmla="*/ 100 h 100"/>
                <a:gd name="T20" fmla="*/ 66 w 108"/>
                <a:gd name="T21" fmla="*/ 8 h 100"/>
                <a:gd name="T22" fmla="*/ 43 w 108"/>
                <a:gd name="T23" fmla="*/ 17 h 100"/>
                <a:gd name="T24" fmla="*/ 22 w 108"/>
                <a:gd name="T25" fmla="*/ 38 h 100"/>
                <a:gd name="T26" fmla="*/ 21 w 108"/>
                <a:gd name="T27" fmla="*/ 83 h 100"/>
                <a:gd name="T28" fmla="*/ 43 w 108"/>
                <a:gd name="T29" fmla="*/ 92 h 100"/>
                <a:gd name="T30" fmla="*/ 43 w 108"/>
                <a:gd name="T31" fmla="*/ 92 h 100"/>
                <a:gd name="T32" fmla="*/ 66 w 108"/>
                <a:gd name="T33" fmla="*/ 82 h 100"/>
                <a:gd name="T34" fmla="*/ 87 w 108"/>
                <a:gd name="T35" fmla="*/ 61 h 100"/>
                <a:gd name="T36" fmla="*/ 87 w 108"/>
                <a:gd name="T37" fmla="*/ 17 h 100"/>
                <a:gd name="T38" fmla="*/ 66 w 108"/>
                <a:gd name="T39"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8" h="100">
                  <a:moveTo>
                    <a:pt x="43" y="100"/>
                  </a:moveTo>
                  <a:cubicBezTo>
                    <a:pt x="43" y="100"/>
                    <a:pt x="43" y="100"/>
                    <a:pt x="43" y="100"/>
                  </a:cubicBezTo>
                  <a:cubicBezTo>
                    <a:pt x="32" y="100"/>
                    <a:pt x="23" y="96"/>
                    <a:pt x="16" y="88"/>
                  </a:cubicBezTo>
                  <a:cubicBezTo>
                    <a:pt x="0" y="73"/>
                    <a:pt x="1" y="48"/>
                    <a:pt x="16" y="33"/>
                  </a:cubicBezTo>
                  <a:cubicBezTo>
                    <a:pt x="37" y="12"/>
                    <a:pt x="37" y="12"/>
                    <a:pt x="37" y="12"/>
                  </a:cubicBezTo>
                  <a:cubicBezTo>
                    <a:pt x="45" y="4"/>
                    <a:pt x="55" y="0"/>
                    <a:pt x="66" y="0"/>
                  </a:cubicBezTo>
                  <a:cubicBezTo>
                    <a:pt x="76" y="0"/>
                    <a:pt x="86" y="4"/>
                    <a:pt x="93" y="11"/>
                  </a:cubicBezTo>
                  <a:cubicBezTo>
                    <a:pt x="108" y="26"/>
                    <a:pt x="108" y="51"/>
                    <a:pt x="92" y="67"/>
                  </a:cubicBezTo>
                  <a:cubicBezTo>
                    <a:pt x="71" y="88"/>
                    <a:pt x="71" y="88"/>
                    <a:pt x="71" y="88"/>
                  </a:cubicBezTo>
                  <a:cubicBezTo>
                    <a:pt x="64" y="95"/>
                    <a:pt x="54" y="100"/>
                    <a:pt x="43" y="100"/>
                  </a:cubicBezTo>
                  <a:close/>
                  <a:moveTo>
                    <a:pt x="66" y="8"/>
                  </a:moveTo>
                  <a:cubicBezTo>
                    <a:pt x="57" y="8"/>
                    <a:pt x="49" y="11"/>
                    <a:pt x="43" y="17"/>
                  </a:cubicBezTo>
                  <a:cubicBezTo>
                    <a:pt x="22" y="38"/>
                    <a:pt x="22" y="38"/>
                    <a:pt x="22" y="38"/>
                  </a:cubicBezTo>
                  <a:cubicBezTo>
                    <a:pt x="9" y="51"/>
                    <a:pt x="9" y="71"/>
                    <a:pt x="21" y="83"/>
                  </a:cubicBezTo>
                  <a:cubicBezTo>
                    <a:pt x="27" y="89"/>
                    <a:pt x="35" y="92"/>
                    <a:pt x="43" y="92"/>
                  </a:cubicBezTo>
                  <a:cubicBezTo>
                    <a:pt x="43" y="92"/>
                    <a:pt x="43" y="92"/>
                    <a:pt x="43" y="92"/>
                  </a:cubicBezTo>
                  <a:cubicBezTo>
                    <a:pt x="51" y="92"/>
                    <a:pt x="60" y="88"/>
                    <a:pt x="66" y="82"/>
                  </a:cubicBezTo>
                  <a:cubicBezTo>
                    <a:pt x="87" y="61"/>
                    <a:pt x="87" y="61"/>
                    <a:pt x="87" y="61"/>
                  </a:cubicBezTo>
                  <a:cubicBezTo>
                    <a:pt x="99" y="49"/>
                    <a:pt x="100" y="29"/>
                    <a:pt x="87" y="17"/>
                  </a:cubicBezTo>
                  <a:cubicBezTo>
                    <a:pt x="82" y="11"/>
                    <a:pt x="74" y="8"/>
                    <a:pt x="66"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40"/>
            <p:cNvSpPr/>
            <p:nvPr/>
          </p:nvSpPr>
          <p:spPr bwMode="auto">
            <a:xfrm>
              <a:off x="744592" y="3212733"/>
              <a:ext cx="291223" cy="148684"/>
            </a:xfrm>
            <a:custGeom>
              <a:avLst/>
              <a:gdLst>
                <a:gd name="T0" fmla="*/ 88 w 100"/>
                <a:gd name="T1" fmla="*/ 51 h 51"/>
                <a:gd name="T2" fmla="*/ 86 w 100"/>
                <a:gd name="T3" fmla="*/ 49 h 51"/>
                <a:gd name="T4" fmla="*/ 86 w 100"/>
                <a:gd name="T5" fmla="*/ 44 h 51"/>
                <a:gd name="T6" fmla="*/ 92 w 100"/>
                <a:gd name="T7" fmla="*/ 29 h 51"/>
                <a:gd name="T8" fmla="*/ 86 w 100"/>
                <a:gd name="T9" fmla="*/ 14 h 51"/>
                <a:gd name="T10" fmla="*/ 72 w 100"/>
                <a:gd name="T11" fmla="*/ 9 h 51"/>
                <a:gd name="T12" fmla="*/ 57 w 100"/>
                <a:gd name="T13" fmla="*/ 15 h 51"/>
                <a:gd name="T14" fmla="*/ 43 w 100"/>
                <a:gd name="T15" fmla="*/ 29 h 51"/>
                <a:gd name="T16" fmla="*/ 22 w 100"/>
                <a:gd name="T17" fmla="*/ 38 h 51"/>
                <a:gd name="T18" fmla="*/ 2 w 100"/>
                <a:gd name="T19" fmla="*/ 30 h 51"/>
                <a:gd name="T20" fmla="*/ 2 w 100"/>
                <a:gd name="T21" fmla="*/ 24 h 51"/>
                <a:gd name="T22" fmla="*/ 8 w 100"/>
                <a:gd name="T23" fmla="*/ 24 h 51"/>
                <a:gd name="T24" fmla="*/ 22 w 100"/>
                <a:gd name="T25" fmla="*/ 30 h 51"/>
                <a:gd name="T26" fmla="*/ 37 w 100"/>
                <a:gd name="T27" fmla="*/ 23 h 51"/>
                <a:gd name="T28" fmla="*/ 51 w 100"/>
                <a:gd name="T29" fmla="*/ 9 h 51"/>
                <a:gd name="T30" fmla="*/ 72 w 100"/>
                <a:gd name="T31" fmla="*/ 1 h 51"/>
                <a:gd name="T32" fmla="*/ 92 w 100"/>
                <a:gd name="T33" fmla="*/ 9 h 51"/>
                <a:gd name="T34" fmla="*/ 100 w 100"/>
                <a:gd name="T35" fmla="*/ 29 h 51"/>
                <a:gd name="T36" fmla="*/ 91 w 100"/>
                <a:gd name="T37" fmla="*/ 49 h 51"/>
                <a:gd name="T38" fmla="*/ 88 w 100"/>
                <a:gd name="T39"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51">
                  <a:moveTo>
                    <a:pt x="88" y="51"/>
                  </a:moveTo>
                  <a:cubicBezTo>
                    <a:pt x="87" y="51"/>
                    <a:pt x="86" y="50"/>
                    <a:pt x="86" y="49"/>
                  </a:cubicBezTo>
                  <a:cubicBezTo>
                    <a:pt x="84" y="48"/>
                    <a:pt x="84" y="45"/>
                    <a:pt x="86" y="44"/>
                  </a:cubicBezTo>
                  <a:cubicBezTo>
                    <a:pt x="90" y="40"/>
                    <a:pt x="92" y="34"/>
                    <a:pt x="92" y="29"/>
                  </a:cubicBezTo>
                  <a:cubicBezTo>
                    <a:pt x="92" y="23"/>
                    <a:pt x="90" y="18"/>
                    <a:pt x="86" y="14"/>
                  </a:cubicBezTo>
                  <a:cubicBezTo>
                    <a:pt x="83" y="11"/>
                    <a:pt x="77" y="9"/>
                    <a:pt x="72" y="9"/>
                  </a:cubicBezTo>
                  <a:cubicBezTo>
                    <a:pt x="66" y="9"/>
                    <a:pt x="61" y="11"/>
                    <a:pt x="57" y="15"/>
                  </a:cubicBezTo>
                  <a:cubicBezTo>
                    <a:pt x="43" y="29"/>
                    <a:pt x="43" y="29"/>
                    <a:pt x="43" y="29"/>
                  </a:cubicBezTo>
                  <a:cubicBezTo>
                    <a:pt x="37" y="35"/>
                    <a:pt x="30" y="38"/>
                    <a:pt x="22" y="38"/>
                  </a:cubicBezTo>
                  <a:cubicBezTo>
                    <a:pt x="15" y="38"/>
                    <a:pt x="7" y="35"/>
                    <a:pt x="2" y="30"/>
                  </a:cubicBezTo>
                  <a:cubicBezTo>
                    <a:pt x="0" y="28"/>
                    <a:pt x="0" y="26"/>
                    <a:pt x="2" y="24"/>
                  </a:cubicBezTo>
                  <a:cubicBezTo>
                    <a:pt x="4" y="23"/>
                    <a:pt x="6" y="23"/>
                    <a:pt x="8" y="24"/>
                  </a:cubicBezTo>
                  <a:cubicBezTo>
                    <a:pt x="11" y="28"/>
                    <a:pt x="16" y="30"/>
                    <a:pt x="22" y="30"/>
                  </a:cubicBezTo>
                  <a:cubicBezTo>
                    <a:pt x="28" y="30"/>
                    <a:pt x="33" y="28"/>
                    <a:pt x="37" y="23"/>
                  </a:cubicBezTo>
                  <a:cubicBezTo>
                    <a:pt x="51" y="9"/>
                    <a:pt x="51" y="9"/>
                    <a:pt x="51" y="9"/>
                  </a:cubicBezTo>
                  <a:cubicBezTo>
                    <a:pt x="57" y="4"/>
                    <a:pt x="64" y="1"/>
                    <a:pt x="72" y="1"/>
                  </a:cubicBezTo>
                  <a:cubicBezTo>
                    <a:pt x="79" y="0"/>
                    <a:pt x="87" y="3"/>
                    <a:pt x="92" y="9"/>
                  </a:cubicBezTo>
                  <a:cubicBezTo>
                    <a:pt x="97" y="14"/>
                    <a:pt x="100" y="21"/>
                    <a:pt x="100" y="29"/>
                  </a:cubicBezTo>
                  <a:cubicBezTo>
                    <a:pt x="100" y="37"/>
                    <a:pt x="97" y="44"/>
                    <a:pt x="91" y="49"/>
                  </a:cubicBezTo>
                  <a:cubicBezTo>
                    <a:pt x="90" y="50"/>
                    <a:pt x="89" y="51"/>
                    <a:pt x="88" y="5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41"/>
            <p:cNvSpPr>
              <a:spLocks noEditPoints="1"/>
            </p:cNvSpPr>
            <p:nvPr/>
          </p:nvSpPr>
          <p:spPr bwMode="auto">
            <a:xfrm>
              <a:off x="901877" y="3358959"/>
              <a:ext cx="87244" cy="89702"/>
            </a:xfrm>
            <a:custGeom>
              <a:avLst/>
              <a:gdLst>
                <a:gd name="T0" fmla="*/ 12 w 30"/>
                <a:gd name="T1" fmla="*/ 31 h 31"/>
                <a:gd name="T2" fmla="*/ 12 w 30"/>
                <a:gd name="T3" fmla="*/ 31 h 31"/>
                <a:gd name="T4" fmla="*/ 4 w 30"/>
                <a:gd name="T5" fmla="*/ 28 h 31"/>
                <a:gd name="T6" fmla="*/ 0 w 30"/>
                <a:gd name="T7" fmla="*/ 19 h 31"/>
                <a:gd name="T8" fmla="*/ 3 w 30"/>
                <a:gd name="T9" fmla="*/ 10 h 31"/>
                <a:gd name="T10" fmla="*/ 10 w 30"/>
                <a:gd name="T11" fmla="*/ 4 h 31"/>
                <a:gd name="T12" fmla="*/ 27 w 30"/>
                <a:gd name="T13" fmla="*/ 4 h 31"/>
                <a:gd name="T14" fmla="*/ 30 w 30"/>
                <a:gd name="T15" fmla="*/ 13 h 31"/>
                <a:gd name="T16" fmla="*/ 27 w 30"/>
                <a:gd name="T17" fmla="*/ 21 h 31"/>
                <a:gd name="T18" fmla="*/ 21 w 30"/>
                <a:gd name="T19" fmla="*/ 28 h 31"/>
                <a:gd name="T20" fmla="*/ 12 w 30"/>
                <a:gd name="T21" fmla="*/ 31 h 31"/>
                <a:gd name="T22" fmla="*/ 18 w 30"/>
                <a:gd name="T23" fmla="*/ 9 h 31"/>
                <a:gd name="T24" fmla="*/ 15 w 30"/>
                <a:gd name="T25" fmla="*/ 10 h 31"/>
                <a:gd name="T26" fmla="*/ 9 w 30"/>
                <a:gd name="T27" fmla="*/ 16 h 31"/>
                <a:gd name="T28" fmla="*/ 8 w 30"/>
                <a:gd name="T29" fmla="*/ 19 h 31"/>
                <a:gd name="T30" fmla="*/ 9 w 30"/>
                <a:gd name="T31" fmla="*/ 22 h 31"/>
                <a:gd name="T32" fmla="*/ 12 w 30"/>
                <a:gd name="T33" fmla="*/ 23 h 31"/>
                <a:gd name="T34" fmla="*/ 12 w 30"/>
                <a:gd name="T35" fmla="*/ 23 h 31"/>
                <a:gd name="T36" fmla="*/ 15 w 30"/>
                <a:gd name="T37" fmla="*/ 22 h 31"/>
                <a:gd name="T38" fmla="*/ 21 w 30"/>
                <a:gd name="T39" fmla="*/ 16 h 31"/>
                <a:gd name="T40" fmla="*/ 22 w 30"/>
                <a:gd name="T41" fmla="*/ 13 h 31"/>
                <a:gd name="T42" fmla="*/ 21 w 30"/>
                <a:gd name="T43" fmla="*/ 10 h 31"/>
                <a:gd name="T44" fmla="*/ 18 w 30"/>
                <a:gd name="T45"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 h="31">
                  <a:moveTo>
                    <a:pt x="12" y="31"/>
                  </a:moveTo>
                  <a:cubicBezTo>
                    <a:pt x="12" y="31"/>
                    <a:pt x="12" y="31"/>
                    <a:pt x="12" y="31"/>
                  </a:cubicBezTo>
                  <a:cubicBezTo>
                    <a:pt x="9" y="31"/>
                    <a:pt x="6" y="30"/>
                    <a:pt x="4" y="28"/>
                  </a:cubicBezTo>
                  <a:cubicBezTo>
                    <a:pt x="1" y="25"/>
                    <a:pt x="0" y="22"/>
                    <a:pt x="0" y="19"/>
                  </a:cubicBezTo>
                  <a:cubicBezTo>
                    <a:pt x="0" y="16"/>
                    <a:pt x="1" y="13"/>
                    <a:pt x="3" y="10"/>
                  </a:cubicBezTo>
                  <a:cubicBezTo>
                    <a:pt x="10" y="4"/>
                    <a:pt x="10" y="4"/>
                    <a:pt x="10" y="4"/>
                  </a:cubicBezTo>
                  <a:cubicBezTo>
                    <a:pt x="14" y="0"/>
                    <a:pt x="22" y="0"/>
                    <a:pt x="27" y="4"/>
                  </a:cubicBezTo>
                  <a:cubicBezTo>
                    <a:pt x="29" y="6"/>
                    <a:pt x="30" y="10"/>
                    <a:pt x="30" y="13"/>
                  </a:cubicBezTo>
                  <a:cubicBezTo>
                    <a:pt x="30" y="16"/>
                    <a:pt x="29" y="19"/>
                    <a:pt x="27" y="21"/>
                  </a:cubicBezTo>
                  <a:cubicBezTo>
                    <a:pt x="21" y="28"/>
                    <a:pt x="21" y="28"/>
                    <a:pt x="21" y="28"/>
                  </a:cubicBezTo>
                  <a:cubicBezTo>
                    <a:pt x="18" y="30"/>
                    <a:pt x="15" y="31"/>
                    <a:pt x="12" y="31"/>
                  </a:cubicBezTo>
                  <a:close/>
                  <a:moveTo>
                    <a:pt x="18" y="9"/>
                  </a:moveTo>
                  <a:cubicBezTo>
                    <a:pt x="17" y="9"/>
                    <a:pt x="16" y="9"/>
                    <a:pt x="15" y="10"/>
                  </a:cubicBezTo>
                  <a:cubicBezTo>
                    <a:pt x="9" y="16"/>
                    <a:pt x="9" y="16"/>
                    <a:pt x="9" y="16"/>
                  </a:cubicBezTo>
                  <a:cubicBezTo>
                    <a:pt x="8" y="17"/>
                    <a:pt x="8" y="18"/>
                    <a:pt x="8" y="19"/>
                  </a:cubicBezTo>
                  <a:cubicBezTo>
                    <a:pt x="8" y="20"/>
                    <a:pt x="8" y="21"/>
                    <a:pt x="9" y="22"/>
                  </a:cubicBezTo>
                  <a:cubicBezTo>
                    <a:pt x="10" y="23"/>
                    <a:pt x="11" y="23"/>
                    <a:pt x="12" y="23"/>
                  </a:cubicBezTo>
                  <a:cubicBezTo>
                    <a:pt x="12" y="23"/>
                    <a:pt x="12" y="23"/>
                    <a:pt x="12" y="23"/>
                  </a:cubicBezTo>
                  <a:cubicBezTo>
                    <a:pt x="13" y="23"/>
                    <a:pt x="14" y="23"/>
                    <a:pt x="15" y="22"/>
                  </a:cubicBezTo>
                  <a:cubicBezTo>
                    <a:pt x="21" y="16"/>
                    <a:pt x="21" y="16"/>
                    <a:pt x="21" y="16"/>
                  </a:cubicBezTo>
                  <a:cubicBezTo>
                    <a:pt x="22" y="15"/>
                    <a:pt x="22" y="14"/>
                    <a:pt x="22" y="13"/>
                  </a:cubicBezTo>
                  <a:cubicBezTo>
                    <a:pt x="22" y="12"/>
                    <a:pt x="22" y="11"/>
                    <a:pt x="21" y="10"/>
                  </a:cubicBezTo>
                  <a:cubicBezTo>
                    <a:pt x="20" y="9"/>
                    <a:pt x="19" y="9"/>
                    <a:pt x="18"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7216442" y="4203598"/>
            <a:ext cx="185648" cy="271722"/>
            <a:chOff x="4251557" y="5557264"/>
            <a:chExt cx="270334" cy="395670"/>
          </a:xfrm>
        </p:grpSpPr>
        <p:sp>
          <p:nvSpPr>
            <p:cNvPr id="64" name="Freeform 135"/>
            <p:cNvSpPr/>
            <p:nvPr/>
          </p:nvSpPr>
          <p:spPr bwMode="auto">
            <a:xfrm>
              <a:off x="4251557" y="5557264"/>
              <a:ext cx="270334" cy="23347"/>
            </a:xfrm>
            <a:custGeom>
              <a:avLst/>
              <a:gdLst>
                <a:gd name="T0" fmla="*/ 89 w 93"/>
                <a:gd name="T1" fmla="*/ 8 h 8"/>
                <a:gd name="T2" fmla="*/ 4 w 93"/>
                <a:gd name="T3" fmla="*/ 8 h 8"/>
                <a:gd name="T4" fmla="*/ 0 w 93"/>
                <a:gd name="T5" fmla="*/ 4 h 8"/>
                <a:gd name="T6" fmla="*/ 4 w 93"/>
                <a:gd name="T7" fmla="*/ 0 h 8"/>
                <a:gd name="T8" fmla="*/ 89 w 93"/>
                <a:gd name="T9" fmla="*/ 0 h 8"/>
                <a:gd name="T10" fmla="*/ 93 w 93"/>
                <a:gd name="T11" fmla="*/ 4 h 8"/>
                <a:gd name="T12" fmla="*/ 89 w 9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93" h="8">
                  <a:moveTo>
                    <a:pt x="89" y="8"/>
                  </a:moveTo>
                  <a:cubicBezTo>
                    <a:pt x="4" y="8"/>
                    <a:pt x="4" y="8"/>
                    <a:pt x="4" y="8"/>
                  </a:cubicBezTo>
                  <a:cubicBezTo>
                    <a:pt x="2" y="8"/>
                    <a:pt x="0" y="6"/>
                    <a:pt x="0" y="4"/>
                  </a:cubicBezTo>
                  <a:cubicBezTo>
                    <a:pt x="0" y="2"/>
                    <a:pt x="2" y="0"/>
                    <a:pt x="4" y="0"/>
                  </a:cubicBezTo>
                  <a:cubicBezTo>
                    <a:pt x="89" y="0"/>
                    <a:pt x="89" y="0"/>
                    <a:pt x="89" y="0"/>
                  </a:cubicBezTo>
                  <a:cubicBezTo>
                    <a:pt x="91" y="0"/>
                    <a:pt x="93" y="2"/>
                    <a:pt x="93" y="4"/>
                  </a:cubicBezTo>
                  <a:cubicBezTo>
                    <a:pt x="93" y="6"/>
                    <a:pt x="91" y="8"/>
                    <a:pt x="89"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136"/>
            <p:cNvSpPr/>
            <p:nvPr/>
          </p:nvSpPr>
          <p:spPr bwMode="auto">
            <a:xfrm>
              <a:off x="4251557" y="5929587"/>
              <a:ext cx="270334" cy="23347"/>
            </a:xfrm>
            <a:custGeom>
              <a:avLst/>
              <a:gdLst>
                <a:gd name="T0" fmla="*/ 89 w 93"/>
                <a:gd name="T1" fmla="*/ 8 h 8"/>
                <a:gd name="T2" fmla="*/ 4 w 93"/>
                <a:gd name="T3" fmla="*/ 8 h 8"/>
                <a:gd name="T4" fmla="*/ 0 w 93"/>
                <a:gd name="T5" fmla="*/ 4 h 8"/>
                <a:gd name="T6" fmla="*/ 4 w 93"/>
                <a:gd name="T7" fmla="*/ 0 h 8"/>
                <a:gd name="T8" fmla="*/ 89 w 93"/>
                <a:gd name="T9" fmla="*/ 0 h 8"/>
                <a:gd name="T10" fmla="*/ 93 w 93"/>
                <a:gd name="T11" fmla="*/ 4 h 8"/>
                <a:gd name="T12" fmla="*/ 89 w 9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93" h="8">
                  <a:moveTo>
                    <a:pt x="89" y="8"/>
                  </a:moveTo>
                  <a:cubicBezTo>
                    <a:pt x="4" y="8"/>
                    <a:pt x="4" y="8"/>
                    <a:pt x="4" y="8"/>
                  </a:cubicBezTo>
                  <a:cubicBezTo>
                    <a:pt x="2" y="8"/>
                    <a:pt x="0" y="6"/>
                    <a:pt x="0" y="4"/>
                  </a:cubicBezTo>
                  <a:cubicBezTo>
                    <a:pt x="0" y="2"/>
                    <a:pt x="2" y="0"/>
                    <a:pt x="4" y="0"/>
                  </a:cubicBezTo>
                  <a:cubicBezTo>
                    <a:pt x="89" y="0"/>
                    <a:pt x="89" y="0"/>
                    <a:pt x="89" y="0"/>
                  </a:cubicBezTo>
                  <a:cubicBezTo>
                    <a:pt x="91" y="0"/>
                    <a:pt x="93" y="2"/>
                    <a:pt x="93" y="4"/>
                  </a:cubicBezTo>
                  <a:cubicBezTo>
                    <a:pt x="93" y="6"/>
                    <a:pt x="91" y="8"/>
                    <a:pt x="89"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137"/>
            <p:cNvSpPr/>
            <p:nvPr/>
          </p:nvSpPr>
          <p:spPr bwMode="auto">
            <a:xfrm>
              <a:off x="4272446" y="5572009"/>
              <a:ext cx="95846" cy="380925"/>
            </a:xfrm>
            <a:custGeom>
              <a:avLst/>
              <a:gdLst>
                <a:gd name="T0" fmla="*/ 4 w 33"/>
                <a:gd name="T1" fmla="*/ 131 h 131"/>
                <a:gd name="T2" fmla="*/ 0 w 33"/>
                <a:gd name="T3" fmla="*/ 127 h 131"/>
                <a:gd name="T4" fmla="*/ 0 w 33"/>
                <a:gd name="T5" fmla="*/ 107 h 131"/>
                <a:gd name="T6" fmla="*/ 17 w 33"/>
                <a:gd name="T7" fmla="*/ 77 h 131"/>
                <a:gd name="T8" fmla="*/ 25 w 33"/>
                <a:gd name="T9" fmla="*/ 64 h 131"/>
                <a:gd name="T10" fmla="*/ 17 w 33"/>
                <a:gd name="T11" fmla="*/ 53 h 131"/>
                <a:gd name="T12" fmla="*/ 0 w 33"/>
                <a:gd name="T13" fmla="*/ 20 h 131"/>
                <a:gd name="T14" fmla="*/ 0 w 33"/>
                <a:gd name="T15" fmla="*/ 4 h 131"/>
                <a:gd name="T16" fmla="*/ 4 w 33"/>
                <a:gd name="T17" fmla="*/ 0 h 131"/>
                <a:gd name="T18" fmla="*/ 8 w 33"/>
                <a:gd name="T19" fmla="*/ 4 h 131"/>
                <a:gd name="T20" fmla="*/ 8 w 33"/>
                <a:gd name="T21" fmla="*/ 20 h 131"/>
                <a:gd name="T22" fmla="*/ 22 w 33"/>
                <a:gd name="T23" fmla="*/ 47 h 131"/>
                <a:gd name="T24" fmla="*/ 33 w 33"/>
                <a:gd name="T25" fmla="*/ 64 h 131"/>
                <a:gd name="T26" fmla="*/ 22 w 33"/>
                <a:gd name="T27" fmla="*/ 83 h 131"/>
                <a:gd name="T28" fmla="*/ 8 w 33"/>
                <a:gd name="T29" fmla="*/ 107 h 131"/>
                <a:gd name="T30" fmla="*/ 8 w 33"/>
                <a:gd name="T31" fmla="*/ 127 h 131"/>
                <a:gd name="T32" fmla="*/ 4 w 33"/>
                <a:gd name="T3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31">
                  <a:moveTo>
                    <a:pt x="4" y="131"/>
                  </a:moveTo>
                  <a:cubicBezTo>
                    <a:pt x="2" y="131"/>
                    <a:pt x="0" y="129"/>
                    <a:pt x="0" y="127"/>
                  </a:cubicBezTo>
                  <a:cubicBezTo>
                    <a:pt x="0" y="107"/>
                    <a:pt x="0" y="107"/>
                    <a:pt x="0" y="107"/>
                  </a:cubicBezTo>
                  <a:cubicBezTo>
                    <a:pt x="0" y="103"/>
                    <a:pt x="1" y="89"/>
                    <a:pt x="17" y="77"/>
                  </a:cubicBezTo>
                  <a:cubicBezTo>
                    <a:pt x="21" y="74"/>
                    <a:pt x="25" y="69"/>
                    <a:pt x="25" y="64"/>
                  </a:cubicBezTo>
                  <a:cubicBezTo>
                    <a:pt x="25" y="61"/>
                    <a:pt x="22" y="57"/>
                    <a:pt x="17" y="53"/>
                  </a:cubicBezTo>
                  <a:cubicBezTo>
                    <a:pt x="2" y="43"/>
                    <a:pt x="0" y="30"/>
                    <a:pt x="0" y="20"/>
                  </a:cubicBezTo>
                  <a:cubicBezTo>
                    <a:pt x="0" y="4"/>
                    <a:pt x="0" y="4"/>
                    <a:pt x="0" y="4"/>
                  </a:cubicBezTo>
                  <a:cubicBezTo>
                    <a:pt x="0" y="2"/>
                    <a:pt x="2" y="0"/>
                    <a:pt x="4" y="0"/>
                  </a:cubicBezTo>
                  <a:cubicBezTo>
                    <a:pt x="6" y="0"/>
                    <a:pt x="8" y="2"/>
                    <a:pt x="8" y="4"/>
                  </a:cubicBezTo>
                  <a:cubicBezTo>
                    <a:pt x="8" y="20"/>
                    <a:pt x="8" y="20"/>
                    <a:pt x="8" y="20"/>
                  </a:cubicBezTo>
                  <a:cubicBezTo>
                    <a:pt x="8" y="29"/>
                    <a:pt x="10" y="38"/>
                    <a:pt x="22" y="47"/>
                  </a:cubicBezTo>
                  <a:cubicBezTo>
                    <a:pt x="29" y="52"/>
                    <a:pt x="33" y="58"/>
                    <a:pt x="33" y="64"/>
                  </a:cubicBezTo>
                  <a:cubicBezTo>
                    <a:pt x="33" y="70"/>
                    <a:pt x="30" y="77"/>
                    <a:pt x="22" y="83"/>
                  </a:cubicBezTo>
                  <a:cubicBezTo>
                    <a:pt x="9" y="93"/>
                    <a:pt x="8" y="104"/>
                    <a:pt x="8" y="107"/>
                  </a:cubicBezTo>
                  <a:cubicBezTo>
                    <a:pt x="8" y="127"/>
                    <a:pt x="8" y="127"/>
                    <a:pt x="8" y="127"/>
                  </a:cubicBezTo>
                  <a:cubicBezTo>
                    <a:pt x="8" y="129"/>
                    <a:pt x="6" y="131"/>
                    <a:pt x="4"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138"/>
            <p:cNvSpPr/>
            <p:nvPr/>
          </p:nvSpPr>
          <p:spPr bwMode="auto">
            <a:xfrm>
              <a:off x="4402698" y="5572009"/>
              <a:ext cx="99532" cy="380925"/>
            </a:xfrm>
            <a:custGeom>
              <a:avLst/>
              <a:gdLst>
                <a:gd name="T0" fmla="*/ 30 w 34"/>
                <a:gd name="T1" fmla="*/ 131 h 131"/>
                <a:gd name="T2" fmla="*/ 26 w 34"/>
                <a:gd name="T3" fmla="*/ 127 h 131"/>
                <a:gd name="T4" fmla="*/ 26 w 34"/>
                <a:gd name="T5" fmla="*/ 107 h 131"/>
                <a:gd name="T6" fmla="*/ 12 w 34"/>
                <a:gd name="T7" fmla="*/ 83 h 131"/>
                <a:gd name="T8" fmla="*/ 1 w 34"/>
                <a:gd name="T9" fmla="*/ 64 h 131"/>
                <a:gd name="T10" fmla="*/ 12 w 34"/>
                <a:gd name="T11" fmla="*/ 47 h 131"/>
                <a:gd name="T12" fmla="*/ 26 w 34"/>
                <a:gd name="T13" fmla="*/ 20 h 131"/>
                <a:gd name="T14" fmla="*/ 26 w 34"/>
                <a:gd name="T15" fmla="*/ 4 h 131"/>
                <a:gd name="T16" fmla="*/ 30 w 34"/>
                <a:gd name="T17" fmla="*/ 0 h 131"/>
                <a:gd name="T18" fmla="*/ 34 w 34"/>
                <a:gd name="T19" fmla="*/ 4 h 131"/>
                <a:gd name="T20" fmla="*/ 34 w 34"/>
                <a:gd name="T21" fmla="*/ 20 h 131"/>
                <a:gd name="T22" fmla="*/ 17 w 34"/>
                <a:gd name="T23" fmla="*/ 53 h 131"/>
                <a:gd name="T24" fmla="*/ 9 w 34"/>
                <a:gd name="T25" fmla="*/ 64 h 131"/>
                <a:gd name="T26" fmla="*/ 17 w 34"/>
                <a:gd name="T27" fmla="*/ 77 h 131"/>
                <a:gd name="T28" fmla="*/ 34 w 34"/>
                <a:gd name="T29" fmla="*/ 107 h 131"/>
                <a:gd name="T30" fmla="*/ 34 w 34"/>
                <a:gd name="T31" fmla="*/ 127 h 131"/>
                <a:gd name="T32" fmla="*/ 30 w 34"/>
                <a:gd name="T3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131">
                  <a:moveTo>
                    <a:pt x="30" y="131"/>
                  </a:moveTo>
                  <a:cubicBezTo>
                    <a:pt x="28" y="131"/>
                    <a:pt x="26" y="129"/>
                    <a:pt x="26" y="127"/>
                  </a:cubicBezTo>
                  <a:cubicBezTo>
                    <a:pt x="26" y="107"/>
                    <a:pt x="26" y="107"/>
                    <a:pt x="26" y="107"/>
                  </a:cubicBezTo>
                  <a:cubicBezTo>
                    <a:pt x="26" y="104"/>
                    <a:pt x="25" y="93"/>
                    <a:pt x="12" y="83"/>
                  </a:cubicBezTo>
                  <a:cubicBezTo>
                    <a:pt x="4" y="77"/>
                    <a:pt x="0" y="70"/>
                    <a:pt x="1" y="64"/>
                  </a:cubicBezTo>
                  <a:cubicBezTo>
                    <a:pt x="1" y="58"/>
                    <a:pt x="5" y="52"/>
                    <a:pt x="12" y="47"/>
                  </a:cubicBezTo>
                  <a:cubicBezTo>
                    <a:pt x="24" y="38"/>
                    <a:pt x="26" y="29"/>
                    <a:pt x="26" y="20"/>
                  </a:cubicBezTo>
                  <a:cubicBezTo>
                    <a:pt x="26" y="4"/>
                    <a:pt x="26" y="4"/>
                    <a:pt x="26" y="4"/>
                  </a:cubicBezTo>
                  <a:cubicBezTo>
                    <a:pt x="26" y="2"/>
                    <a:pt x="28" y="0"/>
                    <a:pt x="30" y="0"/>
                  </a:cubicBezTo>
                  <a:cubicBezTo>
                    <a:pt x="32" y="0"/>
                    <a:pt x="34" y="2"/>
                    <a:pt x="34" y="4"/>
                  </a:cubicBezTo>
                  <a:cubicBezTo>
                    <a:pt x="34" y="20"/>
                    <a:pt x="34" y="20"/>
                    <a:pt x="34" y="20"/>
                  </a:cubicBezTo>
                  <a:cubicBezTo>
                    <a:pt x="34" y="30"/>
                    <a:pt x="32" y="43"/>
                    <a:pt x="17" y="53"/>
                  </a:cubicBezTo>
                  <a:cubicBezTo>
                    <a:pt x="11" y="57"/>
                    <a:pt x="9" y="61"/>
                    <a:pt x="9" y="64"/>
                  </a:cubicBezTo>
                  <a:cubicBezTo>
                    <a:pt x="8" y="69"/>
                    <a:pt x="13" y="74"/>
                    <a:pt x="17" y="77"/>
                  </a:cubicBezTo>
                  <a:cubicBezTo>
                    <a:pt x="33" y="89"/>
                    <a:pt x="34" y="103"/>
                    <a:pt x="34" y="107"/>
                  </a:cubicBezTo>
                  <a:cubicBezTo>
                    <a:pt x="34" y="127"/>
                    <a:pt x="34" y="127"/>
                    <a:pt x="34" y="127"/>
                  </a:cubicBezTo>
                  <a:cubicBezTo>
                    <a:pt x="34" y="129"/>
                    <a:pt x="32" y="131"/>
                    <a:pt x="30" y="1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139"/>
            <p:cNvSpPr/>
            <p:nvPr/>
          </p:nvSpPr>
          <p:spPr bwMode="auto">
            <a:xfrm>
              <a:off x="4336343" y="5859546"/>
              <a:ext cx="98303" cy="81100"/>
            </a:xfrm>
            <a:custGeom>
              <a:avLst/>
              <a:gdLst>
                <a:gd name="T0" fmla="*/ 25 w 34"/>
                <a:gd name="T1" fmla="*/ 0 h 28"/>
                <a:gd name="T2" fmla="*/ 17 w 34"/>
                <a:gd name="T3" fmla="*/ 0 h 28"/>
                <a:gd name="T4" fmla="*/ 10 w 34"/>
                <a:gd name="T5" fmla="*/ 0 h 28"/>
                <a:gd name="T6" fmla="*/ 0 w 34"/>
                <a:gd name="T7" fmla="*/ 16 h 28"/>
                <a:gd name="T8" fmla="*/ 0 w 34"/>
                <a:gd name="T9" fmla="*/ 28 h 28"/>
                <a:gd name="T10" fmla="*/ 17 w 34"/>
                <a:gd name="T11" fmla="*/ 28 h 28"/>
                <a:gd name="T12" fmla="*/ 34 w 34"/>
                <a:gd name="T13" fmla="*/ 28 h 28"/>
                <a:gd name="T14" fmla="*/ 34 w 34"/>
                <a:gd name="T15" fmla="*/ 16 h 28"/>
                <a:gd name="T16" fmla="*/ 25 w 3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8">
                  <a:moveTo>
                    <a:pt x="25" y="0"/>
                  </a:moveTo>
                  <a:cubicBezTo>
                    <a:pt x="17" y="0"/>
                    <a:pt x="17" y="0"/>
                    <a:pt x="17" y="0"/>
                  </a:cubicBezTo>
                  <a:cubicBezTo>
                    <a:pt x="10" y="0"/>
                    <a:pt x="10" y="0"/>
                    <a:pt x="10" y="0"/>
                  </a:cubicBezTo>
                  <a:cubicBezTo>
                    <a:pt x="4" y="1"/>
                    <a:pt x="0" y="10"/>
                    <a:pt x="0" y="16"/>
                  </a:cubicBezTo>
                  <a:cubicBezTo>
                    <a:pt x="0" y="21"/>
                    <a:pt x="0" y="28"/>
                    <a:pt x="0" y="28"/>
                  </a:cubicBezTo>
                  <a:cubicBezTo>
                    <a:pt x="17" y="28"/>
                    <a:pt x="17" y="28"/>
                    <a:pt x="17" y="28"/>
                  </a:cubicBezTo>
                  <a:cubicBezTo>
                    <a:pt x="34" y="28"/>
                    <a:pt x="34" y="28"/>
                    <a:pt x="34" y="28"/>
                  </a:cubicBezTo>
                  <a:cubicBezTo>
                    <a:pt x="34" y="28"/>
                    <a:pt x="34" y="21"/>
                    <a:pt x="34" y="16"/>
                  </a:cubicBezTo>
                  <a:cubicBezTo>
                    <a:pt x="34" y="10"/>
                    <a:pt x="30" y="1"/>
                    <a:pt x="2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140"/>
            <p:cNvSpPr>
              <a:spLocks noEditPoints="1"/>
            </p:cNvSpPr>
            <p:nvPr/>
          </p:nvSpPr>
          <p:spPr bwMode="auto">
            <a:xfrm>
              <a:off x="4324056" y="5847258"/>
              <a:ext cx="122879" cy="105676"/>
            </a:xfrm>
            <a:custGeom>
              <a:avLst/>
              <a:gdLst>
                <a:gd name="T0" fmla="*/ 38 w 42"/>
                <a:gd name="T1" fmla="*/ 36 h 36"/>
                <a:gd name="T2" fmla="*/ 4 w 42"/>
                <a:gd name="T3" fmla="*/ 36 h 36"/>
                <a:gd name="T4" fmla="*/ 0 w 42"/>
                <a:gd name="T5" fmla="*/ 32 h 36"/>
                <a:gd name="T6" fmla="*/ 0 w 42"/>
                <a:gd name="T7" fmla="*/ 20 h 36"/>
                <a:gd name="T8" fmla="*/ 13 w 42"/>
                <a:gd name="T9" fmla="*/ 0 h 36"/>
                <a:gd name="T10" fmla="*/ 14 w 42"/>
                <a:gd name="T11" fmla="*/ 0 h 36"/>
                <a:gd name="T12" fmla="*/ 29 w 42"/>
                <a:gd name="T13" fmla="*/ 0 h 36"/>
                <a:gd name="T14" fmla="*/ 30 w 42"/>
                <a:gd name="T15" fmla="*/ 0 h 36"/>
                <a:gd name="T16" fmla="*/ 42 w 42"/>
                <a:gd name="T17" fmla="*/ 20 h 36"/>
                <a:gd name="T18" fmla="*/ 42 w 42"/>
                <a:gd name="T19" fmla="*/ 32 h 36"/>
                <a:gd name="T20" fmla="*/ 38 w 42"/>
                <a:gd name="T21" fmla="*/ 36 h 36"/>
                <a:gd name="T22" fmla="*/ 8 w 42"/>
                <a:gd name="T23" fmla="*/ 28 h 36"/>
                <a:gd name="T24" fmla="*/ 34 w 42"/>
                <a:gd name="T25" fmla="*/ 28 h 36"/>
                <a:gd name="T26" fmla="*/ 34 w 42"/>
                <a:gd name="T27" fmla="*/ 20 h 36"/>
                <a:gd name="T28" fmla="*/ 28 w 42"/>
                <a:gd name="T29" fmla="*/ 8 h 36"/>
                <a:gd name="T30" fmla="*/ 14 w 42"/>
                <a:gd name="T31" fmla="*/ 8 h 36"/>
                <a:gd name="T32" fmla="*/ 8 w 42"/>
                <a:gd name="T33" fmla="*/ 20 h 36"/>
                <a:gd name="T34" fmla="*/ 8 w 42"/>
                <a:gd name="T35" fmla="*/ 2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36">
                  <a:moveTo>
                    <a:pt x="38" y="36"/>
                  </a:moveTo>
                  <a:cubicBezTo>
                    <a:pt x="4" y="36"/>
                    <a:pt x="4" y="36"/>
                    <a:pt x="4" y="36"/>
                  </a:cubicBezTo>
                  <a:cubicBezTo>
                    <a:pt x="2" y="36"/>
                    <a:pt x="0" y="34"/>
                    <a:pt x="0" y="32"/>
                  </a:cubicBezTo>
                  <a:cubicBezTo>
                    <a:pt x="0" y="20"/>
                    <a:pt x="0" y="20"/>
                    <a:pt x="0" y="20"/>
                  </a:cubicBezTo>
                  <a:cubicBezTo>
                    <a:pt x="0" y="13"/>
                    <a:pt x="5" y="2"/>
                    <a:pt x="13" y="0"/>
                  </a:cubicBezTo>
                  <a:cubicBezTo>
                    <a:pt x="13" y="0"/>
                    <a:pt x="13" y="0"/>
                    <a:pt x="14" y="0"/>
                  </a:cubicBezTo>
                  <a:cubicBezTo>
                    <a:pt x="29" y="0"/>
                    <a:pt x="29" y="0"/>
                    <a:pt x="29" y="0"/>
                  </a:cubicBezTo>
                  <a:cubicBezTo>
                    <a:pt x="29" y="0"/>
                    <a:pt x="30" y="0"/>
                    <a:pt x="30" y="0"/>
                  </a:cubicBezTo>
                  <a:cubicBezTo>
                    <a:pt x="38" y="2"/>
                    <a:pt x="42" y="13"/>
                    <a:pt x="42" y="20"/>
                  </a:cubicBezTo>
                  <a:cubicBezTo>
                    <a:pt x="42" y="32"/>
                    <a:pt x="42" y="32"/>
                    <a:pt x="42" y="32"/>
                  </a:cubicBezTo>
                  <a:cubicBezTo>
                    <a:pt x="42" y="34"/>
                    <a:pt x="41" y="36"/>
                    <a:pt x="38" y="36"/>
                  </a:cubicBezTo>
                  <a:close/>
                  <a:moveTo>
                    <a:pt x="8" y="28"/>
                  </a:moveTo>
                  <a:cubicBezTo>
                    <a:pt x="34" y="28"/>
                    <a:pt x="34" y="28"/>
                    <a:pt x="34" y="28"/>
                  </a:cubicBezTo>
                  <a:cubicBezTo>
                    <a:pt x="34" y="20"/>
                    <a:pt x="34" y="20"/>
                    <a:pt x="34" y="20"/>
                  </a:cubicBezTo>
                  <a:cubicBezTo>
                    <a:pt x="34" y="15"/>
                    <a:pt x="31" y="9"/>
                    <a:pt x="28" y="8"/>
                  </a:cubicBezTo>
                  <a:cubicBezTo>
                    <a:pt x="14" y="8"/>
                    <a:pt x="14" y="8"/>
                    <a:pt x="14" y="8"/>
                  </a:cubicBezTo>
                  <a:cubicBezTo>
                    <a:pt x="12" y="9"/>
                    <a:pt x="8" y="15"/>
                    <a:pt x="8" y="20"/>
                  </a:cubicBezTo>
                  <a:lnTo>
                    <a:pt x="8"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141"/>
            <p:cNvSpPr/>
            <p:nvPr/>
          </p:nvSpPr>
          <p:spPr bwMode="auto">
            <a:xfrm>
              <a:off x="4362148" y="5678914"/>
              <a:ext cx="49152" cy="31949"/>
            </a:xfrm>
            <a:custGeom>
              <a:avLst/>
              <a:gdLst>
                <a:gd name="T0" fmla="*/ 8 w 17"/>
                <a:gd name="T1" fmla="*/ 11 h 11"/>
                <a:gd name="T2" fmla="*/ 0 w 17"/>
                <a:gd name="T3" fmla="*/ 0 h 11"/>
                <a:gd name="T4" fmla="*/ 17 w 17"/>
                <a:gd name="T5" fmla="*/ 0 h 11"/>
                <a:gd name="T6" fmla="*/ 8 w 17"/>
                <a:gd name="T7" fmla="*/ 11 h 11"/>
              </a:gdLst>
              <a:ahLst/>
              <a:cxnLst>
                <a:cxn ang="0">
                  <a:pos x="T0" y="T1"/>
                </a:cxn>
                <a:cxn ang="0">
                  <a:pos x="T2" y="T3"/>
                </a:cxn>
                <a:cxn ang="0">
                  <a:pos x="T4" y="T5"/>
                </a:cxn>
                <a:cxn ang="0">
                  <a:pos x="T6" y="T7"/>
                </a:cxn>
              </a:cxnLst>
              <a:rect l="0" t="0" r="r" b="b"/>
              <a:pathLst>
                <a:path w="17" h="11">
                  <a:moveTo>
                    <a:pt x="8" y="11"/>
                  </a:moveTo>
                  <a:cubicBezTo>
                    <a:pt x="6" y="11"/>
                    <a:pt x="0" y="0"/>
                    <a:pt x="0" y="0"/>
                  </a:cubicBezTo>
                  <a:cubicBezTo>
                    <a:pt x="17" y="0"/>
                    <a:pt x="17" y="0"/>
                    <a:pt x="17" y="0"/>
                  </a:cubicBezTo>
                  <a:cubicBezTo>
                    <a:pt x="17" y="0"/>
                    <a:pt x="11" y="11"/>
                    <a:pt x="8"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142"/>
            <p:cNvSpPr>
              <a:spLocks noEditPoints="1"/>
            </p:cNvSpPr>
            <p:nvPr/>
          </p:nvSpPr>
          <p:spPr bwMode="auto">
            <a:xfrm>
              <a:off x="4351089" y="5667855"/>
              <a:ext cx="72499" cy="55296"/>
            </a:xfrm>
            <a:custGeom>
              <a:avLst/>
              <a:gdLst>
                <a:gd name="T0" fmla="*/ 12 w 25"/>
                <a:gd name="T1" fmla="*/ 19 h 19"/>
                <a:gd name="T2" fmla="*/ 0 w 25"/>
                <a:gd name="T3" fmla="*/ 6 h 19"/>
                <a:gd name="T4" fmla="*/ 0 w 25"/>
                <a:gd name="T5" fmla="*/ 2 h 19"/>
                <a:gd name="T6" fmla="*/ 4 w 25"/>
                <a:gd name="T7" fmla="*/ 0 h 19"/>
                <a:gd name="T8" fmla="*/ 21 w 25"/>
                <a:gd name="T9" fmla="*/ 0 h 19"/>
                <a:gd name="T10" fmla="*/ 24 w 25"/>
                <a:gd name="T11" fmla="*/ 2 h 19"/>
                <a:gd name="T12" fmla="*/ 24 w 25"/>
                <a:gd name="T13" fmla="*/ 6 h 19"/>
                <a:gd name="T14" fmla="*/ 12 w 25"/>
                <a:gd name="T15" fmla="*/ 19 h 19"/>
                <a:gd name="T16" fmla="*/ 11 w 25"/>
                <a:gd name="T17" fmla="*/ 8 h 19"/>
                <a:gd name="T18" fmla="*/ 12 w 25"/>
                <a:gd name="T19" fmla="*/ 10 h 19"/>
                <a:gd name="T20" fmla="*/ 14 w 25"/>
                <a:gd name="T21" fmla="*/ 8 h 19"/>
                <a:gd name="T22" fmla="*/ 11 w 25"/>
                <a:gd name="T23"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9">
                  <a:moveTo>
                    <a:pt x="12" y="19"/>
                  </a:moveTo>
                  <a:cubicBezTo>
                    <a:pt x="11" y="19"/>
                    <a:pt x="7" y="19"/>
                    <a:pt x="0" y="6"/>
                  </a:cubicBezTo>
                  <a:cubicBezTo>
                    <a:pt x="0" y="5"/>
                    <a:pt x="0" y="3"/>
                    <a:pt x="0" y="2"/>
                  </a:cubicBezTo>
                  <a:cubicBezTo>
                    <a:pt x="1" y="1"/>
                    <a:pt x="2" y="0"/>
                    <a:pt x="4" y="0"/>
                  </a:cubicBezTo>
                  <a:cubicBezTo>
                    <a:pt x="21" y="0"/>
                    <a:pt x="21" y="0"/>
                    <a:pt x="21" y="0"/>
                  </a:cubicBezTo>
                  <a:cubicBezTo>
                    <a:pt x="22" y="0"/>
                    <a:pt x="24" y="1"/>
                    <a:pt x="24" y="2"/>
                  </a:cubicBezTo>
                  <a:cubicBezTo>
                    <a:pt x="25" y="3"/>
                    <a:pt x="25" y="5"/>
                    <a:pt x="24" y="6"/>
                  </a:cubicBezTo>
                  <a:cubicBezTo>
                    <a:pt x="17" y="19"/>
                    <a:pt x="14" y="19"/>
                    <a:pt x="12" y="19"/>
                  </a:cubicBezTo>
                  <a:close/>
                  <a:moveTo>
                    <a:pt x="11" y="8"/>
                  </a:moveTo>
                  <a:cubicBezTo>
                    <a:pt x="11" y="9"/>
                    <a:pt x="12" y="9"/>
                    <a:pt x="12" y="10"/>
                  </a:cubicBezTo>
                  <a:cubicBezTo>
                    <a:pt x="13" y="9"/>
                    <a:pt x="13" y="9"/>
                    <a:pt x="14" y="8"/>
                  </a:cubicBezTo>
                  <a:lnTo>
                    <a:pt x="11"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2" name="矩形 71"/>
          <p:cNvSpPr/>
          <p:nvPr/>
        </p:nvSpPr>
        <p:spPr>
          <a:xfrm>
            <a:off x="4906205" y="3719978"/>
            <a:ext cx="1762451" cy="1126462"/>
          </a:xfrm>
          <a:prstGeom prst="rect">
            <a:avLst/>
          </a:prstGeom>
        </p:spPr>
        <p:txBody>
          <a:bodyPr wrap="square">
            <a:spAutoFit/>
          </a:bodyPr>
          <a:lstStyle/>
          <a:p>
            <a:pPr algn="ctr">
              <a:lnSpc>
                <a:spcPct val="120000"/>
              </a:lnSpc>
            </a:pPr>
            <a:r>
              <a:rPr lang="zh-CN" altLang="en-US" sz="2800" b="1" dirty="0" smtClean="0">
                <a:solidFill>
                  <a:schemeClr val="accent1"/>
                </a:solidFill>
                <a:latin typeface="微软雅黑" panose="020B0503020204020204" charset="-122"/>
                <a:ea typeface="微软雅黑" panose="020B0503020204020204" charset="-122"/>
                <a:cs typeface="+mn-ea"/>
                <a:sym typeface="微软雅黑" panose="020B0503020204020204" charset="-122"/>
              </a:rPr>
              <a:t>导购</a:t>
            </a:r>
            <a:endParaRPr lang="en-US" altLang="zh-CN" sz="2800" b="1" dirty="0" smtClean="0">
              <a:solidFill>
                <a:schemeClr val="accent1"/>
              </a:solidFill>
              <a:latin typeface="微软雅黑" panose="020B0503020204020204" charset="-122"/>
              <a:ea typeface="微软雅黑" panose="020B0503020204020204" charset="-122"/>
              <a:cs typeface="+mn-ea"/>
              <a:sym typeface="微软雅黑" panose="020B0503020204020204" charset="-122"/>
            </a:endParaRPr>
          </a:p>
          <a:p>
            <a:pPr algn="ctr">
              <a:lnSpc>
                <a:spcPct val="120000"/>
              </a:lnSpc>
            </a:pPr>
            <a:r>
              <a:rPr lang="zh-CN" altLang="en-US" sz="2800" b="1" dirty="0" smtClean="0">
                <a:solidFill>
                  <a:schemeClr val="accent1"/>
                </a:solidFill>
                <a:latin typeface="微软雅黑" panose="020B0503020204020204" charset="-122"/>
                <a:ea typeface="微软雅黑" panose="020B0503020204020204" charset="-122"/>
                <a:cs typeface="+mn-ea"/>
                <a:sym typeface="微软雅黑" panose="020B0503020204020204" charset="-122"/>
              </a:rPr>
              <a:t>工作任务</a:t>
            </a:r>
            <a:endParaRPr lang="en-US" altLang="zh-CN" sz="2800" b="1" dirty="0">
              <a:solidFill>
                <a:schemeClr val="accent1"/>
              </a:solidFill>
              <a:latin typeface="微软雅黑" panose="020B0503020204020204" charset="-122"/>
              <a:ea typeface="微软雅黑" panose="020B0503020204020204" charset="-122"/>
              <a:cs typeface="+mn-ea"/>
              <a:sym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3"/>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childTnLst>
                                </p:cTn>
                              </p:par>
                              <p:par>
                                <p:cTn id="17" presetID="53" presetClass="entr" presetSubtype="16"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par>
                                <p:cTn id="37" presetID="53" presetClass="entr" presetSubtype="16"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par>
                                <p:cTn id="42" presetID="53" presetClass="entr" presetSubtype="16"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Effect transition="in" filter="fade">
                                      <p:cBhvr>
                                        <p:cTn id="46" dur="500"/>
                                        <p:tgtEl>
                                          <p:spTgt spid="41"/>
                                        </p:tgtEl>
                                      </p:cBhvr>
                                    </p:animEffect>
                                  </p:childTnLst>
                                </p:cTn>
                              </p:par>
                              <p:par>
                                <p:cTn id="47" presetID="53" presetClass="entr" presetSubtype="16" fill="hold" nodeType="with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Effect transition="in" filter="fade">
                                      <p:cBhvr>
                                        <p:cTn id="51" dur="500"/>
                                        <p:tgtEl>
                                          <p:spTgt spid="48"/>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 calcmode="lin" valueType="num">
                                      <p:cBhvr>
                                        <p:cTn id="54" dur="500" fill="hold"/>
                                        <p:tgtEl>
                                          <p:spTgt spid="52"/>
                                        </p:tgtEl>
                                        <p:attrNameLst>
                                          <p:attrName>ppt_w</p:attrName>
                                        </p:attrNameLst>
                                      </p:cBhvr>
                                      <p:tavLst>
                                        <p:tav tm="0">
                                          <p:val>
                                            <p:fltVal val="0"/>
                                          </p:val>
                                        </p:tav>
                                        <p:tav tm="100000">
                                          <p:val>
                                            <p:strVal val="#ppt_w"/>
                                          </p:val>
                                        </p:tav>
                                      </p:tavLst>
                                    </p:anim>
                                    <p:anim calcmode="lin" valueType="num">
                                      <p:cBhvr>
                                        <p:cTn id="55" dur="500" fill="hold"/>
                                        <p:tgtEl>
                                          <p:spTgt spid="52"/>
                                        </p:tgtEl>
                                        <p:attrNameLst>
                                          <p:attrName>ppt_h</p:attrName>
                                        </p:attrNameLst>
                                      </p:cBhvr>
                                      <p:tavLst>
                                        <p:tav tm="0">
                                          <p:val>
                                            <p:fltVal val="0"/>
                                          </p:val>
                                        </p:tav>
                                        <p:tav tm="100000">
                                          <p:val>
                                            <p:strVal val="#ppt_h"/>
                                          </p:val>
                                        </p:tav>
                                      </p:tavLst>
                                    </p:anim>
                                    <p:animEffect transition="in" filter="fade">
                                      <p:cBhvr>
                                        <p:cTn id="56" dur="500"/>
                                        <p:tgtEl>
                                          <p:spTgt spid="5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p:cTn id="59" dur="500" fill="hold"/>
                                        <p:tgtEl>
                                          <p:spTgt spid="53"/>
                                        </p:tgtEl>
                                        <p:attrNameLst>
                                          <p:attrName>ppt_w</p:attrName>
                                        </p:attrNameLst>
                                      </p:cBhvr>
                                      <p:tavLst>
                                        <p:tav tm="0">
                                          <p:val>
                                            <p:fltVal val="0"/>
                                          </p:val>
                                        </p:tav>
                                        <p:tav tm="100000">
                                          <p:val>
                                            <p:strVal val="#ppt_w"/>
                                          </p:val>
                                        </p:tav>
                                      </p:tavLst>
                                    </p:anim>
                                    <p:anim calcmode="lin" valueType="num">
                                      <p:cBhvr>
                                        <p:cTn id="60" dur="500" fill="hold"/>
                                        <p:tgtEl>
                                          <p:spTgt spid="53"/>
                                        </p:tgtEl>
                                        <p:attrNameLst>
                                          <p:attrName>ppt_h</p:attrName>
                                        </p:attrNameLst>
                                      </p:cBhvr>
                                      <p:tavLst>
                                        <p:tav tm="0">
                                          <p:val>
                                            <p:fltVal val="0"/>
                                          </p:val>
                                        </p:tav>
                                        <p:tav tm="100000">
                                          <p:val>
                                            <p:strVal val="#ppt_h"/>
                                          </p:val>
                                        </p:tav>
                                      </p:tavLst>
                                    </p:anim>
                                    <p:animEffect transition="in" filter="fade">
                                      <p:cBhvr>
                                        <p:cTn id="61" dur="500"/>
                                        <p:tgtEl>
                                          <p:spTgt spid="53"/>
                                        </p:tgtEl>
                                      </p:cBhvr>
                                    </p:animEffect>
                                  </p:childTnLst>
                                </p:cTn>
                              </p:par>
                              <p:par>
                                <p:cTn id="62" presetID="53" presetClass="entr" presetSubtype="16" fill="hold" nodeType="with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par>
                                <p:cTn id="67" presetID="53" presetClass="entr" presetSubtype="16"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2"/>
                                        </p:tgtEl>
                                        <p:attrNameLst>
                                          <p:attrName>style.visibility</p:attrName>
                                        </p:attrNameLst>
                                      </p:cBhvr>
                                      <p:to>
                                        <p:strVal val="visible"/>
                                      </p:to>
                                    </p:set>
                                    <p:anim calcmode="lin" valueType="num">
                                      <p:cBhvr>
                                        <p:cTn id="74" dur="500" fill="hold"/>
                                        <p:tgtEl>
                                          <p:spTgt spid="72"/>
                                        </p:tgtEl>
                                        <p:attrNameLst>
                                          <p:attrName>ppt_w</p:attrName>
                                        </p:attrNameLst>
                                      </p:cBhvr>
                                      <p:tavLst>
                                        <p:tav tm="0">
                                          <p:val>
                                            <p:fltVal val="0"/>
                                          </p:val>
                                        </p:tav>
                                        <p:tav tm="100000">
                                          <p:val>
                                            <p:strVal val="#ppt_w"/>
                                          </p:val>
                                        </p:tav>
                                      </p:tavLst>
                                    </p:anim>
                                    <p:anim calcmode="lin" valueType="num">
                                      <p:cBhvr>
                                        <p:cTn id="75" dur="500" fill="hold"/>
                                        <p:tgtEl>
                                          <p:spTgt spid="72"/>
                                        </p:tgtEl>
                                        <p:attrNameLst>
                                          <p:attrName>ppt_h</p:attrName>
                                        </p:attrNameLst>
                                      </p:cBhvr>
                                      <p:tavLst>
                                        <p:tav tm="0">
                                          <p:val>
                                            <p:fltVal val="0"/>
                                          </p:val>
                                        </p:tav>
                                        <p:tav tm="100000">
                                          <p:val>
                                            <p:strVal val="#ppt_h"/>
                                          </p:val>
                                        </p:tav>
                                      </p:tavLst>
                                    </p:anim>
                                    <p:animEffect transition="in" filter="fade">
                                      <p:cBhvr>
                                        <p:cTn id="76" dur="500"/>
                                        <p:tgtEl>
                                          <p:spTgt spid="72"/>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8" fill="hold" grpId="0" nodeType="click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additive="base">
                                        <p:cTn id="81" dur="500" fill="hold"/>
                                        <p:tgtEl>
                                          <p:spTgt spid="58"/>
                                        </p:tgtEl>
                                        <p:attrNameLst>
                                          <p:attrName>ppt_x</p:attrName>
                                        </p:attrNameLst>
                                      </p:cBhvr>
                                      <p:tavLst>
                                        <p:tav tm="0">
                                          <p:val>
                                            <p:strVal val="0-#ppt_w/2"/>
                                          </p:val>
                                        </p:tav>
                                        <p:tav tm="100000">
                                          <p:val>
                                            <p:strVal val="#ppt_x"/>
                                          </p:val>
                                        </p:tav>
                                      </p:tavLst>
                                    </p:anim>
                                    <p:anim calcmode="lin" valueType="num">
                                      <p:cBhvr additive="base">
                                        <p:cTn id="82" dur="500" fill="hold"/>
                                        <p:tgtEl>
                                          <p:spTgt spid="58"/>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 calcmode="lin" valueType="num">
                                      <p:cBhvr additive="base">
                                        <p:cTn id="85" dur="500" fill="hold"/>
                                        <p:tgtEl>
                                          <p:spTgt spid="57"/>
                                        </p:tgtEl>
                                        <p:attrNameLst>
                                          <p:attrName>ppt_x</p:attrName>
                                        </p:attrNameLst>
                                      </p:cBhvr>
                                      <p:tavLst>
                                        <p:tav tm="0">
                                          <p:val>
                                            <p:strVal val="0-#ppt_w/2"/>
                                          </p:val>
                                        </p:tav>
                                        <p:tav tm="100000">
                                          <p:val>
                                            <p:strVal val="#ppt_x"/>
                                          </p:val>
                                        </p:tav>
                                      </p:tavLst>
                                    </p:anim>
                                    <p:anim calcmode="lin" valueType="num">
                                      <p:cBhvr additive="base">
                                        <p:cTn id="86" dur="500" fill="hold"/>
                                        <p:tgtEl>
                                          <p:spTgt spid="57"/>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56"/>
                                        </p:tgtEl>
                                        <p:attrNameLst>
                                          <p:attrName>style.visibility</p:attrName>
                                        </p:attrNameLst>
                                      </p:cBhvr>
                                      <p:to>
                                        <p:strVal val="visible"/>
                                      </p:to>
                                    </p:set>
                                    <p:anim calcmode="lin" valueType="num">
                                      <p:cBhvr additive="base">
                                        <p:cTn id="89" dur="500" fill="hold"/>
                                        <p:tgtEl>
                                          <p:spTgt spid="56"/>
                                        </p:tgtEl>
                                        <p:attrNameLst>
                                          <p:attrName>ppt_x</p:attrName>
                                        </p:attrNameLst>
                                      </p:cBhvr>
                                      <p:tavLst>
                                        <p:tav tm="0">
                                          <p:val>
                                            <p:strVal val="0-#ppt_w/2"/>
                                          </p:val>
                                        </p:tav>
                                        <p:tav tm="100000">
                                          <p:val>
                                            <p:strVal val="#ppt_x"/>
                                          </p:val>
                                        </p:tav>
                                      </p:tavLst>
                                    </p:anim>
                                    <p:anim calcmode="lin" valueType="num">
                                      <p:cBhvr additive="base">
                                        <p:cTn id="90" dur="500" fill="hold"/>
                                        <p:tgtEl>
                                          <p:spTgt spid="56"/>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fill="hold"/>
                                        <p:tgtEl>
                                          <p:spTgt spid="25"/>
                                        </p:tgtEl>
                                        <p:attrNameLst>
                                          <p:attrName>ppt_x</p:attrName>
                                        </p:attrNameLst>
                                      </p:cBhvr>
                                      <p:tavLst>
                                        <p:tav tm="0">
                                          <p:val>
                                            <p:strVal val="1+#ppt_w/2"/>
                                          </p:val>
                                        </p:tav>
                                        <p:tav tm="100000">
                                          <p:val>
                                            <p:strVal val="#ppt_x"/>
                                          </p:val>
                                        </p:tav>
                                      </p:tavLst>
                                    </p:anim>
                                    <p:anim calcmode="lin" valueType="num">
                                      <p:cBhvr additive="base">
                                        <p:cTn id="94" dur="500" fill="hold"/>
                                        <p:tgtEl>
                                          <p:spTgt spid="25"/>
                                        </p:tgtEl>
                                        <p:attrNameLst>
                                          <p:attrName>ppt_y</p:attrName>
                                        </p:attrNameLst>
                                      </p:cBhvr>
                                      <p:tavLst>
                                        <p:tav tm="0">
                                          <p:val>
                                            <p:strVal val="#ppt_y"/>
                                          </p:val>
                                        </p:tav>
                                        <p:tav tm="100000">
                                          <p:val>
                                            <p:strVal val="#ppt_y"/>
                                          </p:val>
                                        </p:tav>
                                      </p:tavLst>
                                    </p:anim>
                                  </p:childTnLst>
                                </p:cTn>
                              </p:par>
                              <p:par>
                                <p:cTn id="95" presetID="2" presetClass="entr" presetSubtype="2" fill="hold" grpId="0" nodeType="withEffect">
                                  <p:stCondLst>
                                    <p:cond delay="0"/>
                                  </p:stCondLst>
                                  <p:childTnLst>
                                    <p:set>
                                      <p:cBhvr>
                                        <p:cTn id="96" dur="1" fill="hold">
                                          <p:stCondLst>
                                            <p:cond delay="0"/>
                                          </p:stCondLst>
                                        </p:cTn>
                                        <p:tgtEl>
                                          <p:spTgt spid="54"/>
                                        </p:tgtEl>
                                        <p:attrNameLst>
                                          <p:attrName>style.visibility</p:attrName>
                                        </p:attrNameLst>
                                      </p:cBhvr>
                                      <p:to>
                                        <p:strVal val="visible"/>
                                      </p:to>
                                    </p:set>
                                    <p:anim calcmode="lin" valueType="num">
                                      <p:cBhvr additive="base">
                                        <p:cTn id="97" dur="500" fill="hold"/>
                                        <p:tgtEl>
                                          <p:spTgt spid="54"/>
                                        </p:tgtEl>
                                        <p:attrNameLst>
                                          <p:attrName>ppt_x</p:attrName>
                                        </p:attrNameLst>
                                      </p:cBhvr>
                                      <p:tavLst>
                                        <p:tav tm="0">
                                          <p:val>
                                            <p:strVal val="1+#ppt_w/2"/>
                                          </p:val>
                                        </p:tav>
                                        <p:tav tm="100000">
                                          <p:val>
                                            <p:strVal val="#ppt_x"/>
                                          </p:val>
                                        </p:tav>
                                      </p:tavLst>
                                    </p:anim>
                                    <p:anim calcmode="lin" valueType="num">
                                      <p:cBhvr additive="base">
                                        <p:cTn id="98" dur="500" fill="hold"/>
                                        <p:tgtEl>
                                          <p:spTgt spid="54"/>
                                        </p:tgtEl>
                                        <p:attrNameLst>
                                          <p:attrName>ppt_y</p:attrName>
                                        </p:attrNameLst>
                                      </p:cBhvr>
                                      <p:tavLst>
                                        <p:tav tm="0">
                                          <p:val>
                                            <p:strVal val="#ppt_y"/>
                                          </p:val>
                                        </p:tav>
                                        <p:tav tm="100000">
                                          <p:val>
                                            <p:strVal val="#ppt_y"/>
                                          </p:val>
                                        </p:tav>
                                      </p:tavLst>
                                    </p:anim>
                                  </p:childTnLst>
                                </p:cTn>
                              </p:par>
                              <p:par>
                                <p:cTn id="99" presetID="2" presetClass="entr" presetSubtype="2" fill="hold" grpId="0" nodeType="withEffect">
                                  <p:stCondLst>
                                    <p:cond delay="0"/>
                                  </p:stCondLst>
                                  <p:childTnLst>
                                    <p:set>
                                      <p:cBhvr>
                                        <p:cTn id="100" dur="1" fill="hold">
                                          <p:stCondLst>
                                            <p:cond delay="0"/>
                                          </p:stCondLst>
                                        </p:cTn>
                                        <p:tgtEl>
                                          <p:spTgt spid="55"/>
                                        </p:tgtEl>
                                        <p:attrNameLst>
                                          <p:attrName>style.visibility</p:attrName>
                                        </p:attrNameLst>
                                      </p:cBhvr>
                                      <p:to>
                                        <p:strVal val="visible"/>
                                      </p:to>
                                    </p:set>
                                    <p:anim calcmode="lin" valueType="num">
                                      <p:cBhvr additive="base">
                                        <p:cTn id="101" dur="500" fill="hold"/>
                                        <p:tgtEl>
                                          <p:spTgt spid="55"/>
                                        </p:tgtEl>
                                        <p:attrNameLst>
                                          <p:attrName>ppt_x</p:attrName>
                                        </p:attrNameLst>
                                      </p:cBhvr>
                                      <p:tavLst>
                                        <p:tav tm="0">
                                          <p:val>
                                            <p:strVal val="1+#ppt_w/2"/>
                                          </p:val>
                                        </p:tav>
                                        <p:tav tm="100000">
                                          <p:val>
                                            <p:strVal val="#ppt_x"/>
                                          </p:val>
                                        </p:tav>
                                      </p:tavLst>
                                    </p:anim>
                                    <p:anim calcmode="lin" valueType="num">
                                      <p:cBhvr additive="base">
                                        <p:cTn id="102"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9" grpId="0" animBg="1"/>
      <p:bldP spid="30" grpId="0" animBg="1"/>
      <p:bldP spid="31" grpId="0" animBg="1"/>
      <p:bldP spid="52" grpId="0" animBg="1"/>
      <p:bldP spid="53" grpId="0" animBg="1"/>
      <p:bldP spid="54" grpId="0"/>
      <p:bldP spid="55" grpId="0"/>
      <p:bldP spid="56" grpId="0"/>
      <p:bldP spid="57" grpId="0"/>
      <p:bldP spid="58" grpId="0"/>
      <p:bldP spid="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48"/>
          <p:cNvSpPr txBox="1"/>
          <p:nvPr/>
        </p:nvSpPr>
        <p:spPr>
          <a:xfrm>
            <a:off x="4607991" y="2754135"/>
            <a:ext cx="6471529" cy="923330"/>
          </a:xfrm>
          <a:prstGeom prst="rect">
            <a:avLst/>
          </a:prstGeom>
          <a:noFill/>
        </p:spPr>
        <p:txBody>
          <a:bodyPr wrap="square" lIns="0" tIns="0" rIns="0" bIns="0" rtlCol="0">
            <a:spAutoFit/>
          </a:bodyPr>
          <a:lstStyle/>
          <a:p>
            <a:r>
              <a:rPr lang="zh-CN" altLang="en-US" sz="6000" b="1" dirty="0" smtClean="0">
                <a:solidFill>
                  <a:schemeClr val="accent1"/>
                </a:solidFill>
                <a:cs typeface="+mn-ea"/>
                <a:sym typeface="+mn-lt"/>
              </a:rPr>
              <a:t>后续工作任务</a:t>
            </a:r>
            <a:endParaRPr lang="zh-CN" altLang="en-US" sz="6000" b="1" dirty="0">
              <a:solidFill>
                <a:schemeClr val="accent1"/>
              </a:solidFill>
              <a:cs typeface="+mn-ea"/>
              <a:sym typeface="+mn-lt"/>
            </a:endParaRPr>
          </a:p>
        </p:txBody>
      </p:sp>
      <p:sp>
        <p:nvSpPr>
          <p:cNvPr id="34" name="TextBox 49"/>
          <p:cNvSpPr txBox="1"/>
          <p:nvPr/>
        </p:nvSpPr>
        <p:spPr>
          <a:xfrm>
            <a:off x="4607991" y="3733464"/>
            <a:ext cx="6106408" cy="369332"/>
          </a:xfrm>
          <a:prstGeom prst="rect">
            <a:avLst/>
          </a:prstGeom>
          <a:noFill/>
        </p:spPr>
        <p:txBody>
          <a:bodyPr wrap="square" lIns="0" tIns="0" rIns="0" bIns="0" rtlCol="0">
            <a:spAutoFit/>
          </a:bodyPr>
          <a:lstStyle/>
          <a:p>
            <a:r>
              <a:rPr lang="en-US" altLang="zh-CN" sz="2400" dirty="0" smtClean="0">
                <a:cs typeface="+mn-ea"/>
                <a:sym typeface="+mn-lt"/>
              </a:rPr>
              <a:t>——</a:t>
            </a:r>
            <a:r>
              <a:rPr lang="zh-CN" altLang="en-US" sz="2400" dirty="0" smtClean="0">
                <a:cs typeface="+mn-ea"/>
                <a:sym typeface="+mn-lt"/>
              </a:rPr>
              <a:t>后续工作情况汇报</a:t>
            </a:r>
            <a:r>
              <a:rPr lang="en-US" altLang="zh-CN" sz="2400" dirty="0" smtClean="0">
                <a:cs typeface="+mn-ea"/>
                <a:sym typeface="+mn-lt"/>
              </a:rPr>
              <a:t>——</a:t>
            </a:r>
            <a:endParaRPr lang="zh-CN" altLang="en-US" sz="2400" dirty="0">
              <a:cs typeface="+mn-ea"/>
              <a:sym typeface="+mn-lt"/>
            </a:endParaRPr>
          </a:p>
        </p:txBody>
      </p:sp>
      <p:sp>
        <p:nvSpPr>
          <p:cNvPr id="35" name="矩形 259"/>
          <p:cNvSpPr>
            <a:spLocks noChangeArrowheads="1"/>
          </p:cNvSpPr>
          <p:nvPr/>
        </p:nvSpPr>
        <p:spPr bwMode="auto">
          <a:xfrm>
            <a:off x="2445674" y="2456523"/>
            <a:ext cx="2082009" cy="209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77" tIns="43339" rIns="86677" bIns="4333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buNone/>
            </a:pPr>
            <a:r>
              <a:rPr lang="en-US" altLang="zh-CN" sz="13060" cap="all" spc="284" dirty="0" smtClean="0">
                <a:solidFill>
                  <a:schemeClr val="accent1"/>
                </a:solidFill>
                <a:latin typeface="Impact" panose="020B0806030902050204" pitchFamily="34" charset="0"/>
                <a:cs typeface="Arial" panose="020B0604020202020204" pitchFamily="34" charset="0"/>
              </a:rPr>
              <a:t>04</a:t>
            </a:r>
            <a:endParaRPr lang="zh-CN" altLang="en-US" sz="13060" cap="all" spc="284" dirty="0">
              <a:solidFill>
                <a:schemeClr val="accent1"/>
              </a:solidFill>
              <a:latin typeface="Impact" panose="020B0806030902050204" pitchFamily="34" charset="0"/>
              <a:cs typeface="Arial" panose="020B0604020202020204" pitchFamily="34" charset="0"/>
            </a:endParaRPr>
          </a:p>
        </p:txBody>
      </p:sp>
      <p:sp>
        <p:nvSpPr>
          <p:cNvPr id="5" name="矩形 4"/>
          <p:cNvSpPr/>
          <p:nvPr/>
        </p:nvSpPr>
        <p:spPr>
          <a:xfrm>
            <a:off x="0" y="2697194"/>
            <a:ext cx="1785257" cy="1586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406743" y="2697194"/>
            <a:ext cx="1785257" cy="1586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35"/>
                                        </p:tgtEl>
                                      </p:cBhvr>
                                    </p:animEffect>
                                    <p:animScale>
                                      <p:cBhvr>
                                        <p:cTn id="15" dur="250" autoRev="1" fill="hold"/>
                                        <p:tgtEl>
                                          <p:spTgt spid="35"/>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33"/>
                                        </p:tgtEl>
                                        <p:attrNameLst>
                                          <p:attrName>style.visibility</p:attrName>
                                        </p:attrNameLst>
                                      </p:cBhvr>
                                      <p:to>
                                        <p:strVal val="visible"/>
                                      </p:to>
                                    </p:set>
                                    <p:animEffect transition="in" filter="wipe(left)">
                                      <p:cBhvr>
                                        <p:cTn id="19" dur="200"/>
                                        <p:tgtEl>
                                          <p:spTgt spid="33"/>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33"/>
                                        </p:tgtEl>
                                      </p:cBhvr>
                                      <p:to x="80000" y="100000"/>
                                    </p:animScale>
                                    <p:anim by="(#ppt_w*0.10)" calcmode="lin" valueType="num">
                                      <p:cBhvr>
                                        <p:cTn id="22" dur="50" autoRev="1" fill="hold">
                                          <p:stCondLst>
                                            <p:cond delay="0"/>
                                          </p:stCondLst>
                                        </p:cTn>
                                        <p:tgtEl>
                                          <p:spTgt spid="33"/>
                                        </p:tgtEl>
                                        <p:attrNameLst>
                                          <p:attrName>ppt_x</p:attrName>
                                        </p:attrNameLst>
                                      </p:cBhvr>
                                    </p:anim>
                                    <p:anim by="(-#ppt_w*0.10)" calcmode="lin" valueType="num">
                                      <p:cBhvr>
                                        <p:cTn id="23" dur="50" autoRev="1" fill="hold">
                                          <p:stCondLst>
                                            <p:cond delay="0"/>
                                          </p:stCondLst>
                                        </p:cTn>
                                        <p:tgtEl>
                                          <p:spTgt spid="33"/>
                                        </p:tgtEl>
                                        <p:attrNameLst>
                                          <p:attrName>ppt_y</p:attrName>
                                        </p:attrNameLst>
                                      </p:cBhvr>
                                    </p:anim>
                                    <p:animRot by="-480000">
                                      <p:cBhvr>
                                        <p:cTn id="24" dur="50" autoRev="1" fill="hold">
                                          <p:stCondLst>
                                            <p:cond delay="0"/>
                                          </p:stCondLst>
                                        </p:cTn>
                                        <p:tgtEl>
                                          <p:spTgt spid="33"/>
                                        </p:tgtEl>
                                        <p:attrNameLst>
                                          <p:attrName>r</p:attrName>
                                        </p:attrNameLst>
                                      </p:cBhvr>
                                    </p:animRot>
                                  </p:childTnLst>
                                </p:cTn>
                              </p:par>
                            </p:childTnLst>
                          </p:cTn>
                        </p:par>
                        <p:par>
                          <p:cTn id="25" fill="hold">
                            <p:stCondLst>
                              <p:cond delay="1549"/>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34"/>
                                        </p:tgtEl>
                                        <p:attrNameLst>
                                          <p:attrName>style.visibility</p:attrName>
                                        </p:attrNameLst>
                                      </p:cBhvr>
                                      <p:to>
                                        <p:strVal val="visible"/>
                                      </p:to>
                                    </p:set>
                                    <p:animEffect transition="in" filter="wipe(left)">
                                      <p:cBhvr>
                                        <p:cTn id="28" dur="200"/>
                                        <p:tgtEl>
                                          <p:spTgt spid="34"/>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34"/>
                                        </p:tgtEl>
                                      </p:cBhvr>
                                      <p:to x="80000" y="100000"/>
                                    </p:animScale>
                                    <p:anim by="(#ppt_w*0.10)" calcmode="lin" valueType="num">
                                      <p:cBhvr>
                                        <p:cTn id="31" dur="50" autoRev="1" fill="hold">
                                          <p:stCondLst>
                                            <p:cond delay="0"/>
                                          </p:stCondLst>
                                        </p:cTn>
                                        <p:tgtEl>
                                          <p:spTgt spid="34"/>
                                        </p:tgtEl>
                                        <p:attrNameLst>
                                          <p:attrName>ppt_x</p:attrName>
                                        </p:attrNameLst>
                                      </p:cBhvr>
                                    </p:anim>
                                    <p:anim by="(-#ppt_w*0.10)" calcmode="lin" valueType="num">
                                      <p:cBhvr>
                                        <p:cTn id="32" dur="50" autoRev="1" fill="hold">
                                          <p:stCondLst>
                                            <p:cond delay="0"/>
                                          </p:stCondLst>
                                        </p:cTn>
                                        <p:tgtEl>
                                          <p:spTgt spid="34"/>
                                        </p:tgtEl>
                                        <p:attrNameLst>
                                          <p:attrName>ppt_y</p:attrName>
                                        </p:attrNameLst>
                                      </p:cBhvr>
                                    </p:anim>
                                    <p:animRot by="-480000">
                                      <p:cBhvr>
                                        <p:cTn id="33" dur="50" autoRev="1" fill="hold">
                                          <p:stCondLst>
                                            <p:cond delay="0"/>
                                          </p:stCondLst>
                                        </p:cTn>
                                        <p:tgtEl>
                                          <p:spTgt spid="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34" grpId="0"/>
      <p:bldP spid="34" grpId="1"/>
      <p:bldP spid="35" grpId="0"/>
      <p:bldP spid="35"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53770" y="402143"/>
            <a:ext cx="2031325" cy="461665"/>
          </a:xfrm>
          <a:prstGeom prst="rect">
            <a:avLst/>
          </a:prstGeom>
          <a:noFill/>
        </p:spPr>
        <p:txBody>
          <a:bodyPr wrap="none" rtlCol="0">
            <a:spAutoFit/>
          </a:bodyPr>
          <a:lstStyle/>
          <a:p>
            <a:pPr algn="ctr"/>
            <a:r>
              <a:rPr lang="zh-CN" altLang="en-US" sz="2400" dirty="0" smtClean="0">
                <a:solidFill>
                  <a:schemeClr val="tx1">
                    <a:lumMod val="75000"/>
                    <a:lumOff val="25000"/>
                  </a:schemeClr>
                </a:solidFill>
                <a:cs typeface="+mn-ea"/>
                <a:sym typeface="+mn-lt"/>
              </a:rPr>
              <a:t>后续工作任务</a:t>
            </a:r>
            <a:endParaRPr lang="zh-CN" altLang="en-US" sz="2400" dirty="0">
              <a:solidFill>
                <a:schemeClr val="tx1">
                  <a:lumMod val="75000"/>
                  <a:lumOff val="25000"/>
                </a:schemeClr>
              </a:solidFill>
              <a:cs typeface="+mn-ea"/>
              <a:sym typeface="+mn-lt"/>
            </a:endParaRPr>
          </a:p>
        </p:txBody>
      </p:sp>
      <p:grpSp>
        <p:nvGrpSpPr>
          <p:cNvPr id="3" name="组合 2"/>
          <p:cNvGrpSpPr/>
          <p:nvPr/>
        </p:nvGrpSpPr>
        <p:grpSpPr>
          <a:xfrm>
            <a:off x="449457" y="474536"/>
            <a:ext cx="517193" cy="347527"/>
            <a:chOff x="2667000" y="209550"/>
            <a:chExt cx="549644" cy="369332"/>
          </a:xfrm>
        </p:grpSpPr>
        <p:sp>
          <p:nvSpPr>
            <p:cNvPr id="4" name="菱形 3"/>
            <p:cNvSpPr/>
            <p:nvPr userDrawn="1"/>
          </p:nvSpPr>
          <p:spPr>
            <a:xfrm>
              <a:off x="2667000" y="209550"/>
              <a:ext cx="369332" cy="369332"/>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sp>
          <p:nvSpPr>
            <p:cNvPr id="5" name="菱形 4"/>
            <p:cNvSpPr/>
            <p:nvPr userDrawn="1"/>
          </p:nvSpPr>
          <p:spPr>
            <a:xfrm>
              <a:off x="2847312" y="209550"/>
              <a:ext cx="369332" cy="369332"/>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5号-经典雅黑" panose="02000000000000000000" pitchFamily="2" charset="-122"/>
              </a:endParaRPr>
            </a:p>
          </p:txBody>
        </p:sp>
      </p:grpSp>
      <p:grpSp>
        <p:nvGrpSpPr>
          <p:cNvPr id="73" name="组合 72"/>
          <p:cNvGrpSpPr/>
          <p:nvPr/>
        </p:nvGrpSpPr>
        <p:grpSpPr>
          <a:xfrm>
            <a:off x="1455562" y="2214881"/>
            <a:ext cx="3284195" cy="3329457"/>
            <a:chOff x="1520034" y="2298964"/>
            <a:chExt cx="2877793" cy="2917454"/>
          </a:xfrm>
        </p:grpSpPr>
        <p:sp>
          <p:nvSpPr>
            <p:cNvPr id="74" name="Freeform 83"/>
            <p:cNvSpPr>
              <a:spLocks noEditPoints="1"/>
            </p:cNvSpPr>
            <p:nvPr/>
          </p:nvSpPr>
          <p:spPr bwMode="auto">
            <a:xfrm>
              <a:off x="1669354" y="2407521"/>
              <a:ext cx="2579148" cy="135017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75" name="Rectangle 84"/>
            <p:cNvSpPr>
              <a:spLocks noChangeArrowheads="1"/>
            </p:cNvSpPr>
            <p:nvPr/>
          </p:nvSpPr>
          <p:spPr bwMode="auto">
            <a:xfrm>
              <a:off x="1520034" y="2298964"/>
              <a:ext cx="2877793" cy="31888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76" name="Freeform 85"/>
            <p:cNvSpPr>
              <a:spLocks noEditPoints="1"/>
            </p:cNvSpPr>
            <p:nvPr/>
          </p:nvSpPr>
          <p:spPr bwMode="auto">
            <a:xfrm>
              <a:off x="2646718" y="3004582"/>
              <a:ext cx="1479615" cy="1153413"/>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77" name="Rectangle 86"/>
            <p:cNvSpPr>
              <a:spLocks noChangeArrowheads="1"/>
            </p:cNvSpPr>
            <p:nvPr/>
          </p:nvSpPr>
          <p:spPr bwMode="auto">
            <a:xfrm>
              <a:off x="3562991" y="3791615"/>
              <a:ext cx="6783" cy="678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78" name="Freeform 87"/>
            <p:cNvSpPr/>
            <p:nvPr/>
          </p:nvSpPr>
          <p:spPr bwMode="auto">
            <a:xfrm>
              <a:off x="3495121" y="3228480"/>
              <a:ext cx="115390" cy="1289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79" name="Freeform 88"/>
            <p:cNvSpPr/>
            <p:nvPr/>
          </p:nvSpPr>
          <p:spPr bwMode="auto">
            <a:xfrm>
              <a:off x="3495121" y="3309898"/>
              <a:ext cx="128957" cy="529209"/>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80" name="Freeform 89"/>
            <p:cNvSpPr/>
            <p:nvPr/>
          </p:nvSpPr>
          <p:spPr bwMode="auto">
            <a:xfrm>
              <a:off x="3366164" y="2726404"/>
              <a:ext cx="407229" cy="468145"/>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81" name="Oval 90"/>
            <p:cNvSpPr>
              <a:spLocks noChangeArrowheads="1"/>
            </p:cNvSpPr>
            <p:nvPr/>
          </p:nvSpPr>
          <p:spPr bwMode="auto">
            <a:xfrm>
              <a:off x="1798311" y="4219055"/>
              <a:ext cx="332571" cy="420652"/>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82" name="Freeform 91"/>
            <p:cNvSpPr/>
            <p:nvPr/>
          </p:nvSpPr>
          <p:spPr bwMode="auto">
            <a:xfrm>
              <a:off x="1587909" y="4673638"/>
              <a:ext cx="753381" cy="542780"/>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83" name="Oval 92"/>
            <p:cNvSpPr>
              <a:spLocks noChangeArrowheads="1"/>
            </p:cNvSpPr>
            <p:nvPr/>
          </p:nvSpPr>
          <p:spPr bwMode="auto">
            <a:xfrm>
              <a:off x="2660290" y="4219055"/>
              <a:ext cx="339364" cy="420652"/>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84" name="Freeform 93"/>
            <p:cNvSpPr/>
            <p:nvPr/>
          </p:nvSpPr>
          <p:spPr bwMode="auto">
            <a:xfrm>
              <a:off x="2470246" y="4673638"/>
              <a:ext cx="739810" cy="542780"/>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85" name="Oval 94"/>
            <p:cNvSpPr>
              <a:spLocks noChangeArrowheads="1"/>
            </p:cNvSpPr>
            <p:nvPr/>
          </p:nvSpPr>
          <p:spPr bwMode="auto">
            <a:xfrm>
              <a:off x="3542627" y="4219055"/>
              <a:ext cx="339364" cy="420652"/>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86" name="Freeform 95"/>
            <p:cNvSpPr/>
            <p:nvPr/>
          </p:nvSpPr>
          <p:spPr bwMode="auto">
            <a:xfrm>
              <a:off x="3339017" y="4673638"/>
              <a:ext cx="753381" cy="542780"/>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87" name="Rectangle 96"/>
            <p:cNvSpPr>
              <a:spLocks noChangeArrowheads="1"/>
            </p:cNvSpPr>
            <p:nvPr/>
          </p:nvSpPr>
          <p:spPr bwMode="auto">
            <a:xfrm>
              <a:off x="2151251" y="3180987"/>
              <a:ext cx="190039" cy="318883"/>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88" name="Rectangle 97"/>
            <p:cNvSpPr>
              <a:spLocks noChangeArrowheads="1"/>
            </p:cNvSpPr>
            <p:nvPr/>
          </p:nvSpPr>
          <p:spPr bwMode="auto">
            <a:xfrm>
              <a:off x="1906904" y="3065651"/>
              <a:ext cx="176468" cy="434228"/>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89" name="Rectangle 98"/>
            <p:cNvSpPr>
              <a:spLocks noChangeArrowheads="1"/>
            </p:cNvSpPr>
            <p:nvPr/>
          </p:nvSpPr>
          <p:spPr bwMode="auto">
            <a:xfrm>
              <a:off x="2409160" y="2855320"/>
              <a:ext cx="176468" cy="644554"/>
            </a:xfrm>
            <a:prstGeom prst="rect">
              <a:avLst/>
            </a:prstGeom>
            <a:solidFill>
              <a:schemeClr val="accent1"/>
            </a:solidFill>
            <a:ln>
              <a:noFill/>
            </a:ln>
          </p:spPr>
          <p:txBody>
            <a:bodyPr vert="horz" wrap="square" lIns="91440" tIns="45720" rIns="91440" bIns="45720" numCol="1" anchor="t" anchorCtr="0" compatLnSpc="1"/>
            <a:lstStyle/>
            <a:p>
              <a:endParaRPr lang="zh-CN" altLang="en-US"/>
            </a:p>
          </p:txBody>
        </p:sp>
      </p:grpSp>
      <p:sp>
        <p:nvSpPr>
          <p:cNvPr id="91" name="椭圆 90"/>
          <p:cNvSpPr/>
          <p:nvPr/>
        </p:nvSpPr>
        <p:spPr>
          <a:xfrm>
            <a:off x="5963575" y="1602470"/>
            <a:ext cx="1040114" cy="104011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5963575" y="3150917"/>
            <a:ext cx="1040114" cy="10401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963575" y="4524410"/>
            <a:ext cx="1040114" cy="10401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6329006" y="1894492"/>
            <a:ext cx="289775" cy="388614"/>
            <a:chOff x="829847" y="1132745"/>
            <a:chExt cx="289775" cy="388614"/>
          </a:xfrm>
          <a:solidFill>
            <a:schemeClr val="bg1"/>
          </a:solidFill>
        </p:grpSpPr>
        <p:sp>
          <p:nvSpPr>
            <p:cNvPr id="97" name="Freeform 209"/>
            <p:cNvSpPr>
              <a:spLocks noEditPoints="1"/>
            </p:cNvSpPr>
            <p:nvPr/>
          </p:nvSpPr>
          <p:spPr bwMode="auto">
            <a:xfrm>
              <a:off x="832093" y="1207997"/>
              <a:ext cx="287529" cy="313362"/>
            </a:xfrm>
            <a:custGeom>
              <a:avLst/>
              <a:gdLst>
                <a:gd name="T0" fmla="*/ 104 w 108"/>
                <a:gd name="T1" fmla="*/ 118 h 118"/>
                <a:gd name="T2" fmla="*/ 4 w 108"/>
                <a:gd name="T3" fmla="*/ 118 h 118"/>
                <a:gd name="T4" fmla="*/ 0 w 108"/>
                <a:gd name="T5" fmla="*/ 114 h 118"/>
                <a:gd name="T6" fmla="*/ 0 w 108"/>
                <a:gd name="T7" fmla="*/ 4 h 118"/>
                <a:gd name="T8" fmla="*/ 4 w 108"/>
                <a:gd name="T9" fmla="*/ 0 h 118"/>
                <a:gd name="T10" fmla="*/ 104 w 108"/>
                <a:gd name="T11" fmla="*/ 0 h 118"/>
                <a:gd name="T12" fmla="*/ 108 w 108"/>
                <a:gd name="T13" fmla="*/ 4 h 118"/>
                <a:gd name="T14" fmla="*/ 108 w 108"/>
                <a:gd name="T15" fmla="*/ 114 h 118"/>
                <a:gd name="T16" fmla="*/ 104 w 108"/>
                <a:gd name="T17" fmla="*/ 118 h 118"/>
                <a:gd name="T18" fmla="*/ 8 w 108"/>
                <a:gd name="T19" fmla="*/ 110 h 118"/>
                <a:gd name="T20" fmla="*/ 100 w 108"/>
                <a:gd name="T21" fmla="*/ 110 h 118"/>
                <a:gd name="T22" fmla="*/ 100 w 108"/>
                <a:gd name="T23" fmla="*/ 8 h 118"/>
                <a:gd name="T24" fmla="*/ 8 w 108"/>
                <a:gd name="T25" fmla="*/ 8 h 118"/>
                <a:gd name="T26" fmla="*/ 8 w 108"/>
                <a:gd name="T27" fmla="*/ 11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8" h="118">
                  <a:moveTo>
                    <a:pt x="104" y="118"/>
                  </a:moveTo>
                  <a:cubicBezTo>
                    <a:pt x="4" y="118"/>
                    <a:pt x="4" y="118"/>
                    <a:pt x="4" y="118"/>
                  </a:cubicBezTo>
                  <a:cubicBezTo>
                    <a:pt x="1" y="118"/>
                    <a:pt x="0" y="116"/>
                    <a:pt x="0" y="114"/>
                  </a:cubicBezTo>
                  <a:cubicBezTo>
                    <a:pt x="0" y="4"/>
                    <a:pt x="0" y="4"/>
                    <a:pt x="0" y="4"/>
                  </a:cubicBezTo>
                  <a:cubicBezTo>
                    <a:pt x="0" y="1"/>
                    <a:pt x="1" y="0"/>
                    <a:pt x="4" y="0"/>
                  </a:cubicBezTo>
                  <a:cubicBezTo>
                    <a:pt x="104" y="0"/>
                    <a:pt x="104" y="0"/>
                    <a:pt x="104" y="0"/>
                  </a:cubicBezTo>
                  <a:cubicBezTo>
                    <a:pt x="106" y="0"/>
                    <a:pt x="108" y="1"/>
                    <a:pt x="108" y="4"/>
                  </a:cubicBezTo>
                  <a:cubicBezTo>
                    <a:pt x="108" y="114"/>
                    <a:pt x="108" y="114"/>
                    <a:pt x="108" y="114"/>
                  </a:cubicBezTo>
                  <a:cubicBezTo>
                    <a:pt x="108" y="116"/>
                    <a:pt x="106" y="118"/>
                    <a:pt x="104" y="118"/>
                  </a:cubicBezTo>
                  <a:close/>
                  <a:moveTo>
                    <a:pt x="8" y="110"/>
                  </a:moveTo>
                  <a:cubicBezTo>
                    <a:pt x="100" y="110"/>
                    <a:pt x="100" y="110"/>
                    <a:pt x="100" y="110"/>
                  </a:cubicBezTo>
                  <a:cubicBezTo>
                    <a:pt x="100" y="8"/>
                    <a:pt x="100" y="8"/>
                    <a:pt x="100" y="8"/>
                  </a:cubicBezTo>
                  <a:cubicBezTo>
                    <a:pt x="8" y="8"/>
                    <a:pt x="8" y="8"/>
                    <a:pt x="8" y="8"/>
                  </a:cubicBezTo>
                  <a:lnTo>
                    <a:pt x="8"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210"/>
            <p:cNvSpPr/>
            <p:nvPr/>
          </p:nvSpPr>
          <p:spPr bwMode="auto">
            <a:xfrm>
              <a:off x="829847" y="1132745"/>
              <a:ext cx="233617" cy="96592"/>
            </a:xfrm>
            <a:custGeom>
              <a:avLst/>
              <a:gdLst>
                <a:gd name="T0" fmla="*/ 5 w 88"/>
                <a:gd name="T1" fmla="*/ 36 h 36"/>
                <a:gd name="T2" fmla="*/ 1 w 88"/>
                <a:gd name="T3" fmla="*/ 33 h 36"/>
                <a:gd name="T4" fmla="*/ 3 w 88"/>
                <a:gd name="T5" fmla="*/ 28 h 36"/>
                <a:gd name="T6" fmla="*/ 83 w 88"/>
                <a:gd name="T7" fmla="*/ 1 h 36"/>
                <a:gd name="T8" fmla="*/ 87 w 88"/>
                <a:gd name="T9" fmla="*/ 1 h 36"/>
                <a:gd name="T10" fmla="*/ 88 w 88"/>
                <a:gd name="T11" fmla="*/ 5 h 36"/>
                <a:gd name="T12" fmla="*/ 88 w 88"/>
                <a:gd name="T13" fmla="*/ 20 h 36"/>
                <a:gd name="T14" fmla="*/ 84 w 88"/>
                <a:gd name="T15" fmla="*/ 24 h 36"/>
                <a:gd name="T16" fmla="*/ 80 w 88"/>
                <a:gd name="T17" fmla="*/ 20 h 36"/>
                <a:gd name="T18" fmla="*/ 80 w 88"/>
                <a:gd name="T19" fmla="*/ 10 h 36"/>
                <a:gd name="T20" fmla="*/ 6 w 88"/>
                <a:gd name="T21" fmla="*/ 35 h 36"/>
                <a:gd name="T22" fmla="*/ 5 w 88"/>
                <a:gd name="T23"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36">
                  <a:moveTo>
                    <a:pt x="5" y="36"/>
                  </a:moveTo>
                  <a:cubicBezTo>
                    <a:pt x="3" y="36"/>
                    <a:pt x="1" y="35"/>
                    <a:pt x="1" y="33"/>
                  </a:cubicBezTo>
                  <a:cubicBezTo>
                    <a:pt x="0" y="31"/>
                    <a:pt x="1" y="29"/>
                    <a:pt x="3" y="28"/>
                  </a:cubicBezTo>
                  <a:cubicBezTo>
                    <a:pt x="83" y="1"/>
                    <a:pt x="83" y="1"/>
                    <a:pt x="83" y="1"/>
                  </a:cubicBezTo>
                  <a:cubicBezTo>
                    <a:pt x="84" y="0"/>
                    <a:pt x="86" y="1"/>
                    <a:pt x="87" y="1"/>
                  </a:cubicBezTo>
                  <a:cubicBezTo>
                    <a:pt x="88" y="2"/>
                    <a:pt x="88" y="3"/>
                    <a:pt x="88" y="5"/>
                  </a:cubicBezTo>
                  <a:cubicBezTo>
                    <a:pt x="88" y="20"/>
                    <a:pt x="88" y="20"/>
                    <a:pt x="88" y="20"/>
                  </a:cubicBezTo>
                  <a:cubicBezTo>
                    <a:pt x="88" y="22"/>
                    <a:pt x="87" y="24"/>
                    <a:pt x="84" y="24"/>
                  </a:cubicBezTo>
                  <a:cubicBezTo>
                    <a:pt x="82" y="24"/>
                    <a:pt x="80" y="22"/>
                    <a:pt x="80" y="20"/>
                  </a:cubicBezTo>
                  <a:cubicBezTo>
                    <a:pt x="80" y="10"/>
                    <a:pt x="80" y="10"/>
                    <a:pt x="80" y="10"/>
                  </a:cubicBezTo>
                  <a:cubicBezTo>
                    <a:pt x="6" y="35"/>
                    <a:pt x="6" y="35"/>
                    <a:pt x="6" y="35"/>
                  </a:cubicBezTo>
                  <a:cubicBezTo>
                    <a:pt x="5" y="36"/>
                    <a:pt x="5" y="36"/>
                    <a:pt x="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211"/>
            <p:cNvSpPr>
              <a:spLocks noEditPoints="1"/>
            </p:cNvSpPr>
            <p:nvPr/>
          </p:nvSpPr>
          <p:spPr bwMode="auto">
            <a:xfrm>
              <a:off x="874773" y="1250677"/>
              <a:ext cx="202169" cy="116809"/>
            </a:xfrm>
            <a:custGeom>
              <a:avLst/>
              <a:gdLst>
                <a:gd name="T0" fmla="*/ 72 w 76"/>
                <a:gd name="T1" fmla="*/ 44 h 44"/>
                <a:gd name="T2" fmla="*/ 4 w 76"/>
                <a:gd name="T3" fmla="*/ 44 h 44"/>
                <a:gd name="T4" fmla="*/ 0 w 76"/>
                <a:gd name="T5" fmla="*/ 40 h 44"/>
                <a:gd name="T6" fmla="*/ 0 w 76"/>
                <a:gd name="T7" fmla="*/ 4 h 44"/>
                <a:gd name="T8" fmla="*/ 4 w 76"/>
                <a:gd name="T9" fmla="*/ 0 h 44"/>
                <a:gd name="T10" fmla="*/ 72 w 76"/>
                <a:gd name="T11" fmla="*/ 0 h 44"/>
                <a:gd name="T12" fmla="*/ 76 w 76"/>
                <a:gd name="T13" fmla="*/ 4 h 44"/>
                <a:gd name="T14" fmla="*/ 76 w 76"/>
                <a:gd name="T15" fmla="*/ 40 h 44"/>
                <a:gd name="T16" fmla="*/ 72 w 76"/>
                <a:gd name="T17" fmla="*/ 44 h 44"/>
                <a:gd name="T18" fmla="*/ 8 w 76"/>
                <a:gd name="T19" fmla="*/ 36 h 44"/>
                <a:gd name="T20" fmla="*/ 68 w 76"/>
                <a:gd name="T21" fmla="*/ 36 h 44"/>
                <a:gd name="T22" fmla="*/ 68 w 76"/>
                <a:gd name="T23" fmla="*/ 8 h 44"/>
                <a:gd name="T24" fmla="*/ 8 w 76"/>
                <a:gd name="T25" fmla="*/ 8 h 44"/>
                <a:gd name="T26" fmla="*/ 8 w 76"/>
                <a:gd name="T27"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44">
                  <a:moveTo>
                    <a:pt x="72" y="44"/>
                  </a:moveTo>
                  <a:cubicBezTo>
                    <a:pt x="4" y="44"/>
                    <a:pt x="4" y="44"/>
                    <a:pt x="4" y="44"/>
                  </a:cubicBezTo>
                  <a:cubicBezTo>
                    <a:pt x="1" y="44"/>
                    <a:pt x="0" y="42"/>
                    <a:pt x="0" y="40"/>
                  </a:cubicBezTo>
                  <a:cubicBezTo>
                    <a:pt x="0" y="4"/>
                    <a:pt x="0" y="4"/>
                    <a:pt x="0" y="4"/>
                  </a:cubicBezTo>
                  <a:cubicBezTo>
                    <a:pt x="0" y="1"/>
                    <a:pt x="1" y="0"/>
                    <a:pt x="4" y="0"/>
                  </a:cubicBezTo>
                  <a:cubicBezTo>
                    <a:pt x="72" y="0"/>
                    <a:pt x="72" y="0"/>
                    <a:pt x="72" y="0"/>
                  </a:cubicBezTo>
                  <a:cubicBezTo>
                    <a:pt x="74" y="0"/>
                    <a:pt x="76" y="1"/>
                    <a:pt x="76" y="4"/>
                  </a:cubicBezTo>
                  <a:cubicBezTo>
                    <a:pt x="76" y="40"/>
                    <a:pt x="76" y="40"/>
                    <a:pt x="76" y="40"/>
                  </a:cubicBezTo>
                  <a:cubicBezTo>
                    <a:pt x="76" y="42"/>
                    <a:pt x="74" y="44"/>
                    <a:pt x="72" y="44"/>
                  </a:cubicBezTo>
                  <a:close/>
                  <a:moveTo>
                    <a:pt x="8" y="36"/>
                  </a:moveTo>
                  <a:cubicBezTo>
                    <a:pt x="68" y="36"/>
                    <a:pt x="68" y="36"/>
                    <a:pt x="68" y="36"/>
                  </a:cubicBezTo>
                  <a:cubicBezTo>
                    <a:pt x="68" y="8"/>
                    <a:pt x="68" y="8"/>
                    <a:pt x="68" y="8"/>
                  </a:cubicBezTo>
                  <a:cubicBezTo>
                    <a:pt x="8" y="8"/>
                    <a:pt x="8" y="8"/>
                    <a:pt x="8" y="8"/>
                  </a:cubicBezTo>
                  <a:lnTo>
                    <a:pt x="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00" name="组合 99"/>
          <p:cNvGrpSpPr/>
          <p:nvPr/>
        </p:nvGrpSpPr>
        <p:grpSpPr>
          <a:xfrm>
            <a:off x="6273410" y="3482559"/>
            <a:ext cx="400968" cy="361658"/>
            <a:chOff x="1837322" y="1146223"/>
            <a:chExt cx="400968" cy="361658"/>
          </a:xfrm>
          <a:solidFill>
            <a:schemeClr val="bg1"/>
          </a:solidFill>
        </p:grpSpPr>
        <p:sp>
          <p:nvSpPr>
            <p:cNvPr id="101" name="Freeform 214"/>
            <p:cNvSpPr>
              <a:spLocks noEditPoints="1"/>
            </p:cNvSpPr>
            <p:nvPr/>
          </p:nvSpPr>
          <p:spPr bwMode="auto">
            <a:xfrm>
              <a:off x="1837322" y="1146223"/>
              <a:ext cx="212277" cy="361658"/>
            </a:xfrm>
            <a:custGeom>
              <a:avLst/>
              <a:gdLst>
                <a:gd name="T0" fmla="*/ 76 w 80"/>
                <a:gd name="T1" fmla="*/ 136 h 136"/>
                <a:gd name="T2" fmla="*/ 75 w 80"/>
                <a:gd name="T3" fmla="*/ 136 h 136"/>
                <a:gd name="T4" fmla="*/ 4 w 80"/>
                <a:gd name="T5" fmla="*/ 125 h 136"/>
                <a:gd name="T6" fmla="*/ 0 w 80"/>
                <a:gd name="T7" fmla="*/ 121 h 136"/>
                <a:gd name="T8" fmla="*/ 0 w 80"/>
                <a:gd name="T9" fmla="*/ 4 h 136"/>
                <a:gd name="T10" fmla="*/ 2 w 80"/>
                <a:gd name="T11" fmla="*/ 1 h 136"/>
                <a:gd name="T12" fmla="*/ 5 w 80"/>
                <a:gd name="T13" fmla="*/ 0 h 136"/>
                <a:gd name="T14" fmla="*/ 76 w 80"/>
                <a:gd name="T15" fmla="*/ 12 h 136"/>
                <a:gd name="T16" fmla="*/ 80 w 80"/>
                <a:gd name="T17" fmla="*/ 16 h 136"/>
                <a:gd name="T18" fmla="*/ 80 w 80"/>
                <a:gd name="T19" fmla="*/ 132 h 136"/>
                <a:gd name="T20" fmla="*/ 78 w 80"/>
                <a:gd name="T21" fmla="*/ 135 h 136"/>
                <a:gd name="T22" fmla="*/ 76 w 80"/>
                <a:gd name="T23" fmla="*/ 136 h 136"/>
                <a:gd name="T24" fmla="*/ 8 w 80"/>
                <a:gd name="T25" fmla="*/ 117 h 136"/>
                <a:gd name="T26" fmla="*/ 72 w 80"/>
                <a:gd name="T27" fmla="*/ 128 h 136"/>
                <a:gd name="T28" fmla="*/ 72 w 80"/>
                <a:gd name="T29" fmla="*/ 19 h 136"/>
                <a:gd name="T30" fmla="*/ 8 w 80"/>
                <a:gd name="T31" fmla="*/ 9 h 136"/>
                <a:gd name="T32" fmla="*/ 8 w 80"/>
                <a:gd name="T33" fmla="*/ 11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136">
                  <a:moveTo>
                    <a:pt x="76" y="136"/>
                  </a:moveTo>
                  <a:cubicBezTo>
                    <a:pt x="75" y="136"/>
                    <a:pt x="75" y="136"/>
                    <a:pt x="75" y="136"/>
                  </a:cubicBezTo>
                  <a:cubicBezTo>
                    <a:pt x="4" y="125"/>
                    <a:pt x="4" y="125"/>
                    <a:pt x="4" y="125"/>
                  </a:cubicBezTo>
                  <a:cubicBezTo>
                    <a:pt x="2" y="124"/>
                    <a:pt x="0" y="123"/>
                    <a:pt x="0" y="121"/>
                  </a:cubicBezTo>
                  <a:cubicBezTo>
                    <a:pt x="0" y="4"/>
                    <a:pt x="0" y="4"/>
                    <a:pt x="0" y="4"/>
                  </a:cubicBezTo>
                  <a:cubicBezTo>
                    <a:pt x="0" y="3"/>
                    <a:pt x="1" y="2"/>
                    <a:pt x="2" y="1"/>
                  </a:cubicBezTo>
                  <a:cubicBezTo>
                    <a:pt x="3" y="0"/>
                    <a:pt x="4" y="0"/>
                    <a:pt x="5" y="0"/>
                  </a:cubicBezTo>
                  <a:cubicBezTo>
                    <a:pt x="76" y="12"/>
                    <a:pt x="76" y="12"/>
                    <a:pt x="76" y="12"/>
                  </a:cubicBezTo>
                  <a:cubicBezTo>
                    <a:pt x="78" y="12"/>
                    <a:pt x="80" y="14"/>
                    <a:pt x="80" y="16"/>
                  </a:cubicBezTo>
                  <a:cubicBezTo>
                    <a:pt x="80" y="132"/>
                    <a:pt x="80" y="132"/>
                    <a:pt x="80" y="132"/>
                  </a:cubicBezTo>
                  <a:cubicBezTo>
                    <a:pt x="80" y="133"/>
                    <a:pt x="79" y="135"/>
                    <a:pt x="78" y="135"/>
                  </a:cubicBezTo>
                  <a:cubicBezTo>
                    <a:pt x="77" y="136"/>
                    <a:pt x="77" y="136"/>
                    <a:pt x="76" y="136"/>
                  </a:cubicBezTo>
                  <a:close/>
                  <a:moveTo>
                    <a:pt x="8" y="117"/>
                  </a:moveTo>
                  <a:cubicBezTo>
                    <a:pt x="72" y="128"/>
                    <a:pt x="72" y="128"/>
                    <a:pt x="72" y="128"/>
                  </a:cubicBezTo>
                  <a:cubicBezTo>
                    <a:pt x="72" y="19"/>
                    <a:pt x="72" y="19"/>
                    <a:pt x="72" y="19"/>
                  </a:cubicBezTo>
                  <a:cubicBezTo>
                    <a:pt x="8" y="9"/>
                    <a:pt x="8" y="9"/>
                    <a:pt x="8" y="9"/>
                  </a:cubicBezTo>
                  <a:lnTo>
                    <a:pt x="8"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215"/>
            <p:cNvSpPr>
              <a:spLocks noEditPoints="1"/>
            </p:cNvSpPr>
            <p:nvPr/>
          </p:nvSpPr>
          <p:spPr bwMode="auto">
            <a:xfrm>
              <a:off x="2028259" y="1146223"/>
              <a:ext cx="210031" cy="361658"/>
            </a:xfrm>
            <a:custGeom>
              <a:avLst/>
              <a:gdLst>
                <a:gd name="T0" fmla="*/ 4 w 79"/>
                <a:gd name="T1" fmla="*/ 136 h 136"/>
                <a:gd name="T2" fmla="*/ 1 w 79"/>
                <a:gd name="T3" fmla="*/ 135 h 136"/>
                <a:gd name="T4" fmla="*/ 0 w 79"/>
                <a:gd name="T5" fmla="*/ 132 h 136"/>
                <a:gd name="T6" fmla="*/ 0 w 79"/>
                <a:gd name="T7" fmla="*/ 16 h 136"/>
                <a:gd name="T8" fmla="*/ 3 w 79"/>
                <a:gd name="T9" fmla="*/ 12 h 136"/>
                <a:gd name="T10" fmla="*/ 74 w 79"/>
                <a:gd name="T11" fmla="*/ 0 h 136"/>
                <a:gd name="T12" fmla="*/ 77 w 79"/>
                <a:gd name="T13" fmla="*/ 1 h 136"/>
                <a:gd name="T14" fmla="*/ 79 w 79"/>
                <a:gd name="T15" fmla="*/ 4 h 136"/>
                <a:gd name="T16" fmla="*/ 79 w 79"/>
                <a:gd name="T17" fmla="*/ 121 h 136"/>
                <a:gd name="T18" fmla="*/ 75 w 79"/>
                <a:gd name="T19" fmla="*/ 125 h 136"/>
                <a:gd name="T20" fmla="*/ 4 w 79"/>
                <a:gd name="T21" fmla="*/ 136 h 136"/>
                <a:gd name="T22" fmla="*/ 4 w 79"/>
                <a:gd name="T23" fmla="*/ 136 h 136"/>
                <a:gd name="T24" fmla="*/ 8 w 79"/>
                <a:gd name="T25" fmla="*/ 19 h 136"/>
                <a:gd name="T26" fmla="*/ 8 w 79"/>
                <a:gd name="T27" fmla="*/ 128 h 136"/>
                <a:gd name="T28" fmla="*/ 71 w 79"/>
                <a:gd name="T29" fmla="*/ 117 h 136"/>
                <a:gd name="T30" fmla="*/ 71 w 79"/>
                <a:gd name="T31" fmla="*/ 9 h 136"/>
                <a:gd name="T32" fmla="*/ 8 w 79"/>
                <a:gd name="T33" fmla="*/ 1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 h="136">
                  <a:moveTo>
                    <a:pt x="4" y="136"/>
                  </a:moveTo>
                  <a:cubicBezTo>
                    <a:pt x="3" y="136"/>
                    <a:pt x="2" y="136"/>
                    <a:pt x="1" y="135"/>
                  </a:cubicBezTo>
                  <a:cubicBezTo>
                    <a:pt x="0" y="135"/>
                    <a:pt x="0" y="133"/>
                    <a:pt x="0" y="132"/>
                  </a:cubicBezTo>
                  <a:cubicBezTo>
                    <a:pt x="0" y="16"/>
                    <a:pt x="0" y="16"/>
                    <a:pt x="0" y="16"/>
                  </a:cubicBezTo>
                  <a:cubicBezTo>
                    <a:pt x="0" y="14"/>
                    <a:pt x="1" y="12"/>
                    <a:pt x="3" y="12"/>
                  </a:cubicBezTo>
                  <a:cubicBezTo>
                    <a:pt x="74" y="0"/>
                    <a:pt x="74" y="0"/>
                    <a:pt x="74" y="0"/>
                  </a:cubicBezTo>
                  <a:cubicBezTo>
                    <a:pt x="75" y="0"/>
                    <a:pt x="76" y="0"/>
                    <a:pt x="77" y="1"/>
                  </a:cubicBezTo>
                  <a:cubicBezTo>
                    <a:pt x="78" y="2"/>
                    <a:pt x="79" y="3"/>
                    <a:pt x="79" y="4"/>
                  </a:cubicBezTo>
                  <a:cubicBezTo>
                    <a:pt x="79" y="121"/>
                    <a:pt x="79" y="121"/>
                    <a:pt x="79" y="121"/>
                  </a:cubicBezTo>
                  <a:cubicBezTo>
                    <a:pt x="79" y="123"/>
                    <a:pt x="77" y="124"/>
                    <a:pt x="75" y="125"/>
                  </a:cubicBezTo>
                  <a:cubicBezTo>
                    <a:pt x="4" y="136"/>
                    <a:pt x="4" y="136"/>
                    <a:pt x="4" y="136"/>
                  </a:cubicBezTo>
                  <a:cubicBezTo>
                    <a:pt x="4" y="136"/>
                    <a:pt x="4" y="136"/>
                    <a:pt x="4" y="136"/>
                  </a:cubicBezTo>
                  <a:close/>
                  <a:moveTo>
                    <a:pt x="8" y="19"/>
                  </a:moveTo>
                  <a:cubicBezTo>
                    <a:pt x="8" y="128"/>
                    <a:pt x="8" y="128"/>
                    <a:pt x="8" y="128"/>
                  </a:cubicBezTo>
                  <a:cubicBezTo>
                    <a:pt x="71" y="117"/>
                    <a:pt x="71" y="117"/>
                    <a:pt x="71" y="117"/>
                  </a:cubicBezTo>
                  <a:cubicBezTo>
                    <a:pt x="71" y="9"/>
                    <a:pt x="71" y="9"/>
                    <a:pt x="71" y="9"/>
                  </a:cubicBezTo>
                  <a:lnTo>
                    <a:pt x="8"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216"/>
            <p:cNvSpPr/>
            <p:nvPr/>
          </p:nvSpPr>
          <p:spPr bwMode="auto">
            <a:xfrm>
              <a:off x="2073185" y="1229337"/>
              <a:ext cx="117932" cy="37064"/>
            </a:xfrm>
            <a:custGeom>
              <a:avLst/>
              <a:gdLst>
                <a:gd name="T0" fmla="*/ 5 w 44"/>
                <a:gd name="T1" fmla="*/ 14 h 14"/>
                <a:gd name="T2" fmla="*/ 1 w 44"/>
                <a:gd name="T3" fmla="*/ 11 h 14"/>
                <a:gd name="T4" fmla="*/ 4 w 44"/>
                <a:gd name="T5" fmla="*/ 6 h 14"/>
                <a:gd name="T6" fmla="*/ 39 w 44"/>
                <a:gd name="T7" fmla="*/ 1 h 14"/>
                <a:gd name="T8" fmla="*/ 44 w 44"/>
                <a:gd name="T9" fmla="*/ 4 h 14"/>
                <a:gd name="T10" fmla="*/ 40 w 44"/>
                <a:gd name="T11" fmla="*/ 9 h 14"/>
                <a:gd name="T12" fmla="*/ 5 w 44"/>
                <a:gd name="T13" fmla="*/ 14 h 14"/>
                <a:gd name="T14" fmla="*/ 5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5" y="14"/>
                  </a:moveTo>
                  <a:cubicBezTo>
                    <a:pt x="3" y="14"/>
                    <a:pt x="1" y="13"/>
                    <a:pt x="1" y="11"/>
                  </a:cubicBezTo>
                  <a:cubicBezTo>
                    <a:pt x="0" y="9"/>
                    <a:pt x="2" y="7"/>
                    <a:pt x="4" y="6"/>
                  </a:cubicBezTo>
                  <a:cubicBezTo>
                    <a:pt x="39" y="1"/>
                    <a:pt x="39" y="1"/>
                    <a:pt x="39" y="1"/>
                  </a:cubicBezTo>
                  <a:cubicBezTo>
                    <a:pt x="41" y="0"/>
                    <a:pt x="43" y="2"/>
                    <a:pt x="44" y="4"/>
                  </a:cubicBezTo>
                  <a:cubicBezTo>
                    <a:pt x="44" y="6"/>
                    <a:pt x="42" y="8"/>
                    <a:pt x="40" y="9"/>
                  </a:cubicBezTo>
                  <a:cubicBezTo>
                    <a:pt x="5" y="14"/>
                    <a:pt x="5" y="14"/>
                    <a:pt x="5" y="14"/>
                  </a:cubicBezTo>
                  <a:cubicBezTo>
                    <a:pt x="5" y="14"/>
                    <a:pt x="5" y="14"/>
                    <a:pt x="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217"/>
            <p:cNvSpPr/>
            <p:nvPr/>
          </p:nvSpPr>
          <p:spPr bwMode="auto">
            <a:xfrm>
              <a:off x="2073185" y="1309081"/>
              <a:ext cx="117932" cy="37064"/>
            </a:xfrm>
            <a:custGeom>
              <a:avLst/>
              <a:gdLst>
                <a:gd name="T0" fmla="*/ 5 w 44"/>
                <a:gd name="T1" fmla="*/ 14 h 14"/>
                <a:gd name="T2" fmla="*/ 1 w 44"/>
                <a:gd name="T3" fmla="*/ 11 h 14"/>
                <a:gd name="T4" fmla="*/ 4 w 44"/>
                <a:gd name="T5" fmla="*/ 6 h 14"/>
                <a:gd name="T6" fmla="*/ 39 w 44"/>
                <a:gd name="T7" fmla="*/ 1 h 14"/>
                <a:gd name="T8" fmla="*/ 44 w 44"/>
                <a:gd name="T9" fmla="*/ 4 h 14"/>
                <a:gd name="T10" fmla="*/ 40 w 44"/>
                <a:gd name="T11" fmla="*/ 8 h 14"/>
                <a:gd name="T12" fmla="*/ 5 w 44"/>
                <a:gd name="T13" fmla="*/ 14 h 14"/>
                <a:gd name="T14" fmla="*/ 5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5" y="14"/>
                  </a:moveTo>
                  <a:cubicBezTo>
                    <a:pt x="3" y="14"/>
                    <a:pt x="1" y="13"/>
                    <a:pt x="1" y="11"/>
                  </a:cubicBezTo>
                  <a:cubicBezTo>
                    <a:pt x="0" y="9"/>
                    <a:pt x="2" y="7"/>
                    <a:pt x="4" y="6"/>
                  </a:cubicBezTo>
                  <a:cubicBezTo>
                    <a:pt x="39" y="1"/>
                    <a:pt x="39" y="1"/>
                    <a:pt x="39" y="1"/>
                  </a:cubicBezTo>
                  <a:cubicBezTo>
                    <a:pt x="41" y="0"/>
                    <a:pt x="43" y="2"/>
                    <a:pt x="44" y="4"/>
                  </a:cubicBezTo>
                  <a:cubicBezTo>
                    <a:pt x="44" y="6"/>
                    <a:pt x="42" y="8"/>
                    <a:pt x="40" y="8"/>
                  </a:cubicBezTo>
                  <a:cubicBezTo>
                    <a:pt x="5" y="14"/>
                    <a:pt x="5" y="14"/>
                    <a:pt x="5" y="14"/>
                  </a:cubicBezTo>
                  <a:cubicBezTo>
                    <a:pt x="5" y="14"/>
                    <a:pt x="5" y="14"/>
                    <a:pt x="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218"/>
            <p:cNvSpPr/>
            <p:nvPr/>
          </p:nvSpPr>
          <p:spPr bwMode="auto">
            <a:xfrm>
              <a:off x="2073185" y="1388826"/>
              <a:ext cx="117932" cy="37064"/>
            </a:xfrm>
            <a:custGeom>
              <a:avLst/>
              <a:gdLst>
                <a:gd name="T0" fmla="*/ 5 w 44"/>
                <a:gd name="T1" fmla="*/ 14 h 14"/>
                <a:gd name="T2" fmla="*/ 1 w 44"/>
                <a:gd name="T3" fmla="*/ 11 h 14"/>
                <a:gd name="T4" fmla="*/ 4 w 44"/>
                <a:gd name="T5" fmla="*/ 6 h 14"/>
                <a:gd name="T6" fmla="*/ 39 w 44"/>
                <a:gd name="T7" fmla="*/ 0 h 14"/>
                <a:gd name="T8" fmla="*/ 44 w 44"/>
                <a:gd name="T9" fmla="*/ 4 h 14"/>
                <a:gd name="T10" fmla="*/ 40 w 44"/>
                <a:gd name="T11" fmla="*/ 8 h 14"/>
                <a:gd name="T12" fmla="*/ 5 w 44"/>
                <a:gd name="T13" fmla="*/ 14 h 14"/>
                <a:gd name="T14" fmla="*/ 5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5" y="14"/>
                  </a:moveTo>
                  <a:cubicBezTo>
                    <a:pt x="3" y="14"/>
                    <a:pt x="1" y="13"/>
                    <a:pt x="1" y="11"/>
                  </a:cubicBezTo>
                  <a:cubicBezTo>
                    <a:pt x="0" y="8"/>
                    <a:pt x="2" y="6"/>
                    <a:pt x="4" y="6"/>
                  </a:cubicBezTo>
                  <a:cubicBezTo>
                    <a:pt x="39" y="0"/>
                    <a:pt x="39" y="0"/>
                    <a:pt x="39" y="0"/>
                  </a:cubicBezTo>
                  <a:cubicBezTo>
                    <a:pt x="41" y="0"/>
                    <a:pt x="43" y="1"/>
                    <a:pt x="44" y="4"/>
                  </a:cubicBezTo>
                  <a:cubicBezTo>
                    <a:pt x="44" y="6"/>
                    <a:pt x="42" y="8"/>
                    <a:pt x="40" y="8"/>
                  </a:cubicBezTo>
                  <a:cubicBezTo>
                    <a:pt x="5" y="14"/>
                    <a:pt x="5" y="14"/>
                    <a:pt x="5" y="14"/>
                  </a:cubicBezTo>
                  <a:cubicBezTo>
                    <a:pt x="5" y="14"/>
                    <a:pt x="5" y="14"/>
                    <a:pt x="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219"/>
            <p:cNvSpPr/>
            <p:nvPr/>
          </p:nvSpPr>
          <p:spPr bwMode="auto">
            <a:xfrm>
              <a:off x="1884494" y="1229337"/>
              <a:ext cx="117932" cy="37064"/>
            </a:xfrm>
            <a:custGeom>
              <a:avLst/>
              <a:gdLst>
                <a:gd name="T0" fmla="*/ 39 w 44"/>
                <a:gd name="T1" fmla="*/ 14 h 14"/>
                <a:gd name="T2" fmla="*/ 39 w 44"/>
                <a:gd name="T3" fmla="*/ 14 h 14"/>
                <a:gd name="T4" fmla="*/ 4 w 44"/>
                <a:gd name="T5" fmla="*/ 9 h 14"/>
                <a:gd name="T6" fmla="*/ 1 w 44"/>
                <a:gd name="T7" fmla="*/ 4 h 14"/>
                <a:gd name="T8" fmla="*/ 5 w 44"/>
                <a:gd name="T9" fmla="*/ 1 h 14"/>
                <a:gd name="T10" fmla="*/ 40 w 44"/>
                <a:gd name="T11" fmla="*/ 6 h 14"/>
                <a:gd name="T12" fmla="*/ 43 w 44"/>
                <a:gd name="T13" fmla="*/ 11 h 14"/>
                <a:gd name="T14" fmla="*/ 39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39" y="14"/>
                  </a:moveTo>
                  <a:cubicBezTo>
                    <a:pt x="39" y="14"/>
                    <a:pt x="39" y="14"/>
                    <a:pt x="39" y="14"/>
                  </a:cubicBezTo>
                  <a:cubicBezTo>
                    <a:pt x="4" y="9"/>
                    <a:pt x="4" y="9"/>
                    <a:pt x="4" y="9"/>
                  </a:cubicBezTo>
                  <a:cubicBezTo>
                    <a:pt x="2" y="8"/>
                    <a:pt x="0" y="6"/>
                    <a:pt x="1" y="4"/>
                  </a:cubicBezTo>
                  <a:cubicBezTo>
                    <a:pt x="1" y="2"/>
                    <a:pt x="3" y="0"/>
                    <a:pt x="5" y="1"/>
                  </a:cubicBezTo>
                  <a:cubicBezTo>
                    <a:pt x="40" y="6"/>
                    <a:pt x="40" y="6"/>
                    <a:pt x="40" y="6"/>
                  </a:cubicBezTo>
                  <a:cubicBezTo>
                    <a:pt x="42" y="7"/>
                    <a:pt x="44" y="9"/>
                    <a:pt x="43" y="11"/>
                  </a:cubicBezTo>
                  <a:cubicBezTo>
                    <a:pt x="43" y="13"/>
                    <a:pt x="41" y="14"/>
                    <a:pt x="3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220"/>
            <p:cNvSpPr/>
            <p:nvPr/>
          </p:nvSpPr>
          <p:spPr bwMode="auto">
            <a:xfrm>
              <a:off x="1884494" y="1309081"/>
              <a:ext cx="117932" cy="37064"/>
            </a:xfrm>
            <a:custGeom>
              <a:avLst/>
              <a:gdLst>
                <a:gd name="T0" fmla="*/ 39 w 44"/>
                <a:gd name="T1" fmla="*/ 14 h 14"/>
                <a:gd name="T2" fmla="*/ 39 w 44"/>
                <a:gd name="T3" fmla="*/ 14 h 14"/>
                <a:gd name="T4" fmla="*/ 4 w 44"/>
                <a:gd name="T5" fmla="*/ 8 h 14"/>
                <a:gd name="T6" fmla="*/ 1 w 44"/>
                <a:gd name="T7" fmla="*/ 4 h 14"/>
                <a:gd name="T8" fmla="*/ 5 w 44"/>
                <a:gd name="T9" fmla="*/ 1 h 14"/>
                <a:gd name="T10" fmla="*/ 40 w 44"/>
                <a:gd name="T11" fmla="*/ 6 h 14"/>
                <a:gd name="T12" fmla="*/ 43 w 44"/>
                <a:gd name="T13" fmla="*/ 11 h 14"/>
                <a:gd name="T14" fmla="*/ 39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39" y="14"/>
                  </a:moveTo>
                  <a:cubicBezTo>
                    <a:pt x="39" y="14"/>
                    <a:pt x="39" y="14"/>
                    <a:pt x="39" y="14"/>
                  </a:cubicBezTo>
                  <a:cubicBezTo>
                    <a:pt x="4" y="8"/>
                    <a:pt x="4" y="8"/>
                    <a:pt x="4" y="8"/>
                  </a:cubicBezTo>
                  <a:cubicBezTo>
                    <a:pt x="2" y="8"/>
                    <a:pt x="0" y="6"/>
                    <a:pt x="1" y="4"/>
                  </a:cubicBezTo>
                  <a:cubicBezTo>
                    <a:pt x="1" y="2"/>
                    <a:pt x="3" y="0"/>
                    <a:pt x="5" y="1"/>
                  </a:cubicBezTo>
                  <a:cubicBezTo>
                    <a:pt x="40" y="6"/>
                    <a:pt x="40" y="6"/>
                    <a:pt x="40" y="6"/>
                  </a:cubicBezTo>
                  <a:cubicBezTo>
                    <a:pt x="42" y="7"/>
                    <a:pt x="44" y="9"/>
                    <a:pt x="43" y="11"/>
                  </a:cubicBezTo>
                  <a:cubicBezTo>
                    <a:pt x="43" y="13"/>
                    <a:pt x="41" y="14"/>
                    <a:pt x="3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221"/>
            <p:cNvSpPr/>
            <p:nvPr/>
          </p:nvSpPr>
          <p:spPr bwMode="auto">
            <a:xfrm>
              <a:off x="1884494" y="1388826"/>
              <a:ext cx="117932" cy="37064"/>
            </a:xfrm>
            <a:custGeom>
              <a:avLst/>
              <a:gdLst>
                <a:gd name="T0" fmla="*/ 39 w 44"/>
                <a:gd name="T1" fmla="*/ 14 h 14"/>
                <a:gd name="T2" fmla="*/ 39 w 44"/>
                <a:gd name="T3" fmla="*/ 14 h 14"/>
                <a:gd name="T4" fmla="*/ 4 w 44"/>
                <a:gd name="T5" fmla="*/ 8 h 14"/>
                <a:gd name="T6" fmla="*/ 1 w 44"/>
                <a:gd name="T7" fmla="*/ 4 h 14"/>
                <a:gd name="T8" fmla="*/ 5 w 44"/>
                <a:gd name="T9" fmla="*/ 0 h 14"/>
                <a:gd name="T10" fmla="*/ 40 w 44"/>
                <a:gd name="T11" fmla="*/ 6 h 14"/>
                <a:gd name="T12" fmla="*/ 43 w 44"/>
                <a:gd name="T13" fmla="*/ 11 h 14"/>
                <a:gd name="T14" fmla="*/ 39 w 44"/>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14">
                  <a:moveTo>
                    <a:pt x="39" y="14"/>
                  </a:moveTo>
                  <a:cubicBezTo>
                    <a:pt x="39" y="14"/>
                    <a:pt x="39" y="14"/>
                    <a:pt x="39" y="14"/>
                  </a:cubicBezTo>
                  <a:cubicBezTo>
                    <a:pt x="4" y="8"/>
                    <a:pt x="4" y="8"/>
                    <a:pt x="4" y="8"/>
                  </a:cubicBezTo>
                  <a:cubicBezTo>
                    <a:pt x="2" y="8"/>
                    <a:pt x="0" y="6"/>
                    <a:pt x="1" y="4"/>
                  </a:cubicBezTo>
                  <a:cubicBezTo>
                    <a:pt x="1" y="1"/>
                    <a:pt x="3" y="0"/>
                    <a:pt x="5" y="0"/>
                  </a:cubicBezTo>
                  <a:cubicBezTo>
                    <a:pt x="40" y="6"/>
                    <a:pt x="40" y="6"/>
                    <a:pt x="40" y="6"/>
                  </a:cubicBezTo>
                  <a:cubicBezTo>
                    <a:pt x="42" y="6"/>
                    <a:pt x="44" y="8"/>
                    <a:pt x="43" y="11"/>
                  </a:cubicBezTo>
                  <a:cubicBezTo>
                    <a:pt x="43" y="13"/>
                    <a:pt x="41" y="14"/>
                    <a:pt x="3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222"/>
            <p:cNvSpPr/>
            <p:nvPr/>
          </p:nvSpPr>
          <p:spPr bwMode="auto">
            <a:xfrm>
              <a:off x="2026012" y="1455092"/>
              <a:ext cx="212277" cy="52789"/>
            </a:xfrm>
            <a:custGeom>
              <a:avLst/>
              <a:gdLst>
                <a:gd name="T0" fmla="*/ 5 w 80"/>
                <a:gd name="T1" fmla="*/ 20 h 20"/>
                <a:gd name="T2" fmla="*/ 1 w 80"/>
                <a:gd name="T3" fmla="*/ 17 h 20"/>
                <a:gd name="T4" fmla="*/ 4 w 80"/>
                <a:gd name="T5" fmla="*/ 12 h 20"/>
                <a:gd name="T6" fmla="*/ 75 w 80"/>
                <a:gd name="T7" fmla="*/ 1 h 20"/>
                <a:gd name="T8" fmla="*/ 80 w 80"/>
                <a:gd name="T9" fmla="*/ 4 h 20"/>
                <a:gd name="T10" fmla="*/ 76 w 80"/>
                <a:gd name="T11" fmla="*/ 9 h 20"/>
                <a:gd name="T12" fmla="*/ 5 w 80"/>
                <a:gd name="T13" fmla="*/ 20 h 20"/>
                <a:gd name="T14" fmla="*/ 5 w 80"/>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20">
                  <a:moveTo>
                    <a:pt x="5" y="20"/>
                  </a:moveTo>
                  <a:cubicBezTo>
                    <a:pt x="3" y="20"/>
                    <a:pt x="1" y="19"/>
                    <a:pt x="1" y="17"/>
                  </a:cubicBezTo>
                  <a:cubicBezTo>
                    <a:pt x="0" y="15"/>
                    <a:pt x="2" y="13"/>
                    <a:pt x="4" y="12"/>
                  </a:cubicBezTo>
                  <a:cubicBezTo>
                    <a:pt x="75" y="1"/>
                    <a:pt x="75" y="1"/>
                    <a:pt x="75" y="1"/>
                  </a:cubicBezTo>
                  <a:cubicBezTo>
                    <a:pt x="77" y="0"/>
                    <a:pt x="79" y="2"/>
                    <a:pt x="80" y="4"/>
                  </a:cubicBezTo>
                  <a:cubicBezTo>
                    <a:pt x="80" y="6"/>
                    <a:pt x="79" y="8"/>
                    <a:pt x="76" y="9"/>
                  </a:cubicBezTo>
                  <a:cubicBezTo>
                    <a:pt x="5" y="20"/>
                    <a:pt x="5" y="20"/>
                    <a:pt x="5" y="20"/>
                  </a:cubicBezTo>
                  <a:cubicBezTo>
                    <a:pt x="5" y="20"/>
                    <a:pt x="5" y="20"/>
                    <a:pt x="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0" name="组合 109"/>
          <p:cNvGrpSpPr/>
          <p:nvPr/>
        </p:nvGrpSpPr>
        <p:grpSpPr>
          <a:xfrm>
            <a:off x="6314230" y="4888908"/>
            <a:ext cx="363904" cy="311115"/>
            <a:chOff x="5045067" y="3299322"/>
            <a:chExt cx="363904" cy="311115"/>
          </a:xfrm>
          <a:solidFill>
            <a:schemeClr val="bg1"/>
          </a:solidFill>
        </p:grpSpPr>
        <p:sp>
          <p:nvSpPr>
            <p:cNvPr id="111" name="Freeform 295"/>
            <p:cNvSpPr>
              <a:spLocks noEditPoints="1"/>
            </p:cNvSpPr>
            <p:nvPr/>
          </p:nvSpPr>
          <p:spPr bwMode="auto">
            <a:xfrm>
              <a:off x="5048437" y="3344248"/>
              <a:ext cx="360534" cy="266189"/>
            </a:xfrm>
            <a:custGeom>
              <a:avLst/>
              <a:gdLst>
                <a:gd name="T0" fmla="*/ 124 w 136"/>
                <a:gd name="T1" fmla="*/ 100 h 100"/>
                <a:gd name="T2" fmla="*/ 12 w 136"/>
                <a:gd name="T3" fmla="*/ 100 h 100"/>
                <a:gd name="T4" fmla="*/ 0 w 136"/>
                <a:gd name="T5" fmla="*/ 88 h 100"/>
                <a:gd name="T6" fmla="*/ 0 w 136"/>
                <a:gd name="T7" fmla="*/ 12 h 100"/>
                <a:gd name="T8" fmla="*/ 12 w 136"/>
                <a:gd name="T9" fmla="*/ 0 h 100"/>
                <a:gd name="T10" fmla="*/ 124 w 136"/>
                <a:gd name="T11" fmla="*/ 0 h 100"/>
                <a:gd name="T12" fmla="*/ 136 w 136"/>
                <a:gd name="T13" fmla="*/ 12 h 100"/>
                <a:gd name="T14" fmla="*/ 136 w 136"/>
                <a:gd name="T15" fmla="*/ 88 h 100"/>
                <a:gd name="T16" fmla="*/ 124 w 136"/>
                <a:gd name="T17" fmla="*/ 100 h 100"/>
                <a:gd name="T18" fmla="*/ 12 w 136"/>
                <a:gd name="T19" fmla="*/ 8 h 100"/>
                <a:gd name="T20" fmla="*/ 8 w 136"/>
                <a:gd name="T21" fmla="*/ 12 h 100"/>
                <a:gd name="T22" fmla="*/ 8 w 136"/>
                <a:gd name="T23" fmla="*/ 88 h 100"/>
                <a:gd name="T24" fmla="*/ 12 w 136"/>
                <a:gd name="T25" fmla="*/ 92 h 100"/>
                <a:gd name="T26" fmla="*/ 124 w 136"/>
                <a:gd name="T27" fmla="*/ 92 h 100"/>
                <a:gd name="T28" fmla="*/ 128 w 136"/>
                <a:gd name="T29" fmla="*/ 88 h 100"/>
                <a:gd name="T30" fmla="*/ 128 w 136"/>
                <a:gd name="T31" fmla="*/ 12 h 100"/>
                <a:gd name="T32" fmla="*/ 124 w 136"/>
                <a:gd name="T33" fmla="*/ 8 h 100"/>
                <a:gd name="T34" fmla="*/ 12 w 136"/>
                <a:gd name="T35"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00">
                  <a:moveTo>
                    <a:pt x="124" y="100"/>
                  </a:moveTo>
                  <a:cubicBezTo>
                    <a:pt x="12" y="100"/>
                    <a:pt x="12" y="100"/>
                    <a:pt x="12" y="100"/>
                  </a:cubicBezTo>
                  <a:cubicBezTo>
                    <a:pt x="5" y="100"/>
                    <a:pt x="0" y="94"/>
                    <a:pt x="0" y="88"/>
                  </a:cubicBezTo>
                  <a:cubicBezTo>
                    <a:pt x="0" y="12"/>
                    <a:pt x="0" y="12"/>
                    <a:pt x="0" y="12"/>
                  </a:cubicBezTo>
                  <a:cubicBezTo>
                    <a:pt x="0" y="5"/>
                    <a:pt x="5" y="0"/>
                    <a:pt x="12" y="0"/>
                  </a:cubicBezTo>
                  <a:cubicBezTo>
                    <a:pt x="124" y="0"/>
                    <a:pt x="124" y="0"/>
                    <a:pt x="124" y="0"/>
                  </a:cubicBezTo>
                  <a:cubicBezTo>
                    <a:pt x="130" y="0"/>
                    <a:pt x="136" y="5"/>
                    <a:pt x="136" y="12"/>
                  </a:cubicBezTo>
                  <a:cubicBezTo>
                    <a:pt x="136" y="88"/>
                    <a:pt x="136" y="88"/>
                    <a:pt x="136" y="88"/>
                  </a:cubicBezTo>
                  <a:cubicBezTo>
                    <a:pt x="136" y="94"/>
                    <a:pt x="130" y="100"/>
                    <a:pt x="124" y="100"/>
                  </a:cubicBezTo>
                  <a:close/>
                  <a:moveTo>
                    <a:pt x="12" y="8"/>
                  </a:moveTo>
                  <a:cubicBezTo>
                    <a:pt x="9" y="8"/>
                    <a:pt x="8" y="9"/>
                    <a:pt x="8" y="12"/>
                  </a:cubicBezTo>
                  <a:cubicBezTo>
                    <a:pt x="8" y="88"/>
                    <a:pt x="8" y="88"/>
                    <a:pt x="8" y="88"/>
                  </a:cubicBezTo>
                  <a:cubicBezTo>
                    <a:pt x="8" y="90"/>
                    <a:pt x="9" y="92"/>
                    <a:pt x="12" y="92"/>
                  </a:cubicBezTo>
                  <a:cubicBezTo>
                    <a:pt x="124" y="92"/>
                    <a:pt x="124" y="92"/>
                    <a:pt x="124" y="92"/>
                  </a:cubicBezTo>
                  <a:cubicBezTo>
                    <a:pt x="126" y="92"/>
                    <a:pt x="128" y="90"/>
                    <a:pt x="128" y="88"/>
                  </a:cubicBezTo>
                  <a:cubicBezTo>
                    <a:pt x="128" y="12"/>
                    <a:pt x="128" y="12"/>
                    <a:pt x="128" y="12"/>
                  </a:cubicBezTo>
                  <a:cubicBezTo>
                    <a:pt x="128" y="9"/>
                    <a:pt x="126" y="8"/>
                    <a:pt x="124" y="8"/>
                  </a:cubicBezTo>
                  <a:lnTo>
                    <a:pt x="1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296"/>
            <p:cNvSpPr>
              <a:spLocks noEditPoints="1"/>
            </p:cNvSpPr>
            <p:nvPr/>
          </p:nvSpPr>
          <p:spPr bwMode="auto">
            <a:xfrm>
              <a:off x="5165245" y="3299322"/>
              <a:ext cx="124671" cy="66266"/>
            </a:xfrm>
            <a:custGeom>
              <a:avLst/>
              <a:gdLst>
                <a:gd name="T0" fmla="*/ 39 w 47"/>
                <a:gd name="T1" fmla="*/ 25 h 25"/>
                <a:gd name="T2" fmla="*/ 8 w 47"/>
                <a:gd name="T3" fmla="*/ 25 h 25"/>
                <a:gd name="T4" fmla="*/ 0 w 47"/>
                <a:gd name="T5" fmla="*/ 17 h 25"/>
                <a:gd name="T6" fmla="*/ 0 w 47"/>
                <a:gd name="T7" fmla="*/ 8 h 25"/>
                <a:gd name="T8" fmla="*/ 8 w 47"/>
                <a:gd name="T9" fmla="*/ 0 h 25"/>
                <a:gd name="T10" fmla="*/ 39 w 47"/>
                <a:gd name="T11" fmla="*/ 0 h 25"/>
                <a:gd name="T12" fmla="*/ 47 w 47"/>
                <a:gd name="T13" fmla="*/ 8 h 25"/>
                <a:gd name="T14" fmla="*/ 47 w 47"/>
                <a:gd name="T15" fmla="*/ 17 h 25"/>
                <a:gd name="T16" fmla="*/ 39 w 47"/>
                <a:gd name="T17" fmla="*/ 25 h 25"/>
                <a:gd name="T18" fmla="*/ 39 w 47"/>
                <a:gd name="T19" fmla="*/ 17 h 25"/>
                <a:gd name="T20" fmla="*/ 39 w 47"/>
                <a:gd name="T21" fmla="*/ 21 h 25"/>
                <a:gd name="T22" fmla="*/ 39 w 47"/>
                <a:gd name="T23" fmla="*/ 17 h 25"/>
                <a:gd name="T24" fmla="*/ 39 w 47"/>
                <a:gd name="T25" fmla="*/ 17 h 25"/>
                <a:gd name="T26" fmla="*/ 8 w 47"/>
                <a:gd name="T27" fmla="*/ 8 h 25"/>
                <a:gd name="T28" fmla="*/ 8 w 47"/>
                <a:gd name="T29" fmla="*/ 17 h 25"/>
                <a:gd name="T30" fmla="*/ 39 w 47"/>
                <a:gd name="T31" fmla="*/ 17 h 25"/>
                <a:gd name="T32" fmla="*/ 39 w 47"/>
                <a:gd name="T33" fmla="*/ 8 h 25"/>
                <a:gd name="T34" fmla="*/ 8 w 47"/>
                <a:gd name="T35"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25">
                  <a:moveTo>
                    <a:pt x="39" y="25"/>
                  </a:moveTo>
                  <a:cubicBezTo>
                    <a:pt x="8" y="25"/>
                    <a:pt x="8" y="25"/>
                    <a:pt x="8" y="25"/>
                  </a:cubicBezTo>
                  <a:cubicBezTo>
                    <a:pt x="4" y="25"/>
                    <a:pt x="0" y="21"/>
                    <a:pt x="0" y="17"/>
                  </a:cubicBezTo>
                  <a:cubicBezTo>
                    <a:pt x="0" y="8"/>
                    <a:pt x="0" y="8"/>
                    <a:pt x="0" y="8"/>
                  </a:cubicBezTo>
                  <a:cubicBezTo>
                    <a:pt x="0" y="4"/>
                    <a:pt x="4" y="0"/>
                    <a:pt x="8" y="0"/>
                  </a:cubicBezTo>
                  <a:cubicBezTo>
                    <a:pt x="39" y="0"/>
                    <a:pt x="39" y="0"/>
                    <a:pt x="39" y="0"/>
                  </a:cubicBezTo>
                  <a:cubicBezTo>
                    <a:pt x="44" y="0"/>
                    <a:pt x="47" y="4"/>
                    <a:pt x="47" y="8"/>
                  </a:cubicBezTo>
                  <a:cubicBezTo>
                    <a:pt x="47" y="17"/>
                    <a:pt x="47" y="17"/>
                    <a:pt x="47" y="17"/>
                  </a:cubicBezTo>
                  <a:cubicBezTo>
                    <a:pt x="47" y="21"/>
                    <a:pt x="44" y="25"/>
                    <a:pt x="39" y="25"/>
                  </a:cubicBezTo>
                  <a:close/>
                  <a:moveTo>
                    <a:pt x="39" y="17"/>
                  </a:moveTo>
                  <a:cubicBezTo>
                    <a:pt x="39" y="21"/>
                    <a:pt x="39" y="21"/>
                    <a:pt x="39" y="21"/>
                  </a:cubicBezTo>
                  <a:cubicBezTo>
                    <a:pt x="39" y="17"/>
                    <a:pt x="39" y="17"/>
                    <a:pt x="39" y="17"/>
                  </a:cubicBezTo>
                  <a:cubicBezTo>
                    <a:pt x="39" y="17"/>
                    <a:pt x="39" y="17"/>
                    <a:pt x="39" y="17"/>
                  </a:cubicBezTo>
                  <a:close/>
                  <a:moveTo>
                    <a:pt x="8" y="8"/>
                  </a:moveTo>
                  <a:cubicBezTo>
                    <a:pt x="8" y="17"/>
                    <a:pt x="8" y="17"/>
                    <a:pt x="8" y="17"/>
                  </a:cubicBezTo>
                  <a:cubicBezTo>
                    <a:pt x="39" y="17"/>
                    <a:pt x="39" y="17"/>
                    <a:pt x="39" y="17"/>
                  </a:cubicBezTo>
                  <a:cubicBezTo>
                    <a:pt x="39" y="8"/>
                    <a:pt x="39" y="8"/>
                    <a:pt x="39" y="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297"/>
            <p:cNvSpPr>
              <a:spLocks noEditPoints="1"/>
            </p:cNvSpPr>
            <p:nvPr/>
          </p:nvSpPr>
          <p:spPr bwMode="auto">
            <a:xfrm>
              <a:off x="5202310" y="3448702"/>
              <a:ext cx="52789" cy="74129"/>
            </a:xfrm>
            <a:custGeom>
              <a:avLst/>
              <a:gdLst>
                <a:gd name="T0" fmla="*/ 16 w 20"/>
                <a:gd name="T1" fmla="*/ 28 h 28"/>
                <a:gd name="T2" fmla="*/ 4 w 20"/>
                <a:gd name="T3" fmla="*/ 28 h 28"/>
                <a:gd name="T4" fmla="*/ 0 w 20"/>
                <a:gd name="T5" fmla="*/ 24 h 28"/>
                <a:gd name="T6" fmla="*/ 0 w 20"/>
                <a:gd name="T7" fmla="*/ 4 h 28"/>
                <a:gd name="T8" fmla="*/ 4 w 20"/>
                <a:gd name="T9" fmla="*/ 0 h 28"/>
                <a:gd name="T10" fmla="*/ 16 w 20"/>
                <a:gd name="T11" fmla="*/ 0 h 28"/>
                <a:gd name="T12" fmla="*/ 20 w 20"/>
                <a:gd name="T13" fmla="*/ 4 h 28"/>
                <a:gd name="T14" fmla="*/ 20 w 20"/>
                <a:gd name="T15" fmla="*/ 24 h 28"/>
                <a:gd name="T16" fmla="*/ 16 w 20"/>
                <a:gd name="T17" fmla="*/ 28 h 28"/>
                <a:gd name="T18" fmla="*/ 8 w 20"/>
                <a:gd name="T19" fmla="*/ 20 h 28"/>
                <a:gd name="T20" fmla="*/ 12 w 20"/>
                <a:gd name="T21" fmla="*/ 20 h 28"/>
                <a:gd name="T22" fmla="*/ 12 w 20"/>
                <a:gd name="T23" fmla="*/ 8 h 28"/>
                <a:gd name="T24" fmla="*/ 8 w 20"/>
                <a:gd name="T25" fmla="*/ 8 h 28"/>
                <a:gd name="T26" fmla="*/ 8 w 20"/>
                <a:gd name="T27"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28">
                  <a:moveTo>
                    <a:pt x="16" y="28"/>
                  </a:moveTo>
                  <a:cubicBezTo>
                    <a:pt x="4" y="28"/>
                    <a:pt x="4" y="28"/>
                    <a:pt x="4" y="28"/>
                  </a:cubicBezTo>
                  <a:cubicBezTo>
                    <a:pt x="1" y="28"/>
                    <a:pt x="0" y="26"/>
                    <a:pt x="0" y="24"/>
                  </a:cubicBezTo>
                  <a:cubicBezTo>
                    <a:pt x="0" y="4"/>
                    <a:pt x="0" y="4"/>
                    <a:pt x="0" y="4"/>
                  </a:cubicBezTo>
                  <a:cubicBezTo>
                    <a:pt x="0" y="2"/>
                    <a:pt x="1" y="0"/>
                    <a:pt x="4" y="0"/>
                  </a:cubicBezTo>
                  <a:cubicBezTo>
                    <a:pt x="16" y="0"/>
                    <a:pt x="16" y="0"/>
                    <a:pt x="16" y="0"/>
                  </a:cubicBezTo>
                  <a:cubicBezTo>
                    <a:pt x="18" y="0"/>
                    <a:pt x="20" y="2"/>
                    <a:pt x="20" y="4"/>
                  </a:cubicBezTo>
                  <a:cubicBezTo>
                    <a:pt x="20" y="24"/>
                    <a:pt x="20" y="24"/>
                    <a:pt x="20" y="24"/>
                  </a:cubicBezTo>
                  <a:cubicBezTo>
                    <a:pt x="20" y="26"/>
                    <a:pt x="18" y="28"/>
                    <a:pt x="16" y="28"/>
                  </a:cubicBezTo>
                  <a:close/>
                  <a:moveTo>
                    <a:pt x="8" y="20"/>
                  </a:moveTo>
                  <a:cubicBezTo>
                    <a:pt x="12" y="20"/>
                    <a:pt x="12" y="20"/>
                    <a:pt x="12" y="20"/>
                  </a:cubicBezTo>
                  <a:cubicBezTo>
                    <a:pt x="12" y="8"/>
                    <a:pt x="12" y="8"/>
                    <a:pt x="12" y="8"/>
                  </a:cubicBezTo>
                  <a:cubicBezTo>
                    <a:pt x="8" y="8"/>
                    <a:pt x="8" y="8"/>
                    <a:pt x="8" y="8"/>
                  </a:cubicBezTo>
                  <a:lnTo>
                    <a:pt x="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298"/>
            <p:cNvSpPr/>
            <p:nvPr/>
          </p:nvSpPr>
          <p:spPr bwMode="auto">
            <a:xfrm>
              <a:off x="5231512" y="3429608"/>
              <a:ext cx="177459" cy="66266"/>
            </a:xfrm>
            <a:custGeom>
              <a:avLst/>
              <a:gdLst>
                <a:gd name="T0" fmla="*/ 5 w 67"/>
                <a:gd name="T1" fmla="*/ 25 h 25"/>
                <a:gd name="T2" fmla="*/ 1 w 67"/>
                <a:gd name="T3" fmla="*/ 22 h 25"/>
                <a:gd name="T4" fmla="*/ 4 w 67"/>
                <a:gd name="T5" fmla="*/ 17 h 25"/>
                <a:gd name="T6" fmla="*/ 62 w 67"/>
                <a:gd name="T7" fmla="*/ 1 h 25"/>
                <a:gd name="T8" fmla="*/ 66 w 67"/>
                <a:gd name="T9" fmla="*/ 4 h 25"/>
                <a:gd name="T10" fmla="*/ 64 w 67"/>
                <a:gd name="T11" fmla="*/ 9 h 25"/>
                <a:gd name="T12" fmla="*/ 6 w 67"/>
                <a:gd name="T13" fmla="*/ 25 h 25"/>
                <a:gd name="T14" fmla="*/ 5 w 67"/>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5">
                  <a:moveTo>
                    <a:pt x="5" y="25"/>
                  </a:moveTo>
                  <a:cubicBezTo>
                    <a:pt x="3" y="25"/>
                    <a:pt x="1" y="24"/>
                    <a:pt x="1" y="22"/>
                  </a:cubicBezTo>
                  <a:cubicBezTo>
                    <a:pt x="0" y="20"/>
                    <a:pt x="1" y="18"/>
                    <a:pt x="4" y="17"/>
                  </a:cubicBezTo>
                  <a:cubicBezTo>
                    <a:pt x="62" y="1"/>
                    <a:pt x="62" y="1"/>
                    <a:pt x="62" y="1"/>
                  </a:cubicBezTo>
                  <a:cubicBezTo>
                    <a:pt x="64" y="0"/>
                    <a:pt x="66" y="2"/>
                    <a:pt x="66" y="4"/>
                  </a:cubicBezTo>
                  <a:cubicBezTo>
                    <a:pt x="67" y="6"/>
                    <a:pt x="66" y="8"/>
                    <a:pt x="64" y="9"/>
                  </a:cubicBezTo>
                  <a:cubicBezTo>
                    <a:pt x="6" y="25"/>
                    <a:pt x="6" y="25"/>
                    <a:pt x="6" y="25"/>
                  </a:cubicBezTo>
                  <a:cubicBezTo>
                    <a:pt x="5" y="25"/>
                    <a:pt x="5" y="25"/>
                    <a:pt x="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299"/>
            <p:cNvSpPr/>
            <p:nvPr/>
          </p:nvSpPr>
          <p:spPr bwMode="auto">
            <a:xfrm>
              <a:off x="5045067" y="3429608"/>
              <a:ext cx="178582" cy="66266"/>
            </a:xfrm>
            <a:custGeom>
              <a:avLst/>
              <a:gdLst>
                <a:gd name="T0" fmla="*/ 63 w 67"/>
                <a:gd name="T1" fmla="*/ 25 h 25"/>
                <a:gd name="T2" fmla="*/ 62 w 67"/>
                <a:gd name="T3" fmla="*/ 25 h 25"/>
                <a:gd name="T4" fmla="*/ 4 w 67"/>
                <a:gd name="T5" fmla="*/ 9 h 25"/>
                <a:gd name="T6" fmla="*/ 1 w 67"/>
                <a:gd name="T7" fmla="*/ 4 h 25"/>
                <a:gd name="T8" fmla="*/ 6 w 67"/>
                <a:gd name="T9" fmla="*/ 1 h 25"/>
                <a:gd name="T10" fmla="*/ 64 w 67"/>
                <a:gd name="T11" fmla="*/ 17 h 25"/>
                <a:gd name="T12" fmla="*/ 66 w 67"/>
                <a:gd name="T13" fmla="*/ 22 h 25"/>
                <a:gd name="T14" fmla="*/ 63 w 67"/>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25">
                  <a:moveTo>
                    <a:pt x="63" y="25"/>
                  </a:moveTo>
                  <a:cubicBezTo>
                    <a:pt x="62" y="25"/>
                    <a:pt x="62" y="25"/>
                    <a:pt x="62" y="25"/>
                  </a:cubicBezTo>
                  <a:cubicBezTo>
                    <a:pt x="4" y="9"/>
                    <a:pt x="4" y="9"/>
                    <a:pt x="4" y="9"/>
                  </a:cubicBezTo>
                  <a:cubicBezTo>
                    <a:pt x="1" y="8"/>
                    <a:pt x="0" y="6"/>
                    <a:pt x="1" y="4"/>
                  </a:cubicBezTo>
                  <a:cubicBezTo>
                    <a:pt x="1" y="2"/>
                    <a:pt x="4" y="0"/>
                    <a:pt x="6" y="1"/>
                  </a:cubicBezTo>
                  <a:cubicBezTo>
                    <a:pt x="64" y="17"/>
                    <a:pt x="64" y="17"/>
                    <a:pt x="64" y="17"/>
                  </a:cubicBezTo>
                  <a:cubicBezTo>
                    <a:pt x="66" y="18"/>
                    <a:pt x="67" y="20"/>
                    <a:pt x="66" y="22"/>
                  </a:cubicBezTo>
                  <a:cubicBezTo>
                    <a:pt x="66" y="24"/>
                    <a:pt x="64" y="25"/>
                    <a:pt x="6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0" name="矩形 119"/>
          <p:cNvSpPr/>
          <p:nvPr/>
        </p:nvSpPr>
        <p:spPr>
          <a:xfrm>
            <a:off x="7054469" y="1525018"/>
            <a:ext cx="4288353" cy="400110"/>
          </a:xfrm>
          <a:prstGeom prst="rect">
            <a:avLst/>
          </a:prstGeom>
        </p:spPr>
        <p:txBody>
          <a:bodyPr wrap="none">
            <a:spAutoFit/>
          </a:bodyPr>
          <a:lstStyle/>
          <a:p>
            <a:r>
              <a:rPr lang="zh-CN" altLang="en-US" sz="2000" b="1" dirty="0">
                <a:solidFill>
                  <a:srgbClr val="C00000"/>
                </a:solidFill>
                <a:cs typeface="+mn-ea"/>
                <a:sym typeface="+mn-lt"/>
              </a:rPr>
              <a:t>收集工程信息并及时向直接主管汇报</a:t>
            </a:r>
            <a:endParaRPr lang="zh-CN" altLang="en-US" sz="2000" b="1" dirty="0">
              <a:solidFill>
                <a:srgbClr val="C00000"/>
              </a:solidFill>
              <a:cs typeface="+mn-ea"/>
              <a:sym typeface="+mn-lt"/>
            </a:endParaRPr>
          </a:p>
        </p:txBody>
      </p:sp>
      <p:sp>
        <p:nvSpPr>
          <p:cNvPr id="121" name="矩形 120"/>
          <p:cNvSpPr/>
          <p:nvPr/>
        </p:nvSpPr>
        <p:spPr>
          <a:xfrm>
            <a:off x="7054470" y="1914113"/>
            <a:ext cx="4158916" cy="830997"/>
          </a:xfrm>
          <a:prstGeom prst="rect">
            <a:avLst/>
          </a:prstGeom>
        </p:spPr>
        <p:txBody>
          <a:bodyPr wrap="square">
            <a:spAutoFit/>
          </a:bodyPr>
          <a:lstStyle/>
          <a:p>
            <a:pPr lvl="0"/>
            <a:r>
              <a:rPr lang="zh-CN" altLang="en-US" sz="1600" dirty="0">
                <a:solidFill>
                  <a:schemeClr val="tx1">
                    <a:lumMod val="65000"/>
                    <a:lumOff val="35000"/>
                  </a:schemeClr>
                </a:solidFill>
                <a:cs typeface="+mn-ea"/>
                <a:sym typeface="+mn-lt"/>
              </a:rPr>
              <a:t>为了更好的销售产品，必须对所进行的工程进行充分的了解。在整理好信息后直接主管汇报，这样可以更好的进行工作。</a:t>
            </a:r>
            <a:endParaRPr lang="zh-CN" altLang="en-US" sz="1600" dirty="0">
              <a:solidFill>
                <a:schemeClr val="tx1">
                  <a:lumMod val="65000"/>
                  <a:lumOff val="35000"/>
                </a:schemeClr>
              </a:solidFill>
              <a:cs typeface="+mn-ea"/>
              <a:sym typeface="+mn-lt"/>
            </a:endParaRPr>
          </a:p>
        </p:txBody>
      </p:sp>
      <p:sp>
        <p:nvSpPr>
          <p:cNvPr id="122" name="矩形 121"/>
          <p:cNvSpPr/>
          <p:nvPr/>
        </p:nvSpPr>
        <p:spPr>
          <a:xfrm>
            <a:off x="7050861" y="3185269"/>
            <a:ext cx="3518912" cy="400110"/>
          </a:xfrm>
          <a:prstGeom prst="rect">
            <a:avLst/>
          </a:prstGeom>
        </p:spPr>
        <p:txBody>
          <a:bodyPr wrap="none">
            <a:spAutoFit/>
          </a:bodyPr>
          <a:lstStyle/>
          <a:p>
            <a:r>
              <a:rPr lang="zh-CN" altLang="en-US" sz="2000" b="1" dirty="0">
                <a:solidFill>
                  <a:srgbClr val="C00000"/>
                </a:solidFill>
                <a:cs typeface="+mn-ea"/>
                <a:sym typeface="+mn-lt"/>
              </a:rPr>
              <a:t>保证专卖店内顾客及财产安全</a:t>
            </a:r>
            <a:endParaRPr lang="zh-CN" altLang="en-US" sz="2000" b="1" dirty="0">
              <a:solidFill>
                <a:srgbClr val="C00000"/>
              </a:solidFill>
              <a:cs typeface="+mn-ea"/>
              <a:sym typeface="+mn-lt"/>
            </a:endParaRPr>
          </a:p>
        </p:txBody>
      </p:sp>
      <p:sp>
        <p:nvSpPr>
          <p:cNvPr id="123" name="矩形 122"/>
          <p:cNvSpPr/>
          <p:nvPr/>
        </p:nvSpPr>
        <p:spPr>
          <a:xfrm>
            <a:off x="7050861" y="3553632"/>
            <a:ext cx="4054143" cy="584775"/>
          </a:xfrm>
          <a:prstGeom prst="rect">
            <a:avLst/>
          </a:prstGeom>
        </p:spPr>
        <p:txBody>
          <a:bodyPr wrap="square">
            <a:spAutoFit/>
          </a:bodyPr>
          <a:lstStyle/>
          <a:p>
            <a:pPr lvl="0"/>
            <a:r>
              <a:rPr lang="zh-CN" altLang="en-US" sz="1600" dirty="0">
                <a:solidFill>
                  <a:schemeClr val="tx1">
                    <a:lumMod val="65000"/>
                    <a:lumOff val="35000"/>
                  </a:schemeClr>
                </a:solidFill>
                <a:cs typeface="+mn-ea"/>
                <a:sym typeface="+mn-lt"/>
              </a:rPr>
              <a:t>为了顾客能放心的选购商品，自然要做到保证专卖店内顾客及财产安全。</a:t>
            </a:r>
            <a:endParaRPr lang="zh-CN" altLang="en-US" sz="1600" dirty="0">
              <a:solidFill>
                <a:schemeClr val="tx1">
                  <a:lumMod val="65000"/>
                  <a:lumOff val="35000"/>
                </a:schemeClr>
              </a:solidFill>
              <a:cs typeface="+mn-ea"/>
              <a:sym typeface="+mn-lt"/>
            </a:endParaRPr>
          </a:p>
        </p:txBody>
      </p:sp>
      <p:sp>
        <p:nvSpPr>
          <p:cNvPr id="124" name="矩形 123"/>
          <p:cNvSpPr/>
          <p:nvPr/>
        </p:nvSpPr>
        <p:spPr>
          <a:xfrm>
            <a:off x="7030689" y="4533724"/>
            <a:ext cx="3262432" cy="400110"/>
          </a:xfrm>
          <a:prstGeom prst="rect">
            <a:avLst/>
          </a:prstGeom>
        </p:spPr>
        <p:txBody>
          <a:bodyPr wrap="none">
            <a:spAutoFit/>
          </a:bodyPr>
          <a:lstStyle/>
          <a:p>
            <a:r>
              <a:rPr lang="zh-CN" altLang="en-US" sz="2000" b="1" dirty="0">
                <a:solidFill>
                  <a:srgbClr val="C00000"/>
                </a:solidFill>
                <a:cs typeface="+mn-ea"/>
                <a:sym typeface="+mn-lt"/>
              </a:rPr>
              <a:t>及时向专卖店店长汇报工作</a:t>
            </a:r>
            <a:endParaRPr lang="zh-CN" altLang="en-US" sz="2000" b="1" dirty="0">
              <a:solidFill>
                <a:srgbClr val="C00000"/>
              </a:solidFill>
              <a:cs typeface="+mn-ea"/>
              <a:sym typeface="+mn-lt"/>
            </a:endParaRPr>
          </a:p>
        </p:txBody>
      </p:sp>
      <p:sp>
        <p:nvSpPr>
          <p:cNvPr id="125" name="矩形 124"/>
          <p:cNvSpPr/>
          <p:nvPr/>
        </p:nvSpPr>
        <p:spPr>
          <a:xfrm>
            <a:off x="7043197" y="4886801"/>
            <a:ext cx="4158916" cy="1077218"/>
          </a:xfrm>
          <a:prstGeom prst="rect">
            <a:avLst/>
          </a:prstGeom>
        </p:spPr>
        <p:txBody>
          <a:bodyPr wrap="square">
            <a:spAutoFit/>
          </a:bodyPr>
          <a:lstStyle/>
          <a:p>
            <a:pPr lvl="0"/>
            <a:r>
              <a:rPr lang="zh-CN" altLang="en-US" sz="1600" dirty="0">
                <a:solidFill>
                  <a:schemeClr val="tx1">
                    <a:lumMod val="65000"/>
                    <a:lumOff val="35000"/>
                  </a:schemeClr>
                </a:solidFill>
                <a:cs typeface="+mn-ea"/>
                <a:sym typeface="+mn-lt"/>
              </a:rPr>
              <a:t>把销售的情况做个整理，及时向专卖店店长汇报工作，让店长了解销售进度，了解顾客需求，及时补充货品。调整总体策略，有效提升业绩。</a:t>
            </a:r>
            <a:endParaRPr lang="zh-CN" altLang="en-US" sz="1600" dirty="0">
              <a:solidFill>
                <a:schemeClr val="tx1">
                  <a:lumMod val="65000"/>
                  <a:lumOff val="35000"/>
                </a:schemeClr>
              </a:solidFill>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ppt_x"/>
                                          </p:val>
                                        </p:tav>
                                        <p:tav tm="100000">
                                          <p:val>
                                            <p:strVal val="#ppt_x"/>
                                          </p:val>
                                        </p:tav>
                                      </p:tavLst>
                                    </p:anim>
                                    <p:anim calcmode="lin" valueType="num">
                                      <p:cBhvr additive="base">
                                        <p:cTn id="8"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additive="base">
                                        <p:cTn id="13" dur="500" fill="hold"/>
                                        <p:tgtEl>
                                          <p:spTgt spid="91"/>
                                        </p:tgtEl>
                                        <p:attrNameLst>
                                          <p:attrName>ppt_x</p:attrName>
                                        </p:attrNameLst>
                                      </p:cBhvr>
                                      <p:tavLst>
                                        <p:tav tm="0">
                                          <p:val>
                                            <p:strVal val="#ppt_x"/>
                                          </p:val>
                                        </p:tav>
                                        <p:tav tm="100000">
                                          <p:val>
                                            <p:strVal val="#ppt_x"/>
                                          </p:val>
                                        </p:tav>
                                      </p:tavLst>
                                    </p:anim>
                                    <p:anim calcmode="lin" valueType="num">
                                      <p:cBhvr additive="base">
                                        <p:cTn id="14" dur="500" fill="hold"/>
                                        <p:tgtEl>
                                          <p:spTgt spid="9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92"/>
                                        </p:tgtEl>
                                        <p:attrNameLst>
                                          <p:attrName>style.visibility</p:attrName>
                                        </p:attrNameLst>
                                      </p:cBhvr>
                                      <p:to>
                                        <p:strVal val="visible"/>
                                      </p:to>
                                    </p:set>
                                    <p:anim calcmode="lin" valueType="num">
                                      <p:cBhvr additive="base">
                                        <p:cTn id="17" dur="500" fill="hold"/>
                                        <p:tgtEl>
                                          <p:spTgt spid="92"/>
                                        </p:tgtEl>
                                        <p:attrNameLst>
                                          <p:attrName>ppt_x</p:attrName>
                                        </p:attrNameLst>
                                      </p:cBhvr>
                                      <p:tavLst>
                                        <p:tav tm="0">
                                          <p:val>
                                            <p:strVal val="#ppt_x"/>
                                          </p:val>
                                        </p:tav>
                                        <p:tav tm="100000">
                                          <p:val>
                                            <p:strVal val="#ppt_x"/>
                                          </p:val>
                                        </p:tav>
                                      </p:tavLst>
                                    </p:anim>
                                    <p:anim calcmode="lin" valueType="num">
                                      <p:cBhvr additive="base">
                                        <p:cTn id="18" dur="500" fill="hold"/>
                                        <p:tgtEl>
                                          <p:spTgt spid="9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ppt_x"/>
                                          </p:val>
                                        </p:tav>
                                        <p:tav tm="100000">
                                          <p:val>
                                            <p:strVal val="#ppt_x"/>
                                          </p:val>
                                        </p:tav>
                                      </p:tavLst>
                                    </p:anim>
                                    <p:anim calcmode="lin" valueType="num">
                                      <p:cBhvr additive="base">
                                        <p:cTn id="22" dur="500" fill="hold"/>
                                        <p:tgtEl>
                                          <p:spTgt spid="9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6"/>
                                        </p:tgtEl>
                                        <p:attrNameLst>
                                          <p:attrName>style.visibility</p:attrName>
                                        </p:attrNameLst>
                                      </p:cBhvr>
                                      <p:to>
                                        <p:strVal val="visible"/>
                                      </p:to>
                                    </p:set>
                                    <p:anim calcmode="lin" valueType="num">
                                      <p:cBhvr additive="base">
                                        <p:cTn id="25" dur="500" fill="hold"/>
                                        <p:tgtEl>
                                          <p:spTgt spid="96"/>
                                        </p:tgtEl>
                                        <p:attrNameLst>
                                          <p:attrName>ppt_x</p:attrName>
                                        </p:attrNameLst>
                                      </p:cBhvr>
                                      <p:tavLst>
                                        <p:tav tm="0">
                                          <p:val>
                                            <p:strVal val="#ppt_x"/>
                                          </p:val>
                                        </p:tav>
                                        <p:tav tm="100000">
                                          <p:val>
                                            <p:strVal val="#ppt_x"/>
                                          </p:val>
                                        </p:tav>
                                      </p:tavLst>
                                    </p:anim>
                                    <p:anim calcmode="lin" valueType="num">
                                      <p:cBhvr additive="base">
                                        <p:cTn id="26" dur="500" fill="hold"/>
                                        <p:tgtEl>
                                          <p:spTgt spid="96"/>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00"/>
                                        </p:tgtEl>
                                        <p:attrNameLst>
                                          <p:attrName>style.visibility</p:attrName>
                                        </p:attrNameLst>
                                      </p:cBhvr>
                                      <p:to>
                                        <p:strVal val="visible"/>
                                      </p:to>
                                    </p:set>
                                    <p:anim calcmode="lin" valueType="num">
                                      <p:cBhvr additive="base">
                                        <p:cTn id="29" dur="500" fill="hold"/>
                                        <p:tgtEl>
                                          <p:spTgt spid="100"/>
                                        </p:tgtEl>
                                        <p:attrNameLst>
                                          <p:attrName>ppt_x</p:attrName>
                                        </p:attrNameLst>
                                      </p:cBhvr>
                                      <p:tavLst>
                                        <p:tav tm="0">
                                          <p:val>
                                            <p:strVal val="#ppt_x"/>
                                          </p:val>
                                        </p:tav>
                                        <p:tav tm="100000">
                                          <p:val>
                                            <p:strVal val="#ppt_x"/>
                                          </p:val>
                                        </p:tav>
                                      </p:tavLst>
                                    </p:anim>
                                    <p:anim calcmode="lin" valueType="num">
                                      <p:cBhvr additive="base">
                                        <p:cTn id="30" dur="500" fill="hold"/>
                                        <p:tgtEl>
                                          <p:spTgt spid="10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10"/>
                                        </p:tgtEl>
                                        <p:attrNameLst>
                                          <p:attrName>style.visibility</p:attrName>
                                        </p:attrNameLst>
                                      </p:cBhvr>
                                      <p:to>
                                        <p:strVal val="visible"/>
                                      </p:to>
                                    </p:set>
                                    <p:anim calcmode="lin" valueType="num">
                                      <p:cBhvr additive="base">
                                        <p:cTn id="33" dur="500" fill="hold"/>
                                        <p:tgtEl>
                                          <p:spTgt spid="110"/>
                                        </p:tgtEl>
                                        <p:attrNameLst>
                                          <p:attrName>ppt_x</p:attrName>
                                        </p:attrNameLst>
                                      </p:cBhvr>
                                      <p:tavLst>
                                        <p:tav tm="0">
                                          <p:val>
                                            <p:strVal val="#ppt_x"/>
                                          </p:val>
                                        </p:tav>
                                        <p:tav tm="100000">
                                          <p:val>
                                            <p:strVal val="#ppt_x"/>
                                          </p:val>
                                        </p:tav>
                                      </p:tavLst>
                                    </p:anim>
                                    <p:anim calcmode="lin" valueType="num">
                                      <p:cBhvr additive="base">
                                        <p:cTn id="34"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338"/>
          <p:cNvSpPr/>
          <p:nvPr/>
        </p:nvSpPr>
        <p:spPr bwMode="auto">
          <a:xfrm rot="21046760">
            <a:off x="7206127" y="2131253"/>
            <a:ext cx="4515498" cy="2493298"/>
          </a:xfrm>
          <a:custGeom>
            <a:avLst/>
            <a:gdLst>
              <a:gd name="T0" fmla="*/ 473 w 473"/>
              <a:gd name="T1" fmla="*/ 0 h 289"/>
              <a:gd name="T2" fmla="*/ 390 w 473"/>
              <a:gd name="T3" fmla="*/ 33 h 289"/>
              <a:gd name="T4" fmla="*/ 407 w 473"/>
              <a:gd name="T5" fmla="*/ 45 h 289"/>
              <a:gd name="T6" fmla="*/ 303 w 473"/>
              <a:gd name="T7" fmla="*/ 156 h 289"/>
              <a:gd name="T8" fmla="*/ 210 w 473"/>
              <a:gd name="T9" fmla="*/ 147 h 289"/>
              <a:gd name="T10" fmla="*/ 137 w 473"/>
              <a:gd name="T11" fmla="*/ 222 h 289"/>
              <a:gd name="T12" fmla="*/ 61 w 473"/>
              <a:gd name="T13" fmla="*/ 185 h 289"/>
              <a:gd name="T14" fmla="*/ 0 w 473"/>
              <a:gd name="T15" fmla="*/ 263 h 289"/>
              <a:gd name="T16" fmla="*/ 33 w 473"/>
              <a:gd name="T17" fmla="*/ 289 h 289"/>
              <a:gd name="T18" fmla="*/ 73 w 473"/>
              <a:gd name="T19" fmla="*/ 239 h 289"/>
              <a:gd name="T20" fmla="*/ 146 w 473"/>
              <a:gd name="T21" fmla="*/ 274 h 289"/>
              <a:gd name="T22" fmla="*/ 227 w 473"/>
              <a:gd name="T23" fmla="*/ 192 h 289"/>
              <a:gd name="T24" fmla="*/ 319 w 473"/>
              <a:gd name="T25" fmla="*/ 201 h 289"/>
              <a:gd name="T26" fmla="*/ 442 w 473"/>
              <a:gd name="T27" fmla="*/ 71 h 289"/>
              <a:gd name="T28" fmla="*/ 466 w 473"/>
              <a:gd name="T29" fmla="*/ 88 h 289"/>
              <a:gd name="T30" fmla="*/ 473 w 473"/>
              <a:gd name="T31"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3" h="289">
                <a:moveTo>
                  <a:pt x="473" y="0"/>
                </a:moveTo>
                <a:lnTo>
                  <a:pt x="390" y="33"/>
                </a:lnTo>
                <a:lnTo>
                  <a:pt x="407" y="45"/>
                </a:lnTo>
                <a:lnTo>
                  <a:pt x="303" y="156"/>
                </a:lnTo>
                <a:lnTo>
                  <a:pt x="210" y="147"/>
                </a:lnTo>
                <a:lnTo>
                  <a:pt x="137" y="222"/>
                </a:lnTo>
                <a:lnTo>
                  <a:pt x="61" y="185"/>
                </a:lnTo>
                <a:lnTo>
                  <a:pt x="0" y="263"/>
                </a:lnTo>
                <a:lnTo>
                  <a:pt x="33" y="289"/>
                </a:lnTo>
                <a:lnTo>
                  <a:pt x="73" y="239"/>
                </a:lnTo>
                <a:lnTo>
                  <a:pt x="146" y="274"/>
                </a:lnTo>
                <a:lnTo>
                  <a:pt x="227" y="192"/>
                </a:lnTo>
                <a:lnTo>
                  <a:pt x="319" y="201"/>
                </a:lnTo>
                <a:lnTo>
                  <a:pt x="442" y="71"/>
                </a:lnTo>
                <a:lnTo>
                  <a:pt x="466" y="88"/>
                </a:lnTo>
                <a:lnTo>
                  <a:pt x="473" y="0"/>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 name="文本框 3"/>
          <p:cNvSpPr txBox="1"/>
          <p:nvPr/>
        </p:nvSpPr>
        <p:spPr>
          <a:xfrm>
            <a:off x="590427" y="2706590"/>
            <a:ext cx="6322521" cy="1246495"/>
          </a:xfrm>
          <a:prstGeom prst="rect">
            <a:avLst/>
          </a:prstGeom>
          <a:noFill/>
        </p:spPr>
        <p:txBody>
          <a:bodyPr wrap="square" rtlCol="0">
            <a:spAutoFit/>
          </a:bodyPr>
          <a:lstStyle/>
          <a:p>
            <a:pPr algn="ctr"/>
            <a:r>
              <a:rPr lang="zh-CN" altLang="en-US" sz="7500" b="1" dirty="0" smtClean="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cs typeface="+mn-ea"/>
                <a:sym typeface="+mn-lt"/>
              </a:rPr>
              <a:t>营销技巧</a:t>
            </a:r>
            <a:r>
              <a:rPr lang="zh-CN" altLang="en-US" sz="75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cs typeface="+mn-ea"/>
                <a:sym typeface="+mn-lt"/>
              </a:rPr>
              <a:t>培训</a:t>
            </a:r>
            <a:endParaRPr lang="zh-CN" altLang="en-US" sz="7500" b="1" dirty="0">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cs typeface="+mn-ea"/>
              <a:sym typeface="+mn-lt"/>
            </a:endParaRPr>
          </a:p>
        </p:txBody>
      </p:sp>
      <p:sp>
        <p:nvSpPr>
          <p:cNvPr id="5" name="文本框 4"/>
          <p:cNvSpPr txBox="1"/>
          <p:nvPr/>
        </p:nvSpPr>
        <p:spPr>
          <a:xfrm>
            <a:off x="858618" y="3938976"/>
            <a:ext cx="5584680" cy="584775"/>
          </a:xfrm>
          <a:prstGeom prst="rect">
            <a:avLst/>
          </a:prstGeom>
          <a:noFill/>
        </p:spPr>
        <p:txBody>
          <a:bodyPr wrap="square" rtlCol="0">
            <a:spAutoFit/>
          </a:bodyPr>
          <a:lstStyle/>
          <a:p>
            <a:pPr algn="dist"/>
            <a:r>
              <a:rPr lang="en-US" altLang="zh-CN" sz="3200" b="1" dirty="0">
                <a:cs typeface="+mn-ea"/>
                <a:sym typeface="+mn-lt"/>
              </a:rPr>
              <a:t>SELLING TRAINING</a:t>
            </a:r>
            <a:endParaRPr lang="zh-CN" altLang="en-US" sz="3200" b="1" dirty="0">
              <a:cs typeface="+mn-ea"/>
              <a:sym typeface="+mn-lt"/>
            </a:endParaRPr>
          </a:p>
        </p:txBody>
      </p:sp>
      <p:sp>
        <p:nvSpPr>
          <p:cNvPr id="6" name="文本框 5"/>
          <p:cNvSpPr txBox="1"/>
          <p:nvPr/>
        </p:nvSpPr>
        <p:spPr>
          <a:xfrm>
            <a:off x="721729" y="5571471"/>
            <a:ext cx="1945773" cy="369332"/>
          </a:xfrm>
          <a:prstGeom prst="rect">
            <a:avLst/>
          </a:prstGeom>
          <a:noFill/>
          <a:ln>
            <a:noFill/>
          </a:ln>
        </p:spPr>
        <p:txBody>
          <a:bodyPr wrap="square" rtlCol="0">
            <a:spAutoFit/>
          </a:bodyPr>
          <a:lstStyle/>
          <a:p>
            <a:r>
              <a:rPr lang="zh-CN" altLang="en-US" dirty="0">
                <a:cs typeface="+mn-ea"/>
                <a:sym typeface="+mn-lt"/>
              </a:rPr>
              <a:t>演讲人</a:t>
            </a:r>
            <a:r>
              <a:rPr lang="zh-CN" altLang="en-US" dirty="0" smtClean="0">
                <a:cs typeface="+mn-ea"/>
                <a:sym typeface="+mn-lt"/>
              </a:rPr>
              <a:t>：</a:t>
            </a:r>
            <a:r>
              <a:rPr lang="en-US" altLang="zh-CN" dirty="0" smtClean="0">
                <a:cs typeface="+mn-ea"/>
                <a:sym typeface="+mn-lt"/>
              </a:rPr>
              <a:t>XXXX</a:t>
            </a:r>
            <a:endParaRPr lang="zh-CN" altLang="en-US" dirty="0">
              <a:cs typeface="+mn-ea"/>
              <a:sym typeface="+mn-lt"/>
            </a:endParaRPr>
          </a:p>
        </p:txBody>
      </p:sp>
      <p:pic>
        <p:nvPicPr>
          <p:cNvPr id="7" name="图片 6"/>
          <p:cNvPicPr>
            <a:picLocks noChangeAspect="1"/>
          </p:cNvPicPr>
          <p:nvPr/>
        </p:nvPicPr>
        <p:blipFill rotWithShape="1">
          <a:blip r:embed="rId1" cstate="print">
            <a:extLst>
              <a:ext uri="{BEBA8EAE-BF5A-486C-A8C5-ECC9F3942E4B}">
                <a14:imgProps xmlns:a14="http://schemas.microsoft.com/office/drawing/2010/main">
                  <a14:imgLayer r:embed="rId2">
                    <a14:imgEffect>
                      <a14:saturation sat="400000"/>
                    </a14:imgEffect>
                  </a14:imgLayer>
                </a14:imgProps>
              </a:ext>
              <a:ext uri="{28A0092B-C50C-407E-A947-70E740481C1C}">
                <a14:useLocalDpi xmlns:a14="http://schemas.microsoft.com/office/drawing/2010/main" val="0"/>
              </a:ext>
            </a:extLst>
          </a:blip>
          <a:srcRect/>
          <a:stretch>
            <a:fillRect/>
          </a:stretch>
        </p:blipFill>
        <p:spPr>
          <a:xfrm>
            <a:off x="7906113" y="1171244"/>
            <a:ext cx="2617626" cy="5374197"/>
          </a:xfrm>
          <a:prstGeom prst="rect">
            <a:avLst/>
          </a:prstGeom>
          <a:effectLst>
            <a:outerShdw blurRad="50800" dist="38100" dir="5400000" algn="t" rotWithShape="0">
              <a:prstClr val="black">
                <a:alpha val="40000"/>
              </a:prstClr>
            </a:outerShdw>
          </a:effectLst>
        </p:spPr>
      </p:pic>
      <p:sp>
        <p:nvSpPr>
          <p:cNvPr id="13" name="文本框 12"/>
          <p:cNvSpPr txBox="1"/>
          <p:nvPr/>
        </p:nvSpPr>
        <p:spPr>
          <a:xfrm>
            <a:off x="500215" y="650902"/>
            <a:ext cx="2536890" cy="830997"/>
          </a:xfrm>
          <a:prstGeom prst="rect">
            <a:avLst/>
          </a:prstGeom>
          <a:noFill/>
        </p:spPr>
        <p:txBody>
          <a:bodyPr wrap="square" rtlCol="0">
            <a:spAutoFit/>
          </a:bodyPr>
          <a:lstStyle/>
          <a:p>
            <a:r>
              <a:rPr lang="en-US" altLang="zh-CN" sz="4800" dirty="0" smtClean="0">
                <a:latin typeface="Impact" panose="020B0806030902050204" pitchFamily="34" charset="0"/>
                <a:cs typeface="+mn-ea"/>
                <a:sym typeface="+mn-lt"/>
              </a:rPr>
              <a:t>LOGO</a:t>
            </a:r>
            <a:endParaRPr lang="zh-CN" altLang="en-US" sz="4800" dirty="0">
              <a:latin typeface="Impact" panose="020B0806030902050204" pitchFamily="34" charset="0"/>
              <a:cs typeface="+mn-ea"/>
              <a:sym typeface="+mn-lt"/>
            </a:endParaRPr>
          </a:p>
        </p:txBody>
      </p:sp>
      <p:sp>
        <p:nvSpPr>
          <p:cNvPr id="14" name="矩形 13"/>
          <p:cNvSpPr/>
          <p:nvPr/>
        </p:nvSpPr>
        <p:spPr>
          <a:xfrm>
            <a:off x="1" y="2767435"/>
            <a:ext cx="467834" cy="1756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37956" y="2767435"/>
            <a:ext cx="163661" cy="1756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3" grpId="0"/>
    </p:bldLst>
  </p:timing>
</p:sld>
</file>

<file path=ppt/theme/theme1.xml><?xml version="1.0" encoding="utf-8"?>
<a:theme xmlns:a="http://schemas.openxmlformats.org/drawingml/2006/main" name="Office 主题">
  <a:themeElements>
    <a:clrScheme name="自定义 52">
      <a:dk1>
        <a:srgbClr val="000000"/>
      </a:dk1>
      <a:lt1>
        <a:srgbClr val="FFFFFF"/>
      </a:lt1>
      <a:dk2>
        <a:srgbClr val="44546A"/>
      </a:dk2>
      <a:lt2>
        <a:srgbClr val="E7E6E6"/>
      </a:lt2>
      <a:accent1>
        <a:srgbClr val="C00000"/>
      </a:accent1>
      <a:accent2>
        <a:srgbClr val="323F4F"/>
      </a:accent2>
      <a:accent3>
        <a:srgbClr val="C00000"/>
      </a:accent3>
      <a:accent4>
        <a:srgbClr val="323F4F"/>
      </a:accent4>
      <a:accent5>
        <a:srgbClr val="C00000"/>
      </a:accent5>
      <a:accent6>
        <a:srgbClr val="323F4F"/>
      </a:accent6>
      <a:hlink>
        <a:srgbClr val="3A3838"/>
      </a:hlink>
      <a:folHlink>
        <a:srgbClr val="869FB7"/>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3385</Words>
  <Application>WPS 演示</Application>
  <PresentationFormat>宽屏</PresentationFormat>
  <Paragraphs>293</Paragraphs>
  <Slides>23</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23</vt:i4>
      </vt:variant>
    </vt:vector>
  </HeadingPairs>
  <TitlesOfParts>
    <vt:vector size="35" baseType="lpstr">
      <vt:lpstr>Arial</vt:lpstr>
      <vt:lpstr>宋体</vt:lpstr>
      <vt:lpstr>Wingdings</vt:lpstr>
      <vt:lpstr>Impact</vt:lpstr>
      <vt:lpstr>Arial</vt:lpstr>
      <vt:lpstr>微软雅黑</vt:lpstr>
      <vt:lpstr>Century Gothic</vt:lpstr>
      <vt:lpstr>Calibri</vt:lpstr>
      <vt:lpstr>字魂35号-经典雅黑</vt:lpstr>
      <vt:lpstr>黑体</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adminHL</dc:creator>
  <cp:lastModifiedBy>陈Sir</cp:lastModifiedBy>
  <cp:revision>19</cp:revision>
  <dcterms:created xsi:type="dcterms:W3CDTF">2020-05-20T02:55:00Z</dcterms:created>
  <dcterms:modified xsi:type="dcterms:W3CDTF">2021-10-18T06:39:12Z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KSOTemplateUUID">
    <vt:lpwstr>v1.0_mb_fCUiHWsqkze+MOEPIICFsA==</vt:lpwstr>
  </property>
  <property fmtid="{D5CDD505-2E9C-101B-9397-08002B2CF9AE}" pid="4" name="ICV">
    <vt:lpwstr>84A8D87955574712B205B0BEAB03F5AE</vt:lpwstr>
  </property>
</Properties>
</file>