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0" r:id="rId3"/>
    <p:sldId id="263" r:id="rId4"/>
    <p:sldId id="264" r:id="rId5"/>
    <p:sldId id="262" r:id="rId6"/>
    <p:sldId id="265" r:id="rId7"/>
    <p:sldId id="266" r:id="rId8"/>
    <p:sldId id="267" r:id="rId9"/>
    <p:sldId id="258"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8" r:id="rId23"/>
    <p:sldId id="289" r:id="rId24"/>
    <p:sldId id="290" r:id="rId25"/>
    <p:sldId id="291" r:id="rId26"/>
    <p:sldId id="292" r:id="rId27"/>
    <p:sldId id="293" r:id="rId28"/>
    <p:sldId id="294" r:id="rId29"/>
    <p:sldId id="296" r:id="rId30"/>
    <p:sldId id="295" r:id="rId31"/>
    <p:sldId id="298" r:id="rId32"/>
    <p:sldId id="297" r:id="rId33"/>
    <p:sldId id="299" r:id="rId34"/>
    <p:sldId id="280" r:id="rId35"/>
    <p:sldId id="300" r:id="rId36"/>
    <p:sldId id="301" r:id="rId37"/>
    <p:sldId id="281" r:id="rId38"/>
    <p:sldId id="302" r:id="rId39"/>
    <p:sldId id="303" r:id="rId40"/>
    <p:sldId id="282" r:id="rId41"/>
    <p:sldId id="304" r:id="rId42"/>
    <p:sldId id="305" r:id="rId43"/>
    <p:sldId id="306" r:id="rId44"/>
    <p:sldId id="307" r:id="rId45"/>
    <p:sldId id="283" r:id="rId46"/>
    <p:sldId id="308" r:id="rId47"/>
    <p:sldId id="309" r:id="rId48"/>
    <p:sldId id="310" r:id="rId49"/>
    <p:sldId id="311" r:id="rId50"/>
    <p:sldId id="312" r:id="rId51"/>
    <p:sldId id="313" r:id="rId52"/>
    <p:sldId id="314" r:id="rId53"/>
    <p:sldId id="315" r:id="rId54"/>
    <p:sldId id="316" r:id="rId55"/>
    <p:sldId id="284" r:id="rId56"/>
    <p:sldId id="317" r:id="rId57"/>
    <p:sldId id="319" r:id="rId58"/>
    <p:sldId id="285" r:id="rId59"/>
    <p:sldId id="287" r:id="rId60"/>
    <p:sldId id="286" r:id="rId61"/>
    <p:sldId id="256"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D3FD"/>
    <a:srgbClr val="6663F0"/>
    <a:srgbClr val="EAE8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50" autoAdjust="0"/>
    <p:restoredTop sz="94660"/>
  </p:normalViewPr>
  <p:slideViewPr>
    <p:cSldViewPr snapToGrid="0" showGuides="1">
      <p:cViewPr>
        <p:scale>
          <a:sx n="50" d="100"/>
          <a:sy n="50" d="100"/>
        </p:scale>
        <p:origin x="474" y="86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a:prstGeom prst="rect">
            <a:avLst/>
          </a:prstGeom>
        </p:spPr>
        <p:txBody>
          <a:bodyPr bIns="0" anchor="b">
            <a:normAutofit/>
          </a:bodyPr>
          <a:lstStyle>
            <a:lvl1pPr algn="l">
              <a:defRPr sz="6600"/>
            </a:lvl1pPr>
          </a:lstStyle>
          <a:p>
            <a:r>
              <a:rPr lang="zh-CN" altLang="en-US"/>
              <a:t>单击此处编辑母版标题样式</a:t>
            </a:r>
            <a:endParaRPr lang="en-US" dirty="0"/>
          </a:p>
        </p:txBody>
      </p:sp>
      <p:sp>
        <p:nvSpPr>
          <p:cNvPr id="4" name="Date Placeholder 3"/>
          <p:cNvSpPr>
            <a:spLocks noGrp="1"/>
          </p:cNvSpPr>
          <p:nvPr>
            <p:ph type="dt" sz="half" idx="10"/>
          </p:nvPr>
        </p:nvSpPr>
        <p:spPr>
          <a:xfrm>
            <a:off x="7554138" y="330370"/>
            <a:ext cx="3500715" cy="309201"/>
          </a:xfrm>
          <a:prstGeom prst="rect">
            <a:avLst/>
          </a:prstGeom>
        </p:spPr>
        <p:txBody>
          <a:bodyPr/>
          <a:lstStyle/>
          <a:p>
            <a:fld id="{66177337-1161-4CB2-8B69-3E24C9ADD514}" type="datetimeFigureOut">
              <a:rPr lang="zh-CN" altLang="en-US" smtClean="0"/>
            </a:fld>
            <a:endParaRPr lang="zh-CN" altLang="en-US"/>
          </a:p>
        </p:txBody>
      </p:sp>
      <p:sp>
        <p:nvSpPr>
          <p:cNvPr id="5" name="Footer Placeholder 4"/>
          <p:cNvSpPr>
            <a:spLocks noGrp="1"/>
          </p:cNvSpPr>
          <p:nvPr>
            <p:ph type="ftr" sz="quarter" idx="11"/>
          </p:nvPr>
        </p:nvSpPr>
        <p:spPr>
          <a:xfrm>
            <a:off x="2416500" y="329307"/>
            <a:ext cx="4973915" cy="309201"/>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1437664" y="798973"/>
            <a:ext cx="811019" cy="503578"/>
          </a:xfrm>
          <a:prstGeom prst="rect">
            <a:avLst/>
          </a:prstGeom>
        </p:spPr>
        <p:txBody>
          <a:bodyPr/>
          <a:lstStyle/>
          <a:p>
            <a:fld id="{2EED884B-F155-42E3-9801-487CD0C3BEE5}"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31292" y="896509"/>
            <a:ext cx="811019" cy="503578"/>
          </a:xfrm>
          <a:prstGeom prst="rect">
            <a:avLst/>
          </a:prstGeom>
        </p:spPr>
        <p:txBody>
          <a:bodyPr/>
          <a:lstStyle/>
          <a:p>
            <a:fld id="{2EED884B-F155-42E3-9801-487CD0C3BEE5}"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54138" y="330370"/>
            <a:ext cx="3500715" cy="309201"/>
          </a:xfrm>
          <a:prstGeom prst="rect">
            <a:avLst/>
          </a:prstGeom>
        </p:spPr>
        <p:txBody>
          <a:bodyPr/>
          <a:lstStyle/>
          <a:p>
            <a:fld id="{66177337-1161-4CB2-8B69-3E24C9ADD514}" type="datetimeFigureOut">
              <a:rPr lang="zh-CN" altLang="en-US" smtClean="0"/>
            </a:fld>
            <a:endParaRPr lang="zh-CN" altLang="en-US"/>
          </a:p>
        </p:txBody>
      </p:sp>
      <p:sp>
        <p:nvSpPr>
          <p:cNvPr id="3" name="Footer Placeholder 2"/>
          <p:cNvSpPr>
            <a:spLocks noGrp="1"/>
          </p:cNvSpPr>
          <p:nvPr>
            <p:ph type="ftr" sz="quarter" idx="11"/>
          </p:nvPr>
        </p:nvSpPr>
        <p:spPr>
          <a:xfrm>
            <a:off x="1451579" y="329307"/>
            <a:ext cx="5938836" cy="309201"/>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480060" y="798973"/>
            <a:ext cx="811019" cy="503578"/>
          </a:xfrm>
          <a:prstGeom prst="rect">
            <a:avLst/>
          </a:prstGeom>
        </p:spPr>
        <p:txBody>
          <a:bodyPr/>
          <a:lstStyle/>
          <a:p>
            <a:fld id="{2EED884B-F155-42E3-9801-487CD0C3BEE5}"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12" cstate="email"/>
          <a:stretch>
            <a:fillRect/>
          </a:stretch>
        </p:blipFill>
        <p:spPr>
          <a:xfrm>
            <a:off x="0" y="0"/>
            <a:ext cx="12192000" cy="6858000"/>
          </a:xfrm>
          <a:prstGeom prst="rect">
            <a:avLst/>
          </a:prstGeom>
        </p:spPr>
      </p:pic>
      <p:sp>
        <p:nvSpPr>
          <p:cNvPr id="12" name="矩形: 圆角 11"/>
          <p:cNvSpPr/>
          <p:nvPr userDrawn="1"/>
        </p:nvSpPr>
        <p:spPr>
          <a:xfrm>
            <a:off x="566930" y="342905"/>
            <a:ext cx="11280513" cy="6209969"/>
          </a:xfrm>
          <a:prstGeom prst="roundRect">
            <a:avLst>
              <a:gd name="adj" fmla="val 8456"/>
            </a:avLst>
          </a:prstGeom>
          <a:solidFill>
            <a:schemeClr val="bg1"/>
          </a:solidFill>
          <a:ln w="76200">
            <a:solidFill>
              <a:srgbClr val="6663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userDrawn="1"/>
        </p:nvGrpSpPr>
        <p:grpSpPr>
          <a:xfrm>
            <a:off x="145776" y="980664"/>
            <a:ext cx="762797" cy="5027217"/>
            <a:chOff x="225288" y="1060176"/>
            <a:chExt cx="762797" cy="5027217"/>
          </a:xfrm>
          <a:solidFill>
            <a:srgbClr val="6663F0"/>
          </a:solidFill>
        </p:grpSpPr>
        <p:sp>
          <p:nvSpPr>
            <p:cNvPr id="14" name="矩形: 圆角 13"/>
            <p:cNvSpPr/>
            <p:nvPr/>
          </p:nvSpPr>
          <p:spPr>
            <a:xfrm>
              <a:off x="225288" y="1060176"/>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225288" y="1657105"/>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225288" y="2254034"/>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a:off x="225288" y="2850962"/>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a:off x="225288" y="3447890"/>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p:cNvSpPr/>
            <p:nvPr/>
          </p:nvSpPr>
          <p:spPr>
            <a:xfrm>
              <a:off x="225288" y="4044818"/>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a:off x="225288" y="4641746"/>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p:cNvSpPr/>
            <p:nvPr/>
          </p:nvSpPr>
          <p:spPr>
            <a:xfrm>
              <a:off x="225288" y="5238674"/>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a:off x="225288" y="5835604"/>
              <a:ext cx="762797" cy="251789"/>
            </a:xfrm>
            <a:prstGeom prst="roundRect">
              <a:avLst>
                <a:gd name="adj" fmla="val 50000"/>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1.png"/><Relationship Id="rId1" Type="http://schemas.openxmlformats.org/officeDocument/2006/relationships/image" Target="../media/image40.jpeg"/></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a:off x="0" y="0"/>
            <a:ext cx="12192000" cy="6858000"/>
          </a:xfrm>
          <a:prstGeom prst="rect">
            <a:avLst/>
          </a:prstGeom>
        </p:spPr>
      </p:pic>
      <p:pic>
        <p:nvPicPr>
          <p:cNvPr id="13" name="图片 12"/>
          <p:cNvPicPr>
            <a:picLocks noChangeAspect="1"/>
          </p:cNvPicPr>
          <p:nvPr/>
        </p:nvPicPr>
        <p:blipFill rotWithShape="1">
          <a:blip r:embed="rId2" cstate="email"/>
          <a:srcRect b="66890"/>
          <a:stretch>
            <a:fillRect/>
          </a:stretch>
        </p:blipFill>
        <p:spPr>
          <a:xfrm>
            <a:off x="0" y="0"/>
            <a:ext cx="12192000" cy="1446550"/>
          </a:xfrm>
          <a:prstGeom prst="rect">
            <a:avLst/>
          </a:prstGeom>
        </p:spPr>
      </p:pic>
      <p:pic>
        <p:nvPicPr>
          <p:cNvPr id="14" name="图片 13"/>
          <p:cNvPicPr>
            <a:picLocks noChangeAspect="1"/>
          </p:cNvPicPr>
          <p:nvPr/>
        </p:nvPicPr>
        <p:blipFill rotWithShape="1">
          <a:blip r:embed="rId2" cstate="email"/>
          <a:srcRect t="67022" b="-132"/>
          <a:stretch>
            <a:fillRect/>
          </a:stretch>
        </p:blipFill>
        <p:spPr>
          <a:xfrm>
            <a:off x="0" y="4830540"/>
            <a:ext cx="12192000" cy="2045748"/>
          </a:xfrm>
          <a:prstGeom prst="rect">
            <a:avLst/>
          </a:prstGeom>
        </p:spPr>
      </p:pic>
      <p:sp>
        <p:nvSpPr>
          <p:cNvPr id="7" name="Rectangle 6"/>
          <p:cNvSpPr>
            <a:spLocks noChangeArrowheads="1"/>
          </p:cNvSpPr>
          <p:nvPr/>
        </p:nvSpPr>
        <p:spPr bwMode="auto">
          <a:xfrm>
            <a:off x="6803069" y="3017879"/>
            <a:ext cx="5181733" cy="1446550"/>
          </a:xfrm>
          <a:prstGeom prst="rect">
            <a:avLst/>
          </a:prstGeom>
          <a:noFill/>
          <a:ln w="12700">
            <a:noFill/>
            <a:miter lim="800000"/>
            <a:headEnd type="none" w="sm" len="sm"/>
            <a:tailEnd type="none" w="sm" len="sm"/>
          </a:ln>
          <a:effectLst/>
        </p:spPr>
        <p:txBody>
          <a:bodyPr wrap="square">
            <a:spAutoFit/>
          </a:bodyPr>
          <a:lstStyle/>
          <a:p>
            <a:pPr eaLnBrk="1" fontAlgn="auto" hangingPunct="1">
              <a:spcBef>
                <a:spcPts val="0"/>
              </a:spcBef>
              <a:spcAft>
                <a:spcPts val="0"/>
              </a:spcAft>
              <a:defRPr/>
            </a:pPr>
            <a:r>
              <a:rPr lang="zh-CN" altLang="en-US" sz="88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员工手册</a:t>
            </a:r>
            <a:endParaRPr lang="zh-CN" altLang="en-US" sz="88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8" name="Rectangle 6"/>
          <p:cNvSpPr>
            <a:spLocks noChangeArrowheads="1"/>
          </p:cNvSpPr>
          <p:nvPr/>
        </p:nvSpPr>
        <p:spPr bwMode="auto">
          <a:xfrm>
            <a:off x="6915534" y="4455418"/>
            <a:ext cx="4301431" cy="400110"/>
          </a:xfrm>
          <a:prstGeom prst="rect">
            <a:avLst/>
          </a:prstGeom>
          <a:noFill/>
          <a:ln w="12700">
            <a:noFill/>
            <a:miter lim="800000"/>
            <a:headEnd type="none" w="sm" len="sm"/>
            <a:tailEnd type="none" w="sm" len="sm"/>
          </a:ln>
          <a:effectLst/>
        </p:spPr>
        <p:txBody>
          <a:bodyPr wrap="square">
            <a:spAutoFit/>
          </a:bodyPr>
          <a:lstStyle/>
          <a:p>
            <a:pPr eaLnBrk="1" fontAlgn="auto" hangingPunct="1">
              <a:spcBef>
                <a:spcPts val="0"/>
              </a:spcBef>
              <a:spcAft>
                <a:spcPts val="0"/>
              </a:spcAft>
              <a:defRPr/>
            </a:pPr>
            <a:r>
              <a:rPr lang="zh-CN" altLang="en-US" sz="2000"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员工守则、公司制度、行为规范</a:t>
            </a:r>
            <a:endParaRPr lang="zh-CN" altLang="en-US" sz="2000"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nvGrpSpPr>
          <p:cNvPr id="9" name="组合 8"/>
          <p:cNvGrpSpPr/>
          <p:nvPr/>
        </p:nvGrpSpPr>
        <p:grpSpPr>
          <a:xfrm>
            <a:off x="6915534" y="4946321"/>
            <a:ext cx="1872208" cy="386236"/>
            <a:chOff x="781250" y="3435846"/>
            <a:chExt cx="1872208" cy="386236"/>
          </a:xfrm>
        </p:grpSpPr>
        <p:sp>
          <p:nvSpPr>
            <p:cNvPr id="10" name="圆角矩形 17"/>
            <p:cNvSpPr/>
            <p:nvPr/>
          </p:nvSpPr>
          <p:spPr>
            <a:xfrm>
              <a:off x="827584" y="3435846"/>
              <a:ext cx="1728192" cy="360040"/>
            </a:xfrm>
            <a:prstGeom prst="roundRect">
              <a:avLst/>
            </a:prstGeom>
            <a:solidFill>
              <a:srgbClr val="EAE8FE"/>
            </a:solidFill>
            <a:ln w="9525">
              <a:solidFill>
                <a:srgbClr val="000000"/>
              </a:solidFill>
              <a:round/>
            </a:ln>
          </p:spPr>
          <p:txBody>
            <a:bodyPr vert="horz" wrap="square" lIns="91440" tIns="45720" rIns="91440" bIns="45720" numCol="1" anchor="t" anchorCtr="0" compatLnSpc="1"/>
            <a:lstStyle/>
            <a:p>
              <a:endParaRPr lang="zh-CN" altLang="en-US"/>
            </a:p>
          </p:txBody>
        </p:sp>
        <p:sp>
          <p:nvSpPr>
            <p:cNvPr id="11" name="Rectangle 6"/>
            <p:cNvSpPr>
              <a:spLocks noChangeArrowheads="1"/>
            </p:cNvSpPr>
            <p:nvPr/>
          </p:nvSpPr>
          <p:spPr bwMode="auto">
            <a:xfrm>
              <a:off x="781250" y="3484897"/>
              <a:ext cx="1872208" cy="337185"/>
            </a:xfrm>
            <a:prstGeom prst="rect">
              <a:avLst/>
            </a:prstGeom>
            <a:noFill/>
            <a:ln w="12700">
              <a:noFill/>
              <a:miter lim="800000"/>
              <a:headEnd type="none" w="sm" len="sm"/>
              <a:tailEnd type="none" w="sm" len="sm"/>
            </a:ln>
            <a:effectLst/>
          </p:spPr>
          <p:txBody>
            <a:bodyPr wrap="square">
              <a:spAutoFit/>
            </a:bodyPr>
            <a:lstStyle/>
            <a:p>
              <a:pPr algn="ctr" eaLnBrk="1" fontAlgn="auto" hangingPunct="1">
                <a:spcBef>
                  <a:spcPts val="0"/>
                </a:spcBef>
                <a:spcAft>
                  <a:spcPts val="0"/>
                </a:spcAft>
                <a:defRPr/>
              </a:pPr>
              <a:r>
                <a:rPr lang="zh-CN" altLang="en-US" sz="16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培训人：</a:t>
              </a:r>
              <a:r>
                <a:rPr lang="en-US" altLang="zh-CN" sz="16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XXX</a:t>
              </a:r>
              <a:endParaRPr lang="en-US" altLang="zh-CN" sz="16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sp>
        <p:nvSpPr>
          <p:cNvPr id="12" name="矩形 11"/>
          <p:cNvSpPr/>
          <p:nvPr/>
        </p:nvSpPr>
        <p:spPr>
          <a:xfrm>
            <a:off x="6803069" y="2475082"/>
            <a:ext cx="3669859" cy="646331"/>
          </a:xfrm>
          <a:prstGeom prst="rect">
            <a:avLst/>
          </a:prstGeom>
        </p:spPr>
        <p:txBody>
          <a:bodyPr wrap="square">
            <a:spAutoFit/>
          </a:bodyPr>
          <a:lstStyle/>
          <a:p>
            <a:pPr algn="dist" eaLnBrk="1" fontAlgn="auto" hangingPunct="1">
              <a:spcBef>
                <a:spcPts val="0"/>
              </a:spcBef>
              <a:spcAft>
                <a:spcPts val="0"/>
              </a:spcAft>
              <a:defRPr/>
            </a:pPr>
            <a:r>
              <a:rPr lang="zh-CN" altLang="en-US" sz="36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新员工入职培训</a:t>
            </a:r>
            <a:endParaRPr lang="en-US" altLang="zh-CN" sz="36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6" name="图片 5"/>
          <p:cNvPicPr>
            <a:picLocks noChangeAspect="1"/>
          </p:cNvPicPr>
          <p:nvPr/>
        </p:nvPicPr>
        <p:blipFill rotWithShape="1">
          <a:blip r:embed="rId3" cstate="screen"/>
          <a:srcRect l="7917" t="16296" r="46389" b="13087"/>
          <a:stretch>
            <a:fillRect/>
          </a:stretch>
        </p:blipFill>
        <p:spPr>
          <a:xfrm>
            <a:off x="207198" y="609600"/>
            <a:ext cx="6486593" cy="5638800"/>
          </a:xfrm>
          <a:prstGeom prst="rect">
            <a:avLst/>
          </a:prstGeom>
        </p:spPr>
      </p:pic>
      <p:pic>
        <p:nvPicPr>
          <p:cNvPr id="2" name="Winter Story Main">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718878" y="0"/>
            <a:ext cx="609600" cy="6096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2"/>
                                        </p:tgtEl>
                                        <p:attrNameLst>
                                          <p:attrName>ppt_y</p:attrName>
                                        </p:attrNameLst>
                                      </p:cBhvr>
                                      <p:tavLst>
                                        <p:tav tm="0">
                                          <p:val>
                                            <p:strVal val="#ppt_y"/>
                                          </p:val>
                                        </p:tav>
                                        <p:tav tm="100000">
                                          <p:val>
                                            <p:strVal val="#ppt_y"/>
                                          </p:val>
                                        </p:tav>
                                      </p:tavLst>
                                    </p:anim>
                                    <p:anim calcmode="lin" valueType="num">
                                      <p:cBhvr>
                                        <p:cTn id="12"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2"/>
                                        </p:tgtEl>
                                      </p:cBhvr>
                                    </p:animEffect>
                                  </p:childTnLst>
                                </p:cTn>
                              </p:par>
                              <p:par>
                                <p:cTn id="15" presetID="2" presetClass="entr" presetSubtype="2" fill="hold" grpId="0" nodeType="withEffect">
                                  <p:stCondLst>
                                    <p:cond delay="75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250" fill="hold"/>
                                        <p:tgtEl>
                                          <p:spTgt spid="7"/>
                                        </p:tgtEl>
                                        <p:attrNameLst>
                                          <p:attrName>ppt_x</p:attrName>
                                        </p:attrNameLst>
                                      </p:cBhvr>
                                      <p:tavLst>
                                        <p:tav tm="0">
                                          <p:val>
                                            <p:strVal val="1+#ppt_w/2"/>
                                          </p:val>
                                        </p:tav>
                                        <p:tav tm="100000">
                                          <p:val>
                                            <p:strVal val="#ppt_x"/>
                                          </p:val>
                                        </p:tav>
                                      </p:tavLst>
                                    </p:anim>
                                    <p:anim calcmode="lin" valueType="num">
                                      <p:cBhvr additive="base">
                                        <p:cTn id="18" dur="1250" fill="hold"/>
                                        <p:tgtEl>
                                          <p:spTgt spid="7"/>
                                        </p:tgtEl>
                                        <p:attrNameLst>
                                          <p:attrName>ppt_y</p:attrName>
                                        </p:attrNameLst>
                                      </p:cBhvr>
                                      <p:tavLst>
                                        <p:tav tm="0">
                                          <p:val>
                                            <p:strVal val="#ppt_y"/>
                                          </p:val>
                                        </p:tav>
                                        <p:tav tm="100000">
                                          <p:val>
                                            <p:strVal val="#ppt_y"/>
                                          </p:val>
                                        </p:tav>
                                      </p:tavLst>
                                    </p:anim>
                                  </p:childTnLst>
                                </p:cTn>
                              </p:par>
                              <p:par>
                                <p:cTn id="19" presetID="56" presetClass="entr" presetSubtype="0" fill="hold" grpId="1" nodeType="withEffect">
                                  <p:stCondLst>
                                    <p:cond delay="750"/>
                                  </p:stCondLst>
                                  <p:iterate type="lt">
                                    <p:tmPct val="10000"/>
                                  </p:iterate>
                                  <p:childTnLst>
                                    <p:set>
                                      <p:cBhvr>
                                        <p:cTn id="20" dur="1" fill="hold">
                                          <p:stCondLst>
                                            <p:cond delay="0"/>
                                          </p:stCondLst>
                                        </p:cTn>
                                        <p:tgtEl>
                                          <p:spTgt spid="7"/>
                                        </p:tgtEl>
                                        <p:attrNameLst>
                                          <p:attrName>style.visibility</p:attrName>
                                        </p:attrNameLst>
                                      </p:cBhvr>
                                      <p:to>
                                        <p:strVal val="visible"/>
                                      </p:to>
                                    </p:set>
                                    <p:anim by="(-#ppt_w*2)" calcmode="lin" valueType="num">
                                      <p:cBhvr rctx="PPT">
                                        <p:cTn id="21" dur="625" autoRev="1" fill="hold">
                                          <p:stCondLst>
                                            <p:cond delay="0"/>
                                          </p:stCondLst>
                                        </p:cTn>
                                        <p:tgtEl>
                                          <p:spTgt spid="7"/>
                                        </p:tgtEl>
                                        <p:attrNameLst>
                                          <p:attrName>ppt_w</p:attrName>
                                        </p:attrNameLst>
                                      </p:cBhvr>
                                    </p:anim>
                                    <p:anim by="(#ppt_w*0.50)" calcmode="lin" valueType="num">
                                      <p:cBhvr>
                                        <p:cTn id="22" dur="625" decel="50000" autoRev="1" fill="hold">
                                          <p:stCondLst>
                                            <p:cond delay="0"/>
                                          </p:stCondLst>
                                        </p:cTn>
                                        <p:tgtEl>
                                          <p:spTgt spid="7"/>
                                        </p:tgtEl>
                                        <p:attrNameLst>
                                          <p:attrName>ppt_x</p:attrName>
                                        </p:attrNameLst>
                                      </p:cBhvr>
                                    </p:anim>
                                    <p:anim from="(-#ppt_h/2)" to="(#ppt_y)" calcmode="lin" valueType="num">
                                      <p:cBhvr>
                                        <p:cTn id="23" dur="1250" fill="hold">
                                          <p:stCondLst>
                                            <p:cond delay="0"/>
                                          </p:stCondLst>
                                        </p:cTn>
                                        <p:tgtEl>
                                          <p:spTgt spid="7"/>
                                        </p:tgtEl>
                                        <p:attrNameLst>
                                          <p:attrName>ppt_y</p:attrName>
                                        </p:attrNameLst>
                                      </p:cBhvr>
                                    </p:anim>
                                    <p:animRot by="21600000">
                                      <p:cBhvr>
                                        <p:cTn id="24" dur="1250" fill="hold">
                                          <p:stCondLst>
                                            <p:cond delay="0"/>
                                          </p:stCondLst>
                                        </p:cTn>
                                        <p:tgtEl>
                                          <p:spTgt spid="7"/>
                                        </p:tgtEl>
                                        <p:attrNameLst>
                                          <p:attrName>r</p:attrName>
                                        </p:attrNameLst>
                                      </p:cBhvr>
                                    </p:animRot>
                                  </p:childTnLst>
                                </p:cTn>
                              </p:par>
                              <p:par>
                                <p:cTn id="25" presetID="42" presetClass="entr" presetSubtype="0" fill="hold" grpId="0" nodeType="withEffect">
                                  <p:stCondLst>
                                    <p:cond delay="20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52" presetClass="entr" presetSubtype="0" fill="hold" nodeType="withEffect">
                                  <p:stCondLst>
                                    <p:cond delay="2800"/>
                                  </p:stCondLst>
                                  <p:childTnLst>
                                    <p:set>
                                      <p:cBhvr>
                                        <p:cTn id="31" dur="1" fill="hold">
                                          <p:stCondLst>
                                            <p:cond delay="0"/>
                                          </p:stCondLst>
                                        </p:cTn>
                                        <p:tgtEl>
                                          <p:spTgt spid="9"/>
                                        </p:tgtEl>
                                        <p:attrNameLst>
                                          <p:attrName>style.visibility</p:attrName>
                                        </p:attrNameLst>
                                      </p:cBhvr>
                                      <p:to>
                                        <p:strVal val="visible"/>
                                      </p:to>
                                    </p:set>
                                    <p:animScale>
                                      <p:cBhvr>
                                        <p:cTn id="3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9"/>
                                        </p:tgtEl>
                                        <p:attrNameLst>
                                          <p:attrName>ppt_x</p:attrName>
                                          <p:attrName>ppt_y</p:attrName>
                                        </p:attrNameLst>
                                      </p:cBhvr>
                                    </p:animMotion>
                                    <p:animEffect transition="in" filter="fade">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2"/>
                </p:tgtEl>
              </p:cMediaNode>
            </p:audio>
          </p:childTnLst>
        </p:cTn>
      </p:par>
    </p:tnLst>
    <p:bldLst>
      <p:bldP spid="7" grpId="0"/>
      <p:bldP spid="7" grpId="1"/>
      <p:bldP spid="8"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rotWithShape="1">
          <a:blip r:embed="rId2" cstate="email"/>
          <a:srcRect t="67022" b="-132"/>
          <a:stretch>
            <a:fillRect/>
          </a:stretch>
        </p:blipFill>
        <p:spPr>
          <a:xfrm flipH="1">
            <a:off x="0" y="5050208"/>
            <a:ext cx="12192000" cy="1826079"/>
          </a:xfrm>
          <a:prstGeom prst="rect">
            <a:avLst/>
          </a:prstGeom>
        </p:spPr>
      </p:pic>
      <p:sp>
        <p:nvSpPr>
          <p:cNvPr id="9" name="矩形 8"/>
          <p:cNvSpPr>
            <a:spLocks noChangeArrowheads="1"/>
          </p:cNvSpPr>
          <p:nvPr/>
        </p:nvSpPr>
        <p:spPr bwMode="auto">
          <a:xfrm>
            <a:off x="7343100" y="2631191"/>
            <a:ext cx="1413559"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Clr>
                <a:srgbClr val="1C207A"/>
              </a:buClr>
            </a:pPr>
            <a:r>
              <a:rPr lang="zh-CN" altLang="en-US"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150000"/>
              </a:lnSpc>
              <a:buClr>
                <a:srgbClr val="1C207A"/>
              </a:buClr>
            </a:pPr>
            <a:r>
              <a:rPr lang="zh-CN" altLang="en-US"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150000"/>
              </a:lnSpc>
              <a:buClr>
                <a:srgbClr val="1C207A"/>
              </a:buClr>
            </a:pPr>
            <a:r>
              <a:rPr lang="zh-CN" altLang="en-US"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en-US" altLang="zh-CN"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150000"/>
              </a:lnSpc>
              <a:buClr>
                <a:srgbClr val="1C207A"/>
              </a:buClr>
            </a:pPr>
            <a:r>
              <a:rPr lang="zh-CN" altLang="en-US"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en-US" altLang="zh-CN"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0" name="矩形 9"/>
          <p:cNvSpPr>
            <a:spLocks noChangeArrowheads="1"/>
          </p:cNvSpPr>
          <p:nvPr/>
        </p:nvSpPr>
        <p:spPr bwMode="auto">
          <a:xfrm>
            <a:off x="8855268" y="2631191"/>
            <a:ext cx="19431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Clr>
                <a:srgbClr val="1C207A"/>
              </a:buClr>
            </a:pPr>
            <a:r>
              <a:rPr lang="zh-CN" altLang="en-US"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150000"/>
              </a:lnSpc>
              <a:buClr>
                <a:srgbClr val="1C207A"/>
              </a:buClr>
            </a:pPr>
            <a:r>
              <a:rPr lang="zh-CN" altLang="en-US"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150000"/>
              </a:lnSpc>
              <a:buClr>
                <a:srgbClr val="1C207A"/>
              </a:buClr>
            </a:pPr>
            <a:r>
              <a:rPr lang="zh-CN" altLang="en-US"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150000"/>
              </a:lnSpc>
              <a:buClr>
                <a:srgbClr val="1C207A"/>
              </a:buClr>
            </a:pPr>
            <a:r>
              <a:rPr lang="zh-CN" altLang="en-US"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14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1" name="TextBox 7"/>
          <p:cNvSpPr txBox="1"/>
          <p:nvPr/>
        </p:nvSpPr>
        <p:spPr bwMode="auto">
          <a:xfrm>
            <a:off x="7343100" y="2170483"/>
            <a:ext cx="2751072" cy="492443"/>
          </a:xfrm>
          <a:prstGeom prst="rect">
            <a:avLst/>
          </a:prstGeom>
          <a:noFill/>
        </p:spPr>
        <p:txBody>
          <a:bodyPr wrap="square" lIns="0" tIns="0" rIns="0" bIns="0" anchor="ctr">
            <a:spAutoFit/>
          </a:bodyPr>
          <a:lstStyle/>
          <a:p>
            <a:pPr algn="dist" eaLnBrk="1" fontAlgn="auto" hangingPunct="1">
              <a:spcBef>
                <a:spcPts val="0"/>
              </a:spcBef>
              <a:spcAft>
                <a:spcPts val="0"/>
              </a:spcAft>
              <a:defRPr/>
            </a:pPr>
            <a:r>
              <a:rPr lang="zh-CN" altLang="en-US" sz="32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人事管理制度</a:t>
            </a:r>
            <a:endParaRPr lang="zh-CN" altLang="en-US" sz="32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4" name="图片 3"/>
          <p:cNvPicPr>
            <a:picLocks noChangeAspect="1"/>
          </p:cNvPicPr>
          <p:nvPr/>
        </p:nvPicPr>
        <p:blipFill>
          <a:blip r:embed="rId3" cstate="email"/>
          <a:stretch>
            <a:fillRect/>
          </a:stretch>
        </p:blipFill>
        <p:spPr>
          <a:xfrm>
            <a:off x="845387" y="2534646"/>
            <a:ext cx="4190199" cy="3948796"/>
          </a:xfrm>
          <a:prstGeom prst="rect">
            <a:avLst/>
          </a:prstGeom>
        </p:spPr>
      </p:pic>
      <p:sp>
        <p:nvSpPr>
          <p:cNvPr id="24" name="矩形: 圆角 23"/>
          <p:cNvSpPr/>
          <p:nvPr/>
        </p:nvSpPr>
        <p:spPr>
          <a:xfrm>
            <a:off x="5607583" y="2168014"/>
            <a:ext cx="1550407" cy="450109"/>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817294" y="2169526"/>
            <a:ext cx="1205779" cy="461665"/>
          </a:xfrm>
          <a:prstGeom prst="rect">
            <a:avLst/>
          </a:prstGeom>
        </p:spPr>
        <p:txBody>
          <a:bodyPr wrap="none">
            <a:spAutoFit/>
          </a:bodyPr>
          <a:lstStyle/>
          <a:p>
            <a:r>
              <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6" name="矩形 25"/>
          <p:cNvSpPr>
            <a:spLocks noChangeArrowheads="1"/>
          </p:cNvSpPr>
          <p:nvPr/>
        </p:nvSpPr>
        <p:spPr bwMode="auto">
          <a:xfrm>
            <a:off x="7343100" y="4703438"/>
            <a:ext cx="1413559" cy="70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1C207A"/>
              </a:buClr>
            </a:pPr>
            <a:r>
              <a:rPr lang="zh-CN" altLang="en-US" sz="1400"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一、行为规范</a:t>
            </a:r>
            <a:endParaRPr lang="zh-CN" altLang="en-US" sz="1400"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a:lnSpc>
                <a:spcPct val="150000"/>
              </a:lnSpc>
              <a:buClr>
                <a:srgbClr val="1C207A"/>
              </a:buClr>
            </a:pPr>
            <a:r>
              <a:rPr lang="zh-CN" altLang="en-US" sz="1400"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二、规章制度</a:t>
            </a:r>
            <a:endParaRPr lang="zh-CN" altLang="en-US" sz="1400"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7" name="矩形 26"/>
          <p:cNvSpPr>
            <a:spLocks noChangeArrowheads="1"/>
          </p:cNvSpPr>
          <p:nvPr/>
        </p:nvSpPr>
        <p:spPr bwMode="auto">
          <a:xfrm>
            <a:off x="8855268" y="4703438"/>
            <a:ext cx="1943100" cy="70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1C207A"/>
              </a:buClr>
            </a:pPr>
            <a:r>
              <a:rPr lang="zh-CN" altLang="en-US" sz="1400"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三、发文制度</a:t>
            </a:r>
            <a:endParaRPr lang="zh-CN" altLang="en-US" sz="1400"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a:lnSpc>
                <a:spcPct val="150000"/>
              </a:lnSpc>
              <a:buClr>
                <a:srgbClr val="1C207A"/>
              </a:buClr>
            </a:pPr>
            <a:r>
              <a:rPr lang="zh-CN" altLang="en-US" sz="1400"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四、员工意识</a:t>
            </a:r>
            <a:endParaRPr lang="zh-CN" altLang="en-US" sz="1400"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8" name="TextBox 7"/>
          <p:cNvSpPr txBox="1"/>
          <p:nvPr/>
        </p:nvSpPr>
        <p:spPr bwMode="auto">
          <a:xfrm>
            <a:off x="7343100" y="4242730"/>
            <a:ext cx="2751072" cy="492443"/>
          </a:xfrm>
          <a:prstGeom prst="rect">
            <a:avLst/>
          </a:prstGeom>
          <a:noFill/>
        </p:spPr>
        <p:txBody>
          <a:bodyPr wrap="square" lIns="0" tIns="0" rIns="0" bIns="0" anchor="ctr">
            <a:spAutoFit/>
          </a:bodyPr>
          <a:lstStyle/>
          <a:p>
            <a:pPr algn="dist" eaLnBrk="1" fontAlgn="auto" hangingPunct="1">
              <a:spcBef>
                <a:spcPts val="0"/>
              </a:spcBef>
              <a:spcAft>
                <a:spcPts val="0"/>
              </a:spcAft>
              <a:defRPr/>
            </a:pPr>
            <a:r>
              <a:rPr lang="zh-CN" altLang="en-US" sz="3200" b="1"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人事管理制度</a:t>
            </a:r>
            <a:endParaRPr lang="zh-CN" altLang="en-US" sz="3200" b="1" dirty="0">
              <a:solidFill>
                <a:schemeClr val="tx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9" name="矩形: 圆角 28"/>
          <p:cNvSpPr/>
          <p:nvPr/>
        </p:nvSpPr>
        <p:spPr>
          <a:xfrm>
            <a:off x="5607583" y="4240261"/>
            <a:ext cx="1550407" cy="450109"/>
          </a:xfrm>
          <a:prstGeom prst="roundRect">
            <a:avLst>
              <a:gd name="adj" fmla="val 50000"/>
            </a:avLst>
          </a:prstGeom>
          <a:solidFill>
            <a:schemeClr val="bg1"/>
          </a:solidFill>
          <a:ln>
            <a:solidFill>
              <a:srgbClr val="6663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817294" y="4241773"/>
            <a:ext cx="1205779" cy="461665"/>
          </a:xfrm>
          <a:prstGeom prst="rect">
            <a:avLst/>
          </a:prstGeom>
        </p:spPr>
        <p:txBody>
          <a:bodyPr wrap="none">
            <a:spAutoFit/>
          </a:bodyPr>
          <a:lstStyle/>
          <a:p>
            <a:r>
              <a:rPr lang="zh-CN" altLang="en-US" sz="24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第二章 </a:t>
            </a:r>
            <a:endParaRPr lang="zh-CN" altLang="en-US" sz="24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31" name="图片 30"/>
          <p:cNvPicPr>
            <a:picLocks noChangeAspect="1"/>
          </p:cNvPicPr>
          <p:nvPr/>
        </p:nvPicPr>
        <p:blipFill rotWithShape="1">
          <a:blip r:embed="rId2" cstate="email"/>
          <a:srcRect t="5951" r="8821" b="66890"/>
          <a:stretch>
            <a:fillRect/>
          </a:stretch>
        </p:blipFill>
        <p:spPr>
          <a:xfrm>
            <a:off x="0" y="6926"/>
            <a:ext cx="12192001" cy="1557802"/>
          </a:xfrm>
          <a:prstGeom prst="rect">
            <a:avLst/>
          </a:prstGeom>
        </p:spPr>
      </p:pic>
      <p:grpSp>
        <p:nvGrpSpPr>
          <p:cNvPr id="15" name="组合 14"/>
          <p:cNvGrpSpPr/>
          <p:nvPr/>
        </p:nvGrpSpPr>
        <p:grpSpPr>
          <a:xfrm>
            <a:off x="1162070" y="948036"/>
            <a:ext cx="2751073" cy="1467660"/>
            <a:chOff x="451494" y="1728013"/>
            <a:chExt cx="2751073" cy="1467660"/>
          </a:xfrm>
        </p:grpSpPr>
        <p:sp>
          <p:nvSpPr>
            <p:cNvPr id="16" name="TextBox 15"/>
            <p:cNvSpPr txBox="1">
              <a:spLocks noChangeArrowheads="1"/>
            </p:cNvSpPr>
            <p:nvPr/>
          </p:nvSpPr>
          <p:spPr bwMode="auto">
            <a:xfrm>
              <a:off x="451494" y="2572454"/>
              <a:ext cx="2751073" cy="6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6" rIns="68553" bIns="3427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600" b="1" dirty="0">
                  <a:solidFill>
                    <a:schemeClr val="tx1">
                      <a:lumMod val="75000"/>
                      <a:lumOff val="25000"/>
                    </a:schemeClr>
                  </a:solidFill>
                  <a:latin typeface="Agency FB" panose="020B0503020202020204" pitchFamily="34" charset="0"/>
                  <a:ea typeface="Adobe 宋体 Std L" pitchFamily="18" charset="-122"/>
                </a:rPr>
                <a:t>Contents Page</a:t>
              </a:r>
              <a:endParaRPr lang="zh-CN" altLang="en-US" sz="3600" b="1" dirty="0">
                <a:solidFill>
                  <a:schemeClr val="tx1">
                    <a:lumMod val="75000"/>
                    <a:lumOff val="25000"/>
                  </a:schemeClr>
                </a:solidFill>
                <a:latin typeface="Agency FB" panose="020B0503020202020204" pitchFamily="34" charset="0"/>
                <a:ea typeface="Adobe 宋体 Std L" pitchFamily="18" charset="-122"/>
              </a:endParaRPr>
            </a:p>
          </p:txBody>
        </p:sp>
        <p:sp>
          <p:nvSpPr>
            <p:cNvPr id="17" name="文本框 5"/>
            <p:cNvSpPr txBox="1">
              <a:spLocks noChangeArrowheads="1"/>
            </p:cNvSpPr>
            <p:nvPr/>
          </p:nvSpPr>
          <p:spPr bwMode="auto">
            <a:xfrm>
              <a:off x="635986" y="1728013"/>
              <a:ext cx="2382090" cy="90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6" rIns="68553" bIns="3427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eaLnBrk="1" hangingPunct="1"/>
              <a:r>
                <a:rPr lang="zh-CN" altLang="en-US" sz="5400" dirty="0">
                  <a:solidFill>
                    <a:srgbClr val="6663F0"/>
                  </a:solidFill>
                  <a:latin typeface="汉真广标" panose="02010609000101010101" pitchFamily="49" charset="-122"/>
                  <a:ea typeface="汉真广标" panose="02010609000101010101" pitchFamily="49" charset="-122"/>
                </a:rPr>
                <a:t>目录页</a:t>
              </a:r>
              <a:endParaRPr lang="zh-CN" altLang="en-US" sz="5400" dirty="0">
                <a:solidFill>
                  <a:srgbClr val="6663F0"/>
                </a:solidFill>
                <a:latin typeface="汉真广标" panose="02010609000101010101" pitchFamily="49" charset="-122"/>
                <a:ea typeface="汉真广标" panose="02010609000101010101" pitchFamily="49"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180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p:tgtEl>
                                          <p:spTgt spid="24"/>
                                        </p:tgtEl>
                                        <p:attrNameLst>
                                          <p:attrName>ppt_y</p:attrName>
                                        </p:attrNameLst>
                                      </p:cBhvr>
                                      <p:tavLst>
                                        <p:tav tm="0">
                                          <p:val>
                                            <p:strVal val="#ppt_y+#ppt_h*1.125000"/>
                                          </p:val>
                                        </p:tav>
                                        <p:tav tm="100000">
                                          <p:val>
                                            <p:strVal val="#ppt_y"/>
                                          </p:val>
                                        </p:tav>
                                      </p:tavLst>
                                    </p:anim>
                                    <p:animEffect transition="in" filter="wipe(up)">
                                      <p:cBhvr>
                                        <p:cTn id="15" dur="500"/>
                                        <p:tgtEl>
                                          <p:spTgt spid="24"/>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p:tgtEl>
                                          <p:spTgt spid="25"/>
                                        </p:tgtEl>
                                        <p:attrNameLst>
                                          <p:attrName>ppt_y</p:attrName>
                                        </p:attrNameLst>
                                      </p:cBhvr>
                                      <p:tavLst>
                                        <p:tav tm="0">
                                          <p:val>
                                            <p:strVal val="#ppt_y+#ppt_h*1.125000"/>
                                          </p:val>
                                        </p:tav>
                                        <p:tav tm="100000">
                                          <p:val>
                                            <p:strVal val="#ppt_y"/>
                                          </p:val>
                                        </p:tav>
                                      </p:tavLst>
                                    </p:anim>
                                    <p:animEffect transition="in" filter="wipe(up)">
                                      <p:cBhvr>
                                        <p:cTn id="19" dur="500"/>
                                        <p:tgtEl>
                                          <p:spTgt spid="25"/>
                                        </p:tgtEl>
                                      </p:cBhvr>
                                    </p:animEffect>
                                  </p:childTnLst>
                                </p:cTn>
                              </p:par>
                            </p:childTnLst>
                          </p:cTn>
                        </p:par>
                        <p:par>
                          <p:cTn id="20" fill="hold">
                            <p:stCondLst>
                              <p:cond delay="500"/>
                            </p:stCondLst>
                            <p:childTnLst>
                              <p:par>
                                <p:cTn id="21" presetID="2" presetClass="entr" presetSubtype="2"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250" fill="hold"/>
                                        <p:tgtEl>
                                          <p:spTgt spid="11"/>
                                        </p:tgtEl>
                                        <p:attrNameLst>
                                          <p:attrName>ppt_x</p:attrName>
                                        </p:attrNameLst>
                                      </p:cBhvr>
                                      <p:tavLst>
                                        <p:tav tm="0">
                                          <p:val>
                                            <p:strVal val="1+#ppt_w/2"/>
                                          </p:val>
                                        </p:tav>
                                        <p:tav tm="100000">
                                          <p:val>
                                            <p:strVal val="#ppt_x"/>
                                          </p:val>
                                        </p:tav>
                                      </p:tavLst>
                                    </p:anim>
                                    <p:anim calcmode="lin" valueType="num">
                                      <p:cBhvr additive="base">
                                        <p:cTn id="24" dur="1250" fill="hold"/>
                                        <p:tgtEl>
                                          <p:spTgt spid="11"/>
                                        </p:tgtEl>
                                        <p:attrNameLst>
                                          <p:attrName>ppt_y</p:attrName>
                                        </p:attrNameLst>
                                      </p:cBhvr>
                                      <p:tavLst>
                                        <p:tav tm="0">
                                          <p:val>
                                            <p:strVal val="#ppt_y"/>
                                          </p:val>
                                        </p:tav>
                                        <p:tav tm="100000">
                                          <p:val>
                                            <p:strVal val="#ppt_y"/>
                                          </p:val>
                                        </p:tav>
                                      </p:tavLst>
                                    </p:anim>
                                  </p:childTnLst>
                                </p:cTn>
                              </p:par>
                              <p:par>
                                <p:cTn id="25" presetID="56" presetClass="entr" presetSubtype="0" fill="hold" grpId="1" nodeType="withEffect">
                                  <p:stCondLst>
                                    <p:cond delay="250"/>
                                  </p:stCondLst>
                                  <p:iterate type="lt">
                                    <p:tmPct val="10000"/>
                                  </p:iterate>
                                  <p:childTnLst>
                                    <p:set>
                                      <p:cBhvr>
                                        <p:cTn id="26" dur="1" fill="hold">
                                          <p:stCondLst>
                                            <p:cond delay="0"/>
                                          </p:stCondLst>
                                        </p:cTn>
                                        <p:tgtEl>
                                          <p:spTgt spid="11"/>
                                        </p:tgtEl>
                                        <p:attrNameLst>
                                          <p:attrName>style.visibility</p:attrName>
                                        </p:attrNameLst>
                                      </p:cBhvr>
                                      <p:to>
                                        <p:strVal val="visible"/>
                                      </p:to>
                                    </p:set>
                                    <p:anim by="(-#ppt_w*2)" calcmode="lin" valueType="num">
                                      <p:cBhvr rctx="PPT">
                                        <p:cTn id="27" dur="625" autoRev="1" fill="hold">
                                          <p:stCondLst>
                                            <p:cond delay="0"/>
                                          </p:stCondLst>
                                        </p:cTn>
                                        <p:tgtEl>
                                          <p:spTgt spid="11"/>
                                        </p:tgtEl>
                                        <p:attrNameLst>
                                          <p:attrName>ppt_w</p:attrName>
                                        </p:attrNameLst>
                                      </p:cBhvr>
                                    </p:anim>
                                    <p:anim by="(#ppt_w*0.50)" calcmode="lin" valueType="num">
                                      <p:cBhvr>
                                        <p:cTn id="28" dur="625" decel="50000" autoRev="1" fill="hold">
                                          <p:stCondLst>
                                            <p:cond delay="0"/>
                                          </p:stCondLst>
                                        </p:cTn>
                                        <p:tgtEl>
                                          <p:spTgt spid="11"/>
                                        </p:tgtEl>
                                        <p:attrNameLst>
                                          <p:attrName>ppt_x</p:attrName>
                                        </p:attrNameLst>
                                      </p:cBhvr>
                                    </p:anim>
                                    <p:anim from="(-#ppt_h/2)" to="(#ppt_y)" calcmode="lin" valueType="num">
                                      <p:cBhvr>
                                        <p:cTn id="29" dur="1250" fill="hold">
                                          <p:stCondLst>
                                            <p:cond delay="0"/>
                                          </p:stCondLst>
                                        </p:cTn>
                                        <p:tgtEl>
                                          <p:spTgt spid="11"/>
                                        </p:tgtEl>
                                        <p:attrNameLst>
                                          <p:attrName>ppt_y</p:attrName>
                                        </p:attrNameLst>
                                      </p:cBhvr>
                                    </p:anim>
                                    <p:animRot by="21600000">
                                      <p:cBhvr>
                                        <p:cTn id="30" dur="1250" fill="hold">
                                          <p:stCondLst>
                                            <p:cond delay="0"/>
                                          </p:stCondLst>
                                        </p:cTn>
                                        <p:tgtEl>
                                          <p:spTgt spid="11"/>
                                        </p:tgtEl>
                                        <p:attrNameLst>
                                          <p:attrName>r</p:attrName>
                                        </p:attrNameLst>
                                      </p:cBhvr>
                                    </p:animRot>
                                  </p:childTnLst>
                                </p:cTn>
                              </p:par>
                            </p:childTnLst>
                          </p:cTn>
                        </p:par>
                        <p:par>
                          <p:cTn id="31" fill="hold">
                            <p:stCondLst>
                              <p:cond delay="2625"/>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slide(fromLeft)">
                                      <p:cBhvr>
                                        <p:cTn id="34" dur="500"/>
                                        <p:tgtEl>
                                          <p:spTgt spid="9"/>
                                        </p:tgtEl>
                                      </p:cBhvr>
                                    </p:animEffect>
                                  </p:childTnLst>
                                </p:cTn>
                              </p:par>
                            </p:childTnLst>
                          </p:cTn>
                        </p:par>
                        <p:par>
                          <p:cTn id="35" fill="hold">
                            <p:stCondLst>
                              <p:cond delay="3125"/>
                            </p:stCondLst>
                            <p:childTnLst>
                              <p:par>
                                <p:cTn id="36" presetID="12" presetClass="entr" presetSubtype="8"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lide(fromLeft)">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p:tgtEl>
                                          <p:spTgt spid="29"/>
                                        </p:tgtEl>
                                        <p:attrNameLst>
                                          <p:attrName>ppt_y</p:attrName>
                                        </p:attrNameLst>
                                      </p:cBhvr>
                                      <p:tavLst>
                                        <p:tav tm="0">
                                          <p:val>
                                            <p:strVal val="#ppt_y+#ppt_h*1.125000"/>
                                          </p:val>
                                        </p:tav>
                                        <p:tav tm="100000">
                                          <p:val>
                                            <p:strVal val="#ppt_y"/>
                                          </p:val>
                                        </p:tav>
                                      </p:tavLst>
                                    </p:anim>
                                    <p:animEffect transition="in" filter="wipe(up)">
                                      <p:cBhvr>
                                        <p:cTn id="44" dur="500"/>
                                        <p:tgtEl>
                                          <p:spTgt spid="2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p:tgtEl>
                                          <p:spTgt spid="30"/>
                                        </p:tgtEl>
                                        <p:attrNameLst>
                                          <p:attrName>ppt_y</p:attrName>
                                        </p:attrNameLst>
                                      </p:cBhvr>
                                      <p:tavLst>
                                        <p:tav tm="0">
                                          <p:val>
                                            <p:strVal val="#ppt_y+#ppt_h*1.125000"/>
                                          </p:val>
                                        </p:tav>
                                        <p:tav tm="100000">
                                          <p:val>
                                            <p:strVal val="#ppt_y"/>
                                          </p:val>
                                        </p:tav>
                                      </p:tavLst>
                                    </p:anim>
                                    <p:animEffect transition="in" filter="wipe(up)">
                                      <p:cBhvr>
                                        <p:cTn id="48" dur="500"/>
                                        <p:tgtEl>
                                          <p:spTgt spid="30"/>
                                        </p:tgtEl>
                                      </p:cBhvr>
                                    </p:animEffect>
                                  </p:childTnLst>
                                </p:cTn>
                              </p:par>
                              <p:par>
                                <p:cTn id="49" presetID="2" presetClass="entr" presetSubtype="2" fill="hold" grpId="0" nodeType="withEffect">
                                  <p:stCondLst>
                                    <p:cond delay="250"/>
                                  </p:stCondLst>
                                  <p:iterate type="lt">
                                    <p:tmPct val="10000"/>
                                  </p:iterate>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250" fill="hold"/>
                                        <p:tgtEl>
                                          <p:spTgt spid="28"/>
                                        </p:tgtEl>
                                        <p:attrNameLst>
                                          <p:attrName>ppt_x</p:attrName>
                                        </p:attrNameLst>
                                      </p:cBhvr>
                                      <p:tavLst>
                                        <p:tav tm="0">
                                          <p:val>
                                            <p:strVal val="1+#ppt_w/2"/>
                                          </p:val>
                                        </p:tav>
                                        <p:tav tm="100000">
                                          <p:val>
                                            <p:strVal val="#ppt_x"/>
                                          </p:val>
                                        </p:tav>
                                      </p:tavLst>
                                    </p:anim>
                                    <p:anim calcmode="lin" valueType="num">
                                      <p:cBhvr additive="base">
                                        <p:cTn id="52" dur="1250" fill="hold"/>
                                        <p:tgtEl>
                                          <p:spTgt spid="28"/>
                                        </p:tgtEl>
                                        <p:attrNameLst>
                                          <p:attrName>ppt_y</p:attrName>
                                        </p:attrNameLst>
                                      </p:cBhvr>
                                      <p:tavLst>
                                        <p:tav tm="0">
                                          <p:val>
                                            <p:strVal val="#ppt_y"/>
                                          </p:val>
                                        </p:tav>
                                        <p:tav tm="100000">
                                          <p:val>
                                            <p:strVal val="#ppt_y"/>
                                          </p:val>
                                        </p:tav>
                                      </p:tavLst>
                                    </p:anim>
                                  </p:childTnLst>
                                </p:cTn>
                              </p:par>
                              <p:par>
                                <p:cTn id="53" presetID="56" presetClass="entr" presetSubtype="0" fill="hold" grpId="1" nodeType="withEffect">
                                  <p:stCondLst>
                                    <p:cond delay="250"/>
                                  </p:stCondLst>
                                  <p:iterate type="lt">
                                    <p:tmPct val="10000"/>
                                  </p:iterate>
                                  <p:childTnLst>
                                    <p:set>
                                      <p:cBhvr>
                                        <p:cTn id="54" dur="1" fill="hold">
                                          <p:stCondLst>
                                            <p:cond delay="0"/>
                                          </p:stCondLst>
                                        </p:cTn>
                                        <p:tgtEl>
                                          <p:spTgt spid="28"/>
                                        </p:tgtEl>
                                        <p:attrNameLst>
                                          <p:attrName>style.visibility</p:attrName>
                                        </p:attrNameLst>
                                      </p:cBhvr>
                                      <p:to>
                                        <p:strVal val="visible"/>
                                      </p:to>
                                    </p:set>
                                    <p:anim by="(-#ppt_w*2)" calcmode="lin" valueType="num">
                                      <p:cBhvr rctx="PPT">
                                        <p:cTn id="55" dur="625" autoRev="1" fill="hold">
                                          <p:stCondLst>
                                            <p:cond delay="0"/>
                                          </p:stCondLst>
                                        </p:cTn>
                                        <p:tgtEl>
                                          <p:spTgt spid="28"/>
                                        </p:tgtEl>
                                        <p:attrNameLst>
                                          <p:attrName>ppt_w</p:attrName>
                                        </p:attrNameLst>
                                      </p:cBhvr>
                                    </p:anim>
                                    <p:anim by="(#ppt_w*0.50)" calcmode="lin" valueType="num">
                                      <p:cBhvr>
                                        <p:cTn id="56" dur="625" decel="50000" autoRev="1" fill="hold">
                                          <p:stCondLst>
                                            <p:cond delay="0"/>
                                          </p:stCondLst>
                                        </p:cTn>
                                        <p:tgtEl>
                                          <p:spTgt spid="28"/>
                                        </p:tgtEl>
                                        <p:attrNameLst>
                                          <p:attrName>ppt_x</p:attrName>
                                        </p:attrNameLst>
                                      </p:cBhvr>
                                    </p:anim>
                                    <p:anim from="(-#ppt_h/2)" to="(#ppt_y)" calcmode="lin" valueType="num">
                                      <p:cBhvr>
                                        <p:cTn id="57" dur="1250" fill="hold">
                                          <p:stCondLst>
                                            <p:cond delay="0"/>
                                          </p:stCondLst>
                                        </p:cTn>
                                        <p:tgtEl>
                                          <p:spTgt spid="28"/>
                                        </p:tgtEl>
                                        <p:attrNameLst>
                                          <p:attrName>ppt_y</p:attrName>
                                        </p:attrNameLst>
                                      </p:cBhvr>
                                    </p:anim>
                                    <p:animRot by="21600000">
                                      <p:cBhvr>
                                        <p:cTn id="58" dur="1250" fill="hold">
                                          <p:stCondLst>
                                            <p:cond delay="0"/>
                                          </p:stCondLst>
                                        </p:cTn>
                                        <p:tgtEl>
                                          <p:spTgt spid="28"/>
                                        </p:tgtEl>
                                        <p:attrNameLst>
                                          <p:attrName>r</p:attrName>
                                        </p:attrNameLst>
                                      </p:cBhvr>
                                    </p:animRot>
                                  </p:childTnLst>
                                </p:cTn>
                              </p:par>
                            </p:childTnLst>
                          </p:cTn>
                        </p:par>
                        <p:par>
                          <p:cTn id="59" fill="hold">
                            <p:stCondLst>
                              <p:cond delay="2125"/>
                            </p:stCondLst>
                            <p:childTnLst>
                              <p:par>
                                <p:cTn id="60" presetID="1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slide(fromLeft)">
                                      <p:cBhvr>
                                        <p:cTn id="62" dur="500"/>
                                        <p:tgtEl>
                                          <p:spTgt spid="26"/>
                                        </p:tgtEl>
                                      </p:cBhvr>
                                    </p:animEffect>
                                  </p:childTnLst>
                                </p:cTn>
                              </p:par>
                            </p:childTnLst>
                          </p:cTn>
                        </p:par>
                        <p:par>
                          <p:cTn id="63" fill="hold">
                            <p:stCondLst>
                              <p:cond delay="2625"/>
                            </p:stCondLst>
                            <p:childTnLst>
                              <p:par>
                                <p:cTn id="64" presetID="12" presetClass="entr" presetSubtype="8"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slide(fromLeft)">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1" grpId="1"/>
      <p:bldP spid="24" grpId="0" animBg="1"/>
      <p:bldP spid="25" grpId="0"/>
      <p:bldP spid="26" grpId="0"/>
      <p:bldP spid="27" grpId="0"/>
      <p:bldP spid="28" grpId="0"/>
      <p:bldP spid="28" grpId="1"/>
      <p:bldP spid="29"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人事管理制度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8" name="矩形 7"/>
          <p:cNvSpPr>
            <a:spLocks noChangeArrowheads="1"/>
          </p:cNvSpPr>
          <p:nvPr/>
        </p:nvSpPr>
        <p:spPr bwMode="auto">
          <a:xfrm>
            <a:off x="1399297" y="2589549"/>
            <a:ext cx="243260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en-US" altLang="zh-CN" sz="2000" b="1" dirty="0">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endParaRPr lang="en-US" altLang="zh-CN" sz="2000" b="1" dirty="0">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9" name="矩形 8"/>
          <p:cNvSpPr>
            <a:spLocks noChangeArrowheads="1"/>
          </p:cNvSpPr>
          <p:nvPr/>
        </p:nvSpPr>
        <p:spPr bwMode="auto">
          <a:xfrm>
            <a:off x="3939409" y="2589549"/>
            <a:ext cx="2736403"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0" name="对角圆角矩形 5"/>
          <p:cNvSpPr/>
          <p:nvPr/>
        </p:nvSpPr>
        <p:spPr>
          <a:xfrm>
            <a:off x="1399296" y="2932300"/>
            <a:ext cx="2027102" cy="428350"/>
          </a:xfrm>
          <a:prstGeom prst="round2DiagRect">
            <a:avLst>
              <a:gd name="adj1" fmla="val 20943"/>
              <a:gd name="adj2" fmla="val 0"/>
            </a:avLst>
          </a:prstGeom>
          <a:solidFill>
            <a:schemeClr val="bg1"/>
          </a:solidFill>
          <a:ln>
            <a:solidFill>
              <a:srgbClr val="D4D3F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663797" y="2932300"/>
            <a:ext cx="0" cy="2613173"/>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53" presetClass="entr" presetSubtype="16" fill="hold" grpId="0" nodeType="withEffect">
                                  <p:stCondLst>
                                    <p:cond delay="35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2" presetClass="entr" presetSubtype="2" fill="hold" grpId="0" nodeType="withEffect">
                                  <p:stCondLst>
                                    <p:cond delay="4000"/>
                                  </p:stCondLst>
                                  <p:iterate type="wd">
                                    <p:tmPct val="10000"/>
                                  </p:iterate>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49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5200"/>
                                  </p:stCondLst>
                                  <p:iterate type="wd">
                                    <p:tmPct val="10000"/>
                                  </p:iterate>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1+#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8" grpId="0"/>
      <p:bldP spid="19" grpId="0"/>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对角圆角矩形 5"/>
          <p:cNvSpPr/>
          <p:nvPr/>
        </p:nvSpPr>
        <p:spPr>
          <a:xfrm>
            <a:off x="1081242" y="560159"/>
            <a:ext cx="2642617"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入职流程</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4" name="矩形 23"/>
          <p:cNvSpPr/>
          <p:nvPr/>
        </p:nvSpPr>
        <p:spPr>
          <a:xfrm>
            <a:off x="1698191" y="1867162"/>
            <a:ext cx="2423235" cy="3619238"/>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5" name="文本框 24"/>
          <p:cNvSpPr txBox="1"/>
          <p:nvPr/>
        </p:nvSpPr>
        <p:spPr>
          <a:xfrm>
            <a:off x="2487673" y="1980057"/>
            <a:ext cx="844270" cy="646331"/>
          </a:xfrm>
          <a:prstGeom prst="rect">
            <a:avLst/>
          </a:prstGeom>
          <a:noFill/>
        </p:spPr>
        <p:txBody>
          <a:bodyPr wrap="square" rtlCol="0">
            <a:spAutoFit/>
          </a:bodyPr>
          <a:lstStyle/>
          <a:p>
            <a:pPr algn="ctr"/>
            <a:r>
              <a:rPr lang="en-US" altLang="zh-CN" sz="3600" dirty="0">
                <a:solidFill>
                  <a:schemeClr val="tx1">
                    <a:lumMod val="75000"/>
                    <a:lumOff val="25000"/>
                  </a:schemeClr>
                </a:solidFill>
                <a:latin typeface="Algerian" panose="04020705040A02060702" pitchFamily="82" charset="0"/>
                <a:ea typeface="汉真广标" panose="02010609000101010101" pitchFamily="49" charset="-122"/>
              </a:rPr>
              <a:t>01</a:t>
            </a:r>
            <a:endParaRPr lang="zh-CN" altLang="en-US" sz="3600" dirty="0">
              <a:solidFill>
                <a:schemeClr val="tx1">
                  <a:lumMod val="75000"/>
                  <a:lumOff val="25000"/>
                </a:schemeClr>
              </a:solidFill>
              <a:latin typeface="Algerian" panose="04020705040A02060702" pitchFamily="82" charset="0"/>
              <a:ea typeface="汉真广标" panose="02010609000101010101" pitchFamily="49" charset="-122"/>
            </a:endParaRPr>
          </a:p>
        </p:txBody>
      </p:sp>
      <p:sp>
        <p:nvSpPr>
          <p:cNvPr id="26" name="文本框 25"/>
          <p:cNvSpPr txBox="1"/>
          <p:nvPr/>
        </p:nvSpPr>
        <p:spPr>
          <a:xfrm>
            <a:off x="1888601" y="2681855"/>
            <a:ext cx="2042414" cy="2120902"/>
          </a:xfrm>
          <a:prstGeom prst="rect">
            <a:avLst/>
          </a:prstGeom>
          <a:noFill/>
        </p:spPr>
        <p:txBody>
          <a:bodyPr wrap="square" rtlCol="0">
            <a:spAutoFit/>
          </a:bodyPr>
          <a:lstStyle/>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1</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、提交入职资料</a:t>
            </a:r>
            <a:endPar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2</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、办理入职手续</a:t>
            </a:r>
            <a:endPar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3</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、录入指纹考勤</a:t>
            </a:r>
            <a:endPar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4</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、提交体检报告</a:t>
            </a:r>
            <a:endPar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5</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、参加入职培训</a:t>
            </a:r>
            <a:endPar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cxnSp>
        <p:nvCxnSpPr>
          <p:cNvPr id="27" name="直接连接符 26"/>
          <p:cNvCxnSpPr/>
          <p:nvPr/>
        </p:nvCxnSpPr>
        <p:spPr>
          <a:xfrm>
            <a:off x="2258792" y="5177413"/>
            <a:ext cx="1302032" cy="0"/>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4910908" y="1867162"/>
            <a:ext cx="2423235" cy="3619238"/>
          </a:xfrm>
          <a:prstGeom prst="rect">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0" name="文本框 29"/>
          <p:cNvSpPr txBox="1"/>
          <p:nvPr/>
        </p:nvSpPr>
        <p:spPr>
          <a:xfrm>
            <a:off x="5700390" y="1980057"/>
            <a:ext cx="844270" cy="646331"/>
          </a:xfrm>
          <a:prstGeom prst="rect">
            <a:avLst/>
          </a:prstGeom>
          <a:noFill/>
        </p:spPr>
        <p:txBody>
          <a:bodyPr wrap="square" rtlCol="0">
            <a:spAutoFit/>
          </a:bodyPr>
          <a:lstStyle/>
          <a:p>
            <a:pPr algn="ctr"/>
            <a:r>
              <a:rPr lang="en-US" altLang="zh-CN" sz="3600" dirty="0">
                <a:solidFill>
                  <a:schemeClr val="bg1"/>
                </a:solidFill>
                <a:effectLst>
                  <a:outerShdw blurRad="38100" dist="38100" dir="2700000" algn="tl">
                    <a:srgbClr val="000000">
                      <a:alpha val="43137"/>
                    </a:srgbClr>
                  </a:outerShdw>
                </a:effectLst>
                <a:latin typeface="Algerian" panose="04020705040A02060702" pitchFamily="82" charset="0"/>
                <a:ea typeface="汉真广标" panose="02010609000101010101" pitchFamily="49" charset="-122"/>
              </a:rPr>
              <a:t>02</a:t>
            </a:r>
            <a:endParaRPr lang="zh-CN" altLang="en-US" sz="3600" dirty="0">
              <a:solidFill>
                <a:schemeClr val="bg1"/>
              </a:solidFill>
              <a:effectLst>
                <a:outerShdw blurRad="38100" dist="38100" dir="2700000" algn="tl">
                  <a:srgbClr val="000000">
                    <a:alpha val="43137"/>
                  </a:srgbClr>
                </a:outerShdw>
              </a:effectLst>
              <a:latin typeface="Algerian" panose="04020705040A02060702" pitchFamily="82" charset="0"/>
              <a:ea typeface="汉真广标" panose="02010609000101010101" pitchFamily="49" charset="-122"/>
            </a:endParaRPr>
          </a:p>
        </p:txBody>
      </p:sp>
      <p:sp>
        <p:nvSpPr>
          <p:cNvPr id="31" name="文本框 30"/>
          <p:cNvSpPr txBox="1"/>
          <p:nvPr/>
        </p:nvSpPr>
        <p:spPr>
          <a:xfrm>
            <a:off x="5032596" y="2988945"/>
            <a:ext cx="2232825" cy="1295676"/>
          </a:xfrm>
          <a:prstGeom prst="rect">
            <a:avLst/>
          </a:prstGeom>
          <a:noFill/>
        </p:spPr>
        <p:txBody>
          <a:bodyPr wrap="square" rtlCol="0">
            <a:spAutoFit/>
          </a:bodyPr>
          <a:lstStyle/>
          <a:p>
            <a:pPr>
              <a:lnSpc>
                <a:spcPct val="150000"/>
              </a:lnSpc>
            </a:pPr>
            <a:r>
              <a:rPr lang="en-US" altLang="zh-CN"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rPr>
              <a:t>1</a:t>
            </a:r>
            <a:r>
              <a:rPr lang="zh-CN" altLang="en-US"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rPr>
              <a:t>、签订试用期合同</a:t>
            </a:r>
            <a:endParaRPr lang="zh-CN" altLang="en-US"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rPr>
              <a:t>2</a:t>
            </a:r>
            <a:r>
              <a:rPr lang="zh-CN" altLang="en-US"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rPr>
              <a:t>、进入试用期</a:t>
            </a:r>
            <a:endParaRPr lang="zh-CN" altLang="en-US"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rPr>
              <a:t>3</a:t>
            </a:r>
            <a:r>
              <a:rPr lang="zh-CN" altLang="en-US"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rPr>
              <a:t>、办理社保五险</a:t>
            </a:r>
            <a:endParaRPr lang="zh-CN" altLang="en-US"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cxnSp>
        <p:nvCxnSpPr>
          <p:cNvPr id="32" name="直接连接符 31"/>
          <p:cNvCxnSpPr/>
          <p:nvPr/>
        </p:nvCxnSpPr>
        <p:spPr>
          <a:xfrm>
            <a:off x="5471509" y="5177413"/>
            <a:ext cx="130203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8123625" y="1867162"/>
            <a:ext cx="2423235" cy="3619238"/>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4" name="文本框 33"/>
          <p:cNvSpPr txBox="1"/>
          <p:nvPr/>
        </p:nvSpPr>
        <p:spPr>
          <a:xfrm>
            <a:off x="8913107" y="1980057"/>
            <a:ext cx="844270" cy="646331"/>
          </a:xfrm>
          <a:prstGeom prst="rect">
            <a:avLst/>
          </a:prstGeom>
          <a:noFill/>
        </p:spPr>
        <p:txBody>
          <a:bodyPr wrap="square" rtlCol="0">
            <a:spAutoFit/>
          </a:bodyPr>
          <a:lstStyle/>
          <a:p>
            <a:pPr algn="ctr"/>
            <a:r>
              <a:rPr lang="en-US" altLang="zh-CN" sz="3600" dirty="0">
                <a:solidFill>
                  <a:schemeClr val="tx1">
                    <a:lumMod val="75000"/>
                    <a:lumOff val="25000"/>
                  </a:schemeClr>
                </a:solidFill>
                <a:latin typeface="Algerian" panose="04020705040A02060702" pitchFamily="82" charset="0"/>
                <a:ea typeface="汉真广标" panose="02010609000101010101" pitchFamily="49" charset="-122"/>
              </a:rPr>
              <a:t>03</a:t>
            </a:r>
            <a:endParaRPr lang="zh-CN" altLang="en-US" sz="3600" dirty="0">
              <a:solidFill>
                <a:schemeClr val="tx1">
                  <a:lumMod val="75000"/>
                  <a:lumOff val="25000"/>
                </a:schemeClr>
              </a:solidFill>
              <a:latin typeface="Algerian" panose="04020705040A02060702" pitchFamily="82" charset="0"/>
              <a:ea typeface="汉真广标" panose="02010609000101010101" pitchFamily="49" charset="-122"/>
            </a:endParaRPr>
          </a:p>
        </p:txBody>
      </p:sp>
      <p:sp>
        <p:nvSpPr>
          <p:cNvPr id="35" name="文本框 34"/>
          <p:cNvSpPr txBox="1"/>
          <p:nvPr/>
        </p:nvSpPr>
        <p:spPr>
          <a:xfrm>
            <a:off x="8314035" y="2681855"/>
            <a:ext cx="2042414" cy="1711174"/>
          </a:xfrm>
          <a:prstGeom prst="rect">
            <a:avLst/>
          </a:prstGeom>
          <a:noFill/>
        </p:spPr>
        <p:txBody>
          <a:bodyPr wrap="square" rtlCol="0">
            <a:spAutoFit/>
          </a:bodyPr>
          <a:lstStyle/>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1</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、提交转正申请</a:t>
            </a:r>
            <a:endPar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2</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、评估转正申请</a:t>
            </a:r>
            <a:endPar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3</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、转正员工面谈</a:t>
            </a:r>
            <a:endPar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a:p>
            <a:pPr>
              <a:lnSpc>
                <a:spcPct val="150000"/>
              </a:lnSpc>
            </a:pPr>
            <a:r>
              <a:rPr lang="en-US" altLang="zh-CN"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4</a:t>
            </a:r>
            <a:r>
              <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、签订劳动合同</a:t>
            </a:r>
            <a:endParaRPr lang="zh-CN" altLang="en-US"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cxnSp>
        <p:nvCxnSpPr>
          <p:cNvPr id="36" name="直接连接符 35"/>
          <p:cNvCxnSpPr/>
          <p:nvPr/>
        </p:nvCxnSpPr>
        <p:spPr>
          <a:xfrm>
            <a:off x="8684226" y="5177413"/>
            <a:ext cx="1302032" cy="0"/>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人事管理制度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9" name="矩形 8"/>
          <p:cNvSpPr>
            <a:spLocks noChangeArrowheads="1"/>
          </p:cNvSpPr>
          <p:nvPr/>
        </p:nvSpPr>
        <p:spPr bwMode="auto">
          <a:xfrm>
            <a:off x="3939409" y="2589549"/>
            <a:ext cx="2736403"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663797" y="2932300"/>
            <a:ext cx="0" cy="2613173"/>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3" name="矩形 7"/>
          <p:cNvSpPr>
            <a:spLocks noChangeArrowheads="1"/>
          </p:cNvSpPr>
          <p:nvPr/>
        </p:nvSpPr>
        <p:spPr bwMode="auto">
          <a:xfrm>
            <a:off x="1475335" y="2685348"/>
            <a:ext cx="2432607" cy="303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4" name="对角圆角矩形 5"/>
          <p:cNvSpPr/>
          <p:nvPr/>
        </p:nvSpPr>
        <p:spPr>
          <a:xfrm>
            <a:off x="1528343" y="3685841"/>
            <a:ext cx="2027102" cy="428350"/>
          </a:xfrm>
          <a:prstGeom prst="round2DiagRect">
            <a:avLst>
              <a:gd name="adj1" fmla="val 2094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buClr>
                <a:srgbClr val="1C207A"/>
              </a:buClr>
            </a:pPr>
            <a:r>
              <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5200"/>
                                  </p:stCondLst>
                                  <p:iterate type="wd">
                                    <p:tmPct val="10000"/>
                                  </p:iterate>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1+#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4000"/>
                                  </p:stCondLst>
                                  <p:iterate type="wd">
                                    <p:tmPct val="10000"/>
                                  </p:iterate>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350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9" grpId="0"/>
      <p:bldP spid="13"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对角圆角矩形 5"/>
          <p:cNvSpPr/>
          <p:nvPr/>
        </p:nvSpPr>
        <p:spPr>
          <a:xfrm>
            <a:off x="1081242" y="560159"/>
            <a:ext cx="2642617"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1.2</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劳动合同</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52" name="TextBox 11"/>
          <p:cNvSpPr txBox="1"/>
          <p:nvPr/>
        </p:nvSpPr>
        <p:spPr>
          <a:xfrm>
            <a:off x="1476700" y="2387184"/>
            <a:ext cx="1917535" cy="2556597"/>
          </a:xfrm>
          <a:prstGeom prst="rect">
            <a:avLst/>
          </a:prstGeom>
          <a:noFill/>
        </p:spPr>
        <p:txBody>
          <a:bodyPr wrap="square" lIns="0" rIns="0" rtlCol="0">
            <a:spAutoFit/>
          </a:bodyPr>
          <a:lstStyle/>
          <a:p>
            <a:pPr algn="ctr" eaLnBrk="1" fontAlgn="auto" hangingPunct="1">
              <a:lnSpc>
                <a:spcPct val="150000"/>
              </a:lnSpc>
              <a:spcAft>
                <a:spcPts val="0"/>
              </a:spcAft>
              <a:buClr>
                <a:schemeClr val="tx1"/>
              </a:buClr>
              <a:buSzPct val="85000"/>
              <a:defRPr/>
            </a:pPr>
            <a:r>
              <a:rPr lang="zh-CN" altLang="en-US" sz="1200" dirty="0">
                <a:solidFill>
                  <a:srgbClr val="6663F0"/>
                </a:solidFill>
                <a:latin typeface="思源黑体 CN Regular" panose="020B0500000000000000" pitchFamily="34" charset="-122"/>
                <a:ea typeface="思源黑体 CN Regular" panose="020B0500000000000000" pitchFamily="34" charset="-122"/>
              </a:rPr>
              <a:t>身份证、学历证书、学位证书、专业技术证书、个人简历、离职证明、照片</a:t>
            </a:r>
            <a:r>
              <a:rPr lang="en-US" altLang="zh-CN"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办理社保用，需电子版），填写并提交</a:t>
            </a:r>
            <a:r>
              <a:rPr lang="en-US" altLang="zh-CN" sz="1200" b="1" dirty="0">
                <a:solidFill>
                  <a:srgbClr val="6663F0"/>
                </a:solidFill>
                <a:latin typeface="思源黑体 CN Regular" panose="020B0500000000000000" pitchFamily="34" charset="-122"/>
                <a:ea typeface="思源黑体 CN Regular" panose="020B0500000000000000" pitchFamily="34" charset="-122"/>
              </a:rPr>
              <a:t>《</a:t>
            </a:r>
            <a:r>
              <a:rPr lang="zh-CN" altLang="en-US" sz="1200" b="1" dirty="0">
                <a:solidFill>
                  <a:srgbClr val="6663F0"/>
                </a:solidFill>
                <a:latin typeface="思源黑体 CN Regular" panose="020B0500000000000000" pitchFamily="34" charset="-122"/>
                <a:ea typeface="思源黑体 CN Regular" panose="020B0500000000000000" pitchFamily="34" charset="-122"/>
              </a:rPr>
              <a:t>员工入职登记表</a:t>
            </a:r>
            <a:r>
              <a:rPr lang="en-US" altLang="zh-CN" sz="1200" b="1" dirty="0">
                <a:solidFill>
                  <a:srgbClr val="6663F0"/>
                </a:solidFill>
                <a:latin typeface="思源黑体 CN Regular" panose="020B0500000000000000" pitchFamily="34" charset="-122"/>
                <a:ea typeface="思源黑体 CN Regular" panose="020B0500000000000000" pitchFamily="34" charset="-122"/>
              </a:rPr>
              <a:t>》</a:t>
            </a:r>
            <a:r>
              <a:rPr lang="zh-CN" altLang="en-US" sz="1200" b="1" dirty="0">
                <a:solidFill>
                  <a:srgbClr val="6663F0"/>
                </a:solidFill>
                <a:latin typeface="思源黑体 CN Regular" panose="020B0500000000000000" pitchFamily="34" charset="-122"/>
                <a:ea typeface="思源黑体 CN Regular" panose="020B0500000000000000" pitchFamily="34" charset="-122"/>
              </a:rPr>
              <a:t>、</a:t>
            </a:r>
            <a:r>
              <a:rPr lang="en-US" altLang="zh-CN" sz="1200" b="1" dirty="0">
                <a:solidFill>
                  <a:srgbClr val="6663F0"/>
                </a:solidFill>
                <a:latin typeface="思源黑体 CN Regular" panose="020B0500000000000000" pitchFamily="34" charset="-122"/>
                <a:ea typeface="思源黑体 CN Regular" panose="020B0500000000000000" pitchFamily="34" charset="-122"/>
              </a:rPr>
              <a:t> 《XXXX</a:t>
            </a:r>
            <a:r>
              <a:rPr lang="zh-CN" altLang="en-US" sz="1200" b="1" dirty="0">
                <a:solidFill>
                  <a:srgbClr val="6663F0"/>
                </a:solidFill>
                <a:latin typeface="思源黑体 CN Regular" panose="020B0500000000000000" pitchFamily="34" charset="-122"/>
                <a:ea typeface="思源黑体 CN Regular" panose="020B0500000000000000" pitchFamily="34" charset="-122"/>
              </a:rPr>
              <a:t>公司入职职业规划表</a:t>
            </a:r>
            <a:r>
              <a:rPr lang="en-US" altLang="zh-CN" sz="1200" b="1" dirty="0">
                <a:solidFill>
                  <a:srgbClr val="6663F0"/>
                </a:solidFill>
                <a:latin typeface="思源黑体 CN Regular" panose="020B0500000000000000" pitchFamily="34" charset="-122"/>
                <a:ea typeface="思源黑体 CN Regular" panose="020B0500000000000000" pitchFamily="34" charset="-122"/>
              </a:rPr>
              <a:t>》</a:t>
            </a:r>
            <a:r>
              <a:rPr lang="zh-CN" altLang="en-US"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，保证其真实性，如有虚假，将予以辞退，并不作任何经济补偿</a:t>
            </a:r>
            <a:endParaRPr lang="zh-CN" altLang="en-US" sz="12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grpSp>
        <p:nvGrpSpPr>
          <p:cNvPr id="53" name="组合 52"/>
          <p:cNvGrpSpPr/>
          <p:nvPr/>
        </p:nvGrpSpPr>
        <p:grpSpPr>
          <a:xfrm>
            <a:off x="1315522" y="1908313"/>
            <a:ext cx="2239896" cy="3643688"/>
            <a:chOff x="893874" y="1491630"/>
            <a:chExt cx="1632325" cy="2655339"/>
          </a:xfrm>
        </p:grpSpPr>
        <p:sp>
          <p:nvSpPr>
            <p:cNvPr id="54" name="Rectangle 3"/>
            <p:cNvSpPr/>
            <p:nvPr/>
          </p:nvSpPr>
          <p:spPr>
            <a:xfrm>
              <a:off x="893875" y="1491630"/>
              <a:ext cx="1632324" cy="2655339"/>
            </a:xfrm>
            <a:prstGeom prst="rect">
              <a:avLst/>
            </a:prstGeom>
            <a:noFill/>
            <a:ln w="12700">
              <a:solidFill>
                <a:srgbClr val="6663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5"/>
            </a:p>
          </p:txBody>
        </p:sp>
        <p:sp>
          <p:nvSpPr>
            <p:cNvPr id="55" name="Rectangle 4"/>
            <p:cNvSpPr/>
            <p:nvPr/>
          </p:nvSpPr>
          <p:spPr>
            <a:xfrm>
              <a:off x="893874" y="3816976"/>
              <a:ext cx="1632324" cy="329993"/>
            </a:xfrm>
            <a:prstGeom prst="rect">
              <a:avLst/>
            </a:prstGeom>
            <a:solidFill>
              <a:srgbClr val="6663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资料准备</a:t>
              </a:r>
              <a:endParaRPr lang="en-US" altLang="zh-CN"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56" name="TextBox 12"/>
            <p:cNvSpPr txBox="1"/>
            <p:nvPr/>
          </p:nvSpPr>
          <p:spPr>
            <a:xfrm>
              <a:off x="991186" y="1658088"/>
              <a:ext cx="718849" cy="251628"/>
            </a:xfrm>
            <a:prstGeom prst="rect">
              <a:avLst/>
            </a:prstGeom>
            <a:noFill/>
          </p:spPr>
          <p:txBody>
            <a:bodyPr wrap="square" rtlCol="0">
              <a:spAutoFit/>
            </a:bodyPr>
            <a:lstStyle/>
            <a:p>
              <a:pPr>
                <a:lnSpc>
                  <a:spcPts val="1640"/>
                </a:lnSpc>
              </a:pPr>
              <a:r>
                <a:rPr lang="en-US" sz="3200" dirty="0">
                  <a:solidFill>
                    <a:srgbClr val="6663F0"/>
                  </a:solidFill>
                  <a:latin typeface="Algerian" panose="04020705040A02060702" pitchFamily="82" charset="0"/>
                </a:rPr>
                <a:t>01</a:t>
              </a:r>
              <a:endParaRPr lang="en-US" sz="3200" dirty="0">
                <a:solidFill>
                  <a:srgbClr val="6663F0"/>
                </a:solidFill>
                <a:latin typeface="Algerian" panose="04020705040A02060702" pitchFamily="82" charset="0"/>
              </a:endParaRPr>
            </a:p>
          </p:txBody>
        </p:sp>
      </p:grpSp>
      <p:cxnSp>
        <p:nvCxnSpPr>
          <p:cNvPr id="57" name="Straight Connector 13"/>
          <p:cNvCxnSpPr/>
          <p:nvPr/>
        </p:nvCxnSpPr>
        <p:spPr>
          <a:xfrm>
            <a:off x="1601898" y="3473803"/>
            <a:ext cx="50796" cy="0"/>
          </a:xfrm>
          <a:prstGeom prst="line">
            <a:avLst/>
          </a:prstGeom>
          <a:ln w="19050" cmpd="sng">
            <a:solidFill>
              <a:schemeClr val="accent1"/>
            </a:solidFill>
            <a:prstDash val="solid"/>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58" name="TextBox 11"/>
          <p:cNvSpPr txBox="1"/>
          <p:nvPr/>
        </p:nvSpPr>
        <p:spPr>
          <a:xfrm>
            <a:off x="4116022" y="2471203"/>
            <a:ext cx="1917535" cy="2269980"/>
          </a:xfrm>
          <a:prstGeom prst="rect">
            <a:avLst/>
          </a:prstGeom>
          <a:noFill/>
        </p:spPr>
        <p:txBody>
          <a:bodyPr wrap="square" lIns="0" rIns="0" rtlCol="0">
            <a:spAutoFit/>
          </a:bodyPr>
          <a:lstStyle/>
          <a:p>
            <a:pPr algn="ctr">
              <a:lnSpc>
                <a:spcPct val="150000"/>
              </a:lnSpc>
              <a:buClr>
                <a:schemeClr val="tx1"/>
              </a:buClr>
              <a:buSzPct val="85000"/>
              <a:defRPr/>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一个月内签订劳动合同，试用期</a:t>
            </a:r>
            <a:r>
              <a:rPr lang="en-US" altLang="zh-CN" sz="1600" b="1" dirty="0">
                <a:solidFill>
                  <a:srgbClr val="6663F0"/>
                </a:solidFill>
                <a:latin typeface="思源黑体 CN Regular" panose="020B0500000000000000" pitchFamily="34" charset="-122"/>
                <a:ea typeface="思源黑体 CN Regular" panose="020B0500000000000000" pitchFamily="34" charset="-122"/>
              </a:rPr>
              <a:t>3</a:t>
            </a:r>
            <a:r>
              <a:rPr lang="zh-CN" altLang="en-US" sz="1600" b="1" dirty="0">
                <a:solidFill>
                  <a:srgbClr val="6663F0"/>
                </a:solidFill>
                <a:latin typeface="思源黑体 CN Regular" panose="020B0500000000000000" pitchFamily="34" charset="-122"/>
                <a:ea typeface="思源黑体 CN Regular" panose="020B0500000000000000" pitchFamily="34" charset="-122"/>
              </a:rPr>
              <a:t>个月</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，合同有效期</a:t>
            </a:r>
            <a:r>
              <a:rPr lang="en-US" altLang="zh-CN" sz="1600" b="1" dirty="0">
                <a:solidFill>
                  <a:srgbClr val="6663F0"/>
                </a:solidFill>
                <a:latin typeface="思源黑体 CN Regular" panose="020B0500000000000000" pitchFamily="34" charset="-122"/>
                <a:ea typeface="思源黑体 CN Regular" panose="020B0500000000000000" pitchFamily="34" charset="-122"/>
              </a:rPr>
              <a:t>3</a:t>
            </a:r>
            <a:r>
              <a:rPr lang="zh-CN" altLang="en-US" sz="1600" b="1" dirty="0">
                <a:solidFill>
                  <a:srgbClr val="6663F0"/>
                </a:solidFill>
                <a:latin typeface="思源黑体 CN Regular" panose="020B0500000000000000" pitchFamily="34" charset="-122"/>
                <a:ea typeface="思源黑体 CN Regular" panose="020B0500000000000000" pitchFamily="34" charset="-122"/>
              </a:rPr>
              <a:t>年</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，一个月内签订劳动合同，试用期</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600" b="1" dirty="0">
                <a:solidFill>
                  <a:srgbClr val="6663F0"/>
                </a:solidFill>
                <a:latin typeface="思源黑体 CN Regular" panose="020B0500000000000000" pitchFamily="34" charset="-122"/>
                <a:ea typeface="思源黑体 CN Regular" panose="020B0500000000000000" pitchFamily="34" charset="-122"/>
              </a:rPr>
              <a:t>个月</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，合同有效期</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年</a:t>
            </a:r>
            <a:endPar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grpSp>
        <p:nvGrpSpPr>
          <p:cNvPr id="59" name="组合 58"/>
          <p:cNvGrpSpPr/>
          <p:nvPr/>
        </p:nvGrpSpPr>
        <p:grpSpPr>
          <a:xfrm>
            <a:off x="3908916" y="1908313"/>
            <a:ext cx="2239896" cy="3643688"/>
            <a:chOff x="893874" y="1491630"/>
            <a:chExt cx="1632325" cy="2655339"/>
          </a:xfrm>
        </p:grpSpPr>
        <p:sp>
          <p:nvSpPr>
            <p:cNvPr id="60" name="Rectangle 3"/>
            <p:cNvSpPr/>
            <p:nvPr/>
          </p:nvSpPr>
          <p:spPr>
            <a:xfrm>
              <a:off x="893875" y="1491630"/>
              <a:ext cx="1632324" cy="2655339"/>
            </a:xfrm>
            <a:prstGeom prst="rect">
              <a:avLst/>
            </a:prstGeom>
            <a:noFill/>
            <a:ln w="12700">
              <a:solidFill>
                <a:srgbClr val="6663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5"/>
            </a:p>
          </p:txBody>
        </p:sp>
        <p:sp>
          <p:nvSpPr>
            <p:cNvPr id="61" name="Rectangle 4"/>
            <p:cNvSpPr/>
            <p:nvPr/>
          </p:nvSpPr>
          <p:spPr>
            <a:xfrm>
              <a:off x="893874" y="3816976"/>
              <a:ext cx="1632324" cy="329993"/>
            </a:xfrm>
            <a:prstGeom prst="rect">
              <a:avLst/>
            </a:prstGeom>
            <a:solidFill>
              <a:srgbClr val="6663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合同签订</a:t>
              </a:r>
              <a:endPar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62" name="TextBox 12"/>
            <p:cNvSpPr txBox="1"/>
            <p:nvPr/>
          </p:nvSpPr>
          <p:spPr>
            <a:xfrm>
              <a:off x="991186" y="1658088"/>
              <a:ext cx="718849" cy="251628"/>
            </a:xfrm>
            <a:prstGeom prst="rect">
              <a:avLst/>
            </a:prstGeom>
            <a:noFill/>
          </p:spPr>
          <p:txBody>
            <a:bodyPr wrap="square" rtlCol="0">
              <a:spAutoFit/>
            </a:bodyPr>
            <a:lstStyle/>
            <a:p>
              <a:pPr>
                <a:lnSpc>
                  <a:spcPts val="1640"/>
                </a:lnSpc>
              </a:pPr>
              <a:r>
                <a:rPr lang="en-US" sz="3200" dirty="0">
                  <a:solidFill>
                    <a:srgbClr val="6663F0"/>
                  </a:solidFill>
                  <a:latin typeface="Algerian" panose="04020705040A02060702" pitchFamily="82" charset="0"/>
                </a:rPr>
                <a:t>02</a:t>
              </a:r>
              <a:endParaRPr lang="en-US" sz="3200" dirty="0">
                <a:solidFill>
                  <a:srgbClr val="6663F0"/>
                </a:solidFill>
                <a:latin typeface="Algerian" panose="04020705040A02060702" pitchFamily="82" charset="0"/>
              </a:endParaRPr>
            </a:p>
          </p:txBody>
        </p:sp>
      </p:grpSp>
      <p:cxnSp>
        <p:nvCxnSpPr>
          <p:cNvPr id="63" name="Straight Connector 13"/>
          <p:cNvCxnSpPr/>
          <p:nvPr/>
        </p:nvCxnSpPr>
        <p:spPr>
          <a:xfrm>
            <a:off x="4195292" y="3473803"/>
            <a:ext cx="50796" cy="0"/>
          </a:xfrm>
          <a:prstGeom prst="line">
            <a:avLst/>
          </a:prstGeom>
          <a:ln w="19050" cmpd="sng">
            <a:solidFill>
              <a:schemeClr val="accent1"/>
            </a:solidFill>
            <a:prstDash val="solid"/>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76" name="TextBox 11"/>
          <p:cNvSpPr txBox="1"/>
          <p:nvPr/>
        </p:nvSpPr>
        <p:spPr>
          <a:xfrm>
            <a:off x="6683642" y="2553422"/>
            <a:ext cx="1917535" cy="1900649"/>
          </a:xfrm>
          <a:prstGeom prst="rect">
            <a:avLst/>
          </a:prstGeom>
          <a:noFill/>
        </p:spPr>
        <p:txBody>
          <a:bodyPr wrap="square" lIns="0" rIns="0" rtlCol="0">
            <a:spAutoFit/>
          </a:bodyPr>
          <a:lstStyle/>
          <a:p>
            <a:pPr algn="ctr">
              <a:lnSpc>
                <a:spcPct val="150000"/>
              </a:lnSpc>
              <a:buClr>
                <a:schemeClr val="tx1"/>
              </a:buClr>
              <a:buSzPct val="85000"/>
              <a:defRPr/>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试用期内表现优秀可向部门主管</a:t>
            </a:r>
            <a:r>
              <a:rPr lang="zh-CN" altLang="en-US" sz="1600" b="1" dirty="0">
                <a:solidFill>
                  <a:srgbClr val="6663F0"/>
                </a:solidFill>
                <a:latin typeface="思源黑体 CN Regular" panose="020B0500000000000000" pitchFamily="34" charset="-122"/>
                <a:ea typeface="思源黑体 CN Regular" panose="020B0500000000000000" pitchFamily="34" charset="-122"/>
              </a:rPr>
              <a:t>申请提前转正</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试用期内表现优秀可向部门主管</a:t>
            </a:r>
            <a:r>
              <a:rPr lang="zh-CN" altLang="en-US" sz="1600" b="1" dirty="0">
                <a:solidFill>
                  <a:srgbClr val="6663F0"/>
                </a:solidFill>
                <a:latin typeface="思源黑体 CN Regular" panose="020B0500000000000000" pitchFamily="34" charset="-122"/>
                <a:ea typeface="思源黑体 CN Regular" panose="020B0500000000000000" pitchFamily="34" charset="-122"/>
              </a:rPr>
              <a:t>申请提前转正</a:t>
            </a:r>
            <a:endParaRPr lang="zh-CN" altLang="en-US" sz="1600" b="1" dirty="0">
              <a:solidFill>
                <a:srgbClr val="6663F0"/>
              </a:solidFill>
              <a:latin typeface="思源黑体 CN Regular" panose="020B0500000000000000" pitchFamily="34" charset="-122"/>
              <a:ea typeface="思源黑体 CN Regular" panose="020B0500000000000000" pitchFamily="34" charset="-122"/>
            </a:endParaRPr>
          </a:p>
        </p:txBody>
      </p:sp>
      <p:grpSp>
        <p:nvGrpSpPr>
          <p:cNvPr id="77" name="组合 76"/>
          <p:cNvGrpSpPr/>
          <p:nvPr/>
        </p:nvGrpSpPr>
        <p:grpSpPr>
          <a:xfrm>
            <a:off x="6522464" y="1908313"/>
            <a:ext cx="2239896" cy="3643688"/>
            <a:chOff x="893874" y="1491630"/>
            <a:chExt cx="1632325" cy="2655339"/>
          </a:xfrm>
        </p:grpSpPr>
        <p:sp>
          <p:nvSpPr>
            <p:cNvPr id="78" name="Rectangle 3"/>
            <p:cNvSpPr/>
            <p:nvPr/>
          </p:nvSpPr>
          <p:spPr>
            <a:xfrm>
              <a:off x="893875" y="1491630"/>
              <a:ext cx="1632324" cy="2655339"/>
            </a:xfrm>
            <a:prstGeom prst="rect">
              <a:avLst/>
            </a:prstGeom>
            <a:noFill/>
            <a:ln w="12700">
              <a:solidFill>
                <a:srgbClr val="6663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5"/>
            </a:p>
          </p:txBody>
        </p:sp>
        <p:sp>
          <p:nvSpPr>
            <p:cNvPr id="79" name="Rectangle 4"/>
            <p:cNvSpPr/>
            <p:nvPr/>
          </p:nvSpPr>
          <p:spPr>
            <a:xfrm>
              <a:off x="893874" y="3816976"/>
              <a:ext cx="1632324" cy="329993"/>
            </a:xfrm>
            <a:prstGeom prst="rect">
              <a:avLst/>
            </a:prstGeom>
            <a:solidFill>
              <a:srgbClr val="6663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提交转正</a:t>
              </a:r>
              <a:endPar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0" name="TextBox 12"/>
            <p:cNvSpPr txBox="1"/>
            <p:nvPr/>
          </p:nvSpPr>
          <p:spPr>
            <a:xfrm>
              <a:off x="991186" y="1658088"/>
              <a:ext cx="718849" cy="251628"/>
            </a:xfrm>
            <a:prstGeom prst="rect">
              <a:avLst/>
            </a:prstGeom>
            <a:noFill/>
          </p:spPr>
          <p:txBody>
            <a:bodyPr wrap="square" rtlCol="0">
              <a:spAutoFit/>
            </a:bodyPr>
            <a:lstStyle/>
            <a:p>
              <a:pPr>
                <a:lnSpc>
                  <a:spcPts val="1640"/>
                </a:lnSpc>
              </a:pPr>
              <a:r>
                <a:rPr lang="en-US" sz="3200" dirty="0">
                  <a:solidFill>
                    <a:srgbClr val="6663F0"/>
                  </a:solidFill>
                  <a:latin typeface="Algerian" panose="04020705040A02060702" pitchFamily="82" charset="0"/>
                </a:rPr>
                <a:t>03</a:t>
              </a:r>
              <a:endParaRPr lang="en-US" sz="3200" dirty="0">
                <a:solidFill>
                  <a:srgbClr val="6663F0"/>
                </a:solidFill>
                <a:latin typeface="Algerian" panose="04020705040A02060702" pitchFamily="82" charset="0"/>
              </a:endParaRPr>
            </a:p>
          </p:txBody>
        </p:sp>
      </p:grpSp>
      <p:cxnSp>
        <p:nvCxnSpPr>
          <p:cNvPr id="81" name="Straight Connector 13"/>
          <p:cNvCxnSpPr/>
          <p:nvPr/>
        </p:nvCxnSpPr>
        <p:spPr>
          <a:xfrm>
            <a:off x="6808840" y="3473803"/>
            <a:ext cx="50796" cy="0"/>
          </a:xfrm>
          <a:prstGeom prst="line">
            <a:avLst/>
          </a:prstGeom>
          <a:ln w="19050" cmpd="sng">
            <a:solidFill>
              <a:schemeClr val="accent1"/>
            </a:solidFill>
            <a:prstDash val="solid"/>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82" name="TextBox 11"/>
          <p:cNvSpPr txBox="1"/>
          <p:nvPr/>
        </p:nvSpPr>
        <p:spPr>
          <a:xfrm>
            <a:off x="9277036" y="2553422"/>
            <a:ext cx="1917535" cy="1900649"/>
          </a:xfrm>
          <a:prstGeom prst="rect">
            <a:avLst/>
          </a:prstGeom>
          <a:noFill/>
        </p:spPr>
        <p:txBody>
          <a:bodyPr wrap="square" lIns="0" rIns="0" rtlCol="0">
            <a:spAutoFit/>
          </a:bodyPr>
          <a:lstStyle/>
          <a:p>
            <a:pPr algn="ctr">
              <a:lnSpc>
                <a:spcPct val="150000"/>
              </a:lnSpc>
              <a:buClr>
                <a:schemeClr val="tx1"/>
              </a:buClr>
              <a:buSzPct val="85000"/>
              <a:defRPr/>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试用期内离职须</a:t>
            </a:r>
            <a:r>
              <a:rPr lang="zh-CN" altLang="en-US" sz="1600" b="1" dirty="0">
                <a:solidFill>
                  <a:srgbClr val="6663F0"/>
                </a:solidFill>
                <a:latin typeface="思源黑体 CN Regular" panose="020B0500000000000000" pitchFamily="34" charset="-122"/>
                <a:ea typeface="思源黑体 CN Regular" panose="020B0500000000000000" pitchFamily="34" charset="-122"/>
              </a:rPr>
              <a:t>提前三天</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提交离职申请；正式员工离职须</a:t>
            </a:r>
            <a:r>
              <a:rPr lang="zh-CN" altLang="en-US" sz="1600" b="1" dirty="0">
                <a:solidFill>
                  <a:srgbClr val="6663F0"/>
                </a:solidFill>
                <a:latin typeface="思源黑体 CN Regular" panose="020B0500000000000000" pitchFamily="34" charset="-122"/>
                <a:ea typeface="思源黑体 CN Regular" panose="020B0500000000000000" pitchFamily="34" charset="-122"/>
              </a:rPr>
              <a:t>提前一个月</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提出书面申请，方可办理离职手续</a:t>
            </a:r>
            <a:endPar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grpSp>
        <p:nvGrpSpPr>
          <p:cNvPr id="83" name="组合 82"/>
          <p:cNvGrpSpPr/>
          <p:nvPr/>
        </p:nvGrpSpPr>
        <p:grpSpPr>
          <a:xfrm>
            <a:off x="9115858" y="1908313"/>
            <a:ext cx="2239896" cy="3643688"/>
            <a:chOff x="893874" y="1491630"/>
            <a:chExt cx="1632325" cy="2655339"/>
          </a:xfrm>
        </p:grpSpPr>
        <p:sp>
          <p:nvSpPr>
            <p:cNvPr id="84" name="Rectangle 3"/>
            <p:cNvSpPr/>
            <p:nvPr/>
          </p:nvSpPr>
          <p:spPr>
            <a:xfrm>
              <a:off x="893875" y="1491630"/>
              <a:ext cx="1632324" cy="2655339"/>
            </a:xfrm>
            <a:prstGeom prst="rect">
              <a:avLst/>
            </a:prstGeom>
            <a:noFill/>
            <a:ln w="12700">
              <a:solidFill>
                <a:srgbClr val="6663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5"/>
            </a:p>
          </p:txBody>
        </p:sp>
        <p:sp>
          <p:nvSpPr>
            <p:cNvPr id="85" name="Rectangle 4"/>
            <p:cNvSpPr/>
            <p:nvPr/>
          </p:nvSpPr>
          <p:spPr>
            <a:xfrm>
              <a:off x="893874" y="3816976"/>
              <a:ext cx="1632324" cy="329993"/>
            </a:xfrm>
            <a:prstGeom prst="rect">
              <a:avLst/>
            </a:prstGeom>
            <a:solidFill>
              <a:srgbClr val="6663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离职程序</a:t>
              </a:r>
              <a:endParaRPr lang="zh-CN" altLang="en-US" sz="24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6" name="TextBox 12"/>
            <p:cNvSpPr txBox="1"/>
            <p:nvPr/>
          </p:nvSpPr>
          <p:spPr>
            <a:xfrm>
              <a:off x="991186" y="1658088"/>
              <a:ext cx="718849" cy="251628"/>
            </a:xfrm>
            <a:prstGeom prst="rect">
              <a:avLst/>
            </a:prstGeom>
            <a:noFill/>
          </p:spPr>
          <p:txBody>
            <a:bodyPr wrap="square" rtlCol="0">
              <a:spAutoFit/>
            </a:bodyPr>
            <a:lstStyle/>
            <a:p>
              <a:pPr>
                <a:lnSpc>
                  <a:spcPts val="1640"/>
                </a:lnSpc>
              </a:pPr>
              <a:r>
                <a:rPr lang="en-US" sz="3200" dirty="0">
                  <a:solidFill>
                    <a:srgbClr val="6663F0"/>
                  </a:solidFill>
                  <a:latin typeface="Algerian" panose="04020705040A02060702" pitchFamily="82" charset="0"/>
                </a:rPr>
                <a:t>04</a:t>
              </a:r>
              <a:endParaRPr lang="en-US" sz="3200" dirty="0">
                <a:solidFill>
                  <a:srgbClr val="6663F0"/>
                </a:solidFill>
                <a:latin typeface="Algerian" panose="04020705040A02060702" pitchFamily="82" charset="0"/>
              </a:endParaRPr>
            </a:p>
          </p:txBody>
        </p:sp>
      </p:grpSp>
      <p:cxnSp>
        <p:nvCxnSpPr>
          <p:cNvPr id="87" name="Straight Connector 13"/>
          <p:cNvCxnSpPr/>
          <p:nvPr/>
        </p:nvCxnSpPr>
        <p:spPr>
          <a:xfrm>
            <a:off x="9402234" y="3473803"/>
            <a:ext cx="50796" cy="0"/>
          </a:xfrm>
          <a:prstGeom prst="line">
            <a:avLst/>
          </a:prstGeom>
          <a:ln w="19050" cmpd="sng">
            <a:solidFill>
              <a:schemeClr val="accent1"/>
            </a:solidFill>
            <a:prstDash val="solid"/>
            <a:headEnd type="none"/>
            <a:tailEnd type="none" w="lg" len="lg"/>
          </a:ln>
          <a:effectLst/>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25" presetClass="entr" presetSubtype="0"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15" dur="1000" fill="hold"/>
                                            <p:tgtEl>
                                              <p:spTgt spid="53"/>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53"/>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53"/>
                                            </p:tgtEl>
                                          </p:cBhvr>
                                        </p:animEffect>
                                      </p:childTnLst>
                                    </p:cTn>
                                  </p:par>
                                  <p:par>
                                    <p:cTn id="20" presetID="2" presetClass="entr" presetSubtype="4" fill="hold" grpId="0" nodeType="withEffect" p14:presetBounceEnd="50000">
                                      <p:stCondLst>
                                        <p:cond delay="500"/>
                                      </p:stCondLst>
                                      <p:childTnLst>
                                        <p:set>
                                          <p:cBhvr>
                                            <p:cTn id="21" dur="1" fill="hold">
                                              <p:stCondLst>
                                                <p:cond delay="0"/>
                                              </p:stCondLst>
                                            </p:cTn>
                                            <p:tgtEl>
                                              <p:spTgt spid="52"/>
                                            </p:tgtEl>
                                            <p:attrNameLst>
                                              <p:attrName>style.visibility</p:attrName>
                                            </p:attrNameLst>
                                          </p:cBhvr>
                                          <p:to>
                                            <p:strVal val="visible"/>
                                          </p:to>
                                        </p:set>
                                        <p:anim calcmode="lin" valueType="num" p14:bounceEnd="50000">
                                          <p:cBhvr additive="base">
                                            <p:cTn id="22" dur="125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23" dur="1250" fill="hold"/>
                                            <p:tgtEl>
                                              <p:spTgt spid="52"/>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14:presetBounceEnd="60000">
                                      <p:stCondLst>
                                        <p:cond delay="250"/>
                                      </p:stCondLst>
                                      <p:childTnLst>
                                        <p:set>
                                          <p:cBhvr>
                                            <p:cTn id="25" dur="1" fill="hold">
                                              <p:stCondLst>
                                                <p:cond delay="0"/>
                                              </p:stCondLst>
                                            </p:cTn>
                                            <p:tgtEl>
                                              <p:spTgt spid="57"/>
                                            </p:tgtEl>
                                            <p:attrNameLst>
                                              <p:attrName>style.visibility</p:attrName>
                                            </p:attrNameLst>
                                          </p:cBhvr>
                                          <p:to>
                                            <p:strVal val="visible"/>
                                          </p:to>
                                        </p:set>
                                        <p:anim calcmode="lin" valueType="num" p14:bounceEnd="60000">
                                          <p:cBhvr additive="base">
                                            <p:cTn id="26" dur="1000" fill="hold"/>
                                            <p:tgtEl>
                                              <p:spTgt spid="57"/>
                                            </p:tgtEl>
                                            <p:attrNameLst>
                                              <p:attrName>ppt_x</p:attrName>
                                            </p:attrNameLst>
                                          </p:cBhvr>
                                          <p:tavLst>
                                            <p:tav tm="0">
                                              <p:val>
                                                <p:strVal val="#ppt_x"/>
                                              </p:val>
                                            </p:tav>
                                            <p:tav tm="100000">
                                              <p:val>
                                                <p:strVal val="#ppt_x"/>
                                              </p:val>
                                            </p:tav>
                                          </p:tavLst>
                                        </p:anim>
                                        <p:anim calcmode="lin" valueType="num" p14:bounceEnd="60000">
                                          <p:cBhvr additive="base">
                                            <p:cTn id="27" dur="1000" fill="hold"/>
                                            <p:tgtEl>
                                              <p:spTgt spid="57"/>
                                            </p:tgtEl>
                                            <p:attrNameLst>
                                              <p:attrName>ppt_y</p:attrName>
                                            </p:attrNameLst>
                                          </p:cBhvr>
                                          <p:tavLst>
                                            <p:tav tm="0">
                                              <p:val>
                                                <p:strVal val="1+#ppt_h/2"/>
                                              </p:val>
                                            </p:tav>
                                            <p:tav tm="100000">
                                              <p:val>
                                                <p:strVal val="#ppt_y"/>
                                              </p:val>
                                            </p:tav>
                                          </p:tavLst>
                                        </p:anim>
                                      </p:childTnLst>
                                    </p:cTn>
                                  </p:par>
                                  <p:par>
                                    <p:cTn id="28" presetID="25" presetClass="entr" presetSubtype="0"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 calcmode="lin" valueType="num">
                                          <p:cBhvr>
                                            <p:cTn id="30"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33" dur="1000" fill="hold"/>
                                            <p:tgtEl>
                                              <p:spTgt spid="5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9"/>
                                            </p:tgtEl>
                                          </p:cBhvr>
                                        </p:animEffect>
                                      </p:childTnLst>
                                    </p:cTn>
                                  </p:par>
                                  <p:par>
                                    <p:cTn id="38" presetID="2" presetClass="entr" presetSubtype="4" fill="hold" grpId="0" nodeType="withEffect" p14:presetBounceEnd="50000">
                                      <p:stCondLst>
                                        <p:cond delay="500"/>
                                      </p:stCondLst>
                                      <p:childTnLst>
                                        <p:set>
                                          <p:cBhvr>
                                            <p:cTn id="39" dur="1" fill="hold">
                                              <p:stCondLst>
                                                <p:cond delay="0"/>
                                              </p:stCondLst>
                                            </p:cTn>
                                            <p:tgtEl>
                                              <p:spTgt spid="58"/>
                                            </p:tgtEl>
                                            <p:attrNameLst>
                                              <p:attrName>style.visibility</p:attrName>
                                            </p:attrNameLst>
                                          </p:cBhvr>
                                          <p:to>
                                            <p:strVal val="visible"/>
                                          </p:to>
                                        </p:set>
                                        <p:anim calcmode="lin" valueType="num" p14:bounceEnd="50000">
                                          <p:cBhvr additive="base">
                                            <p:cTn id="40" dur="1250" fill="hold"/>
                                            <p:tgtEl>
                                              <p:spTgt spid="58"/>
                                            </p:tgtEl>
                                            <p:attrNameLst>
                                              <p:attrName>ppt_x</p:attrName>
                                            </p:attrNameLst>
                                          </p:cBhvr>
                                          <p:tavLst>
                                            <p:tav tm="0">
                                              <p:val>
                                                <p:strVal val="#ppt_x"/>
                                              </p:val>
                                            </p:tav>
                                            <p:tav tm="100000">
                                              <p:val>
                                                <p:strVal val="#ppt_x"/>
                                              </p:val>
                                            </p:tav>
                                          </p:tavLst>
                                        </p:anim>
                                        <p:anim calcmode="lin" valueType="num" p14:bounceEnd="50000">
                                          <p:cBhvr additive="base">
                                            <p:cTn id="41" dur="1250" fill="hold"/>
                                            <p:tgtEl>
                                              <p:spTgt spid="5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14:presetBounceEnd="60000">
                                      <p:stCondLst>
                                        <p:cond delay="250"/>
                                      </p:stCondLst>
                                      <p:childTnLst>
                                        <p:set>
                                          <p:cBhvr>
                                            <p:cTn id="43" dur="1" fill="hold">
                                              <p:stCondLst>
                                                <p:cond delay="0"/>
                                              </p:stCondLst>
                                            </p:cTn>
                                            <p:tgtEl>
                                              <p:spTgt spid="63"/>
                                            </p:tgtEl>
                                            <p:attrNameLst>
                                              <p:attrName>style.visibility</p:attrName>
                                            </p:attrNameLst>
                                          </p:cBhvr>
                                          <p:to>
                                            <p:strVal val="visible"/>
                                          </p:to>
                                        </p:set>
                                        <p:anim calcmode="lin" valueType="num" p14:bounceEnd="60000">
                                          <p:cBhvr additive="base">
                                            <p:cTn id="44" dur="1000" fill="hold"/>
                                            <p:tgtEl>
                                              <p:spTgt spid="63"/>
                                            </p:tgtEl>
                                            <p:attrNameLst>
                                              <p:attrName>ppt_x</p:attrName>
                                            </p:attrNameLst>
                                          </p:cBhvr>
                                          <p:tavLst>
                                            <p:tav tm="0">
                                              <p:val>
                                                <p:strVal val="#ppt_x"/>
                                              </p:val>
                                            </p:tav>
                                            <p:tav tm="100000">
                                              <p:val>
                                                <p:strVal val="#ppt_x"/>
                                              </p:val>
                                            </p:tav>
                                          </p:tavLst>
                                        </p:anim>
                                        <p:anim calcmode="lin" valueType="num" p14:bounceEnd="60000">
                                          <p:cBhvr additive="base">
                                            <p:cTn id="45" dur="1000" fill="hold"/>
                                            <p:tgtEl>
                                              <p:spTgt spid="63"/>
                                            </p:tgtEl>
                                            <p:attrNameLst>
                                              <p:attrName>ppt_y</p:attrName>
                                            </p:attrNameLst>
                                          </p:cBhvr>
                                          <p:tavLst>
                                            <p:tav tm="0">
                                              <p:val>
                                                <p:strVal val="1+#ppt_h/2"/>
                                              </p:val>
                                            </p:tav>
                                            <p:tav tm="100000">
                                              <p:val>
                                                <p:strVal val="#ppt_y"/>
                                              </p:val>
                                            </p:tav>
                                          </p:tavLst>
                                        </p:anim>
                                      </p:childTnLst>
                                    </p:cTn>
                                  </p:par>
                                  <p:par>
                                    <p:cTn id="46" presetID="25" presetClass="entr" presetSubtype="0"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anim calcmode="lin" valueType="num">
                                          <p:cBhvr>
                                            <p:cTn id="48" dur="500" decel="50000" fill="hold">
                                              <p:stCondLst>
                                                <p:cond delay="0"/>
                                              </p:stCondLst>
                                            </p:cTn>
                                            <p:tgtEl>
                                              <p:spTgt spid="77"/>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77"/>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77"/>
                                            </p:tgtEl>
                                            <p:attrNameLst>
                                              <p:attrName>ppt_w</p:attrName>
                                            </p:attrNameLst>
                                          </p:cBhvr>
                                          <p:tavLst>
                                            <p:tav tm="0">
                                              <p:val>
                                                <p:strVal val="#ppt_w*.05"/>
                                              </p:val>
                                            </p:tav>
                                            <p:tav tm="100000">
                                              <p:val>
                                                <p:strVal val="#ppt_w"/>
                                              </p:val>
                                            </p:tav>
                                          </p:tavLst>
                                        </p:anim>
                                        <p:anim calcmode="lin" valueType="num">
                                          <p:cBhvr>
                                            <p:cTn id="51" dur="1000" fill="hold"/>
                                            <p:tgtEl>
                                              <p:spTgt spid="77"/>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77"/>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77"/>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77"/>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77"/>
                                            </p:tgtEl>
                                          </p:cBhvr>
                                        </p:animEffect>
                                      </p:childTnLst>
                                    </p:cTn>
                                  </p:par>
                                  <p:par>
                                    <p:cTn id="56" presetID="2" presetClass="entr" presetSubtype="4" fill="hold" grpId="0" nodeType="withEffect" p14:presetBounceEnd="50000">
                                      <p:stCondLst>
                                        <p:cond delay="500"/>
                                      </p:stCondLst>
                                      <p:childTnLst>
                                        <p:set>
                                          <p:cBhvr>
                                            <p:cTn id="57" dur="1" fill="hold">
                                              <p:stCondLst>
                                                <p:cond delay="0"/>
                                              </p:stCondLst>
                                            </p:cTn>
                                            <p:tgtEl>
                                              <p:spTgt spid="76"/>
                                            </p:tgtEl>
                                            <p:attrNameLst>
                                              <p:attrName>style.visibility</p:attrName>
                                            </p:attrNameLst>
                                          </p:cBhvr>
                                          <p:to>
                                            <p:strVal val="visible"/>
                                          </p:to>
                                        </p:set>
                                        <p:anim calcmode="lin" valueType="num" p14:bounceEnd="50000">
                                          <p:cBhvr additive="base">
                                            <p:cTn id="58" dur="1250" fill="hold"/>
                                            <p:tgtEl>
                                              <p:spTgt spid="76"/>
                                            </p:tgtEl>
                                            <p:attrNameLst>
                                              <p:attrName>ppt_x</p:attrName>
                                            </p:attrNameLst>
                                          </p:cBhvr>
                                          <p:tavLst>
                                            <p:tav tm="0">
                                              <p:val>
                                                <p:strVal val="#ppt_x"/>
                                              </p:val>
                                            </p:tav>
                                            <p:tav tm="100000">
                                              <p:val>
                                                <p:strVal val="#ppt_x"/>
                                              </p:val>
                                            </p:tav>
                                          </p:tavLst>
                                        </p:anim>
                                        <p:anim calcmode="lin" valueType="num" p14:bounceEnd="50000">
                                          <p:cBhvr additive="base">
                                            <p:cTn id="59" dur="1250" fill="hold"/>
                                            <p:tgtEl>
                                              <p:spTgt spid="76"/>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14:presetBounceEnd="60000">
                                      <p:stCondLst>
                                        <p:cond delay="250"/>
                                      </p:stCondLst>
                                      <p:childTnLst>
                                        <p:set>
                                          <p:cBhvr>
                                            <p:cTn id="61" dur="1" fill="hold">
                                              <p:stCondLst>
                                                <p:cond delay="0"/>
                                              </p:stCondLst>
                                            </p:cTn>
                                            <p:tgtEl>
                                              <p:spTgt spid="81"/>
                                            </p:tgtEl>
                                            <p:attrNameLst>
                                              <p:attrName>style.visibility</p:attrName>
                                            </p:attrNameLst>
                                          </p:cBhvr>
                                          <p:to>
                                            <p:strVal val="visible"/>
                                          </p:to>
                                        </p:set>
                                        <p:anim calcmode="lin" valueType="num" p14:bounceEnd="60000">
                                          <p:cBhvr additive="base">
                                            <p:cTn id="62" dur="1000" fill="hold"/>
                                            <p:tgtEl>
                                              <p:spTgt spid="81"/>
                                            </p:tgtEl>
                                            <p:attrNameLst>
                                              <p:attrName>ppt_x</p:attrName>
                                            </p:attrNameLst>
                                          </p:cBhvr>
                                          <p:tavLst>
                                            <p:tav tm="0">
                                              <p:val>
                                                <p:strVal val="#ppt_x"/>
                                              </p:val>
                                            </p:tav>
                                            <p:tav tm="100000">
                                              <p:val>
                                                <p:strVal val="#ppt_x"/>
                                              </p:val>
                                            </p:tav>
                                          </p:tavLst>
                                        </p:anim>
                                        <p:anim calcmode="lin" valueType="num" p14:bounceEnd="60000">
                                          <p:cBhvr additive="base">
                                            <p:cTn id="63" dur="1000" fill="hold"/>
                                            <p:tgtEl>
                                              <p:spTgt spid="81"/>
                                            </p:tgtEl>
                                            <p:attrNameLst>
                                              <p:attrName>ppt_y</p:attrName>
                                            </p:attrNameLst>
                                          </p:cBhvr>
                                          <p:tavLst>
                                            <p:tav tm="0">
                                              <p:val>
                                                <p:strVal val="1+#ppt_h/2"/>
                                              </p:val>
                                            </p:tav>
                                            <p:tav tm="100000">
                                              <p:val>
                                                <p:strVal val="#ppt_y"/>
                                              </p:val>
                                            </p:tav>
                                          </p:tavLst>
                                        </p:anim>
                                      </p:childTnLst>
                                    </p:cTn>
                                  </p:par>
                                  <p:par>
                                    <p:cTn id="64" presetID="25" presetClass="entr" presetSubtype="0" fill="hold" nodeType="withEffect">
                                      <p:stCondLst>
                                        <p:cond delay="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decel="50000" fill="hold">
                                              <p:stCondLst>
                                                <p:cond delay="0"/>
                                              </p:stCondLst>
                                            </p:cTn>
                                            <p:tgtEl>
                                              <p:spTgt spid="83"/>
                                            </p:tgtEl>
                                            <p:attrNameLst>
                                              <p:attrName>style.rotation</p:attrName>
                                            </p:attrNameLst>
                                          </p:cBhvr>
                                          <p:tavLst>
                                            <p:tav tm="0">
                                              <p:val>
                                                <p:fltVal val="-90"/>
                                              </p:val>
                                            </p:tav>
                                            <p:tav tm="100000">
                                              <p:val>
                                                <p:fltVal val="0"/>
                                              </p:val>
                                            </p:tav>
                                          </p:tavLst>
                                        </p:anim>
                                        <p:anim calcmode="lin" valueType="num">
                                          <p:cBhvr>
                                            <p:cTn id="67" dur="500" decel="50000" fill="hold">
                                              <p:stCondLst>
                                                <p:cond delay="0"/>
                                              </p:stCondLst>
                                            </p:cTn>
                                            <p:tgtEl>
                                              <p:spTgt spid="83"/>
                                            </p:tgtEl>
                                            <p:attrNameLst>
                                              <p:attrName>ppt_w</p:attrName>
                                            </p:attrNameLst>
                                          </p:cBhvr>
                                          <p:tavLst>
                                            <p:tav tm="0">
                                              <p:val>
                                                <p:strVal val="#ppt_w"/>
                                              </p:val>
                                            </p:tav>
                                            <p:tav tm="100000">
                                              <p:val>
                                                <p:strVal val="#ppt_w*.05"/>
                                              </p:val>
                                            </p:tav>
                                          </p:tavLst>
                                        </p:anim>
                                        <p:anim calcmode="lin" valueType="num">
                                          <p:cBhvr>
                                            <p:cTn id="68" dur="500" accel="50000" fill="hold">
                                              <p:stCondLst>
                                                <p:cond delay="500"/>
                                              </p:stCondLst>
                                            </p:cTn>
                                            <p:tgtEl>
                                              <p:spTgt spid="83"/>
                                            </p:tgtEl>
                                            <p:attrNameLst>
                                              <p:attrName>ppt_w</p:attrName>
                                            </p:attrNameLst>
                                          </p:cBhvr>
                                          <p:tavLst>
                                            <p:tav tm="0">
                                              <p:val>
                                                <p:strVal val="#ppt_w*.05"/>
                                              </p:val>
                                            </p:tav>
                                            <p:tav tm="100000">
                                              <p:val>
                                                <p:strVal val="#ppt_w"/>
                                              </p:val>
                                            </p:tav>
                                          </p:tavLst>
                                        </p:anim>
                                        <p:anim calcmode="lin" valueType="num">
                                          <p:cBhvr>
                                            <p:cTn id="69" dur="1000" fill="hold"/>
                                            <p:tgtEl>
                                              <p:spTgt spid="83"/>
                                            </p:tgtEl>
                                            <p:attrNameLst>
                                              <p:attrName>ppt_h</p:attrName>
                                            </p:attrNameLst>
                                          </p:cBhvr>
                                          <p:tavLst>
                                            <p:tav tm="0">
                                              <p:val>
                                                <p:strVal val="#ppt_h"/>
                                              </p:val>
                                            </p:tav>
                                            <p:tav tm="100000">
                                              <p:val>
                                                <p:strVal val="#ppt_h"/>
                                              </p:val>
                                            </p:tav>
                                          </p:tavLst>
                                        </p:anim>
                                        <p:anim calcmode="lin" valueType="num">
                                          <p:cBhvr>
                                            <p:cTn id="70" dur="500" decel="50000" fill="hold">
                                              <p:stCondLst>
                                                <p:cond delay="0"/>
                                              </p:stCondLst>
                                            </p:cTn>
                                            <p:tgtEl>
                                              <p:spTgt spid="83"/>
                                            </p:tgtEl>
                                            <p:attrNameLst>
                                              <p:attrName>ppt_x</p:attrName>
                                            </p:attrNameLst>
                                          </p:cBhvr>
                                          <p:tavLst>
                                            <p:tav tm="0">
                                              <p:val>
                                                <p:strVal val="#ppt_x+.4"/>
                                              </p:val>
                                            </p:tav>
                                            <p:tav tm="100000">
                                              <p:val>
                                                <p:strVal val="#ppt_x"/>
                                              </p:val>
                                            </p:tav>
                                          </p:tavLst>
                                        </p:anim>
                                        <p:anim calcmode="lin" valueType="num">
                                          <p:cBhvr>
                                            <p:cTn id="71" dur="500" decel="50000" fill="hold">
                                              <p:stCondLst>
                                                <p:cond delay="0"/>
                                              </p:stCondLst>
                                            </p:cTn>
                                            <p:tgtEl>
                                              <p:spTgt spid="83"/>
                                            </p:tgtEl>
                                            <p:attrNameLst>
                                              <p:attrName>ppt_y</p:attrName>
                                            </p:attrNameLst>
                                          </p:cBhvr>
                                          <p:tavLst>
                                            <p:tav tm="0">
                                              <p:val>
                                                <p:strVal val="#ppt_y-.2"/>
                                              </p:val>
                                            </p:tav>
                                            <p:tav tm="100000">
                                              <p:val>
                                                <p:strVal val="#ppt_y+.1"/>
                                              </p:val>
                                            </p:tav>
                                          </p:tavLst>
                                        </p:anim>
                                        <p:anim calcmode="lin" valueType="num">
                                          <p:cBhvr>
                                            <p:cTn id="72" dur="500" accel="50000" fill="hold">
                                              <p:stCondLst>
                                                <p:cond delay="500"/>
                                              </p:stCondLst>
                                            </p:cTn>
                                            <p:tgtEl>
                                              <p:spTgt spid="83"/>
                                            </p:tgtEl>
                                            <p:attrNameLst>
                                              <p:attrName>ppt_y</p:attrName>
                                            </p:attrNameLst>
                                          </p:cBhvr>
                                          <p:tavLst>
                                            <p:tav tm="0">
                                              <p:val>
                                                <p:strVal val="#ppt_y+.1"/>
                                              </p:val>
                                            </p:tav>
                                            <p:tav tm="100000">
                                              <p:val>
                                                <p:strVal val="#ppt_y"/>
                                              </p:val>
                                            </p:tav>
                                          </p:tavLst>
                                        </p:anim>
                                        <p:animEffect transition="in" filter="fade">
                                          <p:cBhvr>
                                            <p:cTn id="73" dur="1000" decel="50000">
                                              <p:stCondLst>
                                                <p:cond delay="0"/>
                                              </p:stCondLst>
                                            </p:cTn>
                                            <p:tgtEl>
                                              <p:spTgt spid="83"/>
                                            </p:tgtEl>
                                          </p:cBhvr>
                                        </p:animEffect>
                                      </p:childTnLst>
                                    </p:cTn>
                                  </p:par>
                                  <p:par>
                                    <p:cTn id="74" presetID="2" presetClass="entr" presetSubtype="4" fill="hold" grpId="0" nodeType="withEffect" p14:presetBounceEnd="50000">
                                      <p:stCondLst>
                                        <p:cond delay="500"/>
                                      </p:stCondLst>
                                      <p:childTnLst>
                                        <p:set>
                                          <p:cBhvr>
                                            <p:cTn id="75" dur="1" fill="hold">
                                              <p:stCondLst>
                                                <p:cond delay="0"/>
                                              </p:stCondLst>
                                            </p:cTn>
                                            <p:tgtEl>
                                              <p:spTgt spid="82"/>
                                            </p:tgtEl>
                                            <p:attrNameLst>
                                              <p:attrName>style.visibility</p:attrName>
                                            </p:attrNameLst>
                                          </p:cBhvr>
                                          <p:to>
                                            <p:strVal val="visible"/>
                                          </p:to>
                                        </p:set>
                                        <p:anim calcmode="lin" valueType="num" p14:bounceEnd="50000">
                                          <p:cBhvr additive="base">
                                            <p:cTn id="76" dur="1250" fill="hold"/>
                                            <p:tgtEl>
                                              <p:spTgt spid="82"/>
                                            </p:tgtEl>
                                            <p:attrNameLst>
                                              <p:attrName>ppt_x</p:attrName>
                                            </p:attrNameLst>
                                          </p:cBhvr>
                                          <p:tavLst>
                                            <p:tav tm="0">
                                              <p:val>
                                                <p:strVal val="#ppt_x"/>
                                              </p:val>
                                            </p:tav>
                                            <p:tav tm="100000">
                                              <p:val>
                                                <p:strVal val="#ppt_x"/>
                                              </p:val>
                                            </p:tav>
                                          </p:tavLst>
                                        </p:anim>
                                        <p:anim calcmode="lin" valueType="num" p14:bounceEnd="50000">
                                          <p:cBhvr additive="base">
                                            <p:cTn id="77" dur="1250" fill="hold"/>
                                            <p:tgtEl>
                                              <p:spTgt spid="82"/>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14:presetBounceEnd="60000">
                                      <p:stCondLst>
                                        <p:cond delay="250"/>
                                      </p:stCondLst>
                                      <p:childTnLst>
                                        <p:set>
                                          <p:cBhvr>
                                            <p:cTn id="79" dur="1" fill="hold">
                                              <p:stCondLst>
                                                <p:cond delay="0"/>
                                              </p:stCondLst>
                                            </p:cTn>
                                            <p:tgtEl>
                                              <p:spTgt spid="87"/>
                                            </p:tgtEl>
                                            <p:attrNameLst>
                                              <p:attrName>style.visibility</p:attrName>
                                            </p:attrNameLst>
                                          </p:cBhvr>
                                          <p:to>
                                            <p:strVal val="visible"/>
                                          </p:to>
                                        </p:set>
                                        <p:anim calcmode="lin" valueType="num" p14:bounceEnd="60000">
                                          <p:cBhvr additive="base">
                                            <p:cTn id="80" dur="1000" fill="hold"/>
                                            <p:tgtEl>
                                              <p:spTgt spid="87"/>
                                            </p:tgtEl>
                                            <p:attrNameLst>
                                              <p:attrName>ppt_x</p:attrName>
                                            </p:attrNameLst>
                                          </p:cBhvr>
                                          <p:tavLst>
                                            <p:tav tm="0">
                                              <p:val>
                                                <p:strVal val="#ppt_x"/>
                                              </p:val>
                                            </p:tav>
                                            <p:tav tm="100000">
                                              <p:val>
                                                <p:strVal val="#ppt_x"/>
                                              </p:val>
                                            </p:tav>
                                          </p:tavLst>
                                        </p:anim>
                                        <p:anim calcmode="lin" valueType="num" p14:bounceEnd="60000">
                                          <p:cBhvr additive="base">
                                            <p:cTn id="81" dur="10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2" grpId="0"/>
          <p:bldP spid="58" grpId="0"/>
          <p:bldP spid="76" grpId="0"/>
          <p:bldP spid="8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25" presetClass="entr" presetSubtype="0"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15" dur="1000" fill="hold"/>
                                            <p:tgtEl>
                                              <p:spTgt spid="53"/>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53"/>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53"/>
                                            </p:tgtEl>
                                          </p:cBhvr>
                                        </p:animEffect>
                                      </p:childTnLst>
                                    </p:cTn>
                                  </p:par>
                                  <p:par>
                                    <p:cTn id="20" presetID="2" presetClass="entr" presetSubtype="4"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1250" fill="hold"/>
                                            <p:tgtEl>
                                              <p:spTgt spid="52"/>
                                            </p:tgtEl>
                                            <p:attrNameLst>
                                              <p:attrName>ppt_x</p:attrName>
                                            </p:attrNameLst>
                                          </p:cBhvr>
                                          <p:tavLst>
                                            <p:tav tm="0">
                                              <p:val>
                                                <p:strVal val="#ppt_x"/>
                                              </p:val>
                                            </p:tav>
                                            <p:tav tm="100000">
                                              <p:val>
                                                <p:strVal val="#ppt_x"/>
                                              </p:val>
                                            </p:tav>
                                          </p:tavLst>
                                        </p:anim>
                                        <p:anim calcmode="lin" valueType="num">
                                          <p:cBhvr additive="base">
                                            <p:cTn id="23" dur="1250" fill="hold"/>
                                            <p:tgtEl>
                                              <p:spTgt spid="52"/>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250"/>
                                      </p:stCondLst>
                                      <p:childTnLst>
                                        <p:set>
                                          <p:cBhvr>
                                            <p:cTn id="25" dur="1" fill="hold">
                                              <p:stCondLst>
                                                <p:cond delay="0"/>
                                              </p:stCondLst>
                                            </p:cTn>
                                            <p:tgtEl>
                                              <p:spTgt spid="57"/>
                                            </p:tgtEl>
                                            <p:attrNameLst>
                                              <p:attrName>style.visibility</p:attrName>
                                            </p:attrNameLst>
                                          </p:cBhvr>
                                          <p:to>
                                            <p:strVal val="visible"/>
                                          </p:to>
                                        </p:set>
                                        <p:anim calcmode="lin" valueType="num">
                                          <p:cBhvr additive="base">
                                            <p:cTn id="26" dur="1000" fill="hold"/>
                                            <p:tgtEl>
                                              <p:spTgt spid="57"/>
                                            </p:tgtEl>
                                            <p:attrNameLst>
                                              <p:attrName>ppt_x</p:attrName>
                                            </p:attrNameLst>
                                          </p:cBhvr>
                                          <p:tavLst>
                                            <p:tav tm="0">
                                              <p:val>
                                                <p:strVal val="#ppt_x"/>
                                              </p:val>
                                            </p:tav>
                                            <p:tav tm="100000">
                                              <p:val>
                                                <p:strVal val="#ppt_x"/>
                                              </p:val>
                                            </p:tav>
                                          </p:tavLst>
                                        </p:anim>
                                        <p:anim calcmode="lin" valueType="num">
                                          <p:cBhvr additive="base">
                                            <p:cTn id="27" dur="1000" fill="hold"/>
                                            <p:tgtEl>
                                              <p:spTgt spid="57"/>
                                            </p:tgtEl>
                                            <p:attrNameLst>
                                              <p:attrName>ppt_y</p:attrName>
                                            </p:attrNameLst>
                                          </p:cBhvr>
                                          <p:tavLst>
                                            <p:tav tm="0">
                                              <p:val>
                                                <p:strVal val="1+#ppt_h/2"/>
                                              </p:val>
                                            </p:tav>
                                            <p:tav tm="100000">
                                              <p:val>
                                                <p:strVal val="#ppt_y"/>
                                              </p:val>
                                            </p:tav>
                                          </p:tavLst>
                                        </p:anim>
                                      </p:childTnLst>
                                    </p:cTn>
                                  </p:par>
                                  <p:par>
                                    <p:cTn id="28" presetID="25" presetClass="entr" presetSubtype="0"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 calcmode="lin" valueType="num">
                                          <p:cBhvr>
                                            <p:cTn id="30"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33" dur="1000" fill="hold"/>
                                            <p:tgtEl>
                                              <p:spTgt spid="5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59"/>
                                            </p:tgtEl>
                                          </p:cBhvr>
                                        </p:animEffect>
                                      </p:childTnLst>
                                    </p:cTn>
                                  </p:par>
                                  <p:par>
                                    <p:cTn id="38" presetID="2" presetClass="entr" presetSubtype="4" fill="hold" grpId="0" nodeType="withEffect">
                                      <p:stCondLst>
                                        <p:cond delay="50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1250" fill="hold"/>
                                            <p:tgtEl>
                                              <p:spTgt spid="58"/>
                                            </p:tgtEl>
                                            <p:attrNameLst>
                                              <p:attrName>ppt_x</p:attrName>
                                            </p:attrNameLst>
                                          </p:cBhvr>
                                          <p:tavLst>
                                            <p:tav tm="0">
                                              <p:val>
                                                <p:strVal val="#ppt_x"/>
                                              </p:val>
                                            </p:tav>
                                            <p:tav tm="100000">
                                              <p:val>
                                                <p:strVal val="#ppt_x"/>
                                              </p:val>
                                            </p:tav>
                                          </p:tavLst>
                                        </p:anim>
                                        <p:anim calcmode="lin" valueType="num">
                                          <p:cBhvr additive="base">
                                            <p:cTn id="41" dur="1250" fill="hold"/>
                                            <p:tgtEl>
                                              <p:spTgt spid="5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25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1000" fill="hold"/>
                                            <p:tgtEl>
                                              <p:spTgt spid="63"/>
                                            </p:tgtEl>
                                            <p:attrNameLst>
                                              <p:attrName>ppt_x</p:attrName>
                                            </p:attrNameLst>
                                          </p:cBhvr>
                                          <p:tavLst>
                                            <p:tav tm="0">
                                              <p:val>
                                                <p:strVal val="#ppt_x"/>
                                              </p:val>
                                            </p:tav>
                                            <p:tav tm="100000">
                                              <p:val>
                                                <p:strVal val="#ppt_x"/>
                                              </p:val>
                                            </p:tav>
                                          </p:tavLst>
                                        </p:anim>
                                        <p:anim calcmode="lin" valueType="num">
                                          <p:cBhvr additive="base">
                                            <p:cTn id="45" dur="1000" fill="hold"/>
                                            <p:tgtEl>
                                              <p:spTgt spid="63"/>
                                            </p:tgtEl>
                                            <p:attrNameLst>
                                              <p:attrName>ppt_y</p:attrName>
                                            </p:attrNameLst>
                                          </p:cBhvr>
                                          <p:tavLst>
                                            <p:tav tm="0">
                                              <p:val>
                                                <p:strVal val="1+#ppt_h/2"/>
                                              </p:val>
                                            </p:tav>
                                            <p:tav tm="100000">
                                              <p:val>
                                                <p:strVal val="#ppt_y"/>
                                              </p:val>
                                            </p:tav>
                                          </p:tavLst>
                                        </p:anim>
                                      </p:childTnLst>
                                    </p:cTn>
                                  </p:par>
                                  <p:par>
                                    <p:cTn id="46" presetID="25" presetClass="entr" presetSubtype="0"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anim calcmode="lin" valueType="num">
                                          <p:cBhvr>
                                            <p:cTn id="48" dur="500" decel="50000" fill="hold">
                                              <p:stCondLst>
                                                <p:cond delay="0"/>
                                              </p:stCondLst>
                                            </p:cTn>
                                            <p:tgtEl>
                                              <p:spTgt spid="77"/>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77"/>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77"/>
                                            </p:tgtEl>
                                            <p:attrNameLst>
                                              <p:attrName>ppt_w</p:attrName>
                                            </p:attrNameLst>
                                          </p:cBhvr>
                                          <p:tavLst>
                                            <p:tav tm="0">
                                              <p:val>
                                                <p:strVal val="#ppt_w*.05"/>
                                              </p:val>
                                            </p:tav>
                                            <p:tav tm="100000">
                                              <p:val>
                                                <p:strVal val="#ppt_w"/>
                                              </p:val>
                                            </p:tav>
                                          </p:tavLst>
                                        </p:anim>
                                        <p:anim calcmode="lin" valueType="num">
                                          <p:cBhvr>
                                            <p:cTn id="51" dur="1000" fill="hold"/>
                                            <p:tgtEl>
                                              <p:spTgt spid="77"/>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77"/>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77"/>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77"/>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77"/>
                                            </p:tgtEl>
                                          </p:cBhvr>
                                        </p:animEffect>
                                      </p:childTnLst>
                                    </p:cTn>
                                  </p:par>
                                  <p:par>
                                    <p:cTn id="56" presetID="2" presetClass="entr" presetSubtype="4" fill="hold" grpId="0" nodeType="withEffect">
                                      <p:stCondLst>
                                        <p:cond delay="500"/>
                                      </p:stCondLst>
                                      <p:childTnLst>
                                        <p:set>
                                          <p:cBhvr>
                                            <p:cTn id="57" dur="1" fill="hold">
                                              <p:stCondLst>
                                                <p:cond delay="0"/>
                                              </p:stCondLst>
                                            </p:cTn>
                                            <p:tgtEl>
                                              <p:spTgt spid="76"/>
                                            </p:tgtEl>
                                            <p:attrNameLst>
                                              <p:attrName>style.visibility</p:attrName>
                                            </p:attrNameLst>
                                          </p:cBhvr>
                                          <p:to>
                                            <p:strVal val="visible"/>
                                          </p:to>
                                        </p:set>
                                        <p:anim calcmode="lin" valueType="num">
                                          <p:cBhvr additive="base">
                                            <p:cTn id="58" dur="1250" fill="hold"/>
                                            <p:tgtEl>
                                              <p:spTgt spid="76"/>
                                            </p:tgtEl>
                                            <p:attrNameLst>
                                              <p:attrName>ppt_x</p:attrName>
                                            </p:attrNameLst>
                                          </p:cBhvr>
                                          <p:tavLst>
                                            <p:tav tm="0">
                                              <p:val>
                                                <p:strVal val="#ppt_x"/>
                                              </p:val>
                                            </p:tav>
                                            <p:tav tm="100000">
                                              <p:val>
                                                <p:strVal val="#ppt_x"/>
                                              </p:val>
                                            </p:tav>
                                          </p:tavLst>
                                        </p:anim>
                                        <p:anim calcmode="lin" valueType="num">
                                          <p:cBhvr additive="base">
                                            <p:cTn id="59" dur="1250" fill="hold"/>
                                            <p:tgtEl>
                                              <p:spTgt spid="76"/>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250"/>
                                      </p:stCondLst>
                                      <p:childTnLst>
                                        <p:set>
                                          <p:cBhvr>
                                            <p:cTn id="61" dur="1" fill="hold">
                                              <p:stCondLst>
                                                <p:cond delay="0"/>
                                              </p:stCondLst>
                                            </p:cTn>
                                            <p:tgtEl>
                                              <p:spTgt spid="81"/>
                                            </p:tgtEl>
                                            <p:attrNameLst>
                                              <p:attrName>style.visibility</p:attrName>
                                            </p:attrNameLst>
                                          </p:cBhvr>
                                          <p:to>
                                            <p:strVal val="visible"/>
                                          </p:to>
                                        </p:set>
                                        <p:anim calcmode="lin" valueType="num">
                                          <p:cBhvr additive="base">
                                            <p:cTn id="62" dur="1000" fill="hold"/>
                                            <p:tgtEl>
                                              <p:spTgt spid="81"/>
                                            </p:tgtEl>
                                            <p:attrNameLst>
                                              <p:attrName>ppt_x</p:attrName>
                                            </p:attrNameLst>
                                          </p:cBhvr>
                                          <p:tavLst>
                                            <p:tav tm="0">
                                              <p:val>
                                                <p:strVal val="#ppt_x"/>
                                              </p:val>
                                            </p:tav>
                                            <p:tav tm="100000">
                                              <p:val>
                                                <p:strVal val="#ppt_x"/>
                                              </p:val>
                                            </p:tav>
                                          </p:tavLst>
                                        </p:anim>
                                        <p:anim calcmode="lin" valueType="num">
                                          <p:cBhvr additive="base">
                                            <p:cTn id="63" dur="1000" fill="hold"/>
                                            <p:tgtEl>
                                              <p:spTgt spid="81"/>
                                            </p:tgtEl>
                                            <p:attrNameLst>
                                              <p:attrName>ppt_y</p:attrName>
                                            </p:attrNameLst>
                                          </p:cBhvr>
                                          <p:tavLst>
                                            <p:tav tm="0">
                                              <p:val>
                                                <p:strVal val="1+#ppt_h/2"/>
                                              </p:val>
                                            </p:tav>
                                            <p:tav tm="100000">
                                              <p:val>
                                                <p:strVal val="#ppt_y"/>
                                              </p:val>
                                            </p:tav>
                                          </p:tavLst>
                                        </p:anim>
                                      </p:childTnLst>
                                    </p:cTn>
                                  </p:par>
                                  <p:par>
                                    <p:cTn id="64" presetID="25" presetClass="entr" presetSubtype="0" fill="hold" nodeType="withEffect">
                                      <p:stCondLst>
                                        <p:cond delay="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decel="50000" fill="hold">
                                              <p:stCondLst>
                                                <p:cond delay="0"/>
                                              </p:stCondLst>
                                            </p:cTn>
                                            <p:tgtEl>
                                              <p:spTgt spid="83"/>
                                            </p:tgtEl>
                                            <p:attrNameLst>
                                              <p:attrName>style.rotation</p:attrName>
                                            </p:attrNameLst>
                                          </p:cBhvr>
                                          <p:tavLst>
                                            <p:tav tm="0">
                                              <p:val>
                                                <p:fltVal val="-90"/>
                                              </p:val>
                                            </p:tav>
                                            <p:tav tm="100000">
                                              <p:val>
                                                <p:fltVal val="0"/>
                                              </p:val>
                                            </p:tav>
                                          </p:tavLst>
                                        </p:anim>
                                        <p:anim calcmode="lin" valueType="num">
                                          <p:cBhvr>
                                            <p:cTn id="67" dur="500" decel="50000" fill="hold">
                                              <p:stCondLst>
                                                <p:cond delay="0"/>
                                              </p:stCondLst>
                                            </p:cTn>
                                            <p:tgtEl>
                                              <p:spTgt spid="83"/>
                                            </p:tgtEl>
                                            <p:attrNameLst>
                                              <p:attrName>ppt_w</p:attrName>
                                            </p:attrNameLst>
                                          </p:cBhvr>
                                          <p:tavLst>
                                            <p:tav tm="0">
                                              <p:val>
                                                <p:strVal val="#ppt_w"/>
                                              </p:val>
                                            </p:tav>
                                            <p:tav tm="100000">
                                              <p:val>
                                                <p:strVal val="#ppt_w*.05"/>
                                              </p:val>
                                            </p:tav>
                                          </p:tavLst>
                                        </p:anim>
                                        <p:anim calcmode="lin" valueType="num">
                                          <p:cBhvr>
                                            <p:cTn id="68" dur="500" accel="50000" fill="hold">
                                              <p:stCondLst>
                                                <p:cond delay="500"/>
                                              </p:stCondLst>
                                            </p:cTn>
                                            <p:tgtEl>
                                              <p:spTgt spid="83"/>
                                            </p:tgtEl>
                                            <p:attrNameLst>
                                              <p:attrName>ppt_w</p:attrName>
                                            </p:attrNameLst>
                                          </p:cBhvr>
                                          <p:tavLst>
                                            <p:tav tm="0">
                                              <p:val>
                                                <p:strVal val="#ppt_w*.05"/>
                                              </p:val>
                                            </p:tav>
                                            <p:tav tm="100000">
                                              <p:val>
                                                <p:strVal val="#ppt_w"/>
                                              </p:val>
                                            </p:tav>
                                          </p:tavLst>
                                        </p:anim>
                                        <p:anim calcmode="lin" valueType="num">
                                          <p:cBhvr>
                                            <p:cTn id="69" dur="1000" fill="hold"/>
                                            <p:tgtEl>
                                              <p:spTgt spid="83"/>
                                            </p:tgtEl>
                                            <p:attrNameLst>
                                              <p:attrName>ppt_h</p:attrName>
                                            </p:attrNameLst>
                                          </p:cBhvr>
                                          <p:tavLst>
                                            <p:tav tm="0">
                                              <p:val>
                                                <p:strVal val="#ppt_h"/>
                                              </p:val>
                                            </p:tav>
                                            <p:tav tm="100000">
                                              <p:val>
                                                <p:strVal val="#ppt_h"/>
                                              </p:val>
                                            </p:tav>
                                          </p:tavLst>
                                        </p:anim>
                                        <p:anim calcmode="lin" valueType="num">
                                          <p:cBhvr>
                                            <p:cTn id="70" dur="500" decel="50000" fill="hold">
                                              <p:stCondLst>
                                                <p:cond delay="0"/>
                                              </p:stCondLst>
                                            </p:cTn>
                                            <p:tgtEl>
                                              <p:spTgt spid="83"/>
                                            </p:tgtEl>
                                            <p:attrNameLst>
                                              <p:attrName>ppt_x</p:attrName>
                                            </p:attrNameLst>
                                          </p:cBhvr>
                                          <p:tavLst>
                                            <p:tav tm="0">
                                              <p:val>
                                                <p:strVal val="#ppt_x+.4"/>
                                              </p:val>
                                            </p:tav>
                                            <p:tav tm="100000">
                                              <p:val>
                                                <p:strVal val="#ppt_x"/>
                                              </p:val>
                                            </p:tav>
                                          </p:tavLst>
                                        </p:anim>
                                        <p:anim calcmode="lin" valueType="num">
                                          <p:cBhvr>
                                            <p:cTn id="71" dur="500" decel="50000" fill="hold">
                                              <p:stCondLst>
                                                <p:cond delay="0"/>
                                              </p:stCondLst>
                                            </p:cTn>
                                            <p:tgtEl>
                                              <p:spTgt spid="83"/>
                                            </p:tgtEl>
                                            <p:attrNameLst>
                                              <p:attrName>ppt_y</p:attrName>
                                            </p:attrNameLst>
                                          </p:cBhvr>
                                          <p:tavLst>
                                            <p:tav tm="0">
                                              <p:val>
                                                <p:strVal val="#ppt_y-.2"/>
                                              </p:val>
                                            </p:tav>
                                            <p:tav tm="100000">
                                              <p:val>
                                                <p:strVal val="#ppt_y+.1"/>
                                              </p:val>
                                            </p:tav>
                                          </p:tavLst>
                                        </p:anim>
                                        <p:anim calcmode="lin" valueType="num">
                                          <p:cBhvr>
                                            <p:cTn id="72" dur="500" accel="50000" fill="hold">
                                              <p:stCondLst>
                                                <p:cond delay="500"/>
                                              </p:stCondLst>
                                            </p:cTn>
                                            <p:tgtEl>
                                              <p:spTgt spid="83"/>
                                            </p:tgtEl>
                                            <p:attrNameLst>
                                              <p:attrName>ppt_y</p:attrName>
                                            </p:attrNameLst>
                                          </p:cBhvr>
                                          <p:tavLst>
                                            <p:tav tm="0">
                                              <p:val>
                                                <p:strVal val="#ppt_y+.1"/>
                                              </p:val>
                                            </p:tav>
                                            <p:tav tm="100000">
                                              <p:val>
                                                <p:strVal val="#ppt_y"/>
                                              </p:val>
                                            </p:tav>
                                          </p:tavLst>
                                        </p:anim>
                                        <p:animEffect transition="in" filter="fade">
                                          <p:cBhvr>
                                            <p:cTn id="73" dur="1000" decel="50000">
                                              <p:stCondLst>
                                                <p:cond delay="0"/>
                                              </p:stCondLst>
                                            </p:cTn>
                                            <p:tgtEl>
                                              <p:spTgt spid="83"/>
                                            </p:tgtEl>
                                          </p:cBhvr>
                                        </p:animEffect>
                                      </p:childTnLst>
                                    </p:cTn>
                                  </p:par>
                                  <p:par>
                                    <p:cTn id="74" presetID="2" presetClass="entr" presetSubtype="4" fill="hold" grpId="0" nodeType="withEffect">
                                      <p:stCondLst>
                                        <p:cond delay="500"/>
                                      </p:stCondLst>
                                      <p:childTnLst>
                                        <p:set>
                                          <p:cBhvr>
                                            <p:cTn id="75" dur="1" fill="hold">
                                              <p:stCondLst>
                                                <p:cond delay="0"/>
                                              </p:stCondLst>
                                            </p:cTn>
                                            <p:tgtEl>
                                              <p:spTgt spid="82"/>
                                            </p:tgtEl>
                                            <p:attrNameLst>
                                              <p:attrName>style.visibility</p:attrName>
                                            </p:attrNameLst>
                                          </p:cBhvr>
                                          <p:to>
                                            <p:strVal val="visible"/>
                                          </p:to>
                                        </p:set>
                                        <p:anim calcmode="lin" valueType="num">
                                          <p:cBhvr additive="base">
                                            <p:cTn id="76" dur="1250" fill="hold"/>
                                            <p:tgtEl>
                                              <p:spTgt spid="82"/>
                                            </p:tgtEl>
                                            <p:attrNameLst>
                                              <p:attrName>ppt_x</p:attrName>
                                            </p:attrNameLst>
                                          </p:cBhvr>
                                          <p:tavLst>
                                            <p:tav tm="0">
                                              <p:val>
                                                <p:strVal val="#ppt_x"/>
                                              </p:val>
                                            </p:tav>
                                            <p:tav tm="100000">
                                              <p:val>
                                                <p:strVal val="#ppt_x"/>
                                              </p:val>
                                            </p:tav>
                                          </p:tavLst>
                                        </p:anim>
                                        <p:anim calcmode="lin" valueType="num">
                                          <p:cBhvr additive="base">
                                            <p:cTn id="77" dur="1250" fill="hold"/>
                                            <p:tgtEl>
                                              <p:spTgt spid="82"/>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250"/>
                                      </p:stCondLst>
                                      <p:childTnLst>
                                        <p:set>
                                          <p:cBhvr>
                                            <p:cTn id="79" dur="1" fill="hold">
                                              <p:stCondLst>
                                                <p:cond delay="0"/>
                                              </p:stCondLst>
                                            </p:cTn>
                                            <p:tgtEl>
                                              <p:spTgt spid="87"/>
                                            </p:tgtEl>
                                            <p:attrNameLst>
                                              <p:attrName>style.visibility</p:attrName>
                                            </p:attrNameLst>
                                          </p:cBhvr>
                                          <p:to>
                                            <p:strVal val="visible"/>
                                          </p:to>
                                        </p:set>
                                        <p:anim calcmode="lin" valueType="num">
                                          <p:cBhvr additive="base">
                                            <p:cTn id="80" dur="1000" fill="hold"/>
                                            <p:tgtEl>
                                              <p:spTgt spid="87"/>
                                            </p:tgtEl>
                                            <p:attrNameLst>
                                              <p:attrName>ppt_x</p:attrName>
                                            </p:attrNameLst>
                                          </p:cBhvr>
                                          <p:tavLst>
                                            <p:tav tm="0">
                                              <p:val>
                                                <p:strVal val="#ppt_x"/>
                                              </p:val>
                                            </p:tav>
                                            <p:tav tm="100000">
                                              <p:val>
                                                <p:strVal val="#ppt_x"/>
                                              </p:val>
                                            </p:tav>
                                          </p:tavLst>
                                        </p:anim>
                                        <p:anim calcmode="lin" valueType="num">
                                          <p:cBhvr additive="base">
                                            <p:cTn id="81" dur="10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2" grpId="0"/>
          <p:bldP spid="58" grpId="0"/>
          <p:bldP spid="76" grpId="0"/>
          <p:bldP spid="82"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人事管理制度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9" name="矩形 8"/>
          <p:cNvSpPr>
            <a:spLocks noChangeArrowheads="1"/>
          </p:cNvSpPr>
          <p:nvPr/>
        </p:nvSpPr>
        <p:spPr bwMode="auto">
          <a:xfrm>
            <a:off x="3939409" y="2589549"/>
            <a:ext cx="2736403"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663797" y="2932300"/>
            <a:ext cx="0" cy="2613173"/>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8" name="矩形 7"/>
          <p:cNvSpPr>
            <a:spLocks noChangeArrowheads="1"/>
          </p:cNvSpPr>
          <p:nvPr/>
        </p:nvSpPr>
        <p:spPr bwMode="auto">
          <a:xfrm>
            <a:off x="1352529" y="2542574"/>
            <a:ext cx="243260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0" name="对角圆角矩形 5"/>
          <p:cNvSpPr/>
          <p:nvPr/>
        </p:nvSpPr>
        <p:spPr>
          <a:xfrm>
            <a:off x="1393828" y="4321787"/>
            <a:ext cx="2027102" cy="428350"/>
          </a:xfrm>
          <a:prstGeom prst="round2DiagRect">
            <a:avLst>
              <a:gd name="adj1" fmla="val 2094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buClr>
                <a:srgbClr val="1C207A"/>
              </a:buClr>
              <a:defRPr/>
            </a:pPr>
            <a:r>
              <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en-US" altLang="zh-CN"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5200"/>
                                  </p:stCondLst>
                                  <p:iterate type="wd">
                                    <p:tmPct val="10000"/>
                                  </p:iterate>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1+#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350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par>
                                <p:cTn id="28" presetID="2" presetClass="entr" presetSubtype="2" fill="hold" grpId="0" nodeType="withEffect">
                                  <p:stCondLst>
                                    <p:cond delay="4000"/>
                                  </p:stCondLst>
                                  <p:iterate type="wd">
                                    <p:tmPct val="10000"/>
                                  </p:iterate>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1+#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9" grpId="0"/>
      <p:bldP spid="18"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email"/>
          <a:stretch>
            <a:fillRect/>
          </a:stretch>
        </p:blipFill>
        <p:spPr>
          <a:xfrm>
            <a:off x="4931229" y="746181"/>
            <a:ext cx="7679438" cy="7679438"/>
          </a:xfrm>
          <a:prstGeom prst="rect">
            <a:avLst/>
          </a:prstGeom>
        </p:spPr>
      </p:pic>
      <p:sp>
        <p:nvSpPr>
          <p:cNvPr id="6" name="对角圆角矩形 5"/>
          <p:cNvSpPr/>
          <p:nvPr/>
        </p:nvSpPr>
        <p:spPr>
          <a:xfrm>
            <a:off x="1081242" y="560159"/>
            <a:ext cx="2642617"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考勤制度</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9" name="矩形: 圆角 8"/>
          <p:cNvSpPr/>
          <p:nvPr/>
        </p:nvSpPr>
        <p:spPr>
          <a:xfrm>
            <a:off x="1626755" y="1899812"/>
            <a:ext cx="3382826" cy="566276"/>
          </a:xfrm>
          <a:prstGeom prst="roundRect">
            <a:avLst>
              <a:gd name="adj" fmla="val 50000"/>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84268" y="1944772"/>
            <a:ext cx="3898539" cy="523220"/>
          </a:xfrm>
          <a:prstGeom prst="rect">
            <a:avLst/>
          </a:prstGeom>
        </p:spPr>
        <p:txBody>
          <a:bodyPr wrap="square">
            <a:spAutoFit/>
          </a:bodyPr>
          <a:lstStyle/>
          <a:p>
            <a:pPr algn="ctr"/>
            <a:r>
              <a:rPr lang="zh-CN" altLang="en-US"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r>
              <a:rPr lang="en-US" altLang="zh-CN"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5</a:t>
            </a:r>
            <a:r>
              <a:rPr lang="zh-CN" altLang="en-US"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天</a:t>
            </a:r>
            <a:r>
              <a:rPr lang="en-US" altLang="zh-CN"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8</a:t>
            </a:r>
            <a:r>
              <a:rPr lang="zh-CN" altLang="en-US"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小时工作制 </a:t>
            </a:r>
            <a:endParaRPr lang="zh-CN" altLang="en-US"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1" name="矩形: 圆角 10"/>
          <p:cNvSpPr/>
          <p:nvPr/>
        </p:nvSpPr>
        <p:spPr>
          <a:xfrm>
            <a:off x="1702955" y="3042815"/>
            <a:ext cx="3382826" cy="566276"/>
          </a:xfrm>
          <a:prstGeom prst="roundRect">
            <a:avLst>
              <a:gd name="adj" fmla="val 50000"/>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360468" y="3087775"/>
            <a:ext cx="3898539" cy="523220"/>
          </a:xfrm>
          <a:prstGeom prst="rect">
            <a:avLst/>
          </a:prstGeom>
        </p:spPr>
        <p:txBody>
          <a:bodyPr wrap="square">
            <a:spAutoFit/>
          </a:bodyPr>
          <a:lstStyle/>
          <a:p>
            <a:pPr algn="ctr"/>
            <a:r>
              <a:rPr lang="zh-CN" altLang="en-US"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指纹刷卡记录考勤</a:t>
            </a:r>
            <a:endParaRPr lang="zh-CN" altLang="en-US"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3" name="矩形: 圆角 12"/>
          <p:cNvSpPr/>
          <p:nvPr/>
        </p:nvSpPr>
        <p:spPr>
          <a:xfrm>
            <a:off x="1702955" y="3792103"/>
            <a:ext cx="3382826" cy="566276"/>
          </a:xfrm>
          <a:prstGeom prst="roundRect">
            <a:avLst>
              <a:gd name="adj" fmla="val 50000"/>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445098" y="3969107"/>
            <a:ext cx="3898539" cy="369332"/>
          </a:xfrm>
          <a:prstGeom prst="rect">
            <a:avLst/>
          </a:prstGeom>
        </p:spPr>
        <p:txBody>
          <a:bodyPr wrap="square">
            <a:spAutoFit/>
          </a:bodyPr>
          <a:lstStyle/>
          <a:p>
            <a:pPr algn="ctr"/>
            <a:r>
              <a:rPr lang="zh-CN" altLang="en-US"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漏打卡、无故不打卡均视为旷工</a:t>
            </a:r>
            <a:endParaRPr lang="zh-CN" altLang="en-US"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5" name="矩形: 圆角 14"/>
          <p:cNvSpPr/>
          <p:nvPr/>
        </p:nvSpPr>
        <p:spPr>
          <a:xfrm>
            <a:off x="1659097" y="4540940"/>
            <a:ext cx="3382826" cy="566276"/>
          </a:xfrm>
          <a:prstGeom prst="roundRect">
            <a:avLst>
              <a:gd name="adj" fmla="val 50000"/>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16610" y="4585900"/>
            <a:ext cx="3898539" cy="523220"/>
          </a:xfrm>
          <a:prstGeom prst="rect">
            <a:avLst/>
          </a:prstGeom>
        </p:spPr>
        <p:txBody>
          <a:bodyPr wrap="square">
            <a:spAutoFit/>
          </a:bodyPr>
          <a:lstStyle/>
          <a:p>
            <a:pPr algn="ctr"/>
            <a:r>
              <a:rPr lang="zh-CN" altLang="en-US"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严禁代打卡</a:t>
            </a:r>
            <a:endParaRPr lang="zh-CN" altLang="en-US" sz="28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7" name="矩形: 圆角 16"/>
          <p:cNvSpPr/>
          <p:nvPr/>
        </p:nvSpPr>
        <p:spPr>
          <a:xfrm>
            <a:off x="1752039" y="5376231"/>
            <a:ext cx="3382826" cy="566276"/>
          </a:xfrm>
          <a:prstGeom prst="roundRect">
            <a:avLst>
              <a:gd name="adj" fmla="val 50000"/>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494182" y="5498853"/>
            <a:ext cx="3898539" cy="400110"/>
          </a:xfrm>
          <a:prstGeom prst="rect">
            <a:avLst/>
          </a:prstGeom>
        </p:spPr>
        <p:txBody>
          <a:bodyPr wrap="square">
            <a:spAutoFit/>
          </a:bodyPr>
          <a:lstStyle/>
          <a:p>
            <a:pPr algn="ctr"/>
            <a:r>
              <a:rPr lang="zh-CN" altLang="en-US" sz="20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上午茶歇时间</a:t>
            </a:r>
            <a:r>
              <a:rPr lang="en-US" altLang="zh-CN" sz="20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0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a:t>
            </a:r>
            <a:r>
              <a:rPr lang="en-US" altLang="zh-CN" sz="20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15-11</a:t>
            </a:r>
            <a:r>
              <a:rPr lang="zh-CN" altLang="en-US" sz="20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a:t>
            </a:r>
            <a:r>
              <a:rPr lang="en-US" altLang="zh-CN" sz="20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30 </a:t>
            </a:r>
            <a:endParaRPr lang="en-US" altLang="zh-CN" sz="20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9" name="TextBox 11"/>
          <p:cNvSpPr txBox="1"/>
          <p:nvPr/>
        </p:nvSpPr>
        <p:spPr>
          <a:xfrm>
            <a:off x="1819364" y="2543743"/>
            <a:ext cx="4583590" cy="460375"/>
          </a:xfrm>
          <a:prstGeom prst="rect">
            <a:avLst/>
          </a:prstGeom>
          <a:noFill/>
        </p:spPr>
        <p:txBody>
          <a:bodyPr wrap="square" lIns="0" rIns="0" rtlCol="0">
            <a:spAutoFit/>
          </a:bodyPr>
          <a:lstStyle/>
          <a:p>
            <a:pPr>
              <a:lnSpc>
                <a:spcPct val="150000"/>
              </a:lnSpc>
              <a:buClr>
                <a:schemeClr val="tx1"/>
              </a:buClr>
              <a:buSzPct val="85000"/>
              <a:defRPr/>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上午： </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08</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00-12</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00   </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下午： </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14</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00-18</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00 </a:t>
            </a:r>
            <a:endPar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14:bounceEnd="50000">
                                          <p:cBhvr additive="base">
                                            <p:cTn id="12" dur="125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1250" fill="hold"/>
                                            <p:tgtEl>
                                              <p:spTgt spid="19"/>
                                            </p:tgtEl>
                                            <p:attrNameLst>
                                              <p:attrName>ppt_x</p:attrName>
                                            </p:attrNameLst>
                                          </p:cBhvr>
                                          <p:tavLst>
                                            <p:tav tm="0">
                                              <p:val>
                                                <p:strVal val="#ppt_x"/>
                                              </p:val>
                                            </p:tav>
                                            <p:tav tm="100000">
                                              <p:val>
                                                <p:strVal val="#ppt_x"/>
                                              </p:val>
                                            </p:tav>
                                          </p:tavLst>
                                        </p:anim>
                                        <p:anim calcmode="lin" valueType="num">
                                          <p:cBhvr additive="base">
                                            <p:cTn id="13"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2642617"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迟 到</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3" name="图片 2"/>
          <p:cNvPicPr>
            <a:picLocks noChangeAspect="1"/>
          </p:cNvPicPr>
          <p:nvPr/>
        </p:nvPicPr>
        <p:blipFill>
          <a:blip r:embed="rId1" cstate="email"/>
          <a:stretch>
            <a:fillRect/>
          </a:stretch>
        </p:blipFill>
        <p:spPr>
          <a:xfrm>
            <a:off x="1081243" y="3225382"/>
            <a:ext cx="5127532" cy="3338704"/>
          </a:xfrm>
          <a:prstGeom prst="rect">
            <a:avLst/>
          </a:prstGeom>
        </p:spPr>
      </p:pic>
      <p:sp>
        <p:nvSpPr>
          <p:cNvPr id="20" name="矩形 19"/>
          <p:cNvSpPr/>
          <p:nvPr/>
        </p:nvSpPr>
        <p:spPr>
          <a:xfrm>
            <a:off x="6422587" y="1948542"/>
            <a:ext cx="4865897" cy="1276839"/>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1" name="矩形 20"/>
          <p:cNvSpPr/>
          <p:nvPr/>
        </p:nvSpPr>
        <p:spPr>
          <a:xfrm>
            <a:off x="6422587" y="3738166"/>
            <a:ext cx="4865897" cy="1276839"/>
          </a:xfrm>
          <a:prstGeom prst="rect">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2" name="TextBox 11"/>
          <p:cNvSpPr txBox="1"/>
          <p:nvPr/>
        </p:nvSpPr>
        <p:spPr>
          <a:xfrm>
            <a:off x="6641977" y="2103078"/>
            <a:ext cx="4427115" cy="967765"/>
          </a:xfrm>
          <a:prstGeom prst="rect">
            <a:avLst/>
          </a:prstGeom>
          <a:noFill/>
        </p:spPr>
        <p:txBody>
          <a:bodyPr wrap="square" lIns="0" rIns="0" rtlCol="0">
            <a:spAutoFit/>
          </a:bodyPr>
          <a:lstStyle/>
          <a:p>
            <a:pPr algn="ctr">
              <a:lnSpc>
                <a:spcPct val="150000"/>
              </a:lnSpc>
              <a:buClr>
                <a:schemeClr val="tx1"/>
              </a:buClr>
              <a:buSzPct val="85000"/>
              <a:defRPr/>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员工晚于规定上班时间到岗、且未超过</a:t>
            </a:r>
            <a:r>
              <a:rPr lang="en-US" altLang="zh-CN"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30</a:t>
            </a: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分钟</a:t>
            </a:r>
            <a:r>
              <a:rPr lang="en-US" altLang="zh-CN"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含</a:t>
            </a:r>
            <a:r>
              <a:rPr lang="en-US" altLang="zh-CN"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的；</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23" name="TextBox 11"/>
          <p:cNvSpPr txBox="1"/>
          <p:nvPr/>
        </p:nvSpPr>
        <p:spPr>
          <a:xfrm>
            <a:off x="6761719" y="3836562"/>
            <a:ext cx="4427115" cy="967765"/>
          </a:xfrm>
          <a:prstGeom prst="rect">
            <a:avLst/>
          </a:prstGeom>
          <a:noFill/>
        </p:spPr>
        <p:txBody>
          <a:bodyPr wrap="square" lIns="0" rIns="0" rtlCol="0">
            <a:spAutoFit/>
          </a:bodyPr>
          <a:lstStyle/>
          <a:p>
            <a:pPr algn="ctr">
              <a:lnSpc>
                <a:spcPct val="150000"/>
              </a:lnSpc>
              <a:buClr>
                <a:schemeClr val="tx1"/>
              </a:buClr>
              <a:buSzPct val="85000"/>
              <a:defRPr/>
            </a:pPr>
            <a:r>
              <a:rPr lang="zh-CN" altLang="en-US" sz="20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公司原则上允许每月</a:t>
            </a:r>
            <a:r>
              <a:rPr lang="en-US" altLang="zh-CN" sz="20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2</a:t>
            </a:r>
            <a:r>
              <a:rPr lang="zh-CN" altLang="en-US" sz="20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次的迟到情况，超过</a:t>
            </a:r>
            <a:r>
              <a:rPr lang="en-US" altLang="zh-CN" sz="20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2</a:t>
            </a:r>
            <a:r>
              <a:rPr lang="zh-CN" altLang="en-US" sz="20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次即按迟到处理。</a:t>
            </a:r>
            <a:endParaRPr lang="zh-CN" altLang="en-US" sz="20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22"/>
                                            </p:tgtEl>
                                            <p:attrNameLst>
                                              <p:attrName>style.visibility</p:attrName>
                                            </p:attrNameLst>
                                          </p:cBhvr>
                                          <p:to>
                                            <p:strVal val="visible"/>
                                          </p:to>
                                        </p:set>
                                        <p:anim calcmode="lin" valueType="num" p14:bounceEnd="50000">
                                          <p:cBhvr additive="base">
                                            <p:cTn id="12" dur="125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0000">
                                      <p:stCondLst>
                                        <p:cond delay="500"/>
                                      </p:stCondLst>
                                      <p:childTnLst>
                                        <p:set>
                                          <p:cBhvr>
                                            <p:cTn id="15" dur="1" fill="hold">
                                              <p:stCondLst>
                                                <p:cond delay="0"/>
                                              </p:stCondLst>
                                            </p:cTn>
                                            <p:tgtEl>
                                              <p:spTgt spid="23"/>
                                            </p:tgtEl>
                                            <p:attrNameLst>
                                              <p:attrName>style.visibility</p:attrName>
                                            </p:attrNameLst>
                                          </p:cBhvr>
                                          <p:to>
                                            <p:strVal val="visible"/>
                                          </p:to>
                                        </p:set>
                                        <p:anim calcmode="lin" valueType="num" p14:bounceEnd="50000">
                                          <p:cBhvr additive="base">
                                            <p:cTn id="16" dur="125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7" dur="1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1250" fill="hold"/>
                                            <p:tgtEl>
                                              <p:spTgt spid="22"/>
                                            </p:tgtEl>
                                            <p:attrNameLst>
                                              <p:attrName>ppt_x</p:attrName>
                                            </p:attrNameLst>
                                          </p:cBhvr>
                                          <p:tavLst>
                                            <p:tav tm="0">
                                              <p:val>
                                                <p:strVal val="#ppt_x"/>
                                              </p:val>
                                            </p:tav>
                                            <p:tav tm="100000">
                                              <p:val>
                                                <p:strVal val="#ppt_x"/>
                                              </p:val>
                                            </p:tav>
                                          </p:tavLst>
                                        </p:anim>
                                        <p:anim calcmode="lin" valueType="num">
                                          <p:cBhvr additive="base">
                                            <p:cTn id="13" dur="1250" fill="hold"/>
                                            <p:tgtEl>
                                              <p:spTgt spid="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1250" fill="hold"/>
                                            <p:tgtEl>
                                              <p:spTgt spid="23"/>
                                            </p:tgtEl>
                                            <p:attrNameLst>
                                              <p:attrName>ppt_x</p:attrName>
                                            </p:attrNameLst>
                                          </p:cBhvr>
                                          <p:tavLst>
                                            <p:tav tm="0">
                                              <p:val>
                                                <p:strVal val="#ppt_x"/>
                                              </p:val>
                                            </p:tav>
                                            <p:tav tm="100000">
                                              <p:val>
                                                <p:strVal val="#ppt_x"/>
                                              </p:val>
                                            </p:tav>
                                          </p:tavLst>
                                        </p:anim>
                                        <p:anim calcmode="lin" valueType="num">
                                          <p:cBhvr additive="base">
                                            <p:cTn id="17" dur="1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p:bldP spid="2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2642617"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早 退</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3" name="图片 2"/>
          <p:cNvPicPr>
            <a:picLocks noChangeAspect="1"/>
          </p:cNvPicPr>
          <p:nvPr/>
        </p:nvPicPr>
        <p:blipFill>
          <a:blip r:embed="rId1" cstate="email"/>
          <a:stretch>
            <a:fillRect/>
          </a:stretch>
        </p:blipFill>
        <p:spPr>
          <a:xfrm flipH="1">
            <a:off x="6281057" y="3015343"/>
            <a:ext cx="5399948" cy="3516083"/>
          </a:xfrm>
          <a:prstGeom prst="rect">
            <a:avLst/>
          </a:prstGeom>
        </p:spPr>
      </p:pic>
      <p:sp>
        <p:nvSpPr>
          <p:cNvPr id="8" name="文本占位符 2"/>
          <p:cNvSpPr txBox="1"/>
          <p:nvPr/>
        </p:nvSpPr>
        <p:spPr>
          <a:xfrm>
            <a:off x="1655508" y="2389177"/>
            <a:ext cx="4625549" cy="1906234"/>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Wingdings" panose="05000000000000000000" pitchFamily="2" charset="2"/>
              <a:buNone/>
              <a:defRPr/>
            </a:pPr>
            <a:r>
              <a:rPr lang="zh-CN" altLang="en-US" sz="2400" b="1" dirty="0">
                <a:solidFill>
                  <a:srgbClr val="6663F0"/>
                </a:solidFill>
                <a:latin typeface="思源黑体 CN Regular" panose="020B0500000000000000" pitchFamily="34" charset="-122"/>
                <a:ea typeface="思源黑体 CN Regular" panose="020B0500000000000000" pitchFamily="34" charset="-122"/>
                <a:cs typeface="楷体_GB2312"/>
              </a:rPr>
              <a:t>员工早于规定下班时间离岗，</a:t>
            </a:r>
            <a:endParaRPr lang="en-US" altLang="zh-CN" sz="2400" b="1" dirty="0">
              <a:solidFill>
                <a:srgbClr val="6663F0"/>
              </a:solidFill>
              <a:latin typeface="思源黑体 CN Regular" panose="020B0500000000000000" pitchFamily="34" charset="-122"/>
              <a:ea typeface="思源黑体 CN Regular" panose="020B0500000000000000" pitchFamily="34" charset="-122"/>
              <a:cs typeface="楷体_GB2312"/>
            </a:endParaRPr>
          </a:p>
          <a:p>
            <a:pPr marL="0" indent="0">
              <a:buFont typeface="Wingdings" panose="05000000000000000000" pitchFamily="2" charset="2"/>
              <a:buNone/>
              <a:defRPr/>
            </a:pPr>
            <a:r>
              <a:rPr lang="zh-CN" altLang="en-US" sz="2400" b="1" dirty="0">
                <a:solidFill>
                  <a:srgbClr val="6663F0"/>
                </a:solidFill>
                <a:latin typeface="思源黑体 CN Regular" panose="020B0500000000000000" pitchFamily="34" charset="-122"/>
                <a:ea typeface="思源黑体 CN Regular" panose="020B0500000000000000" pitchFamily="34" charset="-122"/>
                <a:cs typeface="楷体_GB2312"/>
              </a:rPr>
              <a:t>且未超过</a:t>
            </a:r>
            <a:r>
              <a:rPr lang="en-US" altLang="zh-CN" sz="8800" dirty="0">
                <a:solidFill>
                  <a:srgbClr val="6663F0"/>
                </a:solidFill>
                <a:latin typeface="Algerian" panose="04020705040A02060702" pitchFamily="82" charset="0"/>
                <a:ea typeface="思源黑体 CN Regular" panose="020B0500000000000000" pitchFamily="34" charset="-122"/>
                <a:cs typeface="楷体_GB2312"/>
              </a:rPr>
              <a:t>30</a:t>
            </a:r>
            <a:r>
              <a:rPr lang="zh-CN" altLang="en-US" sz="2400" b="1" dirty="0">
                <a:solidFill>
                  <a:srgbClr val="6663F0"/>
                </a:solidFill>
                <a:latin typeface="思源黑体 CN Regular" panose="020B0500000000000000" pitchFamily="34" charset="-122"/>
                <a:ea typeface="思源黑体 CN Regular" panose="020B0500000000000000" pitchFamily="34" charset="-122"/>
                <a:cs typeface="楷体_GB2312"/>
              </a:rPr>
              <a:t>分钟</a:t>
            </a:r>
            <a:r>
              <a:rPr lang="en-US" altLang="zh-CN" sz="2400" b="1" dirty="0">
                <a:solidFill>
                  <a:srgbClr val="6663F0"/>
                </a:solidFill>
                <a:latin typeface="思源黑体 CN Regular" panose="020B0500000000000000" pitchFamily="34" charset="-122"/>
                <a:ea typeface="思源黑体 CN Regular" panose="020B0500000000000000" pitchFamily="34" charset="-122"/>
                <a:cs typeface="楷体_GB2312"/>
              </a:rPr>
              <a:t>(</a:t>
            </a:r>
            <a:r>
              <a:rPr lang="zh-CN" altLang="en-US" sz="2400" b="1" dirty="0">
                <a:solidFill>
                  <a:srgbClr val="6663F0"/>
                </a:solidFill>
                <a:latin typeface="思源黑体 CN Regular" panose="020B0500000000000000" pitchFamily="34" charset="-122"/>
                <a:ea typeface="思源黑体 CN Regular" panose="020B0500000000000000" pitchFamily="34" charset="-122"/>
                <a:cs typeface="楷体_GB2312"/>
              </a:rPr>
              <a:t>含</a:t>
            </a:r>
            <a:r>
              <a:rPr lang="en-US" altLang="zh-CN" sz="2400" b="1" dirty="0">
                <a:solidFill>
                  <a:srgbClr val="6663F0"/>
                </a:solidFill>
                <a:latin typeface="思源黑体 CN Regular" panose="020B0500000000000000" pitchFamily="34" charset="-122"/>
                <a:ea typeface="思源黑体 CN Regular" panose="020B0500000000000000" pitchFamily="34" charset="-122"/>
                <a:cs typeface="楷体_GB2312"/>
              </a:rPr>
              <a:t>)</a:t>
            </a:r>
            <a:r>
              <a:rPr lang="zh-CN" altLang="en-US" sz="2400" b="1" dirty="0">
                <a:solidFill>
                  <a:srgbClr val="6663F0"/>
                </a:solidFill>
                <a:latin typeface="思源黑体 CN Regular" panose="020B0500000000000000" pitchFamily="34" charset="-122"/>
                <a:ea typeface="思源黑体 CN Regular" panose="020B0500000000000000" pitchFamily="34" charset="-122"/>
                <a:cs typeface="楷体_GB2312"/>
              </a:rPr>
              <a:t>的；</a:t>
            </a:r>
            <a:endParaRPr lang="en-US" altLang="zh-CN" sz="2400" b="1" dirty="0">
              <a:solidFill>
                <a:srgbClr val="6663F0"/>
              </a:solidFill>
              <a:latin typeface="思源黑体 CN Regular" panose="020B0500000000000000" pitchFamily="34" charset="-122"/>
              <a:ea typeface="思源黑体 CN Regular" panose="020B0500000000000000" pitchFamily="34" charset="-122"/>
              <a:cs typeface="楷体_GB2312"/>
            </a:endParaRPr>
          </a:p>
        </p:txBody>
      </p:sp>
      <p:sp>
        <p:nvSpPr>
          <p:cNvPr id="2" name="矩形: 圆角 1"/>
          <p:cNvSpPr/>
          <p:nvPr/>
        </p:nvSpPr>
        <p:spPr>
          <a:xfrm>
            <a:off x="1349830" y="1828800"/>
            <a:ext cx="5115408" cy="3102429"/>
          </a:xfrm>
          <a:prstGeom prst="roundRect">
            <a:avLst/>
          </a:prstGeom>
          <a:noFill/>
          <a:ln w="57150">
            <a:solidFill>
              <a:srgbClr val="6663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wipe(left)">
                                      <p:cBhvr>
                                        <p:cTn id="13" dur="500"/>
                                        <p:tgtEl>
                                          <p:spTgt spid="8">
                                            <p:txEl>
                                              <p:pRg st="0" end="0"/>
                                            </p:txEl>
                                          </p:spTgt>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2642617"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旷 工</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 name="矩形 7"/>
          <p:cNvSpPr/>
          <p:nvPr/>
        </p:nvSpPr>
        <p:spPr>
          <a:xfrm>
            <a:off x="1364271" y="1943362"/>
            <a:ext cx="9706501" cy="3619238"/>
          </a:xfrm>
          <a:prstGeom prst="rect">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9" name="直接连接符 8"/>
          <p:cNvCxnSpPr/>
          <p:nvPr/>
        </p:nvCxnSpPr>
        <p:spPr>
          <a:xfrm>
            <a:off x="3753672" y="5242729"/>
            <a:ext cx="5215414"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172200" y="2536371"/>
            <a:ext cx="0" cy="2242457"/>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1"/>
          <p:cNvSpPr txBox="1"/>
          <p:nvPr/>
        </p:nvSpPr>
        <p:spPr>
          <a:xfrm>
            <a:off x="1895567" y="2554298"/>
            <a:ext cx="3971833" cy="2126672"/>
          </a:xfrm>
          <a:prstGeom prst="rect">
            <a:avLst/>
          </a:prstGeom>
          <a:noFill/>
        </p:spPr>
        <p:txBody>
          <a:bodyPr wrap="square" lIns="0" rIns="0" rtlCol="0">
            <a:spAutoFit/>
          </a:bodyPr>
          <a:lstStyle/>
          <a:p>
            <a:pPr indent="0">
              <a:lnSpc>
                <a:spcPct val="150000"/>
              </a:lnSpc>
              <a:buClr>
                <a:schemeClr val="bg1"/>
              </a:buClr>
              <a:buFont typeface="Wingdings" panose="05000000000000000000" pitchFamily="2" charset="2"/>
              <a:buChar char="Ø"/>
            </a:pPr>
            <a:r>
              <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员工未办理请假手续，或请假手续尚未获批即擅自离岗的；</a:t>
            </a:r>
            <a:endPar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Wingdings" panose="05000000000000000000" pitchFamily="2" charset="2"/>
              <a:buChar char="Ø"/>
            </a:pPr>
            <a:r>
              <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假期届满且无续假仍未到岗的；</a:t>
            </a:r>
            <a:endPar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Wingdings" panose="05000000000000000000" pitchFamily="2" charset="2"/>
              <a:buChar char="Ø"/>
            </a:pPr>
            <a:r>
              <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晚于规定的上班时间或早于规定的下班时间超过</a:t>
            </a:r>
            <a:r>
              <a:rPr lang="en-US" altLang="zh-CN"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30</a:t>
            </a:r>
            <a:r>
              <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分钟的；</a:t>
            </a:r>
            <a:endPar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14" name="TextBox 11"/>
          <p:cNvSpPr txBox="1"/>
          <p:nvPr/>
        </p:nvSpPr>
        <p:spPr>
          <a:xfrm>
            <a:off x="6477001" y="2149684"/>
            <a:ext cx="3971833" cy="2542171"/>
          </a:xfrm>
          <a:prstGeom prst="rect">
            <a:avLst/>
          </a:prstGeom>
          <a:noFill/>
        </p:spPr>
        <p:txBody>
          <a:bodyPr wrap="square" lIns="0" rIns="0" rtlCol="0">
            <a:spAutoFit/>
          </a:bodyPr>
          <a:lstStyle/>
          <a:p>
            <a:pPr indent="0">
              <a:lnSpc>
                <a:spcPct val="150000"/>
              </a:lnSpc>
              <a:buClr>
                <a:schemeClr val="bg1"/>
              </a:buClr>
              <a:buFont typeface="Wingdings" panose="05000000000000000000" pitchFamily="2" charset="2"/>
              <a:buChar char="Ø"/>
            </a:pPr>
            <a:endPar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Wingdings" panose="05000000000000000000" pitchFamily="2" charset="2"/>
              <a:buChar char="Ø"/>
            </a:pPr>
            <a:r>
              <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上、下班未打卡的；</a:t>
            </a:r>
            <a:endPar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Wingdings" panose="05000000000000000000" pitchFamily="2" charset="2"/>
              <a:buChar char="Ø"/>
            </a:pPr>
            <a:r>
              <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违法乱纪被公安机关拘留、甚至逮捕的</a:t>
            </a:r>
            <a:endPar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Wingdings" panose="05000000000000000000" pitchFamily="2" charset="2"/>
              <a:buChar char="Ø"/>
            </a:pPr>
            <a:r>
              <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用不正当手段，骗取、涂改、伪造休息休假证明的。 </a:t>
            </a:r>
            <a:endParaRPr lang="zh-CN" altLang="en-US"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13"/>
                                            </p:tgtEl>
                                            <p:attrNameLst>
                                              <p:attrName>style.visibility</p:attrName>
                                            </p:attrNameLst>
                                          </p:cBhvr>
                                          <p:to>
                                            <p:strVal val="visible"/>
                                          </p:to>
                                        </p:set>
                                        <p:anim calcmode="lin" valueType="num" p14:bounceEnd="50000">
                                          <p:cBhvr additive="base">
                                            <p:cTn id="12" dur="125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1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0000">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14:bounceEnd="50000">
                                          <p:cBhvr additive="base">
                                            <p:cTn id="16" dur="125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7" dur="1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250" fill="hold"/>
                                            <p:tgtEl>
                                              <p:spTgt spid="13"/>
                                            </p:tgtEl>
                                            <p:attrNameLst>
                                              <p:attrName>ppt_x</p:attrName>
                                            </p:attrNameLst>
                                          </p:cBhvr>
                                          <p:tavLst>
                                            <p:tav tm="0">
                                              <p:val>
                                                <p:strVal val="#ppt_x"/>
                                              </p:val>
                                            </p:tav>
                                            <p:tav tm="100000">
                                              <p:val>
                                                <p:strVal val="#ppt_x"/>
                                              </p:val>
                                            </p:tav>
                                          </p:tavLst>
                                        </p:anim>
                                        <p:anim calcmode="lin" valueType="num">
                                          <p:cBhvr additive="base">
                                            <p:cTn id="13" dur="1250" fill="hold"/>
                                            <p:tgtEl>
                                              <p:spTgt spid="1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250" fill="hold"/>
                                            <p:tgtEl>
                                              <p:spTgt spid="14"/>
                                            </p:tgtEl>
                                            <p:attrNameLst>
                                              <p:attrName>ppt_x</p:attrName>
                                            </p:attrNameLst>
                                          </p:cBhvr>
                                          <p:tavLst>
                                            <p:tav tm="0">
                                              <p:val>
                                                <p:strVal val="#ppt_x"/>
                                              </p:val>
                                            </p:tav>
                                            <p:tav tm="100000">
                                              <p:val>
                                                <p:strVal val="#ppt_x"/>
                                              </p:val>
                                            </p:tav>
                                          </p:tavLst>
                                        </p:anim>
                                        <p:anim calcmode="lin" valueType="num">
                                          <p:cBhvr additive="base">
                                            <p:cTn id="17" dur="1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1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3599615"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全勤与全勤奖励</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 name="矩形 7"/>
          <p:cNvSpPr/>
          <p:nvPr/>
        </p:nvSpPr>
        <p:spPr>
          <a:xfrm>
            <a:off x="1364271" y="1943362"/>
            <a:ext cx="9706501" cy="3619238"/>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9" name="直接连接符 8"/>
          <p:cNvCxnSpPr/>
          <p:nvPr/>
        </p:nvCxnSpPr>
        <p:spPr>
          <a:xfrm flipV="1">
            <a:off x="2190294" y="3002258"/>
            <a:ext cx="0" cy="1696270"/>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pic>
        <p:nvPicPr>
          <p:cNvPr id="10" name="Picture 4"/>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821735" y="1910705"/>
            <a:ext cx="3005994" cy="3954259"/>
          </a:xfrm>
          <a:prstGeom prst="rect">
            <a:avLst/>
          </a:prstGeom>
          <a:noFill/>
          <a:ln w="38100">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TextBox 11"/>
          <p:cNvSpPr txBox="1"/>
          <p:nvPr/>
        </p:nvSpPr>
        <p:spPr>
          <a:xfrm>
            <a:off x="2618393" y="2807433"/>
            <a:ext cx="4374604" cy="1891095"/>
          </a:xfrm>
          <a:prstGeom prst="rect">
            <a:avLst/>
          </a:prstGeom>
          <a:noFill/>
        </p:spPr>
        <p:txBody>
          <a:bodyPr wrap="square" lIns="0" rIns="0" rtlCol="0">
            <a:spAutoFit/>
          </a:bodyPr>
          <a:lstStyle/>
          <a:p>
            <a:pPr indent="0">
              <a:lnSpc>
                <a:spcPct val="150000"/>
              </a:lnSpc>
              <a:buFont typeface="Wingdings" panose="05000000000000000000" pitchFamily="2" charset="2"/>
              <a:buChar char="Ø"/>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全勤：全月无请假、迟到、早退、旷工情况的；</a:t>
            </a:r>
            <a:endParaRPr lang="en-US" altLang="zh-CN"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tx1"/>
              </a:buClr>
              <a:buFont typeface="Wingdings" panose="05000000000000000000" pitchFamily="2" charset="2"/>
              <a:buChar char="Ø"/>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全勤奖励：员工全勤，当月奖励</a:t>
            </a:r>
            <a:r>
              <a:rPr lang="en-US" altLang="zh-CN"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100</a:t>
            </a: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元全勤奖金。</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1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250"/>
                                            <p:tgtEl>
                                              <p:spTgt spid="10"/>
                                            </p:tgtEl>
                                          </p:cBhvr>
                                        </p:animEffect>
                                      </p:childTnLst>
                                    </p:cTn>
                                  </p:par>
                                  <p:par>
                                    <p:cTn id="13" presetID="2" presetClass="entr" presetSubtype="3"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1+#ppt_w/2"/>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8" presetClass="emph" presetSubtype="0" fill="hold" nodeType="withEffect">
                                      <p:stCondLst>
                                        <p:cond delay="0"/>
                                      </p:stCondLst>
                                      <p:childTnLst>
                                        <p:animRot by="21600000">
                                          <p:cBhvr>
                                            <p:cTn id="18" dur="1000" fill="hold"/>
                                            <p:tgtEl>
                                              <p:spTgt spid="10"/>
                                            </p:tgtEl>
                                            <p:attrNameLst>
                                              <p:attrName>r</p:attrName>
                                            </p:attrNameLst>
                                          </p:cBhvr>
                                        </p:animRot>
                                      </p:childTnLst>
                                    </p:cTn>
                                  </p:par>
                                  <p:par>
                                    <p:cTn id="19" presetID="2" presetClass="entr" presetSubtype="4" fill="hold" grpId="0" nodeType="withEffect" p14:presetBounceEnd="50000">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14:bounceEnd="50000">
                                          <p:cBhvr additive="base">
                                            <p:cTn id="21" dur="125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22" dur="12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1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250"/>
                                            <p:tgtEl>
                                              <p:spTgt spid="10"/>
                                            </p:tgtEl>
                                          </p:cBhvr>
                                        </p:animEffect>
                                      </p:childTnLst>
                                    </p:cTn>
                                  </p:par>
                                  <p:par>
                                    <p:cTn id="13" presetID="2" presetClass="entr" presetSubtype="3"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1+#ppt_w/2"/>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8" presetClass="emph" presetSubtype="0" fill="hold" nodeType="withEffect">
                                      <p:stCondLst>
                                        <p:cond delay="0"/>
                                      </p:stCondLst>
                                      <p:childTnLst>
                                        <p:animRot by="21600000">
                                          <p:cBhvr>
                                            <p:cTn id="18" dur="1000" fill="hold"/>
                                            <p:tgtEl>
                                              <p:spTgt spid="10"/>
                                            </p:tgtEl>
                                            <p:attrNameLst>
                                              <p:attrName>r</p:attrName>
                                            </p:attrNameLst>
                                          </p:cBhvr>
                                        </p:animRot>
                                      </p:childTnLst>
                                    </p:cTn>
                                  </p:par>
                                  <p:par>
                                    <p:cTn id="19" presetID="2" presetClass="entr" presetSubtype="4" fill="hold" grpId="0"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250" fill="hold"/>
                                            <p:tgtEl>
                                              <p:spTgt spid="11"/>
                                            </p:tgtEl>
                                            <p:attrNameLst>
                                              <p:attrName>ppt_x</p:attrName>
                                            </p:attrNameLst>
                                          </p:cBhvr>
                                          <p:tavLst>
                                            <p:tav tm="0">
                                              <p:val>
                                                <p:strVal val="#ppt_x"/>
                                              </p:val>
                                            </p:tav>
                                            <p:tav tm="100000">
                                              <p:val>
                                                <p:strVal val="#ppt_x"/>
                                              </p:val>
                                            </p:tav>
                                          </p:tavLst>
                                        </p:anim>
                                        <p:anim calcmode="lin" valueType="num">
                                          <p:cBhvr additive="base">
                                            <p:cTn id="22" dur="12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3599615"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违规处理</a:t>
            </a: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迟到</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7" name="文本占位符 2"/>
          <p:cNvSpPr txBox="1"/>
          <p:nvPr/>
        </p:nvSpPr>
        <p:spPr>
          <a:xfrm>
            <a:off x="1320727" y="4812578"/>
            <a:ext cx="4611987" cy="647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Font typeface="Arial" panose="020B0604020202020204" pitchFamily="34" charset="0"/>
              <a:buNone/>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注：</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1</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、所罚款项将作为所属部门的活动经费</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a:t>
            </a:r>
            <a:endPar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Arial" panose="020B0604020202020204" pitchFamily="34" charset="0"/>
              <a:buNone/>
            </a:pP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2</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、原则上公司允许员工善意迟到</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次</a:t>
            </a:r>
            <a:endPar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endPar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graphicFrame>
        <p:nvGraphicFramePr>
          <p:cNvPr id="12" name="Group 91"/>
          <p:cNvGraphicFramePr>
            <a:graphicFrameLocks noGrp="1"/>
          </p:cNvGraphicFramePr>
          <p:nvPr/>
        </p:nvGraphicFramePr>
        <p:xfrm>
          <a:off x="1400510" y="2411612"/>
          <a:ext cx="6560693" cy="2214816"/>
        </p:xfrm>
        <a:graphic>
          <a:graphicData uri="http://schemas.openxmlformats.org/drawingml/2006/table">
            <a:tbl>
              <a:tblPr/>
              <a:tblGrid>
                <a:gridCol w="3292767"/>
                <a:gridCol w="3267926"/>
              </a:tblGrid>
              <a:tr h="575319">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zh-CN" altLang="en-US" sz="2700" b="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迟到或早退时长</a:t>
                      </a:r>
                      <a:r>
                        <a:rPr kumimoji="0" lang="en-US" altLang="zh-CN" sz="2700" b="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T</a:t>
                      </a:r>
                      <a:endParaRPr kumimoji="0" lang="en-US" altLang="zh-CN" sz="2700" b="0" i="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txBody>
                  <a:tcPr marL="102585" marR="102585" marT="40000" marB="40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63F0"/>
                    </a:solidFill>
                  </a:tcPr>
                </a:tc>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zh-CN" altLang="en-US" sz="2700" b="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处理办法</a:t>
                      </a:r>
                      <a:endParaRPr kumimoji="0" lang="zh-CN" altLang="en-US" sz="2700" b="0" i="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txBody>
                  <a:tcPr marL="102585" marR="102585" marT="40000" marB="40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63F0"/>
                    </a:solidFill>
                  </a:tcPr>
                </a:tc>
              </a:tr>
              <a:tr h="546499">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5≤T≤15</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分钟</a:t>
                      </a:r>
                      <a:endParaRPr kumimoji="0" lang="zh-CN" altLang="en-US" sz="1900" b="0" i="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cs typeface="楷体_GB231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扣款</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10</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元</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次</a:t>
                      </a:r>
                      <a:endParaRPr kumimoji="0" lang="zh-CN" altLang="en-US" sz="1900" b="0" i="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cs typeface="楷体_GB231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r h="546499">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15</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分钟</a:t>
                      </a:r>
                      <a:r>
                        <a:rPr kumimoji="0" lang="en-US"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T≤30</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分钟</a:t>
                      </a:r>
                      <a:endParaRPr kumimoji="0" lang="zh-CN" altLang="en-US" sz="1900" b="0" i="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cs typeface="楷体_GB231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扣款</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20</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元</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次</a:t>
                      </a:r>
                      <a:endParaRPr kumimoji="0" lang="zh-CN" altLang="en-US" sz="1900" b="0" i="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cs typeface="楷体_GB231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r h="546499">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T</a:t>
                      </a:r>
                      <a:r>
                        <a:rPr kumimoji="0" lang="en-US"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30</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分钟</a:t>
                      </a:r>
                      <a:endParaRPr kumimoji="0" lang="zh-CN" altLang="en-US" sz="1900" b="0" i="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cs typeface="楷体_GB231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视作旷工半天处理</a:t>
                      </a:r>
                      <a:endParaRPr kumimoji="0" lang="zh-CN" altLang="en-US" sz="1900" b="0" i="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cs typeface="楷体_GB231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bl>
          </a:graphicData>
        </a:graphic>
      </p:graphicFrame>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34420" y="1432053"/>
            <a:ext cx="5358391" cy="399389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childTnLst>
                          </p:cTn>
                        </p:par>
                        <p:par>
                          <p:cTn id="14" fill="hold">
                            <p:stCondLst>
                              <p:cond delay="1000"/>
                            </p:stCondLst>
                            <p:childTnLst>
                              <p:par>
                                <p:cTn id="15" presetID="4" presetClass="entr" presetSubtype="16"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ox(in)">
                                      <p:cBhvr>
                                        <p:cTn id="17" dur="500"/>
                                        <p:tgtEl>
                                          <p:spTgt spid="7">
                                            <p:txEl>
                                              <p:pRg st="0" end="0"/>
                                            </p:txEl>
                                          </p:spTgt>
                                        </p:tgtEl>
                                      </p:cBhvr>
                                    </p:animEffect>
                                  </p:childTnLst>
                                </p:cTn>
                              </p:par>
                            </p:childTnLst>
                          </p:cTn>
                        </p:par>
                        <p:par>
                          <p:cTn id="18" fill="hold">
                            <p:stCondLst>
                              <p:cond delay="1500"/>
                            </p:stCondLst>
                            <p:childTnLst>
                              <p:par>
                                <p:cTn id="19" presetID="4" presetClass="entr" presetSubtype="16" fill="hold" grpId="0"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box(in)">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3599615"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违规处理</a:t>
            </a: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旷工</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462810">
            <a:off x="7007969" y="2792769"/>
            <a:ext cx="5358391" cy="3993893"/>
          </a:xfrm>
          <a:prstGeom prst="rect">
            <a:avLst/>
          </a:prstGeom>
        </p:spPr>
      </p:pic>
      <p:sp>
        <p:nvSpPr>
          <p:cNvPr id="8" name="矩形 7"/>
          <p:cNvSpPr>
            <a:spLocks noChangeArrowheads="1"/>
          </p:cNvSpPr>
          <p:nvPr/>
        </p:nvSpPr>
        <p:spPr bwMode="auto">
          <a:xfrm>
            <a:off x="1755264" y="2309658"/>
            <a:ext cx="5851186" cy="3024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ts val="1000"/>
              </a:spcBef>
              <a:buSzPct val="80000"/>
              <a:buFont typeface="Wingdings" panose="05000000000000000000" pitchFamily="2" charset="2"/>
              <a:buChar char="p"/>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员工旷工，根据旷工时长，按日工资标准的双倍扣罚。</a:t>
            </a:r>
            <a:endPar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eaLnBrk="1" hangingPunct="1">
              <a:lnSpc>
                <a:spcPct val="150000"/>
              </a:lnSpc>
              <a:spcBef>
                <a:spcPts val="1000"/>
              </a:spcBef>
              <a:buSzPct val="80000"/>
              <a:buFont typeface="Wingdings" panose="05000000000000000000" pitchFamily="2" charset="2"/>
              <a:buChar char="p"/>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旷工半天的，另予全公司内通报并警告一次。</a:t>
            </a:r>
            <a:endPar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eaLnBrk="1" hangingPunct="1">
              <a:lnSpc>
                <a:spcPct val="150000"/>
              </a:lnSpc>
              <a:spcBef>
                <a:spcPts val="1000"/>
              </a:spcBef>
              <a:buSzPct val="80000"/>
              <a:buFont typeface="Wingdings" panose="05000000000000000000" pitchFamily="2" charset="2"/>
              <a:buChar char="p"/>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旷工一天的，另予全公司通报并记过一次。</a:t>
            </a:r>
            <a:endPar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eaLnBrk="1" hangingPunct="1">
              <a:lnSpc>
                <a:spcPct val="150000"/>
              </a:lnSpc>
              <a:spcBef>
                <a:spcPts val="1000"/>
              </a:spcBef>
              <a:buSzPct val="80000"/>
              <a:buFont typeface="Wingdings" panose="05000000000000000000" pitchFamily="2" charset="2"/>
              <a:buChar char="p"/>
            </a:pP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连续旷工</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天以上或月累计旷工</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5</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天或年累计旷工</a:t>
            </a:r>
            <a:r>
              <a:rPr lang="en-US" altLang="zh-CN"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10</a:t>
            </a:r>
            <a:r>
              <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天以上者，公司除按上述标准罚考勤款外，还将与其解约，且不予支付任何可能存在的经济补偿金或赔偿金等，并保留向其追索权益损失的权利。</a:t>
            </a:r>
            <a:endParaRPr lang="zh-CN" altLang="en-US" sz="16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heckerboard(across)">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人事管理制度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9" name="矩形 8"/>
          <p:cNvSpPr>
            <a:spLocks noChangeArrowheads="1"/>
          </p:cNvSpPr>
          <p:nvPr/>
        </p:nvSpPr>
        <p:spPr bwMode="auto">
          <a:xfrm>
            <a:off x="3939409" y="2589549"/>
            <a:ext cx="2736403"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663797" y="2932300"/>
            <a:ext cx="0" cy="2613173"/>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3" name="矩形 7"/>
          <p:cNvSpPr>
            <a:spLocks noChangeArrowheads="1"/>
          </p:cNvSpPr>
          <p:nvPr/>
        </p:nvSpPr>
        <p:spPr bwMode="auto">
          <a:xfrm>
            <a:off x="1506800" y="2535158"/>
            <a:ext cx="2297037" cy="316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5200"/>
                                  </p:stCondLst>
                                  <p:iterate type="wd">
                                    <p:tmPct val="10000"/>
                                  </p:iterate>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1+#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4000"/>
                                  </p:stCondLst>
                                  <p:iterate type="wd">
                                    <p:tmPct val="10000"/>
                                  </p:iterate>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9"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489272"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1.4</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请假流程</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7" name="矩形: 圆角 6"/>
          <p:cNvSpPr/>
          <p:nvPr/>
        </p:nvSpPr>
        <p:spPr>
          <a:xfrm>
            <a:off x="1601107" y="2496797"/>
            <a:ext cx="3626856"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9" name="矩形: 圆角 8"/>
          <p:cNvSpPr/>
          <p:nvPr/>
        </p:nvSpPr>
        <p:spPr>
          <a:xfrm>
            <a:off x="2009787" y="2534574"/>
            <a:ext cx="82613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0" name="文本框 9"/>
          <p:cNvSpPr txBox="1"/>
          <p:nvPr/>
        </p:nvSpPr>
        <p:spPr>
          <a:xfrm>
            <a:off x="1915957" y="2490989"/>
            <a:ext cx="1013790" cy="584775"/>
          </a:xfrm>
          <a:prstGeom prst="rect">
            <a:avLst/>
          </a:prstGeom>
          <a:noFill/>
        </p:spPr>
        <p:txBody>
          <a:bodyPr wrap="square" rtlCol="0">
            <a:spAutoFit/>
          </a:bodyPr>
          <a:lstStyle/>
          <a:p>
            <a:pPr algn="ctr"/>
            <a:r>
              <a:rPr lang="en-US" altLang="zh-CN" sz="3200" b="1" dirty="0">
                <a:solidFill>
                  <a:schemeClr val="bg1"/>
                </a:solidFill>
                <a:effectLst>
                  <a:outerShdw blurRad="38100" dist="38100" dir="2700000" algn="tl">
                    <a:srgbClr val="000000">
                      <a:alpha val="43137"/>
                    </a:srgbClr>
                  </a:outerShdw>
                </a:effectLst>
                <a:latin typeface="Algerian" panose="04020705040A02060702" pitchFamily="82" charset="0"/>
              </a:rPr>
              <a:t>01</a:t>
            </a:r>
            <a:endParaRPr lang="zh-CN" altLang="en-US" sz="3200" b="1" dirty="0">
              <a:solidFill>
                <a:schemeClr val="bg1"/>
              </a:solidFill>
              <a:effectLst>
                <a:outerShdw blurRad="38100" dist="38100" dir="2700000" algn="tl">
                  <a:srgbClr val="000000">
                    <a:alpha val="43137"/>
                  </a:srgbClr>
                </a:outerShdw>
              </a:effectLst>
              <a:latin typeface="Algerian" panose="04020705040A02060702" pitchFamily="82" charset="0"/>
            </a:endParaRPr>
          </a:p>
        </p:txBody>
      </p:sp>
      <p:sp>
        <p:nvSpPr>
          <p:cNvPr id="11" name="文本框 10"/>
          <p:cNvSpPr txBox="1"/>
          <p:nvPr/>
        </p:nvSpPr>
        <p:spPr>
          <a:xfrm>
            <a:off x="2835917" y="2459126"/>
            <a:ext cx="1762721" cy="720903"/>
          </a:xfrm>
          <a:prstGeom prst="rect">
            <a:avLst/>
          </a:prstGeom>
          <a:noFill/>
        </p:spPr>
        <p:txBody>
          <a:bodyPr wrap="square" rtlCol="0">
            <a:spAutoFit/>
          </a:bodyPr>
          <a:lstStyle/>
          <a:p>
            <a:pPr algn="ctr">
              <a:lnSpc>
                <a:spcPct val="120000"/>
              </a:lnSpc>
              <a:defRPr/>
            </a:pPr>
            <a:r>
              <a:rPr lang="zh-CN" altLang="en-US" sz="3600" b="1" kern="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申  请</a:t>
            </a:r>
            <a:endParaRPr lang="zh-CN" altLang="en-US" sz="3600" b="1" kern="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13" name="直接连接符 12"/>
          <p:cNvCxnSpPr/>
          <p:nvPr/>
        </p:nvCxnSpPr>
        <p:spPr>
          <a:xfrm>
            <a:off x="1726660" y="3391677"/>
            <a:ext cx="929453" cy="0"/>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14" name="文本1"/>
          <p:cNvSpPr/>
          <p:nvPr/>
        </p:nvSpPr>
        <p:spPr>
          <a:xfrm>
            <a:off x="1601107" y="3683850"/>
            <a:ext cx="4602000" cy="720725"/>
          </a:xfrm>
          <a:prstGeom prst="rect">
            <a:avLst/>
          </a:prstGeom>
          <a:noFill/>
          <a:ln w="3175" cap="flat" cmpd="sng" algn="ctr">
            <a:noFill/>
            <a:prstDash val="solid"/>
          </a:ln>
          <a:effectLst/>
        </p:spPr>
        <p:txBody>
          <a:bodyPr anchor="ctr"/>
          <a:lstStyle/>
          <a:p>
            <a:pPr marL="171450" indent="-171450" eaLnBrk="1" fontAlgn="auto" hangingPunct="1">
              <a:lnSpc>
                <a:spcPct val="150000"/>
              </a:lnSpc>
              <a:spcBef>
                <a:spcPts val="0"/>
              </a:spcBef>
              <a:spcAft>
                <a:spcPts val="0"/>
              </a:spcAft>
              <a:buFont typeface="Arial" panose="020B0604020202020204" pitchFamily="34" charset="0"/>
              <a:buChar char="•"/>
              <a:defRPr/>
            </a:pPr>
            <a:r>
              <a:rPr lang="zh-CN" altLang="en-US" kern="0" dirty="0">
                <a:solidFill>
                  <a:srgbClr val="4D4D4D"/>
                </a:solidFill>
                <a:latin typeface="思源黑体 CN Regular" panose="020B0500000000000000" pitchFamily="34" charset="-122"/>
                <a:ea typeface="思源黑体 CN Regular" panose="020B0500000000000000" pitchFamily="34" charset="-122"/>
              </a:rPr>
              <a:t>至少</a:t>
            </a:r>
            <a:r>
              <a:rPr lang="zh-CN" altLang="en-US" b="1" kern="0" dirty="0">
                <a:solidFill>
                  <a:srgbClr val="6663F0"/>
                </a:solidFill>
                <a:latin typeface="思源黑体 CN Regular" panose="020B0500000000000000" pitchFamily="34" charset="-122"/>
                <a:ea typeface="思源黑体 CN Regular" panose="020B0500000000000000" pitchFamily="34" charset="-122"/>
              </a:rPr>
              <a:t>提前一天</a:t>
            </a:r>
            <a:r>
              <a:rPr lang="zh-CN" altLang="en-US" kern="0" dirty="0">
                <a:solidFill>
                  <a:srgbClr val="4D4D4D"/>
                </a:solidFill>
                <a:latin typeface="思源黑体 CN Regular" panose="020B0500000000000000" pitchFamily="34" charset="-122"/>
                <a:ea typeface="思源黑体 CN Regular" panose="020B0500000000000000" pitchFamily="34" charset="-122"/>
              </a:rPr>
              <a:t>提交书面申请</a:t>
            </a:r>
            <a:r>
              <a:rPr lang="en-US" altLang="zh-CN" b="1" kern="0" dirty="0">
                <a:solidFill>
                  <a:srgbClr val="6663F0"/>
                </a:solidFill>
                <a:latin typeface="思源黑体 CN Regular" panose="020B0500000000000000" pitchFamily="34" charset="-122"/>
                <a:ea typeface="思源黑体 CN Regular" panose="020B0500000000000000" pitchFamily="34" charset="-122"/>
              </a:rPr>
              <a:t>《</a:t>
            </a:r>
            <a:r>
              <a:rPr lang="zh-CN" altLang="en-US" b="1" kern="0" dirty="0">
                <a:solidFill>
                  <a:srgbClr val="6663F0"/>
                </a:solidFill>
                <a:latin typeface="思源黑体 CN Regular" panose="020B0500000000000000" pitchFamily="34" charset="-122"/>
                <a:ea typeface="思源黑体 CN Regular" panose="020B0500000000000000" pitchFamily="34" charset="-122"/>
              </a:rPr>
              <a:t>请假单</a:t>
            </a:r>
            <a:r>
              <a:rPr lang="en-US" altLang="zh-CN" b="1" kern="0" dirty="0">
                <a:solidFill>
                  <a:srgbClr val="6663F0"/>
                </a:solidFill>
                <a:latin typeface="思源黑体 CN Regular" panose="020B0500000000000000" pitchFamily="34" charset="-122"/>
                <a:ea typeface="思源黑体 CN Regular" panose="020B0500000000000000" pitchFamily="34" charset="-122"/>
              </a:rPr>
              <a:t>》</a:t>
            </a:r>
            <a:r>
              <a:rPr lang="zh-CN" altLang="en-US" kern="0" dirty="0">
                <a:solidFill>
                  <a:srgbClr val="4D4D4D"/>
                </a:solidFill>
                <a:latin typeface="思源黑体 CN Regular" panose="020B0500000000000000" pitchFamily="34" charset="-122"/>
                <a:ea typeface="思源黑体 CN Regular" panose="020B0500000000000000" pitchFamily="34" charset="-122"/>
              </a:rPr>
              <a:t>；</a:t>
            </a:r>
            <a:endParaRPr lang="zh-CN" altLang="en-US" kern="0" dirty="0">
              <a:solidFill>
                <a:srgbClr val="4D4D4D"/>
              </a:solidFill>
              <a:latin typeface="思源黑体 CN Regular" panose="020B0500000000000000" pitchFamily="34" charset="-122"/>
              <a:ea typeface="思源黑体 CN Regular" panose="020B0500000000000000" pitchFamily="34" charset="-122"/>
            </a:endParaRPr>
          </a:p>
          <a:p>
            <a:pPr marL="171450" indent="-171450" eaLnBrk="1" fontAlgn="auto" hangingPunct="1">
              <a:lnSpc>
                <a:spcPct val="150000"/>
              </a:lnSpc>
              <a:spcBef>
                <a:spcPts val="0"/>
              </a:spcBef>
              <a:spcAft>
                <a:spcPts val="0"/>
              </a:spcAft>
              <a:buFont typeface="Arial" panose="020B0604020202020204" pitchFamily="34" charset="0"/>
              <a:buChar char="•"/>
              <a:defRPr/>
            </a:pPr>
            <a:r>
              <a:rPr lang="zh-CN" altLang="en-US" kern="0" dirty="0">
                <a:solidFill>
                  <a:srgbClr val="4D4D4D"/>
                </a:solidFill>
                <a:latin typeface="思源黑体 CN Regular" panose="020B0500000000000000" pitchFamily="34" charset="-122"/>
                <a:ea typeface="思源黑体 CN Regular" panose="020B0500000000000000" pitchFamily="34" charset="-122"/>
              </a:rPr>
              <a:t>请假期间工作需在假期开始前完成交接。</a:t>
            </a:r>
            <a:endParaRPr lang="zh-CN" altLang="en-US" kern="0" dirty="0">
              <a:solidFill>
                <a:srgbClr val="4D4D4D"/>
              </a:solidFill>
              <a:latin typeface="思源黑体 CN Regular" panose="020B0500000000000000" pitchFamily="34" charset="-122"/>
              <a:ea typeface="思源黑体 CN Regular" panose="020B0500000000000000" pitchFamily="34" charset="-122"/>
            </a:endParaRPr>
          </a:p>
        </p:txBody>
      </p:sp>
      <p:sp>
        <p:nvSpPr>
          <p:cNvPr id="15" name="矩形: 圆角 14"/>
          <p:cNvSpPr/>
          <p:nvPr/>
        </p:nvSpPr>
        <p:spPr>
          <a:xfrm>
            <a:off x="6462773" y="2490989"/>
            <a:ext cx="3626856"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6" name="矩形: 圆角 15"/>
          <p:cNvSpPr/>
          <p:nvPr/>
        </p:nvSpPr>
        <p:spPr>
          <a:xfrm>
            <a:off x="6871453" y="2528766"/>
            <a:ext cx="82613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7" name="文本框 16"/>
          <p:cNvSpPr txBox="1"/>
          <p:nvPr/>
        </p:nvSpPr>
        <p:spPr>
          <a:xfrm>
            <a:off x="6777623" y="2485181"/>
            <a:ext cx="1013790" cy="584775"/>
          </a:xfrm>
          <a:prstGeom prst="rect">
            <a:avLst/>
          </a:prstGeom>
          <a:noFill/>
        </p:spPr>
        <p:txBody>
          <a:bodyPr wrap="square" rtlCol="0">
            <a:spAutoFit/>
          </a:bodyPr>
          <a:lstStyle/>
          <a:p>
            <a:pPr algn="ctr"/>
            <a:r>
              <a:rPr lang="en-US" altLang="zh-CN" sz="3200" b="1" dirty="0">
                <a:solidFill>
                  <a:schemeClr val="bg1"/>
                </a:solidFill>
                <a:effectLst>
                  <a:outerShdw blurRad="38100" dist="38100" dir="2700000" algn="tl">
                    <a:srgbClr val="000000">
                      <a:alpha val="43137"/>
                    </a:srgbClr>
                  </a:outerShdw>
                </a:effectLst>
                <a:latin typeface="Algerian" panose="04020705040A02060702" pitchFamily="82" charset="0"/>
              </a:rPr>
              <a:t>02</a:t>
            </a:r>
            <a:endParaRPr lang="zh-CN" altLang="en-US" sz="3200" b="1" dirty="0">
              <a:solidFill>
                <a:schemeClr val="bg1"/>
              </a:solidFill>
              <a:effectLst>
                <a:outerShdw blurRad="38100" dist="38100" dir="2700000" algn="tl">
                  <a:srgbClr val="000000">
                    <a:alpha val="43137"/>
                  </a:srgbClr>
                </a:outerShdw>
              </a:effectLst>
              <a:latin typeface="Algerian" panose="04020705040A02060702" pitchFamily="82" charset="0"/>
            </a:endParaRPr>
          </a:p>
        </p:txBody>
      </p:sp>
      <p:sp>
        <p:nvSpPr>
          <p:cNvPr id="18" name="文本框 17"/>
          <p:cNvSpPr txBox="1"/>
          <p:nvPr/>
        </p:nvSpPr>
        <p:spPr>
          <a:xfrm>
            <a:off x="7697583" y="2453318"/>
            <a:ext cx="1762721" cy="720903"/>
          </a:xfrm>
          <a:prstGeom prst="rect">
            <a:avLst/>
          </a:prstGeom>
          <a:noFill/>
        </p:spPr>
        <p:txBody>
          <a:bodyPr wrap="square" rtlCol="0">
            <a:spAutoFit/>
          </a:bodyPr>
          <a:lstStyle/>
          <a:p>
            <a:pPr algn="ctr">
              <a:lnSpc>
                <a:spcPct val="120000"/>
              </a:lnSpc>
              <a:defRPr/>
            </a:pPr>
            <a:r>
              <a:rPr lang="zh-CN" altLang="en-US" sz="3600" b="1" kern="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销  假</a:t>
            </a:r>
            <a:endParaRPr lang="zh-CN" altLang="en-US" sz="3600" b="1" kern="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19" name="直接连接符 18"/>
          <p:cNvCxnSpPr/>
          <p:nvPr/>
        </p:nvCxnSpPr>
        <p:spPr>
          <a:xfrm>
            <a:off x="6588326" y="3385869"/>
            <a:ext cx="929453" cy="0"/>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20" name="文本1"/>
          <p:cNvSpPr/>
          <p:nvPr/>
        </p:nvSpPr>
        <p:spPr>
          <a:xfrm>
            <a:off x="6462773" y="3665826"/>
            <a:ext cx="4602000" cy="720725"/>
          </a:xfrm>
          <a:prstGeom prst="rect">
            <a:avLst/>
          </a:prstGeom>
          <a:noFill/>
          <a:ln w="3175" cap="flat" cmpd="sng" algn="ctr">
            <a:noFill/>
            <a:prstDash val="solid"/>
          </a:ln>
          <a:effectLst/>
        </p:spPr>
        <p:txBody>
          <a:bodyPr anchor="ctr"/>
          <a:lstStyle/>
          <a:p>
            <a:pPr marL="171450" indent="-171450">
              <a:lnSpc>
                <a:spcPct val="150000"/>
              </a:lnSpc>
              <a:buFont typeface="Arial" panose="020B0604020202020204" pitchFamily="34" charset="0"/>
              <a:buChar char="•"/>
              <a:defRPr/>
            </a:pPr>
            <a:r>
              <a:rPr lang="zh-CN" altLang="en-US" kern="0" dirty="0">
                <a:solidFill>
                  <a:srgbClr val="4D4D4D"/>
                </a:solidFill>
                <a:latin typeface="思源黑体 CN Regular" panose="020B0500000000000000" pitchFamily="34" charset="-122"/>
                <a:ea typeface="思源黑体 CN Regular" panose="020B0500000000000000" pitchFamily="34" charset="-122"/>
              </a:rPr>
              <a:t>请假结束后，需第一时间到</a:t>
            </a:r>
            <a:r>
              <a:rPr lang="zh-CN" altLang="en-US" b="1" kern="0" dirty="0">
                <a:solidFill>
                  <a:srgbClr val="6663F0"/>
                </a:solidFill>
                <a:latin typeface="思源黑体 CN Regular" panose="020B0500000000000000" pitchFamily="34" charset="-122"/>
                <a:ea typeface="思源黑体 CN Regular" panose="020B0500000000000000" pitchFamily="34" charset="-122"/>
              </a:rPr>
              <a:t>人事处销假</a:t>
            </a:r>
            <a:r>
              <a:rPr lang="zh-CN" altLang="en-US" kern="0" dirty="0">
                <a:solidFill>
                  <a:srgbClr val="4D4D4D"/>
                </a:solidFill>
                <a:latin typeface="思源黑体 CN Regular" panose="020B0500000000000000" pitchFamily="34" charset="-122"/>
                <a:ea typeface="思源黑体 CN Regular" panose="020B0500000000000000" pitchFamily="34" charset="-122"/>
              </a:rPr>
              <a:t>。</a:t>
            </a:r>
            <a:endParaRPr lang="zh-CN" altLang="en-US" kern="0" dirty="0">
              <a:solidFill>
                <a:srgbClr val="4D4D4D"/>
              </a:solidFill>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0-#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par>
                                <p:cTn id="59" presetID="10"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1" grpId="0"/>
      <p:bldP spid="14" grpId="0"/>
      <p:bldP spid="15" grpId="0" animBg="1"/>
      <p:bldP spid="16" grpId="0" animBg="1"/>
      <p:bldP spid="17" grpId="0"/>
      <p:bldP spid="18"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3218614"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1.4</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请假注意事项</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nvGrpSpPr>
          <p:cNvPr id="4" name="组合 3"/>
          <p:cNvGrpSpPr/>
          <p:nvPr/>
        </p:nvGrpSpPr>
        <p:grpSpPr>
          <a:xfrm>
            <a:off x="1375263" y="4161115"/>
            <a:ext cx="5849188" cy="613594"/>
            <a:chOff x="1601106" y="2496797"/>
            <a:chExt cx="5849188" cy="613594"/>
          </a:xfrm>
        </p:grpSpPr>
        <p:sp>
          <p:nvSpPr>
            <p:cNvPr id="7" name="矩形: 圆角 6"/>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9" name="矩形: 圆角 8"/>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0" name="文本框 9"/>
            <p:cNvSpPr txBox="1"/>
            <p:nvPr/>
          </p:nvSpPr>
          <p:spPr>
            <a:xfrm>
              <a:off x="1781954" y="2533410"/>
              <a:ext cx="2314340"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休婚假</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11" name="文本框 10"/>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至少提前</a:t>
              </a: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30</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天申请</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pic>
        <p:nvPicPr>
          <p:cNvPr id="3" name="图片 2"/>
          <p:cNvPicPr>
            <a:picLocks noChangeAspect="1"/>
          </p:cNvPicPr>
          <p:nvPr/>
        </p:nvPicPr>
        <p:blipFill>
          <a:blip r:embed="rId1" cstate="email"/>
          <a:stretch>
            <a:fillRect/>
          </a:stretch>
        </p:blipFill>
        <p:spPr>
          <a:xfrm>
            <a:off x="6669601" y="790170"/>
            <a:ext cx="5340108" cy="5974346"/>
          </a:xfrm>
          <a:prstGeom prst="rect">
            <a:avLst/>
          </a:prstGeom>
        </p:spPr>
      </p:pic>
      <p:grpSp>
        <p:nvGrpSpPr>
          <p:cNvPr id="21" name="组合 20"/>
          <p:cNvGrpSpPr/>
          <p:nvPr/>
        </p:nvGrpSpPr>
        <p:grpSpPr>
          <a:xfrm>
            <a:off x="1375263" y="4942355"/>
            <a:ext cx="5849188" cy="613594"/>
            <a:chOff x="1601106" y="2496797"/>
            <a:chExt cx="5849188" cy="613594"/>
          </a:xfrm>
        </p:grpSpPr>
        <p:sp>
          <p:nvSpPr>
            <p:cNvPr id="22" name="矩形: 圆角 21"/>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3" name="矩形: 圆角 22"/>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4" name="文本框 23"/>
            <p:cNvSpPr txBox="1"/>
            <p:nvPr/>
          </p:nvSpPr>
          <p:spPr>
            <a:xfrm>
              <a:off x="1781954" y="2533410"/>
              <a:ext cx="2314340"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休产假</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25" name="文本框 24"/>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至少提前</a:t>
              </a: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60</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天申请 </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32" name="组合 31"/>
          <p:cNvGrpSpPr/>
          <p:nvPr/>
        </p:nvGrpSpPr>
        <p:grpSpPr>
          <a:xfrm>
            <a:off x="1375263" y="2598633"/>
            <a:ext cx="5849188" cy="613594"/>
            <a:chOff x="1601106" y="2496797"/>
            <a:chExt cx="5849188" cy="613594"/>
          </a:xfrm>
        </p:grpSpPr>
        <p:sp>
          <p:nvSpPr>
            <p:cNvPr id="33" name="矩形: 圆角 32"/>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4" name="矩形: 圆角 33"/>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5" name="文本框 34"/>
            <p:cNvSpPr txBox="1"/>
            <p:nvPr/>
          </p:nvSpPr>
          <p:spPr>
            <a:xfrm>
              <a:off x="1781954" y="2533410"/>
              <a:ext cx="2314340"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请假</a:t>
              </a: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1 </a:t>
              </a: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天以上</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36" name="文本框 35"/>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至少提前</a:t>
              </a: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3</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个工作日申请</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37" name="组合 36"/>
          <p:cNvGrpSpPr/>
          <p:nvPr/>
        </p:nvGrpSpPr>
        <p:grpSpPr>
          <a:xfrm>
            <a:off x="1375263" y="3379874"/>
            <a:ext cx="5849188" cy="613594"/>
            <a:chOff x="1601106" y="2496797"/>
            <a:chExt cx="5849188" cy="613594"/>
          </a:xfrm>
        </p:grpSpPr>
        <p:sp>
          <p:nvSpPr>
            <p:cNvPr id="38" name="矩形: 圆角 37"/>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9" name="矩形: 圆角 38"/>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40" name="文本框 39"/>
            <p:cNvSpPr txBox="1"/>
            <p:nvPr/>
          </p:nvSpPr>
          <p:spPr>
            <a:xfrm>
              <a:off x="1781954" y="2533410"/>
              <a:ext cx="2314340"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连续休假</a:t>
              </a: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5 </a:t>
              </a: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天</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41" name="文本框 40"/>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至少提前</a:t>
              </a: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10</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天申请</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42" name="组合 41"/>
          <p:cNvGrpSpPr/>
          <p:nvPr/>
        </p:nvGrpSpPr>
        <p:grpSpPr>
          <a:xfrm>
            <a:off x="1375263" y="1817392"/>
            <a:ext cx="5849188" cy="613594"/>
            <a:chOff x="1601106" y="2496797"/>
            <a:chExt cx="5849188" cy="613594"/>
          </a:xfrm>
        </p:grpSpPr>
        <p:sp>
          <p:nvSpPr>
            <p:cNvPr id="43" name="矩形: 圆角 42"/>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44" name="矩形: 圆角 43"/>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45" name="文本框 44"/>
            <p:cNvSpPr txBox="1"/>
            <p:nvPr/>
          </p:nvSpPr>
          <p:spPr>
            <a:xfrm>
              <a:off x="1781954" y="2533410"/>
              <a:ext cx="2314340"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请假</a:t>
              </a: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1 </a:t>
              </a: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天以内</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46" name="文本框 45"/>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至少提前</a:t>
              </a: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1</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个工作日申请</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1+#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1+#ppt_w/2"/>
                                          </p:val>
                                        </p:tav>
                                        <p:tav tm="100000">
                                          <p:val>
                                            <p:strVal val="#ppt_x"/>
                                          </p:val>
                                        </p:tav>
                                      </p:tavLst>
                                    </p:anim>
                                    <p:anim calcmode="lin" valueType="num">
                                      <p:cBhvr additive="base">
                                        <p:cTn id="29" dur="500" fill="hold"/>
                                        <p:tgtEl>
                                          <p:spTgt spid="3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1+#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3752014"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1.4</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请病假的注意事项</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nvGrpSpPr>
          <p:cNvPr id="42" name="组合 41"/>
          <p:cNvGrpSpPr/>
          <p:nvPr/>
        </p:nvGrpSpPr>
        <p:grpSpPr>
          <a:xfrm>
            <a:off x="1413909" y="1529988"/>
            <a:ext cx="8690010" cy="574404"/>
            <a:chOff x="1868352" y="2514193"/>
            <a:chExt cx="8690010" cy="574404"/>
          </a:xfrm>
        </p:grpSpPr>
        <p:sp>
          <p:nvSpPr>
            <p:cNvPr id="44" name="矩形: 圆角 43"/>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45" name="文本框 44"/>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01</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46" name="文本框 45"/>
            <p:cNvSpPr txBox="1"/>
            <p:nvPr/>
          </p:nvSpPr>
          <p:spPr>
            <a:xfrm>
              <a:off x="2785274" y="2514193"/>
              <a:ext cx="7773088" cy="423321"/>
            </a:xfrm>
            <a:prstGeom prst="rect">
              <a:avLst/>
            </a:prstGeom>
            <a:noFill/>
          </p:spPr>
          <p:txBody>
            <a:bodyPr wrap="square" rtlCol="0">
              <a:spAutoFit/>
            </a:bodyPr>
            <a:lstStyle/>
            <a:p>
              <a:pPr>
                <a:lnSpc>
                  <a:spcPct val="150000"/>
                </a:lnSpc>
                <a:defRPr/>
              </a:pPr>
              <a:r>
                <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未经批准休病假或者未按照公司规定提交相关证明材料的，均视为旷工；</a:t>
              </a:r>
              <a:endPar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29" name="组合 28"/>
          <p:cNvGrpSpPr/>
          <p:nvPr/>
        </p:nvGrpSpPr>
        <p:grpSpPr>
          <a:xfrm>
            <a:off x="1413909" y="2431048"/>
            <a:ext cx="8690010" cy="792653"/>
            <a:chOff x="1868352" y="2514193"/>
            <a:chExt cx="8690010" cy="792653"/>
          </a:xfrm>
        </p:grpSpPr>
        <p:sp>
          <p:nvSpPr>
            <p:cNvPr id="30" name="矩形: 圆角 29"/>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1" name="文本框 30"/>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02</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47" name="文本框 46"/>
            <p:cNvSpPr txBox="1"/>
            <p:nvPr/>
          </p:nvSpPr>
          <p:spPr>
            <a:xfrm>
              <a:off x="2785274" y="2514193"/>
              <a:ext cx="7773088" cy="792653"/>
            </a:xfrm>
            <a:prstGeom prst="rect">
              <a:avLst/>
            </a:prstGeom>
            <a:noFill/>
          </p:spPr>
          <p:txBody>
            <a:bodyPr wrap="square" rtlCol="0">
              <a:spAutoFit/>
            </a:bodyPr>
            <a:lstStyle/>
            <a:p>
              <a:pPr>
                <a:lnSpc>
                  <a:spcPct val="150000"/>
                </a:lnSpc>
                <a:defRPr/>
              </a:pPr>
              <a:r>
                <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员工不得采用虚假证明（含骗取、伪造、篡改、涂改病假证明），否则视为违反规章制度的行为并给与旷工处理；</a:t>
              </a:r>
              <a:endPar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48" name="组合 47"/>
          <p:cNvGrpSpPr/>
          <p:nvPr/>
        </p:nvGrpSpPr>
        <p:grpSpPr>
          <a:xfrm>
            <a:off x="1413909" y="3332108"/>
            <a:ext cx="8690010" cy="792653"/>
            <a:chOff x="1868352" y="2514193"/>
            <a:chExt cx="8690010" cy="792653"/>
          </a:xfrm>
        </p:grpSpPr>
        <p:sp>
          <p:nvSpPr>
            <p:cNvPr id="49" name="矩形: 圆角 48"/>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50" name="文本框 49"/>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03</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51" name="文本框 50"/>
            <p:cNvSpPr txBox="1"/>
            <p:nvPr/>
          </p:nvSpPr>
          <p:spPr>
            <a:xfrm>
              <a:off x="2785274" y="2514193"/>
              <a:ext cx="7773088" cy="792653"/>
            </a:xfrm>
            <a:prstGeom prst="rect">
              <a:avLst/>
            </a:prstGeom>
            <a:noFill/>
          </p:spPr>
          <p:txBody>
            <a:bodyPr wrap="square" rtlCol="0">
              <a:spAutoFit/>
            </a:bodyPr>
            <a:lstStyle/>
            <a:p>
              <a:pPr>
                <a:lnSpc>
                  <a:spcPct val="150000"/>
                </a:lnSpc>
                <a:defRPr/>
              </a:pPr>
              <a:r>
                <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因违反治安管理规定或者自杀、自残的行为导致需要停工治疗的，不视为病假，按事假处理。</a:t>
              </a:r>
              <a:endPar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52" name="组合 51"/>
          <p:cNvGrpSpPr/>
          <p:nvPr/>
        </p:nvGrpSpPr>
        <p:grpSpPr>
          <a:xfrm>
            <a:off x="1413909" y="4233168"/>
            <a:ext cx="8690010" cy="574404"/>
            <a:chOff x="1868352" y="2514193"/>
            <a:chExt cx="8690010" cy="574404"/>
          </a:xfrm>
        </p:grpSpPr>
        <p:sp>
          <p:nvSpPr>
            <p:cNvPr id="53" name="矩形: 圆角 52"/>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54" name="文本框 53"/>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04</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55" name="文本框 54"/>
            <p:cNvSpPr txBox="1"/>
            <p:nvPr/>
          </p:nvSpPr>
          <p:spPr>
            <a:xfrm>
              <a:off x="2785274" y="2514193"/>
              <a:ext cx="7773088" cy="423321"/>
            </a:xfrm>
            <a:prstGeom prst="rect">
              <a:avLst/>
            </a:prstGeom>
            <a:noFill/>
          </p:spPr>
          <p:txBody>
            <a:bodyPr wrap="square" rtlCol="0">
              <a:spAutoFit/>
            </a:bodyPr>
            <a:lstStyle/>
            <a:p>
              <a:pPr>
                <a:lnSpc>
                  <a:spcPct val="150000"/>
                </a:lnSpc>
                <a:defRPr/>
              </a:pPr>
              <a:r>
                <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慢性病应至少提前一个工作日向权限审批人提出，</a:t>
              </a:r>
              <a:endPar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56" name="组合 55"/>
          <p:cNvGrpSpPr/>
          <p:nvPr/>
        </p:nvGrpSpPr>
        <p:grpSpPr>
          <a:xfrm>
            <a:off x="1413909" y="5134227"/>
            <a:ext cx="8690010" cy="574404"/>
            <a:chOff x="1868352" y="2514193"/>
            <a:chExt cx="8690010" cy="574404"/>
          </a:xfrm>
        </p:grpSpPr>
        <p:sp>
          <p:nvSpPr>
            <p:cNvPr id="57" name="矩形: 圆角 56"/>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58" name="文本框 57"/>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05</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59" name="文本框 58"/>
            <p:cNvSpPr txBox="1"/>
            <p:nvPr/>
          </p:nvSpPr>
          <p:spPr>
            <a:xfrm>
              <a:off x="2785274" y="2514193"/>
              <a:ext cx="7773088" cy="423321"/>
            </a:xfrm>
            <a:prstGeom prst="rect">
              <a:avLst/>
            </a:prstGeom>
            <a:noFill/>
          </p:spPr>
          <p:txBody>
            <a:bodyPr wrap="square" rtlCol="0">
              <a:spAutoFit/>
            </a:bodyPr>
            <a:lstStyle/>
            <a:p>
              <a:pPr>
                <a:lnSpc>
                  <a:spcPct val="150000"/>
                </a:lnSpc>
                <a:defRPr/>
              </a:pPr>
              <a:r>
                <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急性病、突发性疾病允许当日口头请假，就诊后于三日内补交相关证明单据。</a:t>
              </a:r>
              <a:endParaRPr lang="zh-CN" altLang="en-US" sz="16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1+#ppt_w/2"/>
                                          </p:val>
                                        </p:tav>
                                        <p:tav tm="100000">
                                          <p:val>
                                            <p:strVal val="#ppt_x"/>
                                          </p:val>
                                        </p:tav>
                                      </p:tavLst>
                                    </p:anim>
                                    <p:anim calcmode="lin" valueType="num">
                                      <p:cBhvr additive="base">
                                        <p:cTn id="14" dur="500" fill="hold"/>
                                        <p:tgtEl>
                                          <p:spTgt spid="4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1+#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1+#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1+#ppt_w/2"/>
                                          </p:val>
                                        </p:tav>
                                        <p:tav tm="100000">
                                          <p:val>
                                            <p:strVal val="#ppt_x"/>
                                          </p:val>
                                        </p:tav>
                                      </p:tavLst>
                                    </p:anim>
                                    <p:anim calcmode="lin" valueType="num">
                                      <p:cBhvr additive="base">
                                        <p:cTn id="29" dur="500" fill="hold"/>
                                        <p:tgtEl>
                                          <p:spTgt spid="5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500" fill="hold"/>
                                        <p:tgtEl>
                                          <p:spTgt spid="56"/>
                                        </p:tgtEl>
                                        <p:attrNameLst>
                                          <p:attrName>ppt_x</p:attrName>
                                        </p:attrNameLst>
                                      </p:cBhvr>
                                      <p:tavLst>
                                        <p:tav tm="0">
                                          <p:val>
                                            <p:strVal val="1+#ppt_w/2"/>
                                          </p:val>
                                        </p:tav>
                                        <p:tav tm="100000">
                                          <p:val>
                                            <p:strVal val="#ppt_x"/>
                                          </p:val>
                                        </p:tav>
                                      </p:tavLst>
                                    </p:anim>
                                    <p:anim calcmode="lin" valueType="num">
                                      <p:cBhvr additive="base">
                                        <p:cTn id="34"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3752014"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1.4</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病假工资的计算</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3" name="矩形 22"/>
          <p:cNvSpPr/>
          <p:nvPr/>
        </p:nvSpPr>
        <p:spPr>
          <a:xfrm>
            <a:off x="5609701" y="1713242"/>
            <a:ext cx="5526384" cy="3864429"/>
          </a:xfrm>
          <a:prstGeom prst="rect">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24" name="直接连接符 23"/>
          <p:cNvCxnSpPr/>
          <p:nvPr/>
        </p:nvCxnSpPr>
        <p:spPr>
          <a:xfrm>
            <a:off x="6845215" y="5144757"/>
            <a:ext cx="2770524"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11"/>
          <p:cNvSpPr txBox="1"/>
          <p:nvPr/>
        </p:nvSpPr>
        <p:spPr>
          <a:xfrm>
            <a:off x="5930965" y="2117745"/>
            <a:ext cx="5128920" cy="2639312"/>
          </a:xfrm>
          <a:prstGeom prst="rect">
            <a:avLst/>
          </a:prstGeom>
          <a:noFill/>
        </p:spPr>
        <p:txBody>
          <a:bodyPr wrap="square" lIns="0" rIns="0" rtlCol="0">
            <a:spAutoFit/>
          </a:bodyPr>
          <a:lstStyle/>
          <a:p>
            <a:pPr indent="0">
              <a:lnSpc>
                <a:spcPct val="150000"/>
              </a:lnSpc>
              <a:buClr>
                <a:schemeClr val="bg1"/>
              </a:buClr>
              <a:buFont typeface="Wingdings" panose="05000000000000000000" pitchFamily="2" charset="2"/>
              <a:buChar char="Ø"/>
            </a:pPr>
            <a:r>
              <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病假应提供正规医院出具的病假证明：诊断证明书及休假建议条、门诊病历、医药费收据、挂号证明、出院记录等证明原本，行政部留相关复印件备案；</a:t>
            </a:r>
            <a:endPar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Wingdings" panose="05000000000000000000" pitchFamily="2" charset="2"/>
              <a:buChar char="Ø"/>
            </a:pPr>
            <a:r>
              <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病假工资按北京市最低工资标准的</a:t>
            </a:r>
            <a:r>
              <a:rPr lang="en-US" altLang="zh-CN"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80%</a:t>
            </a:r>
            <a:r>
              <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发放； </a:t>
            </a:r>
            <a:endPar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Wingdings" panose="05000000000000000000" pitchFamily="2" charset="2"/>
              <a:buChar char="Ø"/>
            </a:pPr>
            <a:r>
              <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病假期间补贴按日扣除；</a:t>
            </a:r>
            <a:endPar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Wingdings" panose="05000000000000000000" pitchFamily="2" charset="2"/>
              <a:buChar char="Ø"/>
            </a:pPr>
            <a:r>
              <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对于医疗期满的员工，因身体疾病原因导致出勤率低于</a:t>
            </a:r>
            <a:r>
              <a:rPr lang="en-US" altLang="zh-CN"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80%</a:t>
            </a:r>
            <a:r>
              <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的，视为不能从事工作的情形。</a:t>
            </a:r>
            <a:endParaRPr lang="zh-CN" altLang="en-US" sz="16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pic>
        <p:nvPicPr>
          <p:cNvPr id="4" name="图片 3"/>
          <p:cNvPicPr>
            <a:picLocks noChangeAspect="1"/>
          </p:cNvPicPr>
          <p:nvPr/>
        </p:nvPicPr>
        <p:blipFill>
          <a:blip r:embed="rId1" cstate="email"/>
          <a:stretch>
            <a:fillRect/>
          </a:stretch>
        </p:blipFill>
        <p:spPr>
          <a:xfrm>
            <a:off x="1303084" y="2340429"/>
            <a:ext cx="3890246" cy="314597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25"/>
                                            </p:tgtEl>
                                            <p:attrNameLst>
                                              <p:attrName>style.visibility</p:attrName>
                                            </p:attrNameLst>
                                          </p:cBhvr>
                                          <p:to>
                                            <p:strVal val="visible"/>
                                          </p:to>
                                        </p:set>
                                        <p:anim calcmode="lin" valueType="num" p14:bounceEnd="50000">
                                          <p:cBhvr additive="base">
                                            <p:cTn id="12" dur="125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1250" fill="hold"/>
                                            <p:tgtEl>
                                              <p:spTgt spid="25"/>
                                            </p:tgtEl>
                                            <p:attrNameLst>
                                              <p:attrName>ppt_x</p:attrName>
                                            </p:attrNameLst>
                                          </p:cBhvr>
                                          <p:tavLst>
                                            <p:tav tm="0">
                                              <p:val>
                                                <p:strVal val="#ppt_x"/>
                                              </p:val>
                                            </p:tav>
                                            <p:tav tm="100000">
                                              <p:val>
                                                <p:strVal val="#ppt_x"/>
                                              </p:val>
                                            </p:tav>
                                          </p:tavLst>
                                        </p:anim>
                                        <p:anim calcmode="lin" valueType="num">
                                          <p:cBhvr additive="base">
                                            <p:cTn id="13" dur="12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人事管理制度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663797" y="2932300"/>
            <a:ext cx="0" cy="2613173"/>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8" name="矩形 7"/>
          <p:cNvSpPr>
            <a:spLocks noChangeArrowheads="1"/>
          </p:cNvSpPr>
          <p:nvPr/>
        </p:nvSpPr>
        <p:spPr bwMode="auto">
          <a:xfrm>
            <a:off x="1399294" y="2578323"/>
            <a:ext cx="243260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0" name="矩形 8"/>
          <p:cNvSpPr>
            <a:spLocks noChangeArrowheads="1"/>
          </p:cNvSpPr>
          <p:nvPr/>
        </p:nvSpPr>
        <p:spPr bwMode="auto">
          <a:xfrm>
            <a:off x="3939406" y="2578323"/>
            <a:ext cx="2736403" cy="316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4000"/>
                                  </p:stCondLst>
                                  <p:iterate type="wd">
                                    <p:tmPct val="10000"/>
                                  </p:iterate>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200"/>
                                  </p:stCondLst>
                                  <p:iterate type="wd">
                                    <p:tmPct val="10000"/>
                                  </p:iterate>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1+#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8"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休假制度</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7" name="任意多边形 4"/>
          <p:cNvSpPr/>
          <p:nvPr/>
        </p:nvSpPr>
        <p:spPr>
          <a:xfrm>
            <a:off x="2100920" y="2262178"/>
            <a:ext cx="1179096" cy="2952838"/>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accent4">
              <a:lumMod val="60000"/>
              <a:lumOff val="4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7000" tIns="604868" rIns="127001" bIns="604867" numCol="1" spcCol="1270" anchor="ctr" anchorCtr="0">
            <a:noAutofit/>
          </a:bodyPr>
          <a:lstStyle/>
          <a:p>
            <a:pPr lvl="0" algn="ctr" defTabSz="889000">
              <a:lnSpc>
                <a:spcPct val="90000"/>
              </a:lnSpc>
              <a:spcBef>
                <a:spcPct val="0"/>
              </a:spcBef>
              <a:spcAft>
                <a:spcPct val="35000"/>
              </a:spcAft>
            </a:pPr>
            <a:r>
              <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法定假</a:t>
            </a:r>
            <a:endPar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 name="任意多边形 5"/>
          <p:cNvSpPr/>
          <p:nvPr/>
        </p:nvSpPr>
        <p:spPr>
          <a:xfrm>
            <a:off x="3101603" y="2262178"/>
            <a:ext cx="1179096" cy="2952838"/>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D4D3F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000" tIns="604868" rIns="127001" bIns="604867" numCol="1" spcCol="1270" anchor="ctr" anchorCtr="0">
            <a:noAutofit/>
          </a:bodyPr>
          <a:lstStyle/>
          <a:p>
            <a:pPr lvl="0" algn="ctr" defTabSz="889000">
              <a:lnSpc>
                <a:spcPct val="90000"/>
              </a:lnSpc>
              <a:spcBef>
                <a:spcPct val="0"/>
              </a:spcBef>
              <a:spcAft>
                <a:spcPct val="35000"/>
              </a:spcAft>
            </a:pPr>
            <a:r>
              <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婚假</a:t>
            </a:r>
            <a:endPar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9" name="任意多边形 6"/>
          <p:cNvSpPr/>
          <p:nvPr/>
        </p:nvSpPr>
        <p:spPr>
          <a:xfrm>
            <a:off x="4200259" y="2262178"/>
            <a:ext cx="1179096" cy="2952838"/>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6663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000" tIns="604868" rIns="127001" bIns="604867" numCol="1" spcCol="1270" anchor="ctr" anchorCtr="0">
            <a:noAutofit/>
          </a:bodyPr>
          <a:lstStyle/>
          <a:p>
            <a:pPr lvl="0" algn="ctr" defTabSz="889000">
              <a:lnSpc>
                <a:spcPct val="90000"/>
              </a:lnSpc>
              <a:spcBef>
                <a:spcPct val="0"/>
              </a:spcBef>
              <a:spcAft>
                <a:spcPct val="35000"/>
              </a:spcAft>
            </a:pPr>
            <a:r>
              <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产假</a:t>
            </a:r>
            <a:endPar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0" name="任意多边形 7"/>
          <p:cNvSpPr/>
          <p:nvPr/>
        </p:nvSpPr>
        <p:spPr>
          <a:xfrm flipH="1">
            <a:off x="6747989" y="2262178"/>
            <a:ext cx="1179096" cy="2952838"/>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6663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000" tIns="604868" rIns="127001" bIns="604867" numCol="1" spcCol="1270" anchor="ctr" anchorCtr="0">
            <a:noAutofit/>
          </a:bodyPr>
          <a:lstStyle/>
          <a:p>
            <a:pPr lvl="0" algn="ctr" defTabSz="889000">
              <a:lnSpc>
                <a:spcPct val="90000"/>
              </a:lnSpc>
              <a:spcBef>
                <a:spcPct val="0"/>
              </a:spcBef>
              <a:spcAft>
                <a:spcPct val="35000"/>
              </a:spcAft>
            </a:pPr>
            <a:r>
              <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哺乳假</a:t>
            </a:r>
            <a:endPar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1" name="任意多边形 9"/>
          <p:cNvSpPr/>
          <p:nvPr/>
        </p:nvSpPr>
        <p:spPr>
          <a:xfrm flipH="1">
            <a:off x="7856853" y="2262178"/>
            <a:ext cx="1179096" cy="2952838"/>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D4D3F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000" tIns="604868" rIns="127001" bIns="604867" numCol="1" spcCol="1270" anchor="ctr" anchorCtr="0">
            <a:noAutofit/>
          </a:bodyPr>
          <a:lstStyle/>
          <a:p>
            <a:pPr lvl="0" algn="ctr" defTabSz="889000">
              <a:lnSpc>
                <a:spcPct val="90000"/>
              </a:lnSpc>
              <a:spcBef>
                <a:spcPct val="0"/>
              </a:spcBef>
              <a:spcAft>
                <a:spcPct val="35000"/>
              </a:spcAft>
            </a:pPr>
            <a:r>
              <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丧假</a:t>
            </a:r>
            <a:endPar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2" name="任意多边形 10"/>
          <p:cNvSpPr/>
          <p:nvPr/>
        </p:nvSpPr>
        <p:spPr>
          <a:xfrm flipH="1">
            <a:off x="8857536" y="2262178"/>
            <a:ext cx="1179096" cy="2952838"/>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accent4">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000" tIns="604868" rIns="127001" bIns="604867" numCol="1" spcCol="1270" anchor="ctr" anchorCtr="0">
            <a:noAutofit/>
          </a:bodyPr>
          <a:lstStyle/>
          <a:p>
            <a:pPr lvl="0" algn="ctr" defTabSz="889000">
              <a:lnSpc>
                <a:spcPct val="90000"/>
              </a:lnSpc>
              <a:spcBef>
                <a:spcPct val="0"/>
              </a:spcBef>
              <a:spcAft>
                <a:spcPct val="35000"/>
              </a:spcAft>
            </a:pPr>
            <a:r>
              <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年休假</a:t>
            </a:r>
            <a:endParaRPr lang="zh-CN" altLang="en-US" sz="2400" kern="1200" dirty="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3" name="Freeform 20"/>
          <p:cNvSpPr>
            <a:spLocks noEditPoints="1"/>
          </p:cNvSpPr>
          <p:nvPr/>
        </p:nvSpPr>
        <p:spPr bwMode="auto">
          <a:xfrm>
            <a:off x="5436507" y="1505363"/>
            <a:ext cx="1224183" cy="4551525"/>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rgbClr val="6663F0">
              <a:alpha val="26000"/>
            </a:srgbClr>
          </a:solidFill>
          <a:ln>
            <a:noFill/>
          </a:ln>
          <a:effectLst>
            <a:outerShdw dist="38100" dir="5400000" algn="ctr" rotWithShape="0">
              <a:srgbClr val="000000">
                <a:alpha val="10000"/>
              </a:srgbClr>
            </a:outerShdw>
          </a:effectLst>
        </p:spPr>
        <p:txBody>
          <a:bodyPr vert="horz" wrap="square" lIns="90876" tIns="45438" rIns="90876" bIns="45438"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400">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53" presetClass="entr" presetSubtype="16" fill="hold" grpId="0" nodeType="withEffect">
                                  <p:stCondLst>
                                    <p:cond delay="75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法定假</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nvGrpSpPr>
          <p:cNvPr id="14" name="组合 13"/>
          <p:cNvGrpSpPr/>
          <p:nvPr/>
        </p:nvGrpSpPr>
        <p:grpSpPr>
          <a:xfrm>
            <a:off x="1168434" y="4476801"/>
            <a:ext cx="4807823" cy="613594"/>
            <a:chOff x="1601106" y="2496797"/>
            <a:chExt cx="5849188" cy="613594"/>
          </a:xfrm>
        </p:grpSpPr>
        <p:sp>
          <p:nvSpPr>
            <p:cNvPr id="15" name="矩形: 圆角 14"/>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6" name="矩形: 圆角 15"/>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7" name="文本框 16"/>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清明节</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18" name="文本框 17"/>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3</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 </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19" name="组合 18"/>
          <p:cNvGrpSpPr/>
          <p:nvPr/>
        </p:nvGrpSpPr>
        <p:grpSpPr>
          <a:xfrm>
            <a:off x="1168434" y="2914319"/>
            <a:ext cx="4807823" cy="613594"/>
            <a:chOff x="1601106" y="2496797"/>
            <a:chExt cx="5849188" cy="613594"/>
          </a:xfrm>
        </p:grpSpPr>
        <p:sp>
          <p:nvSpPr>
            <p:cNvPr id="20" name="矩形: 圆角 19"/>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1" name="矩形: 圆角 20"/>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2" name="文本框 21"/>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春节</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23" name="文本框 22"/>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 </a:t>
              </a: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7</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天（含调休）</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24" name="组合 23"/>
          <p:cNvGrpSpPr/>
          <p:nvPr/>
        </p:nvGrpSpPr>
        <p:grpSpPr>
          <a:xfrm>
            <a:off x="1168434" y="3695560"/>
            <a:ext cx="4807823" cy="613594"/>
            <a:chOff x="1601106" y="2496797"/>
            <a:chExt cx="5849188" cy="613594"/>
          </a:xfrm>
        </p:grpSpPr>
        <p:sp>
          <p:nvSpPr>
            <p:cNvPr id="25" name="矩形: 圆角 24"/>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6" name="矩形: 圆角 25"/>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7" name="文本框 26"/>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妇女节</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28" name="文本框 27"/>
            <p:cNvSpPr txBox="1"/>
            <p:nvPr/>
          </p:nvSpPr>
          <p:spPr>
            <a:xfrm>
              <a:off x="4077298" y="2620713"/>
              <a:ext cx="3372995" cy="402354"/>
            </a:xfrm>
            <a:prstGeom prst="rect">
              <a:avLst/>
            </a:prstGeom>
            <a:noFill/>
          </p:spPr>
          <p:txBody>
            <a:bodyPr wrap="square" rtlCol="0">
              <a:spAutoFit/>
            </a:bodyPr>
            <a:lstStyle/>
            <a:p>
              <a:pPr algn="ctr">
                <a:lnSpc>
                  <a:spcPct val="120000"/>
                </a:lnSpc>
                <a:defRPr/>
              </a:pP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全体女性员工放假半天</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29" name="组合 28"/>
          <p:cNvGrpSpPr/>
          <p:nvPr/>
        </p:nvGrpSpPr>
        <p:grpSpPr>
          <a:xfrm>
            <a:off x="1168434" y="2133078"/>
            <a:ext cx="4807823" cy="613594"/>
            <a:chOff x="1601106" y="2496797"/>
            <a:chExt cx="5849188" cy="613594"/>
          </a:xfrm>
        </p:grpSpPr>
        <p:sp>
          <p:nvSpPr>
            <p:cNvPr id="30" name="矩形: 圆角 29"/>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1" name="矩形: 圆角 30"/>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2" name="文本框 31"/>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元旦</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33" name="文本框 32"/>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1</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54" name="组合 53"/>
          <p:cNvGrpSpPr/>
          <p:nvPr/>
        </p:nvGrpSpPr>
        <p:grpSpPr>
          <a:xfrm>
            <a:off x="6426234" y="4469350"/>
            <a:ext cx="4807823" cy="613594"/>
            <a:chOff x="1601106" y="2496797"/>
            <a:chExt cx="5849188" cy="613594"/>
          </a:xfrm>
        </p:grpSpPr>
        <p:sp>
          <p:nvSpPr>
            <p:cNvPr id="55" name="矩形: 圆角 54"/>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56" name="矩形: 圆角 55"/>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57" name="文本框 56"/>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劳动节</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58" name="文本框 57"/>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3</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天（含调休）</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59" name="组合 58"/>
          <p:cNvGrpSpPr/>
          <p:nvPr/>
        </p:nvGrpSpPr>
        <p:grpSpPr>
          <a:xfrm>
            <a:off x="6426234" y="2906868"/>
            <a:ext cx="4807823" cy="613594"/>
            <a:chOff x="1601106" y="2496797"/>
            <a:chExt cx="5849188" cy="613594"/>
          </a:xfrm>
        </p:grpSpPr>
        <p:sp>
          <p:nvSpPr>
            <p:cNvPr id="60" name="矩形: 圆角 59"/>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61" name="矩形: 圆角 60"/>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62" name="文本框 61"/>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中秋节</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63" name="文本框 62"/>
            <p:cNvSpPr txBox="1"/>
            <p:nvPr/>
          </p:nvSpPr>
          <p:spPr>
            <a:xfrm>
              <a:off x="4077299" y="2620713"/>
              <a:ext cx="3063730" cy="423545"/>
            </a:xfrm>
            <a:prstGeom prst="rect">
              <a:avLst/>
            </a:prstGeom>
            <a:noFill/>
          </p:spPr>
          <p:txBody>
            <a:bodyPr wrap="square" rtlCol="0">
              <a:spAutoFit/>
            </a:bodyPr>
            <a:lstStyle/>
            <a:p>
              <a:pPr algn="ctr">
                <a:lnSpc>
                  <a:spcPct val="120000"/>
                </a:lnSpc>
                <a:defRPr/>
              </a:pP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3</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天（含调休</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64" name="组合 63"/>
          <p:cNvGrpSpPr/>
          <p:nvPr/>
        </p:nvGrpSpPr>
        <p:grpSpPr>
          <a:xfrm>
            <a:off x="6426234" y="3688109"/>
            <a:ext cx="4807823" cy="613594"/>
            <a:chOff x="1601106" y="2496797"/>
            <a:chExt cx="5849188" cy="613594"/>
          </a:xfrm>
        </p:grpSpPr>
        <p:sp>
          <p:nvSpPr>
            <p:cNvPr id="65" name="矩形: 圆角 64"/>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66" name="矩形: 圆角 65"/>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67" name="文本框 66"/>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端午节</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68" name="文本框 67"/>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3</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69" name="组合 68"/>
          <p:cNvGrpSpPr/>
          <p:nvPr/>
        </p:nvGrpSpPr>
        <p:grpSpPr>
          <a:xfrm>
            <a:off x="6426234" y="2125627"/>
            <a:ext cx="4807823" cy="613594"/>
            <a:chOff x="1601106" y="2496797"/>
            <a:chExt cx="5849188" cy="613594"/>
          </a:xfrm>
        </p:grpSpPr>
        <p:sp>
          <p:nvSpPr>
            <p:cNvPr id="70" name="矩形: 圆角 69"/>
            <p:cNvSpPr/>
            <p:nvPr/>
          </p:nvSpPr>
          <p:spPr>
            <a:xfrm>
              <a:off x="1601106" y="2496797"/>
              <a:ext cx="5849188"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71" name="矩形: 圆角 70"/>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72" name="文本框 71"/>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国庆节</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73" name="文本框 72"/>
            <p:cNvSpPr txBox="1"/>
            <p:nvPr/>
          </p:nvSpPr>
          <p:spPr>
            <a:xfrm>
              <a:off x="4077299" y="2620713"/>
              <a:ext cx="3063730" cy="402354"/>
            </a:xfrm>
            <a:prstGeom prst="rect">
              <a:avLst/>
            </a:prstGeom>
            <a:noFill/>
          </p:spPr>
          <p:txBody>
            <a:bodyPr wrap="square" rtlCol="0">
              <a:spAutoFit/>
            </a:bodyPr>
            <a:lstStyle/>
            <a:p>
              <a:pPr algn="ctr">
                <a:lnSpc>
                  <a:spcPct val="120000"/>
                </a:lnSpc>
                <a:defRPr/>
              </a:pPr>
              <a:r>
                <a:rPr lang="en-US" altLang="zh-CN"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7</a:t>
              </a:r>
              <a:r>
                <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天（含调休）</a:t>
              </a:r>
              <a:endParaRPr lang="zh-CN" altLang="en-US"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nodeType="afterEffect" p14:presetBounceEnd="40000">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14:bounceEnd="40000">
                                          <p:cBhvr additive="base">
                                            <p:cTn id="13"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14:presetBounceEnd="40000">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14:bounceEnd="40000">
                                          <p:cBhvr additive="base">
                                            <p:cTn id="18"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1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14:presetBounceEnd="40000">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14:bounceEnd="40000">
                                          <p:cBhvr additive="base">
                                            <p:cTn id="23"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14:presetBounceEnd="40000">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14:bounceEnd="40000">
                                          <p:cBhvr additive="base">
                                            <p:cTn id="28" dur="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14:presetBounceEnd="40000">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14:bounceEnd="40000">
                                          <p:cBhvr additive="base">
                                            <p:cTn id="33" dur="500" fill="hold"/>
                                            <p:tgtEl>
                                              <p:spTgt spid="54"/>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5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14:presetBounceEnd="40000">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14:bounceEnd="40000">
                                          <p:cBhvr additive="base">
                                            <p:cTn id="38" dur="50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39" dur="500" fill="hold"/>
                                            <p:tgtEl>
                                              <p:spTgt spid="59"/>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nodeType="afterEffect" p14:presetBounceEnd="40000">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14:bounceEnd="40000">
                                          <p:cBhvr additive="base">
                                            <p:cTn id="43" dur="500" fill="hold"/>
                                            <p:tgtEl>
                                              <p:spTgt spid="64"/>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64"/>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nodeType="afterEffect" p14:presetBounceEnd="40000">
                                      <p:stCondLst>
                                        <p:cond delay="0"/>
                                      </p:stCondLst>
                                      <p:childTnLst>
                                        <p:set>
                                          <p:cBhvr>
                                            <p:cTn id="47" dur="1" fill="hold">
                                              <p:stCondLst>
                                                <p:cond delay="0"/>
                                              </p:stCondLst>
                                            </p:cTn>
                                            <p:tgtEl>
                                              <p:spTgt spid="69"/>
                                            </p:tgtEl>
                                            <p:attrNameLst>
                                              <p:attrName>style.visibility</p:attrName>
                                            </p:attrNameLst>
                                          </p:cBhvr>
                                          <p:to>
                                            <p:strVal val="visible"/>
                                          </p:to>
                                        </p:set>
                                        <p:anim calcmode="lin" valueType="num" p14:bounceEnd="40000">
                                          <p:cBhvr additive="base">
                                            <p:cTn id="48" dur="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1+#ppt_w/2"/>
                                              </p:val>
                                            </p:tav>
                                            <p:tav tm="100000">
                                              <p:val>
                                                <p:strVal val="#ppt_x"/>
                                              </p:val>
                                            </p:tav>
                                          </p:tavLst>
                                        </p:anim>
                                        <p:anim calcmode="lin" valueType="num">
                                          <p:cBhvr additive="base">
                                            <p:cTn id="19" dur="500" fill="hold"/>
                                            <p:tgtEl>
                                              <p:spTgt spid="1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1+#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1+#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1+#ppt_w/2"/>
                                              </p:val>
                                            </p:tav>
                                            <p:tav tm="100000">
                                              <p:val>
                                                <p:strVal val="#ppt_x"/>
                                              </p:val>
                                            </p:tav>
                                          </p:tavLst>
                                        </p:anim>
                                        <p:anim calcmode="lin" valueType="num">
                                          <p:cBhvr additive="base">
                                            <p:cTn id="34" dur="500" fill="hold"/>
                                            <p:tgtEl>
                                              <p:spTgt spid="5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1+#ppt_w/2"/>
                                              </p:val>
                                            </p:tav>
                                            <p:tav tm="100000">
                                              <p:val>
                                                <p:strVal val="#ppt_x"/>
                                              </p:val>
                                            </p:tav>
                                          </p:tavLst>
                                        </p:anim>
                                        <p:anim calcmode="lin" valueType="num">
                                          <p:cBhvr additive="base">
                                            <p:cTn id="39" dur="500" fill="hold"/>
                                            <p:tgtEl>
                                              <p:spTgt spid="59"/>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1+#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nodeType="afterEffect">
                                      <p:stCondLst>
                                        <p:cond delay="0"/>
                                      </p:stCondLst>
                                      <p:childTnLst>
                                        <p:set>
                                          <p:cBhvr>
                                            <p:cTn id="47" dur="1" fill="hold">
                                              <p:stCondLst>
                                                <p:cond delay="0"/>
                                              </p:stCondLst>
                                            </p:cTn>
                                            <p:tgtEl>
                                              <p:spTgt spid="69"/>
                                            </p:tgtEl>
                                            <p:attrNameLst>
                                              <p:attrName>style.visibility</p:attrName>
                                            </p:attrNameLst>
                                          </p:cBhvr>
                                          <p:to>
                                            <p:strVal val="visible"/>
                                          </p:to>
                                        </p:set>
                                        <p:anim calcmode="lin" valueType="num">
                                          <p:cBhvr additive="base">
                                            <p:cTn id="48" dur="500" fill="hold"/>
                                            <p:tgtEl>
                                              <p:spTgt spid="69"/>
                                            </p:tgtEl>
                                            <p:attrNameLst>
                                              <p:attrName>ppt_x</p:attrName>
                                            </p:attrNameLst>
                                          </p:cBhvr>
                                          <p:tavLst>
                                            <p:tav tm="0">
                                              <p:val>
                                                <p:strVal val="1+#ppt_w/2"/>
                                              </p:val>
                                            </p:tav>
                                            <p:tav tm="100000">
                                              <p:val>
                                                <p:strVal val="#ppt_x"/>
                                              </p:val>
                                            </p:tav>
                                          </p:tavLst>
                                        </p:anim>
                                        <p:anim calcmode="lin" valueType="num">
                                          <p:cBhvr additive="base">
                                            <p:cTn id="49"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婚  假</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3" name="矩形 42"/>
          <p:cNvSpPr/>
          <p:nvPr/>
        </p:nvSpPr>
        <p:spPr>
          <a:xfrm>
            <a:off x="1242749" y="1447800"/>
            <a:ext cx="9706501" cy="4201886"/>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44" name="直接连接符 43"/>
          <p:cNvCxnSpPr/>
          <p:nvPr/>
        </p:nvCxnSpPr>
        <p:spPr>
          <a:xfrm flipV="1">
            <a:off x="1829286" y="1870143"/>
            <a:ext cx="0" cy="3409428"/>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2202956" y="1870143"/>
            <a:ext cx="6124611" cy="1161985"/>
          </a:xfrm>
          <a:prstGeom prst="rect">
            <a:avLst/>
          </a:prstGeom>
          <a:noFill/>
        </p:spPr>
        <p:txBody>
          <a:bodyPr wrap="square" lIns="0" rIns="0" rtlCol="0">
            <a:spAutoFit/>
          </a:bodyPr>
          <a:lstStyle/>
          <a:p>
            <a:pPr indent="0">
              <a:lnSpc>
                <a:spcPct val="150000"/>
              </a:lnSpc>
              <a:buFont typeface="Wingdings" panose="05000000000000000000" pitchFamily="2" charset="2"/>
              <a:buChar char="Ø"/>
            </a:pPr>
            <a:r>
              <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员工在公司工作期间登记结婚，可享受</a:t>
            </a:r>
            <a:r>
              <a:rPr lang="en-US" altLang="zh-CN"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天（指自然天数）婚假。晚婚者，可另增加晚婚假</a:t>
            </a:r>
            <a:r>
              <a:rPr lang="en-US" altLang="zh-CN"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12</a:t>
            </a:r>
            <a:r>
              <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天。再婚者，仅可享受法定婚假</a:t>
            </a:r>
            <a:r>
              <a:rPr lang="en-US" altLang="zh-CN"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天，不能享受晚婚假。</a:t>
            </a:r>
            <a:endPar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46" name="TextBox 11"/>
          <p:cNvSpPr txBox="1"/>
          <p:nvPr/>
        </p:nvSpPr>
        <p:spPr>
          <a:xfrm>
            <a:off x="2202956" y="3128446"/>
            <a:ext cx="6124611" cy="2269980"/>
          </a:xfrm>
          <a:prstGeom prst="rect">
            <a:avLst/>
          </a:prstGeom>
          <a:noFill/>
        </p:spPr>
        <p:txBody>
          <a:bodyPr wrap="square" lIns="0" rIns="0" rtlCol="0">
            <a:spAutoFit/>
          </a:bodyPr>
          <a:lstStyle/>
          <a:p>
            <a:pPr indent="0">
              <a:lnSpc>
                <a:spcPct val="150000"/>
              </a:lnSpc>
              <a:buFont typeface="Wingdings" panose="05000000000000000000" pitchFamily="2" charset="2"/>
              <a:buChar char="Ø"/>
            </a:pPr>
            <a:r>
              <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婚假包括休息日和法定休假日，原则上应在结婚登记后一年内一次性休完，确因工作需要无法一次性休完者，最多分两次使用，余则不再补假。</a:t>
            </a:r>
            <a:endPar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Font typeface="Wingdings" panose="05000000000000000000" pitchFamily="2" charset="2"/>
              <a:buChar char="Ø"/>
            </a:pPr>
            <a:r>
              <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员工请休婚假，须至少提前十天提出，凭结婚证办理休假手续；或在结束婚假返岗当日将结婚证原件、复印件交行政部核验备案（原件将在核验后交还员工）。</a:t>
            </a:r>
            <a:endParaRPr lang="zh-CN" altLang="en-US" sz="16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14:bounceEnd="50000">
                                          <p:cBhvr additive="base">
                                            <p:cTn id="12" dur="125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0000">
                                      <p:stCondLst>
                                        <p:cond delay="500"/>
                                      </p:stCondLst>
                                      <p:childTnLst>
                                        <p:set>
                                          <p:cBhvr>
                                            <p:cTn id="15" dur="1" fill="hold">
                                              <p:stCondLst>
                                                <p:cond delay="0"/>
                                              </p:stCondLst>
                                            </p:cTn>
                                            <p:tgtEl>
                                              <p:spTgt spid="46"/>
                                            </p:tgtEl>
                                            <p:attrNameLst>
                                              <p:attrName>style.visibility</p:attrName>
                                            </p:attrNameLst>
                                          </p:cBhvr>
                                          <p:to>
                                            <p:strVal val="visible"/>
                                          </p:to>
                                        </p:set>
                                        <p:anim calcmode="lin" valueType="num" p14:bounceEnd="50000">
                                          <p:cBhvr additive="base">
                                            <p:cTn id="16" dur="125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17" dur="125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P spid="4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1250" fill="hold"/>
                                            <p:tgtEl>
                                              <p:spTgt spid="45"/>
                                            </p:tgtEl>
                                            <p:attrNameLst>
                                              <p:attrName>ppt_x</p:attrName>
                                            </p:attrNameLst>
                                          </p:cBhvr>
                                          <p:tavLst>
                                            <p:tav tm="0">
                                              <p:val>
                                                <p:strVal val="#ppt_x"/>
                                              </p:val>
                                            </p:tav>
                                            <p:tav tm="100000">
                                              <p:val>
                                                <p:strVal val="#ppt_x"/>
                                              </p:val>
                                            </p:tav>
                                          </p:tavLst>
                                        </p:anim>
                                        <p:anim calcmode="lin" valueType="num">
                                          <p:cBhvr additive="base">
                                            <p:cTn id="13" dur="125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1250" fill="hold"/>
                                            <p:tgtEl>
                                              <p:spTgt spid="46"/>
                                            </p:tgtEl>
                                            <p:attrNameLst>
                                              <p:attrName>ppt_x</p:attrName>
                                            </p:attrNameLst>
                                          </p:cBhvr>
                                          <p:tavLst>
                                            <p:tav tm="0">
                                              <p:val>
                                                <p:strVal val="#ppt_x"/>
                                              </p:val>
                                            </p:tav>
                                            <p:tav tm="100000">
                                              <p:val>
                                                <p:strVal val="#ppt_x"/>
                                              </p:val>
                                            </p:tav>
                                          </p:tavLst>
                                        </p:anim>
                                        <p:anim calcmode="lin" valueType="num">
                                          <p:cBhvr additive="base">
                                            <p:cTn id="17" dur="125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P spid="4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产 假</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 name="文本占位符 2"/>
          <p:cNvSpPr txBox="1"/>
          <p:nvPr/>
        </p:nvSpPr>
        <p:spPr>
          <a:xfrm>
            <a:off x="1173544" y="2778763"/>
            <a:ext cx="6085114" cy="31670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Font typeface="Arial" panose="020B0604020202020204" pitchFamily="34" charset="0"/>
              <a:buNone/>
            </a:pPr>
            <a:r>
              <a:rPr lang="zh-CN" altLang="en-US" sz="1800" b="1" dirty="0">
                <a:solidFill>
                  <a:srgbClr val="6663F0"/>
                </a:solidFill>
                <a:latin typeface="思源黑体 CN Regular" panose="020B0500000000000000" pitchFamily="34" charset="-122"/>
                <a:ea typeface="思源黑体 CN Regular" panose="020B0500000000000000" pitchFamily="34" charset="-122"/>
              </a:rPr>
              <a:t>产前检查假：</a:t>
            </a:r>
            <a:r>
              <a:rPr lang="zh-CN" altLang="en-US" sz="1400" dirty="0">
                <a:solidFill>
                  <a:schemeClr val="tx2"/>
                </a:solidFill>
                <a:latin typeface="思源黑体 CN Regular" panose="020B0500000000000000" pitchFamily="34" charset="-122"/>
                <a:ea typeface="思源黑体 CN Regular" panose="020B0500000000000000" pitchFamily="34" charset="-122"/>
              </a:rPr>
              <a:t>女员工怀孕后，可遵医嘱定期产检，每次半天，一般不超过</a:t>
            </a:r>
            <a:r>
              <a:rPr lang="en-US" altLang="zh-CN" sz="1400" dirty="0">
                <a:solidFill>
                  <a:schemeClr val="tx2"/>
                </a:solidFill>
                <a:latin typeface="思源黑体 CN Regular" panose="020B0500000000000000" pitchFamily="34" charset="-122"/>
                <a:ea typeface="思源黑体 CN Regular" panose="020B0500000000000000" pitchFamily="34" charset="-122"/>
              </a:rPr>
              <a:t>15</a:t>
            </a:r>
            <a:r>
              <a:rPr lang="zh-CN" altLang="en-US" sz="1400" dirty="0">
                <a:solidFill>
                  <a:schemeClr val="tx2"/>
                </a:solidFill>
                <a:latin typeface="思源黑体 CN Regular" panose="020B0500000000000000" pitchFamily="34" charset="-122"/>
                <a:ea typeface="思源黑体 CN Regular" panose="020B0500000000000000" pitchFamily="34" charset="-122"/>
              </a:rPr>
              <a:t>次。初次请休产前检查假时，须提供医院检查证明。</a:t>
            </a:r>
            <a:endParaRPr lang="zh-CN" altLang="en-US" sz="1400" dirty="0">
              <a:solidFill>
                <a:schemeClr val="tx2"/>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Arial" panose="020B0604020202020204" pitchFamily="34" charset="0"/>
              <a:buNone/>
            </a:pPr>
            <a:r>
              <a:rPr lang="zh-CN" altLang="en-US" sz="1800" b="1" dirty="0">
                <a:solidFill>
                  <a:srgbClr val="6663F0"/>
                </a:solidFill>
                <a:latin typeface="思源黑体 CN Regular" panose="020B0500000000000000" pitchFamily="34" charset="-122"/>
                <a:ea typeface="思源黑体 CN Regular" panose="020B0500000000000000" pitchFamily="34" charset="-122"/>
              </a:rPr>
              <a:t>生育产假：</a:t>
            </a:r>
            <a:r>
              <a:rPr lang="en-US" altLang="zh-CN" sz="1400" dirty="0">
                <a:solidFill>
                  <a:schemeClr val="tx2"/>
                </a:solidFill>
                <a:latin typeface="思源黑体 CN Regular" panose="020B0500000000000000" pitchFamily="34" charset="-122"/>
                <a:ea typeface="思源黑体 CN Regular" panose="020B0500000000000000" pitchFamily="34" charset="-122"/>
              </a:rPr>
              <a:t>90</a:t>
            </a:r>
            <a:r>
              <a:rPr lang="zh-CN" altLang="en-US" sz="1400" dirty="0">
                <a:solidFill>
                  <a:schemeClr val="tx2"/>
                </a:solidFill>
                <a:latin typeface="思源黑体 CN Regular" panose="020B0500000000000000" pitchFamily="34" charset="-122"/>
                <a:ea typeface="思源黑体 CN Regular" panose="020B0500000000000000" pitchFamily="34" charset="-122"/>
              </a:rPr>
              <a:t>天（其中产前休假</a:t>
            </a:r>
            <a:r>
              <a:rPr lang="en-US" altLang="zh-CN" sz="1400" dirty="0">
                <a:solidFill>
                  <a:schemeClr val="tx2"/>
                </a:solidFill>
                <a:latin typeface="思源黑体 CN Regular" panose="020B0500000000000000" pitchFamily="34" charset="-122"/>
                <a:ea typeface="思源黑体 CN Regular" panose="020B0500000000000000" pitchFamily="34" charset="-122"/>
              </a:rPr>
              <a:t>15</a:t>
            </a:r>
            <a:r>
              <a:rPr lang="zh-CN" altLang="en-US" sz="1400" dirty="0">
                <a:solidFill>
                  <a:schemeClr val="tx2"/>
                </a:solidFill>
                <a:latin typeface="思源黑体 CN Regular" panose="020B0500000000000000" pitchFamily="34" charset="-122"/>
                <a:ea typeface="思源黑体 CN Regular" panose="020B0500000000000000" pitchFamily="34" charset="-122"/>
              </a:rPr>
              <a:t>天）。初育晚育的，增加</a:t>
            </a:r>
            <a:r>
              <a:rPr lang="en-US" altLang="zh-CN" sz="1400" dirty="0">
                <a:solidFill>
                  <a:schemeClr val="tx2"/>
                </a:solidFill>
                <a:latin typeface="思源黑体 CN Regular" panose="020B0500000000000000" pitchFamily="34" charset="-122"/>
                <a:ea typeface="思源黑体 CN Regular" panose="020B0500000000000000" pitchFamily="34" charset="-122"/>
              </a:rPr>
              <a:t>30</a:t>
            </a:r>
            <a:r>
              <a:rPr lang="zh-CN" altLang="en-US" sz="1400" dirty="0">
                <a:solidFill>
                  <a:schemeClr val="tx2"/>
                </a:solidFill>
                <a:latin typeface="思源黑体 CN Regular" panose="020B0500000000000000" pitchFamily="34" charset="-122"/>
                <a:ea typeface="思源黑体 CN Regular" panose="020B0500000000000000" pitchFamily="34" charset="-122"/>
              </a:rPr>
              <a:t>天。</a:t>
            </a:r>
            <a:endParaRPr lang="zh-CN" altLang="en-US" sz="1400" dirty="0">
              <a:solidFill>
                <a:schemeClr val="tx2"/>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Arial" panose="020B0604020202020204" pitchFamily="34" charset="0"/>
              <a:buNone/>
            </a:pPr>
            <a:r>
              <a:rPr lang="zh-CN" altLang="en-US" sz="1400" dirty="0">
                <a:solidFill>
                  <a:schemeClr val="tx2"/>
                </a:solidFill>
                <a:latin typeface="思源黑体 CN Regular" panose="020B0500000000000000" pitchFamily="34" charset="-122"/>
                <a:ea typeface="思源黑体 CN Regular" panose="020B0500000000000000" pitchFamily="34" charset="-122"/>
              </a:rPr>
              <a:t>晚育且领</a:t>
            </a:r>
            <a:r>
              <a:rPr lang="en-US" altLang="zh-CN" sz="1400" dirty="0">
                <a:solidFill>
                  <a:schemeClr val="tx2"/>
                </a:solidFill>
                <a:latin typeface="思源黑体 CN Regular" panose="020B0500000000000000" pitchFamily="34" charset="-122"/>
                <a:ea typeface="思源黑体 CN Regular" panose="020B0500000000000000" pitchFamily="34" charset="-122"/>
              </a:rPr>
              <a:t>《</a:t>
            </a:r>
            <a:r>
              <a:rPr lang="zh-CN" altLang="en-US" sz="1400" dirty="0">
                <a:solidFill>
                  <a:schemeClr val="tx2"/>
                </a:solidFill>
                <a:latin typeface="思源黑体 CN Regular" panose="020B0500000000000000" pitchFamily="34" charset="-122"/>
                <a:ea typeface="思源黑体 CN Regular" panose="020B0500000000000000" pitchFamily="34" charset="-122"/>
              </a:rPr>
              <a:t>独生子女父母光荣证</a:t>
            </a:r>
            <a:r>
              <a:rPr lang="en-US" altLang="zh-CN" sz="1400" dirty="0">
                <a:solidFill>
                  <a:schemeClr val="tx2"/>
                </a:solidFill>
                <a:latin typeface="思源黑体 CN Regular" panose="020B0500000000000000" pitchFamily="34" charset="-122"/>
                <a:ea typeface="思源黑体 CN Regular" panose="020B0500000000000000" pitchFamily="34" charset="-122"/>
              </a:rPr>
              <a:t>》</a:t>
            </a:r>
            <a:r>
              <a:rPr lang="zh-CN" altLang="en-US" sz="1400" dirty="0">
                <a:solidFill>
                  <a:schemeClr val="tx2"/>
                </a:solidFill>
                <a:latin typeface="思源黑体 CN Regular" panose="020B0500000000000000" pitchFamily="34" charset="-122"/>
                <a:ea typeface="思源黑体 CN Regular" panose="020B0500000000000000" pitchFamily="34" charset="-122"/>
              </a:rPr>
              <a:t>的，增加</a:t>
            </a:r>
            <a:r>
              <a:rPr lang="en-US" altLang="zh-CN" sz="1400" dirty="0">
                <a:solidFill>
                  <a:schemeClr val="tx2"/>
                </a:solidFill>
                <a:latin typeface="思源黑体 CN Regular" panose="020B0500000000000000" pitchFamily="34" charset="-122"/>
                <a:ea typeface="思源黑体 CN Regular" panose="020B0500000000000000" pitchFamily="34" charset="-122"/>
              </a:rPr>
              <a:t>44</a:t>
            </a:r>
            <a:r>
              <a:rPr lang="zh-CN" altLang="en-US" sz="1400" dirty="0">
                <a:solidFill>
                  <a:schemeClr val="tx2"/>
                </a:solidFill>
                <a:latin typeface="思源黑体 CN Regular" panose="020B0500000000000000" pitchFamily="34" charset="-122"/>
                <a:ea typeface="思源黑体 CN Regular" panose="020B0500000000000000" pitchFamily="34" charset="-122"/>
              </a:rPr>
              <a:t>天。剖宫产的，增加</a:t>
            </a:r>
            <a:r>
              <a:rPr lang="en-US" altLang="zh-CN" sz="1400" dirty="0">
                <a:solidFill>
                  <a:schemeClr val="tx2"/>
                </a:solidFill>
                <a:latin typeface="思源黑体 CN Regular" panose="020B0500000000000000" pitchFamily="34" charset="-122"/>
                <a:ea typeface="思源黑体 CN Regular" panose="020B0500000000000000" pitchFamily="34" charset="-122"/>
              </a:rPr>
              <a:t>15</a:t>
            </a:r>
            <a:r>
              <a:rPr lang="zh-CN" altLang="en-US" sz="1400" dirty="0">
                <a:solidFill>
                  <a:schemeClr val="tx2"/>
                </a:solidFill>
                <a:latin typeface="思源黑体 CN Regular" panose="020B0500000000000000" pitchFamily="34" charset="-122"/>
                <a:ea typeface="思源黑体 CN Regular" panose="020B0500000000000000" pitchFamily="34" charset="-122"/>
              </a:rPr>
              <a:t>天。</a:t>
            </a:r>
            <a:endParaRPr lang="zh-CN" altLang="en-US" sz="1400" dirty="0">
              <a:solidFill>
                <a:schemeClr val="tx2"/>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Arial" panose="020B0604020202020204" pitchFamily="34" charset="0"/>
              <a:buNone/>
            </a:pPr>
            <a:r>
              <a:rPr lang="zh-CN" altLang="en-US" sz="1400" dirty="0">
                <a:solidFill>
                  <a:schemeClr val="tx2"/>
                </a:solidFill>
                <a:latin typeface="思源黑体 CN Regular" panose="020B0500000000000000" pitchFamily="34" charset="-122"/>
                <a:ea typeface="思源黑体 CN Regular" panose="020B0500000000000000" pitchFamily="34" charset="-122"/>
              </a:rPr>
              <a:t>多胞胎生育的，每多生育一名婴儿，增加</a:t>
            </a:r>
            <a:r>
              <a:rPr lang="en-US" altLang="zh-CN" sz="1400" dirty="0">
                <a:solidFill>
                  <a:schemeClr val="tx2"/>
                </a:solidFill>
                <a:latin typeface="思源黑体 CN Regular" panose="020B0500000000000000" pitchFamily="34" charset="-122"/>
                <a:ea typeface="思源黑体 CN Regular" panose="020B0500000000000000" pitchFamily="34" charset="-122"/>
              </a:rPr>
              <a:t>15</a:t>
            </a:r>
            <a:r>
              <a:rPr lang="zh-CN" altLang="en-US" sz="1400" dirty="0">
                <a:solidFill>
                  <a:schemeClr val="tx2"/>
                </a:solidFill>
                <a:latin typeface="思源黑体 CN Regular" panose="020B0500000000000000" pitchFamily="34" charset="-122"/>
                <a:ea typeface="思源黑体 CN Regular" panose="020B0500000000000000" pitchFamily="34" charset="-122"/>
              </a:rPr>
              <a:t>天。</a:t>
            </a:r>
            <a:endParaRPr lang="zh-CN" altLang="en-US" sz="1400" dirty="0">
              <a:solidFill>
                <a:schemeClr val="tx2"/>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Arial" panose="020B0604020202020204" pitchFamily="34" charset="0"/>
              <a:buNone/>
            </a:pPr>
            <a:r>
              <a:rPr lang="zh-CN" altLang="en-US" sz="1800" b="1" dirty="0">
                <a:solidFill>
                  <a:srgbClr val="6663F0"/>
                </a:solidFill>
                <a:latin typeface="思源黑体 CN Regular" panose="020B0500000000000000" pitchFamily="34" charset="-122"/>
                <a:ea typeface="思源黑体 CN Regular" panose="020B0500000000000000" pitchFamily="34" charset="-122"/>
              </a:rPr>
              <a:t>产后陪护假</a:t>
            </a:r>
            <a:r>
              <a:rPr lang="zh-CN" altLang="en-US" sz="1400" dirty="0">
                <a:solidFill>
                  <a:schemeClr val="tx2"/>
                </a:solidFill>
                <a:latin typeface="思源黑体 CN Regular" panose="020B0500000000000000" pitchFamily="34" charset="-122"/>
                <a:ea typeface="思源黑体 CN Regular" panose="020B0500000000000000" pitchFamily="34" charset="-122"/>
              </a:rPr>
              <a:t>：</a:t>
            </a:r>
            <a:r>
              <a:rPr lang="en-US" altLang="zh-CN" sz="1400" dirty="0">
                <a:solidFill>
                  <a:schemeClr val="tx2"/>
                </a:solidFill>
                <a:latin typeface="思源黑体 CN Regular" panose="020B0500000000000000" pitchFamily="34" charset="-122"/>
                <a:ea typeface="思源黑体 CN Regular" panose="020B0500000000000000" pitchFamily="34" charset="-122"/>
              </a:rPr>
              <a:t>7</a:t>
            </a:r>
            <a:r>
              <a:rPr lang="zh-CN" altLang="en-US" sz="1400" dirty="0">
                <a:solidFill>
                  <a:schemeClr val="tx2"/>
                </a:solidFill>
                <a:latin typeface="思源黑体 CN Regular" panose="020B0500000000000000" pitchFamily="34" charset="-122"/>
                <a:ea typeface="思源黑体 CN Regular" panose="020B0500000000000000" pitchFamily="34" charset="-122"/>
              </a:rPr>
              <a:t>天</a:t>
            </a:r>
            <a:r>
              <a:rPr lang="en-US" altLang="zh-CN" sz="1400" dirty="0">
                <a:solidFill>
                  <a:schemeClr val="tx2"/>
                </a:solidFill>
                <a:latin typeface="思源黑体 CN Regular" panose="020B0500000000000000" pitchFamily="34" charset="-122"/>
                <a:ea typeface="思源黑体 CN Regular" panose="020B0500000000000000" pitchFamily="34" charset="-122"/>
              </a:rPr>
              <a:t>(</a:t>
            </a:r>
            <a:r>
              <a:rPr lang="zh-CN" altLang="en-US" sz="1400" dirty="0">
                <a:solidFill>
                  <a:schemeClr val="tx2"/>
                </a:solidFill>
                <a:latin typeface="思源黑体 CN Regular" panose="020B0500000000000000" pitchFamily="34" charset="-122"/>
                <a:ea typeface="思源黑体 CN Regular" panose="020B0500000000000000" pitchFamily="34" charset="-122"/>
              </a:rPr>
              <a:t>男</a:t>
            </a:r>
            <a:r>
              <a:rPr lang="en-US" altLang="zh-CN" sz="1400" dirty="0">
                <a:solidFill>
                  <a:schemeClr val="tx2"/>
                </a:solidFill>
                <a:latin typeface="思源黑体 CN Regular" panose="020B0500000000000000" pitchFamily="34" charset="-122"/>
                <a:ea typeface="思源黑体 CN Regular" panose="020B0500000000000000" pitchFamily="34" charset="-122"/>
              </a:rPr>
              <a:t>)</a:t>
            </a:r>
            <a:endParaRPr lang="en-US" altLang="zh-CN" sz="1400" dirty="0">
              <a:solidFill>
                <a:schemeClr val="tx2"/>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Arial" panose="020B0604020202020204" pitchFamily="34" charset="0"/>
              <a:buNone/>
            </a:pPr>
            <a:r>
              <a:rPr lang="zh-CN" altLang="en-US" sz="1400" dirty="0">
                <a:solidFill>
                  <a:schemeClr val="tx2"/>
                </a:solidFill>
                <a:latin typeface="思源黑体 CN Regular" panose="020B0500000000000000" pitchFamily="34" charset="-122"/>
                <a:ea typeface="思源黑体 CN Regular" panose="020B0500000000000000" pitchFamily="34" charset="-122"/>
              </a:rPr>
              <a:t>产假包括法定节假日和公休假日在内。</a:t>
            </a:r>
            <a:endParaRPr lang="en-US" altLang="zh-CN" sz="1400" dirty="0">
              <a:solidFill>
                <a:schemeClr val="tx2"/>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Arial" panose="020B0604020202020204" pitchFamily="34" charset="0"/>
              <a:buNone/>
            </a:pPr>
            <a:endParaRPr lang="zh-CN" altLang="en-US" sz="1400" dirty="0">
              <a:solidFill>
                <a:schemeClr val="tx2"/>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Font typeface="Arial" panose="020B0604020202020204" pitchFamily="34" charset="0"/>
              <a:buNone/>
            </a:pPr>
            <a:endParaRPr lang="en-US" altLang="zh-CN" sz="1400" dirty="0">
              <a:solidFill>
                <a:schemeClr val="tx2"/>
              </a:solidFill>
              <a:latin typeface="思源黑体 CN Regular" panose="020B0500000000000000" pitchFamily="34" charset="-122"/>
              <a:ea typeface="思源黑体 CN Regular" panose="020B0500000000000000" pitchFamily="34" charset="-122"/>
            </a:endParaRPr>
          </a:p>
        </p:txBody>
      </p:sp>
      <p:sp>
        <p:nvSpPr>
          <p:cNvPr id="9" name="文本占位符 2"/>
          <p:cNvSpPr txBox="1"/>
          <p:nvPr/>
        </p:nvSpPr>
        <p:spPr>
          <a:xfrm>
            <a:off x="1407814" y="1763119"/>
            <a:ext cx="5616575" cy="738188"/>
          </a:xfrm>
          <a:prstGeom prst="rect">
            <a:avLst/>
          </a:prstGeom>
        </p:spPr>
        <p:txBody>
          <a:bodyPr/>
          <a:lstStyle/>
          <a:p>
            <a:pPr marL="285750" indent="-285750" eaLnBrk="1" fontAlgn="auto" hangingPunct="1">
              <a:lnSpc>
                <a:spcPct val="150000"/>
              </a:lnSpc>
              <a:spcBef>
                <a:spcPts val="0"/>
              </a:spcBef>
              <a:spcAft>
                <a:spcPts val="0"/>
              </a:spcAft>
              <a:buClr>
                <a:srgbClr val="6663F0"/>
              </a:buClr>
              <a:buFont typeface="Wingdings" panose="05000000000000000000" pitchFamily="2" charset="2"/>
              <a:buChar char="p"/>
              <a:defRPr/>
            </a:pPr>
            <a:r>
              <a:rPr lang="zh-CN" altLang="en-US" b="1" dirty="0">
                <a:solidFill>
                  <a:srgbClr val="6663F0"/>
                </a:solidFill>
                <a:latin typeface="思源黑体 CN Regular" panose="020B0500000000000000" pitchFamily="34" charset="-122"/>
                <a:ea typeface="思源黑体 CN Regular" panose="020B0500000000000000" pitchFamily="34" charset="-122"/>
              </a:rPr>
              <a:t>前提：</a:t>
            </a:r>
            <a:r>
              <a:rPr lang="zh-CN" altLang="en-US" sz="1400" dirty="0">
                <a:latin typeface="思源黑体 CN Regular" panose="020B0500000000000000" pitchFamily="34" charset="-122"/>
                <a:ea typeface="思源黑体 CN Regular" panose="020B0500000000000000" pitchFamily="34" charset="-122"/>
              </a:rPr>
              <a:t>遵守国家计划生育政策（已婚、计划内生育）。</a:t>
            </a:r>
            <a:endParaRPr lang="en-US" altLang="zh-CN" sz="1400" dirty="0">
              <a:latin typeface="思源黑体 CN Regular" panose="020B0500000000000000" pitchFamily="34" charset="-122"/>
              <a:ea typeface="思源黑体 CN Regular" panose="020B0500000000000000" pitchFamily="34" charset="-122"/>
            </a:endParaRPr>
          </a:p>
          <a:p>
            <a:pPr marL="285750" indent="-285750" eaLnBrk="1" fontAlgn="auto" hangingPunct="1">
              <a:lnSpc>
                <a:spcPct val="150000"/>
              </a:lnSpc>
              <a:spcBef>
                <a:spcPts val="0"/>
              </a:spcBef>
              <a:spcAft>
                <a:spcPts val="0"/>
              </a:spcAft>
              <a:buClr>
                <a:srgbClr val="6663F0"/>
              </a:buClr>
              <a:buFont typeface="Wingdings" panose="05000000000000000000" pitchFamily="2" charset="2"/>
              <a:buChar char="p"/>
              <a:defRPr/>
            </a:pPr>
            <a:r>
              <a:rPr lang="zh-CN" altLang="en-US" b="1" dirty="0">
                <a:solidFill>
                  <a:srgbClr val="6663F0"/>
                </a:solidFill>
                <a:latin typeface="思源黑体 CN Regular" panose="020B0500000000000000" pitchFamily="34" charset="-122"/>
                <a:ea typeface="思源黑体 CN Regular" panose="020B0500000000000000" pitchFamily="34" charset="-122"/>
              </a:rPr>
              <a:t>分类：</a:t>
            </a:r>
            <a:r>
              <a:rPr lang="zh-CN" altLang="en-US" sz="1400" dirty="0">
                <a:latin typeface="思源黑体 CN Regular" panose="020B0500000000000000" pitchFamily="34" charset="-122"/>
                <a:ea typeface="思源黑体 CN Regular" panose="020B0500000000000000" pitchFamily="34" charset="-122"/>
              </a:rPr>
              <a:t>产前检查假</a:t>
            </a:r>
            <a:r>
              <a:rPr lang="en-US" altLang="zh-CN" sz="1400" dirty="0">
                <a:latin typeface="思源黑体 CN Regular" panose="020B0500000000000000" pitchFamily="34" charset="-122"/>
                <a:ea typeface="思源黑体 CN Regular" panose="020B0500000000000000" pitchFamily="34" charset="-122"/>
              </a:rPr>
              <a:t>(</a:t>
            </a:r>
            <a:r>
              <a:rPr lang="zh-CN" altLang="en-US" sz="1400" dirty="0">
                <a:latin typeface="思源黑体 CN Regular" panose="020B0500000000000000" pitchFamily="34" charset="-122"/>
                <a:ea typeface="思源黑体 CN Regular" panose="020B0500000000000000" pitchFamily="34" charset="-122"/>
              </a:rPr>
              <a:t>女</a:t>
            </a:r>
            <a:r>
              <a:rPr lang="en-US" altLang="zh-CN" sz="1400" dirty="0">
                <a:latin typeface="思源黑体 CN Regular" panose="020B0500000000000000" pitchFamily="34" charset="-122"/>
                <a:ea typeface="思源黑体 CN Regular" panose="020B0500000000000000" pitchFamily="34" charset="-122"/>
              </a:rPr>
              <a:t>)</a:t>
            </a:r>
            <a:r>
              <a:rPr lang="zh-CN" altLang="en-US" sz="1400" dirty="0">
                <a:latin typeface="思源黑体 CN Regular" panose="020B0500000000000000" pitchFamily="34" charset="-122"/>
                <a:ea typeface="思源黑体 CN Regular" panose="020B0500000000000000" pitchFamily="34" charset="-122"/>
              </a:rPr>
              <a:t>、生育产假</a:t>
            </a:r>
            <a:r>
              <a:rPr lang="en-US" altLang="zh-CN" sz="1400" dirty="0">
                <a:latin typeface="思源黑体 CN Regular" panose="020B0500000000000000" pitchFamily="34" charset="-122"/>
                <a:ea typeface="思源黑体 CN Regular" panose="020B0500000000000000" pitchFamily="34" charset="-122"/>
              </a:rPr>
              <a:t>(</a:t>
            </a:r>
            <a:r>
              <a:rPr lang="zh-CN" altLang="en-US" sz="1400" dirty="0">
                <a:latin typeface="思源黑体 CN Regular" panose="020B0500000000000000" pitchFamily="34" charset="-122"/>
                <a:ea typeface="思源黑体 CN Regular" panose="020B0500000000000000" pitchFamily="34" charset="-122"/>
              </a:rPr>
              <a:t>女</a:t>
            </a:r>
            <a:r>
              <a:rPr lang="en-US" altLang="zh-CN" sz="1400" dirty="0">
                <a:latin typeface="思源黑体 CN Regular" panose="020B0500000000000000" pitchFamily="34" charset="-122"/>
                <a:ea typeface="思源黑体 CN Regular" panose="020B0500000000000000" pitchFamily="34" charset="-122"/>
              </a:rPr>
              <a:t>)</a:t>
            </a:r>
            <a:r>
              <a:rPr lang="zh-CN" altLang="en-US" sz="1400" dirty="0">
                <a:latin typeface="思源黑体 CN Regular" panose="020B0500000000000000" pitchFamily="34" charset="-122"/>
                <a:ea typeface="思源黑体 CN Regular" panose="020B0500000000000000" pitchFamily="34" charset="-122"/>
              </a:rPr>
              <a:t>、产后陪护假</a:t>
            </a:r>
            <a:r>
              <a:rPr lang="en-US" altLang="zh-CN" sz="1400" dirty="0">
                <a:latin typeface="思源黑体 CN Regular" panose="020B0500000000000000" pitchFamily="34" charset="-122"/>
                <a:ea typeface="思源黑体 CN Regular" panose="020B0500000000000000" pitchFamily="34" charset="-122"/>
              </a:rPr>
              <a:t>(</a:t>
            </a:r>
            <a:r>
              <a:rPr lang="zh-CN" altLang="en-US" sz="1400" dirty="0">
                <a:latin typeface="思源黑体 CN Regular" panose="020B0500000000000000" pitchFamily="34" charset="-122"/>
                <a:ea typeface="思源黑体 CN Regular" panose="020B0500000000000000" pitchFamily="34" charset="-122"/>
              </a:rPr>
              <a:t>男</a:t>
            </a:r>
            <a:r>
              <a:rPr lang="en-US" altLang="zh-CN" sz="1400" dirty="0">
                <a:latin typeface="思源黑体 CN Regular" panose="020B0500000000000000" pitchFamily="34" charset="-122"/>
                <a:ea typeface="思源黑体 CN Regular" panose="020B0500000000000000" pitchFamily="34" charset="-122"/>
              </a:rPr>
              <a:t>)</a:t>
            </a:r>
            <a:r>
              <a:rPr lang="zh-CN" altLang="en-US" sz="1400" dirty="0">
                <a:latin typeface="思源黑体 CN Regular" panose="020B0500000000000000" pitchFamily="34" charset="-122"/>
                <a:ea typeface="思源黑体 CN Regular" panose="020B0500000000000000" pitchFamily="34" charset="-122"/>
              </a:rPr>
              <a:t>。</a:t>
            </a:r>
            <a:endParaRPr lang="zh-CN" altLang="en-US" sz="1400" dirty="0">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04877" y="1628604"/>
            <a:ext cx="4340656" cy="492137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Horizontal)">
                                      <p:cBhvr>
                                        <p:cTn id="13" dur="500"/>
                                        <p:tgtEl>
                                          <p:spTgt spid="9"/>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arn(inHorizontal)">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barn(inHorizontal)">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barn(inHorizontal)">
                                      <p:cBhvr>
                                        <p:cTn id="27" dur="500"/>
                                        <p:tgtEl>
                                          <p:spTgt spid="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animEffect transition="in" filter="barn(inHorizontal)">
                                      <p:cBhvr>
                                        <p:cTn id="32" dur="500"/>
                                        <p:tgtEl>
                                          <p:spTgt spid="8">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6"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Effect transition="in" filter="barn(inHorizontal)">
                                      <p:cBhvr>
                                        <p:cTn id="37" dur="500"/>
                                        <p:tgtEl>
                                          <p:spTgt spid="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6" fill="hold" grpId="0"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Effect transition="in" filter="barn(inHorizontal)">
                                      <p:cBhvr>
                                        <p:cTn id="4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build="p"/>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产  假</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3" name="矩形 42"/>
          <p:cNvSpPr/>
          <p:nvPr/>
        </p:nvSpPr>
        <p:spPr>
          <a:xfrm>
            <a:off x="1242749" y="1447800"/>
            <a:ext cx="9706501" cy="4201886"/>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44" name="直接连接符 43"/>
          <p:cNvCxnSpPr/>
          <p:nvPr/>
        </p:nvCxnSpPr>
        <p:spPr>
          <a:xfrm flipV="1">
            <a:off x="5678785" y="2529827"/>
            <a:ext cx="0" cy="2255543"/>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6095999" y="2178765"/>
            <a:ext cx="4176072" cy="2957669"/>
          </a:xfrm>
          <a:prstGeom prst="rect">
            <a:avLst/>
          </a:prstGeom>
          <a:noFill/>
        </p:spPr>
        <p:txBody>
          <a:bodyPr wrap="square" lIns="0" rIns="0" rtlCol="0">
            <a:spAutoFit/>
          </a:bodyPr>
          <a:lstStyle/>
          <a:p>
            <a:pPr indent="0">
              <a:lnSpc>
                <a:spcPct val="150000"/>
              </a:lnSpc>
              <a:buFont typeface="Wingdings" panose="05000000000000000000" pitchFamily="2" charset="2"/>
              <a:buChar char="Ø"/>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女员工怀孕期间的特殊考勤。</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Font typeface="Wingdings" panose="05000000000000000000" pitchFamily="2" charset="2"/>
              <a:buChar char="Ø"/>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怀孕后，可视情申请推迟半小时上班，以错开交通高峰期的拥挤人流，避免发生意外。</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Font typeface="Wingdings" panose="05000000000000000000" pitchFamily="2" charset="2"/>
              <a:buChar char="Ø"/>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怀孕</a:t>
            </a:r>
            <a:r>
              <a:rPr lang="en-US" altLang="zh-CN"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7</a:t>
            </a: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个月（含）以上，各部门可根据实际工作需要，每天安排一小时额外休息时间，期间计算为劳动时间。</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9824" y="1556654"/>
            <a:ext cx="4201887" cy="420188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14:bounceEnd="50000">
                                          <p:cBhvr additive="base">
                                            <p:cTn id="12" dur="125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1250" fill="hold"/>
                                            <p:tgtEl>
                                              <p:spTgt spid="45"/>
                                            </p:tgtEl>
                                            <p:attrNameLst>
                                              <p:attrName>ppt_x</p:attrName>
                                            </p:attrNameLst>
                                          </p:cBhvr>
                                          <p:tavLst>
                                            <p:tav tm="0">
                                              <p:val>
                                                <p:strVal val="#ppt_x"/>
                                              </p:val>
                                            </p:tav>
                                            <p:tav tm="100000">
                                              <p:val>
                                                <p:strVal val="#ppt_x"/>
                                              </p:val>
                                            </p:tav>
                                          </p:tavLst>
                                        </p:anim>
                                        <p:anim calcmode="lin" valueType="num">
                                          <p:cBhvr additive="base">
                                            <p:cTn id="13" dur="125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4142111"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产 假 </a:t>
            </a:r>
            <a:r>
              <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已婚女员工怀孕流产</a:t>
            </a:r>
            <a:endPar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aphicFrame>
        <p:nvGraphicFramePr>
          <p:cNvPr id="12" name="Group 91"/>
          <p:cNvGraphicFramePr>
            <a:graphicFrameLocks noGrp="1"/>
          </p:cNvGraphicFramePr>
          <p:nvPr/>
        </p:nvGraphicFramePr>
        <p:xfrm>
          <a:off x="1942419" y="4382038"/>
          <a:ext cx="8307161" cy="1723162"/>
        </p:xfrm>
        <a:graphic>
          <a:graphicData uri="http://schemas.openxmlformats.org/drawingml/2006/table">
            <a:tbl>
              <a:tblPr/>
              <a:tblGrid>
                <a:gridCol w="4169307"/>
                <a:gridCol w="4137854"/>
              </a:tblGrid>
              <a:tr h="546499">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怀孕时长</a:t>
                      </a:r>
                      <a:endPar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流产假期</a:t>
                      </a:r>
                      <a:endPar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r h="546499">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怀孕</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4</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个月以内</a:t>
                      </a:r>
                      <a:endPar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15</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天</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特殊情况由医务部门出具意见，可适当延长，但最多不超过</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30</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天。</a:t>
                      </a:r>
                      <a:endPar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r h="546499">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怀孕</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4</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个月</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含</a:t>
                      </a: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以上</a:t>
                      </a:r>
                      <a:endPar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lnSpc>
                          <a:spcPct val="95000"/>
                        </a:lnSpc>
                        <a:spcAft>
                          <a:spcPct val="35000"/>
                        </a:spcAft>
                        <a:buClr>
                          <a:srgbClr val="678BA8"/>
                        </a:buClr>
                        <a:defRPr sz="2000">
                          <a:solidFill>
                            <a:schemeClr val="tx1"/>
                          </a:solidFill>
                          <a:latin typeface="Arial" panose="020B0604020202020204" pitchFamily="34" charset="0"/>
                          <a:ea typeface="HY중고딕" pitchFamily="18" charset="-127"/>
                        </a:defRPr>
                      </a:lvl1pPr>
                      <a:lvl2pPr marL="347980" algn="l" eaLnBrk="0" hangingPunct="0">
                        <a:lnSpc>
                          <a:spcPct val="95000"/>
                        </a:lnSpc>
                        <a:spcAft>
                          <a:spcPct val="35000"/>
                        </a:spcAft>
                        <a:buClr>
                          <a:schemeClr val="folHlink"/>
                        </a:buClr>
                        <a:buFont typeface="Arial" panose="020B0604020202020204" pitchFamily="34" charset="0"/>
                        <a:defRPr>
                          <a:solidFill>
                            <a:schemeClr val="tx1"/>
                          </a:solidFill>
                          <a:latin typeface="Arial" panose="020B0604020202020204" pitchFamily="34" charset="0"/>
                          <a:ea typeface="HY중고딕" pitchFamily="18" charset="-127"/>
                        </a:defRPr>
                      </a:lvl2pPr>
                      <a:lvl3pPr marL="748030" algn="l" eaLnBrk="0" hangingPunct="0">
                        <a:lnSpc>
                          <a:spcPct val="95000"/>
                        </a:lnSpc>
                        <a:spcAft>
                          <a:spcPct val="35000"/>
                        </a:spcAft>
                        <a:buClr>
                          <a:schemeClr val="bg2"/>
                        </a:buClr>
                        <a:defRPr sz="1400">
                          <a:solidFill>
                            <a:schemeClr val="tx1"/>
                          </a:solidFill>
                          <a:latin typeface="Arial" panose="020B0604020202020204" pitchFamily="34" charset="0"/>
                          <a:ea typeface="HY중고딕" pitchFamily="18" charset="-127"/>
                        </a:defRPr>
                      </a:lvl3pPr>
                      <a:lvl4pPr marL="1090930" algn="l" eaLnBrk="0" hangingPunct="0">
                        <a:lnSpc>
                          <a:spcPct val="95000"/>
                        </a:lnSpc>
                        <a:spcAft>
                          <a:spcPct val="35000"/>
                        </a:spcAft>
                        <a:buClr>
                          <a:schemeClr val="bg2"/>
                        </a:buClr>
                        <a:defRPr sz="1200">
                          <a:solidFill>
                            <a:schemeClr val="tx1"/>
                          </a:solidFill>
                          <a:latin typeface="Arial" panose="020B0604020202020204" pitchFamily="34" charset="0"/>
                          <a:ea typeface="HY중고딕" pitchFamily="18" charset="-127"/>
                        </a:defRPr>
                      </a:lvl4pPr>
                      <a:lvl5pPr marL="1433830" algn="l" eaLnBrk="0" hangingPunct="0">
                        <a:lnSpc>
                          <a:spcPct val="95000"/>
                        </a:lnSpc>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5pPr>
                      <a:lvl6pPr marL="18910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6pPr>
                      <a:lvl7pPr marL="23482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7pPr>
                      <a:lvl8pPr marL="28054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8pPr>
                      <a:lvl9pPr marL="3262630" eaLnBrk="0" fontAlgn="base" hangingPunct="0">
                        <a:lnSpc>
                          <a:spcPct val="95000"/>
                        </a:lnSpc>
                        <a:spcBef>
                          <a:spcPct val="0"/>
                        </a:spcBef>
                        <a:spcAft>
                          <a:spcPct val="35000"/>
                        </a:spcAft>
                        <a:buClr>
                          <a:schemeClr val="bg2"/>
                        </a:buClr>
                        <a:buFont typeface="Arial" panose="020B0604020202020204" pitchFamily="34" charset="0"/>
                        <a:defRPr sz="1000">
                          <a:solidFill>
                            <a:schemeClr val="tx1"/>
                          </a:solidFill>
                          <a:latin typeface="Arial" panose="020B0604020202020204" pitchFamily="34" charset="0"/>
                          <a:ea typeface="HY중고딕" pitchFamily="18" charset="-127"/>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42</a:t>
                      </a:r>
                      <a:r>
                        <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rPr>
                        <a:t>天</a:t>
                      </a:r>
                      <a:endParaRPr kumimoji="0" lang="zh-CN" altLang="en-US" sz="1900" b="0" u="none" strike="noStrike" cap="none" normalizeH="0" baseline="0" dirty="0">
                        <a:ln>
                          <a:noFill/>
                        </a:ln>
                        <a:solidFill>
                          <a:schemeClr val="tx1">
                            <a:lumMod val="75000"/>
                            <a:lumOff val="25000"/>
                          </a:schemeClr>
                        </a:solidFill>
                        <a:effectLst/>
                        <a:latin typeface="思源黑体 CN Regular" panose="020B0500000000000000" pitchFamily="34" charset="-122"/>
                        <a:ea typeface="思源黑体 CN Regular" panose="020B0500000000000000" pitchFamily="34" charset="-122"/>
                      </a:endParaRPr>
                    </a:p>
                  </a:txBody>
                  <a:tcPr marL="102585" marR="102585" marT="40000" marB="40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bl>
          </a:graphicData>
        </a:graphic>
      </p:graphicFrame>
      <p:cxnSp>
        <p:nvCxnSpPr>
          <p:cNvPr id="8" name="直接连接符 7"/>
          <p:cNvCxnSpPr/>
          <p:nvPr/>
        </p:nvCxnSpPr>
        <p:spPr>
          <a:xfrm>
            <a:off x="2586865" y="4055949"/>
            <a:ext cx="7058025" cy="0"/>
          </a:xfrm>
          <a:prstGeom prst="line">
            <a:avLst/>
          </a:prstGeom>
          <a:ln w="12700">
            <a:solidFill>
              <a:srgbClr val="6663F0"/>
            </a:solidFill>
            <a:prstDash val="sysDot"/>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91914" y="895974"/>
            <a:ext cx="4739962" cy="31599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53"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957042" y="1962344"/>
            <a:ext cx="5763969" cy="934042"/>
          </a:xfrm>
          <a:prstGeom prst="rect">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6" name="对角圆角矩形 5"/>
          <p:cNvSpPr/>
          <p:nvPr/>
        </p:nvSpPr>
        <p:spPr>
          <a:xfrm>
            <a:off x="1081243" y="560159"/>
            <a:ext cx="3014768"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产 假 </a:t>
            </a:r>
            <a:r>
              <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产假工资</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 name="文本占位符 2"/>
          <p:cNvSpPr txBox="1"/>
          <p:nvPr/>
        </p:nvSpPr>
        <p:spPr>
          <a:xfrm>
            <a:off x="4809993" y="1962344"/>
            <a:ext cx="5911018" cy="31670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8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产假工资又叫生育津贴，社会保险中生育保险的相关规定如下：</a:t>
            </a:r>
            <a:endParaRPr lang="zh-CN" altLang="en-US" sz="18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女职工按规定享受产假期间的生育津贴，生育津贴按照女职工本人生育当月的缴费基数除以</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30</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再乘以产假天数计算，生育津贴为女职工产假期间的工资。</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生育津贴由社会保险经办机构拨付到用人单位，用人单位按实际金额发放员工生育津贴。</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81243" y="1428531"/>
            <a:ext cx="4234687" cy="423468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barn(inHorizontal)">
                                      <p:cBhvr>
                                        <p:cTn id="13" dur="500"/>
                                        <p:tgtEl>
                                          <p:spTgt spid="8">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Horizontal)">
                                      <p:cBhvr>
                                        <p:cTn id="17" dur="500"/>
                                        <p:tgtEl>
                                          <p:spTgt spid="8">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barn(inHorizontal)">
                                      <p:cBhvr>
                                        <p:cTn id="21"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46362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哺乳假</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 name="文本占位符 2"/>
          <p:cNvSpPr txBox="1"/>
          <p:nvPr/>
        </p:nvSpPr>
        <p:spPr>
          <a:xfrm>
            <a:off x="4848839" y="2221250"/>
            <a:ext cx="6612476" cy="31670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、有不满一周岁婴儿的女职工，每天两次，每次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30</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分钟（包括路途时间，也可合并为每天一小时，但不能累积存休）直至婴儿一周岁。</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、多胞胎生育的，每多哺乳一名婴儿，每次增加</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30</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分钟。</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、若哺乳期满时值盛夏，可根据实际情况，适当延长</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1-2</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个月。婴儿身体特别虚弱的，经医务部门证明，可酌情延长。</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4" name="文本占位符 2"/>
          <p:cNvSpPr txBox="1"/>
          <p:nvPr/>
        </p:nvSpPr>
        <p:spPr>
          <a:xfrm>
            <a:off x="4848839" y="1434199"/>
            <a:ext cx="1902689" cy="78705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32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时 间</a:t>
            </a:r>
            <a:endParaRPr lang="zh-CN" altLang="en-US" sz="32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81243" y="1596979"/>
            <a:ext cx="3283804" cy="492616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barn(inHorizontal)">
                                      <p:cBhvr>
                                        <p:cTn id="13" dur="500"/>
                                        <p:tgtEl>
                                          <p:spTgt spid="8">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Horizontal)">
                                      <p:cBhvr>
                                        <p:cTn id="17" dur="500"/>
                                        <p:tgtEl>
                                          <p:spTgt spid="8">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barn(inHorizontal)">
                                      <p:cBhvr>
                                        <p:cTn id="21" dur="500"/>
                                        <p:tgtEl>
                                          <p:spTgt spid="8">
                                            <p:txEl>
                                              <p:pRg st="2" end="2"/>
                                            </p:txEl>
                                          </p:spTgt>
                                        </p:tgtEl>
                                      </p:cBhvr>
                                    </p:animEffect>
                                  </p:childTnLst>
                                </p:cTn>
                              </p:par>
                            </p:childTnLst>
                          </p:cTn>
                        </p:par>
                        <p:par>
                          <p:cTn id="22" fill="hold">
                            <p:stCondLst>
                              <p:cond delay="2000"/>
                            </p:stCondLst>
                            <p:childTnLst>
                              <p:par>
                                <p:cTn id="23" presetID="16" presetClass="entr" presetSubtype="26" fill="hold" grpId="0" nodeType="after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barn(inHorizontal)">
                                      <p:cBhvr>
                                        <p:cTn id="25"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build="p"/>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46362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丧  假</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5" name="矩形 4"/>
          <p:cNvSpPr/>
          <p:nvPr/>
        </p:nvSpPr>
        <p:spPr>
          <a:xfrm>
            <a:off x="1081243" y="1916482"/>
            <a:ext cx="7892462" cy="3307915"/>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7" name="直接连接符 6"/>
          <p:cNvCxnSpPr/>
          <p:nvPr/>
        </p:nvCxnSpPr>
        <p:spPr>
          <a:xfrm flipV="1">
            <a:off x="1619166" y="2761468"/>
            <a:ext cx="0" cy="1696270"/>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1972109" y="2566643"/>
            <a:ext cx="6450447" cy="1891095"/>
          </a:xfrm>
          <a:prstGeom prst="rect">
            <a:avLst/>
          </a:prstGeom>
          <a:noFill/>
        </p:spPr>
        <p:txBody>
          <a:bodyPr wrap="square" lIns="0" rIns="0" rtlCol="0">
            <a:spAutoFit/>
          </a:bodyPr>
          <a:lstStyle/>
          <a:p>
            <a:pPr indent="0">
              <a:lnSpc>
                <a:spcPct val="150000"/>
              </a:lnSpc>
              <a:buFont typeface="Wingdings" panose="05000000000000000000" pitchFamily="2" charset="2"/>
              <a:buChar char="Ø"/>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员工三代以内直系亲属及配偶父母死亡，丧假</a:t>
            </a:r>
            <a:r>
              <a:rPr lang="en-US" altLang="zh-CN"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Font typeface="Wingdings" panose="05000000000000000000" pitchFamily="2" charset="2"/>
              <a:buChar char="Ø"/>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须赴外地料理丧事的，根据路程远近，另给予路程假。</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Font typeface="Wingdings" panose="05000000000000000000" pitchFamily="2" charset="2"/>
              <a:buChar char="Ø"/>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丧假包括休息日和法定休假日，应一次休完。</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Font typeface="Wingdings" panose="05000000000000000000" pitchFamily="2" charset="2"/>
              <a:buChar char="Ø"/>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丧假为带薪假。  </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73705" y="1916482"/>
            <a:ext cx="2903488" cy="343423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9"/>
                                            </p:tgtEl>
                                            <p:attrNameLst>
                                              <p:attrName>style.visibility</p:attrName>
                                            </p:attrNameLst>
                                          </p:cBhvr>
                                          <p:to>
                                            <p:strVal val="visible"/>
                                          </p:to>
                                        </p:set>
                                        <p:anim calcmode="lin" valueType="num" p14:bounceEnd="50000">
                                          <p:cBhvr additive="base">
                                            <p:cTn id="12" dur="125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250" fill="hold"/>
                                            <p:tgtEl>
                                              <p:spTgt spid="9"/>
                                            </p:tgtEl>
                                            <p:attrNameLst>
                                              <p:attrName>ppt_x</p:attrName>
                                            </p:attrNameLst>
                                          </p:cBhvr>
                                          <p:tavLst>
                                            <p:tav tm="0">
                                              <p:val>
                                                <p:strVal val="#ppt_x"/>
                                              </p:val>
                                            </p:tav>
                                            <p:tav tm="100000">
                                              <p:val>
                                                <p:strVal val="#ppt_x"/>
                                              </p:val>
                                            </p:tav>
                                          </p:tavLst>
                                        </p:anim>
                                        <p:anim calcmode="lin" valueType="num">
                                          <p:cBhvr additive="base">
                                            <p:cTn id="13" dur="1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46362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年休假</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 name="文本占位符 2"/>
          <p:cNvSpPr txBox="1"/>
          <p:nvPr/>
        </p:nvSpPr>
        <p:spPr>
          <a:xfrm>
            <a:off x="943457" y="1848800"/>
            <a:ext cx="7066489" cy="7223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b="1" dirty="0">
                <a:solidFill>
                  <a:srgbClr val="6663F0"/>
                </a:solidFill>
                <a:latin typeface="思源黑体 CN Regular" panose="020B0500000000000000" pitchFamily="34" charset="-122"/>
                <a:ea typeface="思源黑体 CN Regular" panose="020B0500000000000000" pitchFamily="34" charset="-122"/>
              </a:rPr>
              <a:t>入司后连续工作满一年以上，可享受年休假</a:t>
            </a:r>
            <a:endParaRPr lang="zh-CN" altLang="en-US" b="1" dirty="0">
              <a:solidFill>
                <a:srgbClr val="6663F0"/>
              </a:solidFill>
              <a:latin typeface="思源黑体 CN Regular" panose="020B0500000000000000" pitchFamily="34" charset="-122"/>
              <a:ea typeface="思源黑体 CN Regular" panose="020B0500000000000000" pitchFamily="34" charset="-122"/>
            </a:endParaRPr>
          </a:p>
        </p:txBody>
      </p:sp>
      <p:sp>
        <p:nvSpPr>
          <p:cNvPr id="4" name="文本占位符 2"/>
          <p:cNvSpPr txBox="1"/>
          <p:nvPr/>
        </p:nvSpPr>
        <p:spPr>
          <a:xfrm>
            <a:off x="943457" y="2459443"/>
            <a:ext cx="5849004" cy="7223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若开始享受带薪年休假后，当年在职时间不足一个完整年度的，按其当年实际在岗月份进行带薪年休假天数的折算。</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graphicFrame>
        <p:nvGraphicFramePr>
          <p:cNvPr id="7" name="Group 91"/>
          <p:cNvGraphicFramePr>
            <a:graphicFrameLocks noGrp="1"/>
          </p:cNvGraphicFramePr>
          <p:nvPr/>
        </p:nvGraphicFramePr>
        <p:xfrm>
          <a:off x="1153045" y="4208745"/>
          <a:ext cx="5639416" cy="1709457"/>
        </p:xfrm>
        <a:graphic>
          <a:graphicData uri="http://schemas.openxmlformats.org/drawingml/2006/table">
            <a:tbl>
              <a:tblPr/>
              <a:tblGrid>
                <a:gridCol w="2830384"/>
                <a:gridCol w="2809032"/>
              </a:tblGrid>
              <a:tr h="342490">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240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工作年限</a:t>
                      </a:r>
                      <a:endParaRPr kumimoji="0" lang="zh-CN" altLang="en-US" sz="2400" b="1" i="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txBody>
                  <a:tcPr marL="90000" marR="90000" marT="35100" marB="35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63F0"/>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240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年休假天数</a:t>
                      </a:r>
                      <a:endParaRPr kumimoji="0" lang="zh-CN" altLang="en-US" sz="2400" b="1" i="0" u="none" strike="noStrike" cap="none" normalizeH="0" baseline="0" dirty="0">
                        <a:ln>
                          <a:noFill/>
                        </a:ln>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txBody>
                  <a:tcPr marL="90000" marR="90000" marT="35100" marB="35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63F0"/>
                    </a:solidFill>
                  </a:tcPr>
                </a:tc>
              </a:tr>
              <a:tr h="430595">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400" u="none" strike="noStrike" cap="none" normalizeH="0" baseline="0" dirty="0">
                          <a:ln>
                            <a:noFill/>
                          </a:ln>
                          <a:effectLst/>
                          <a:latin typeface="思源黑体 CN Regular" panose="020B0500000000000000" pitchFamily="34" charset="-122"/>
                          <a:ea typeface="思源黑体 CN Regular" panose="020B0500000000000000" pitchFamily="34" charset="-122"/>
                        </a:rPr>
                        <a:t>1</a:t>
                      </a:r>
                      <a:r>
                        <a:rPr kumimoji="0" lang="zh-CN" altLang="en-US" sz="1400" u="none" strike="noStrike" cap="none" normalizeH="0" baseline="0" dirty="0">
                          <a:ln>
                            <a:noFill/>
                          </a:ln>
                          <a:effectLst/>
                          <a:latin typeface="思源黑体 CN Regular" panose="020B0500000000000000" pitchFamily="34" charset="-122"/>
                          <a:ea typeface="思源黑体 CN Regular" panose="020B0500000000000000" pitchFamily="34" charset="-122"/>
                        </a:rPr>
                        <a:t>年≤年休假＜</a:t>
                      </a:r>
                      <a:r>
                        <a:rPr kumimoji="0" lang="en-US" altLang="zh-CN" sz="1400" u="none" strike="noStrike" cap="none" normalizeH="0" baseline="0" dirty="0">
                          <a:ln>
                            <a:noFill/>
                          </a:ln>
                          <a:effectLst/>
                          <a:latin typeface="思源黑体 CN Regular" panose="020B0500000000000000" pitchFamily="34" charset="-122"/>
                          <a:ea typeface="思源黑体 CN Regular" panose="020B0500000000000000" pitchFamily="34" charset="-122"/>
                        </a:rPr>
                        <a:t>10</a:t>
                      </a:r>
                      <a:r>
                        <a:rPr kumimoji="0" lang="zh-CN" altLang="en-US" sz="1400" u="none" strike="noStrike" cap="none" normalizeH="0" baseline="0" dirty="0">
                          <a:ln>
                            <a:noFill/>
                          </a:ln>
                          <a:effectLst/>
                          <a:latin typeface="思源黑体 CN Regular" panose="020B0500000000000000" pitchFamily="34" charset="-122"/>
                          <a:ea typeface="思源黑体 CN Regular" panose="020B0500000000000000" pitchFamily="34" charset="-122"/>
                        </a:rPr>
                        <a:t>年</a:t>
                      </a:r>
                      <a:endParaRPr kumimoji="0" lang="zh-CN" altLang="en-US" sz="1400" b="1" i="0" u="none" strike="noStrike" cap="none" normalizeH="0" baseline="0" dirty="0">
                        <a:ln>
                          <a:noFill/>
                        </a:ln>
                        <a:solidFill>
                          <a:schemeClr val="bg1"/>
                        </a:solidFill>
                        <a:effectLst/>
                        <a:latin typeface="思源黑体 CN Regular" panose="020B0500000000000000" pitchFamily="34" charset="-122"/>
                        <a:ea typeface="思源黑体 CN Regular" panose="020B0500000000000000" pitchFamily="34" charset="-122"/>
                        <a:cs typeface="楷体_GB2312"/>
                      </a:endParaRPr>
                    </a:p>
                  </a:txBody>
                  <a:tcPr marL="90000" marR="90000" marT="35100" marB="35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400" u="none" strike="noStrike" cap="none" normalizeH="0" baseline="0" dirty="0">
                          <a:ln>
                            <a:noFill/>
                          </a:ln>
                          <a:effectLst/>
                          <a:latin typeface="思源黑体 CN Regular" panose="020B0500000000000000" pitchFamily="34" charset="-122"/>
                          <a:ea typeface="思源黑体 CN Regular" panose="020B0500000000000000" pitchFamily="34" charset="-122"/>
                        </a:rPr>
                        <a:t>5</a:t>
                      </a:r>
                      <a:r>
                        <a:rPr kumimoji="0" lang="zh-CN" altLang="en-US" sz="1400" u="none" strike="noStrike" cap="none" normalizeH="0" baseline="0" dirty="0">
                          <a:ln>
                            <a:noFill/>
                          </a:ln>
                          <a:effectLst/>
                          <a:latin typeface="思源黑体 CN Regular" panose="020B0500000000000000" pitchFamily="34" charset="-122"/>
                          <a:ea typeface="思源黑体 CN Regular" panose="020B0500000000000000" pitchFamily="34" charset="-122"/>
                        </a:rPr>
                        <a:t>天</a:t>
                      </a:r>
                      <a:endParaRPr kumimoji="0" lang="zh-CN" altLang="en-US" sz="1400" b="1" i="0" u="none" strike="noStrike" cap="none" normalizeH="0" baseline="0" dirty="0">
                        <a:ln>
                          <a:noFill/>
                        </a:ln>
                        <a:solidFill>
                          <a:schemeClr val="bg1"/>
                        </a:solidFill>
                        <a:effectLst/>
                        <a:latin typeface="思源黑体 CN Regular" panose="020B0500000000000000" pitchFamily="34" charset="-122"/>
                        <a:ea typeface="思源黑体 CN Regular" panose="020B0500000000000000" pitchFamily="34" charset="-122"/>
                        <a:cs typeface="楷体_GB2312"/>
                      </a:endParaRPr>
                    </a:p>
                  </a:txBody>
                  <a:tcPr marL="90000" marR="90000" marT="35100" marB="35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r h="430595">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400" u="none" strike="noStrike" cap="none" normalizeH="0" baseline="0" dirty="0">
                          <a:ln>
                            <a:noFill/>
                          </a:ln>
                          <a:effectLst/>
                          <a:latin typeface="思源黑体 CN Regular" panose="020B0500000000000000" pitchFamily="34" charset="-122"/>
                          <a:ea typeface="思源黑体 CN Regular" panose="020B0500000000000000" pitchFamily="34" charset="-122"/>
                        </a:rPr>
                        <a:t>10</a:t>
                      </a:r>
                      <a:r>
                        <a:rPr kumimoji="0" lang="zh-CN" altLang="en-US" sz="1400" u="none" strike="noStrike" cap="none" normalizeH="0" baseline="0" dirty="0">
                          <a:ln>
                            <a:noFill/>
                          </a:ln>
                          <a:effectLst/>
                          <a:latin typeface="思源黑体 CN Regular" panose="020B0500000000000000" pitchFamily="34" charset="-122"/>
                          <a:ea typeface="思源黑体 CN Regular" panose="020B0500000000000000" pitchFamily="34" charset="-122"/>
                        </a:rPr>
                        <a:t>年≤年休假＜</a:t>
                      </a:r>
                      <a:r>
                        <a:rPr kumimoji="0" lang="en-US" altLang="zh-CN" sz="1400" u="none" strike="noStrike" cap="none" normalizeH="0" baseline="0" dirty="0">
                          <a:ln>
                            <a:noFill/>
                          </a:ln>
                          <a:effectLst/>
                          <a:latin typeface="思源黑体 CN Regular" panose="020B0500000000000000" pitchFamily="34" charset="-122"/>
                          <a:ea typeface="思源黑体 CN Regular" panose="020B0500000000000000" pitchFamily="34" charset="-122"/>
                        </a:rPr>
                        <a:t>20</a:t>
                      </a:r>
                      <a:r>
                        <a:rPr kumimoji="0" lang="zh-CN" altLang="en-US" sz="1400" u="none" strike="noStrike" cap="none" normalizeH="0" baseline="0" dirty="0">
                          <a:ln>
                            <a:noFill/>
                          </a:ln>
                          <a:effectLst/>
                          <a:latin typeface="思源黑体 CN Regular" panose="020B0500000000000000" pitchFamily="34" charset="-122"/>
                          <a:ea typeface="思源黑体 CN Regular" panose="020B0500000000000000" pitchFamily="34" charset="-122"/>
                        </a:rPr>
                        <a:t>年</a:t>
                      </a:r>
                      <a:endParaRPr kumimoji="0" lang="zh-CN" altLang="en-US" sz="1400" b="1" i="0" u="none" strike="noStrike" cap="none" normalizeH="0" baseline="0" dirty="0">
                        <a:ln>
                          <a:noFill/>
                        </a:ln>
                        <a:solidFill>
                          <a:schemeClr val="bg1"/>
                        </a:solidFill>
                        <a:effectLst/>
                        <a:latin typeface="思源黑体 CN Regular" panose="020B0500000000000000" pitchFamily="34" charset="-122"/>
                        <a:ea typeface="思源黑体 CN Regular" panose="020B0500000000000000" pitchFamily="34" charset="-122"/>
                        <a:cs typeface="楷体_GB2312"/>
                      </a:endParaRPr>
                    </a:p>
                  </a:txBody>
                  <a:tcPr marL="90000" marR="90000" marT="35100" marB="35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400" u="none" strike="noStrike" cap="none" normalizeH="0" baseline="0" dirty="0">
                          <a:ln>
                            <a:noFill/>
                          </a:ln>
                          <a:effectLst/>
                          <a:latin typeface="思源黑体 CN Regular" panose="020B0500000000000000" pitchFamily="34" charset="-122"/>
                          <a:ea typeface="思源黑体 CN Regular" panose="020B0500000000000000" pitchFamily="34" charset="-122"/>
                        </a:rPr>
                        <a:t>10</a:t>
                      </a:r>
                      <a:r>
                        <a:rPr kumimoji="0" lang="zh-CN" altLang="en-US" sz="1400" u="none" strike="noStrike" cap="none" normalizeH="0" baseline="0" dirty="0">
                          <a:ln>
                            <a:noFill/>
                          </a:ln>
                          <a:effectLst/>
                          <a:latin typeface="思源黑体 CN Regular" panose="020B0500000000000000" pitchFamily="34" charset="-122"/>
                          <a:ea typeface="思源黑体 CN Regular" panose="020B0500000000000000" pitchFamily="34" charset="-122"/>
                        </a:rPr>
                        <a:t>天</a:t>
                      </a:r>
                      <a:endParaRPr kumimoji="0" lang="zh-CN" altLang="en-US" sz="1400" b="1" i="0" u="none" strike="noStrike" cap="none" normalizeH="0" baseline="0" dirty="0">
                        <a:ln>
                          <a:noFill/>
                        </a:ln>
                        <a:solidFill>
                          <a:schemeClr val="bg1"/>
                        </a:solidFill>
                        <a:effectLst/>
                        <a:latin typeface="思源黑体 CN Regular" panose="020B0500000000000000" pitchFamily="34" charset="-122"/>
                        <a:ea typeface="思源黑体 CN Regular" panose="020B0500000000000000" pitchFamily="34" charset="-122"/>
                        <a:cs typeface="楷体_GB2312"/>
                      </a:endParaRPr>
                    </a:p>
                  </a:txBody>
                  <a:tcPr marL="90000" marR="90000" marT="35100" marB="35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r h="430595">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400" u="none" strike="noStrike" cap="none" normalizeH="0" baseline="0" dirty="0">
                          <a:ln>
                            <a:noFill/>
                          </a:ln>
                          <a:effectLst/>
                          <a:latin typeface="思源黑体 CN Regular" panose="020B0500000000000000" pitchFamily="34" charset="-122"/>
                          <a:ea typeface="思源黑体 CN Regular" panose="020B0500000000000000" pitchFamily="34" charset="-122"/>
                        </a:rPr>
                        <a:t>20</a:t>
                      </a:r>
                      <a:r>
                        <a:rPr kumimoji="0" lang="zh-CN" altLang="en-US" sz="1400" u="none" strike="noStrike" cap="none" normalizeH="0" baseline="0" dirty="0">
                          <a:ln>
                            <a:noFill/>
                          </a:ln>
                          <a:effectLst/>
                          <a:latin typeface="思源黑体 CN Regular" panose="020B0500000000000000" pitchFamily="34" charset="-122"/>
                          <a:ea typeface="思源黑体 CN Regular" panose="020B0500000000000000" pitchFamily="34" charset="-122"/>
                        </a:rPr>
                        <a:t>年≤年休假</a:t>
                      </a:r>
                      <a:endParaRPr kumimoji="0" lang="zh-CN" altLang="en-US" sz="1400" b="1" i="0" u="none" strike="noStrike" cap="none" normalizeH="0" baseline="0" dirty="0">
                        <a:ln>
                          <a:noFill/>
                        </a:ln>
                        <a:solidFill>
                          <a:schemeClr val="bg1"/>
                        </a:solidFill>
                        <a:effectLst/>
                        <a:latin typeface="思源黑体 CN Regular" panose="020B0500000000000000" pitchFamily="34" charset="-122"/>
                        <a:ea typeface="思源黑体 CN Regular" panose="020B0500000000000000" pitchFamily="34" charset="-122"/>
                        <a:cs typeface="楷体_GB2312"/>
                      </a:endParaRPr>
                    </a:p>
                  </a:txBody>
                  <a:tcPr marL="90000" marR="90000" marT="35100" marB="35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400" u="none" strike="noStrike" cap="none" normalizeH="0" baseline="0" dirty="0">
                          <a:ln>
                            <a:noFill/>
                          </a:ln>
                          <a:effectLst/>
                          <a:latin typeface="思源黑体 CN Regular" panose="020B0500000000000000" pitchFamily="34" charset="-122"/>
                          <a:ea typeface="思源黑体 CN Regular" panose="020B0500000000000000" pitchFamily="34" charset="-122"/>
                        </a:rPr>
                        <a:t>15</a:t>
                      </a:r>
                      <a:r>
                        <a:rPr kumimoji="0" lang="zh-CN" altLang="en-US" sz="1400" u="none" strike="noStrike" cap="none" normalizeH="0" baseline="0" dirty="0">
                          <a:ln>
                            <a:noFill/>
                          </a:ln>
                          <a:effectLst/>
                          <a:latin typeface="思源黑体 CN Regular" panose="020B0500000000000000" pitchFamily="34" charset="-122"/>
                          <a:ea typeface="思源黑体 CN Regular" panose="020B0500000000000000" pitchFamily="34" charset="-122"/>
                        </a:rPr>
                        <a:t>天</a:t>
                      </a:r>
                      <a:endParaRPr kumimoji="0" lang="zh-CN" altLang="en-US" sz="1400" b="1" i="0" u="none" strike="noStrike" cap="none" normalizeH="0" baseline="0" dirty="0">
                        <a:ln>
                          <a:noFill/>
                        </a:ln>
                        <a:solidFill>
                          <a:schemeClr val="bg1"/>
                        </a:solidFill>
                        <a:effectLst/>
                        <a:latin typeface="思源黑体 CN Regular" panose="020B0500000000000000" pitchFamily="34" charset="-122"/>
                        <a:ea typeface="思源黑体 CN Regular" panose="020B0500000000000000" pitchFamily="34" charset="-122"/>
                        <a:cs typeface="楷体_GB2312"/>
                      </a:endParaRPr>
                    </a:p>
                  </a:txBody>
                  <a:tcPr marL="90000" marR="90000" marT="35100" marB="35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8FE"/>
                    </a:solidFill>
                  </a:tcPr>
                </a:tc>
              </a:tr>
            </a:tbl>
          </a:graphicData>
        </a:graphic>
      </p:graphicFrame>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89696" y="734095"/>
            <a:ext cx="2992100" cy="588996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barn(inHorizontal)">
                                      <p:cBhvr>
                                        <p:cTn id="13" dur="500"/>
                                        <p:tgtEl>
                                          <p:spTgt spid="8">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Horizontal)">
                                      <p:cBhvr>
                                        <p:cTn id="17" dur="500"/>
                                        <p:tgtEl>
                                          <p:spTgt spid="4">
                                            <p:txEl>
                                              <p:pRg st="0" end="0"/>
                                            </p:txEl>
                                          </p:spTgt>
                                        </p:tgtEl>
                                      </p:cBhvr>
                                    </p:animEffect>
                                  </p:childTnLst>
                                </p:cTn>
                              </p:par>
                            </p:childTnLst>
                          </p:cTn>
                        </p:par>
                        <p:par>
                          <p:cTn id="18" fill="hold">
                            <p:stCondLst>
                              <p:cond delay="1500"/>
                            </p:stCondLst>
                            <p:childTnLst>
                              <p:par>
                                <p:cTn id="19" presetID="4"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build="p"/>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46362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年休假</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 name="文本占位符 2"/>
          <p:cNvSpPr txBox="1"/>
          <p:nvPr/>
        </p:nvSpPr>
        <p:spPr>
          <a:xfrm>
            <a:off x="981036" y="1707882"/>
            <a:ext cx="5849004" cy="7223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国家法定休假日、休息日、婚假、丧假、产假，以及因工伤停工留薪期间均不计入年休假的假期内。</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年休假在</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个自然年度内可以集中安排，也可以分段安排，或根据员工需要冲抵病、事假，不跨年度安排。确因工作需要而未能使用的休假天数，经部门负责人签字确认，由人事部核准，可延至次年度第一季度使用完毕，到期仍未使用完毕的年休假将不再另行安排补休。</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年休假为带薪休假。</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16506" y="1403798"/>
            <a:ext cx="5310780" cy="531078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Horizontal)">
                                      <p:cBhvr>
                                        <p:cTn id="13" dur="500"/>
                                        <p:tgtEl>
                                          <p:spTgt spid="4">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Horizontal)">
                                      <p:cBhvr>
                                        <p:cTn id="17" dur="500"/>
                                        <p:tgtEl>
                                          <p:spTgt spid="4">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barn(inHorizontal)">
                                      <p:cBhvr>
                                        <p:cTn id="2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545448" y="2121241"/>
            <a:ext cx="3310453" cy="488516"/>
          </a:xfrm>
          <a:prstGeom prst="rect">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6" name="对角圆角矩形 5"/>
          <p:cNvSpPr/>
          <p:nvPr/>
        </p:nvSpPr>
        <p:spPr>
          <a:xfrm>
            <a:off x="1081243" y="560159"/>
            <a:ext cx="246362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1.5</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年休假</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 name="文本占位符 2"/>
          <p:cNvSpPr txBox="1"/>
          <p:nvPr/>
        </p:nvSpPr>
        <p:spPr>
          <a:xfrm>
            <a:off x="5340093" y="2121241"/>
            <a:ext cx="5849004" cy="7223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8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不享受年休假的几种情形：</a:t>
            </a:r>
            <a:endParaRPr lang="zh-CN" altLang="en-US" sz="18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员工累计工作满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年不满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10</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年，请病假累计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个月以上的。</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员工累计工作满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10</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年不满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20</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年，请病假累计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个月以上的。</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员工累计工作满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20</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年以上，请病假累计</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4</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个月以上的。</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2903" y="2121241"/>
            <a:ext cx="4004058" cy="4004058"/>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2006" y="3862141"/>
            <a:ext cx="1625397" cy="162539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Horizontal)">
                                      <p:cBhvr>
                                        <p:cTn id="13" dur="500"/>
                                        <p:tgtEl>
                                          <p:spTgt spid="4">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Horizontal)">
                                      <p:cBhvr>
                                        <p:cTn id="17" dur="500"/>
                                        <p:tgtEl>
                                          <p:spTgt spid="4">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barn(inHorizontal)">
                                      <p:cBhvr>
                                        <p:cTn id="21" dur="500"/>
                                        <p:tgtEl>
                                          <p:spTgt spid="4">
                                            <p:txEl>
                                              <p:pRg st="2" end="2"/>
                                            </p:txEl>
                                          </p:spTgt>
                                        </p:tgtEl>
                                      </p:cBhvr>
                                    </p:animEffect>
                                  </p:childTnLst>
                                </p:cTn>
                              </p:par>
                            </p:childTnLst>
                          </p:cTn>
                        </p:par>
                        <p:par>
                          <p:cTn id="22" fill="hold">
                            <p:stCondLst>
                              <p:cond delay="2000"/>
                            </p:stCondLst>
                            <p:childTnLst>
                              <p:par>
                                <p:cTn id="23" presetID="16" presetClass="entr" presetSubtype="26" fill="hold" grpId="0"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barn(inHorizontal)">
                                      <p:cBhvr>
                                        <p:cTn id="2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人事管理制度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663797" y="2932300"/>
            <a:ext cx="0" cy="2613173"/>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8" name="矩形 7"/>
          <p:cNvSpPr>
            <a:spLocks noChangeArrowheads="1"/>
          </p:cNvSpPr>
          <p:nvPr/>
        </p:nvSpPr>
        <p:spPr bwMode="auto">
          <a:xfrm>
            <a:off x="1399294" y="2578323"/>
            <a:ext cx="243260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3" name="矩形 8"/>
          <p:cNvSpPr>
            <a:spLocks noChangeArrowheads="1"/>
          </p:cNvSpPr>
          <p:nvPr/>
        </p:nvSpPr>
        <p:spPr bwMode="auto">
          <a:xfrm>
            <a:off x="4088978" y="2543383"/>
            <a:ext cx="2736403" cy="303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4" name="对角圆角矩形 5"/>
          <p:cNvSpPr/>
          <p:nvPr/>
        </p:nvSpPr>
        <p:spPr>
          <a:xfrm>
            <a:off x="4115347" y="3610965"/>
            <a:ext cx="2710033" cy="428350"/>
          </a:xfrm>
          <a:prstGeom prst="round2DiagRect">
            <a:avLst>
              <a:gd name="adj1" fmla="val 2094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buClr>
                <a:srgbClr val="1C207A"/>
              </a:buClr>
              <a:defRPr/>
            </a:pPr>
            <a:r>
              <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4000"/>
                                  </p:stCondLst>
                                  <p:iterate type="wd">
                                    <p:tmPct val="10000"/>
                                  </p:iterate>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35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par>
                                <p:cTn id="28" presetID="2" presetClass="entr" presetSubtype="2" fill="hold" grpId="0" nodeType="withEffect">
                                  <p:stCondLst>
                                    <p:cond delay="5200"/>
                                  </p:stCondLst>
                                  <p:iterate type="wd">
                                    <p:tmPct val="10000"/>
                                  </p:iterate>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8" grpId="0"/>
      <p:bldP spid="13" grpId="0"/>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106295" y="660367"/>
            <a:ext cx="246362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1.6 </a:t>
            </a:r>
            <a:r>
              <a:rPr lang="zh-CN" altLang="en-US" sz="2800" spc="300" dirty="0">
                <a:solidFill>
                  <a:schemeClr val="bg1"/>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加  班</a:t>
            </a:r>
            <a:endParaRPr lang="zh-CN" altLang="en-US" sz="32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 name="文本占位符 2"/>
          <p:cNvSpPr txBox="1"/>
          <p:nvPr/>
        </p:nvSpPr>
        <p:spPr>
          <a:xfrm>
            <a:off x="1204416" y="1808090"/>
            <a:ext cx="6497004" cy="12607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公司提倡每位员工通过改进工作方式、提高工作效率的方法完成工作，在规定的时间内完成工作，尽量避免超时工作，原则上公司不鼓员工加班，部门负责人有责任关注并避免过多的加班。</a:t>
            </a:r>
            <a:endPar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5" name="文本占位符 2"/>
          <p:cNvSpPr txBox="1"/>
          <p:nvPr/>
        </p:nvSpPr>
        <p:spPr>
          <a:xfrm>
            <a:off x="1204416" y="2898814"/>
            <a:ext cx="6497004" cy="12607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加班人员应提前向人事部递交</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加班申请单</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，（递交时间</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工作日应急加班于当天</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18</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00</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前；周末加班于加班前最后一个星期五的</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18</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00</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前，国家法定节假日加班则于加班前一周。）；特殊情况不能按时提交者，应由加班人员的部门主管电话通知人事部，在正常上班后的第一个工作日</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18:00</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前补交。</a:t>
            </a:r>
            <a:endPar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7" name="文本占位符 2"/>
          <p:cNvSpPr txBox="1"/>
          <p:nvPr/>
        </p:nvSpPr>
        <p:spPr>
          <a:xfrm>
            <a:off x="1204416" y="4345869"/>
            <a:ext cx="6497004" cy="12607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加班起止时间以打卡为准；加班需一次一申请，禁止月累计填写申请单。工作日加班时间一般</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小时，经公司与该员工协商后，在保证员工身体健康的前提下最多不得超</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小时</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天，每个月加班时间不得超过</a:t>
            </a:r>
            <a:r>
              <a:rPr lang="en-US" altLang="zh-CN"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36</a:t>
            </a:r>
            <a:r>
              <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小时。</a:t>
            </a:r>
            <a:endParaRPr lang="zh-CN" altLang="en-US" sz="14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cxnSp>
        <p:nvCxnSpPr>
          <p:cNvPr id="8" name="直接连接符 7"/>
          <p:cNvCxnSpPr/>
          <p:nvPr/>
        </p:nvCxnSpPr>
        <p:spPr>
          <a:xfrm>
            <a:off x="1544029" y="2883461"/>
            <a:ext cx="6021692" cy="0"/>
          </a:xfrm>
          <a:prstGeom prst="line">
            <a:avLst/>
          </a:prstGeom>
          <a:ln w="12700">
            <a:solidFill>
              <a:srgbClr val="6663F0"/>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544029" y="4345869"/>
            <a:ext cx="5984113" cy="0"/>
          </a:xfrm>
          <a:prstGeom prst="line">
            <a:avLst/>
          </a:prstGeom>
          <a:ln w="12700">
            <a:solidFill>
              <a:srgbClr val="6663F0"/>
            </a:solidFill>
            <a:prstDash val="sysDot"/>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28732" t="23023" r="35669"/>
          <a:stretch>
            <a:fillRect/>
          </a:stretch>
        </p:blipFill>
        <p:spPr>
          <a:xfrm>
            <a:off x="7528142" y="2108970"/>
            <a:ext cx="4340181" cy="410126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Horizontal)">
                                      <p:cBhvr>
                                        <p:cTn id="13" dur="500"/>
                                        <p:tgtEl>
                                          <p:spTgt spid="4">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Horizontal)">
                                      <p:cBhvr>
                                        <p:cTn id="17" dur="500"/>
                                        <p:tgtEl>
                                          <p:spTgt spid="5">
                                            <p:txEl>
                                              <p:pRg st="0" end="0"/>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barn(inHorizontal)">
                                      <p:cBhvr>
                                        <p:cTn id="21" dur="500"/>
                                        <p:tgtEl>
                                          <p:spTgt spid="7">
                                            <p:txEl>
                                              <p:pRg st="0" end="0"/>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build="p"/>
      <p:bldP spid="5" grpId="0" build="p"/>
      <p:bldP spid="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106295" y="660367"/>
            <a:ext cx="246362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1.6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调  休</a:t>
            </a:r>
            <a:endParaRPr lang="zh-CN" altLang="en-US" sz="32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nvGrpSpPr>
          <p:cNvPr id="10" name="组合 9"/>
          <p:cNvGrpSpPr/>
          <p:nvPr/>
        </p:nvGrpSpPr>
        <p:grpSpPr>
          <a:xfrm>
            <a:off x="1551695" y="1553250"/>
            <a:ext cx="8690010" cy="705129"/>
            <a:chOff x="1868352" y="2387142"/>
            <a:chExt cx="8690010" cy="705129"/>
          </a:xfrm>
        </p:grpSpPr>
        <p:sp>
          <p:nvSpPr>
            <p:cNvPr id="11" name="矩形: 圆角 10"/>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2" name="文本框 11"/>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01</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13" name="文本框 12"/>
            <p:cNvSpPr txBox="1"/>
            <p:nvPr/>
          </p:nvSpPr>
          <p:spPr>
            <a:xfrm>
              <a:off x="2785274" y="2387142"/>
              <a:ext cx="7773088" cy="705129"/>
            </a:xfrm>
            <a:prstGeom prst="rect">
              <a:avLst/>
            </a:prstGeom>
            <a:noFill/>
          </p:spPr>
          <p:txBody>
            <a:bodyPr wrap="square" rtlCol="0">
              <a:spAutoFit/>
            </a:bodyPr>
            <a:lstStyle/>
            <a:p>
              <a:pPr>
                <a:lnSpc>
                  <a:spcPct val="150000"/>
                </a:lnSpc>
                <a:defRPr/>
              </a:pP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员工平时零星加班以及周末加班或特殊原因的紧迫需要而统一的加班，原则上都采取调休的方式进行调休。调休最小单位为半天，不足半天的可将加班时间积累到一起调休。</a:t>
              </a:r>
              <a:endPar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14" name="组合 13"/>
          <p:cNvGrpSpPr/>
          <p:nvPr/>
        </p:nvGrpSpPr>
        <p:grpSpPr>
          <a:xfrm>
            <a:off x="1551695" y="2581361"/>
            <a:ext cx="8690010" cy="574404"/>
            <a:chOff x="1868352" y="2514193"/>
            <a:chExt cx="8690010" cy="574404"/>
          </a:xfrm>
        </p:grpSpPr>
        <p:sp>
          <p:nvSpPr>
            <p:cNvPr id="15" name="矩形: 圆角 14"/>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6" name="文本框 15"/>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02</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17" name="文本框 16"/>
            <p:cNvSpPr txBox="1"/>
            <p:nvPr/>
          </p:nvSpPr>
          <p:spPr>
            <a:xfrm>
              <a:off x="2785274" y="2546911"/>
              <a:ext cx="7773088" cy="381964"/>
            </a:xfrm>
            <a:prstGeom prst="rect">
              <a:avLst/>
            </a:prstGeom>
            <a:noFill/>
          </p:spPr>
          <p:txBody>
            <a:bodyPr wrap="square" rtlCol="0">
              <a:spAutoFit/>
            </a:bodyPr>
            <a:lstStyle/>
            <a:p>
              <a:pPr>
                <a:lnSpc>
                  <a:spcPct val="150000"/>
                </a:lnSpc>
                <a:defRPr/>
              </a:pP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员工调休需提前</a:t>
              </a:r>
              <a:r>
                <a:rPr lang="en-US" altLang="zh-CN" sz="1400" kern="0" dirty="0">
                  <a:solidFill>
                    <a:srgbClr val="6663F0"/>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1-2</a:t>
              </a: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个工作日填写</a:t>
              </a:r>
              <a:r>
                <a:rPr lang="en-US" altLang="zh-CN" sz="1400" kern="0" dirty="0">
                  <a:solidFill>
                    <a:srgbClr val="6663F0"/>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a:t>
              </a:r>
              <a:r>
                <a:rPr lang="zh-CN" altLang="en-US" sz="1400" kern="0" dirty="0">
                  <a:solidFill>
                    <a:srgbClr val="6663F0"/>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调休申请单</a:t>
              </a:r>
              <a:r>
                <a:rPr lang="en-US" altLang="zh-CN" sz="1400" kern="0" dirty="0">
                  <a:solidFill>
                    <a:srgbClr val="6663F0"/>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a:t>
              </a: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，由</a:t>
              </a:r>
              <a:r>
                <a:rPr lang="zh-CN" altLang="en-US" sz="1400" kern="0" dirty="0">
                  <a:solidFill>
                    <a:srgbClr val="6663F0"/>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部门主管</a:t>
              </a: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审批后交予人力资源部备案。</a:t>
              </a:r>
              <a:endPar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18" name="组合 17"/>
          <p:cNvGrpSpPr/>
          <p:nvPr/>
        </p:nvGrpSpPr>
        <p:grpSpPr>
          <a:xfrm>
            <a:off x="1551695" y="3482421"/>
            <a:ext cx="8690010" cy="574404"/>
            <a:chOff x="1868352" y="2514193"/>
            <a:chExt cx="8690010" cy="574404"/>
          </a:xfrm>
        </p:grpSpPr>
        <p:sp>
          <p:nvSpPr>
            <p:cNvPr id="19" name="矩形: 圆角 18"/>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0" name="文本框 19"/>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03</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21" name="文本框 20"/>
            <p:cNvSpPr txBox="1"/>
            <p:nvPr/>
          </p:nvSpPr>
          <p:spPr>
            <a:xfrm>
              <a:off x="2785274" y="2572019"/>
              <a:ext cx="7773088" cy="381964"/>
            </a:xfrm>
            <a:prstGeom prst="rect">
              <a:avLst/>
            </a:prstGeom>
            <a:noFill/>
          </p:spPr>
          <p:txBody>
            <a:bodyPr wrap="square" rtlCol="0">
              <a:spAutoFit/>
            </a:bodyPr>
            <a:lstStyle/>
            <a:p>
              <a:pPr>
                <a:lnSpc>
                  <a:spcPct val="150000"/>
                </a:lnSpc>
                <a:defRPr/>
              </a:pP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调休时间最长原则上</a:t>
              </a:r>
              <a:r>
                <a:rPr lang="zh-CN" altLang="en-US" sz="1400" kern="0" dirty="0">
                  <a:solidFill>
                    <a:srgbClr val="6663F0"/>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不得超过一周</a:t>
              </a: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。具体调休时间由员工所在部门主管安排。</a:t>
              </a:r>
              <a:endPar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22" name="组合 21"/>
          <p:cNvGrpSpPr/>
          <p:nvPr/>
        </p:nvGrpSpPr>
        <p:grpSpPr>
          <a:xfrm>
            <a:off x="1551695" y="4383481"/>
            <a:ext cx="8690010" cy="574404"/>
            <a:chOff x="1868352" y="2514193"/>
            <a:chExt cx="8690010" cy="574404"/>
          </a:xfrm>
        </p:grpSpPr>
        <p:sp>
          <p:nvSpPr>
            <p:cNvPr id="23" name="矩形: 圆角 22"/>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4" name="文本框 23"/>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04</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25" name="文本框 24"/>
            <p:cNvSpPr txBox="1"/>
            <p:nvPr/>
          </p:nvSpPr>
          <p:spPr>
            <a:xfrm>
              <a:off x="2785274" y="2514193"/>
              <a:ext cx="7773088" cy="381964"/>
            </a:xfrm>
            <a:prstGeom prst="rect">
              <a:avLst/>
            </a:prstGeom>
            <a:noFill/>
          </p:spPr>
          <p:txBody>
            <a:bodyPr wrap="square" rtlCol="0">
              <a:spAutoFit/>
            </a:bodyPr>
            <a:lstStyle/>
            <a:p>
              <a:pPr>
                <a:lnSpc>
                  <a:spcPct val="150000"/>
                </a:lnSpc>
                <a:defRPr/>
              </a:pP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如有加班，请病假、事假可以使用加班进行调休。</a:t>
              </a:r>
              <a:endPar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26" name="组合 25"/>
          <p:cNvGrpSpPr/>
          <p:nvPr/>
        </p:nvGrpSpPr>
        <p:grpSpPr>
          <a:xfrm>
            <a:off x="1551695" y="5284540"/>
            <a:ext cx="8690010" cy="574404"/>
            <a:chOff x="1868352" y="2514193"/>
            <a:chExt cx="8690010" cy="574404"/>
          </a:xfrm>
        </p:grpSpPr>
        <p:sp>
          <p:nvSpPr>
            <p:cNvPr id="27" name="矩形: 圆角 26"/>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8" name="文本框 27"/>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05</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29" name="文本框 28"/>
            <p:cNvSpPr txBox="1"/>
            <p:nvPr/>
          </p:nvSpPr>
          <p:spPr>
            <a:xfrm>
              <a:off x="2785274" y="2589919"/>
              <a:ext cx="7773088" cy="381964"/>
            </a:xfrm>
            <a:prstGeom prst="rect">
              <a:avLst/>
            </a:prstGeom>
            <a:noFill/>
          </p:spPr>
          <p:txBody>
            <a:bodyPr wrap="square" rtlCol="0">
              <a:spAutoFit/>
            </a:bodyPr>
            <a:lstStyle/>
            <a:p>
              <a:pPr>
                <a:lnSpc>
                  <a:spcPct val="150000"/>
                </a:lnSpc>
                <a:defRPr/>
              </a:pPr>
              <a:r>
                <a:rPr lang="zh-CN" altLang="en-US" sz="1400" kern="0" dirty="0">
                  <a:solidFill>
                    <a:srgbClr val="6663F0"/>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加班在一年以内调休完毕</a:t>
              </a:r>
              <a:r>
                <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，每年末结清一次，不允许跨年调休。</a:t>
              </a:r>
              <a:endParaRPr lang="zh-CN" altLang="en-US" sz="1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88926" y="3559110"/>
            <a:ext cx="3580088" cy="358008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14:presetBounceEnd="40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40000">
                                          <p:cBhvr additive="base">
                                            <p:cTn id="14"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40000">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14:bounceEnd="40000">
                                          <p:cBhvr additive="base">
                                            <p:cTn id="18"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1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40000">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14:bounceEnd="40000">
                                          <p:cBhvr additive="base">
                                            <p:cTn id="22"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40000">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14:bounceEnd="40000">
                                          <p:cBhvr additive="base">
                                            <p:cTn id="26" dur="5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40000">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14:bounceEnd="40000">
                                          <p:cBhvr additive="base">
                                            <p:cTn id="30"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31"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1+#ppt_w/2"/>
                                              </p:val>
                                            </p:tav>
                                            <p:tav tm="100000">
                                              <p:val>
                                                <p:strVal val="#ppt_x"/>
                                              </p:val>
                                            </p:tav>
                                          </p:tavLst>
                                        </p:anim>
                                        <p:anim calcmode="lin" valueType="num">
                                          <p:cBhvr additive="base">
                                            <p:cTn id="31"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人事管理制度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663797" y="2932300"/>
            <a:ext cx="0" cy="2613173"/>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8" name="矩形 7"/>
          <p:cNvSpPr>
            <a:spLocks noChangeArrowheads="1"/>
          </p:cNvSpPr>
          <p:nvPr/>
        </p:nvSpPr>
        <p:spPr bwMode="auto">
          <a:xfrm>
            <a:off x="1399294" y="2578323"/>
            <a:ext cx="243260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9" name="矩形 8"/>
          <p:cNvSpPr>
            <a:spLocks noChangeArrowheads="1"/>
          </p:cNvSpPr>
          <p:nvPr/>
        </p:nvSpPr>
        <p:spPr bwMode="auto">
          <a:xfrm>
            <a:off x="4137795" y="2578323"/>
            <a:ext cx="2736403"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0" name="对角圆角矩形 5"/>
          <p:cNvSpPr/>
          <p:nvPr/>
        </p:nvSpPr>
        <p:spPr>
          <a:xfrm>
            <a:off x="4140509" y="4450287"/>
            <a:ext cx="2528402" cy="428350"/>
          </a:xfrm>
          <a:prstGeom prst="round2DiagRect">
            <a:avLst>
              <a:gd name="adj1" fmla="val 2094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buClr>
                <a:srgbClr val="1C207A"/>
              </a:buClr>
              <a:defRPr/>
            </a:pPr>
            <a:r>
              <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4000"/>
                                  </p:stCondLst>
                                  <p:iterate type="wd">
                                    <p:tmPct val="10000"/>
                                  </p:iterate>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350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par>
                                <p:cTn id="28" presetID="2" presetClass="entr" presetSubtype="2" fill="hold" grpId="0" nodeType="withEffect">
                                  <p:stCondLst>
                                    <p:cond delay="5200"/>
                                  </p:stCondLst>
                                  <p:iterate type="wd">
                                    <p:tmPct val="10000"/>
                                  </p:iterate>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1+#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8" grpId="0"/>
      <p:bldP spid="19" grpId="0"/>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106295" y="660367"/>
            <a:ext cx="3403075"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1.7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薪酬管理制度</a:t>
            </a:r>
            <a:endParaRPr lang="zh-CN" altLang="en-US" sz="32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 name="椭圆 1"/>
          <p:cNvSpPr/>
          <p:nvPr/>
        </p:nvSpPr>
        <p:spPr>
          <a:xfrm>
            <a:off x="2948048" y="2245021"/>
            <a:ext cx="2630466" cy="2630466"/>
          </a:xfrm>
          <a:prstGeom prst="ellipse">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017806" y="3308243"/>
            <a:ext cx="6497495" cy="705129"/>
            <a:chOff x="1601106" y="2443853"/>
            <a:chExt cx="7765387" cy="705129"/>
          </a:xfrm>
        </p:grpSpPr>
        <p:sp>
          <p:nvSpPr>
            <p:cNvPr id="31" name="矩形: 圆角 30"/>
            <p:cNvSpPr/>
            <p:nvPr/>
          </p:nvSpPr>
          <p:spPr>
            <a:xfrm>
              <a:off x="1601106" y="2496797"/>
              <a:ext cx="7765387"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2" name="矩形: 圆角 31"/>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3" name="文本框 32"/>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薪酬保密</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34" name="文本框 33"/>
            <p:cNvSpPr txBox="1"/>
            <p:nvPr/>
          </p:nvSpPr>
          <p:spPr>
            <a:xfrm>
              <a:off x="4110493" y="2443853"/>
              <a:ext cx="4995066" cy="705129"/>
            </a:xfrm>
            <a:prstGeom prst="rect">
              <a:avLst/>
            </a:prstGeom>
            <a:noFill/>
          </p:spPr>
          <p:txBody>
            <a:bodyPr wrap="square" rtlCol="0">
              <a:spAutoFit/>
            </a:bodyPr>
            <a:lstStyle/>
            <a:p>
              <a:pPr>
                <a:lnSpc>
                  <a:spcPct val="150000"/>
                </a:lnSpc>
                <a:defRPr/>
              </a:pPr>
              <a:r>
                <a:rPr lang="zh-CN" altLang="en-US" sz="1400"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不允许打探其他员工的薪酬，亦不允许将自己的薪酬情况告诉其他员工；</a:t>
              </a:r>
              <a:endParaRPr lang="zh-CN" altLang="en-US" sz="1400"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35" name="组合 34"/>
          <p:cNvGrpSpPr/>
          <p:nvPr/>
        </p:nvGrpSpPr>
        <p:grpSpPr>
          <a:xfrm>
            <a:off x="4909884" y="4253839"/>
            <a:ext cx="6497495" cy="613594"/>
            <a:chOff x="1601106" y="2496797"/>
            <a:chExt cx="7904840" cy="613594"/>
          </a:xfrm>
        </p:grpSpPr>
        <p:sp>
          <p:nvSpPr>
            <p:cNvPr id="36" name="矩形: 圆角 35"/>
            <p:cNvSpPr/>
            <p:nvPr/>
          </p:nvSpPr>
          <p:spPr>
            <a:xfrm>
              <a:off x="1601106" y="2496797"/>
              <a:ext cx="7904840"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7" name="矩形: 圆角 36"/>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8" name="文本框 37"/>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发薪日期</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39" name="文本框 38"/>
            <p:cNvSpPr txBox="1"/>
            <p:nvPr/>
          </p:nvSpPr>
          <p:spPr>
            <a:xfrm>
              <a:off x="4199453" y="2633373"/>
              <a:ext cx="5095449" cy="333489"/>
            </a:xfrm>
            <a:prstGeom prst="rect">
              <a:avLst/>
            </a:prstGeom>
            <a:noFill/>
          </p:spPr>
          <p:txBody>
            <a:bodyPr wrap="square" rtlCol="0">
              <a:spAutoFit/>
            </a:bodyPr>
            <a:lstStyle/>
            <a:p>
              <a:pPr>
                <a:lnSpc>
                  <a:spcPct val="120000"/>
                </a:lnSpc>
                <a:defRPr/>
              </a:pPr>
              <a:r>
                <a:rPr lang="zh-CN" altLang="en-US" sz="1400"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每月</a:t>
              </a:r>
              <a:r>
                <a:rPr lang="en-US" altLang="zh-CN" sz="1400"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15</a:t>
              </a:r>
              <a:r>
                <a:rPr lang="zh-CN" altLang="en-US" sz="1400"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日发放工资，逢节假日则顺延或提前发放。</a:t>
              </a:r>
              <a:endParaRPr lang="zh-CN" altLang="en-US" sz="1400"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40" name="组合 39"/>
          <p:cNvGrpSpPr/>
          <p:nvPr/>
        </p:nvGrpSpPr>
        <p:grpSpPr>
          <a:xfrm>
            <a:off x="4844335" y="2340863"/>
            <a:ext cx="6497495" cy="705129"/>
            <a:chOff x="1601106" y="2442367"/>
            <a:chExt cx="7904840" cy="705129"/>
          </a:xfrm>
        </p:grpSpPr>
        <p:sp>
          <p:nvSpPr>
            <p:cNvPr id="41" name="矩形: 圆角 40"/>
            <p:cNvSpPr/>
            <p:nvPr/>
          </p:nvSpPr>
          <p:spPr>
            <a:xfrm>
              <a:off x="1601106" y="2496797"/>
              <a:ext cx="7904840" cy="613594"/>
            </a:xfrm>
            <a:prstGeom prst="roundRect">
              <a:avLst>
                <a:gd name="adj" fmla="val 50000"/>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42" name="矩形: 圆角 41"/>
            <p:cNvSpPr/>
            <p:nvPr/>
          </p:nvSpPr>
          <p:spPr>
            <a:xfrm>
              <a:off x="1875784" y="2518589"/>
              <a:ext cx="2219734"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43" name="文本框 42"/>
            <p:cNvSpPr txBox="1"/>
            <p:nvPr/>
          </p:nvSpPr>
          <p:spPr>
            <a:xfrm>
              <a:off x="1781955" y="2533410"/>
              <a:ext cx="2314341" cy="533416"/>
            </a:xfrm>
            <a:prstGeom prst="rect">
              <a:avLst/>
            </a:prstGeom>
            <a:noFill/>
          </p:spPr>
          <p:txBody>
            <a:bodyPr wrap="square" rtlCol="0">
              <a:spAutoFit/>
            </a:bodyPr>
            <a:lstStyle/>
            <a:p>
              <a:pPr algn="ctr">
                <a:lnSpc>
                  <a:spcPct val="130000"/>
                </a:lnSpc>
              </a:pPr>
              <a:r>
                <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职业素养</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44" name="文本框 43"/>
            <p:cNvSpPr txBox="1"/>
            <p:nvPr/>
          </p:nvSpPr>
          <p:spPr>
            <a:xfrm>
              <a:off x="4155557" y="2442367"/>
              <a:ext cx="5017190" cy="705129"/>
            </a:xfrm>
            <a:prstGeom prst="rect">
              <a:avLst/>
            </a:prstGeom>
            <a:noFill/>
          </p:spPr>
          <p:txBody>
            <a:bodyPr wrap="square" rtlCol="0">
              <a:spAutoFit/>
            </a:bodyPr>
            <a:lstStyle/>
            <a:p>
              <a:pPr>
                <a:lnSpc>
                  <a:spcPct val="150000"/>
                </a:lnSpc>
                <a:defRPr/>
              </a:pPr>
              <a:r>
                <a:rPr lang="zh-CN" altLang="en-US" sz="1400"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员工对于非因本人原因直接或间接获知的其他员工的薪酬信息，有保密义务</a:t>
              </a:r>
              <a:endParaRPr lang="zh-CN" altLang="en-US" sz="1400" b="1"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sp>
        <p:nvSpPr>
          <p:cNvPr id="3" name="文本框 2"/>
          <p:cNvSpPr txBox="1"/>
          <p:nvPr/>
        </p:nvSpPr>
        <p:spPr>
          <a:xfrm>
            <a:off x="3036854" y="2981387"/>
            <a:ext cx="2343697" cy="1077218"/>
          </a:xfrm>
          <a:prstGeom prst="rect">
            <a:avLst/>
          </a:prstGeom>
          <a:noFill/>
        </p:spPr>
        <p:txBody>
          <a:bodyPr wrap="square" rtlCol="0">
            <a:spAutoFit/>
          </a:bodyPr>
          <a:lstStyle/>
          <a:p>
            <a:pPr lvl="0" algn="ctr"/>
            <a:r>
              <a:rPr lang="zh-CN" altLang="en-US" sz="3200"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薪酬</a:t>
            </a:r>
            <a:endParaRPr lang="en-US" altLang="zh-CN" sz="3200"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lvl="0" algn="ctr"/>
            <a:r>
              <a:rPr lang="zh-CN" altLang="en-US" sz="3200"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管理制度</a:t>
            </a:r>
            <a:endParaRPr lang="zh-CN" altLang="en-US" sz="3200"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45" name="图片 4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003718" y="3163620"/>
            <a:ext cx="4186698" cy="312056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grpId="0" nodeType="afterEffect" p14:presetBounceEnd="40000">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40000">
                                          <p:cBhvr additive="base">
                                            <p:cTn id="13"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14:presetBounceEnd="40000">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14:bounceEnd="40000">
                                          <p:cBhvr additive="base">
                                            <p:cTn id="18"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14:presetBounceEnd="40000">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14:bounceEnd="40000">
                                          <p:cBhvr additive="base">
                                            <p:cTn id="23"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3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14:presetBounceEnd="40000">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14:bounceEnd="40000">
                                          <p:cBhvr additive="base">
                                            <p:cTn id="28"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14:presetBounceEnd="40000">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14:bounceEnd="40000">
                                          <p:cBhvr additive="base">
                                            <p:cTn id="33" dur="500" fill="hold"/>
                                            <p:tgtEl>
                                              <p:spTgt spid="40"/>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1+#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1+#ppt_w/2"/>
                                              </p:val>
                                            </p:tav>
                                            <p:tav tm="100000">
                                              <p:val>
                                                <p:strVal val="#ppt_x"/>
                                              </p:val>
                                            </p:tav>
                                          </p:tavLst>
                                        </p:anim>
                                        <p:anim calcmode="lin" valueType="num">
                                          <p:cBhvr additive="base">
                                            <p:cTn id="3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106295" y="660367"/>
            <a:ext cx="3403075"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1.7</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薪酬组成</a:t>
            </a:r>
            <a:endParaRPr lang="zh-CN" altLang="en-US" sz="32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0" name="文本占位符 2"/>
          <p:cNvSpPr txBox="1"/>
          <p:nvPr/>
        </p:nvSpPr>
        <p:spPr>
          <a:xfrm>
            <a:off x="5192820" y="2569073"/>
            <a:ext cx="6272443" cy="13707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月工资 </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基本工资 </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绩效工资 </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餐费补贴 </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全勤奖（根据出勤情况确定）</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其他补贴 </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个人相关扣款 </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 </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奖金（根据公司整体效益和个人综合考核确定）</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课时费（课时费仅适用于培训部，根据讲师级别不同课时费标准不同，具体可参照</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培训部讲师管理制度</a:t>
            </a:r>
            <a:r>
              <a:rPr lang="en-US" altLang="zh-CN"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grpSp>
        <p:nvGrpSpPr>
          <p:cNvPr id="21" name="Group 185"/>
          <p:cNvGrpSpPr/>
          <p:nvPr/>
        </p:nvGrpSpPr>
        <p:grpSpPr>
          <a:xfrm rot="5400000">
            <a:off x="3167638" y="4172449"/>
            <a:ext cx="3253331" cy="797037"/>
            <a:chOff x="5589201" y="1668423"/>
            <a:chExt cx="5085889" cy="896715"/>
          </a:xfrm>
          <a:solidFill>
            <a:srgbClr val="D4D3FD"/>
          </a:solidFill>
          <a:effectLst>
            <a:outerShdw dist="38100" dir="5400000" algn="ctr" rotWithShape="0">
              <a:srgbClr val="000000">
                <a:alpha val="10000"/>
              </a:srgbClr>
            </a:outerShdw>
          </a:effectLst>
        </p:grpSpPr>
        <p:sp>
          <p:nvSpPr>
            <p:cNvPr id="22" name="AutoShape 2"/>
            <p:cNvSpPr/>
            <p:nvPr/>
          </p:nvSpPr>
          <p:spPr bwMode="auto">
            <a:xfrm rot="16200000" flipH="1">
              <a:off x="6320206" y="937418"/>
              <a:ext cx="896713" cy="2358723"/>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grpFill/>
            <a:ln>
              <a:noFill/>
            </a:ln>
          </p:spPr>
          <p:txBody>
            <a:bodyPr lIns="0" tIns="0" rIns="0" bIns="0"/>
            <a:lstStyle/>
            <a:p>
              <a:endParaRPr lang="en-US" sz="1005"/>
            </a:p>
          </p:txBody>
        </p:sp>
        <p:sp>
          <p:nvSpPr>
            <p:cNvPr id="23" name="AutoShape 2"/>
            <p:cNvSpPr/>
            <p:nvPr/>
          </p:nvSpPr>
          <p:spPr bwMode="auto">
            <a:xfrm rot="16200000" flipH="1">
              <a:off x="8461946" y="351994"/>
              <a:ext cx="896713" cy="3529575"/>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grpFill/>
            <a:ln>
              <a:noFill/>
            </a:ln>
          </p:spPr>
          <p:txBody>
            <a:bodyPr lIns="0" tIns="0" rIns="0" bIns="0"/>
            <a:lstStyle/>
            <a:p>
              <a:endParaRPr lang="en-US" sz="1005"/>
            </a:p>
          </p:txBody>
        </p:sp>
      </p:grpSp>
      <p:grpSp>
        <p:nvGrpSpPr>
          <p:cNvPr id="24" name="Group 186"/>
          <p:cNvGrpSpPr/>
          <p:nvPr/>
        </p:nvGrpSpPr>
        <p:grpSpPr>
          <a:xfrm rot="5400000">
            <a:off x="2025888" y="3829083"/>
            <a:ext cx="3930625" cy="806475"/>
            <a:chOff x="4530397" y="2566653"/>
            <a:chExt cx="6144694" cy="907334"/>
          </a:xfrm>
          <a:solidFill>
            <a:schemeClr val="accent4">
              <a:lumMod val="60000"/>
              <a:lumOff val="40000"/>
            </a:schemeClr>
          </a:solidFill>
          <a:effectLst>
            <a:outerShdw dist="38100" dir="5400000" algn="ctr" rotWithShape="0">
              <a:srgbClr val="000000">
                <a:alpha val="10000"/>
              </a:srgbClr>
            </a:outerShdw>
          </a:effectLst>
        </p:grpSpPr>
        <p:sp>
          <p:nvSpPr>
            <p:cNvPr id="25" name="AutoShape 5"/>
            <p:cNvSpPr/>
            <p:nvPr/>
          </p:nvSpPr>
          <p:spPr bwMode="auto">
            <a:xfrm rot="16200000" flipH="1">
              <a:off x="8218823" y="1017719"/>
              <a:ext cx="907334" cy="4005202"/>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grpFill/>
            <a:ln>
              <a:noFill/>
            </a:ln>
          </p:spPr>
          <p:txBody>
            <a:bodyPr lIns="0" tIns="0" rIns="0" bIns="0"/>
            <a:lstStyle/>
            <a:p>
              <a:endParaRPr lang="en-US" sz="1005"/>
            </a:p>
          </p:txBody>
        </p:sp>
        <p:sp>
          <p:nvSpPr>
            <p:cNvPr id="26" name="AutoShape 5"/>
            <p:cNvSpPr/>
            <p:nvPr/>
          </p:nvSpPr>
          <p:spPr bwMode="auto">
            <a:xfrm rot="16200000" flipH="1">
              <a:off x="5785493" y="1311557"/>
              <a:ext cx="907334" cy="3417526"/>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grpFill/>
            <a:ln>
              <a:noFill/>
            </a:ln>
          </p:spPr>
          <p:txBody>
            <a:bodyPr lIns="0" tIns="0" rIns="0" bIns="0"/>
            <a:lstStyle/>
            <a:p>
              <a:endParaRPr lang="en-US" sz="1005"/>
            </a:p>
          </p:txBody>
        </p:sp>
      </p:grpSp>
      <p:grpSp>
        <p:nvGrpSpPr>
          <p:cNvPr id="27" name="Group 187"/>
          <p:cNvGrpSpPr/>
          <p:nvPr/>
        </p:nvGrpSpPr>
        <p:grpSpPr>
          <a:xfrm rot="5400000">
            <a:off x="1483351" y="4092769"/>
            <a:ext cx="3414045" cy="795688"/>
            <a:chOff x="5337963" y="3473701"/>
            <a:chExt cx="5337131" cy="895198"/>
          </a:xfrm>
          <a:effectLst>
            <a:outerShdw dist="38100" dir="5400000" algn="ctr" rotWithShape="0">
              <a:srgbClr val="000000">
                <a:alpha val="10000"/>
              </a:srgbClr>
            </a:outerShdw>
          </a:effectLst>
        </p:grpSpPr>
        <p:sp>
          <p:nvSpPr>
            <p:cNvPr id="28" name="AutoShape 4"/>
            <p:cNvSpPr/>
            <p:nvPr/>
          </p:nvSpPr>
          <p:spPr bwMode="auto">
            <a:xfrm rot="16200000" flipH="1">
              <a:off x="8126500" y="1820304"/>
              <a:ext cx="895196" cy="420199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accent3"/>
            </a:solidFill>
            <a:ln>
              <a:noFill/>
            </a:ln>
          </p:spPr>
          <p:txBody>
            <a:bodyPr lIns="0" tIns="0" rIns="0" bIns="0"/>
            <a:lstStyle/>
            <a:p>
              <a:endParaRPr lang="en-US" sz="1005"/>
            </a:p>
          </p:txBody>
        </p:sp>
        <p:sp>
          <p:nvSpPr>
            <p:cNvPr id="29" name="AutoShape 4"/>
            <p:cNvSpPr/>
            <p:nvPr/>
          </p:nvSpPr>
          <p:spPr bwMode="auto">
            <a:xfrm rot="16200000" flipH="1">
              <a:off x="6194477" y="2617187"/>
              <a:ext cx="895196" cy="260822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accent3"/>
            </a:solidFill>
            <a:ln>
              <a:noFill/>
            </a:ln>
          </p:spPr>
          <p:txBody>
            <a:bodyPr lIns="0" tIns="0" rIns="0" bIns="0"/>
            <a:lstStyle/>
            <a:p>
              <a:endParaRPr lang="en-US" sz="1005"/>
            </a:p>
          </p:txBody>
        </p:sp>
      </p:grpSp>
      <p:grpSp>
        <p:nvGrpSpPr>
          <p:cNvPr id="45" name="Group 188"/>
          <p:cNvGrpSpPr/>
          <p:nvPr/>
        </p:nvGrpSpPr>
        <p:grpSpPr>
          <a:xfrm rot="5400000">
            <a:off x="207491" y="3608802"/>
            <a:ext cx="4365794" cy="811870"/>
            <a:chOff x="3850105" y="4364630"/>
            <a:chExt cx="6824988" cy="913404"/>
          </a:xfrm>
          <a:solidFill>
            <a:srgbClr val="6663F0"/>
          </a:solidFill>
          <a:effectLst>
            <a:outerShdw dist="38100" dir="5400000" algn="ctr" rotWithShape="0">
              <a:srgbClr val="000000">
                <a:alpha val="10000"/>
              </a:srgbClr>
            </a:outerShdw>
          </a:effectLst>
        </p:grpSpPr>
        <p:sp>
          <p:nvSpPr>
            <p:cNvPr id="46" name="AutoShape 6"/>
            <p:cNvSpPr/>
            <p:nvPr/>
          </p:nvSpPr>
          <p:spPr bwMode="auto">
            <a:xfrm rot="16200000" flipH="1">
              <a:off x="7724269" y="2327210"/>
              <a:ext cx="913403" cy="498824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grpFill/>
            <a:ln>
              <a:noFill/>
            </a:ln>
          </p:spPr>
          <p:txBody>
            <a:bodyPr lIns="0" tIns="0" rIns="0" bIns="0"/>
            <a:lstStyle/>
            <a:p>
              <a:endParaRPr lang="en-US" sz="1005"/>
            </a:p>
          </p:txBody>
        </p:sp>
        <p:sp>
          <p:nvSpPr>
            <p:cNvPr id="47" name="AutoShape 6"/>
            <p:cNvSpPr/>
            <p:nvPr/>
          </p:nvSpPr>
          <p:spPr bwMode="auto">
            <a:xfrm rot="16200000" flipH="1">
              <a:off x="5442980" y="2771756"/>
              <a:ext cx="913403" cy="4099153"/>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grpFill/>
            <a:ln>
              <a:noFill/>
            </a:ln>
          </p:spPr>
          <p:txBody>
            <a:bodyPr lIns="0" tIns="0" rIns="0" bIns="0"/>
            <a:lstStyle/>
            <a:p>
              <a:endParaRPr lang="en-US" sz="1005"/>
            </a:p>
          </p:txBody>
        </p:sp>
      </p:grpSp>
      <p:grpSp>
        <p:nvGrpSpPr>
          <p:cNvPr id="48" name="Group 189"/>
          <p:cNvGrpSpPr/>
          <p:nvPr/>
        </p:nvGrpSpPr>
        <p:grpSpPr>
          <a:xfrm rot="5400000">
            <a:off x="78379" y="4288866"/>
            <a:ext cx="3015109" cy="802430"/>
            <a:chOff x="5961615" y="5275001"/>
            <a:chExt cx="4713480" cy="902784"/>
          </a:xfrm>
          <a:solidFill>
            <a:srgbClr val="D4D3FD"/>
          </a:solidFill>
          <a:effectLst>
            <a:outerShdw dist="38100" dir="5400000" algn="ctr" rotWithShape="0">
              <a:srgbClr val="000000">
                <a:alpha val="10000"/>
              </a:srgbClr>
            </a:outerShdw>
          </a:effectLst>
        </p:grpSpPr>
        <p:sp>
          <p:nvSpPr>
            <p:cNvPr id="49" name="AutoShape 3"/>
            <p:cNvSpPr/>
            <p:nvPr/>
          </p:nvSpPr>
          <p:spPr bwMode="auto">
            <a:xfrm rot="16200000" flipH="1">
              <a:off x="8174585" y="3677274"/>
              <a:ext cx="902784" cy="4098237"/>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grpFill/>
            <a:ln>
              <a:noFill/>
            </a:ln>
          </p:spPr>
          <p:txBody>
            <a:bodyPr lIns="0" tIns="0" rIns="0" bIns="0"/>
            <a:lstStyle/>
            <a:p>
              <a:endParaRPr lang="en-US" sz="1005"/>
            </a:p>
          </p:txBody>
        </p:sp>
        <p:sp>
          <p:nvSpPr>
            <p:cNvPr id="50" name="AutoShape 3"/>
            <p:cNvSpPr/>
            <p:nvPr/>
          </p:nvSpPr>
          <p:spPr bwMode="auto">
            <a:xfrm rot="16200000" flipH="1">
              <a:off x="6500887" y="4735729"/>
              <a:ext cx="902784" cy="1981328"/>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grpFill/>
            <a:ln>
              <a:noFill/>
            </a:ln>
          </p:spPr>
          <p:txBody>
            <a:bodyPr lIns="0" tIns="0" rIns="0" bIns="0"/>
            <a:lstStyle/>
            <a:p>
              <a:endParaRPr lang="en-US" sz="1005"/>
            </a:p>
          </p:txBody>
        </p:sp>
      </p:grpSp>
      <p:sp>
        <p:nvSpPr>
          <p:cNvPr id="79" name="Rectangle 140"/>
          <p:cNvSpPr/>
          <p:nvPr/>
        </p:nvSpPr>
        <p:spPr>
          <a:xfrm>
            <a:off x="1319436" y="5341394"/>
            <a:ext cx="538394" cy="646331"/>
          </a:xfrm>
          <a:prstGeom prst="rect">
            <a:avLst/>
          </a:prstGeom>
        </p:spPr>
        <p:txBody>
          <a:bodyPr wrap="square" lIns="0" rIns="0">
            <a:spAutoFit/>
          </a:bodyPr>
          <a:lstStyle/>
          <a:p>
            <a:pPr algn="ctr" eaLnBrk="1" fontAlgn="auto" hangingPunct="1">
              <a:spcBef>
                <a:spcPts val="0"/>
              </a:spcBef>
              <a:spcAft>
                <a:spcPts val="0"/>
              </a:spcAft>
              <a:defRPr/>
            </a:pPr>
            <a:r>
              <a:rPr lang="zh-CN" altLang="zh-CN"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基本</a:t>
            </a:r>
            <a:endParaRPr lang="en-US" altLang="zh-CN"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algn="ctr" eaLnBrk="1" fontAlgn="auto" hangingPunct="1">
              <a:spcBef>
                <a:spcPts val="0"/>
              </a:spcBef>
              <a:spcAft>
                <a:spcPts val="0"/>
              </a:spcAft>
              <a:defRPr/>
            </a:pPr>
            <a:r>
              <a:rPr lang="zh-CN" altLang="zh-CN"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工资</a:t>
            </a:r>
            <a:endParaRPr lang="zh-CN" altLang="en-US"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0" name="Rectangle 139"/>
          <p:cNvSpPr/>
          <p:nvPr/>
        </p:nvSpPr>
        <p:spPr>
          <a:xfrm>
            <a:off x="1217890" y="3509714"/>
            <a:ext cx="1165079"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Ins="272627" rtlCol="0" anchor="ctr">
            <a:spAutoFit/>
          </a:bodyPr>
          <a:lstStyle/>
          <a:p>
            <a:r>
              <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40%</a:t>
            </a:r>
            <a:endPar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1" name="Rectangle 140"/>
          <p:cNvSpPr/>
          <p:nvPr/>
        </p:nvSpPr>
        <p:spPr>
          <a:xfrm>
            <a:off x="2146922" y="5341393"/>
            <a:ext cx="538394" cy="646331"/>
          </a:xfrm>
          <a:prstGeom prst="rect">
            <a:avLst/>
          </a:prstGeom>
        </p:spPr>
        <p:txBody>
          <a:bodyPr wrap="square" lIns="0" rIns="0">
            <a:spAutoFit/>
          </a:bodyPr>
          <a:lstStyle/>
          <a:p>
            <a:pPr algn="ctr">
              <a:defRPr/>
            </a:pPr>
            <a:r>
              <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绩效工资 </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2" name="Rectangle 140"/>
          <p:cNvSpPr/>
          <p:nvPr/>
        </p:nvSpPr>
        <p:spPr>
          <a:xfrm>
            <a:off x="2952303" y="5341392"/>
            <a:ext cx="538394" cy="646331"/>
          </a:xfrm>
          <a:prstGeom prst="rect">
            <a:avLst/>
          </a:prstGeom>
        </p:spPr>
        <p:txBody>
          <a:bodyPr wrap="square" lIns="0" rIns="0">
            <a:spAutoFit/>
          </a:bodyPr>
          <a:lstStyle/>
          <a:p>
            <a:pPr algn="ctr">
              <a:defRPr/>
            </a:pPr>
            <a:r>
              <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餐费补贴 </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3" name="Rectangle 140"/>
          <p:cNvSpPr/>
          <p:nvPr/>
        </p:nvSpPr>
        <p:spPr>
          <a:xfrm>
            <a:off x="3744197" y="5341392"/>
            <a:ext cx="538394" cy="646331"/>
          </a:xfrm>
          <a:prstGeom prst="rect">
            <a:avLst/>
          </a:prstGeom>
        </p:spPr>
        <p:txBody>
          <a:bodyPr wrap="square" lIns="0" rIns="0">
            <a:spAutoFit/>
          </a:bodyPr>
          <a:lstStyle/>
          <a:p>
            <a:pPr algn="ctr">
              <a:defRPr/>
            </a:pPr>
            <a:r>
              <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全勤奖</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4" name="Rectangle 140"/>
          <p:cNvSpPr/>
          <p:nvPr/>
        </p:nvSpPr>
        <p:spPr>
          <a:xfrm>
            <a:off x="4525105" y="5341392"/>
            <a:ext cx="538394" cy="646331"/>
          </a:xfrm>
          <a:prstGeom prst="rect">
            <a:avLst/>
          </a:prstGeom>
        </p:spPr>
        <p:txBody>
          <a:bodyPr wrap="square" lIns="0" rIns="0">
            <a:spAutoFit/>
          </a:bodyPr>
          <a:lstStyle/>
          <a:p>
            <a:pPr algn="ctr">
              <a:defRPr/>
            </a:pPr>
            <a:r>
              <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其他补贴 </a:t>
            </a:r>
            <a:endParaRPr lang="zh-CN" altLang="en-US"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5" name="Rectangle 139"/>
          <p:cNvSpPr/>
          <p:nvPr/>
        </p:nvSpPr>
        <p:spPr>
          <a:xfrm>
            <a:off x="2023693" y="2172179"/>
            <a:ext cx="1165079"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Ins="272627" rtlCol="0" anchor="ctr">
            <a:spAutoFit/>
          </a:bodyPr>
          <a:lstStyle/>
          <a:p>
            <a:r>
              <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65%</a:t>
            </a:r>
            <a:endPar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6" name="Rectangle 139"/>
          <p:cNvSpPr/>
          <p:nvPr/>
        </p:nvSpPr>
        <p:spPr>
          <a:xfrm>
            <a:off x="2835520" y="3171965"/>
            <a:ext cx="1165079"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Ins="272627" rtlCol="0" anchor="ctr">
            <a:spAutoFit/>
          </a:bodyPr>
          <a:lstStyle/>
          <a:p>
            <a:r>
              <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90%</a:t>
            </a:r>
            <a:endPar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7" name="Rectangle 139"/>
          <p:cNvSpPr/>
          <p:nvPr/>
        </p:nvSpPr>
        <p:spPr>
          <a:xfrm>
            <a:off x="3628550" y="2579781"/>
            <a:ext cx="1165079"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Ins="272627" rtlCol="0" anchor="ctr">
            <a:spAutoFit/>
          </a:bodyPr>
          <a:lstStyle/>
          <a:p>
            <a:r>
              <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90%</a:t>
            </a:r>
            <a:endPar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88" name="Rectangle 139"/>
          <p:cNvSpPr/>
          <p:nvPr/>
        </p:nvSpPr>
        <p:spPr>
          <a:xfrm>
            <a:off x="4438970" y="3263786"/>
            <a:ext cx="1165079"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Ins="272627" rtlCol="0" anchor="ctr">
            <a:spAutoFit/>
          </a:bodyPr>
          <a:lstStyle/>
          <a:p>
            <a:r>
              <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75%</a:t>
            </a:r>
            <a:endParaRPr lang="en-US" sz="2400" dirty="0">
              <a:solidFill>
                <a:srgbClr val="FFFFFF"/>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20">
                                            <p:txEl>
                                              <p:pRg st="0" end="0"/>
                                            </p:txEl>
                                          </p:spTgt>
                                        </p:tgtEl>
                                        <p:attrNameLst>
                                          <p:attrName>style.visibility</p:attrName>
                                        </p:attrNameLst>
                                      </p:cBhvr>
                                      <p:to>
                                        <p:strVal val="visible"/>
                                      </p:to>
                                    </p:set>
                                    <p:animEffect transition="in" filter="barn(inHorizontal)">
                                      <p:cBhvr>
                                        <p:cTn id="13" dur="500"/>
                                        <p:tgtEl>
                                          <p:spTgt spid="20">
                                            <p:txEl>
                                              <p:pRg st="0" end="0"/>
                                            </p:txEl>
                                          </p:spTgt>
                                        </p:tgtEl>
                                      </p:cBhvr>
                                    </p:animEffect>
                                  </p:childTnLst>
                                </p:cTn>
                              </p:par>
                              <p:par>
                                <p:cTn id="14" presetID="10" presetClass="entr" presetSubtype="0" fill="hold" grpId="0" nodeType="withEffect">
                                  <p:stCondLst>
                                    <p:cond delay="325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500"/>
                                        <p:tgtEl>
                                          <p:spTgt spid="79"/>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par>
                                <p:cTn id="20" presetID="10" presetClass="entr" presetSubtype="0" fill="hold" grpId="0" nodeType="withEffect">
                                  <p:stCondLst>
                                    <p:cond delay="325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500"/>
                                        <p:tgtEl>
                                          <p:spTgt spid="81"/>
                                        </p:tgtEl>
                                      </p:cBhvr>
                                    </p:animEffect>
                                  </p:childTnLst>
                                </p:cTn>
                              </p:par>
                              <p:par>
                                <p:cTn id="23" presetID="10" presetClass="entr" presetSubtype="0" fill="hold" grpId="0" nodeType="withEffect">
                                  <p:stCondLst>
                                    <p:cond delay="325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500"/>
                                        <p:tgtEl>
                                          <p:spTgt spid="82"/>
                                        </p:tgtEl>
                                      </p:cBhvr>
                                    </p:animEffect>
                                  </p:childTnLst>
                                </p:cTn>
                              </p:par>
                              <p:par>
                                <p:cTn id="26" presetID="10" presetClass="entr" presetSubtype="0" fill="hold" grpId="0" nodeType="withEffect">
                                  <p:stCondLst>
                                    <p:cond delay="3250"/>
                                  </p:stCondLst>
                                  <p:childTnLst>
                                    <p:set>
                                      <p:cBhvr>
                                        <p:cTn id="27" dur="1" fill="hold">
                                          <p:stCondLst>
                                            <p:cond delay="0"/>
                                          </p:stCondLst>
                                        </p:cTn>
                                        <p:tgtEl>
                                          <p:spTgt spid="83"/>
                                        </p:tgtEl>
                                        <p:attrNameLst>
                                          <p:attrName>style.visibility</p:attrName>
                                        </p:attrNameLst>
                                      </p:cBhvr>
                                      <p:to>
                                        <p:strVal val="visible"/>
                                      </p:to>
                                    </p:set>
                                    <p:animEffect transition="in" filter="fade">
                                      <p:cBhvr>
                                        <p:cTn id="28" dur="500"/>
                                        <p:tgtEl>
                                          <p:spTgt spid="83"/>
                                        </p:tgtEl>
                                      </p:cBhvr>
                                    </p:animEffect>
                                  </p:childTnLst>
                                </p:cTn>
                              </p:par>
                              <p:par>
                                <p:cTn id="29" presetID="10" presetClass="entr" presetSubtype="0" fill="hold" grpId="0" nodeType="withEffect">
                                  <p:stCondLst>
                                    <p:cond delay="3250"/>
                                  </p:stCondLst>
                                  <p:childTnLst>
                                    <p:set>
                                      <p:cBhvr>
                                        <p:cTn id="30" dur="1" fill="hold">
                                          <p:stCondLst>
                                            <p:cond delay="0"/>
                                          </p:stCondLst>
                                        </p:cTn>
                                        <p:tgtEl>
                                          <p:spTgt spid="84"/>
                                        </p:tgtEl>
                                        <p:attrNameLst>
                                          <p:attrName>style.visibility</p:attrName>
                                        </p:attrNameLst>
                                      </p:cBhvr>
                                      <p:to>
                                        <p:strVal val="visible"/>
                                      </p:to>
                                    </p:set>
                                    <p:animEffect transition="in" filter="fade">
                                      <p:cBhvr>
                                        <p:cTn id="31" dur="500"/>
                                        <p:tgtEl>
                                          <p:spTgt spid="84"/>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85"/>
                                        </p:tgtEl>
                                        <p:attrNameLst>
                                          <p:attrName>style.visibility</p:attrName>
                                        </p:attrNameLst>
                                      </p:cBhvr>
                                      <p:to>
                                        <p:strVal val="visible"/>
                                      </p:to>
                                    </p:set>
                                    <p:animEffect transition="in" filter="fade">
                                      <p:cBhvr>
                                        <p:cTn id="34" dur="500"/>
                                        <p:tgtEl>
                                          <p:spTgt spid="85"/>
                                        </p:tgtEl>
                                      </p:cBhvr>
                                    </p:animEffect>
                                  </p:childTnLst>
                                </p:cTn>
                              </p:par>
                              <p:par>
                                <p:cTn id="35" presetID="10" presetClass="entr" presetSubtype="0" fill="hold" grpId="0" nodeType="withEffect">
                                  <p:stCondLst>
                                    <p:cond delay="125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10" presetClass="entr" presetSubtype="0" fill="hold" grpId="0" nodeType="withEffect">
                                  <p:stCondLst>
                                    <p:cond delay="125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500"/>
                                        <p:tgtEl>
                                          <p:spTgt spid="87"/>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build="p"/>
      <p:bldP spid="79" grpId="0"/>
      <p:bldP spid="80" grpId="0"/>
      <p:bldP spid="81" grpId="0"/>
      <p:bldP spid="82" grpId="0"/>
      <p:bldP spid="83" grpId="0"/>
      <p:bldP spid="84" grpId="0"/>
      <p:bldP spid="85" grpId="0"/>
      <p:bldP spid="86" grpId="0"/>
      <p:bldP spid="87" grpId="0"/>
      <p:bldP spid="8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人事管理制度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第一章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663797" y="2932300"/>
            <a:ext cx="0" cy="2613173"/>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8" name="矩形 7"/>
          <p:cNvSpPr>
            <a:spLocks noChangeArrowheads="1"/>
          </p:cNvSpPr>
          <p:nvPr/>
        </p:nvSpPr>
        <p:spPr bwMode="auto">
          <a:xfrm>
            <a:off x="1399294" y="2578323"/>
            <a:ext cx="243260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a:t>
            </a: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一、入职流程</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二、劳动合同</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三、考勤制度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四、请假制度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3" name="矩形 8"/>
          <p:cNvSpPr>
            <a:spLocks noChangeArrowheads="1"/>
          </p:cNvSpPr>
          <p:nvPr/>
        </p:nvSpPr>
        <p:spPr bwMode="auto">
          <a:xfrm>
            <a:off x="3939406" y="2564860"/>
            <a:ext cx="2736403" cy="2280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五、休假制度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六、加班和调休制度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七、薪酬管理制度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4" name="对角圆角矩形 5"/>
          <p:cNvSpPr/>
          <p:nvPr/>
        </p:nvSpPr>
        <p:spPr>
          <a:xfrm>
            <a:off x="3965776" y="5148084"/>
            <a:ext cx="1962525" cy="428350"/>
          </a:xfrm>
          <a:prstGeom prst="round2DiagRect">
            <a:avLst>
              <a:gd name="adj1" fmla="val 2094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buClr>
                <a:srgbClr val="1C207A"/>
              </a:buClr>
              <a:defRPr/>
            </a:pPr>
            <a:r>
              <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八、公司福利</a:t>
            </a:r>
            <a:endParaRPr lang="en-US" altLang="zh-CN"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4000"/>
                                  </p:stCondLst>
                                  <p:iterate type="wd">
                                    <p:tmPct val="10000"/>
                                  </p:iterate>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35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par>
                                <p:cTn id="28" presetID="2" presetClass="entr" presetSubtype="2" fill="hold" grpId="0" nodeType="withEffect">
                                  <p:stCondLst>
                                    <p:cond delay="5200"/>
                                  </p:stCondLst>
                                  <p:iterate type="wd">
                                    <p:tmPct val="10000"/>
                                  </p:iterate>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8" grpId="0"/>
      <p:bldP spid="13" grpId="0"/>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1.8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公司福利</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3" name="矩形 42"/>
          <p:cNvSpPr/>
          <p:nvPr/>
        </p:nvSpPr>
        <p:spPr>
          <a:xfrm>
            <a:off x="1242749" y="1447800"/>
            <a:ext cx="9706501" cy="4201886"/>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44" name="直接连接符 43"/>
          <p:cNvCxnSpPr/>
          <p:nvPr/>
        </p:nvCxnSpPr>
        <p:spPr>
          <a:xfrm flipV="1">
            <a:off x="6087968" y="2529827"/>
            <a:ext cx="0" cy="2255543"/>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2346606" y="1881989"/>
            <a:ext cx="4176072" cy="1295676"/>
          </a:xfrm>
          <a:prstGeom prst="rect">
            <a:avLst/>
          </a:prstGeom>
          <a:noFill/>
        </p:spPr>
        <p:txBody>
          <a:bodyPr wrap="square" lIns="0" rIns="0" rtlCol="0">
            <a:spAutoFit/>
          </a:bodyPr>
          <a:lstStyle/>
          <a:p>
            <a:pPr indent="0">
              <a:lnSpc>
                <a:spcPct val="150000"/>
              </a:lnSpc>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优雅舒适的办公环境。</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每天</a:t>
            </a:r>
            <a:r>
              <a:rPr lang="en-US" altLang="zh-CN"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25</a:t>
            </a: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元的高标准午餐补贴。</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每月集中一次的生日庆祝。</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7" name="TextBox 11"/>
          <p:cNvSpPr txBox="1"/>
          <p:nvPr/>
        </p:nvSpPr>
        <p:spPr>
          <a:xfrm>
            <a:off x="6829037" y="1881989"/>
            <a:ext cx="4176072" cy="1295676"/>
          </a:xfrm>
          <a:prstGeom prst="rect">
            <a:avLst/>
          </a:prstGeom>
          <a:noFill/>
        </p:spPr>
        <p:txBody>
          <a:bodyPr wrap="square" lIns="0" rIns="0" rtlCol="0">
            <a:spAutoFit/>
          </a:bodyPr>
          <a:lstStyle/>
          <a:p>
            <a:pPr indent="0">
              <a:lnSpc>
                <a:spcPct val="150000"/>
              </a:lnSpc>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一应俱全的茶水间。</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每天</a:t>
            </a:r>
            <a:r>
              <a:rPr lang="en-US" altLang="zh-CN"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15</a:t>
            </a: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分钟人性化的茶歇时间。</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indent="0">
              <a:lnSpc>
                <a:spcPct val="150000"/>
              </a:lnSpc>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不固定的品酒时间。</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02995" y="3429000"/>
            <a:ext cx="2978581" cy="2012955"/>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7283" y="3206599"/>
            <a:ext cx="3395668" cy="23565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14:bounceEnd="50000">
                                          <p:cBhvr additive="base">
                                            <p:cTn id="12" dur="125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0000">
                                      <p:stCondLst>
                                        <p:cond delay="500"/>
                                      </p:stCondLst>
                                      <p:childTnLst>
                                        <p:set>
                                          <p:cBhvr>
                                            <p:cTn id="15" dur="1" fill="hold">
                                              <p:stCondLst>
                                                <p:cond delay="0"/>
                                              </p:stCondLst>
                                            </p:cTn>
                                            <p:tgtEl>
                                              <p:spTgt spid="7"/>
                                            </p:tgtEl>
                                            <p:attrNameLst>
                                              <p:attrName>style.visibility</p:attrName>
                                            </p:attrNameLst>
                                          </p:cBhvr>
                                          <p:to>
                                            <p:strVal val="visible"/>
                                          </p:to>
                                        </p:set>
                                        <p:anim calcmode="lin" valueType="num" p14:bounceEnd="50000">
                                          <p:cBhvr additive="base">
                                            <p:cTn id="16" dur="125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17"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P spid="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1250" fill="hold"/>
                                            <p:tgtEl>
                                              <p:spTgt spid="45"/>
                                            </p:tgtEl>
                                            <p:attrNameLst>
                                              <p:attrName>ppt_x</p:attrName>
                                            </p:attrNameLst>
                                          </p:cBhvr>
                                          <p:tavLst>
                                            <p:tav tm="0">
                                              <p:val>
                                                <p:strVal val="#ppt_x"/>
                                              </p:val>
                                            </p:tav>
                                            <p:tav tm="100000">
                                              <p:val>
                                                <p:strVal val="#ppt_x"/>
                                              </p:val>
                                            </p:tav>
                                          </p:tavLst>
                                        </p:anim>
                                        <p:anim calcmode="lin" valueType="num">
                                          <p:cBhvr additive="base">
                                            <p:cTn id="13" dur="125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250" fill="hold"/>
                                            <p:tgtEl>
                                              <p:spTgt spid="7"/>
                                            </p:tgtEl>
                                            <p:attrNameLst>
                                              <p:attrName>ppt_x</p:attrName>
                                            </p:attrNameLst>
                                          </p:cBhvr>
                                          <p:tavLst>
                                            <p:tav tm="0">
                                              <p:val>
                                                <p:strVal val="#ppt_x"/>
                                              </p:val>
                                            </p:tav>
                                            <p:tav tm="100000">
                                              <p:val>
                                                <p:strVal val="#ppt_x"/>
                                              </p:val>
                                            </p:tav>
                                          </p:tavLst>
                                        </p:anim>
                                        <p:anim calcmode="lin" valueType="num">
                                          <p:cBhvr additive="base">
                                            <p:cTn id="17"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P spid="7"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1.8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公司福利</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3" name="矩形 42"/>
          <p:cNvSpPr/>
          <p:nvPr/>
        </p:nvSpPr>
        <p:spPr>
          <a:xfrm>
            <a:off x="1242749" y="1447800"/>
            <a:ext cx="9706501" cy="4201886"/>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44" name="直接连接符 43"/>
          <p:cNvCxnSpPr/>
          <p:nvPr/>
        </p:nvCxnSpPr>
        <p:spPr>
          <a:xfrm flipV="1">
            <a:off x="6087968" y="2529827"/>
            <a:ext cx="0" cy="2255543"/>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6430573" y="2320400"/>
            <a:ext cx="4176072" cy="2542171"/>
          </a:xfrm>
          <a:prstGeom prst="rect">
            <a:avLst/>
          </a:prstGeom>
          <a:noFill/>
        </p:spPr>
        <p:txBody>
          <a:bodyPr wrap="square" lIns="0" rIns="0" rtlCol="0">
            <a:spAutoFit/>
          </a:bodyPr>
          <a:lstStyle/>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各种美味、健康的茶点和零食。</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各种好喝的咖啡、红茶、绿茶、红糖姜水、可可等。</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暖心的水果沙拉、冰糖雪梨汤等。</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健康安全的贴心水壶。</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高端大气的咖啡机。</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52908" y="1508055"/>
            <a:ext cx="3224902" cy="358676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14:bounceEnd="50000">
                                          <p:cBhvr additive="base">
                                            <p:cTn id="12" dur="125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1250" fill="hold"/>
                                            <p:tgtEl>
                                              <p:spTgt spid="45"/>
                                            </p:tgtEl>
                                            <p:attrNameLst>
                                              <p:attrName>ppt_x</p:attrName>
                                            </p:attrNameLst>
                                          </p:cBhvr>
                                          <p:tavLst>
                                            <p:tav tm="0">
                                              <p:val>
                                                <p:strVal val="#ppt_x"/>
                                              </p:val>
                                            </p:tav>
                                            <p:tav tm="100000">
                                              <p:val>
                                                <p:strVal val="#ppt_x"/>
                                              </p:val>
                                            </p:tav>
                                          </p:tavLst>
                                        </p:anim>
                                        <p:anim calcmode="lin" valueType="num">
                                          <p:cBhvr additive="base">
                                            <p:cTn id="13" dur="125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1.8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公司福利</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3" name="矩形 42"/>
          <p:cNvSpPr/>
          <p:nvPr/>
        </p:nvSpPr>
        <p:spPr>
          <a:xfrm>
            <a:off x="1242749" y="1447800"/>
            <a:ext cx="9706501" cy="4201886"/>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44" name="直接连接符 43"/>
          <p:cNvCxnSpPr/>
          <p:nvPr/>
        </p:nvCxnSpPr>
        <p:spPr>
          <a:xfrm flipV="1">
            <a:off x="6087968" y="2529827"/>
            <a:ext cx="0" cy="2255543"/>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1911896" y="2365664"/>
            <a:ext cx="4176072" cy="2126672"/>
          </a:xfrm>
          <a:prstGeom prst="rect">
            <a:avLst/>
          </a:prstGeom>
          <a:noFill/>
        </p:spPr>
        <p:txBody>
          <a:bodyPr wrap="square" lIns="0" rIns="0" rtlCol="0">
            <a:spAutoFit/>
          </a:bodyPr>
          <a:lstStyle/>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贴心的免洗洗手液。</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周到的擦手纸、面巾抽纸。</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防雾霾的</a:t>
            </a:r>
            <a:r>
              <a:rPr lang="en-US" altLang="zh-CN"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3.0PM</a:t>
            </a: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口罩。</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各种咖啡杯、马克杯、品酒酒杯。</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温暖的盖毯。</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32513" y="2644564"/>
            <a:ext cx="4843212" cy="235832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14:bounceEnd="50000">
                                          <p:cBhvr additive="base">
                                            <p:cTn id="12" dur="125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1250" fill="hold"/>
                                            <p:tgtEl>
                                              <p:spTgt spid="45"/>
                                            </p:tgtEl>
                                            <p:attrNameLst>
                                              <p:attrName>ppt_x</p:attrName>
                                            </p:attrNameLst>
                                          </p:cBhvr>
                                          <p:tavLst>
                                            <p:tav tm="0">
                                              <p:val>
                                                <p:strVal val="#ppt_x"/>
                                              </p:val>
                                            </p:tav>
                                            <p:tav tm="100000">
                                              <p:val>
                                                <p:strVal val="#ppt_x"/>
                                              </p:val>
                                            </p:tav>
                                          </p:tavLst>
                                        </p:anim>
                                        <p:anim calcmode="lin" valueType="num">
                                          <p:cBhvr additive="base">
                                            <p:cTn id="13" dur="125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51104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1.8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公司福利</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43" name="矩形 42"/>
          <p:cNvSpPr/>
          <p:nvPr/>
        </p:nvSpPr>
        <p:spPr>
          <a:xfrm>
            <a:off x="1242749" y="1447800"/>
            <a:ext cx="9706501" cy="4201886"/>
          </a:xfrm>
          <a:prstGeom prst="rect">
            <a:avLst/>
          </a:prstGeom>
          <a:solidFill>
            <a:srgbClr val="D4D3FD"/>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cxnSp>
        <p:nvCxnSpPr>
          <p:cNvPr id="44" name="直接连接符 43"/>
          <p:cNvCxnSpPr/>
          <p:nvPr/>
        </p:nvCxnSpPr>
        <p:spPr>
          <a:xfrm flipV="1">
            <a:off x="6087968" y="2529827"/>
            <a:ext cx="0" cy="2255543"/>
          </a:xfrm>
          <a:prstGeom prst="line">
            <a:avLst/>
          </a:prstGeom>
          <a:ln w="76200">
            <a:solidFill>
              <a:srgbClr val="6663F0"/>
            </a:solidFill>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6430573" y="2178763"/>
            <a:ext cx="4176072" cy="2957669"/>
          </a:xfrm>
          <a:prstGeom prst="rect">
            <a:avLst/>
          </a:prstGeom>
          <a:noFill/>
        </p:spPr>
        <p:txBody>
          <a:bodyPr wrap="square" lIns="0" rIns="0" rtlCol="0">
            <a:spAutoFit/>
          </a:bodyPr>
          <a:lstStyle/>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养老、工伤、失业、生育、医疗保险。</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意外伤害险。</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入职体检及每年健康体检。</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节假日礼品。</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不定期团体活动：例如春游、聚餐、</a:t>
            </a:r>
            <a:r>
              <a:rPr lang="en-US" altLang="zh-CN"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K</a:t>
            </a: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歌等</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285750" indent="-285750">
              <a:lnSpc>
                <a:spcPct val="150000"/>
              </a:lnSpc>
              <a:buFont typeface="Wingdings" panose="05000000000000000000" pitchFamily="2" charset="2"/>
              <a:buChar char="p"/>
            </a:pP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女员工享受每月</a:t>
            </a:r>
            <a:r>
              <a:rPr lang="en-US" altLang="zh-CN"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1</a:t>
            </a:r>
            <a:r>
              <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天无条件休假假期。</a:t>
            </a:r>
            <a:endParaRPr lang="zh-CN" altLang="en-US"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24072" y="1311300"/>
            <a:ext cx="4692594" cy="46925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14:presetBounceEnd="50000">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14:bounceEnd="50000">
                                          <p:cBhvr additive="base">
                                            <p:cTn id="12" dur="125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3" dur="125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1250" fill="hold"/>
                                            <p:tgtEl>
                                              <p:spTgt spid="45"/>
                                            </p:tgtEl>
                                            <p:attrNameLst>
                                              <p:attrName>ppt_x</p:attrName>
                                            </p:attrNameLst>
                                          </p:cBhvr>
                                          <p:tavLst>
                                            <p:tav tm="0">
                                              <p:val>
                                                <p:strVal val="#ppt_x"/>
                                              </p:val>
                                            </p:tav>
                                            <p:tav tm="100000">
                                              <p:val>
                                                <p:strVal val="#ppt_x"/>
                                              </p:val>
                                            </p:tav>
                                          </p:tavLst>
                                        </p:anim>
                                        <p:anim calcmode="lin" valueType="num">
                                          <p:cBhvr additive="base">
                                            <p:cTn id="13" dur="125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5" grpId="0"/>
        </p:bld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行政管理制度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第二章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560597" y="3221026"/>
            <a:ext cx="0" cy="1239021"/>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4" name="矩形 7"/>
          <p:cNvSpPr>
            <a:spLocks noChangeArrowheads="1"/>
          </p:cNvSpPr>
          <p:nvPr/>
        </p:nvSpPr>
        <p:spPr bwMode="auto">
          <a:xfrm>
            <a:off x="1402723" y="2960149"/>
            <a:ext cx="1728788" cy="149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二、规章制度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4" name="对角圆角矩形 24"/>
          <p:cNvSpPr/>
          <p:nvPr/>
        </p:nvSpPr>
        <p:spPr>
          <a:xfrm>
            <a:off x="1402725" y="3276045"/>
            <a:ext cx="1871663" cy="431800"/>
          </a:xfrm>
          <a:prstGeom prst="round2DiagRect">
            <a:avLst>
              <a:gd name="adj1" fmla="val 2094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buClr>
                <a:srgbClr val="1C207A"/>
              </a:buClr>
              <a:defRPr/>
            </a:pPr>
            <a:r>
              <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一、行为规范</a:t>
            </a:r>
            <a:endParaRPr lang="en-US" altLang="zh-CN"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5" name="矩形 7"/>
          <p:cNvSpPr>
            <a:spLocks noChangeArrowheads="1"/>
          </p:cNvSpPr>
          <p:nvPr/>
        </p:nvSpPr>
        <p:spPr bwMode="auto">
          <a:xfrm>
            <a:off x="4083962" y="2960149"/>
            <a:ext cx="1728788" cy="149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三、发文制度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四、员工意识</a:t>
            </a:r>
            <a:endPar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350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4000"/>
                                  </p:stCondLst>
                                  <p:iterate type="wd">
                                    <p:tmPct val="10000"/>
                                  </p:iterate>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4000"/>
                                  </p:stCondLst>
                                  <p:iterate type="wd">
                                    <p:tmPct val="10000"/>
                                  </p:iterate>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1+#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4" grpId="0"/>
      <p:bldP spid="24" grpId="0" animBg="1"/>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664039"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行为规范</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nvGrpSpPr>
          <p:cNvPr id="42" name="组合 41"/>
          <p:cNvGrpSpPr/>
          <p:nvPr/>
        </p:nvGrpSpPr>
        <p:grpSpPr>
          <a:xfrm>
            <a:off x="1413909" y="1474588"/>
            <a:ext cx="8690010" cy="629804"/>
            <a:chOff x="1868352" y="2458793"/>
            <a:chExt cx="8690010" cy="629804"/>
          </a:xfrm>
        </p:grpSpPr>
        <p:sp>
          <p:nvSpPr>
            <p:cNvPr id="44" name="矩形: 圆角 43"/>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45" name="文本框 44"/>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01</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46" name="文本框 45"/>
            <p:cNvSpPr txBox="1"/>
            <p:nvPr/>
          </p:nvSpPr>
          <p:spPr>
            <a:xfrm>
              <a:off x="2785274" y="2458793"/>
              <a:ext cx="7773088" cy="588816"/>
            </a:xfrm>
            <a:prstGeom prst="rect">
              <a:avLst/>
            </a:prstGeom>
            <a:noFill/>
          </p:spPr>
          <p:txBody>
            <a:bodyPr wrap="square" rtlCol="0">
              <a:spAutoFit/>
            </a:bodyPr>
            <a:lstStyle/>
            <a:p>
              <a:pPr>
                <a:lnSpc>
                  <a:spcPct val="150000"/>
                </a:lnSpc>
                <a:defRPr/>
              </a:pPr>
              <a:r>
                <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遵纪守法，忠于职守，克己奉公</a:t>
              </a:r>
              <a:endPar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23" name="组合 22"/>
          <p:cNvGrpSpPr/>
          <p:nvPr/>
        </p:nvGrpSpPr>
        <p:grpSpPr>
          <a:xfrm>
            <a:off x="1413909" y="2186109"/>
            <a:ext cx="8690010" cy="629804"/>
            <a:chOff x="1868352" y="2458793"/>
            <a:chExt cx="8690010" cy="629804"/>
          </a:xfrm>
        </p:grpSpPr>
        <p:sp>
          <p:nvSpPr>
            <p:cNvPr id="24" name="矩形: 圆角 23"/>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25" name="文本框 24"/>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02</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26" name="文本框 25"/>
            <p:cNvSpPr txBox="1"/>
            <p:nvPr/>
          </p:nvSpPr>
          <p:spPr>
            <a:xfrm>
              <a:off x="2785274" y="2458793"/>
              <a:ext cx="7773088" cy="588816"/>
            </a:xfrm>
            <a:prstGeom prst="rect">
              <a:avLst/>
            </a:prstGeom>
            <a:noFill/>
          </p:spPr>
          <p:txBody>
            <a:bodyPr wrap="square" rtlCol="0">
              <a:spAutoFit/>
            </a:bodyPr>
            <a:lstStyle/>
            <a:p>
              <a:pPr>
                <a:lnSpc>
                  <a:spcPct val="150000"/>
                </a:lnSpc>
                <a:defRPr/>
              </a:pPr>
              <a:r>
                <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爱护公物，节约开支，杜绝浪费</a:t>
              </a:r>
              <a:endPar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27" name="组合 26"/>
          <p:cNvGrpSpPr/>
          <p:nvPr/>
        </p:nvGrpSpPr>
        <p:grpSpPr>
          <a:xfrm>
            <a:off x="1413909" y="2953030"/>
            <a:ext cx="8690010" cy="629804"/>
            <a:chOff x="1868352" y="2458793"/>
            <a:chExt cx="8690010" cy="629804"/>
          </a:xfrm>
        </p:grpSpPr>
        <p:sp>
          <p:nvSpPr>
            <p:cNvPr id="28" name="矩形: 圆角 27"/>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2" name="文本框 31"/>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03</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33" name="文本框 32"/>
            <p:cNvSpPr txBox="1"/>
            <p:nvPr/>
          </p:nvSpPr>
          <p:spPr>
            <a:xfrm>
              <a:off x="2785274" y="2458793"/>
              <a:ext cx="7773088" cy="588816"/>
            </a:xfrm>
            <a:prstGeom prst="rect">
              <a:avLst/>
            </a:prstGeom>
            <a:noFill/>
          </p:spPr>
          <p:txBody>
            <a:bodyPr wrap="square" rtlCol="0">
              <a:spAutoFit/>
            </a:bodyPr>
            <a:lstStyle/>
            <a:p>
              <a:pPr>
                <a:lnSpc>
                  <a:spcPct val="150000"/>
                </a:lnSpc>
                <a:defRPr/>
              </a:pPr>
              <a:r>
                <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服从领导，关心下属，团结互助</a:t>
              </a:r>
              <a:endPar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34" name="组合 33"/>
          <p:cNvGrpSpPr/>
          <p:nvPr/>
        </p:nvGrpSpPr>
        <p:grpSpPr>
          <a:xfrm>
            <a:off x="1413909" y="3715338"/>
            <a:ext cx="5425302" cy="1142813"/>
            <a:chOff x="1868352" y="2209494"/>
            <a:chExt cx="5425302" cy="1142813"/>
          </a:xfrm>
        </p:grpSpPr>
        <p:sp>
          <p:nvSpPr>
            <p:cNvPr id="35" name="矩形: 圆角 34"/>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6" name="文本框 35"/>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04</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37" name="文本框 36"/>
            <p:cNvSpPr txBox="1"/>
            <p:nvPr/>
          </p:nvSpPr>
          <p:spPr>
            <a:xfrm>
              <a:off x="2785274" y="2209494"/>
              <a:ext cx="4508380" cy="1142813"/>
            </a:xfrm>
            <a:prstGeom prst="rect">
              <a:avLst/>
            </a:prstGeom>
            <a:noFill/>
          </p:spPr>
          <p:txBody>
            <a:bodyPr wrap="square" rtlCol="0">
              <a:spAutoFit/>
            </a:bodyPr>
            <a:lstStyle/>
            <a:p>
              <a:pPr>
                <a:lnSpc>
                  <a:spcPct val="150000"/>
                </a:lnSpc>
                <a:defRPr/>
              </a:pPr>
              <a:r>
                <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严禁在工作时间玩游戏、看电影、聊私、浏览与工作无关的网页</a:t>
              </a:r>
              <a:endPar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grpSp>
        <p:nvGrpSpPr>
          <p:cNvPr id="38" name="组合 37"/>
          <p:cNvGrpSpPr/>
          <p:nvPr/>
        </p:nvGrpSpPr>
        <p:grpSpPr>
          <a:xfrm>
            <a:off x="1413909" y="4930069"/>
            <a:ext cx="5625718" cy="1142813"/>
            <a:chOff x="1868352" y="2209494"/>
            <a:chExt cx="5625718" cy="1142813"/>
          </a:xfrm>
        </p:grpSpPr>
        <p:sp>
          <p:nvSpPr>
            <p:cNvPr id="39" name="矩形: 圆角 38"/>
            <p:cNvSpPr/>
            <p:nvPr/>
          </p:nvSpPr>
          <p:spPr>
            <a:xfrm>
              <a:off x="1935643" y="2518588"/>
              <a:ext cx="782340" cy="570009"/>
            </a:xfrm>
            <a:prstGeom prst="roundRect">
              <a:avLst>
                <a:gd name="adj" fmla="val 50000"/>
              </a:avLst>
            </a:prstGeom>
            <a:solidFill>
              <a:srgbClr val="6663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40" name="文本框 39"/>
            <p:cNvSpPr txBox="1"/>
            <p:nvPr/>
          </p:nvSpPr>
          <p:spPr>
            <a:xfrm>
              <a:off x="1868352" y="2514193"/>
              <a:ext cx="882289" cy="533416"/>
            </a:xfrm>
            <a:prstGeom prst="rect">
              <a:avLst/>
            </a:prstGeom>
            <a:noFill/>
          </p:spPr>
          <p:txBody>
            <a:bodyPr wrap="square" rtlCol="0">
              <a:spAutoFit/>
            </a:bodyPr>
            <a:lstStyle/>
            <a:p>
              <a:pPr algn="ctr">
                <a:lnSpc>
                  <a:spcPct val="130000"/>
                </a:lnSpc>
              </a:pPr>
              <a:r>
                <a:rPr lang="en-US" altLang="zh-CN"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05</a:t>
              </a:r>
              <a:endParaRPr lang="zh-CN" altLang="en-US" sz="24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sp>
          <p:nvSpPr>
            <p:cNvPr id="41" name="文本框 40"/>
            <p:cNvSpPr txBox="1"/>
            <p:nvPr/>
          </p:nvSpPr>
          <p:spPr>
            <a:xfrm>
              <a:off x="2785274" y="2209494"/>
              <a:ext cx="4708796" cy="1142813"/>
            </a:xfrm>
            <a:prstGeom prst="rect">
              <a:avLst/>
            </a:prstGeom>
            <a:noFill/>
          </p:spPr>
          <p:txBody>
            <a:bodyPr wrap="square" rtlCol="0">
              <a:spAutoFit/>
            </a:bodyPr>
            <a:lstStyle/>
            <a:p>
              <a:pPr>
                <a:lnSpc>
                  <a:spcPct val="150000"/>
                </a:lnSpc>
                <a:defRPr/>
              </a:pPr>
              <a:r>
                <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rPr>
                <a:t>严禁以任何手段，蓄意破坏公司网络或窃取公司网上的保护信息</a:t>
              </a:r>
              <a:endParaRPr lang="zh-CN" altLang="en-US" sz="2400" kern="0" dirty="0">
                <a:solidFill>
                  <a:schemeClr val="tx1">
                    <a:lumMod val="75000"/>
                    <a:lumOff val="25000"/>
                  </a:schemeClr>
                </a:solidFill>
                <a:latin typeface="思源黑体 CN Regular" panose="020B0500000000000000" pitchFamily="34" charset="-122"/>
                <a:ea typeface="思源黑体 CN Regular" panose="020B0500000000000000" pitchFamily="34" charset="-122"/>
                <a:cs typeface="阿里巴巴普惠体 M" panose="00020600040101010101" pitchFamily="18" charset="-122"/>
              </a:endParaRPr>
            </a:p>
          </p:txBody>
        </p:sp>
      </p:gr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39627" y="1927931"/>
            <a:ext cx="4232083" cy="431020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nodeType="afterEffect" p14:presetBounceEnd="40000">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14:bounceEnd="40000">
                                          <p:cBhvr additive="base">
                                            <p:cTn id="13" dur="500" fill="hold"/>
                                            <p:tgtEl>
                                              <p:spTgt spid="42"/>
                                            </p:tgtEl>
                                            <p:attrNameLst>
                                              <p:attrName>ppt_x</p:attrName>
                                            </p:attrNameLst>
                                          </p:cBhvr>
                                          <p:tavLst>
                                            <p:tav tm="0">
                                              <p:val>
                                                <p:strVal val="1+#ppt_w/2"/>
                                              </p:val>
                                            </p:tav>
                                            <p:tav tm="100000">
                                              <p:val>
                                                <p:strVal val="#ppt_x"/>
                                              </p:val>
                                            </p:tav>
                                          </p:tavLst>
                                        </p:anim>
                                        <p:anim calcmode="lin" valueType="num" p14:bounceEnd="40000">
                                          <p:cBhvr additive="base">
                                            <p:cTn id="14" dur="500" fill="hold"/>
                                            <p:tgtEl>
                                              <p:spTgt spid="4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14:presetBounceEnd="40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40000">
                                          <p:cBhvr additive="base">
                                            <p:cTn id="18" dur="5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14:presetBounceEnd="40000">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14:bounceEnd="40000">
                                          <p:cBhvr additive="base">
                                            <p:cTn id="23" dur="5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27"/>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14:presetBounceEnd="40000">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14:bounceEnd="40000">
                                          <p:cBhvr additive="base">
                                            <p:cTn id="28"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34"/>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14:presetBounceEnd="40000">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14:bounceEnd="40000">
                                          <p:cBhvr additive="base">
                                            <p:cTn id="33" dur="500" fill="hold"/>
                                            <p:tgtEl>
                                              <p:spTgt spid="38"/>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1+#ppt_w/2"/>
                                              </p:val>
                                            </p:tav>
                                            <p:tav tm="100000">
                                              <p:val>
                                                <p:strVal val="#ppt_x"/>
                                              </p:val>
                                            </p:tav>
                                          </p:tavLst>
                                        </p:anim>
                                        <p:anim calcmode="lin" valueType="num">
                                          <p:cBhvr additive="base">
                                            <p:cTn id="14" dur="500" fill="hold"/>
                                            <p:tgtEl>
                                              <p:spTgt spid="4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1+#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1+#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fill="hold"/>
                                            <p:tgtEl>
                                              <p:spTgt spid="38"/>
                                            </p:tgtEl>
                                            <p:attrNameLst>
                                              <p:attrName>ppt_x</p:attrName>
                                            </p:attrNameLst>
                                          </p:cBhvr>
                                          <p:tavLst>
                                            <p:tav tm="0">
                                              <p:val>
                                                <p:strVal val="1+#ppt_w/2"/>
                                              </p:val>
                                            </p:tav>
                                            <p:tav tm="100000">
                                              <p:val>
                                                <p:strVal val="#ppt_x"/>
                                              </p:val>
                                            </p:tav>
                                          </p:tavLst>
                                        </p:anim>
                                        <p:anim calcmode="lin" valueType="num">
                                          <p:cBhvr additive="base">
                                            <p:cTn id="34"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3941694"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员工着装管理细则</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9" name="矩形 28"/>
          <p:cNvSpPr/>
          <p:nvPr/>
        </p:nvSpPr>
        <p:spPr>
          <a:xfrm>
            <a:off x="6243051" y="2425984"/>
            <a:ext cx="4096806" cy="566276"/>
          </a:xfrm>
          <a:prstGeom prst="rect">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30" name="文本占位符 2"/>
          <p:cNvSpPr txBox="1"/>
          <p:nvPr/>
        </p:nvSpPr>
        <p:spPr>
          <a:xfrm>
            <a:off x="6096001" y="2425985"/>
            <a:ext cx="4243856" cy="5662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800" b="1" dirty="0">
                <a:solidFill>
                  <a:schemeClr val="bg1"/>
                </a:solidFill>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员工在上班时间内，要注意仪容仪表</a:t>
            </a:r>
            <a:endParaRPr lang="zh-CN" altLang="en-US" sz="18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31" name="文本占位符 2"/>
          <p:cNvSpPr txBox="1"/>
          <p:nvPr/>
        </p:nvSpPr>
        <p:spPr>
          <a:xfrm>
            <a:off x="6096001" y="3173540"/>
            <a:ext cx="4243856" cy="5662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总体要求是：得体、大方、整洁。</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43" name="文本占位符 2"/>
          <p:cNvSpPr txBox="1"/>
          <p:nvPr/>
        </p:nvSpPr>
        <p:spPr>
          <a:xfrm>
            <a:off x="6096000" y="3739817"/>
            <a:ext cx="5005589" cy="5662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indent="0">
              <a:lnSpc>
                <a:spcPct val="150000"/>
              </a:lnSpc>
              <a:buClr>
                <a:schemeClr val="bg1"/>
              </a:buClr>
              <a:buNone/>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员工在上班期间，不能穿拖鞋，不能穿背心。</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52143" y="1434756"/>
            <a:ext cx="3988487" cy="398848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0">
                                            <p:txEl>
                                              <p:pRg st="0" end="0"/>
                                            </p:txEl>
                                          </p:spTgt>
                                        </p:tgtEl>
                                        <p:attrNameLst>
                                          <p:attrName>style.visibility</p:attrName>
                                        </p:attrNameLst>
                                      </p:cBhvr>
                                      <p:to>
                                        <p:strVal val="visible"/>
                                      </p:to>
                                    </p:set>
                                    <p:animEffect transition="in" filter="barn(inHorizontal)">
                                      <p:cBhvr>
                                        <p:cTn id="13" dur="500"/>
                                        <p:tgtEl>
                                          <p:spTgt spid="30">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0" end="0"/>
                                            </p:txEl>
                                          </p:spTgt>
                                        </p:tgtEl>
                                        <p:attrNameLst>
                                          <p:attrName>style.visibility</p:attrName>
                                        </p:attrNameLst>
                                      </p:cBhvr>
                                      <p:to>
                                        <p:strVal val="visible"/>
                                      </p:to>
                                    </p:set>
                                    <p:animEffect transition="in" filter="barn(inHorizontal)">
                                      <p:cBhvr>
                                        <p:cTn id="17" dur="500"/>
                                        <p:tgtEl>
                                          <p:spTgt spid="31">
                                            <p:txEl>
                                              <p:pRg st="0" end="0"/>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43">
                                            <p:txEl>
                                              <p:pRg st="0" end="0"/>
                                            </p:txEl>
                                          </p:spTgt>
                                        </p:tgtEl>
                                        <p:attrNameLst>
                                          <p:attrName>style.visibility</p:attrName>
                                        </p:attrNameLst>
                                      </p:cBhvr>
                                      <p:to>
                                        <p:strVal val="visible"/>
                                      </p:to>
                                    </p:set>
                                    <p:animEffect transition="in" filter="barn(inHorizontal)">
                                      <p:cBhvr>
                                        <p:cTn id="21" dur="500"/>
                                        <p:tgtEl>
                                          <p:spTgt spid="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0" grpId="0" build="p"/>
      <p:bldP spid="31" grpId="0" build="p"/>
      <p:bldP spid="4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5293799"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办公室电话、邮件管理细则</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文本占位符 2"/>
          <p:cNvSpPr txBox="1"/>
          <p:nvPr/>
        </p:nvSpPr>
        <p:spPr>
          <a:xfrm>
            <a:off x="1081242" y="1608981"/>
            <a:ext cx="5829835" cy="38516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请注意使用电话时的礼貌用语及通话时间。</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请勿使用办公室电话拨打私人电话。</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公司总机电话正常情况下由自己工位人员接听，但如果同事不在其岗位的时候，其他同事应帮忙接听电话，接办并做好相关事宜的记录。</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所有员工应保持手机、微信、邮件的</a:t>
            </a:r>
            <a:r>
              <a:rPr lang="en-US" altLang="zh-CN"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24</a:t>
            </a: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小时开通，并下载使用“明道”软件的客户端</a:t>
            </a:r>
            <a:r>
              <a:rPr lang="en-US" altLang="zh-CN"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公司事务邮件发送即默认视为已传达。            </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353512" y="1407572"/>
            <a:ext cx="3580651" cy="423882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barn(inHorizontal)">
                                      <p:cBhvr>
                                        <p:cTn id="13" dur="500"/>
                                        <p:tgtEl>
                                          <p:spTgt spid="31">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barn(inHorizontal)">
                                      <p:cBhvr>
                                        <p:cTn id="17" dur="500"/>
                                        <p:tgtEl>
                                          <p:spTgt spid="31">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31">
                                            <p:txEl>
                                              <p:pRg st="2" end="2"/>
                                            </p:txEl>
                                          </p:spTgt>
                                        </p:tgtEl>
                                        <p:attrNameLst>
                                          <p:attrName>style.visibility</p:attrName>
                                        </p:attrNameLst>
                                      </p:cBhvr>
                                      <p:to>
                                        <p:strVal val="visible"/>
                                      </p:to>
                                    </p:set>
                                    <p:animEffect transition="in" filter="barn(inHorizontal)">
                                      <p:cBhvr>
                                        <p:cTn id="21" dur="500"/>
                                        <p:tgtEl>
                                          <p:spTgt spid="31">
                                            <p:txEl>
                                              <p:pRg st="2" end="2"/>
                                            </p:txEl>
                                          </p:spTgt>
                                        </p:tgtEl>
                                      </p:cBhvr>
                                    </p:animEffect>
                                  </p:childTnLst>
                                </p:cTn>
                              </p:par>
                            </p:childTnLst>
                          </p:cTn>
                        </p:par>
                        <p:par>
                          <p:cTn id="22" fill="hold">
                            <p:stCondLst>
                              <p:cond delay="2000"/>
                            </p:stCondLst>
                            <p:childTnLst>
                              <p:par>
                                <p:cTn id="23" presetID="16" presetClass="entr" presetSubtype="26" fill="hold" grpId="0" nodeType="afterEffect">
                                  <p:stCondLst>
                                    <p:cond delay="0"/>
                                  </p:stCondLst>
                                  <p:childTnLst>
                                    <p:set>
                                      <p:cBhvr>
                                        <p:cTn id="24" dur="1" fill="hold">
                                          <p:stCondLst>
                                            <p:cond delay="0"/>
                                          </p:stCondLst>
                                        </p:cTn>
                                        <p:tgtEl>
                                          <p:spTgt spid="31">
                                            <p:txEl>
                                              <p:pRg st="3" end="3"/>
                                            </p:txEl>
                                          </p:spTgt>
                                        </p:tgtEl>
                                        <p:attrNameLst>
                                          <p:attrName>style.visibility</p:attrName>
                                        </p:attrNameLst>
                                      </p:cBhvr>
                                      <p:to>
                                        <p:strVal val="visible"/>
                                      </p:to>
                                    </p:set>
                                    <p:animEffect transition="in" filter="barn(inHorizontal)">
                                      <p:cBhvr>
                                        <p:cTn id="25" dur="500"/>
                                        <p:tgtEl>
                                          <p:spTgt spid="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4263490"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办公室电脑管理细则</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文本占位符 2"/>
          <p:cNvSpPr txBox="1"/>
          <p:nvPr/>
        </p:nvSpPr>
        <p:spPr>
          <a:xfrm>
            <a:off x="5202481" y="2175257"/>
            <a:ext cx="5829835" cy="24993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公司电脑的使用本着“谁使用谁负责”的管理原则。</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职员在班期间需要长时间外出或者下班时，应关闭电脑主机及显示器。</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为了不影响公司网络服务的速度，请各位同事在正常办公期间，节约不必要使用的网络资源。</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45740" y="1287888"/>
            <a:ext cx="3934496" cy="39344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barn(inHorizontal)">
                                      <p:cBhvr>
                                        <p:cTn id="13" dur="500"/>
                                        <p:tgtEl>
                                          <p:spTgt spid="31">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barn(inHorizontal)">
                                      <p:cBhvr>
                                        <p:cTn id="17" dur="500"/>
                                        <p:tgtEl>
                                          <p:spTgt spid="31">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31">
                                            <p:txEl>
                                              <p:pRg st="2" end="2"/>
                                            </p:txEl>
                                          </p:spTgt>
                                        </p:tgtEl>
                                        <p:attrNameLst>
                                          <p:attrName>style.visibility</p:attrName>
                                        </p:attrNameLst>
                                      </p:cBhvr>
                                      <p:to>
                                        <p:strVal val="visible"/>
                                      </p:to>
                                    </p:set>
                                    <p:animEffect transition="in" filter="barn(inHorizontal)">
                                      <p:cBhvr>
                                        <p:cTn id="21" dur="500"/>
                                        <p:tgtEl>
                                          <p:spTgt spid="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5014757"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办公室打印设备管理细则</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文本占位符 2"/>
          <p:cNvSpPr txBox="1"/>
          <p:nvPr/>
        </p:nvSpPr>
        <p:spPr>
          <a:xfrm>
            <a:off x="1081242" y="1932290"/>
            <a:ext cx="5829835" cy="30664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打印机要进行定期保养，每个月月底行政部门需检查一下机器运行情况。</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请勿在打印机、传真机上放置重物、液体。</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打印相关材料时，请节约使用每一张纸，基本定稿再打印，尽量两面复印或者打印。</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爱护公共办公设备。</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11077" y="2305318"/>
            <a:ext cx="5040739" cy="359964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barn(inHorizontal)">
                                      <p:cBhvr>
                                        <p:cTn id="13" dur="500"/>
                                        <p:tgtEl>
                                          <p:spTgt spid="31">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barn(inHorizontal)">
                                      <p:cBhvr>
                                        <p:cTn id="17" dur="500"/>
                                        <p:tgtEl>
                                          <p:spTgt spid="31">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31">
                                            <p:txEl>
                                              <p:pRg st="2" end="2"/>
                                            </p:txEl>
                                          </p:spTgt>
                                        </p:tgtEl>
                                        <p:attrNameLst>
                                          <p:attrName>style.visibility</p:attrName>
                                        </p:attrNameLst>
                                      </p:cBhvr>
                                      <p:to>
                                        <p:strVal val="visible"/>
                                      </p:to>
                                    </p:set>
                                    <p:animEffect transition="in" filter="barn(inHorizontal)">
                                      <p:cBhvr>
                                        <p:cTn id="21" dur="500"/>
                                        <p:tgtEl>
                                          <p:spTgt spid="31">
                                            <p:txEl>
                                              <p:pRg st="2" end="2"/>
                                            </p:txEl>
                                          </p:spTgt>
                                        </p:tgtEl>
                                      </p:cBhvr>
                                    </p:animEffect>
                                  </p:childTnLst>
                                </p:cTn>
                              </p:par>
                            </p:childTnLst>
                          </p:cTn>
                        </p:par>
                        <p:par>
                          <p:cTn id="22" fill="hold">
                            <p:stCondLst>
                              <p:cond delay="2000"/>
                            </p:stCondLst>
                            <p:childTnLst>
                              <p:par>
                                <p:cTn id="23" presetID="16" presetClass="entr" presetSubtype="26" fill="hold" grpId="0" nodeType="afterEffect">
                                  <p:stCondLst>
                                    <p:cond delay="0"/>
                                  </p:stCondLst>
                                  <p:childTnLst>
                                    <p:set>
                                      <p:cBhvr>
                                        <p:cTn id="24" dur="1" fill="hold">
                                          <p:stCondLst>
                                            <p:cond delay="0"/>
                                          </p:stCondLst>
                                        </p:cTn>
                                        <p:tgtEl>
                                          <p:spTgt spid="31">
                                            <p:txEl>
                                              <p:pRg st="3" end="3"/>
                                            </p:txEl>
                                          </p:spTgt>
                                        </p:tgtEl>
                                        <p:attrNameLst>
                                          <p:attrName>style.visibility</p:attrName>
                                        </p:attrNameLst>
                                      </p:cBhvr>
                                      <p:to>
                                        <p:strVal val="visible"/>
                                      </p:to>
                                    </p:set>
                                    <p:animEffect transition="in" filter="barn(inHorizontal)">
                                      <p:cBhvr>
                                        <p:cTn id="25" dur="500"/>
                                        <p:tgtEl>
                                          <p:spTgt spid="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3941519"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办公用品管理细则</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文本占位符 2"/>
          <p:cNvSpPr txBox="1"/>
          <p:nvPr/>
        </p:nvSpPr>
        <p:spPr>
          <a:xfrm>
            <a:off x="5022761" y="1442893"/>
            <a:ext cx="5829835" cy="485494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公司办公用品统一由公司行政部负责采购、登记及管理。</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员工领用办公用品需填写</a:t>
            </a:r>
            <a:r>
              <a:rPr lang="en-US" altLang="zh-CN"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办公用品领用登记表</a:t>
            </a:r>
            <a:r>
              <a:rPr lang="en-US" altLang="zh-CN"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，向行政部申请领用。</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如需购置办公用品，需先得到领导的审批后，由行政部统一采购。</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每月月底行政部统计本月各部门领用的办公用品数量，报总经理助理处。</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办公用品使用本着节约、爱护的原则，请各位同事不要随意破坏、丢弃。</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39404" y="2029260"/>
            <a:ext cx="3682213" cy="368221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barn(inHorizontal)">
                                      <p:cBhvr>
                                        <p:cTn id="13" dur="500"/>
                                        <p:tgtEl>
                                          <p:spTgt spid="31">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barn(inHorizontal)">
                                      <p:cBhvr>
                                        <p:cTn id="17" dur="500"/>
                                        <p:tgtEl>
                                          <p:spTgt spid="31">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31">
                                            <p:txEl>
                                              <p:pRg st="2" end="2"/>
                                            </p:txEl>
                                          </p:spTgt>
                                        </p:tgtEl>
                                        <p:attrNameLst>
                                          <p:attrName>style.visibility</p:attrName>
                                        </p:attrNameLst>
                                      </p:cBhvr>
                                      <p:to>
                                        <p:strVal val="visible"/>
                                      </p:to>
                                    </p:set>
                                    <p:animEffect transition="in" filter="barn(inHorizontal)">
                                      <p:cBhvr>
                                        <p:cTn id="21" dur="500"/>
                                        <p:tgtEl>
                                          <p:spTgt spid="31">
                                            <p:txEl>
                                              <p:pRg st="2" end="2"/>
                                            </p:txEl>
                                          </p:spTgt>
                                        </p:tgtEl>
                                      </p:cBhvr>
                                    </p:animEffect>
                                  </p:childTnLst>
                                </p:cTn>
                              </p:par>
                            </p:childTnLst>
                          </p:cTn>
                        </p:par>
                        <p:par>
                          <p:cTn id="22" fill="hold">
                            <p:stCondLst>
                              <p:cond delay="2000"/>
                            </p:stCondLst>
                            <p:childTnLst>
                              <p:par>
                                <p:cTn id="23" presetID="16" presetClass="entr" presetSubtype="26" fill="hold" grpId="0" nodeType="afterEffect">
                                  <p:stCondLst>
                                    <p:cond delay="0"/>
                                  </p:stCondLst>
                                  <p:childTnLst>
                                    <p:set>
                                      <p:cBhvr>
                                        <p:cTn id="24" dur="1" fill="hold">
                                          <p:stCondLst>
                                            <p:cond delay="0"/>
                                          </p:stCondLst>
                                        </p:cTn>
                                        <p:tgtEl>
                                          <p:spTgt spid="31">
                                            <p:txEl>
                                              <p:pRg st="3" end="3"/>
                                            </p:txEl>
                                          </p:spTgt>
                                        </p:tgtEl>
                                        <p:attrNameLst>
                                          <p:attrName>style.visibility</p:attrName>
                                        </p:attrNameLst>
                                      </p:cBhvr>
                                      <p:to>
                                        <p:strVal val="visible"/>
                                      </p:to>
                                    </p:set>
                                    <p:animEffect transition="in" filter="barn(inHorizontal)">
                                      <p:cBhvr>
                                        <p:cTn id="25" dur="500"/>
                                        <p:tgtEl>
                                          <p:spTgt spid="31">
                                            <p:txEl>
                                              <p:pRg st="3" end="3"/>
                                            </p:txEl>
                                          </p:spTgt>
                                        </p:tgtEl>
                                      </p:cBhvr>
                                    </p:animEffect>
                                  </p:childTnLst>
                                </p:cTn>
                              </p:par>
                            </p:childTnLst>
                          </p:cTn>
                        </p:par>
                        <p:par>
                          <p:cTn id="26" fill="hold">
                            <p:stCondLst>
                              <p:cond delay="2500"/>
                            </p:stCondLst>
                            <p:childTnLst>
                              <p:par>
                                <p:cTn id="27" presetID="16" presetClass="entr" presetSubtype="26" fill="hold" grpId="0" nodeType="afterEffect">
                                  <p:stCondLst>
                                    <p:cond delay="0"/>
                                  </p:stCondLst>
                                  <p:childTnLst>
                                    <p:set>
                                      <p:cBhvr>
                                        <p:cTn id="28" dur="1" fill="hold">
                                          <p:stCondLst>
                                            <p:cond delay="0"/>
                                          </p:stCondLst>
                                        </p:cTn>
                                        <p:tgtEl>
                                          <p:spTgt spid="31">
                                            <p:txEl>
                                              <p:pRg st="4" end="4"/>
                                            </p:txEl>
                                          </p:spTgt>
                                        </p:tgtEl>
                                        <p:attrNameLst>
                                          <p:attrName>style.visibility</p:attrName>
                                        </p:attrNameLst>
                                      </p:cBhvr>
                                      <p:to>
                                        <p:strVal val="visible"/>
                                      </p:to>
                                    </p:set>
                                    <p:animEffect transition="in" filter="barn(inHorizontal)">
                                      <p:cBhvr>
                                        <p:cTn id="29" dur="500"/>
                                        <p:tgtEl>
                                          <p:spTgt spid="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3941519"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办公用品管理细则</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文本占位符 2"/>
          <p:cNvSpPr txBox="1"/>
          <p:nvPr/>
        </p:nvSpPr>
        <p:spPr>
          <a:xfrm>
            <a:off x="1081242" y="1861385"/>
            <a:ext cx="5829835" cy="28265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公司印章印统一由总经理负责管理；</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当文件需要公司盖公司印章的时需向行政部申请填写</a:t>
            </a:r>
            <a:r>
              <a:rPr lang="en-US" altLang="zh-CN"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印章使用登记表</a:t>
            </a:r>
            <a:r>
              <a:rPr lang="en-US" altLang="zh-CN"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a:t>
            </a: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，不得将章印盖在空白纸、空白表格、空白合同等空白处。</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所有盖有公司印章的文档，需保存至总经理办公室统一管理。</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169239" y="1303887"/>
            <a:ext cx="3941519" cy="394151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barn(inHorizontal)">
                                      <p:cBhvr>
                                        <p:cTn id="13" dur="500"/>
                                        <p:tgtEl>
                                          <p:spTgt spid="31">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barn(inHorizontal)">
                                      <p:cBhvr>
                                        <p:cTn id="17" dur="500"/>
                                        <p:tgtEl>
                                          <p:spTgt spid="31">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31">
                                            <p:txEl>
                                              <p:pRg st="2" end="2"/>
                                            </p:txEl>
                                          </p:spTgt>
                                        </p:tgtEl>
                                        <p:attrNameLst>
                                          <p:attrName>style.visibility</p:attrName>
                                        </p:attrNameLst>
                                      </p:cBhvr>
                                      <p:to>
                                        <p:strVal val="visible"/>
                                      </p:to>
                                    </p:set>
                                    <p:animEffect transition="in" filter="barn(inHorizontal)">
                                      <p:cBhvr>
                                        <p:cTn id="21" dur="500"/>
                                        <p:tgtEl>
                                          <p:spTgt spid="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5242285"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办公室卫生及安全管理细则</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文本占位符 2"/>
          <p:cNvSpPr txBox="1"/>
          <p:nvPr/>
        </p:nvSpPr>
        <p:spPr>
          <a:xfrm>
            <a:off x="5086572" y="2286387"/>
            <a:ext cx="5829835" cy="28265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一个良好的个人卫生行为习惯，可以保证良好的健康及高效率的工作，请各位保持办公区域的干净及整洁，随手捡起地上的纸屑垃圾。</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请各位同事中午就餐后，自行将餐后垃圾收拾放在塑料袋中，再将垃圾倾倒在办公室外的垃圾房内，以免在办公室产生异味。</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97565" y="1674350"/>
            <a:ext cx="3355998" cy="38702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barn(inHorizontal)">
                                      <p:cBhvr>
                                        <p:cTn id="13" dur="500"/>
                                        <p:tgtEl>
                                          <p:spTgt spid="31">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barn(inHorizontal)">
                                      <p:cBhvr>
                                        <p:cTn id="17" dur="500"/>
                                        <p:tgtEl>
                                          <p:spTgt spid="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5242285"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1.1</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办公室卫生及安全管理细则</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文本占位符 2"/>
          <p:cNvSpPr txBox="1"/>
          <p:nvPr/>
        </p:nvSpPr>
        <p:spPr>
          <a:xfrm>
            <a:off x="1081242" y="1304059"/>
            <a:ext cx="5829835" cy="16227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禁止在地毯上倾倒任何粉状物体、液体。</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请各位同事上班前或者下班前请先整理好自己办公桌上的台面，让自己有一个好的心情上班。</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4" name="文本占位符 2"/>
          <p:cNvSpPr txBox="1"/>
          <p:nvPr/>
        </p:nvSpPr>
        <p:spPr>
          <a:xfrm>
            <a:off x="1081241" y="3079197"/>
            <a:ext cx="5829835" cy="31027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公司聘请的保洁阿姨是每天早晨、下午打扫卫生。</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请每次下班前离后离开办公室的同事，务必检查门、窗、电、水处于关闭的状态。</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公司用电的电量及充值由行政部负责，应确保公司的用电的正常使用。</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不得私自毁坏水表、电表。</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cxnSp>
        <p:nvCxnSpPr>
          <p:cNvPr id="5" name="直接连接符 4"/>
          <p:cNvCxnSpPr/>
          <p:nvPr/>
        </p:nvCxnSpPr>
        <p:spPr>
          <a:xfrm>
            <a:off x="1428118" y="2912511"/>
            <a:ext cx="5482958" cy="0"/>
          </a:xfrm>
          <a:prstGeom prst="line">
            <a:avLst/>
          </a:prstGeom>
          <a:ln w="12700">
            <a:solidFill>
              <a:srgbClr val="6663F0"/>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428118" y="6181931"/>
            <a:ext cx="5482958" cy="0"/>
          </a:xfrm>
          <a:prstGeom prst="line">
            <a:avLst/>
          </a:prstGeom>
          <a:ln w="12700">
            <a:solidFill>
              <a:srgbClr val="6663F0"/>
            </a:solidFill>
            <a:prstDash val="sysDot"/>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17593" y="676068"/>
            <a:ext cx="6108901" cy="610890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barn(inHorizontal)">
                                      <p:cBhvr>
                                        <p:cTn id="13" dur="500"/>
                                        <p:tgtEl>
                                          <p:spTgt spid="31">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barn(inHorizontal)">
                                      <p:cBhvr>
                                        <p:cTn id="17" dur="500"/>
                                        <p:tgtEl>
                                          <p:spTgt spid="31">
                                            <p:txEl>
                                              <p:pRg st="1" end="1"/>
                                            </p:txEl>
                                          </p:spTgt>
                                        </p:tgtEl>
                                      </p:cBhvr>
                                    </p:animEffect>
                                  </p:childTnLst>
                                </p:cTn>
                              </p:par>
                            </p:childTnLst>
                          </p:cTn>
                        </p:par>
                        <p:par>
                          <p:cTn id="18" fill="hold">
                            <p:stCondLst>
                              <p:cond delay="1500"/>
                            </p:stCondLst>
                            <p:childTnLst>
                              <p:par>
                                <p:cTn id="19" presetID="16" presetClass="entr" presetSubtype="26" fill="hold" grpId="0"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barn(inHorizontal)">
                                      <p:cBhvr>
                                        <p:cTn id="21" dur="500"/>
                                        <p:tgtEl>
                                          <p:spTgt spid="4">
                                            <p:txEl>
                                              <p:pRg st="0" end="0"/>
                                            </p:txEl>
                                          </p:spTgt>
                                        </p:tgtEl>
                                      </p:cBhvr>
                                    </p:animEffect>
                                  </p:childTnLst>
                                </p:cTn>
                              </p:par>
                            </p:childTnLst>
                          </p:cTn>
                        </p:par>
                        <p:par>
                          <p:cTn id="22" fill="hold">
                            <p:stCondLst>
                              <p:cond delay="2000"/>
                            </p:stCondLst>
                            <p:childTnLst>
                              <p:par>
                                <p:cTn id="23" presetID="16" presetClass="entr" presetSubtype="26" fill="hold" grpId="0"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barn(inHorizontal)">
                                      <p:cBhvr>
                                        <p:cTn id="25" dur="500"/>
                                        <p:tgtEl>
                                          <p:spTgt spid="4">
                                            <p:txEl>
                                              <p:pRg st="1" end="1"/>
                                            </p:txEl>
                                          </p:spTgt>
                                        </p:tgtEl>
                                      </p:cBhvr>
                                    </p:animEffect>
                                  </p:childTnLst>
                                </p:cTn>
                              </p:par>
                            </p:childTnLst>
                          </p:cTn>
                        </p:par>
                        <p:par>
                          <p:cTn id="26" fill="hold">
                            <p:stCondLst>
                              <p:cond delay="2500"/>
                            </p:stCondLst>
                            <p:childTnLst>
                              <p:par>
                                <p:cTn id="27" presetID="16" presetClass="entr" presetSubtype="26" fill="hold" grpId="0"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barn(inHorizontal)">
                                      <p:cBhvr>
                                        <p:cTn id="29" dur="500"/>
                                        <p:tgtEl>
                                          <p:spTgt spid="4">
                                            <p:txEl>
                                              <p:pRg st="2" end="2"/>
                                            </p:txEl>
                                          </p:spTgt>
                                        </p:tgtEl>
                                      </p:cBhvr>
                                    </p:animEffect>
                                  </p:childTnLst>
                                </p:cTn>
                              </p:par>
                            </p:childTnLst>
                          </p:cTn>
                        </p:par>
                        <p:par>
                          <p:cTn id="30" fill="hold">
                            <p:stCondLst>
                              <p:cond delay="3000"/>
                            </p:stCondLst>
                            <p:childTnLst>
                              <p:par>
                                <p:cTn id="31" presetID="16" presetClass="entr" presetSubtype="26"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barn(inHorizontal)">
                                      <p:cBhvr>
                                        <p:cTn id="33" dur="500"/>
                                        <p:tgtEl>
                                          <p:spTgt spid="4">
                                            <p:txEl>
                                              <p:pRg st="3" end="3"/>
                                            </p:txEl>
                                          </p:spTgt>
                                        </p:tgtEl>
                                      </p:cBhvr>
                                    </p:animEffect>
                                  </p:childTnLst>
                                </p:cTn>
                              </p:par>
                              <p:par>
                                <p:cTn id="34" presetID="53" presetClass="entr" presetSubtype="16"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 grpId="0" build="p"/>
      <p:bldP spid="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行政管理制度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第二章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560597" y="3221026"/>
            <a:ext cx="0" cy="1239021"/>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3" name="矩形 7"/>
          <p:cNvSpPr>
            <a:spLocks noChangeArrowheads="1"/>
          </p:cNvSpPr>
          <p:nvPr/>
        </p:nvSpPr>
        <p:spPr bwMode="auto">
          <a:xfrm>
            <a:off x="1477335" y="2824850"/>
            <a:ext cx="2321643" cy="149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一、行为规范</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二、规章制度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8" name="对角圆角矩形 24"/>
          <p:cNvSpPr/>
          <p:nvPr/>
        </p:nvSpPr>
        <p:spPr>
          <a:xfrm>
            <a:off x="4024733" y="3188023"/>
            <a:ext cx="1871663" cy="431800"/>
          </a:xfrm>
          <a:prstGeom prst="round2DiagRect">
            <a:avLst>
              <a:gd name="adj1" fmla="val 2094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buClr>
                <a:srgbClr val="1C207A"/>
              </a:buClr>
              <a:defRPr/>
            </a:pPr>
            <a:r>
              <a:rPr lang="zh-CN" altLang="en-US" sz="2000" b="1" dirty="0">
                <a:solidFill>
                  <a:srgbClr val="6663F0"/>
                </a:solidFill>
                <a:latin typeface="微软雅黑" panose="020B0503020204020204" charset="-122"/>
                <a:ea typeface="微软雅黑" panose="020B0503020204020204" charset="-122"/>
              </a:rPr>
              <a:t>三、发文制度</a:t>
            </a:r>
            <a:endParaRPr lang="en-US" altLang="zh-CN" sz="2000" b="1" dirty="0">
              <a:solidFill>
                <a:srgbClr val="6663F0"/>
              </a:solidFill>
              <a:latin typeface="微软雅黑" panose="020B0503020204020204" charset="-122"/>
              <a:ea typeface="微软雅黑" panose="020B0503020204020204" charset="-122"/>
            </a:endParaRPr>
          </a:p>
        </p:txBody>
      </p:sp>
      <p:sp>
        <p:nvSpPr>
          <p:cNvPr id="19" name="矩形 7"/>
          <p:cNvSpPr>
            <a:spLocks noChangeArrowheads="1"/>
          </p:cNvSpPr>
          <p:nvPr/>
        </p:nvSpPr>
        <p:spPr bwMode="auto">
          <a:xfrm>
            <a:off x="4024733" y="2808242"/>
            <a:ext cx="2321643" cy="149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四、员工意识</a:t>
            </a:r>
            <a:endPar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350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4000"/>
                                  </p:stCondLst>
                                  <p:iterate type="wd">
                                    <p:tmPct val="10000"/>
                                  </p:iterate>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4000"/>
                                  </p:stCondLst>
                                  <p:iterate type="wd">
                                    <p:tmPct val="10000"/>
                                  </p:iterate>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3" grpId="0"/>
      <p:bldP spid="18" grpId="0" animBg="1"/>
      <p:bldP spid="1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2743783"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发文制度</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文本占位符 2"/>
          <p:cNvSpPr txBox="1"/>
          <p:nvPr/>
        </p:nvSpPr>
        <p:spPr>
          <a:xfrm>
            <a:off x="5099451" y="1773587"/>
            <a:ext cx="5829835" cy="395052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本条制度所指文件，是指以公司名义或者以总裁办名义发布的，以公司全体员工为受众的通知、通报、规章制度等下行公文。对于部门内部发布的规章制度、通知、通报等，则不在本制度约束范围内，但需要在行政部备案。</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r>
              <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行政部为公文处理工作管理机构，主管公司各类公文处理工作。各部门内勤（没有设置内勤的部门应当指定专人）负责本部门对内对外的公文处理工作。</a:t>
            </a: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a:p>
            <a:pPr marL="514350" indent="-285750">
              <a:lnSpc>
                <a:spcPct val="150000"/>
              </a:lnSpc>
              <a:buClrTx/>
              <a:buFont typeface="Wingdings" panose="05000000000000000000" pitchFamily="2" charset="2"/>
              <a:buChar char="p"/>
            </a:pPr>
            <a:endParaRPr lang="zh-CN" altLang="en-US" sz="1800"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81242" y="1732756"/>
            <a:ext cx="4117087" cy="339248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6" fill="hold" grpId="0" nodeType="after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barn(inHorizontal)">
                                      <p:cBhvr>
                                        <p:cTn id="13" dur="500"/>
                                        <p:tgtEl>
                                          <p:spTgt spid="31">
                                            <p:txEl>
                                              <p:pRg st="0" end="0"/>
                                            </p:txEl>
                                          </p:spTgt>
                                        </p:tgtEl>
                                      </p:cBhvr>
                                    </p:animEffect>
                                  </p:childTnLst>
                                </p:cTn>
                              </p:par>
                            </p:childTnLst>
                          </p:cTn>
                        </p:par>
                        <p:par>
                          <p:cTn id="14" fill="hold">
                            <p:stCondLst>
                              <p:cond delay="1000"/>
                            </p:stCondLst>
                            <p:childTnLst>
                              <p:par>
                                <p:cTn id="15" presetID="16" presetClass="entr" presetSubtype="26" fill="hold" grpId="0"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barn(inHorizontal)">
                                      <p:cBhvr>
                                        <p:cTn id="17" dur="500"/>
                                        <p:tgtEl>
                                          <p:spTgt spid="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2" y="560159"/>
            <a:ext cx="3967276"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1.3</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发文签批流程图：</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439436" y="514616"/>
            <a:ext cx="3847755" cy="597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817" y="1757113"/>
            <a:ext cx="2152036" cy="434754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strips(down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rot="16200000" flipH="1" flipV="1">
            <a:off x="2667000" y="-2667001"/>
            <a:ext cx="6858003" cy="12192001"/>
          </a:xfrm>
          <a:prstGeom prst="rect">
            <a:avLst/>
          </a:prstGeom>
        </p:spPr>
      </p:pic>
      <p:pic>
        <p:nvPicPr>
          <p:cNvPr id="22" name="图片 21"/>
          <p:cNvPicPr>
            <a:picLocks noChangeAspect="1"/>
          </p:cNvPicPr>
          <p:nvPr/>
        </p:nvPicPr>
        <p:blipFill rotWithShape="1">
          <a:blip r:embed="rId2" cstate="email"/>
          <a:srcRect t="67022" b="3487"/>
          <a:stretch>
            <a:fillRect/>
          </a:stretch>
        </p:blipFill>
        <p:spPr>
          <a:xfrm flipH="1">
            <a:off x="0" y="5420139"/>
            <a:ext cx="12192000" cy="1457439"/>
          </a:xfrm>
          <a:prstGeom prst="rect">
            <a:avLst/>
          </a:prstGeom>
        </p:spPr>
      </p:pic>
      <p:pic>
        <p:nvPicPr>
          <p:cNvPr id="23" name="图片 22"/>
          <p:cNvPicPr>
            <a:picLocks noChangeAspect="1"/>
          </p:cNvPicPr>
          <p:nvPr/>
        </p:nvPicPr>
        <p:blipFill rotWithShape="1">
          <a:blip r:embed="rId2" cstate="email"/>
          <a:srcRect t="5951" r="8821" b="66890"/>
          <a:stretch>
            <a:fillRect/>
          </a:stretch>
        </p:blipFill>
        <p:spPr>
          <a:xfrm flipH="1">
            <a:off x="0" y="-6326"/>
            <a:ext cx="12192001" cy="1557802"/>
          </a:xfrm>
          <a:prstGeom prst="rect">
            <a:avLst/>
          </a:prstGeom>
        </p:spPr>
      </p:pic>
      <p:sp>
        <p:nvSpPr>
          <p:cNvPr id="7" name="Rectangle 6"/>
          <p:cNvSpPr>
            <a:spLocks noChangeArrowheads="1"/>
          </p:cNvSpPr>
          <p:nvPr/>
        </p:nvSpPr>
        <p:spPr bwMode="auto">
          <a:xfrm>
            <a:off x="1072930" y="1726498"/>
            <a:ext cx="5181733" cy="923330"/>
          </a:xfrm>
          <a:prstGeom prst="rect">
            <a:avLst/>
          </a:prstGeom>
          <a:noFill/>
          <a:ln w="12700">
            <a:noFill/>
            <a:miter lim="800000"/>
            <a:headEnd type="none" w="sm" len="sm"/>
            <a:tailEnd type="none" w="sm" len="sm"/>
          </a:ln>
          <a:effectLst/>
        </p:spPr>
        <p:txBody>
          <a:bodyPr wrap="square">
            <a:spAutoFit/>
          </a:bodyPr>
          <a:lstStyle/>
          <a:p>
            <a:pPr algn="dist">
              <a:defRPr/>
            </a:pPr>
            <a:r>
              <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行政管理制度</a:t>
            </a:r>
            <a:endParaRPr lang="zh-CN" altLang="en-US" sz="54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16" name="矩形: 圆角 15"/>
          <p:cNvSpPr/>
          <p:nvPr/>
        </p:nvSpPr>
        <p:spPr>
          <a:xfrm>
            <a:off x="7493734" y="1256763"/>
            <a:ext cx="3382826" cy="891625"/>
          </a:xfrm>
          <a:prstGeom prst="roundRect">
            <a:avLst>
              <a:gd name="adj" fmla="val 5000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69705" y="1279950"/>
            <a:ext cx="2630884"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第二章 </a:t>
            </a:r>
            <a:endParaRPr lang="zh-CN" altLang="en-US" sz="6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cxnSp>
        <p:nvCxnSpPr>
          <p:cNvPr id="21" name="直接连接符 20"/>
          <p:cNvCxnSpPr/>
          <p:nvPr/>
        </p:nvCxnSpPr>
        <p:spPr>
          <a:xfrm>
            <a:off x="3560597" y="3221026"/>
            <a:ext cx="0" cy="1239021"/>
          </a:xfrm>
          <a:prstGeom prst="line">
            <a:avLst/>
          </a:prstGeom>
          <a:ln>
            <a:solidFill>
              <a:srgbClr val="D4D3FD"/>
            </a:solidFill>
            <a:prstDash val="lgDash"/>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screen"/>
          <a:srcRect l="7917" t="16296" r="46389" b="13087"/>
          <a:stretch>
            <a:fillRect/>
          </a:stretch>
        </p:blipFill>
        <p:spPr>
          <a:xfrm flipH="1">
            <a:off x="7194288" y="2808242"/>
            <a:ext cx="4479235" cy="3893802"/>
          </a:xfrm>
          <a:prstGeom prst="rect">
            <a:avLst/>
          </a:prstGeom>
        </p:spPr>
      </p:pic>
      <p:sp>
        <p:nvSpPr>
          <p:cNvPr id="13" name="矩形 7"/>
          <p:cNvSpPr>
            <a:spLocks noChangeArrowheads="1"/>
          </p:cNvSpPr>
          <p:nvPr/>
        </p:nvSpPr>
        <p:spPr bwMode="auto">
          <a:xfrm>
            <a:off x="1477335" y="2824850"/>
            <a:ext cx="2321643" cy="1499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一、行为规范</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二、规章制度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4" name="矩形 7"/>
          <p:cNvSpPr>
            <a:spLocks noChangeArrowheads="1"/>
          </p:cNvSpPr>
          <p:nvPr/>
        </p:nvSpPr>
        <p:spPr bwMode="auto">
          <a:xfrm>
            <a:off x="3798978" y="2826349"/>
            <a:ext cx="2321643" cy="74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buClr>
                <a:srgbClr val="1C207A"/>
              </a:buClr>
            </a:pPr>
            <a:r>
              <a:rPr lang="zh-CN" altLang="en-US"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三、发文制度</a:t>
            </a:r>
            <a:endParaRPr lang="en-US" altLang="zh-CN" sz="20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20" name="对角圆角矩形 24"/>
          <p:cNvSpPr/>
          <p:nvPr/>
        </p:nvSpPr>
        <p:spPr>
          <a:xfrm>
            <a:off x="3858761" y="3889987"/>
            <a:ext cx="1871663" cy="431800"/>
          </a:xfrm>
          <a:prstGeom prst="round2DiagRect">
            <a:avLst>
              <a:gd name="adj1" fmla="val 2094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buClr>
                <a:srgbClr val="1C207A"/>
              </a:buClr>
              <a:defRPr/>
            </a:pPr>
            <a:r>
              <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四、员工意识</a:t>
            </a:r>
            <a:endParaRPr lang="zh-CN" altLang="en-US" sz="2000" b="1" dirty="0">
              <a:solidFill>
                <a:srgbClr val="6663F0"/>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par>
                                <p:cTn id="9" presetID="56" presetClass="entr" presetSubtype="0" fill="hold" grpId="1" nodeType="withEffect">
                                  <p:stCondLst>
                                    <p:cond delay="75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625" autoRev="1" fill="hold">
                                          <p:stCondLst>
                                            <p:cond delay="0"/>
                                          </p:stCondLst>
                                        </p:cTn>
                                        <p:tgtEl>
                                          <p:spTgt spid="7"/>
                                        </p:tgtEl>
                                        <p:attrNameLst>
                                          <p:attrName>ppt_w</p:attrName>
                                        </p:attrNameLst>
                                      </p:cBhvr>
                                    </p:anim>
                                    <p:anim by="(#ppt_w*0.50)" calcmode="lin" valueType="num">
                                      <p:cBhvr>
                                        <p:cTn id="12" dur="625" decel="50000" autoRev="1" fill="hold">
                                          <p:stCondLst>
                                            <p:cond delay="0"/>
                                          </p:stCondLst>
                                        </p:cTn>
                                        <p:tgtEl>
                                          <p:spTgt spid="7"/>
                                        </p:tgtEl>
                                        <p:attrNameLst>
                                          <p:attrName>ppt_x</p:attrName>
                                        </p:attrNameLst>
                                      </p:cBhvr>
                                    </p:anim>
                                    <p:anim from="(-#ppt_h/2)" to="(#ppt_y)" calcmode="lin" valueType="num">
                                      <p:cBhvr>
                                        <p:cTn id="13" dur="1250" fill="hold">
                                          <p:stCondLst>
                                            <p:cond delay="0"/>
                                          </p:stCondLst>
                                        </p:cTn>
                                        <p:tgtEl>
                                          <p:spTgt spid="7"/>
                                        </p:tgtEl>
                                        <p:attrNameLst>
                                          <p:attrName>ppt_y</p:attrName>
                                        </p:attrNameLst>
                                      </p:cBhvr>
                                    </p:anim>
                                    <p:animRot by="21600000">
                                      <p:cBhvr>
                                        <p:cTn id="14" dur="1250" fill="hold">
                                          <p:stCondLst>
                                            <p:cond delay="0"/>
                                          </p:stCondLst>
                                        </p:cTn>
                                        <p:tgtEl>
                                          <p:spTgt spid="7"/>
                                        </p:tgtEl>
                                        <p:attrNameLst>
                                          <p:attrName>r</p:attrName>
                                        </p:attrNameLst>
                                      </p:cBhvr>
                                    </p:animRot>
                                  </p:childTnLst>
                                </p:cTn>
                              </p:par>
                              <p:par>
                                <p:cTn id="15" presetID="2" presetClass="entr" presetSubtype="8" fill="hold" nodeType="withEffect">
                                  <p:stCondLst>
                                    <p:cond delay="49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4000"/>
                                  </p:stCondLst>
                                  <p:iterate type="wd">
                                    <p:tmPct val="10000"/>
                                  </p:iterate>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350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4000"/>
                                  </p:stCondLst>
                                  <p:iterate type="wd">
                                    <p:tmPct val="10000"/>
                                  </p:iterate>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3" grpId="0"/>
      <p:bldP spid="14" grpId="0"/>
      <p:bldP spid="2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对角圆角矩形 5"/>
          <p:cNvSpPr/>
          <p:nvPr/>
        </p:nvSpPr>
        <p:spPr>
          <a:xfrm>
            <a:off x="1081243" y="560159"/>
            <a:ext cx="2489271" cy="566275"/>
          </a:xfrm>
          <a:prstGeom prst="round2DiagRect">
            <a:avLst>
              <a:gd name="adj1" fmla="val 46686"/>
              <a:gd name="adj2" fmla="val 0"/>
            </a:avLst>
          </a:prstGeom>
          <a:solidFill>
            <a:srgbClr val="6663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1.4 </a:t>
            </a:r>
            <a:r>
              <a:rPr lang="zh-CN" altLang="en-US"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员工意识</a:t>
            </a:r>
            <a:endParaRPr lang="en-US" altLang="zh-CN" sz="28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3" name="图片 2"/>
          <p:cNvPicPr>
            <a:picLocks noChangeAspect="1"/>
          </p:cNvPicPr>
          <p:nvPr/>
        </p:nvPicPr>
        <p:blipFill>
          <a:blip r:embed="rId1" cstate="email"/>
          <a:stretch>
            <a:fillRect/>
          </a:stretch>
        </p:blipFill>
        <p:spPr>
          <a:xfrm>
            <a:off x="1590753" y="1741713"/>
            <a:ext cx="3985546" cy="4086939"/>
          </a:xfrm>
          <a:prstGeom prst="rect">
            <a:avLst/>
          </a:prstGeom>
        </p:spPr>
      </p:pic>
      <p:grpSp>
        <p:nvGrpSpPr>
          <p:cNvPr id="43" name="组合 42"/>
          <p:cNvGrpSpPr/>
          <p:nvPr/>
        </p:nvGrpSpPr>
        <p:grpSpPr bwMode="auto">
          <a:xfrm>
            <a:off x="5845256" y="2355072"/>
            <a:ext cx="2160339" cy="2686048"/>
            <a:chOff x="3816096" y="1366807"/>
            <a:chExt cx="2160256" cy="2685690"/>
          </a:xfrm>
        </p:grpSpPr>
        <p:sp>
          <p:nvSpPr>
            <p:cNvPr id="60" name="矩形 59"/>
            <p:cNvSpPr/>
            <p:nvPr/>
          </p:nvSpPr>
          <p:spPr>
            <a:xfrm>
              <a:off x="3816096" y="2319354"/>
              <a:ext cx="1620775" cy="757136"/>
            </a:xfrm>
            <a:prstGeom prst="rect">
              <a:avLst/>
            </a:prstGeom>
            <a:solidFill>
              <a:srgbClr val="6663F0"/>
            </a:solidFill>
            <a:ln>
              <a:solidFill>
                <a:srgbClr val="6663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b="1" dirty="0">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rPr>
                <a:t>员工意识</a:t>
              </a:r>
              <a:endParaRPr lang="zh-CN" altLang="en-US" sz="2400" b="1" dirty="0">
                <a:effectLst>
                  <a:outerShdw blurRad="38100" dist="38100" dir="2700000" algn="tl">
                    <a:srgbClr val="000000">
                      <a:alpha val="43137"/>
                    </a:srgbClr>
                  </a:outerShdw>
                </a:effectLst>
                <a:latin typeface="思源黑体 CN Regular" panose="020B0500000000000000" pitchFamily="34" charset="-122"/>
                <a:ea typeface="思源黑体 CN Regular" panose="020B0500000000000000" pitchFamily="34" charset="-122"/>
              </a:endParaRPr>
            </a:p>
          </p:txBody>
        </p:sp>
        <p:cxnSp>
          <p:nvCxnSpPr>
            <p:cNvPr id="61" name="肘形连接符 8"/>
            <p:cNvCxnSpPr>
              <a:stCxn id="60" idx="3"/>
            </p:cNvCxnSpPr>
            <p:nvPr/>
          </p:nvCxnSpPr>
          <p:spPr>
            <a:xfrm flipV="1">
              <a:off x="5436871" y="1366807"/>
              <a:ext cx="539481" cy="1331116"/>
            </a:xfrm>
            <a:prstGeom prst="bentConnector3">
              <a:avLst>
                <a:gd name="adj1" fmla="val 50000"/>
              </a:avLst>
            </a:prstGeom>
            <a:ln>
              <a:solidFill>
                <a:srgbClr val="6663F0"/>
              </a:solidFill>
            </a:ln>
          </p:spPr>
          <p:style>
            <a:lnRef idx="1">
              <a:schemeClr val="accent1"/>
            </a:lnRef>
            <a:fillRef idx="0">
              <a:schemeClr val="accent1"/>
            </a:fillRef>
            <a:effectRef idx="0">
              <a:schemeClr val="accent1"/>
            </a:effectRef>
            <a:fontRef idx="minor">
              <a:schemeClr val="tx1"/>
            </a:fontRef>
          </p:style>
        </p:cxnSp>
        <p:cxnSp>
          <p:nvCxnSpPr>
            <p:cNvPr id="62" name="肘形连接符 9"/>
            <p:cNvCxnSpPr>
              <a:stCxn id="60" idx="3"/>
            </p:cNvCxnSpPr>
            <p:nvPr/>
          </p:nvCxnSpPr>
          <p:spPr>
            <a:xfrm flipV="1">
              <a:off x="5436871" y="2257275"/>
              <a:ext cx="539481" cy="440647"/>
            </a:xfrm>
            <a:prstGeom prst="bentConnector3">
              <a:avLst>
                <a:gd name="adj1" fmla="val 50000"/>
              </a:avLst>
            </a:prstGeom>
            <a:ln>
              <a:solidFill>
                <a:srgbClr val="6663F0"/>
              </a:solidFill>
            </a:ln>
          </p:spPr>
          <p:style>
            <a:lnRef idx="1">
              <a:schemeClr val="accent1"/>
            </a:lnRef>
            <a:fillRef idx="0">
              <a:schemeClr val="accent1"/>
            </a:fillRef>
            <a:effectRef idx="0">
              <a:schemeClr val="accent1"/>
            </a:effectRef>
            <a:fontRef idx="minor">
              <a:schemeClr val="tx1"/>
            </a:fontRef>
          </p:style>
        </p:cxnSp>
        <p:cxnSp>
          <p:nvCxnSpPr>
            <p:cNvPr id="63" name="肘形连接符 10"/>
            <p:cNvCxnSpPr>
              <a:stCxn id="60" idx="3"/>
            </p:cNvCxnSpPr>
            <p:nvPr/>
          </p:nvCxnSpPr>
          <p:spPr>
            <a:xfrm>
              <a:off x="5436871" y="2697922"/>
              <a:ext cx="539481" cy="1354575"/>
            </a:xfrm>
            <a:prstGeom prst="bentConnector3">
              <a:avLst>
                <a:gd name="adj1" fmla="val 50000"/>
              </a:avLst>
            </a:prstGeom>
            <a:ln>
              <a:solidFill>
                <a:srgbClr val="6663F0"/>
              </a:solidFill>
            </a:ln>
          </p:spPr>
          <p:style>
            <a:lnRef idx="1">
              <a:schemeClr val="accent1"/>
            </a:lnRef>
            <a:fillRef idx="0">
              <a:schemeClr val="accent1"/>
            </a:fillRef>
            <a:effectRef idx="0">
              <a:schemeClr val="accent1"/>
            </a:effectRef>
            <a:fontRef idx="minor">
              <a:schemeClr val="tx1"/>
            </a:fontRef>
          </p:style>
        </p:cxnSp>
        <p:cxnSp>
          <p:nvCxnSpPr>
            <p:cNvPr id="64" name="肘形连接符 11"/>
            <p:cNvCxnSpPr>
              <a:endCxn id="60" idx="3"/>
            </p:cNvCxnSpPr>
            <p:nvPr/>
          </p:nvCxnSpPr>
          <p:spPr>
            <a:xfrm rot="10800000">
              <a:off x="5436871" y="2697922"/>
              <a:ext cx="539481" cy="454583"/>
            </a:xfrm>
            <a:prstGeom prst="bentConnector3">
              <a:avLst>
                <a:gd name="adj1" fmla="val 50000"/>
              </a:avLst>
            </a:prstGeom>
            <a:ln>
              <a:solidFill>
                <a:srgbClr val="6663F0"/>
              </a:solidFill>
            </a:ln>
          </p:spPr>
          <p:style>
            <a:lnRef idx="1">
              <a:schemeClr val="accent1"/>
            </a:lnRef>
            <a:fillRef idx="0">
              <a:schemeClr val="accent1"/>
            </a:fillRef>
            <a:effectRef idx="0">
              <a:schemeClr val="accent1"/>
            </a:effectRef>
            <a:fontRef idx="minor">
              <a:schemeClr val="tx1"/>
            </a:fontRef>
          </p:style>
        </p:cxnSp>
      </p:grpSp>
      <p:sp>
        <p:nvSpPr>
          <p:cNvPr id="65" name="矩形 64"/>
          <p:cNvSpPr/>
          <p:nvPr/>
        </p:nvSpPr>
        <p:spPr>
          <a:xfrm>
            <a:off x="8211552" y="2054483"/>
            <a:ext cx="1619250" cy="529188"/>
          </a:xfrm>
          <a:prstGeom prst="rect">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团队意识</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66" name="矩形 65"/>
          <p:cNvSpPr/>
          <p:nvPr/>
        </p:nvSpPr>
        <p:spPr>
          <a:xfrm>
            <a:off x="8211552" y="2945071"/>
            <a:ext cx="1619250" cy="529188"/>
          </a:xfrm>
          <a:prstGeom prst="rect">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诚信意识</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67" name="矩形 66"/>
          <p:cNvSpPr/>
          <p:nvPr/>
        </p:nvSpPr>
        <p:spPr>
          <a:xfrm>
            <a:off x="8211552" y="3876416"/>
            <a:ext cx="1619250" cy="529188"/>
          </a:xfrm>
          <a:prstGeom prst="rect">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节约意识</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
        <p:nvSpPr>
          <p:cNvPr id="68" name="矩形 67"/>
          <p:cNvSpPr/>
          <p:nvPr/>
        </p:nvSpPr>
        <p:spPr>
          <a:xfrm>
            <a:off x="8211552" y="4776528"/>
            <a:ext cx="1619250" cy="529188"/>
          </a:xfrm>
          <a:prstGeom prst="rect">
            <a:avLst/>
          </a:prstGeom>
          <a:solidFill>
            <a:srgbClr val="D4D3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rPr>
              <a:t>保密意识</a:t>
            </a:r>
            <a:endParaRPr lang="zh-CN" altLang="en-US" sz="2000" b="1" dirty="0">
              <a:solidFill>
                <a:schemeClr val="tx1">
                  <a:lumMod val="75000"/>
                  <a:lumOff val="25000"/>
                </a:schemeClr>
              </a:solidFill>
              <a:latin typeface="思源黑体 CN Regular" panose="020B0500000000000000" pitchFamily="34" charset="-122"/>
              <a:ea typeface="思源黑体 CN Regular" panose="020B0500000000000000"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slide(fromLeft)">
                                      <p:cBhvr>
                                        <p:cTn id="13" dur="500"/>
                                        <p:tgtEl>
                                          <p:spTgt spid="4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slide(fromLeft)">
                                      <p:cBhvr>
                                        <p:cTn id="17" dur="500"/>
                                        <p:tgtEl>
                                          <p:spTgt spid="65"/>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slide(fromLeft)">
                                      <p:cBhvr>
                                        <p:cTn id="21" dur="500"/>
                                        <p:tgtEl>
                                          <p:spTgt spid="66"/>
                                        </p:tgtEl>
                                      </p:cBhvr>
                                    </p:animEffect>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slide(fromLeft)">
                                      <p:cBhvr>
                                        <p:cTn id="25" dur="500"/>
                                        <p:tgtEl>
                                          <p:spTgt spid="67"/>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slide(fromLeft)">
                                      <p:cBhvr>
                                        <p:cTn id="2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5" grpId="0" animBg="1"/>
      <p:bldP spid="66" grpId="0" animBg="1"/>
      <p:bldP spid="67" grpId="0" animBg="1"/>
      <p:bldP spid="6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a:off x="0" y="0"/>
            <a:ext cx="12192000" cy="6858000"/>
          </a:xfrm>
          <a:prstGeom prst="rect">
            <a:avLst/>
          </a:prstGeom>
        </p:spPr>
      </p:pic>
      <p:pic>
        <p:nvPicPr>
          <p:cNvPr id="13" name="图片 12"/>
          <p:cNvPicPr>
            <a:picLocks noChangeAspect="1"/>
          </p:cNvPicPr>
          <p:nvPr/>
        </p:nvPicPr>
        <p:blipFill rotWithShape="1">
          <a:blip r:embed="rId2" cstate="email"/>
          <a:srcRect b="66890"/>
          <a:stretch>
            <a:fillRect/>
          </a:stretch>
        </p:blipFill>
        <p:spPr>
          <a:xfrm>
            <a:off x="0" y="0"/>
            <a:ext cx="12192000" cy="1446550"/>
          </a:xfrm>
          <a:prstGeom prst="rect">
            <a:avLst/>
          </a:prstGeom>
        </p:spPr>
      </p:pic>
      <p:pic>
        <p:nvPicPr>
          <p:cNvPr id="14" name="图片 13"/>
          <p:cNvPicPr>
            <a:picLocks noChangeAspect="1"/>
          </p:cNvPicPr>
          <p:nvPr/>
        </p:nvPicPr>
        <p:blipFill rotWithShape="1">
          <a:blip r:embed="rId2" cstate="email"/>
          <a:srcRect t="67022" b="-132"/>
          <a:stretch>
            <a:fillRect/>
          </a:stretch>
        </p:blipFill>
        <p:spPr>
          <a:xfrm>
            <a:off x="0" y="4830540"/>
            <a:ext cx="12192000" cy="2045748"/>
          </a:xfrm>
          <a:prstGeom prst="rect">
            <a:avLst/>
          </a:prstGeom>
        </p:spPr>
      </p:pic>
      <p:sp>
        <p:nvSpPr>
          <p:cNvPr id="7" name="Rectangle 6"/>
          <p:cNvSpPr>
            <a:spLocks noChangeArrowheads="1"/>
          </p:cNvSpPr>
          <p:nvPr/>
        </p:nvSpPr>
        <p:spPr bwMode="auto">
          <a:xfrm>
            <a:off x="6803069" y="3017879"/>
            <a:ext cx="5181733" cy="1446550"/>
          </a:xfrm>
          <a:prstGeom prst="rect">
            <a:avLst/>
          </a:prstGeom>
          <a:noFill/>
          <a:ln w="12700">
            <a:noFill/>
            <a:miter lim="800000"/>
            <a:headEnd type="none" w="sm" len="sm"/>
            <a:tailEnd type="none" w="sm" len="sm"/>
          </a:ln>
          <a:effectLst/>
        </p:spPr>
        <p:txBody>
          <a:bodyPr wrap="square">
            <a:spAutoFit/>
          </a:bodyPr>
          <a:lstStyle/>
          <a:p>
            <a:pPr>
              <a:defRPr/>
            </a:pPr>
            <a:r>
              <a:rPr lang="zh-CN" altLang="en-US" sz="88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rPr>
              <a:t>谢谢观赏</a:t>
            </a:r>
            <a:endParaRPr lang="zh-CN" altLang="en-US" sz="8800" dirty="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endParaRPr>
          </a:p>
        </p:txBody>
      </p:sp>
      <p:sp>
        <p:nvSpPr>
          <p:cNvPr id="8" name="Rectangle 6"/>
          <p:cNvSpPr>
            <a:spLocks noChangeArrowheads="1"/>
          </p:cNvSpPr>
          <p:nvPr/>
        </p:nvSpPr>
        <p:spPr bwMode="auto">
          <a:xfrm>
            <a:off x="6915534" y="4455418"/>
            <a:ext cx="4301431" cy="400110"/>
          </a:xfrm>
          <a:prstGeom prst="rect">
            <a:avLst/>
          </a:prstGeom>
          <a:noFill/>
          <a:ln w="12700">
            <a:noFill/>
            <a:miter lim="800000"/>
            <a:headEnd type="none" w="sm" len="sm"/>
            <a:tailEnd type="none" w="sm" len="sm"/>
          </a:ln>
          <a:effectLst/>
        </p:spPr>
        <p:txBody>
          <a:bodyPr wrap="square">
            <a:spAutoFit/>
          </a:bodyPr>
          <a:lstStyle/>
          <a:p>
            <a:pPr eaLnBrk="1" fontAlgn="auto" hangingPunct="1">
              <a:spcBef>
                <a:spcPts val="0"/>
              </a:spcBef>
              <a:spcAft>
                <a:spcPts val="0"/>
              </a:spcAft>
              <a:defRPr/>
            </a:pPr>
            <a:r>
              <a:rPr lang="zh-CN" altLang="en-US" sz="2000"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员工守则、公司制度、行为规范</a:t>
            </a:r>
            <a:endParaRPr lang="zh-CN" altLang="en-US" sz="2000"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nvGrpSpPr>
          <p:cNvPr id="9" name="组合 8"/>
          <p:cNvGrpSpPr/>
          <p:nvPr/>
        </p:nvGrpSpPr>
        <p:grpSpPr>
          <a:xfrm>
            <a:off x="6915534" y="4946321"/>
            <a:ext cx="1872208" cy="386236"/>
            <a:chOff x="781250" y="3435846"/>
            <a:chExt cx="1872208" cy="386236"/>
          </a:xfrm>
        </p:grpSpPr>
        <p:sp>
          <p:nvSpPr>
            <p:cNvPr id="10" name="圆角矩形 17"/>
            <p:cNvSpPr/>
            <p:nvPr/>
          </p:nvSpPr>
          <p:spPr>
            <a:xfrm>
              <a:off x="827584" y="3435846"/>
              <a:ext cx="1728192" cy="360040"/>
            </a:xfrm>
            <a:prstGeom prst="roundRect">
              <a:avLst/>
            </a:prstGeom>
            <a:solidFill>
              <a:srgbClr val="EAE8FE"/>
            </a:solidFill>
            <a:ln w="9525">
              <a:solidFill>
                <a:srgbClr val="000000"/>
              </a:solidFill>
              <a:round/>
            </a:ln>
          </p:spPr>
          <p:txBody>
            <a:bodyPr vert="horz" wrap="square" lIns="91440" tIns="45720" rIns="91440" bIns="45720" numCol="1" anchor="t" anchorCtr="0" compatLnSpc="1"/>
            <a:lstStyle/>
            <a:p>
              <a:endParaRPr lang="zh-CN" altLang="en-US"/>
            </a:p>
          </p:txBody>
        </p:sp>
        <p:sp>
          <p:nvSpPr>
            <p:cNvPr id="11" name="Rectangle 6"/>
            <p:cNvSpPr>
              <a:spLocks noChangeArrowheads="1"/>
            </p:cNvSpPr>
            <p:nvPr/>
          </p:nvSpPr>
          <p:spPr bwMode="auto">
            <a:xfrm>
              <a:off x="781250" y="3484897"/>
              <a:ext cx="1872208" cy="337185"/>
            </a:xfrm>
            <a:prstGeom prst="rect">
              <a:avLst/>
            </a:prstGeom>
            <a:noFill/>
            <a:ln w="12700">
              <a:noFill/>
              <a:miter lim="800000"/>
              <a:headEnd type="none" w="sm" len="sm"/>
              <a:tailEnd type="none" w="sm" len="sm"/>
            </a:ln>
            <a:effectLst/>
          </p:spPr>
          <p:txBody>
            <a:bodyPr wrap="square">
              <a:spAutoFit/>
            </a:bodyPr>
            <a:lstStyle/>
            <a:p>
              <a:pPr algn="ctr" eaLnBrk="1" fontAlgn="auto" hangingPunct="1">
                <a:spcBef>
                  <a:spcPts val="0"/>
                </a:spcBef>
                <a:spcAft>
                  <a:spcPts val="0"/>
                </a:spcAft>
                <a:defRPr/>
              </a:pPr>
              <a:r>
                <a:rPr lang="zh-CN" altLang="en-US" sz="16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培训人：</a:t>
              </a:r>
              <a:r>
                <a:rPr lang="en-US" altLang="zh-CN" sz="16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XXX</a:t>
              </a:r>
              <a:endParaRPr lang="en-US" altLang="zh-CN" sz="1600" dirty="0">
                <a:solidFill>
                  <a:schemeClr val="tx1">
                    <a:lumMod val="75000"/>
                    <a:lumOff val="2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sp>
        <p:nvSpPr>
          <p:cNvPr id="12" name="矩形 11"/>
          <p:cNvSpPr/>
          <p:nvPr/>
        </p:nvSpPr>
        <p:spPr>
          <a:xfrm>
            <a:off x="6803069" y="2475082"/>
            <a:ext cx="3669859" cy="646331"/>
          </a:xfrm>
          <a:prstGeom prst="rect">
            <a:avLst/>
          </a:prstGeom>
        </p:spPr>
        <p:txBody>
          <a:bodyPr wrap="square">
            <a:spAutoFit/>
          </a:bodyPr>
          <a:lstStyle/>
          <a:p>
            <a:pPr algn="dist" eaLnBrk="1" fontAlgn="auto" hangingPunct="1">
              <a:spcBef>
                <a:spcPts val="0"/>
              </a:spcBef>
              <a:spcAft>
                <a:spcPts val="0"/>
              </a:spcAft>
              <a:defRPr/>
            </a:pPr>
            <a:r>
              <a:rPr lang="zh-CN" altLang="en-US" sz="36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rPr>
              <a:t> 新员工入职培训</a:t>
            </a:r>
            <a:endParaRPr lang="en-US" altLang="zh-CN" sz="3600" b="1" dirty="0">
              <a:solidFill>
                <a:schemeClr val="bg1"/>
              </a:solidFill>
              <a:effectLst>
                <a:outerShdw blurRad="38100" dist="38100" dir="2700000" algn="tl">
                  <a:srgbClr val="000000">
                    <a:alpha val="43137"/>
                  </a:srgbClr>
                </a:outerShdw>
              </a:effectLst>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pic>
        <p:nvPicPr>
          <p:cNvPr id="6" name="图片 5"/>
          <p:cNvPicPr>
            <a:picLocks noChangeAspect="1"/>
          </p:cNvPicPr>
          <p:nvPr/>
        </p:nvPicPr>
        <p:blipFill rotWithShape="1">
          <a:blip r:embed="rId3" cstate="screen"/>
          <a:srcRect l="7917" t="16296" r="46389" b="13087"/>
          <a:stretch>
            <a:fillRect/>
          </a:stretch>
        </p:blipFill>
        <p:spPr>
          <a:xfrm>
            <a:off x="207198" y="609600"/>
            <a:ext cx="6486593" cy="5638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par>
                                <p:cTn id="12" presetID="2" presetClass="entr" presetSubtype="2" fill="hold" grpId="0" nodeType="withEffect">
                                  <p:stCondLst>
                                    <p:cond delay="75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250" fill="hold"/>
                                        <p:tgtEl>
                                          <p:spTgt spid="7"/>
                                        </p:tgtEl>
                                        <p:attrNameLst>
                                          <p:attrName>ppt_x</p:attrName>
                                        </p:attrNameLst>
                                      </p:cBhvr>
                                      <p:tavLst>
                                        <p:tav tm="0">
                                          <p:val>
                                            <p:strVal val="1+#ppt_w/2"/>
                                          </p:val>
                                        </p:tav>
                                        <p:tav tm="100000">
                                          <p:val>
                                            <p:strVal val="#ppt_x"/>
                                          </p:val>
                                        </p:tav>
                                      </p:tavLst>
                                    </p:anim>
                                    <p:anim calcmode="lin" valueType="num">
                                      <p:cBhvr additive="base">
                                        <p:cTn id="15" dur="1250" fill="hold"/>
                                        <p:tgtEl>
                                          <p:spTgt spid="7"/>
                                        </p:tgtEl>
                                        <p:attrNameLst>
                                          <p:attrName>ppt_y</p:attrName>
                                        </p:attrNameLst>
                                      </p:cBhvr>
                                      <p:tavLst>
                                        <p:tav tm="0">
                                          <p:val>
                                            <p:strVal val="#ppt_y"/>
                                          </p:val>
                                        </p:tav>
                                        <p:tav tm="100000">
                                          <p:val>
                                            <p:strVal val="#ppt_y"/>
                                          </p:val>
                                        </p:tav>
                                      </p:tavLst>
                                    </p:anim>
                                  </p:childTnLst>
                                </p:cTn>
                              </p:par>
                              <p:par>
                                <p:cTn id="16" presetID="56" presetClass="entr" presetSubtype="0" fill="hold" grpId="1" nodeType="withEffect">
                                  <p:stCondLst>
                                    <p:cond delay="750"/>
                                  </p:stCondLst>
                                  <p:iterate type="lt">
                                    <p:tmPct val="10000"/>
                                  </p:iterate>
                                  <p:childTnLst>
                                    <p:set>
                                      <p:cBhvr>
                                        <p:cTn id="17" dur="1" fill="hold">
                                          <p:stCondLst>
                                            <p:cond delay="0"/>
                                          </p:stCondLst>
                                        </p:cTn>
                                        <p:tgtEl>
                                          <p:spTgt spid="7"/>
                                        </p:tgtEl>
                                        <p:attrNameLst>
                                          <p:attrName>style.visibility</p:attrName>
                                        </p:attrNameLst>
                                      </p:cBhvr>
                                      <p:to>
                                        <p:strVal val="visible"/>
                                      </p:to>
                                    </p:set>
                                    <p:anim by="(-#ppt_w*2)" calcmode="lin" valueType="num">
                                      <p:cBhvr rctx="PPT">
                                        <p:cTn id="18" dur="625" autoRev="1" fill="hold">
                                          <p:stCondLst>
                                            <p:cond delay="0"/>
                                          </p:stCondLst>
                                        </p:cTn>
                                        <p:tgtEl>
                                          <p:spTgt spid="7"/>
                                        </p:tgtEl>
                                        <p:attrNameLst>
                                          <p:attrName>ppt_w</p:attrName>
                                        </p:attrNameLst>
                                      </p:cBhvr>
                                    </p:anim>
                                    <p:anim by="(#ppt_w*0.50)" calcmode="lin" valueType="num">
                                      <p:cBhvr>
                                        <p:cTn id="19" dur="625" decel="50000" autoRev="1" fill="hold">
                                          <p:stCondLst>
                                            <p:cond delay="0"/>
                                          </p:stCondLst>
                                        </p:cTn>
                                        <p:tgtEl>
                                          <p:spTgt spid="7"/>
                                        </p:tgtEl>
                                        <p:attrNameLst>
                                          <p:attrName>ppt_x</p:attrName>
                                        </p:attrNameLst>
                                      </p:cBhvr>
                                    </p:anim>
                                    <p:anim from="(-#ppt_h/2)" to="(#ppt_y)" calcmode="lin" valueType="num">
                                      <p:cBhvr>
                                        <p:cTn id="20" dur="1250" fill="hold">
                                          <p:stCondLst>
                                            <p:cond delay="0"/>
                                          </p:stCondLst>
                                        </p:cTn>
                                        <p:tgtEl>
                                          <p:spTgt spid="7"/>
                                        </p:tgtEl>
                                        <p:attrNameLst>
                                          <p:attrName>ppt_y</p:attrName>
                                        </p:attrNameLst>
                                      </p:cBhvr>
                                    </p:anim>
                                    <p:animRot by="21600000">
                                      <p:cBhvr>
                                        <p:cTn id="21" dur="1250" fill="hold">
                                          <p:stCondLst>
                                            <p:cond delay="0"/>
                                          </p:stCondLst>
                                        </p:cTn>
                                        <p:tgtEl>
                                          <p:spTgt spid="7"/>
                                        </p:tgtEl>
                                        <p:attrNameLst>
                                          <p:attrName>r</p:attrName>
                                        </p:attrNameLst>
                                      </p:cBhvr>
                                    </p:animRot>
                                  </p:childTnLst>
                                </p:cTn>
                              </p:par>
                              <p:par>
                                <p:cTn id="22" presetID="42" presetClass="entr" presetSubtype="0" fill="hold" grpId="0" nodeType="withEffect">
                                  <p:stCondLst>
                                    <p:cond delay="2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52" presetClass="entr" presetSubtype="0" fill="hold" nodeType="withEffect">
                                  <p:stCondLst>
                                    <p:cond delay="2800"/>
                                  </p:stCondLst>
                                  <p:childTnLst>
                                    <p:set>
                                      <p:cBhvr>
                                        <p:cTn id="28" dur="1" fill="hold">
                                          <p:stCondLst>
                                            <p:cond delay="0"/>
                                          </p:stCondLst>
                                        </p:cTn>
                                        <p:tgtEl>
                                          <p:spTgt spid="9"/>
                                        </p:tgtEl>
                                        <p:attrNameLst>
                                          <p:attrName>style.visibility</p:attrName>
                                        </p:attrNameLst>
                                      </p:cBhvr>
                                      <p:to>
                                        <p:strVal val="visible"/>
                                      </p:to>
                                    </p:set>
                                    <p:animScale>
                                      <p:cBhvr>
                                        <p:cTn id="29"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
                                        </p:tgtEl>
                                        <p:attrNameLst>
                                          <p:attrName>ppt_x</p:attrName>
                                          <p:attrName>ppt_y</p:attrName>
                                        </p:attrNameLst>
                                      </p:cBhvr>
                                    </p:animMotion>
                                    <p:animEffect transition="in" filter="fade">
                                      <p:cBhvr>
                                        <p:cTn id="3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1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23257" y="584646"/>
            <a:ext cx="10476411" cy="4290726"/>
          </a:xfrm>
          <a:prstGeom prst="rect">
            <a:avLst/>
          </a:prstGeom>
        </p:spPr>
        <p:txBody>
          <a:bodyPr wrap="square">
            <a:spAutoFit/>
          </a:bodyPr>
          <a:lstStyle/>
          <a:p>
            <a:pPr algn="ctr">
              <a:lnSpc>
                <a:spcPct val="150000"/>
              </a:lnSpc>
            </a:pPr>
            <a:r>
              <a:rPr lang="zh-CN" altLang="en-US" sz="4000" b="1" dirty="0">
                <a:solidFill>
                  <a:schemeClr val="tx1">
                    <a:lumMod val="75000"/>
                    <a:lumOff val="25000"/>
                  </a:schemeClr>
                </a:solidFill>
                <a:latin typeface="微软雅黑" panose="020B0503020204020204" charset="-122"/>
                <a:ea typeface="微软雅黑" panose="020B0503020204020204" charset="-122"/>
              </a:rPr>
              <a:t>版权声明</a:t>
            </a:r>
            <a:endParaRPr lang="zh-CN" altLang="en-US" sz="4000" b="1" dirty="0">
              <a:solidFill>
                <a:schemeClr val="tx1">
                  <a:lumMod val="75000"/>
                  <a:lumOff val="25000"/>
                </a:schemeClr>
              </a:solidFill>
              <a:latin typeface="微软雅黑" panose="020B0503020204020204" charset="-122"/>
              <a:ea typeface="微软雅黑" panose="020B0503020204020204" charset="-122"/>
            </a:endParaRPr>
          </a:p>
          <a:p>
            <a:pPr algn="just">
              <a:lnSpc>
                <a:spcPct val="150000"/>
              </a:lnSpc>
            </a:pPr>
            <a:endParaRPr lang="zh-CN" altLang="en-US" dirty="0">
              <a:solidFill>
                <a:schemeClr val="tx1">
                  <a:lumMod val="75000"/>
                  <a:lumOff val="25000"/>
                </a:schemeClr>
              </a:solidFill>
              <a:latin typeface="微软雅黑" panose="020B0503020204020204" charset="-122"/>
              <a:ea typeface="微软雅黑" panose="020B0503020204020204" charset="-122"/>
            </a:endParaRPr>
          </a:p>
          <a:p>
            <a:pPr algn="just">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rPr>
              <a:t>感谢您下载觅知网平台上提供的</a:t>
            </a:r>
            <a:r>
              <a:rPr lang="en-US" altLang="zh-CN" dirty="0">
                <a:solidFill>
                  <a:schemeClr val="tx1">
                    <a:lumMod val="75000"/>
                    <a:lumOff val="25000"/>
                  </a:schemeClr>
                </a:solidFill>
                <a:latin typeface="微软雅黑" panose="020B0503020204020204" charset="-122"/>
                <a:ea typeface="微软雅黑" panose="020B0503020204020204" charset="-122"/>
              </a:rPr>
              <a:t>PPT</a:t>
            </a:r>
            <a:r>
              <a:rPr lang="zh-CN" altLang="en-US" dirty="0">
                <a:solidFill>
                  <a:schemeClr val="tx1">
                    <a:lumMod val="75000"/>
                    <a:lumOff val="25000"/>
                  </a:schemeClr>
                </a:solidFill>
                <a:latin typeface="微软雅黑" panose="020B0503020204020204" charset="-122"/>
                <a:ea typeface="微软雅黑" panose="020B0503020204020204" charset="-122"/>
              </a:rPr>
              <a:t>作品，为了您和觅知网以及原创作者的利益，请勿复制、传播、销售，否则将承担法律责任！觅知网将对作品进行维权，按照传播下载次数进行十倍的索取赔偿！</a:t>
            </a:r>
            <a:endParaRPr lang="en-US" altLang="zh-CN" dirty="0">
              <a:solidFill>
                <a:schemeClr val="tx1">
                  <a:lumMod val="75000"/>
                  <a:lumOff val="25000"/>
                </a:schemeClr>
              </a:solidFill>
              <a:latin typeface="微软雅黑" panose="020B0503020204020204" charset="-122"/>
              <a:ea typeface="微软雅黑" panose="020B0503020204020204" charset="-122"/>
            </a:endParaRPr>
          </a:p>
          <a:p>
            <a:pPr algn="just">
              <a:lnSpc>
                <a:spcPct val="150000"/>
              </a:lnSpc>
            </a:pPr>
            <a:endParaRPr lang="zh-CN" altLang="en-US" dirty="0">
              <a:solidFill>
                <a:schemeClr val="tx1">
                  <a:lumMod val="75000"/>
                  <a:lumOff val="25000"/>
                </a:schemeClr>
              </a:solidFill>
              <a:latin typeface="微软雅黑" panose="020B0503020204020204" charset="-122"/>
              <a:ea typeface="微软雅黑" panose="020B0503020204020204" charset="-122"/>
            </a:endParaRPr>
          </a:p>
          <a:p>
            <a:pPr algn="just">
              <a:lnSpc>
                <a:spcPct val="150000"/>
              </a:lnSpc>
            </a:pPr>
            <a:r>
              <a:rPr lang="en-US" altLang="zh-CN" dirty="0">
                <a:solidFill>
                  <a:schemeClr val="tx1">
                    <a:lumMod val="75000"/>
                    <a:lumOff val="25000"/>
                  </a:schemeClr>
                </a:solidFill>
                <a:latin typeface="微软雅黑" panose="020B0503020204020204" charset="-122"/>
                <a:ea typeface="微软雅黑" panose="020B0503020204020204" charset="-122"/>
              </a:rPr>
              <a:t>1.</a:t>
            </a:r>
            <a:r>
              <a:rPr lang="zh-CN" altLang="en-US" dirty="0">
                <a:solidFill>
                  <a:schemeClr val="tx1">
                    <a:lumMod val="75000"/>
                    <a:lumOff val="25000"/>
                  </a:schemeClr>
                </a:solidFill>
                <a:latin typeface="微软雅黑" panose="020B0503020204020204" charset="-122"/>
                <a:ea typeface="微软雅黑" panose="020B0503020204020204" charset="-122"/>
              </a:rPr>
              <a:t>在觅知网出售的</a:t>
            </a:r>
            <a:r>
              <a:rPr lang="en-US" altLang="zh-CN" dirty="0">
                <a:solidFill>
                  <a:schemeClr val="tx1">
                    <a:lumMod val="75000"/>
                    <a:lumOff val="25000"/>
                  </a:schemeClr>
                </a:solidFill>
                <a:latin typeface="微软雅黑" panose="020B0503020204020204" charset="-122"/>
                <a:ea typeface="微软雅黑" panose="020B0503020204020204" charset="-122"/>
              </a:rPr>
              <a:t>PPT</a:t>
            </a:r>
            <a:r>
              <a:rPr lang="zh-CN" altLang="en-US" dirty="0">
                <a:solidFill>
                  <a:schemeClr val="tx1">
                    <a:lumMod val="75000"/>
                    <a:lumOff val="25000"/>
                  </a:schemeClr>
                </a:solidFill>
                <a:latin typeface="微软雅黑" panose="020B0503020204020204" charset="-122"/>
                <a:ea typeface="微软雅黑" panose="020B0503020204020204" charset="-122"/>
              </a:rPr>
              <a:t>模板是免版税类（</a:t>
            </a:r>
            <a:r>
              <a:rPr lang="en-US" altLang="zh-CN" dirty="0">
                <a:solidFill>
                  <a:schemeClr val="tx1">
                    <a:lumMod val="75000"/>
                    <a:lumOff val="25000"/>
                  </a:schemeClr>
                </a:solidFill>
                <a:latin typeface="微软雅黑" panose="020B0503020204020204" charset="-122"/>
                <a:ea typeface="微软雅黑" panose="020B0503020204020204" charset="-122"/>
              </a:rPr>
              <a:t>RF</a:t>
            </a:r>
            <a:r>
              <a:rPr lang="zh-CN" altLang="en-US" dirty="0">
                <a:solidFill>
                  <a:schemeClr val="tx1">
                    <a:lumMod val="75000"/>
                    <a:lumOff val="25000"/>
                  </a:schemeClr>
                </a:solidFill>
                <a:latin typeface="微软雅黑" panose="020B0503020204020204" charset="-122"/>
                <a:ea typeface="微软雅黑" panose="020B0503020204020204" charset="-122"/>
              </a:rPr>
              <a:t>：</a:t>
            </a:r>
            <a:r>
              <a:rPr lang="en-US" altLang="zh-CN" dirty="0">
                <a:solidFill>
                  <a:schemeClr val="tx1">
                    <a:lumMod val="75000"/>
                    <a:lumOff val="25000"/>
                  </a:schemeClr>
                </a:solidFill>
                <a:latin typeface="微软雅黑" panose="020B0503020204020204" charset="-122"/>
                <a:ea typeface="微软雅黑" panose="020B0503020204020204" charset="-122"/>
              </a:rPr>
              <a:t>Royalty-Free</a:t>
            </a:r>
            <a:r>
              <a:rPr lang="zh-CN" altLang="en-US" dirty="0">
                <a:solidFill>
                  <a:schemeClr val="tx1">
                    <a:lumMod val="75000"/>
                    <a:lumOff val="25000"/>
                  </a:schemeClr>
                </a:solidFill>
                <a:latin typeface="微软雅黑" panose="020B0503020204020204" charset="-122"/>
                <a:ea typeface="微软雅黑" panose="020B0503020204020204" charset="-122"/>
              </a:rPr>
              <a:t>）正版受</a:t>
            </a:r>
            <a:r>
              <a:rPr lang="en-US" altLang="zh-CN" dirty="0">
                <a:solidFill>
                  <a:schemeClr val="tx1">
                    <a:lumMod val="75000"/>
                    <a:lumOff val="25000"/>
                  </a:schemeClr>
                </a:solidFill>
                <a:latin typeface="微软雅黑" panose="020B0503020204020204" charset="-122"/>
                <a:ea typeface="微软雅黑" panose="020B0503020204020204" charset="-122"/>
              </a:rPr>
              <a:t>《</a:t>
            </a:r>
            <a:r>
              <a:rPr lang="zh-CN" altLang="en-US" dirty="0">
                <a:solidFill>
                  <a:schemeClr val="tx1">
                    <a:lumMod val="75000"/>
                    <a:lumOff val="25000"/>
                  </a:schemeClr>
                </a:solidFill>
                <a:latin typeface="微软雅黑" panose="020B0503020204020204" charset="-122"/>
                <a:ea typeface="微软雅黑" panose="020B0503020204020204" charset="-122"/>
              </a:rPr>
              <a:t>中国人民共和国著作法</a:t>
            </a:r>
            <a:r>
              <a:rPr lang="en-US" altLang="zh-CN" dirty="0">
                <a:solidFill>
                  <a:schemeClr val="tx1">
                    <a:lumMod val="75000"/>
                    <a:lumOff val="25000"/>
                  </a:schemeClr>
                </a:solidFill>
                <a:latin typeface="微软雅黑" panose="020B0503020204020204" charset="-122"/>
                <a:ea typeface="微软雅黑" panose="020B0503020204020204" charset="-122"/>
              </a:rPr>
              <a:t>》</a:t>
            </a:r>
            <a:r>
              <a:rPr lang="zh-CN" altLang="en-US" dirty="0">
                <a:solidFill>
                  <a:schemeClr val="tx1">
                    <a:lumMod val="75000"/>
                    <a:lumOff val="25000"/>
                  </a:schemeClr>
                </a:solidFill>
                <a:latin typeface="微软雅黑" panose="020B0503020204020204" charset="-122"/>
                <a:ea typeface="微软雅黑" panose="020B0503020204020204" charset="-122"/>
              </a:rPr>
              <a:t>和</a:t>
            </a:r>
            <a:r>
              <a:rPr lang="en-US" altLang="zh-CN" dirty="0">
                <a:solidFill>
                  <a:schemeClr val="tx1">
                    <a:lumMod val="75000"/>
                    <a:lumOff val="25000"/>
                  </a:schemeClr>
                </a:solidFill>
                <a:latin typeface="微软雅黑" panose="020B0503020204020204" charset="-122"/>
                <a:ea typeface="微软雅黑" panose="020B0503020204020204" charset="-122"/>
              </a:rPr>
              <a:t>《</a:t>
            </a:r>
            <a:r>
              <a:rPr lang="zh-CN" altLang="en-US" dirty="0">
                <a:solidFill>
                  <a:schemeClr val="tx1">
                    <a:lumMod val="75000"/>
                    <a:lumOff val="25000"/>
                  </a:schemeClr>
                </a:solidFill>
                <a:latin typeface="微软雅黑" panose="020B0503020204020204" charset="-122"/>
                <a:ea typeface="微软雅黑" panose="020B0503020204020204" charset="-122"/>
              </a:rPr>
              <a:t>世界版权公约</a:t>
            </a:r>
            <a:r>
              <a:rPr lang="en-US" altLang="zh-CN" dirty="0">
                <a:solidFill>
                  <a:schemeClr val="tx1">
                    <a:lumMod val="75000"/>
                    <a:lumOff val="25000"/>
                  </a:schemeClr>
                </a:solidFill>
                <a:latin typeface="微软雅黑" panose="020B0503020204020204" charset="-122"/>
                <a:ea typeface="微软雅黑" panose="020B0503020204020204" charset="-122"/>
              </a:rPr>
              <a:t>》</a:t>
            </a:r>
            <a:r>
              <a:rPr lang="zh-CN" altLang="en-US" dirty="0">
                <a:solidFill>
                  <a:schemeClr val="tx1">
                    <a:lumMod val="75000"/>
                    <a:lumOff val="25000"/>
                  </a:schemeClr>
                </a:solidFill>
                <a:latin typeface="微软雅黑" panose="020B0503020204020204" charset="-122"/>
                <a:ea typeface="微软雅黑" panose="020B0503020204020204" charset="-122"/>
              </a:rPr>
              <a:t>的保护，作品的所有权、版权和著作权归觅知网所有，您下载的是</a:t>
            </a:r>
            <a:r>
              <a:rPr lang="en-US" altLang="zh-CN" dirty="0">
                <a:solidFill>
                  <a:schemeClr val="tx1">
                    <a:lumMod val="75000"/>
                    <a:lumOff val="25000"/>
                  </a:schemeClr>
                </a:solidFill>
                <a:latin typeface="微软雅黑" panose="020B0503020204020204" charset="-122"/>
                <a:ea typeface="微软雅黑" panose="020B0503020204020204" charset="-122"/>
              </a:rPr>
              <a:t>PPT</a:t>
            </a:r>
            <a:r>
              <a:rPr lang="zh-CN" altLang="en-US" dirty="0">
                <a:solidFill>
                  <a:schemeClr val="tx1">
                    <a:lumMod val="75000"/>
                    <a:lumOff val="25000"/>
                  </a:schemeClr>
                </a:solidFill>
                <a:latin typeface="微软雅黑" panose="020B0503020204020204" charset="-122"/>
                <a:ea typeface="微软雅黑" panose="020B0503020204020204" charset="-122"/>
              </a:rPr>
              <a:t>模板素材的使用权。</a:t>
            </a:r>
            <a:endParaRPr lang="zh-CN" altLang="en-US" dirty="0">
              <a:solidFill>
                <a:schemeClr val="tx1">
                  <a:lumMod val="75000"/>
                  <a:lumOff val="25000"/>
                </a:schemeClr>
              </a:solidFill>
              <a:latin typeface="微软雅黑" panose="020B0503020204020204" charset="-122"/>
              <a:ea typeface="微软雅黑" panose="020B0503020204020204" charset="-122"/>
            </a:endParaRPr>
          </a:p>
          <a:p>
            <a:pPr algn="just">
              <a:lnSpc>
                <a:spcPct val="150000"/>
              </a:lnSpc>
            </a:pPr>
            <a:r>
              <a:rPr lang="en-US" altLang="zh-CN" dirty="0">
                <a:solidFill>
                  <a:schemeClr val="tx1">
                    <a:lumMod val="75000"/>
                    <a:lumOff val="25000"/>
                  </a:schemeClr>
                </a:solidFill>
                <a:latin typeface="微软雅黑" panose="020B0503020204020204" charset="-122"/>
                <a:ea typeface="微软雅黑" panose="020B0503020204020204" charset="-122"/>
              </a:rPr>
              <a:t>2.</a:t>
            </a:r>
            <a:r>
              <a:rPr lang="zh-CN" altLang="en-US" dirty="0">
                <a:solidFill>
                  <a:schemeClr val="tx1">
                    <a:lumMod val="75000"/>
                    <a:lumOff val="25000"/>
                  </a:schemeClr>
                </a:solidFill>
                <a:latin typeface="微软雅黑" panose="020B0503020204020204" charset="-122"/>
                <a:ea typeface="微软雅黑" panose="020B0503020204020204" charset="-122"/>
              </a:rPr>
              <a:t>不得将觅知网的</a:t>
            </a:r>
            <a:r>
              <a:rPr lang="en-US" altLang="zh-CN" dirty="0">
                <a:solidFill>
                  <a:schemeClr val="tx1">
                    <a:lumMod val="75000"/>
                    <a:lumOff val="25000"/>
                  </a:schemeClr>
                </a:solidFill>
                <a:latin typeface="微软雅黑" panose="020B0503020204020204" charset="-122"/>
                <a:ea typeface="微软雅黑" panose="020B0503020204020204" charset="-122"/>
              </a:rPr>
              <a:t>PPT</a:t>
            </a:r>
            <a:r>
              <a:rPr lang="zh-CN" altLang="en-US" dirty="0">
                <a:solidFill>
                  <a:schemeClr val="tx1">
                    <a:lumMod val="75000"/>
                    <a:lumOff val="25000"/>
                  </a:schemeClr>
                </a:solidFill>
                <a:latin typeface="微软雅黑" panose="020B0503020204020204" charset="-122"/>
                <a:ea typeface="微软雅黑" panose="020B0503020204020204" charset="-122"/>
              </a:rPr>
              <a:t>模板、</a:t>
            </a:r>
            <a:r>
              <a:rPr lang="en-US" altLang="zh-CN" dirty="0">
                <a:solidFill>
                  <a:schemeClr val="tx1">
                    <a:lumMod val="75000"/>
                    <a:lumOff val="25000"/>
                  </a:schemeClr>
                </a:solidFill>
                <a:latin typeface="微软雅黑" panose="020B0503020204020204" charset="-122"/>
                <a:ea typeface="微软雅黑" panose="020B0503020204020204" charset="-122"/>
              </a:rPr>
              <a:t>PPT</a:t>
            </a:r>
            <a:r>
              <a:rPr lang="zh-CN" altLang="en-US" dirty="0">
                <a:solidFill>
                  <a:schemeClr val="tx1">
                    <a:lumMod val="75000"/>
                    <a:lumOff val="25000"/>
                  </a:schemeClr>
                </a:solidFill>
                <a:latin typeface="微软雅黑" panose="020B0503020204020204" charset="-122"/>
                <a:ea typeface="微软雅黑" panose="020B0503020204020204" charset="-122"/>
              </a:rPr>
              <a:t>素材，本身用于再出售，或者出租、出借、转让、分销、发布或者作为礼物供他人使用，不得转授权、出卖、转让本协议或者本协议中的权利。</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5" name="矩形 4"/>
          <p:cNvSpPr/>
          <p:nvPr/>
        </p:nvSpPr>
        <p:spPr>
          <a:xfrm>
            <a:off x="539932" y="5441722"/>
            <a:ext cx="11652068" cy="458908"/>
          </a:xfrm>
          <a:prstGeom prst="rect">
            <a:avLst/>
          </a:prstGeom>
        </p:spPr>
        <p:txBody>
          <a:bodyPr wrap="square">
            <a:spAutoFit/>
          </a:bodyPr>
          <a:lstStyle/>
          <a:p>
            <a:pPr algn="ct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更多模板烦请登录：</a:t>
            </a:r>
            <a:r>
              <a:rPr lang="en-US" altLang="zh-CN" b="1" dirty="0">
                <a:solidFill>
                  <a:schemeClr val="tx1">
                    <a:lumMod val="75000"/>
                    <a:lumOff val="25000"/>
                  </a:schemeClr>
                </a:solidFill>
                <a:latin typeface="微软雅黑" panose="020B0503020204020204" charset="-122"/>
                <a:ea typeface="微软雅黑" panose="020B0503020204020204" charset="-122"/>
              </a:rPr>
              <a:t>http://www.51miz.com/ppt/</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p:transition spd="slow" advTm="3000">
        <p:fade/>
      </p:transition>
    </mc:Fallback>
  </mc:AlternateContent>
</p:sld>
</file>

<file path=ppt/theme/theme1.xml><?xml version="1.0" encoding="utf-8"?>
<a:theme xmlns:a="http://schemas.openxmlformats.org/drawingml/2006/main" name="画廊">
  <a:themeElements>
    <a:clrScheme name="画廊">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画廊">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画廊">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0</TotalTime>
  <Words>6642</Words>
  <Application>WPS 演示</Application>
  <PresentationFormat>宽屏</PresentationFormat>
  <Paragraphs>746</Paragraphs>
  <Slides>60</Slides>
  <Notes>0</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60</vt:i4>
      </vt:variant>
    </vt:vector>
  </HeadingPairs>
  <TitlesOfParts>
    <vt:vector size="81" baseType="lpstr">
      <vt:lpstr>Arial</vt:lpstr>
      <vt:lpstr>宋体</vt:lpstr>
      <vt:lpstr>Wingdings</vt:lpstr>
      <vt:lpstr>汉真广标</vt:lpstr>
      <vt:lpstr>Arial Unicode MS</vt:lpstr>
      <vt:lpstr>阿里巴巴普惠体 M</vt:lpstr>
      <vt:lpstr>Calibri</vt:lpstr>
      <vt:lpstr>Agency FB</vt:lpstr>
      <vt:lpstr>Adobe 宋体 Std L</vt:lpstr>
      <vt:lpstr>仓耳玄三M W05</vt:lpstr>
      <vt:lpstr>Algerian</vt:lpstr>
      <vt:lpstr>思源黑体 CN Regular</vt:lpstr>
      <vt:lpstr>楷体_GB2312</vt:lpstr>
      <vt:lpstr>Gill Sans MT</vt:lpstr>
      <vt:lpstr>微软雅黑</vt:lpstr>
      <vt:lpstr>等线</vt:lpstr>
      <vt:lpstr>等线 Light</vt:lpstr>
      <vt:lpstr>黑体</vt:lpstr>
      <vt:lpstr>新宋体</vt:lpstr>
      <vt:lpstr>HY중고딕</vt:lpstr>
      <vt:lpstr>画廊</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陈Sir</cp:lastModifiedBy>
  <cp:revision>69</cp:revision>
  <dcterms:created xsi:type="dcterms:W3CDTF">2018-04-19T08:58:00Z</dcterms:created>
  <dcterms:modified xsi:type="dcterms:W3CDTF">2021-07-20T01:02:26Z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F95C3B2E925D4138911FCD2A84E8FFE1</vt:lpwstr>
  </property>
  <property fmtid="{D5CDD505-2E9C-101B-9397-08002B2CF9AE}" pid="3" name="KSOProductBuildVer">
    <vt:lpwstr>2052-11.1.0.10667</vt:lpwstr>
  </property>
</Properties>
</file>