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06" r:id="rId3"/>
    <p:sldId id="307" r:id="rId5"/>
    <p:sldId id="372" r:id="rId6"/>
    <p:sldId id="373" r:id="rId7"/>
    <p:sldId id="308" r:id="rId8"/>
    <p:sldId id="336" r:id="rId9"/>
    <p:sldId id="337" r:id="rId10"/>
    <p:sldId id="338" r:id="rId11"/>
    <p:sldId id="339" r:id="rId12"/>
    <p:sldId id="340" r:id="rId13"/>
    <p:sldId id="374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75" r:id="rId22"/>
    <p:sldId id="350" r:id="rId23"/>
    <p:sldId id="351" r:id="rId24"/>
    <p:sldId id="352" r:id="rId25"/>
    <p:sldId id="353" r:id="rId26"/>
    <p:sldId id="376" r:id="rId27"/>
    <p:sldId id="355" r:id="rId28"/>
    <p:sldId id="380" r:id="rId29"/>
    <p:sldId id="356" r:id="rId30"/>
    <p:sldId id="357" r:id="rId31"/>
    <p:sldId id="358" r:id="rId32"/>
    <p:sldId id="377" r:id="rId33"/>
    <p:sldId id="360" r:id="rId34"/>
    <p:sldId id="378" r:id="rId35"/>
    <p:sldId id="362" r:id="rId36"/>
    <p:sldId id="364" r:id="rId37"/>
    <p:sldId id="365" r:id="rId38"/>
    <p:sldId id="366" r:id="rId39"/>
    <p:sldId id="367" r:id="rId40"/>
    <p:sldId id="379" r:id="rId41"/>
    <p:sldId id="369" r:id="rId42"/>
    <p:sldId id="370" r:id="rId43"/>
    <p:sldId id="310" r:id="rId4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885"/>
    <a:srgbClr val="488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0129" autoAdjust="0"/>
  </p:normalViewPr>
  <p:slideViewPr>
    <p:cSldViewPr snapToGrid="0">
      <p:cViewPr>
        <p:scale>
          <a:sx n="75" d="100"/>
          <a:sy n="75" d="100"/>
        </p:scale>
        <p:origin x="-1704" y="-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46A2E0BB-B611-43D5-BEF6-18B5C7E0F7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2DC08-8919-45B1-9278-FD2AF1424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2DC08-8919-45B1-9278-FD2AF1424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2DC08-8919-45B1-9278-FD2AF1424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2667B-C794-4958-97D0-8F49D4787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 userDrawn="1"/>
        </p:nvGrpSpPr>
        <p:grpSpPr>
          <a:xfrm>
            <a:off x="863600" y="321007"/>
            <a:ext cx="4305300" cy="1007767"/>
            <a:chOff x="4555084" y="1092328"/>
            <a:chExt cx="4697323" cy="11508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4" name="组合 123"/>
            <p:cNvGrpSpPr/>
            <p:nvPr/>
          </p:nvGrpSpPr>
          <p:grpSpPr>
            <a:xfrm>
              <a:off x="4555084" y="1092328"/>
              <a:ext cx="4697323" cy="974450"/>
              <a:chOff x="4555084" y="1092328"/>
              <a:chExt cx="4697323" cy="97445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0"/>
                <a:ext cx="958122" cy="346394"/>
              </a:xfrm>
              <a:prstGeom prst="rect">
                <a:avLst/>
              </a:prstGeom>
            </p:spPr>
          </p:pic>
          <p:sp>
            <p:nvSpPr>
              <p:cNvPr id="6" name="圆角矩形 5"/>
              <p:cNvSpPr/>
              <p:nvPr/>
            </p:nvSpPr>
            <p:spPr>
              <a:xfrm>
                <a:off x="4555084" y="1092328"/>
                <a:ext cx="4389024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2000">
        <p15:prstTrans prst="wind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6680200"/>
            <a:ext cx="12192000" cy="1893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图片 56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0" name="矩形 619"/>
          <p:cNvSpPr/>
          <p:nvPr/>
        </p:nvSpPr>
        <p:spPr>
          <a:xfrm>
            <a:off x="0" y="3957237"/>
            <a:ext cx="12192000" cy="18581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组合 596"/>
          <p:cNvGrpSpPr/>
          <p:nvPr/>
        </p:nvGrpSpPr>
        <p:grpSpPr>
          <a:xfrm>
            <a:off x="2330419" y="1128545"/>
            <a:ext cx="2493904" cy="249390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8" name="同心圆 5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9" name="椭圆 59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00" name="椭圆 599"/>
          <p:cNvSpPr/>
          <p:nvPr/>
        </p:nvSpPr>
        <p:spPr>
          <a:xfrm>
            <a:off x="768237" y="2116567"/>
            <a:ext cx="903568" cy="90356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01" name="椭圆 600"/>
          <p:cNvSpPr/>
          <p:nvPr/>
        </p:nvSpPr>
        <p:spPr>
          <a:xfrm>
            <a:off x="2531865" y="676907"/>
            <a:ext cx="366369" cy="36636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3" name="组合 601"/>
          <p:cNvGrpSpPr/>
          <p:nvPr/>
        </p:nvGrpSpPr>
        <p:grpSpPr>
          <a:xfrm>
            <a:off x="6493913" y="3555823"/>
            <a:ext cx="401413" cy="40141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3" name="同心圆 6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604"/>
          <p:cNvGrpSpPr/>
          <p:nvPr/>
        </p:nvGrpSpPr>
        <p:grpSpPr>
          <a:xfrm>
            <a:off x="5393295" y="2188927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6" name="同心圆 6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7" name="椭圆 6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607"/>
          <p:cNvGrpSpPr/>
          <p:nvPr/>
        </p:nvGrpSpPr>
        <p:grpSpPr>
          <a:xfrm>
            <a:off x="4787415" y="3393618"/>
            <a:ext cx="293036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9" name="同心圆 6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0" name="椭圆 60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610"/>
          <p:cNvGrpSpPr/>
          <p:nvPr/>
        </p:nvGrpSpPr>
        <p:grpSpPr>
          <a:xfrm>
            <a:off x="576293" y="5798678"/>
            <a:ext cx="38389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12" name="同心圆 6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3" name="椭圆 61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14" name="椭圆 613"/>
          <p:cNvSpPr/>
          <p:nvPr/>
        </p:nvSpPr>
        <p:spPr>
          <a:xfrm>
            <a:off x="6046381" y="1406424"/>
            <a:ext cx="366369" cy="36636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15" name="椭圆 614"/>
          <p:cNvSpPr/>
          <p:nvPr/>
        </p:nvSpPr>
        <p:spPr>
          <a:xfrm>
            <a:off x="6065732" y="6014569"/>
            <a:ext cx="183185" cy="18318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7" name="组合 615"/>
          <p:cNvGrpSpPr/>
          <p:nvPr/>
        </p:nvGrpSpPr>
        <p:grpSpPr>
          <a:xfrm>
            <a:off x="10106685" y="5266574"/>
            <a:ext cx="951985" cy="95198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7" name="同心圆 6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8" name="椭圆 6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22" name="TextBox 7"/>
          <p:cNvSpPr>
            <a:spLocks noChangeArrowheads="1"/>
          </p:cNvSpPr>
          <p:nvPr/>
        </p:nvSpPr>
        <p:spPr bwMode="auto">
          <a:xfrm>
            <a:off x="904069" y="4227819"/>
            <a:ext cx="8316132" cy="95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zh-CN" altLang="en-US" sz="5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压力与情绪管理</a:t>
            </a:r>
            <a:endParaRPr lang="en-US" altLang="zh-CN" sz="5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3" name="TextBox 7"/>
          <p:cNvSpPr>
            <a:spLocks noChangeArrowheads="1"/>
          </p:cNvSpPr>
          <p:nvPr/>
        </p:nvSpPr>
        <p:spPr bwMode="auto">
          <a:xfrm>
            <a:off x="2159000" y="5197788"/>
            <a:ext cx="5477535" cy="43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ctr" defTabSz="1218565"/>
            <a:r>
              <a:rPr lang="zh-CN" altLang="en-US" sz="19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精品企业培训之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压力与情绪管理</a:t>
            </a:r>
            <a:r>
              <a:rPr lang="zh-CN" altLang="en-US" sz="20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课件</a:t>
            </a:r>
            <a:endParaRPr lang="en-US" altLang="zh-CN" sz="20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4" name="直接连接符 623"/>
          <p:cNvCxnSpPr/>
          <p:nvPr/>
        </p:nvCxnSpPr>
        <p:spPr>
          <a:xfrm>
            <a:off x="1658473" y="5125697"/>
            <a:ext cx="7262971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3201" y="282585"/>
            <a:ext cx="3319354" cy="38957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-0.52465 -0.50957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2.71605E-6 L 0.12309 0.575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5E-6 6.17284E-7 L -0.71736 -0.40556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7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4.32099E-6 L -0.64115 -0.9497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99"/>
                            </p:stCondLst>
                            <p:childTnLst>
                              <p:par>
                                <p:cTn id="1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" grpId="0" animBg="1"/>
      <p:bldP spid="600" grpId="0" animBg="1"/>
      <p:bldP spid="600" grpId="1" animBg="1"/>
      <p:bldP spid="600" grpId="2" animBg="1"/>
      <p:bldP spid="601" grpId="0" animBg="1"/>
      <p:bldP spid="601" grpId="1" animBg="1"/>
      <p:bldP spid="601" grpId="2" animBg="1"/>
      <p:bldP spid="614" grpId="0" animBg="1"/>
      <p:bldP spid="614" grpId="1" animBg="1"/>
      <p:bldP spid="614" grpId="2" animBg="1"/>
      <p:bldP spid="615" grpId="0" animBg="1"/>
      <p:bldP spid="615" grpId="1" animBg="1"/>
      <p:bldP spid="615" grpId="2" animBg="1"/>
      <p:bldP spid="622" grpId="0"/>
      <p:bldP spid="6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" y="0"/>
            <a:ext cx="422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1" rIns="121882" bIns="60941" spcCol="0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31371" y="4042061"/>
            <a:ext cx="3360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31371" y="3274061"/>
            <a:ext cx="0" cy="76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0454" y="3391321"/>
            <a:ext cx="3231446" cy="5386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7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课程目的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1371" y="3274061"/>
            <a:ext cx="3360000" cy="7680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87900" y="1912492"/>
            <a:ext cx="1219199" cy="13133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99200" y="1912492"/>
            <a:ext cx="5332412" cy="13133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本课程的目的是提高我们化解压力及控制自己过激情绪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87900" y="4087615"/>
            <a:ext cx="1219199" cy="13133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299200" y="4087615"/>
            <a:ext cx="5332412" cy="13133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正确面对压力之下的反应，及有效管理及缓解压力的能力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5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5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1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" y="0"/>
            <a:ext cx="422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1" rIns="121882" bIns="60941" spcCol="0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24003" y="0"/>
            <a:ext cx="9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1" rIns="121882" bIns="60941" spcCol="0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31371" y="4042061"/>
            <a:ext cx="3360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31371" y="3274061"/>
            <a:ext cx="0" cy="76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91371" y="3324861"/>
            <a:ext cx="0" cy="76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0454" y="3391321"/>
            <a:ext cx="3143098" cy="5386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</a:t>
            </a:r>
            <a:r>
              <a:rPr lang="zh-CN" altLang="en-US" sz="2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r>
              <a:rPr lang="en-US" altLang="zh-CN" sz="2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1371" y="3274061"/>
            <a:ext cx="3360000" cy="7680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20727" y="1836292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56063" y="1836292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有关压力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220727" y="2830315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56063" y="2830315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避开压力源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0727" y="3900537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56063" y="3900537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提高相应能力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20727" y="4958060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56063" y="4958060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对思维改造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5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5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5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" y="0"/>
            <a:ext cx="422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1" rIns="121882" bIns="60941" spcCol="0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24003" y="0"/>
            <a:ext cx="9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1" rIns="121882" bIns="60941" spcCol="0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31371" y="4042061"/>
            <a:ext cx="3360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31371" y="3274061"/>
            <a:ext cx="0" cy="76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791371" y="3274061"/>
            <a:ext cx="0" cy="768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0454" y="3391321"/>
            <a:ext cx="3143098" cy="5386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</a:t>
            </a:r>
            <a:r>
              <a:rPr lang="zh-CN" altLang="en-US" sz="2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r>
              <a:rPr lang="en-US" altLang="zh-CN" sz="2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1371" y="3274061"/>
            <a:ext cx="3360000" cy="7680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20727" y="2195315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56063" y="2195315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缓解压力的方法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20727" y="3392537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56063" y="3392537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面对压力控制情绪的技巧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20727" y="4564360"/>
            <a:ext cx="672075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56063" y="4564360"/>
            <a:ext cx="4502449" cy="6720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员工压力管理的方法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5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5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3" grpId="0"/>
      <p:bldP spid="3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88184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8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有关压力</a:t>
            </a:r>
            <a:endParaRPr lang="zh-CN" altLang="en-US" sz="8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1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9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 219"/>
          <p:cNvSpPr/>
          <p:nvPr/>
        </p:nvSpPr>
        <p:spPr>
          <a:xfrm>
            <a:off x="1397000" y="1877060"/>
            <a:ext cx="9601200" cy="134366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71209"/>
            <a:ext cx="38988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有关压力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63700" y="2322963"/>
            <a:ext cx="8902700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当自发或外界的要求不适合自我的处理能力</a:t>
            </a:r>
            <a:r>
              <a:rPr lang="zh-CN" altLang="en-US" sz="186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时，所</a:t>
            </a: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产生的一种内心感受及身体反映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48816" y="3668839"/>
            <a:ext cx="9449383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如果一个人的精神和肉体能够接受压力的挑战，那么压力对人就是一种推动力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；相反则会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给身心健康带来危害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63092" y="4665464"/>
            <a:ext cx="9206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生活中没有固定的模式可保证免受压力，但有许多方法可以减轻压力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3" descr="C:\Users\Administrator\Desktop\qwas71重复用\9119444d8bf56beb98fdee9f61857cf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893651" y="4427869"/>
            <a:ext cx="2239631" cy="223963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0000">
        <p15:prstTrans prst="wind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bldLvl="0" animBg="1"/>
      <p:bldP spid="4" grpId="0"/>
      <p:bldP spid="7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6300" y="437343"/>
            <a:ext cx="40131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女性面对压力的反应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79600" y="5058833"/>
            <a:ext cx="8883227" cy="1078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女性在压力下的反应较主观而感性，女性的心灵较注重主观世界，女人总会体验各种情绪</a:t>
            </a:r>
            <a:endParaRPr lang="zh-CN" altLang="en-US" sz="21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05097" y="1833172"/>
            <a:ext cx="8152712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心烦意乱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08200" y="2861025"/>
            <a:ext cx="8115300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过度反应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18466" y="3823685"/>
            <a:ext cx="8144646" cy="7078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精疲力竭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5000">
        <p15:prstTrans prst="pageCurlDouble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9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4" grpId="0" animBg="1"/>
      <p:bldP spid="25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0900" y="513543"/>
            <a:ext cx="40639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</a:t>
            </a: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面对压力的反应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6827" y="4080087"/>
            <a:ext cx="7804573" cy="138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男性面对压力时多半以客观分析的态度面对压力，而在认知能力的关注范围主要在外界事物，压力之下，男人因而倾向缩回个人思考世界，企图定出行动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方案。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62010" y="1890421"/>
            <a:ext cx="7380366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退 缩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58934" y="2639721"/>
            <a:ext cx="7380366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 怒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30458" y="3325521"/>
            <a:ext cx="7380366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 闭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170a28084a6fd4a6101826cb579f7a1b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665886" y="4229099"/>
            <a:ext cx="1806312" cy="21854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9000">
        <p15:prstTrans prst="origami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1503" y="488143"/>
            <a:ext cx="357378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过度的压力带来的伤害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75723" y="1718309"/>
            <a:ext cx="4531360" cy="420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据统计，七成以上的疾病与压力有关</a:t>
            </a:r>
            <a:endParaRPr lang="zh-CN" altLang="en-US" sz="213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222500" y="2692400"/>
            <a:ext cx="1662040" cy="107721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生理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信号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264181" y="2692400"/>
            <a:ext cx="1662040" cy="107721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情绪</a:t>
            </a:r>
            <a:endParaRPr lang="en-US" altLang="zh-CN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信号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92585" y="4483183"/>
            <a:ext cx="2913411" cy="954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失眠  头痛  肠胃不适</a:t>
            </a:r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865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高血压  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心脏病  精神病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703525" y="4483183"/>
            <a:ext cx="3236963" cy="954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记忆力下降  注意力不集中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悲观失望  异常激动  自杀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2000">
        <p15:prstTrans prst="airplane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5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36" grpId="0" animBg="1"/>
      <p:bldP spid="37" grpId="0" animBg="1"/>
      <p:bldP spid="40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8903" y="488143"/>
            <a:ext cx="187833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压力的来源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9500" y="1708573"/>
            <a:ext cx="9982200" cy="115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压力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的来源也是多方面的而造成压力的主要原因有三个方面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865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工作因素；</a:t>
            </a: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生活因素；</a:t>
            </a: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个人性格。</a:t>
            </a:r>
            <a:endParaRPr lang="zh-CN" altLang="en-US" sz="1865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93478" y="3132667"/>
            <a:ext cx="10068222" cy="2656544"/>
            <a:chOff x="2230" y="3574"/>
            <a:chExt cx="14740" cy="3672"/>
          </a:xfrm>
        </p:grpSpPr>
        <p:sp>
          <p:nvSpPr>
            <p:cNvPr id="43" name="Freeform 5"/>
            <p:cNvSpPr/>
            <p:nvPr/>
          </p:nvSpPr>
          <p:spPr bwMode="auto">
            <a:xfrm rot="16200000">
              <a:off x="2204" y="3783"/>
              <a:ext cx="3672" cy="32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  <a:prstDash val="solid"/>
            </a:ln>
            <a:effectLst>
              <a:outerShdw blurRad="609600" dist="304800" dir="2700000" algn="tl" rotWithShape="0">
                <a:schemeClr val="accent1">
                  <a:lumMod val="50000"/>
                  <a:alpha val="6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5"/>
            <p:cNvSpPr/>
            <p:nvPr/>
          </p:nvSpPr>
          <p:spPr bwMode="auto">
            <a:xfrm rot="16200000">
              <a:off x="7837" y="3783"/>
              <a:ext cx="3672" cy="32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  <a:prstDash val="solid"/>
            </a:ln>
            <a:effectLst>
              <a:outerShdw blurRad="609600" dist="304800" dir="2700000" algn="tl" rotWithShape="0">
                <a:schemeClr val="accent1">
                  <a:lumMod val="50000"/>
                  <a:alpha val="6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5"/>
            <p:cNvSpPr/>
            <p:nvPr/>
          </p:nvSpPr>
          <p:spPr bwMode="auto">
            <a:xfrm rot="16200000">
              <a:off x="13324" y="3783"/>
              <a:ext cx="3672" cy="32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  <a:prstDash val="solid"/>
            </a:ln>
            <a:effectLst>
              <a:outerShdw blurRad="609600" dist="304800" dir="2700000" algn="tl" rotWithShape="0">
                <a:schemeClr val="accent1">
                  <a:lumMod val="50000"/>
                  <a:alpha val="6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2230" y="4692"/>
              <a:ext cx="3621" cy="1929"/>
              <a:chOff x="1465441" y="3265740"/>
              <a:chExt cx="2299620" cy="1225118"/>
            </a:xfrm>
          </p:grpSpPr>
          <p:sp>
            <p:nvSpPr>
              <p:cNvPr id="62" name="文本框 61"/>
              <p:cNvSpPr txBox="1"/>
              <p:nvPr/>
            </p:nvSpPr>
            <p:spPr bwMode="auto">
              <a:xfrm>
                <a:off x="1652470" y="3568370"/>
                <a:ext cx="1995400" cy="9224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lt"/>
                  </a:rPr>
                  <a:t>对工作不满意、工作量多、工作要求高、人际关系不良…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 bwMode="auto">
              <a:xfrm>
                <a:off x="1465441" y="3265740"/>
                <a:ext cx="2299620" cy="3694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2135" spc="100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工作因素</a:t>
                </a:r>
                <a:endParaRPr lang="zh-CN" altLang="en-US" sz="2135" spc="1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7842" y="4757"/>
              <a:ext cx="3621" cy="1677"/>
              <a:chOff x="1492931" y="3307351"/>
              <a:chExt cx="2299620" cy="1065460"/>
            </a:xfrm>
          </p:grpSpPr>
          <p:sp>
            <p:nvSpPr>
              <p:cNvPr id="65" name="文本框 64"/>
              <p:cNvSpPr txBox="1"/>
              <p:nvPr/>
            </p:nvSpPr>
            <p:spPr bwMode="auto">
              <a:xfrm>
                <a:off x="1616808" y="3731100"/>
                <a:ext cx="1995400" cy="641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30000"/>
                  </a:lnSpc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lt"/>
                  </a:rPr>
                  <a:t>配偶死亡、离婚、换工作、结婚、怀孕…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 bwMode="auto">
              <a:xfrm>
                <a:off x="1492931" y="3307351"/>
                <a:ext cx="2299620" cy="369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2135" spc="100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生活因素</a:t>
                </a:r>
                <a:endParaRPr lang="zh-CN" altLang="en-US" sz="2135" spc="1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13349" y="4770"/>
              <a:ext cx="3621" cy="1665"/>
              <a:chOff x="1464698" y="3315525"/>
              <a:chExt cx="2299620" cy="1056820"/>
            </a:xfrm>
          </p:grpSpPr>
          <p:sp>
            <p:nvSpPr>
              <p:cNvPr id="68" name="文本框 67"/>
              <p:cNvSpPr txBox="1"/>
              <p:nvPr/>
            </p:nvSpPr>
            <p:spPr bwMode="auto">
              <a:xfrm>
                <a:off x="1616808" y="3731100"/>
                <a:ext cx="1995400" cy="641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30000"/>
                  </a:lnSpc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lt"/>
                  </a:rPr>
                  <a:t>不能自我肯定、追求完美…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 bwMode="auto">
              <a:xfrm>
                <a:off x="1464698" y="3315525"/>
                <a:ext cx="2299620" cy="3692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2135" spc="100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个人性格</a:t>
                </a:r>
                <a:endParaRPr lang="zh-CN" altLang="en-US" sz="2135" spc="1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3258" y="3925"/>
              <a:ext cx="1564" cy="1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65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4265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887" y="3925"/>
              <a:ext cx="1564" cy="1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65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4265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377" y="3925"/>
              <a:ext cx="1564" cy="1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65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4265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2000">
        <p15:prstTrans prst="wind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88184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8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避开压力源</a:t>
            </a:r>
            <a:endParaRPr lang="zh-CN" altLang="en-US" sz="8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99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6300" y="450043"/>
            <a:ext cx="4025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什么是压力管理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79075" y="1601755"/>
            <a:ext cx="1905898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压力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1500" y="2319484"/>
            <a:ext cx="8610599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就是使用各种方法平衡要求与处理能力，将消极性压力转化为积极性压力，从而使自我身心放松，保持健康生活及工作状态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025196" y="3990279"/>
            <a:ext cx="7753803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压力太多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64254" y="4866579"/>
            <a:ext cx="7802045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压力与能力平衡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009672" y="5692079"/>
            <a:ext cx="7832828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压力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太少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4000">
        <p15:prstTrans prst="wind"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49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49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49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52" grpId="0" animBg="1"/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97202" y="500843"/>
            <a:ext cx="3979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压力管理的技巧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1471" y="2722167"/>
            <a:ext cx="9050227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改变压力来源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982802" y="4295111"/>
            <a:ext cx="9015546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发展相应技能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008664" y="5112992"/>
            <a:ext cx="8996550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对思维进行改造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83136" y="3551555"/>
            <a:ext cx="9015064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</a:t>
            </a:r>
            <a:r>
              <a:rPr lang="zh-CN" altLang="en-US" sz="2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缓解压力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的能力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06471" y="1542256"/>
            <a:ext cx="456892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b="1">
                <a:solidFill>
                  <a:srgbClr val="A79C6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solidFill>
                  <a:schemeClr val="tx1"/>
                </a:solidFill>
              </a:rPr>
              <a:t>压力管理原则</a:t>
            </a:r>
            <a:r>
              <a:rPr lang="en-US" altLang="zh-CN" sz="3200" dirty="0">
                <a:solidFill>
                  <a:schemeClr val="tx1"/>
                </a:solidFill>
              </a:rPr>
              <a:t>—</a:t>
            </a:r>
            <a:r>
              <a:rPr lang="zh-CN" altLang="en-US" sz="3200" dirty="0">
                <a:solidFill>
                  <a:schemeClr val="tx1"/>
                </a:solidFill>
              </a:rPr>
              <a:t>平衡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5000">
        <p15:prstTrans prst="pageCurlDouble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9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9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  <p:bldP spid="33" grpId="0" animBg="1"/>
      <p:bldP spid="38" grpId="0" animBg="1"/>
      <p:bldP spid="39" grpId="0" animBg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102" y="450043"/>
            <a:ext cx="40049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压力管理的技巧之一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13179" y="2447109"/>
            <a:ext cx="7865821" cy="5851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清除</a:t>
            </a:r>
            <a:r>
              <a:rPr lang="zh-CN" altLang="en-US" sz="213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endParaRPr lang="zh-CN" altLang="en-US" sz="2135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03965" y="1768083"/>
            <a:ext cx="7827428" cy="5851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避开压力源</a:t>
            </a:r>
            <a:endParaRPr lang="zh-CN" altLang="en-US" sz="213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26471" y="3898296"/>
            <a:ext cx="7827428" cy="5851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增加资源</a:t>
            </a:r>
            <a:endParaRPr lang="zh-CN" altLang="en-US" sz="213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25121" y="3164556"/>
            <a:ext cx="7866804" cy="58516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重新组织生活</a:t>
            </a:r>
            <a:endParaRPr lang="zh-CN" altLang="en-US" sz="213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34819" y="4754033"/>
            <a:ext cx="8723397" cy="138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躲避压力源并不能够将它的影响完全消除，但它确实是处于第一位的可以提供帮助的方法。避开压力源可以使你安然度过一段不太长的时间，但很少能成为一劳永逸的解决之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道。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1000">
        <p15:prstTrans prst="wind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103" y="513543"/>
            <a:ext cx="4055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改变压力来源的方法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8716" y="2204945"/>
            <a:ext cx="27084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做合适自己的事情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8160" y="2807547"/>
            <a:ext cx="2697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合适的人做合适的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合适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的人与合适的人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搭配、合适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的时间做合适的事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194467" y="2292264"/>
            <a:ext cx="4174833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分析压力的来源和问题的核心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194467" y="3156360"/>
            <a:ext cx="3802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将压力因子逐步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击破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194467" y="4020456"/>
            <a:ext cx="3802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直接告诉压力来源者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71224" y="2292264"/>
            <a:ext cx="3802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找寻生命中的避风港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471224" y="3156360"/>
            <a:ext cx="3802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去除不合理的想法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471224" y="4020456"/>
            <a:ext cx="3802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关注自己的影响圈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3000">
        <p15:prstTrans prst="airplane"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9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5668" y="437343"/>
            <a:ext cx="3945731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合适的人做合适的事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Inhaltsplatzhalter 4"/>
          <p:cNvSpPr txBox="1"/>
          <p:nvPr/>
        </p:nvSpPr>
        <p:spPr>
          <a:xfrm>
            <a:off x="2188356" y="3874076"/>
            <a:ext cx="7733624" cy="430887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anchor="t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8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反应快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不能坚持喜表扬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Inhaltsplatzhalter 4"/>
          <p:cNvSpPr txBox="1"/>
          <p:nvPr/>
        </p:nvSpPr>
        <p:spPr>
          <a:xfrm>
            <a:off x="2219728" y="1845505"/>
            <a:ext cx="7733624" cy="430887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anchor="t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理性善于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指挥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Inhaltsplatzhalter 4"/>
          <p:cNvSpPr txBox="1"/>
          <p:nvPr/>
        </p:nvSpPr>
        <p:spPr>
          <a:xfrm>
            <a:off x="2179105" y="4814544"/>
            <a:ext cx="7733624" cy="430887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anchor="t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感觉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灵敏多愁善感顺从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Inhaltsplatzhalter 4"/>
          <p:cNvSpPr txBox="1"/>
          <p:nvPr/>
        </p:nvSpPr>
        <p:spPr>
          <a:xfrm>
            <a:off x="2197776" y="2874205"/>
            <a:ext cx="7733624" cy="430887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anchor="t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关注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事实好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4000">
        <p14:prism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39800" y="437343"/>
            <a:ext cx="39496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合适的时间做合适的事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20526" y="1916247"/>
            <a:ext cx="8845873" cy="743986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生理时钟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-4"/>
          <p:cNvSpPr>
            <a:spLocks noEditPoints="1"/>
          </p:cNvSpPr>
          <p:nvPr/>
        </p:nvSpPr>
        <p:spPr bwMode="auto">
          <a:xfrm>
            <a:off x="1943263" y="3134833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F1B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73172" y="3418572"/>
            <a:ext cx="3429128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此时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是注意力及记忆力最好，且工作与学习的最佳时段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71639" y="3104215"/>
            <a:ext cx="440737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上午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9:00-11:00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精华期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02617" y="3418572"/>
            <a:ext cx="3698683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最好静坐或闭目休息一下再进餐，正午不可饮酒，易醉又伤肝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01931" y="3097441"/>
            <a:ext cx="4753825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12:00-13:00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午休期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-3"/>
          <p:cNvSpPr>
            <a:spLocks noEditPoints="1"/>
          </p:cNvSpPr>
          <p:nvPr/>
        </p:nvSpPr>
        <p:spPr bwMode="auto">
          <a:xfrm>
            <a:off x="6309711" y="3134833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3B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 dirty="0">
              <a:solidFill>
                <a:schemeClr val="tx1"/>
              </a:solidFill>
            </a:endParaRPr>
          </a:p>
        </p:txBody>
      </p:sp>
      <p:sp>
        <p:nvSpPr>
          <p:cNvPr id="22" name="矩形-2"/>
          <p:cNvSpPr>
            <a:spLocks noEditPoints="1"/>
          </p:cNvSpPr>
          <p:nvPr/>
        </p:nvSpPr>
        <p:spPr bwMode="auto">
          <a:xfrm>
            <a:off x="1915316" y="5036536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F1B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45225" y="5320275"/>
            <a:ext cx="3429128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是分析力和创造力得以发挥淋漓得至极时段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43692" y="5005917"/>
            <a:ext cx="440737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14:00-16:00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高峰期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74671" y="5320275"/>
            <a:ext cx="3698683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体力耗弱的阶段，最好补充水果来解馋。避免因饥饿而贪食至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肥胖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612177" y="4998297"/>
            <a:ext cx="4753825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16:00-17:00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低潮期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-1"/>
          <p:cNvSpPr>
            <a:spLocks noEditPoints="1"/>
          </p:cNvSpPr>
          <p:nvPr/>
        </p:nvSpPr>
        <p:spPr bwMode="auto">
          <a:xfrm>
            <a:off x="6281764" y="5036536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3B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5000">
        <p15:prstTrans prst="wind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49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49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9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9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9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4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399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4" grpId="0" bldLvl="0" animBg="1"/>
      <p:bldP spid="15" grpId="0"/>
      <p:bldP spid="16" grpId="0"/>
      <p:bldP spid="19" grpId="0"/>
      <p:bldP spid="20" grpId="0"/>
      <p:bldP spid="21" grpId="0" bldLvl="0" animBg="1"/>
      <p:bldP spid="22" grpId="0" bldLvl="0" animBg="1"/>
      <p:bldP spid="23" grpId="0"/>
      <p:bldP spid="24" grpId="0"/>
      <p:bldP spid="25" grpId="0"/>
      <p:bldP spid="26" grpId="0"/>
      <p:bldP spid="2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277861" y="1823145"/>
            <a:ext cx="3803376" cy="67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此时血糖略增，臭觉与味觉最敏感，不妨以准备晚餐来提提精神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597745" y="1912647"/>
            <a:ext cx="4445105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17:00-19:00  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松散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277861" y="3002429"/>
            <a:ext cx="3803376" cy="67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最好能在饭后</a:t>
            </a:r>
            <a:r>
              <a:rPr lang="en-US" altLang="zh-CN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分钟去散个步或沐浴，放松 一下，舒解一日的疲倦困顿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597745" y="3058911"/>
            <a:ext cx="4445105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</a:t>
            </a: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19:00-20:00  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暂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息期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277861" y="4101075"/>
            <a:ext cx="3803376" cy="67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此为晚上活动的颠峰时段，建议您善用这时段进行商议，进修</a:t>
            </a:r>
            <a:r>
              <a:rPr lang="zh-CN" altLang="en-US" sz="133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等需要</a:t>
            </a: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思虑周密的活动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597745" y="4299876"/>
            <a:ext cx="4445105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</a:t>
            </a: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20:00-22:00  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夜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修期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277861" y="5406229"/>
            <a:ext cx="3803376" cy="67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经过整日忙碌，此时应该放松心情进入梦乡，千万别让身体</a:t>
            </a:r>
            <a:r>
              <a:rPr lang="zh-CN" altLang="en-US" sz="133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过度负荷</a:t>
            </a: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，那可得不偿失哦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597745" y="5609996"/>
            <a:ext cx="4445105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</a:t>
            </a:r>
            <a:r>
              <a:rPr lang="en-US" altLang="zh-CN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22:00-24:00  </a:t>
            </a:r>
            <a:r>
              <a:rPr lang="zh-CN" altLang="en-US" sz="18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夜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眠期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376587" y="2323507"/>
            <a:ext cx="815413" cy="22109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ea typeface="微软雅黑" panose="020B0503020204020204" pitchFamily="34" charset="-122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11536098" y="2535875"/>
            <a:ext cx="921385" cy="1717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生理时钟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-3"/>
          <p:cNvSpPr>
            <a:spLocks noEditPoints="1"/>
          </p:cNvSpPr>
          <p:nvPr/>
        </p:nvSpPr>
        <p:spPr bwMode="auto">
          <a:xfrm>
            <a:off x="2007797" y="1919020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3B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 dirty="0">
              <a:solidFill>
                <a:schemeClr val="tx1"/>
              </a:solidFill>
            </a:endParaRPr>
          </a:p>
        </p:txBody>
      </p:sp>
      <p:sp>
        <p:nvSpPr>
          <p:cNvPr id="5" name="矩形-3"/>
          <p:cNvSpPr>
            <a:spLocks noEditPoints="1"/>
          </p:cNvSpPr>
          <p:nvPr/>
        </p:nvSpPr>
        <p:spPr bwMode="auto">
          <a:xfrm>
            <a:off x="2007797" y="3098427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3B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 dirty="0">
              <a:solidFill>
                <a:schemeClr val="tx1"/>
              </a:solidFill>
            </a:endParaRPr>
          </a:p>
        </p:txBody>
      </p:sp>
      <p:sp>
        <p:nvSpPr>
          <p:cNvPr id="6" name="矩形-3"/>
          <p:cNvSpPr>
            <a:spLocks noEditPoints="1"/>
          </p:cNvSpPr>
          <p:nvPr/>
        </p:nvSpPr>
        <p:spPr bwMode="auto">
          <a:xfrm>
            <a:off x="2007797" y="4379433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3B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 dirty="0">
              <a:solidFill>
                <a:schemeClr val="tx1"/>
              </a:solidFill>
            </a:endParaRPr>
          </a:p>
        </p:txBody>
      </p:sp>
      <p:sp>
        <p:nvSpPr>
          <p:cNvPr id="8" name="矩形-3"/>
          <p:cNvSpPr>
            <a:spLocks noEditPoints="1"/>
          </p:cNvSpPr>
          <p:nvPr/>
        </p:nvSpPr>
        <p:spPr bwMode="auto">
          <a:xfrm>
            <a:off x="2007797" y="5609640"/>
            <a:ext cx="331331" cy="331331"/>
          </a:xfrm>
          <a:custGeom>
            <a:avLst/>
            <a:gdLst>
              <a:gd name="T0" fmla="*/ 21 w 41"/>
              <a:gd name="T1" fmla="*/ 41 h 41"/>
              <a:gd name="T2" fmla="*/ 0 w 41"/>
              <a:gd name="T3" fmla="*/ 21 h 41"/>
              <a:gd name="T4" fmla="*/ 21 w 41"/>
              <a:gd name="T5" fmla="*/ 0 h 41"/>
              <a:gd name="T6" fmla="*/ 41 w 41"/>
              <a:gd name="T7" fmla="*/ 21 h 41"/>
              <a:gd name="T8" fmla="*/ 21 w 41"/>
              <a:gd name="T9" fmla="*/ 41 h 41"/>
              <a:gd name="T10" fmla="*/ 32 w 41"/>
              <a:gd name="T11" fmla="*/ 22 h 41"/>
              <a:gd name="T12" fmla="*/ 32 w 41"/>
              <a:gd name="T13" fmla="*/ 20 h 41"/>
              <a:gd name="T14" fmla="*/ 19 w 41"/>
              <a:gd name="T15" fmla="*/ 7 h 41"/>
              <a:gd name="T16" fmla="*/ 17 w 41"/>
              <a:gd name="T17" fmla="*/ 7 h 41"/>
              <a:gd name="T18" fmla="*/ 14 w 41"/>
              <a:gd name="T19" fmla="*/ 10 h 41"/>
              <a:gd name="T20" fmla="*/ 14 w 41"/>
              <a:gd name="T21" fmla="*/ 12 h 41"/>
              <a:gd name="T22" fmla="*/ 23 w 41"/>
              <a:gd name="T23" fmla="*/ 21 h 41"/>
              <a:gd name="T24" fmla="*/ 14 w 41"/>
              <a:gd name="T25" fmla="*/ 29 h 41"/>
              <a:gd name="T26" fmla="*/ 14 w 41"/>
              <a:gd name="T27" fmla="*/ 31 h 41"/>
              <a:gd name="T28" fmla="*/ 17 w 41"/>
              <a:gd name="T29" fmla="*/ 34 h 41"/>
              <a:gd name="T30" fmla="*/ 19 w 41"/>
              <a:gd name="T31" fmla="*/ 34 h 41"/>
              <a:gd name="T32" fmla="*/ 32 w 41"/>
              <a:gd name="T33" fmla="*/ 2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41">
                <a:moveTo>
                  <a:pt x="21" y="41"/>
                </a:moveTo>
                <a:cubicBezTo>
                  <a:pt x="10" y="41"/>
                  <a:pt x="0" y="32"/>
                  <a:pt x="0" y="21"/>
                </a:cubicBezTo>
                <a:cubicBezTo>
                  <a:pt x="0" y="9"/>
                  <a:pt x="10" y="0"/>
                  <a:pt x="21" y="0"/>
                </a:cubicBezTo>
                <a:cubicBezTo>
                  <a:pt x="32" y="0"/>
                  <a:pt x="41" y="9"/>
                  <a:pt x="41" y="21"/>
                </a:cubicBezTo>
                <a:cubicBezTo>
                  <a:pt x="41" y="32"/>
                  <a:pt x="32" y="41"/>
                  <a:pt x="21" y="41"/>
                </a:cubicBezTo>
                <a:moveTo>
                  <a:pt x="32" y="22"/>
                </a:moveTo>
                <a:cubicBezTo>
                  <a:pt x="32" y="21"/>
                  <a:pt x="32" y="20"/>
                  <a:pt x="32" y="20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7" y="7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1"/>
                  <a:pt x="14" y="12"/>
                  <a:pt x="14" y="12"/>
                </a:cubicBezTo>
                <a:cubicBezTo>
                  <a:pt x="23" y="21"/>
                  <a:pt x="23" y="21"/>
                  <a:pt x="23" y="21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30"/>
                  <a:pt x="14" y="31"/>
                  <a:pt x="14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5"/>
                  <a:pt x="19" y="35"/>
                  <a:pt x="19" y="34"/>
                </a:cubicBezTo>
                <a:lnTo>
                  <a:pt x="32" y="22"/>
                </a:lnTo>
                <a:close/>
              </a:path>
            </a:pathLst>
          </a:custGeom>
          <a:solidFill>
            <a:srgbClr val="3B6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9800" y="437343"/>
            <a:ext cx="39496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合适的时间做合适的事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2000">
        <p15:prstTrans prst="wind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99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9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49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49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3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8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149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649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149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649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149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649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21" grpId="0" bldLvl="0" animBg="1"/>
      <p:bldP spid="22" grpId="0"/>
      <p:bldP spid="3" grpId="0" bldLvl="0" animBg="1"/>
      <p:bldP spid="5" grpId="0" bldLvl="0" animBg="1"/>
      <p:bldP spid="6" grpId="0" bldLvl="0" animBg="1"/>
      <p:bldP spid="8" grpId="0" bldLvl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88184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8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提高相应能力</a:t>
            </a:r>
            <a:endParaRPr lang="zh-CN" altLang="en-US" sz="8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14400" y="2221035"/>
            <a:ext cx="3472524" cy="27954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4502" y="488143"/>
            <a:ext cx="3979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压力管理技巧之二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06184" y="1442747"/>
            <a:ext cx="2400267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发展相应技能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42839" y="2507903"/>
            <a:ext cx="1497965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自我发展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91839" y="3061877"/>
            <a:ext cx="995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91839" y="3615852"/>
            <a:ext cx="995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做事果断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91839" y="4169828"/>
            <a:ext cx="995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善于沟通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726311" y="5530215"/>
            <a:ext cx="72243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一些使你行为果断的信条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13301" y="2253420"/>
            <a:ext cx="6350000" cy="33718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我有权表达自己的观点、提出请求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813301" y="2848781"/>
            <a:ext cx="6350000" cy="33718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我可以选择怎样做，拒绝要求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813301" y="3444144"/>
            <a:ext cx="6350000" cy="33718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有权犯错误，并从中吸取教训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22615" y="3996327"/>
            <a:ext cx="6350000" cy="33718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说“不”，而不必抱歉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22615" y="4591688"/>
            <a:ext cx="6350000" cy="33718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我有权要求别人给予思考的时间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871035" y="2435284"/>
            <a:ext cx="1920213" cy="47687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71035" y="2999993"/>
            <a:ext cx="1920213" cy="47687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71035" y="3564703"/>
            <a:ext cx="1920213" cy="47687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871035" y="4129412"/>
            <a:ext cx="1920213" cy="47687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8000">
        <p15:prstTrans prst="origami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/>
      <p:bldP spid="24" grpId="0"/>
      <p:bldP spid="26" grpId="0"/>
      <p:bldP spid="28" grpId="0"/>
      <p:bldP spid="30" grpId="0"/>
      <p:bldP spid="32" grpId="0"/>
      <p:bldP spid="38" grpId="0"/>
      <p:bldP spid="39" grpId="0" animBg="1"/>
      <p:bldP spid="40" grpId="0" animBg="1"/>
      <p:bldP spid="41" grpId="0" animBg="1"/>
      <p:bldP spid="42" grpId="0" animBg="1"/>
      <p:bldP spid="43" grpId="0" animBg="1"/>
      <p:bldP spid="49" grpId="0" bldLvl="0" animBg="1"/>
      <p:bldP spid="50" grpId="0" bldLvl="0" animBg="1"/>
      <p:bldP spid="51" grpId="0" bldLvl="0" animBg="1"/>
      <p:bldP spid="5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27100" y="475443"/>
            <a:ext cx="39623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拒绝的艺术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70660" y="2135293"/>
            <a:ext cx="1053804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学会说“不”，你的生活将会更美好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8308" y="2948727"/>
            <a:ext cx="8377692" cy="5078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直接分析法：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直接说明原因，如自己的状况不允许，环境的限制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18920" y="3783753"/>
            <a:ext cx="900803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让别人或一群人来拒绝，如投票表决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78187" y="4381500"/>
            <a:ext cx="8354680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巧妙转移法：先表示同情或给予赞美，然后再提出理由加以拒绝，温和而坚持不答应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0000">
        <p15:prstTrans prst="wind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0" grpId="0" animBg="1"/>
      <p:bldP spid="21" grpId="0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7100" y="475443"/>
            <a:ext cx="39242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重要与紧急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65300" y="2317327"/>
            <a:ext cx="2961362" cy="74845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26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 要</a:t>
            </a:r>
            <a:endParaRPr lang="zh-CN" altLang="en-US" sz="426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89040" y="2358814"/>
            <a:ext cx="2513575" cy="748453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zh-CN" altLang="en-US" sz="426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紧 急</a:t>
            </a:r>
            <a:endParaRPr lang="zh-CN" altLang="en-US" sz="4265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92300" y="3969251"/>
            <a:ext cx="3009899" cy="138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你个人觉得有价值及对你的使命、价值观及优先目标是有贡献的活动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00680" y="4045451"/>
            <a:ext cx="3687820" cy="902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你或别人认为它是需要立刻行动的事项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9000">
        <p15:prstTrans prst="airplane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1" grpId="1"/>
      <p:bldP spid="22" grpId="0"/>
      <p:bldP spid="2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016000" y="437343"/>
            <a:ext cx="38734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时间管理矩阵图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3071411" y="1984663"/>
            <a:ext cx="2613008" cy="1680000"/>
          </a:xfrm>
          <a:prstGeom prst="roundRect">
            <a:avLst>
              <a:gd name="adj" fmla="val 1061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5922576" y="1955800"/>
            <a:ext cx="4349640" cy="1765300"/>
          </a:xfrm>
          <a:prstGeom prst="roundRect">
            <a:avLst>
              <a:gd name="adj" fmla="val 958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3071411" y="4406388"/>
            <a:ext cx="2613008" cy="1680000"/>
          </a:xfrm>
          <a:prstGeom prst="roundRect">
            <a:avLst>
              <a:gd name="adj" fmla="val 910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947976" y="4343401"/>
            <a:ext cx="4349640" cy="1854200"/>
          </a:xfrm>
          <a:prstGeom prst="roundRect">
            <a:avLst>
              <a:gd name="adj" fmla="val 840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311691" y="2160685"/>
            <a:ext cx="8750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危机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311691" y="2460347"/>
            <a:ext cx="14846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急迫的问题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311691" y="2760008"/>
            <a:ext cx="16878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有限期的任务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311692" y="3059668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会议、准备事项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047747" y="2384284"/>
            <a:ext cx="12814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准备事项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047747" y="2678200"/>
            <a:ext cx="12814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预防工作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047747" y="2972116"/>
            <a:ext cx="16878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价值观的澄清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012963" y="2384284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关系的建立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012963" y="2678200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真正的更新创作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012963" y="2972117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授权自主管理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311691" y="4485117"/>
            <a:ext cx="14846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干扰、电话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311691" y="4773149"/>
            <a:ext cx="16878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一些信件报告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11691" y="5061181"/>
            <a:ext cx="12814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一些会议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311691" y="5349213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许多紧急的事件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311691" y="5637245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迎合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别人的活动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073147" y="4680081"/>
            <a:ext cx="18910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细琐忙碌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的工作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73147" y="4973997"/>
            <a:ext cx="12814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一些电话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073147" y="5267913"/>
            <a:ext cx="168783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浪费时间的事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038363" y="4677139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“逃避“活动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038363" y="4971055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无关紧要的信件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038363" y="5264972"/>
            <a:ext cx="2067232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看太多的电视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175968" y="1435777"/>
            <a:ext cx="877244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紧 急</a:t>
            </a:r>
            <a:endParaRPr lang="zh-CN" altLang="en-US" sz="2135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429996" y="1411255"/>
            <a:ext cx="1267055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不紧急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091426" y="2113929"/>
            <a:ext cx="738664" cy="11535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重 要</a:t>
            </a:r>
            <a:endParaRPr lang="zh-CN" altLang="en-US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091426" y="4477497"/>
            <a:ext cx="738664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不重要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5000">
        <p15:prstTrans prst="wind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 bldLvl="0" animBg="1"/>
      <p:bldP spid="41" grpId="0" bldLvl="0" animBg="1"/>
      <p:bldP spid="44" grpId="0" bldLvl="0" animBg="1"/>
      <p:bldP spid="45" grpId="0" bldLvl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88184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8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对思维改造</a:t>
            </a:r>
            <a:endParaRPr lang="zh-CN" altLang="en-US" sz="8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99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4502" y="462743"/>
            <a:ext cx="39922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压力管理技巧之三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320538" y="2654641"/>
            <a:ext cx="513217" cy="2158205"/>
          </a:xfrm>
          <a:prstGeom prst="rect">
            <a:avLst/>
          </a:prstGeom>
          <a:solidFill>
            <a:srgbClr val="C00000"/>
          </a:solidFill>
        </p:spPr>
        <p:txBody>
          <a:bodyPr vert="eaVert" wrap="square">
            <a:spAutoFit/>
          </a:bodyPr>
          <a:lstStyle/>
          <a:p>
            <a:r>
              <a:rPr lang="zh-CN" altLang="en-US" sz="213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对思维进行改造</a:t>
            </a:r>
            <a:endParaRPr lang="zh-CN" altLang="en-US" sz="213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73508" y="3640284"/>
            <a:ext cx="297549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避免使用消极词语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89100" y="1728036"/>
            <a:ext cx="7367752" cy="37933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一些不切实际的信条</a:t>
            </a:r>
            <a:endParaRPr lang="zh-CN" altLang="en-US" sz="1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57615" y="2565661"/>
            <a:ext cx="7765785" cy="29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作为一个成年人，应当受到所有人的赞杨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657615" y="3156144"/>
            <a:ext cx="7765785" cy="29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当被要求做额外的工作或加班时，我必须说“是”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57615" y="3746627"/>
            <a:ext cx="7765785" cy="29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我必须与任何人都融洽相处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57615" y="4111407"/>
            <a:ext cx="7765785" cy="29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我必须总呆在这里，以免别人需要我帮助时找不到我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657615" y="4701891"/>
            <a:ext cx="7765785" cy="29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应当完全胜任自己的工作、并取得充分的成就，才能认为自己是有价值的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73508" y="2738815"/>
            <a:ext cx="297549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建立积极生活态度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73508" y="3222984"/>
            <a:ext cx="297549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改变不实际的信条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3508" y="4093145"/>
            <a:ext cx="297549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保持积极心理暗示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7000">
        <p15:prstTrans prst="origami"/>
      </p:transition>
    </mc:Choice>
    <mc:Fallback>
      <p:transition spd="slow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9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9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9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9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9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99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99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99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99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3" grpId="0"/>
      <p:bldP spid="21" grpId="0" animBg="1"/>
      <p:bldP spid="25" grpId="0"/>
      <p:bldP spid="26" grpId="0"/>
      <p:bldP spid="27" grpId="0"/>
      <p:bldP spid="28" grpId="0"/>
      <p:bldP spid="37" grpId="0"/>
      <p:bldP spid="2" grpId="0"/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4502" y="462743"/>
            <a:ext cx="39922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压力管理技巧之三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39899" y="2058236"/>
            <a:ext cx="4991101" cy="37933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zh-CN" altLang="en-US" sz="186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</a:t>
            </a:r>
            <a:r>
              <a:rPr lang="zh-CN" altLang="en-US" sz="1865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对自己</a:t>
            </a: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说话</a:t>
            </a:r>
            <a:endParaRPr lang="zh-CN" altLang="en-US" sz="18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61199" y="2896361"/>
            <a:ext cx="7230214" cy="29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我能够处理这种情况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61199" y="3233307"/>
            <a:ext cx="7230214" cy="29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我很好，并不比别人差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761199" y="3564821"/>
            <a:ext cx="7230214" cy="29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我愿意向更好的方向改变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61199" y="3896336"/>
            <a:ext cx="7230214" cy="29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可以改变自己的命运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61199" y="4233281"/>
            <a:ext cx="7230214" cy="29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我喜欢自己的公司和工作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61199" y="5122013"/>
            <a:ext cx="7230214" cy="29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我可以通过努力得到我想要的生活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761199" y="4564796"/>
            <a:ext cx="7230214" cy="297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合理安排时间我将可以及时完成这项工作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80886" y="1333500"/>
            <a:ext cx="3714750" cy="4953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7000">
        <p15:prstTrans prst="origami"/>
      </p:transition>
    </mc:Choice>
    <mc:Fallback>
      <p:transition spd="slow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 animBg="1"/>
      <p:bldP spid="29" grpId="0"/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102" y="500843"/>
            <a:ext cx="40811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练习积极思维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5640" y="1584477"/>
            <a:ext cx="120015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5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场景一</a:t>
            </a:r>
            <a:endParaRPr lang="zh-CN" altLang="en-US" sz="2665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24473" y="1423247"/>
            <a:ext cx="7373620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公司商品部的采购主管陈先生，与某畅销商品的供应商王先生个性互相抵触，导致会谈经常出现争吵，生意发生障碍</a:t>
            </a:r>
            <a:endParaRPr lang="zh-CN" altLang="en-US" sz="21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62039" y="35930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典型心理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30764" y="359306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积极的思维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48401" y="4169132"/>
            <a:ext cx="261493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王先生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是个讨厌的人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48401" y="4620537"/>
            <a:ext cx="283464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尽可能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减少与他的接触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48401" y="5069495"/>
            <a:ext cx="2606675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希望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他被“炒鱿鱼”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70551" y="4161657"/>
            <a:ext cx="2832000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70551" y="4613063"/>
            <a:ext cx="270002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70551" y="5062020"/>
            <a:ext cx="2709545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9000">
        <p15:prstTrans prst="wind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1803" y="462743"/>
            <a:ext cx="41192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培养积极</a:t>
            </a: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思维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77240" y="1679521"/>
            <a:ext cx="120015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5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zh-CN" altLang="en-US" sz="266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sz="266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98812" y="2244744"/>
            <a:ext cx="7180088" cy="1077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张小姐不善于在大家面前表达自己的想法，而下周三她要参加一个报告会，并向上级主管作述职报告</a:t>
            </a:r>
            <a:endParaRPr lang="zh-CN" altLang="en-US" sz="21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23707" y="390676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典型心理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05207" y="383429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积极的思维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23707" y="4445735"/>
            <a:ext cx="261493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我搞砸了怎么办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23707" y="4856105"/>
            <a:ext cx="4407779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问我一些问题答不出来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该怎么办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23707" y="5252672"/>
            <a:ext cx="2131695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会紧张得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结巴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6535" y="4456556"/>
            <a:ext cx="2832000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66535" y="4907961"/>
            <a:ext cx="270002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66535" y="5356919"/>
            <a:ext cx="2709545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1000">
        <p15:prstTrans prst="airplane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49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49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49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5303" y="450043"/>
            <a:ext cx="39668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练习</a:t>
            </a:r>
            <a:r>
              <a:rPr lang="en-US" altLang="zh-CN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6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培养积极</a:t>
            </a: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思维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8940" y="1657204"/>
            <a:ext cx="2649860" cy="502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场景三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33803" y="2154647"/>
            <a:ext cx="5088565" cy="101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本来的工作已经够忙了，现在一位同事住院了，他的工作要我来做</a:t>
            </a:r>
            <a:endParaRPr lang="zh-CN" altLang="en-US" sz="21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71465" y="365508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典型心理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8365" y="362102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积极的思维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71465" y="4268405"/>
            <a:ext cx="213995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到底该怎么做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71465" y="4678776"/>
            <a:ext cx="4407779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他们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希望我做所有的工作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71465" y="5075343"/>
            <a:ext cx="4031615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永远也不能将这两种工作协调好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39693" y="4243281"/>
            <a:ext cx="2832000" cy="378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39693" y="4694687"/>
            <a:ext cx="270002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39693" y="5143644"/>
            <a:ext cx="2709545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C. 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_____________________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1000">
        <p15:prstTrans prst="wind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49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49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88184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8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缓解压力的方法</a:t>
            </a:r>
            <a:endParaRPr lang="zh-CN" altLang="en-US" sz="8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05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9402" y="399243"/>
            <a:ext cx="42843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压力管理技巧之四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02860" y="2152597"/>
            <a:ext cx="9595340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提高缓解压力的技巧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30883" y="3285040"/>
            <a:ext cx="319471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多吃抗压食物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30883" y="3746383"/>
            <a:ext cx="353148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减少吸烟、饮酒及喝过浓的咖啡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130883" y="4207725"/>
            <a:ext cx="319471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有规律健身（做温和的运动）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30883" y="4669068"/>
            <a:ext cx="319471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发展个人兴趣爱好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130883" y="5130411"/>
            <a:ext cx="319471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学着放松和睡个好觉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708168" y="3334423"/>
            <a:ext cx="344006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含维生素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的食物可以帮你亢奋精神。如燕麦、瘦猪肉、牛奶、蔬菜等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708168" y="4302461"/>
            <a:ext cx="34400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抗压能力。如大蒜、洋葱、海鲜类、全谷类等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08168" y="5024279"/>
            <a:ext cx="34400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每天补充一粒维生素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，可以有效消除压力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887983" y="3334001"/>
            <a:ext cx="1270000" cy="420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音乐治疗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212296" y="3852251"/>
            <a:ext cx="2916708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发泄情绪  听摇滚乐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212297" y="4252037"/>
            <a:ext cx="3108728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理清情绪  听古典乐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212297" y="4651824"/>
            <a:ext cx="3108728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闭目养神，想象自己在看大海学着放松和睡个好觉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5000">
        <p15:prstTrans prst="wind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9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99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99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99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5" grpId="0" animBg="1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88184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6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面对压力控制情绪的技巧</a:t>
            </a:r>
            <a:endParaRPr lang="zh-CN" altLang="en-US" sz="6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06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00" y="399243"/>
            <a:ext cx="40512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面对压力控制情绪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820089" y="1952965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对付压力要“静”“慢”“松”“悦”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173111" y="4642140"/>
            <a:ext cx="253091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平心静气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、用平常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心、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坦诚对待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不同形式的压力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449900" y="4644152"/>
            <a:ext cx="2673787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有意识地让身体各个部位放松，有助于身心健康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987800" y="4643967"/>
            <a:ext cx="215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适当放慢步伐，做事沉着应对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9276080" y="4643967"/>
            <a:ext cx="2517987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保持快乐开朗的心情，以积极主动的好情绪增强自我的抗压能力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856740" y="2989580"/>
            <a:ext cx="1031051" cy="1107996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静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99940" y="3018367"/>
            <a:ext cx="1031051" cy="1107996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慢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165340" y="2998893"/>
            <a:ext cx="1031051" cy="1107996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松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104120" y="3038687"/>
            <a:ext cx="1031051" cy="1107996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悦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4000">
        <p15:prstTrans prst="pageCurlDouble"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99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99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99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99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8" grpId="0"/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58" grpId="0" animBg="1"/>
      <p:bldP spid="5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9000" y="399243"/>
            <a:ext cx="39623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面对压力控制情绪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68400" y="1691640"/>
            <a:ext cx="26915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如何表现同理心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16263" y="2221169"/>
            <a:ext cx="422021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公式：感受，事实，事实，事实，感受</a:t>
            </a:r>
            <a:endParaRPr lang="zh-CN" altLang="en-US" sz="18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26432" y="2946499"/>
            <a:ext cx="251841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① 感受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你当然生气了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31512" y="3519695"/>
            <a:ext cx="2755900" cy="378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② 事实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你加班那么辛苦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03960" y="4123267"/>
            <a:ext cx="3952240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 事实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小孩现在还在医院里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207346" y="4628727"/>
            <a:ext cx="4736254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④ 事实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工作上别的单位还不能配合你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89567" y="5146040"/>
            <a:ext cx="3953933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⑤ 感受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所以你很生气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 descr="E:\素材\科技\f7f06d9794ebf9fffc5ce3d16dbe2495.pngf7f06d9794ebf9fffc5ce3d16dbe249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211714" y="1968055"/>
            <a:ext cx="3062586" cy="39379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000">
        <p15:prstTrans prst="origami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9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9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99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9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99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71802" y="488143"/>
            <a:ext cx="39922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面对压力控制情绪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21100" y="3561927"/>
            <a:ext cx="473709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耐心倾听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8667" y="3974149"/>
            <a:ext cx="2597171" cy="902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80/20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法则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％聆听，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％说服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37228" y="2095831"/>
            <a:ext cx="3126591" cy="13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注视对方：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有助于集中注意力，还可以看清楚说话者的面部表情跟肢体语言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05736" y="2135155"/>
            <a:ext cx="2830424" cy="13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注重肢体语言：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微笑和点头可以表示你有把对方的话听进去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112224" y="2095831"/>
            <a:ext cx="2976331" cy="13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适时地提出问题：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可使对方感到你全神贯注地倾听，如：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“然后呢</a:t>
            </a:r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293000" y="3983600"/>
            <a:ext cx="2593064" cy="902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最佳表达者通常是最佳倾听者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0000">
        <p15:prstTrans prst="wind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5200" y="399243"/>
            <a:ext cx="38861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面对压力控制情绪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959915" y="2004661"/>
            <a:ext cx="841598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抓住对方的情绪（形容词），然后重复，引对方作更深入的回应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959452" y="3020175"/>
            <a:ext cx="841598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我觉得很沮丧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对呀，你真的很沮丧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60299" y="3965433"/>
            <a:ext cx="841598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我觉得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不公平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呀，你觉得很不公平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7bdd4cb6fe0cc3303a8de0780f0f203(1)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67700" y="2896985"/>
            <a:ext cx="3192607" cy="31926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9000">
        <p15:prstTrans prst="wind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49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49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  <p:bldP spid="30" grpId="0"/>
      <p:bldP spid="3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1002" y="475443"/>
            <a:ext cx="41827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面对压力控制情绪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061633" y="3149600"/>
            <a:ext cx="9000067" cy="49962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幽默感是沟通的润滑剂，可以缓冲情绪，带动气氛，化解尴尬，去除张力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040069" y="4124513"/>
            <a:ext cx="9008931" cy="5539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赤子之心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，充满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好奇心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024300" y="5019675"/>
            <a:ext cx="9024700" cy="5539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自我解嘲夸张渲染学会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笑话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059015" y="1876352"/>
            <a:ext cx="2749472" cy="906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培养幽默感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5000">
        <p15:prstTrans prst="airplane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3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2" grpId="0" animBg="1"/>
      <p:bldP spid="53" grpId="0" animBg="1"/>
      <p:bldP spid="55" grpId="0" animBg="1"/>
      <p:bldP spid="5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727675" y="4178059"/>
            <a:ext cx="94991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8000" b="1" smtClean="0">
                <a:solidFill>
                  <a:srgbClr val="C00000"/>
                </a:solidFill>
                <a:ea typeface="微软雅黑" panose="020B0503020204020204" pitchFamily="34" charset="-122"/>
              </a:rPr>
              <a:t>员工压力管理的方法</a:t>
            </a:r>
            <a:endParaRPr lang="zh-CN" altLang="en-US" sz="80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99"/>
          <p:cNvGrpSpPr/>
          <p:nvPr/>
        </p:nvGrpSpPr>
        <p:grpSpPr>
          <a:xfrm>
            <a:off x="4662152" y="1198848"/>
            <a:ext cx="2915696" cy="25288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236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椭圆 237"/>
            <p:cNvSpPr/>
            <p:nvPr/>
          </p:nvSpPr>
          <p:spPr>
            <a:xfrm>
              <a:off x="392113" y="760413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0" kern="0">
                <a:solidFill>
                  <a:sysClr val="window" lastClr="FFFFFF"/>
                </a:solidFill>
                <a:latin typeface="+mn-lt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126195" y="1803159"/>
            <a:ext cx="201120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8565"/>
            <a:r>
              <a:rPr lang="en-US" altLang="zh-CN" sz="8800" b="1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07</a:t>
            </a:r>
            <a:endParaRPr lang="zh-CN" altLang="en-US" sz="88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99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9402" y="437343"/>
            <a:ext cx="420819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员工压力管理方法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79311" y="1609824"/>
            <a:ext cx="3877985" cy="7439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减轻员工压力的方法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89653" y="2707627"/>
            <a:ext cx="10467347" cy="41819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改善组织的工作环境和条件，减轻或消除工作条件恶劣给员工带来的压力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89653" y="3797300"/>
            <a:ext cx="10467347" cy="16308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从企业文化氛围上鼓励并帮助员工提高心理保健能 力学会缓解压力、自我</a:t>
            </a:r>
            <a:r>
              <a:rPr lang="zh-CN" altLang="en-US" sz="18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放松</a:t>
            </a:r>
            <a:endParaRPr lang="en-US" altLang="zh-CN" sz="1865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向员工提供压力管理的信息、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向员工提供保健或健康项目，鼓励员工养成良好的、健康的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生活方式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buAutoNum type="alphaUcPeriod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企业可聘请资深专业人士为心理咨询员，免费向承受压力的员工提供心理咨询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500" advTm="15000">
        <p15:prstTrans prst="wind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9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49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5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1700" y="399243"/>
            <a:ext cx="4013199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员工压力管理方法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49816" y="2031008"/>
            <a:ext cx="7492584" cy="527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从组织制度、程序上帮助减轻员工压力、加强过程</a:t>
            </a:r>
            <a:r>
              <a:rPr lang="zh-CN" altLang="en-US" sz="213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管理：</a:t>
            </a:r>
            <a:endParaRPr lang="zh-CN" altLang="en-US" sz="2135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93748" y="2934725"/>
            <a:ext cx="4922952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招聘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人力资源配置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人力资源培训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人力资源沟通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职业生涯规划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向员工提供有竞争力的薪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酬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E:\素材\科技\b75e6c6e993d38759bb4769c90054c0a.pngb75e6c6e993d38759bb4769c90054c0a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145164" y="2501900"/>
            <a:ext cx="4489335" cy="459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9000">
        <p15:prstTrans prst="pageCurlDouble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图片 56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0" name="矩形 619"/>
          <p:cNvSpPr/>
          <p:nvPr/>
        </p:nvSpPr>
        <p:spPr>
          <a:xfrm>
            <a:off x="0" y="3957237"/>
            <a:ext cx="12192000" cy="18581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组合 596"/>
          <p:cNvGrpSpPr/>
          <p:nvPr/>
        </p:nvGrpSpPr>
        <p:grpSpPr>
          <a:xfrm>
            <a:off x="2330419" y="1128545"/>
            <a:ext cx="2493904" cy="249390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8" name="同心圆 5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9" name="椭圆 59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00" name="椭圆 599"/>
          <p:cNvSpPr/>
          <p:nvPr/>
        </p:nvSpPr>
        <p:spPr>
          <a:xfrm>
            <a:off x="768237" y="2116567"/>
            <a:ext cx="903568" cy="90356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01" name="椭圆 600"/>
          <p:cNvSpPr/>
          <p:nvPr/>
        </p:nvSpPr>
        <p:spPr>
          <a:xfrm>
            <a:off x="2531865" y="676907"/>
            <a:ext cx="366369" cy="36636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3" name="组合 601"/>
          <p:cNvGrpSpPr/>
          <p:nvPr/>
        </p:nvGrpSpPr>
        <p:grpSpPr>
          <a:xfrm>
            <a:off x="6493913" y="3555823"/>
            <a:ext cx="401413" cy="40141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3" name="同心圆 6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604"/>
          <p:cNvGrpSpPr/>
          <p:nvPr/>
        </p:nvGrpSpPr>
        <p:grpSpPr>
          <a:xfrm>
            <a:off x="5393295" y="2188927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6" name="同心圆 6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7" name="椭圆 6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607"/>
          <p:cNvGrpSpPr/>
          <p:nvPr/>
        </p:nvGrpSpPr>
        <p:grpSpPr>
          <a:xfrm>
            <a:off x="4787415" y="3393618"/>
            <a:ext cx="293036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9" name="同心圆 6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0" name="椭圆 60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610"/>
          <p:cNvGrpSpPr/>
          <p:nvPr/>
        </p:nvGrpSpPr>
        <p:grpSpPr>
          <a:xfrm>
            <a:off x="576293" y="5798678"/>
            <a:ext cx="38389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12" name="同心圆 6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3" name="椭圆 61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14" name="椭圆 613"/>
          <p:cNvSpPr/>
          <p:nvPr/>
        </p:nvSpPr>
        <p:spPr>
          <a:xfrm>
            <a:off x="6046381" y="1406424"/>
            <a:ext cx="366369" cy="36636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15" name="椭圆 614"/>
          <p:cNvSpPr/>
          <p:nvPr/>
        </p:nvSpPr>
        <p:spPr>
          <a:xfrm>
            <a:off x="6065732" y="6014569"/>
            <a:ext cx="183185" cy="18318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7" name="组合 615"/>
          <p:cNvGrpSpPr/>
          <p:nvPr/>
        </p:nvGrpSpPr>
        <p:grpSpPr>
          <a:xfrm>
            <a:off x="10106685" y="5266574"/>
            <a:ext cx="951985" cy="95198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7" name="同心圆 6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8" name="椭圆 6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22" name="TextBox 7"/>
          <p:cNvSpPr>
            <a:spLocks noChangeArrowheads="1"/>
          </p:cNvSpPr>
          <p:nvPr/>
        </p:nvSpPr>
        <p:spPr bwMode="auto">
          <a:xfrm>
            <a:off x="904069" y="4227819"/>
            <a:ext cx="8316132" cy="147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zh-CN" altLang="en-US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en-US" altLang="zh-CN" sz="8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-0.52465 -0.50957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2.71605E-6 L 0.12309 0.575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5E-6 6.17284E-7 L -0.71736 -0.40556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7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4.32099E-6 L -0.64115 -0.9497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" grpId="0" animBg="1"/>
      <p:bldP spid="600" grpId="0" animBg="1"/>
      <p:bldP spid="600" grpId="1" animBg="1"/>
      <p:bldP spid="600" grpId="2" animBg="1"/>
      <p:bldP spid="601" grpId="0" animBg="1"/>
      <p:bldP spid="601" grpId="1" animBg="1"/>
      <p:bldP spid="601" grpId="2" animBg="1"/>
      <p:bldP spid="614" grpId="0" animBg="1"/>
      <p:bldP spid="614" grpId="1" animBg="1"/>
      <p:bldP spid="614" grpId="2" animBg="1"/>
      <p:bldP spid="615" grpId="0" animBg="1"/>
      <p:bldP spid="615" grpId="1" animBg="1"/>
      <p:bldP spid="615" grpId="2" animBg="1"/>
      <p:bldP spid="622" grpId="0"/>
    </p:bldLst>
  </p:timing>
</p:sld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3610</Words>
  <Application>WPS 演示</Application>
  <PresentationFormat>自定义</PresentationFormat>
  <Paragraphs>570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微软雅黑</vt:lpstr>
      <vt:lpstr>Wingdings 2</vt:lpstr>
      <vt:lpstr>Arial Unicode MS</vt:lpstr>
      <vt:lpstr>Calibri Light</vt:lpstr>
      <vt:lpstr>Symbol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销售培训1.pptx</dc:title>
  <dc:creator/>
  <cp:lastModifiedBy>吴欣洳</cp:lastModifiedBy>
  <cp:revision>3</cp:revision>
  <dcterms:created xsi:type="dcterms:W3CDTF">2017-07-24T11:05:00Z</dcterms:created>
  <dcterms:modified xsi:type="dcterms:W3CDTF">2021-05-01T07:52:21Z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FA68EB19BC0A466DAE13C5AF444AED30</vt:lpwstr>
  </property>
</Properties>
</file>