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57" r:id="rId3"/>
    <p:sldId id="258" r:id="rId4"/>
    <p:sldId id="265" r:id="rId5"/>
    <p:sldId id="266" r:id="rId6"/>
    <p:sldId id="261" r:id="rId7"/>
    <p:sldId id="262" r:id="rId8"/>
    <p:sldId id="273" r:id="rId9"/>
    <p:sldId id="264" r:id="rId10"/>
    <p:sldId id="267" r:id="rId11"/>
    <p:sldId id="268" r:id="rId12"/>
    <p:sldId id="269" r:id="rId13"/>
    <p:sldId id="271" r:id="rId14"/>
    <p:sldId id="276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4" pos="347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  <p15:guide id="7" pos="7333" userDrawn="1">
          <p15:clr>
            <a:srgbClr val="A4A3A4"/>
          </p15:clr>
        </p15:guide>
        <p15:guide id="10" pos="846" userDrawn="1">
          <p15:clr>
            <a:srgbClr val="A4A3A4"/>
          </p15:clr>
        </p15:guide>
        <p15:guide id="11" pos="69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6AB8"/>
    <a:srgbClr val="EEF2F9"/>
    <a:srgbClr val="F47B21"/>
    <a:srgbClr val="AAE3F7"/>
    <a:srgbClr val="A4CCD4"/>
    <a:srgbClr val="FBD0AF"/>
    <a:srgbClr val="E5D4CA"/>
    <a:srgbClr val="FDFCFC"/>
    <a:srgbClr val="EAEBF0"/>
    <a:srgbClr val="E5E6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32" y="36"/>
      </p:cViewPr>
      <p:guideLst>
        <p:guide orient="horz" pos="2160"/>
        <p:guide pos="3863"/>
        <p:guide pos="347"/>
        <p:guide orient="horz" pos="232"/>
        <p:guide orient="horz" pos="4088"/>
        <p:guide pos="7333"/>
        <p:guide pos="846"/>
        <p:guide pos="69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CDCFE-1B51-4F4D-9C79-38CE90A301BE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F747F-9458-46C0-8976-EDCB49B8FA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965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F747F-9458-46C0-8976-EDCB49B8FA5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8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05242C-0289-4865-A39E-93E61F83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0A5E2A-625D-48B7-951B-4B54E42F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443D9D-603B-4685-8271-58FB78A23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138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29BA5D-F037-4135-9A85-FF5C8171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8C9F91-64DF-46D5-A7F0-29FF3F1D4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0955C6-631F-44CE-88FB-266958AEC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39E595-86C2-4711-B7C5-E3D95982C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E24CF0-7C37-4B09-9962-42DB0500B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73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71D29-8AE7-4748-9E56-146C32D8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86D99D-C3D3-452D-8406-801ED4D8A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C7215FF-7D7D-4660-A9F4-B32D2326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724E48-0E1E-4C93-8413-B59A965CC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C0A7F0-B8FE-45DB-9036-B883B48BB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79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30935-E983-45EA-A56C-85FAF0FA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1B434F-656F-453D-9FC9-8934DA585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3ED592-2F09-41BC-A3DE-EEC39800F5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52BD63D-AD6A-4F0F-9269-C2612C92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5C98EE-359D-4F24-B278-5F48987FF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B66B76-DCB6-48EB-B260-F73A8CDBD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48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050B70-C9ED-461D-9CF1-F2CC6BB7F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A792EB-55D0-41DB-9895-1F3639E87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C9EA3A-27D8-46E6-AC9A-FB562CEA9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6D98F5-D8DA-44DF-B73A-0D6F39FC2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5658E51-5D1E-45E8-80A3-F1E7FD2C0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6D49896-86E7-4FB4-B558-C2604595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0F4DF2-9979-423A-974A-C4554310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E5538CC-EBEA-4388-A38F-AF28A0DC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10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739A1B-FF1F-4703-8C69-C2894353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D32C09-D021-4AE9-BB60-BB9E12731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EBBC93B-2892-42C9-A962-80A62238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016EB8-476E-40B0-830A-395D077BD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74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74FB389-7BBB-47D0-AB6E-55592C45A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64F6D8D-A223-4C12-B242-B327E1A9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105A35-9310-4125-B4D5-7B0C52147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: 圆顶角 4">
            <a:extLst>
              <a:ext uri="{FF2B5EF4-FFF2-40B4-BE49-F238E27FC236}">
                <a16:creationId xmlns:a16="http://schemas.microsoft.com/office/drawing/2014/main" id="{87C40B48-941D-45BE-8E61-59308153A444}"/>
              </a:ext>
            </a:extLst>
          </p:cNvPr>
          <p:cNvSpPr/>
          <p:nvPr userDrawn="1"/>
        </p:nvSpPr>
        <p:spPr>
          <a:xfrm rot="5400000">
            <a:off x="501968" y="382270"/>
            <a:ext cx="556260" cy="528320"/>
          </a:xfrm>
          <a:prstGeom prst="round2Same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294C678-69AD-4114-9D3A-9FE23F445FE4}"/>
              </a:ext>
            </a:extLst>
          </p:cNvPr>
          <p:cNvCxnSpPr/>
          <p:nvPr userDrawn="1"/>
        </p:nvCxnSpPr>
        <p:spPr>
          <a:xfrm>
            <a:off x="1271588" y="908040"/>
            <a:ext cx="103695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39DDBB-8A81-4AC5-B5D6-C6CF957A4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FAC9AB-25BA-44A8-82D8-2DB24BD66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430592-59AD-49CD-85FB-76AEF1D9A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C44A5AD-6B63-401A-8F8C-C5090A0B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A4F5BE-2FD3-40DF-AB31-5ABA8DBC9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748AD8-B3DD-4484-AB4C-68B14484D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01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9B457-6AC2-4B8F-BA6A-ACB6E9BB9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597903A-A5A9-4556-9E18-ACCCCE3B5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CF44476-20DC-4094-A5E9-63807C46F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A582AF-BC09-429C-8828-DD93D9AF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20E3EF4-2CFF-47F8-AFA2-3BBD9253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89320C-D143-41D3-93C0-3575A2FA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8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EBAD5-A7BF-4F07-98CB-13B54FD28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796059E-48FB-43D0-9BC8-FC62C9463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9C825-338F-4657-B883-A8D90291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CD4B89-C9CB-41CB-BFC6-F03057365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8CDC86-5ECC-4FA4-B2FB-5D814D5FE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66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639E475-E0BC-4251-BCCC-206A20A92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124280-976F-42F5-9896-942D137EE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845566-9011-449C-897B-630042832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A1328B-83D4-49B7-BC82-B09EBECC4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31B2B9-15CF-40D8-8526-F76768AB0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74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785C4F-D232-4275-9DAE-FDC418F28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E728ED-3900-40C5-B7C2-79096EEBE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13508B-51B6-4F4F-97DA-E3A20414F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37187-ADB2-4B54-A58E-F52F40868B69}" type="datetimeFigureOut">
              <a:rPr lang="zh-CN" altLang="en-US" smtClean="0"/>
              <a:t>2020-11-22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66283E-1B93-417C-BFFC-4533B167B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12253C-9344-4FF0-8C03-BD9B33436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DA90C-8BF5-4DF1-B0CE-6EE04B751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箭头: V 形 31">
            <a:extLst>
              <a:ext uri="{FF2B5EF4-FFF2-40B4-BE49-F238E27FC236}">
                <a16:creationId xmlns:a16="http://schemas.microsoft.com/office/drawing/2014/main" id="{9EF227CB-E4E7-4A16-A080-CF4EF24A61B3}"/>
              </a:ext>
            </a:extLst>
          </p:cNvPr>
          <p:cNvSpPr/>
          <p:nvPr/>
        </p:nvSpPr>
        <p:spPr>
          <a:xfrm>
            <a:off x="6667501" y="0"/>
            <a:ext cx="5524499" cy="6858000"/>
          </a:xfrm>
          <a:prstGeom prst="chevron">
            <a:avLst/>
          </a:prstGeom>
          <a:noFill/>
          <a:ln w="12700">
            <a:gradFill>
              <a:gsLst>
                <a:gs pos="0">
                  <a:srgbClr val="3F6AB8"/>
                </a:gs>
                <a:gs pos="100000">
                  <a:schemeClr val="bg1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EBCAFA6-21C6-4565-B022-4C804DF5C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48" r="23148"/>
          <a:stretch/>
        </p:blipFill>
        <p:spPr>
          <a:xfrm>
            <a:off x="5833988" y="0"/>
            <a:ext cx="5524500" cy="6858000"/>
          </a:xfrm>
          <a:prstGeom prst="chevron">
            <a:avLst/>
          </a:prstGeom>
          <a:effectLst/>
        </p:spPr>
      </p:pic>
      <p:sp>
        <p:nvSpPr>
          <p:cNvPr id="22" name="箭头: V 形 21">
            <a:extLst>
              <a:ext uri="{FF2B5EF4-FFF2-40B4-BE49-F238E27FC236}">
                <a16:creationId xmlns:a16="http://schemas.microsoft.com/office/drawing/2014/main" id="{085294FD-2604-4EEF-BFF9-FC76BAC890B0}"/>
              </a:ext>
            </a:extLst>
          </p:cNvPr>
          <p:cNvSpPr/>
          <p:nvPr/>
        </p:nvSpPr>
        <p:spPr>
          <a:xfrm>
            <a:off x="5834543" y="0"/>
            <a:ext cx="5524499" cy="6858000"/>
          </a:xfrm>
          <a:prstGeom prst="chevron">
            <a:avLst/>
          </a:prstGeom>
          <a:solidFill>
            <a:srgbClr val="3F6AB8">
              <a:alpha val="91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2987FE6-2008-41A5-9735-2C986BB5409D}"/>
              </a:ext>
            </a:extLst>
          </p:cNvPr>
          <p:cNvSpPr/>
          <p:nvPr/>
        </p:nvSpPr>
        <p:spPr>
          <a:xfrm>
            <a:off x="1059940" y="1403461"/>
            <a:ext cx="20794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3F6A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20XX</a:t>
            </a:r>
            <a:endParaRPr lang="zh-CN" altLang="en-US" sz="700" dirty="0">
              <a:solidFill>
                <a:srgbClr val="3F6AB8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0F14F6-6935-4FAC-9CF3-BE39B86922E8}"/>
              </a:ext>
            </a:extLst>
          </p:cNvPr>
          <p:cNvSpPr/>
          <p:nvPr/>
        </p:nvSpPr>
        <p:spPr>
          <a:xfrm>
            <a:off x="1059940" y="2376035"/>
            <a:ext cx="63401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销售培训课件</a:t>
            </a:r>
            <a:endParaRPr lang="en-US" altLang="zh-CN" sz="8000" b="1" dirty="0">
              <a:solidFill>
                <a:srgbClr val="3F6A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7661604C-AD81-4B00-A8A5-F8C3A0D9BECE}"/>
              </a:ext>
            </a:extLst>
          </p:cNvPr>
          <p:cNvSpPr/>
          <p:nvPr/>
        </p:nvSpPr>
        <p:spPr>
          <a:xfrm>
            <a:off x="1123440" y="5047585"/>
            <a:ext cx="2293067" cy="475354"/>
          </a:xfrm>
          <a:prstGeom prst="roundRect">
            <a:avLst>
              <a:gd name="adj" fmla="val 50000"/>
            </a:avLst>
          </a:prstGeom>
          <a:solidFill>
            <a:srgbClr val="3F6AB8"/>
          </a:solidFill>
          <a:ln>
            <a:noFill/>
          </a:ln>
          <a:effectLst>
            <a:outerShdw blurRad="698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52E4428-7C8E-4904-9547-32644A6F1848}"/>
              </a:ext>
            </a:extLst>
          </p:cNvPr>
          <p:cNvSpPr/>
          <p:nvPr/>
        </p:nvSpPr>
        <p:spPr>
          <a:xfrm>
            <a:off x="1312283" y="5115985"/>
            <a:ext cx="1915380" cy="338554"/>
          </a:xfrm>
          <a:prstGeom prst="rect">
            <a:avLst/>
          </a:prstGeom>
          <a:noFill/>
          <a:ln>
            <a:noFill/>
          </a:ln>
          <a:effectLst>
            <a:outerShdw blurRad="698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培训人：管理论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BDC7F1F-9C2D-42B0-AA30-ACB62F214AFE}"/>
              </a:ext>
            </a:extLst>
          </p:cNvPr>
          <p:cNvCxnSpPr>
            <a:cxnSpLocks/>
          </p:cNvCxnSpPr>
          <p:nvPr/>
        </p:nvCxnSpPr>
        <p:spPr>
          <a:xfrm>
            <a:off x="1248783" y="3795806"/>
            <a:ext cx="1392817" cy="0"/>
          </a:xfrm>
          <a:prstGeom prst="line">
            <a:avLst/>
          </a:prstGeom>
          <a:ln w="19050">
            <a:solidFill>
              <a:srgbClr val="3F6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CEB8714E-1A65-475C-967A-4673BD7D6C7A}"/>
              </a:ext>
            </a:extLst>
          </p:cNvPr>
          <p:cNvSpPr/>
          <p:nvPr/>
        </p:nvSpPr>
        <p:spPr>
          <a:xfrm>
            <a:off x="5767481" y="0"/>
            <a:ext cx="3869041" cy="6858000"/>
          </a:xfrm>
          <a:custGeom>
            <a:avLst/>
            <a:gdLst>
              <a:gd name="connsiteX0" fmla="*/ 0 w 3869041"/>
              <a:gd name="connsiteY0" fmla="*/ 0 h 6858000"/>
              <a:gd name="connsiteX1" fmla="*/ 1106792 w 3869041"/>
              <a:gd name="connsiteY1" fmla="*/ 0 h 6858000"/>
              <a:gd name="connsiteX2" fmla="*/ 3869041 w 3869041"/>
              <a:gd name="connsiteY2" fmla="*/ 3429000 h 6858000"/>
              <a:gd name="connsiteX3" fmla="*/ 1106792 w 3869041"/>
              <a:gd name="connsiteY3" fmla="*/ 6858000 h 6858000"/>
              <a:gd name="connsiteX4" fmla="*/ 0 w 3869041"/>
              <a:gd name="connsiteY4" fmla="*/ 6858000 h 6858000"/>
              <a:gd name="connsiteX5" fmla="*/ 2762249 w 3869041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9041" h="6858000">
                <a:moveTo>
                  <a:pt x="0" y="0"/>
                </a:moveTo>
                <a:lnTo>
                  <a:pt x="1106792" y="0"/>
                </a:lnTo>
                <a:lnTo>
                  <a:pt x="3869041" y="3429000"/>
                </a:lnTo>
                <a:lnTo>
                  <a:pt x="1106792" y="6858000"/>
                </a:lnTo>
                <a:lnTo>
                  <a:pt x="0" y="6858000"/>
                </a:lnTo>
                <a:lnTo>
                  <a:pt x="2762249" y="3429000"/>
                </a:lnTo>
                <a:close/>
              </a:path>
            </a:pathLst>
          </a:custGeom>
          <a:solidFill>
            <a:schemeClr val="bg1">
              <a:alpha val="91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1F8E6B-1688-4731-B661-404C5B3BD39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174" y="4056089"/>
            <a:ext cx="4305693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1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19F3F2D1-2F0A-4342-8B15-11C3D374A27E}"/>
              </a:ext>
            </a:extLst>
          </p:cNvPr>
          <p:cNvSpPr/>
          <p:nvPr/>
        </p:nvSpPr>
        <p:spPr>
          <a:xfrm>
            <a:off x="6269133" y="0"/>
            <a:ext cx="5922867" cy="6854282"/>
          </a:xfrm>
          <a:custGeom>
            <a:avLst/>
            <a:gdLst>
              <a:gd name="connsiteX0" fmla="*/ 3428999 w 5922867"/>
              <a:gd name="connsiteY0" fmla="*/ 0 h 6854282"/>
              <a:gd name="connsiteX1" fmla="*/ 5922867 w 5922867"/>
              <a:gd name="connsiteY1" fmla="*/ 0 h 6854282"/>
              <a:gd name="connsiteX2" fmla="*/ 5922867 w 5922867"/>
              <a:gd name="connsiteY2" fmla="*/ 6854282 h 6854282"/>
              <a:gd name="connsiteX3" fmla="*/ 3425281 w 5922867"/>
              <a:gd name="connsiteY3" fmla="*/ 6854282 h 6854282"/>
              <a:gd name="connsiteX4" fmla="*/ 0 w 5922867"/>
              <a:gd name="connsiteY4" fmla="*/ 3429000 h 68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2867" h="6854282">
                <a:moveTo>
                  <a:pt x="3428999" y="0"/>
                </a:moveTo>
                <a:lnTo>
                  <a:pt x="5922867" y="0"/>
                </a:lnTo>
                <a:lnTo>
                  <a:pt x="5922867" y="6854282"/>
                </a:lnTo>
                <a:lnTo>
                  <a:pt x="3425281" y="6854282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143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 descr="图片包含 物体, 天空, 水&#10;&#10;已生成高可信度的说明">
            <a:extLst>
              <a:ext uri="{FF2B5EF4-FFF2-40B4-BE49-F238E27FC236}">
                <a16:creationId xmlns:a16="http://schemas.microsoft.com/office/drawing/2014/main" id="{E353ABE6-2B4B-4236-904A-F64628ACCE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0"/>
          <a:stretch/>
        </p:blipFill>
        <p:spPr>
          <a:xfrm>
            <a:off x="6269131" y="1282405"/>
            <a:ext cx="5107239" cy="4201417"/>
          </a:xfrm>
          <a:prstGeom prst="rect">
            <a:avLst/>
          </a:prstGeom>
          <a:ln w="92075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09B8FFE4-78DB-4688-9BD5-B864FC63B04A}"/>
              </a:ext>
            </a:extLst>
          </p:cNvPr>
          <p:cNvSpPr/>
          <p:nvPr/>
        </p:nvSpPr>
        <p:spPr>
          <a:xfrm>
            <a:off x="815629" y="1281757"/>
            <a:ext cx="54535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跟你的产品</a:t>
            </a: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3F6AB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谈恋爱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rgbClr val="3F6AB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53DD7D1-5729-4E85-BC17-8466E819BA9C}"/>
              </a:ext>
            </a:extLst>
          </p:cNvPr>
          <p:cNvSpPr/>
          <p:nvPr/>
        </p:nvSpPr>
        <p:spPr>
          <a:xfrm>
            <a:off x="815630" y="4722042"/>
            <a:ext cx="5074923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你一定要，你就一定能！</a:t>
            </a:r>
            <a:endParaRPr lang="en-US" altLang="zh-CN" sz="2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成功者永不放弃，放弃者永不成功！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79BA7B0-B006-44AC-AD89-3638E43C4650}"/>
              </a:ext>
            </a:extLst>
          </p:cNvPr>
          <p:cNvGrpSpPr/>
          <p:nvPr/>
        </p:nvGrpSpPr>
        <p:grpSpPr>
          <a:xfrm>
            <a:off x="898443" y="3963800"/>
            <a:ext cx="4992110" cy="475354"/>
            <a:chOff x="898443" y="3784825"/>
            <a:chExt cx="4992110" cy="475354"/>
          </a:xfrm>
        </p:grpSpPr>
        <p:sp>
          <p:nvSpPr>
            <p:cNvPr id="48" name="矩形: 圆角 47">
              <a:extLst>
                <a:ext uri="{FF2B5EF4-FFF2-40B4-BE49-F238E27FC236}">
                  <a16:creationId xmlns:a16="http://schemas.microsoft.com/office/drawing/2014/main" id="{ACD61D34-B0FF-4CC1-8ECC-C7D65451F37E}"/>
                </a:ext>
              </a:extLst>
            </p:cNvPr>
            <p:cNvSpPr/>
            <p:nvPr/>
          </p:nvSpPr>
          <p:spPr>
            <a:xfrm>
              <a:off x="898443" y="3784825"/>
              <a:ext cx="4992110" cy="475354"/>
            </a:xfrm>
            <a:prstGeom prst="roundRect">
              <a:avLst>
                <a:gd name="adj" fmla="val 0"/>
              </a:avLst>
            </a:prstGeom>
            <a:solidFill>
              <a:srgbClr val="AAE3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4EFAFB7-174D-418A-BCBF-E02DCC2FA29A}"/>
                </a:ext>
              </a:extLst>
            </p:cNvPr>
            <p:cNvSpPr/>
            <p:nvPr/>
          </p:nvSpPr>
          <p:spPr>
            <a:xfrm>
              <a:off x="1036253" y="3841106"/>
              <a:ext cx="4716490" cy="362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销售和恋爱一样，要成功就要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给对方想要的</a:t>
              </a:r>
            </a:p>
          </p:txBody>
        </p:sp>
      </p:grpSp>
      <p:sp>
        <p:nvSpPr>
          <p:cNvPr id="9" name="矩形: 圆顶角 8">
            <a:extLst>
              <a:ext uri="{FF2B5EF4-FFF2-40B4-BE49-F238E27FC236}">
                <a16:creationId xmlns:a16="http://schemas.microsoft.com/office/drawing/2014/main" id="{685F5A14-2BEA-4838-B4A4-7C2254E38BFE}"/>
              </a:ext>
            </a:extLst>
          </p:cNvPr>
          <p:cNvSpPr/>
          <p:nvPr/>
        </p:nvSpPr>
        <p:spPr>
          <a:xfrm rot="5400000">
            <a:off x="501968" y="382270"/>
            <a:ext cx="556260" cy="528320"/>
          </a:xfrm>
          <a:prstGeom prst="round2Same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9ED4869-76B0-4C7F-B300-5690AA9F1609}"/>
              </a:ext>
            </a:extLst>
          </p:cNvPr>
          <p:cNvCxnSpPr/>
          <p:nvPr/>
        </p:nvCxnSpPr>
        <p:spPr>
          <a:xfrm>
            <a:off x="1271588" y="908040"/>
            <a:ext cx="1036955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6CD4FF3-BC77-4070-AC6F-F341CF4E6E84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</p:spTree>
    <p:extLst>
      <p:ext uri="{BB962C8B-B14F-4D97-AF65-F5344CB8AC3E}">
        <p14:creationId xmlns:p14="http://schemas.microsoft.com/office/powerpoint/2010/main" val="169876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960BE350-16C6-409A-9634-66030E2D4650}"/>
              </a:ext>
            </a:extLst>
          </p:cNvPr>
          <p:cNvSpPr/>
          <p:nvPr/>
        </p:nvSpPr>
        <p:spPr>
          <a:xfrm>
            <a:off x="1271588" y="5078070"/>
            <a:ext cx="9812972" cy="1447345"/>
          </a:xfrm>
          <a:prstGeom prst="roundRect">
            <a:avLst>
              <a:gd name="adj" fmla="val 5272"/>
            </a:avLst>
          </a:prstGeom>
          <a:noFill/>
          <a:ln w="19050">
            <a:solidFill>
              <a:srgbClr val="3F6AB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86F54531-180B-4DA4-910E-565FF7322D1C}"/>
              </a:ext>
            </a:extLst>
          </p:cNvPr>
          <p:cNvSpPr/>
          <p:nvPr/>
        </p:nvSpPr>
        <p:spPr>
          <a:xfrm>
            <a:off x="1271588" y="1921332"/>
            <a:ext cx="5169852" cy="810090"/>
          </a:xfrm>
          <a:prstGeom prst="roundRect">
            <a:avLst>
              <a:gd name="adj" fmla="val 6029"/>
            </a:avLst>
          </a:prstGeom>
          <a:solidFill>
            <a:srgbClr val="EEF2F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7C1F1A1-BCA4-4789-9FA8-C3855B874FC5}"/>
              </a:ext>
            </a:extLst>
          </p:cNvPr>
          <p:cNvSpPr/>
          <p:nvPr/>
        </p:nvSpPr>
        <p:spPr>
          <a:xfrm>
            <a:off x="1271588" y="3221460"/>
            <a:ext cx="5169852" cy="1447345"/>
          </a:xfrm>
          <a:prstGeom prst="roundRect">
            <a:avLst>
              <a:gd name="adj" fmla="val 5272"/>
            </a:avLst>
          </a:prstGeom>
          <a:solidFill>
            <a:srgbClr val="EEF2F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D9E4D1F-7CA2-496F-81CA-EA524775C445}"/>
              </a:ext>
            </a:extLst>
          </p:cNvPr>
          <p:cNvSpPr/>
          <p:nvPr/>
        </p:nvSpPr>
        <p:spPr>
          <a:xfrm>
            <a:off x="1459705" y="3387427"/>
            <a:ext cx="4793615" cy="1269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顶尖销售人员在一开始都是不断地发问，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如：你有哪些兴趣？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你为什么买你现在的车？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你为什么从事你目前的工作？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等等，打开话题，让顾客开始讲话。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3BD1F66-02F2-44D7-B825-2DE58C430B63}"/>
              </a:ext>
            </a:extLst>
          </p:cNvPr>
          <p:cNvSpPr/>
          <p:nvPr/>
        </p:nvSpPr>
        <p:spPr>
          <a:xfrm>
            <a:off x="1459706" y="2060314"/>
            <a:ext cx="4793615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销售最重要的关键是建立跟顾客的信赖感，真正的顶尖推销员就是很少说话，做一个很好的倾听者</a:t>
            </a: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64EA21-A0C2-4D67-8518-2084646A02C0}"/>
              </a:ext>
            </a:extLst>
          </p:cNvPr>
          <p:cNvSpPr/>
          <p:nvPr/>
        </p:nvSpPr>
        <p:spPr>
          <a:xfrm>
            <a:off x="1459706" y="1463973"/>
            <a:ext cx="1980029" cy="430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建立顾客信赖感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6E74B63-B2B2-44F5-95E5-1E48139EBA75}"/>
              </a:ext>
            </a:extLst>
          </p:cNvPr>
          <p:cNvSpPr/>
          <p:nvPr/>
        </p:nvSpPr>
        <p:spPr>
          <a:xfrm>
            <a:off x="1486694" y="5323342"/>
            <a:ext cx="9382760" cy="956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每一个人都需要被了解，被认同，然而被认同最好的方式就是</a:t>
            </a:r>
            <a:r>
              <a:rPr lang="zh-CN" altLang="en-US" sz="20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很仔细的听对方讲话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因为在现代生活中很少人愿意听别人讲话，大家都急于发表自己的意见。所以假设你一开始把听的工作做得很好，你跟他的信赖感已经开始建立。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AB06FE2-DDF8-47A3-9C84-A3E604524DF5}"/>
              </a:ext>
            </a:extLst>
          </p:cNvPr>
          <p:cNvSpPr/>
          <p:nvPr/>
        </p:nvSpPr>
        <p:spPr>
          <a:xfrm>
            <a:off x="1454436" y="2812195"/>
            <a:ext cx="697628" cy="4303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0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案列</a:t>
            </a:r>
          </a:p>
        </p:txBody>
      </p:sp>
      <p:pic>
        <p:nvPicPr>
          <p:cNvPr id="14" name="图片 13" descr="图片包含 人员&#10;&#10;已生成高可信度的说明">
            <a:extLst>
              <a:ext uri="{FF2B5EF4-FFF2-40B4-BE49-F238E27FC236}">
                <a16:creationId xmlns:a16="http://schemas.microsoft.com/office/drawing/2014/main" id="{95EE47F1-BCBF-4AFA-ABA1-30824E2AB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12" y="1776381"/>
            <a:ext cx="4338638" cy="2892425"/>
          </a:xfrm>
          <a:prstGeom prst="rect">
            <a:avLst/>
          </a:prstGeom>
          <a:ln w="92075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32910B0-F8E4-4917-A2E5-6D5562F34514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</p:spTree>
    <p:extLst>
      <p:ext uri="{BB962C8B-B14F-4D97-AF65-F5344CB8AC3E}">
        <p14:creationId xmlns:p14="http://schemas.microsoft.com/office/powerpoint/2010/main" val="369412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人员, 服装, 室内, 掌握&#10;&#10;已生成极高可信度的说明">
            <a:extLst>
              <a:ext uri="{FF2B5EF4-FFF2-40B4-BE49-F238E27FC236}">
                <a16:creationId xmlns:a16="http://schemas.microsoft.com/office/drawing/2014/main" id="{E10CFCB9-9FA2-4D95-A048-E7CF646F1F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4"/>
          <a:stretch/>
        </p:blipFill>
        <p:spPr>
          <a:xfrm>
            <a:off x="8016176" y="1019080"/>
            <a:ext cx="3624961" cy="5366956"/>
          </a:xfrm>
          <a:prstGeom prst="rect">
            <a:avLst/>
          </a:prstGeom>
          <a:ln w="92075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3131C64-8A5A-4C4C-B87E-1C5290ABC3D3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B4E9F0-3463-484F-BAFA-8E50D73C007D}"/>
              </a:ext>
            </a:extLst>
          </p:cNvPr>
          <p:cNvSpPr/>
          <p:nvPr/>
        </p:nvSpPr>
        <p:spPr>
          <a:xfrm>
            <a:off x="550862" y="1808480"/>
            <a:ext cx="6794817" cy="4237781"/>
          </a:xfrm>
          <a:prstGeom prst="rect">
            <a:avLst/>
          </a:prstGeom>
          <a:solidFill>
            <a:srgbClr val="3F6AB8">
              <a:alpha val="9000"/>
            </a:srgb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EE2F891-07AF-4971-86D5-FFC395BD9557}"/>
              </a:ext>
            </a:extLst>
          </p:cNvPr>
          <p:cNvSpPr/>
          <p:nvPr/>
        </p:nvSpPr>
        <p:spPr>
          <a:xfrm>
            <a:off x="822324" y="2549857"/>
            <a:ext cx="1005840" cy="1005840"/>
          </a:xfrm>
          <a:prstGeom prst="ellipse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BE356F0-32A3-417C-8005-BBE4295B1F92}"/>
              </a:ext>
            </a:extLst>
          </p:cNvPr>
          <p:cNvSpPr/>
          <p:nvPr/>
        </p:nvSpPr>
        <p:spPr>
          <a:xfrm>
            <a:off x="976430" y="269883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98BC008-2B91-4D0C-A665-22C9830DC43B}"/>
              </a:ext>
            </a:extLst>
          </p:cNvPr>
          <p:cNvSpPr/>
          <p:nvPr/>
        </p:nvSpPr>
        <p:spPr>
          <a:xfrm>
            <a:off x="1930974" y="2549857"/>
            <a:ext cx="5143242" cy="958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微笑是美丽的，它有能力传递美好的情感和信息，从而使人们在接受产品的同时，从中享受到美的愉悦和信息沟通的畅快。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418DE08-A27C-4D6C-AF4F-F9642DB33F69}"/>
              </a:ext>
            </a:extLst>
          </p:cNvPr>
          <p:cNvSpPr/>
          <p:nvPr/>
        </p:nvSpPr>
        <p:spPr>
          <a:xfrm>
            <a:off x="822324" y="4314714"/>
            <a:ext cx="1005840" cy="1005840"/>
          </a:xfrm>
          <a:prstGeom prst="ellipse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F2EB4A6-AA3D-42BE-B178-98435A078B6A}"/>
              </a:ext>
            </a:extLst>
          </p:cNvPr>
          <p:cNvSpPr/>
          <p:nvPr/>
        </p:nvSpPr>
        <p:spPr>
          <a:xfrm>
            <a:off x="976430" y="4463691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端庄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EBE7B4-E078-4FEC-9B59-B0F04146FF99}"/>
              </a:ext>
            </a:extLst>
          </p:cNvPr>
          <p:cNvSpPr/>
          <p:nvPr/>
        </p:nvSpPr>
        <p:spPr>
          <a:xfrm>
            <a:off x="1930974" y="4202288"/>
            <a:ext cx="5143242" cy="125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注重自己的仪表，是对客人的尊重。一个人不了解另一个人之前，都是看他的穿着，所以穿着对一个销售员来说是非常重要的。我们要永远为成功而穿着，为胜利而打扮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9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8A69F55B-C4E5-48FE-B3BC-E345C17F21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9"/>
          <a:stretch/>
        </p:blipFill>
        <p:spPr>
          <a:xfrm>
            <a:off x="6265527" y="1670797"/>
            <a:ext cx="5375611" cy="4431679"/>
          </a:xfrm>
          <a:prstGeom prst="rect">
            <a:avLst/>
          </a:prstGeom>
          <a:ln w="92075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70AB414-A565-4BE7-B956-305DC74D8071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D21C7BF-8F86-4015-BF82-ECF6F243A2D7}"/>
              </a:ext>
            </a:extLst>
          </p:cNvPr>
          <p:cNvSpPr/>
          <p:nvPr/>
        </p:nvSpPr>
        <p:spPr>
          <a:xfrm>
            <a:off x="550862" y="1767840"/>
            <a:ext cx="6794817" cy="4237781"/>
          </a:xfrm>
          <a:prstGeom prst="rect">
            <a:avLst/>
          </a:prstGeom>
          <a:solidFill>
            <a:srgbClr val="EEF2F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125C125-4090-4F61-BAD7-16034D4BE473}"/>
              </a:ext>
            </a:extLst>
          </p:cNvPr>
          <p:cNvSpPr/>
          <p:nvPr/>
        </p:nvSpPr>
        <p:spPr>
          <a:xfrm>
            <a:off x="822324" y="3357789"/>
            <a:ext cx="1005840" cy="1005840"/>
          </a:xfrm>
          <a:prstGeom prst="ellipse">
            <a:avLst/>
          </a:prstGeom>
          <a:solidFill>
            <a:srgbClr val="3F6A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A5FB349-91F5-4B14-9571-EA247DD880EF}"/>
              </a:ext>
            </a:extLst>
          </p:cNvPr>
          <p:cNvSpPr/>
          <p:nvPr/>
        </p:nvSpPr>
        <p:spPr>
          <a:xfrm>
            <a:off x="976430" y="3506766"/>
            <a:ext cx="69762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F7F15E3-16A5-496F-9C43-67EC73A68140}"/>
              </a:ext>
            </a:extLst>
          </p:cNvPr>
          <p:cNvSpPr/>
          <p:nvPr/>
        </p:nvSpPr>
        <p:spPr>
          <a:xfrm>
            <a:off x="1930974" y="3529240"/>
            <a:ext cx="5143242" cy="59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扎实的专业知识和基础可以运用在销售过程中，让客人相信你是最专业的，让客人产生信服感。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BE1E2D5-53CB-4E86-AE0C-AFC33FEC1336}"/>
              </a:ext>
            </a:extLst>
          </p:cNvPr>
          <p:cNvSpPr/>
          <p:nvPr/>
        </p:nvSpPr>
        <p:spPr>
          <a:xfrm>
            <a:off x="1930974" y="2188276"/>
            <a:ext cx="5143242" cy="59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温文尔雅、彬彬有礼的举止风度，将会使您赢得客人的好感，从而成功推销产品。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D70A724-D689-4752-B95B-0F02F783D9C5}"/>
              </a:ext>
            </a:extLst>
          </p:cNvPr>
          <p:cNvSpPr/>
          <p:nvPr/>
        </p:nvSpPr>
        <p:spPr>
          <a:xfrm>
            <a:off x="822324" y="2016825"/>
            <a:ext cx="1005840" cy="1005840"/>
          </a:xfrm>
          <a:prstGeom prst="ellipse">
            <a:avLst/>
          </a:prstGeom>
          <a:solidFill>
            <a:srgbClr val="3F6A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BE0F09B-D4A4-4CE9-93C1-86854F0C275C}"/>
              </a:ext>
            </a:extLst>
          </p:cNvPr>
          <p:cNvSpPr/>
          <p:nvPr/>
        </p:nvSpPr>
        <p:spPr>
          <a:xfrm>
            <a:off x="976431" y="2165802"/>
            <a:ext cx="697627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文明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礼貌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34393BA-CEF7-4CBA-B740-70EE8955FDD4}"/>
              </a:ext>
            </a:extLst>
          </p:cNvPr>
          <p:cNvSpPr/>
          <p:nvPr/>
        </p:nvSpPr>
        <p:spPr>
          <a:xfrm>
            <a:off x="822324" y="4698753"/>
            <a:ext cx="1005840" cy="1005840"/>
          </a:xfrm>
          <a:prstGeom prst="ellipse">
            <a:avLst/>
          </a:prstGeom>
          <a:solidFill>
            <a:srgbClr val="3F6AB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9CE7649-9657-44EF-9E3E-04F08B9A4B67}"/>
              </a:ext>
            </a:extLst>
          </p:cNvPr>
          <p:cNvSpPr/>
          <p:nvPr/>
        </p:nvSpPr>
        <p:spPr>
          <a:xfrm>
            <a:off x="976430" y="4847730"/>
            <a:ext cx="697627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一视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同仁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9B1930D-3ABB-4E28-BAF2-FE97F0EE4732}"/>
              </a:ext>
            </a:extLst>
          </p:cNvPr>
          <p:cNvSpPr/>
          <p:nvPr/>
        </p:nvSpPr>
        <p:spPr>
          <a:xfrm>
            <a:off x="1930974" y="4722471"/>
            <a:ext cx="5143242" cy="85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不能只针对高消费的客人热情，冷淡其它客人。应该做到的是不论客人的地位、穿戴、消费水平等的高低，都应当平等的、一视同仁的对待；小户有一天也会变大户。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069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25876D8-41B5-4B41-9AAB-F61A68A4688A}"/>
              </a:ext>
            </a:extLst>
          </p:cNvPr>
          <p:cNvCxnSpPr>
            <a:cxnSpLocks/>
          </p:cNvCxnSpPr>
          <p:nvPr/>
        </p:nvCxnSpPr>
        <p:spPr>
          <a:xfrm>
            <a:off x="1271588" y="3134971"/>
            <a:ext cx="4860925" cy="0"/>
          </a:xfrm>
          <a:prstGeom prst="line">
            <a:avLst/>
          </a:prstGeom>
          <a:ln>
            <a:solidFill>
              <a:srgbClr val="3F6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40D7155-D214-4731-8147-68A5877FE8AC}"/>
              </a:ext>
            </a:extLst>
          </p:cNvPr>
          <p:cNvCxnSpPr>
            <a:cxnSpLocks/>
          </p:cNvCxnSpPr>
          <p:nvPr/>
        </p:nvCxnSpPr>
        <p:spPr>
          <a:xfrm>
            <a:off x="1271588" y="5974764"/>
            <a:ext cx="4860131" cy="0"/>
          </a:xfrm>
          <a:prstGeom prst="line">
            <a:avLst/>
          </a:prstGeom>
          <a:ln>
            <a:solidFill>
              <a:srgbClr val="3F6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6ACD0001-907B-428C-BA72-713151424C19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027823-3B34-404D-B92E-2865A6B0A84E}"/>
              </a:ext>
            </a:extLst>
          </p:cNvPr>
          <p:cNvSpPr/>
          <p:nvPr/>
        </p:nvSpPr>
        <p:spPr>
          <a:xfrm>
            <a:off x="1271588" y="1719659"/>
            <a:ext cx="4860925" cy="740491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994956F-0030-4F75-AA1F-5A746544599B}"/>
              </a:ext>
            </a:extLst>
          </p:cNvPr>
          <p:cNvSpPr/>
          <p:nvPr/>
        </p:nvSpPr>
        <p:spPr>
          <a:xfrm>
            <a:off x="1814354" y="1828294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找到顾客购买的关键点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7942256-9D2F-467B-B6BF-4ED13A7DA59E}"/>
              </a:ext>
            </a:extLst>
          </p:cNvPr>
          <p:cNvSpPr/>
          <p:nvPr/>
        </p:nvSpPr>
        <p:spPr>
          <a:xfrm>
            <a:off x="1200150" y="3564019"/>
            <a:ext cx="4932363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30000"/>
              </a:lnSpc>
              <a:buClr>
                <a:srgbClr val="3F6AB8"/>
              </a:buClr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也许你产品的特色有十项，可能只有一项对他来讲是最重要的，那个最重要的关键计入没有掌握住，其他的都没什么用。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Clr>
                <a:srgbClr val="3F6AB8"/>
              </a:buClr>
              <a:buFont typeface="Wingdings" panose="05000000000000000000" pitchFamily="2" charset="2"/>
              <a:buChar char="ü"/>
            </a:pPr>
            <a:r>
              <a:rPr lang="zh-CN" altLang="en-US" sz="16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林肯讲过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：他说假如我要去法庭帮一个人辩护，要辩护七项，假如前六项都没有第七项来的重要，那前六项我都让你赢，我只要辩护最后的一项。</a:t>
            </a:r>
          </a:p>
        </p:txBody>
      </p:sp>
      <p:pic>
        <p:nvPicPr>
          <p:cNvPr id="17" name="图片 16" descr="图片包含 室内, 餐桌, 就坐, 蛋糕&#10;&#10;已生成极高可信度的说明">
            <a:extLst>
              <a:ext uri="{FF2B5EF4-FFF2-40B4-BE49-F238E27FC236}">
                <a16:creationId xmlns:a16="http://schemas.microsoft.com/office/drawing/2014/main" id="{EF0C289D-5C01-4F77-AD91-23164C911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33"/>
          <a:stretch/>
        </p:blipFill>
        <p:spPr>
          <a:xfrm>
            <a:off x="6435525" y="3134971"/>
            <a:ext cx="4556325" cy="283979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64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C82F0A7A-46B1-4A37-ADB7-02AB637872B2}"/>
              </a:ext>
            </a:extLst>
          </p:cNvPr>
          <p:cNvSpPr/>
          <p:nvPr/>
        </p:nvSpPr>
        <p:spPr>
          <a:xfrm>
            <a:off x="1271588" y="2830296"/>
            <a:ext cx="9720262" cy="2145568"/>
          </a:xfrm>
          <a:prstGeom prst="rect">
            <a:avLst/>
          </a:prstGeom>
          <a:solidFill>
            <a:srgbClr val="3F6AB8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E145BCA-9788-4BDC-A15C-F5A3DBE9D86C}"/>
              </a:ext>
            </a:extLst>
          </p:cNvPr>
          <p:cNvSpPr/>
          <p:nvPr/>
        </p:nvSpPr>
        <p:spPr>
          <a:xfrm>
            <a:off x="1162050" y="38482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销售的前提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B68D31A-E8EA-4308-8B19-D6B7D262D181}"/>
              </a:ext>
            </a:extLst>
          </p:cNvPr>
          <p:cNvSpPr/>
          <p:nvPr/>
        </p:nvSpPr>
        <p:spPr>
          <a:xfrm>
            <a:off x="1455280" y="3159959"/>
            <a:ext cx="9229285" cy="146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buClr>
                <a:srgbClr val="F47B21"/>
              </a:buClr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这样一个例子，有一对夫妻去看房子，先生对喜欢游泳的太太说：“你不要让售楼员知道你喜欢，以免我们不容易杀价。”但是售楼员看出太太对游泳池的特殊喜好，所以先生说：“这房子漏水啊。”售楼员对太太说：“太太您看看后面有这么漂亮的游泳池。”先生说：“这个房子好像那里要整修。”售楼员紧跟着太太说：“太太，您看看，从这个角度可以看到后面整个游泳池，多漂亮。”当售楼员不断地说游泳池的事，这个太太就跟着说：“哦，是的是的，对、对、对，买这个房子最重要的就是这个游泳池！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1E499C2-CDAE-46C3-B06B-54201750EB77}"/>
              </a:ext>
            </a:extLst>
          </p:cNvPr>
          <p:cNvSpPr/>
          <p:nvPr/>
        </p:nvSpPr>
        <p:spPr>
          <a:xfrm>
            <a:off x="1179195" y="5305527"/>
            <a:ext cx="9591339" cy="941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buClr>
                <a:srgbClr val="F47B21"/>
              </a:buClr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结果不言而喻。这就是说，一旦找到了</a:t>
            </a:r>
            <a:r>
              <a:rPr lang="zh-CN" altLang="en-US" sz="24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购买关键点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的时候，对顾客说服的几率是相当大的。</a:t>
            </a:r>
          </a:p>
          <a:p>
            <a:pPr lvl="0" algn="just">
              <a:lnSpc>
                <a:spcPct val="120000"/>
              </a:lnSpc>
              <a:buClr>
                <a:srgbClr val="F47B21"/>
              </a:buClr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销售是一种</a:t>
            </a:r>
            <a:r>
              <a:rPr lang="zh-CN" altLang="en-US" sz="24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情绪的转移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，所以当场没有成交的话，事后成交的几率非常小。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7D3FAA6-F107-495C-B9CE-0B6E4FF483B4}"/>
              </a:ext>
            </a:extLst>
          </p:cNvPr>
          <p:cNvSpPr/>
          <p:nvPr/>
        </p:nvSpPr>
        <p:spPr>
          <a:xfrm>
            <a:off x="1271588" y="1719659"/>
            <a:ext cx="4860925" cy="740491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16A3376-7C6C-4D69-BF37-C665B1B5D9D9}"/>
              </a:ext>
            </a:extLst>
          </p:cNvPr>
          <p:cNvSpPr/>
          <p:nvPr/>
        </p:nvSpPr>
        <p:spPr>
          <a:xfrm>
            <a:off x="1455282" y="1828294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反复刺激顾客的购买关键点</a:t>
            </a:r>
          </a:p>
        </p:txBody>
      </p:sp>
    </p:spTree>
    <p:extLst>
      <p:ext uri="{BB962C8B-B14F-4D97-AF65-F5344CB8AC3E}">
        <p14:creationId xmlns:p14="http://schemas.microsoft.com/office/powerpoint/2010/main" val="78555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995091-3883-452F-B794-9682D3F0DDF6}"/>
              </a:ext>
            </a:extLst>
          </p:cNvPr>
          <p:cNvSpPr/>
          <p:nvPr/>
        </p:nvSpPr>
        <p:spPr>
          <a:xfrm>
            <a:off x="1179540" y="384820"/>
            <a:ext cx="3256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r>
              <a:rPr lang="en-US" altLang="zh-CN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顾客消费动机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D25026EB-AB2F-4CDD-9BA2-8AAA1808CEC4}"/>
              </a:ext>
            </a:extLst>
          </p:cNvPr>
          <p:cNvSpPr/>
          <p:nvPr/>
        </p:nvSpPr>
        <p:spPr>
          <a:xfrm>
            <a:off x="550863" y="1422400"/>
            <a:ext cx="11090275" cy="5050780"/>
          </a:xfrm>
          <a:custGeom>
            <a:avLst/>
            <a:gdLst>
              <a:gd name="connsiteX0" fmla="*/ 0 w 11090275"/>
              <a:gd name="connsiteY0" fmla="*/ 0 h 3285996"/>
              <a:gd name="connsiteX1" fmla="*/ 300789 w 11090275"/>
              <a:gd name="connsiteY1" fmla="*/ 81394 h 3285996"/>
              <a:gd name="connsiteX2" fmla="*/ 5545137 w 11090275"/>
              <a:gd name="connsiteY2" fmla="*/ 742041 h 3285996"/>
              <a:gd name="connsiteX3" fmla="*/ 10789486 w 11090275"/>
              <a:gd name="connsiteY3" fmla="*/ 81394 h 3285996"/>
              <a:gd name="connsiteX4" fmla="*/ 11090275 w 11090275"/>
              <a:gd name="connsiteY4" fmla="*/ 0 h 3285996"/>
              <a:gd name="connsiteX5" fmla="*/ 11090275 w 11090275"/>
              <a:gd name="connsiteY5" fmla="*/ 3285996 h 3285996"/>
              <a:gd name="connsiteX6" fmla="*/ 10789486 w 11090275"/>
              <a:gd name="connsiteY6" fmla="*/ 3204602 h 3285996"/>
              <a:gd name="connsiteX7" fmla="*/ 5545137 w 11090275"/>
              <a:gd name="connsiteY7" fmla="*/ 2543955 h 3285996"/>
              <a:gd name="connsiteX8" fmla="*/ 300788 w 11090275"/>
              <a:gd name="connsiteY8" fmla="*/ 3204602 h 3285996"/>
              <a:gd name="connsiteX9" fmla="*/ 0 w 11090275"/>
              <a:gd name="connsiteY9" fmla="*/ 3285996 h 3285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90275" h="3285996">
                <a:moveTo>
                  <a:pt x="0" y="0"/>
                </a:moveTo>
                <a:lnTo>
                  <a:pt x="300789" y="81394"/>
                </a:lnTo>
                <a:cubicBezTo>
                  <a:pt x="1977020" y="512669"/>
                  <a:pt x="3734293" y="742041"/>
                  <a:pt x="5545137" y="742041"/>
                </a:cubicBezTo>
                <a:cubicBezTo>
                  <a:pt x="7355983" y="742041"/>
                  <a:pt x="9113255" y="512669"/>
                  <a:pt x="10789486" y="81394"/>
                </a:cubicBezTo>
                <a:lnTo>
                  <a:pt x="11090275" y="0"/>
                </a:lnTo>
                <a:lnTo>
                  <a:pt x="11090275" y="3285996"/>
                </a:lnTo>
                <a:lnTo>
                  <a:pt x="10789486" y="3204602"/>
                </a:lnTo>
                <a:cubicBezTo>
                  <a:pt x="9113255" y="2773327"/>
                  <a:pt x="7355982" y="2543955"/>
                  <a:pt x="5545137" y="2543955"/>
                </a:cubicBezTo>
                <a:cubicBezTo>
                  <a:pt x="3734292" y="2543955"/>
                  <a:pt x="1977020" y="2773327"/>
                  <a:pt x="300788" y="3204602"/>
                </a:cubicBezTo>
                <a:lnTo>
                  <a:pt x="0" y="3285996"/>
                </a:lnTo>
                <a:close/>
              </a:path>
            </a:pathLst>
          </a:cu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FB21B8-2A27-4648-A911-89488A7A385D}"/>
              </a:ext>
            </a:extLst>
          </p:cNvPr>
          <p:cNvSpPr/>
          <p:nvPr/>
        </p:nvSpPr>
        <p:spPr>
          <a:xfrm>
            <a:off x="1898289" y="2599589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求实购买动机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4188BA5-3F9C-43D1-9566-38B60C84857E}"/>
              </a:ext>
            </a:extLst>
          </p:cNvPr>
          <p:cNvSpPr/>
          <p:nvPr/>
        </p:nvSpPr>
        <p:spPr>
          <a:xfrm>
            <a:off x="1898289" y="3380593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求廉购买动机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99BB0CA-2961-40F5-9AAD-FA55F204093B}"/>
              </a:ext>
            </a:extLst>
          </p:cNvPr>
          <p:cNvSpPr/>
          <p:nvPr/>
        </p:nvSpPr>
        <p:spPr>
          <a:xfrm>
            <a:off x="1898289" y="4161597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求安购买动机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8622F20-839E-4FF0-9447-BF4B3C888E15}"/>
              </a:ext>
            </a:extLst>
          </p:cNvPr>
          <p:cNvSpPr/>
          <p:nvPr/>
        </p:nvSpPr>
        <p:spPr>
          <a:xfrm>
            <a:off x="1898289" y="4942601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求便购买动机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9C48680-CC71-48AE-BDEA-7743A5946464}"/>
              </a:ext>
            </a:extLst>
          </p:cNvPr>
          <p:cNvSpPr/>
          <p:nvPr/>
        </p:nvSpPr>
        <p:spPr>
          <a:xfrm>
            <a:off x="1271588" y="2505107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AF97485-9EE1-4B2E-996F-B01113EB5CF6}"/>
              </a:ext>
            </a:extLst>
          </p:cNvPr>
          <p:cNvSpPr/>
          <p:nvPr/>
        </p:nvSpPr>
        <p:spPr>
          <a:xfrm>
            <a:off x="1271588" y="3286111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FBAA487-EED6-4D4B-B4BC-FCC7FD92178C}"/>
              </a:ext>
            </a:extLst>
          </p:cNvPr>
          <p:cNvSpPr/>
          <p:nvPr/>
        </p:nvSpPr>
        <p:spPr>
          <a:xfrm>
            <a:off x="1271588" y="4067115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4C76449-B21D-42EF-A764-ACCA7876E9EA}"/>
              </a:ext>
            </a:extLst>
          </p:cNvPr>
          <p:cNvSpPr/>
          <p:nvPr/>
        </p:nvSpPr>
        <p:spPr>
          <a:xfrm>
            <a:off x="1271588" y="4848119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4125817-5ACD-4AD3-B5AF-5E372768E130}"/>
              </a:ext>
            </a:extLst>
          </p:cNvPr>
          <p:cNvSpPr/>
          <p:nvPr/>
        </p:nvSpPr>
        <p:spPr>
          <a:xfrm>
            <a:off x="8984889" y="2599589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求美购买动机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EC374BB-BC22-4E9B-B49F-A9DF5F2A120D}"/>
              </a:ext>
            </a:extLst>
          </p:cNvPr>
          <p:cNvSpPr/>
          <p:nvPr/>
        </p:nvSpPr>
        <p:spPr>
          <a:xfrm>
            <a:off x="8984889" y="3380593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求优购买动机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B40399E-CAF6-4534-BA82-AEDB6F50E763}"/>
              </a:ext>
            </a:extLst>
          </p:cNvPr>
          <p:cNvSpPr/>
          <p:nvPr/>
        </p:nvSpPr>
        <p:spPr>
          <a:xfrm>
            <a:off x="8984889" y="4161597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求名购买动机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0911958-A1D7-4C51-94F1-A99D9C397B8F}"/>
              </a:ext>
            </a:extLst>
          </p:cNvPr>
          <p:cNvSpPr/>
          <p:nvPr/>
        </p:nvSpPr>
        <p:spPr>
          <a:xfrm>
            <a:off x="8984889" y="4942601"/>
            <a:ext cx="1723549" cy="407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求新购买动机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E8D44FD-B872-4DF2-AA9D-1850784D24F8}"/>
              </a:ext>
            </a:extLst>
          </p:cNvPr>
          <p:cNvSpPr/>
          <p:nvPr/>
        </p:nvSpPr>
        <p:spPr>
          <a:xfrm>
            <a:off x="8358188" y="2505107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1170239-3481-4E40-8E93-E0701DAD29FD}"/>
              </a:ext>
            </a:extLst>
          </p:cNvPr>
          <p:cNvSpPr/>
          <p:nvPr/>
        </p:nvSpPr>
        <p:spPr>
          <a:xfrm>
            <a:off x="8358188" y="3286111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21E13B-1EEA-4529-8CDD-A5DC341F0CDF}"/>
              </a:ext>
            </a:extLst>
          </p:cNvPr>
          <p:cNvSpPr/>
          <p:nvPr/>
        </p:nvSpPr>
        <p:spPr>
          <a:xfrm>
            <a:off x="8358188" y="4067115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4FEF71C-7799-4A85-9950-863DE0C51038}"/>
              </a:ext>
            </a:extLst>
          </p:cNvPr>
          <p:cNvSpPr/>
          <p:nvPr/>
        </p:nvSpPr>
        <p:spPr>
          <a:xfrm>
            <a:off x="8358188" y="4848119"/>
            <a:ext cx="691215" cy="596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sz="32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E770454E-9095-4CAD-8E7F-D65464ACE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8" t="6228" r="10588"/>
          <a:stretch>
            <a:fillRect/>
          </a:stretch>
        </p:blipFill>
        <p:spPr>
          <a:xfrm>
            <a:off x="3914079" y="2392680"/>
            <a:ext cx="4151867" cy="3113204"/>
          </a:xfrm>
          <a:custGeom>
            <a:avLst/>
            <a:gdLst>
              <a:gd name="connsiteX0" fmla="*/ 0 w 4151867"/>
              <a:gd name="connsiteY0" fmla="*/ 0 h 3113204"/>
              <a:gd name="connsiteX1" fmla="*/ 18818 w 4151867"/>
              <a:gd name="connsiteY1" fmla="*/ 0 h 3113204"/>
              <a:gd name="connsiteX2" fmla="*/ 168771 w 4151867"/>
              <a:gd name="connsiteY2" fmla="*/ 23774 h 3113204"/>
              <a:gd name="connsiteX3" fmla="*/ 2181921 w 4151867"/>
              <a:gd name="connsiteY3" fmla="*/ 170283 h 3113204"/>
              <a:gd name="connsiteX4" fmla="*/ 3863056 w 4151867"/>
              <a:gd name="connsiteY4" fmla="*/ 68283 h 3113204"/>
              <a:gd name="connsiteX5" fmla="*/ 4151867 w 4151867"/>
              <a:gd name="connsiteY5" fmla="*/ 29566 h 3113204"/>
              <a:gd name="connsiteX6" fmla="*/ 4151867 w 4151867"/>
              <a:gd name="connsiteY6" fmla="*/ 3080655 h 3113204"/>
              <a:gd name="connsiteX7" fmla="*/ 3863055 w 4151867"/>
              <a:gd name="connsiteY7" fmla="*/ 3041938 h 3113204"/>
              <a:gd name="connsiteX8" fmla="*/ 2181921 w 4151867"/>
              <a:gd name="connsiteY8" fmla="*/ 2939937 h 3113204"/>
              <a:gd name="connsiteX9" fmla="*/ 168770 w 4151867"/>
              <a:gd name="connsiteY9" fmla="*/ 3086447 h 3113204"/>
              <a:gd name="connsiteX10" fmla="*/ 0 w 4151867"/>
              <a:gd name="connsiteY10" fmla="*/ 3113204 h 31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51867" h="3113204">
                <a:moveTo>
                  <a:pt x="0" y="0"/>
                </a:moveTo>
                <a:lnTo>
                  <a:pt x="18818" y="0"/>
                </a:lnTo>
                <a:lnTo>
                  <a:pt x="168771" y="23774"/>
                </a:lnTo>
                <a:cubicBezTo>
                  <a:pt x="831322" y="120705"/>
                  <a:pt x="1502855" y="170283"/>
                  <a:pt x="2181921" y="170283"/>
                </a:cubicBezTo>
                <a:cubicBezTo>
                  <a:pt x="2747811" y="170283"/>
                  <a:pt x="3308468" y="135854"/>
                  <a:pt x="3863056" y="68283"/>
                </a:cubicBezTo>
                <a:lnTo>
                  <a:pt x="4151867" y="29566"/>
                </a:lnTo>
                <a:lnTo>
                  <a:pt x="4151867" y="3080655"/>
                </a:lnTo>
                <a:lnTo>
                  <a:pt x="3863055" y="3041938"/>
                </a:lnTo>
                <a:cubicBezTo>
                  <a:pt x="3308468" y="2974367"/>
                  <a:pt x="2747810" y="2939937"/>
                  <a:pt x="2181921" y="2939937"/>
                </a:cubicBezTo>
                <a:cubicBezTo>
                  <a:pt x="1502855" y="2939937"/>
                  <a:pt x="831321" y="2989516"/>
                  <a:pt x="168770" y="3086447"/>
                </a:cubicBezTo>
                <a:lnTo>
                  <a:pt x="0" y="3113204"/>
                </a:lnTo>
                <a:close/>
              </a:path>
            </a:pathLst>
          </a:custGeom>
        </p:spPr>
      </p:pic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E3C99293-D05E-4620-A016-306346081D0D}"/>
              </a:ext>
            </a:extLst>
          </p:cNvPr>
          <p:cNvSpPr/>
          <p:nvPr/>
        </p:nvSpPr>
        <p:spPr>
          <a:xfrm>
            <a:off x="3906672" y="2392680"/>
            <a:ext cx="4151867" cy="3113204"/>
          </a:xfrm>
          <a:custGeom>
            <a:avLst/>
            <a:gdLst>
              <a:gd name="connsiteX0" fmla="*/ 0 w 4151867"/>
              <a:gd name="connsiteY0" fmla="*/ 0 h 3113204"/>
              <a:gd name="connsiteX1" fmla="*/ 18818 w 4151867"/>
              <a:gd name="connsiteY1" fmla="*/ 0 h 3113204"/>
              <a:gd name="connsiteX2" fmla="*/ 168771 w 4151867"/>
              <a:gd name="connsiteY2" fmla="*/ 23774 h 3113204"/>
              <a:gd name="connsiteX3" fmla="*/ 2181921 w 4151867"/>
              <a:gd name="connsiteY3" fmla="*/ 170283 h 3113204"/>
              <a:gd name="connsiteX4" fmla="*/ 3863056 w 4151867"/>
              <a:gd name="connsiteY4" fmla="*/ 68283 h 3113204"/>
              <a:gd name="connsiteX5" fmla="*/ 4151867 w 4151867"/>
              <a:gd name="connsiteY5" fmla="*/ 29566 h 3113204"/>
              <a:gd name="connsiteX6" fmla="*/ 4151867 w 4151867"/>
              <a:gd name="connsiteY6" fmla="*/ 3080655 h 3113204"/>
              <a:gd name="connsiteX7" fmla="*/ 3863055 w 4151867"/>
              <a:gd name="connsiteY7" fmla="*/ 3041938 h 3113204"/>
              <a:gd name="connsiteX8" fmla="*/ 2181921 w 4151867"/>
              <a:gd name="connsiteY8" fmla="*/ 2939937 h 3113204"/>
              <a:gd name="connsiteX9" fmla="*/ 168770 w 4151867"/>
              <a:gd name="connsiteY9" fmla="*/ 3086447 h 3113204"/>
              <a:gd name="connsiteX10" fmla="*/ 0 w 4151867"/>
              <a:gd name="connsiteY10" fmla="*/ 3113204 h 31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51867" h="3113204">
                <a:moveTo>
                  <a:pt x="0" y="0"/>
                </a:moveTo>
                <a:lnTo>
                  <a:pt x="18818" y="0"/>
                </a:lnTo>
                <a:lnTo>
                  <a:pt x="168771" y="23774"/>
                </a:lnTo>
                <a:cubicBezTo>
                  <a:pt x="831322" y="120705"/>
                  <a:pt x="1502855" y="170283"/>
                  <a:pt x="2181921" y="170283"/>
                </a:cubicBezTo>
                <a:cubicBezTo>
                  <a:pt x="2747811" y="170283"/>
                  <a:pt x="3308468" y="135854"/>
                  <a:pt x="3863056" y="68283"/>
                </a:cubicBezTo>
                <a:lnTo>
                  <a:pt x="4151867" y="29566"/>
                </a:lnTo>
                <a:lnTo>
                  <a:pt x="4151867" y="3080655"/>
                </a:lnTo>
                <a:lnTo>
                  <a:pt x="3863055" y="3041938"/>
                </a:lnTo>
                <a:cubicBezTo>
                  <a:pt x="3308468" y="2974367"/>
                  <a:pt x="2747810" y="2939937"/>
                  <a:pt x="2181921" y="2939937"/>
                </a:cubicBezTo>
                <a:cubicBezTo>
                  <a:pt x="1502855" y="2939937"/>
                  <a:pt x="831321" y="2989516"/>
                  <a:pt x="168770" y="3086447"/>
                </a:cubicBezTo>
                <a:lnTo>
                  <a:pt x="0" y="3113204"/>
                </a:lnTo>
                <a:close/>
              </a:path>
            </a:pathLst>
          </a:custGeom>
          <a:solidFill>
            <a:srgbClr val="3F6AB8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198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130E5B9-9F3B-4A00-A927-F862872498DA}"/>
              </a:ext>
            </a:extLst>
          </p:cNvPr>
          <p:cNvSpPr/>
          <p:nvPr/>
        </p:nvSpPr>
        <p:spPr>
          <a:xfrm>
            <a:off x="1179540" y="38482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CF056A7-7C7E-4A91-A9DD-DDBB2DE063AA}"/>
              </a:ext>
            </a:extLst>
          </p:cNvPr>
          <p:cNvSpPr/>
          <p:nvPr/>
        </p:nvSpPr>
        <p:spPr bwMode="auto">
          <a:xfrm>
            <a:off x="6096000" y="2155072"/>
            <a:ext cx="573206" cy="573206"/>
          </a:xfrm>
          <a:prstGeom prst="ellipse">
            <a:avLst/>
          </a:prstGeom>
          <a:solidFill>
            <a:srgbClr val="3F6AB8"/>
          </a:solidFill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0F69A5D-940B-4D1F-940E-1C8CB50FA9AD}"/>
              </a:ext>
            </a:extLst>
          </p:cNvPr>
          <p:cNvSpPr/>
          <p:nvPr/>
        </p:nvSpPr>
        <p:spPr>
          <a:xfrm>
            <a:off x="6779312" y="2257009"/>
            <a:ext cx="4455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3D3D3D"/>
                </a:solidFill>
                <a:latin typeface="微软雅黑"/>
                <a:ea typeface="微软雅黑"/>
              </a:rPr>
              <a:t>准备一些精美礼品送给顾客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0BDF817-FE40-42B3-B4F0-6BB0D8B6FA84}"/>
              </a:ext>
            </a:extLst>
          </p:cNvPr>
          <p:cNvSpPr/>
          <p:nvPr/>
        </p:nvSpPr>
        <p:spPr bwMode="auto">
          <a:xfrm>
            <a:off x="6096000" y="3028259"/>
            <a:ext cx="573206" cy="573206"/>
          </a:xfrm>
          <a:prstGeom prst="ellipse">
            <a:avLst/>
          </a:prstGeom>
          <a:solidFill>
            <a:srgbClr val="3F6AB8"/>
          </a:solidFill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299D188-965E-4624-8E74-456A3F614DD7}"/>
              </a:ext>
            </a:extLst>
          </p:cNvPr>
          <p:cNvSpPr/>
          <p:nvPr/>
        </p:nvSpPr>
        <p:spPr>
          <a:xfrm>
            <a:off x="6779312" y="2964189"/>
            <a:ext cx="445588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3D3D3D"/>
                </a:solidFill>
                <a:latin typeface="微软雅黑"/>
                <a:ea typeface="微软雅黑"/>
              </a:rPr>
              <a:t>买产品送服务，让客人亲身感到身体被宠爱的舒适和享受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4FD9A94-17F4-494B-913B-7E1ADF947A48}"/>
              </a:ext>
            </a:extLst>
          </p:cNvPr>
          <p:cNvSpPr/>
          <p:nvPr/>
        </p:nvSpPr>
        <p:spPr bwMode="auto">
          <a:xfrm>
            <a:off x="6096000" y="4033848"/>
            <a:ext cx="573206" cy="573206"/>
          </a:xfrm>
          <a:prstGeom prst="ellipse">
            <a:avLst/>
          </a:prstGeom>
          <a:solidFill>
            <a:srgbClr val="3F6AB8"/>
          </a:solidFill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559043C-2C72-4471-8708-5D53725DABB8}"/>
              </a:ext>
            </a:extLst>
          </p:cNvPr>
          <p:cNvSpPr/>
          <p:nvPr/>
        </p:nvSpPr>
        <p:spPr>
          <a:xfrm>
            <a:off x="6779312" y="3997285"/>
            <a:ext cx="445588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3D3D3D"/>
                </a:solidFill>
                <a:latin typeface="微软雅黑"/>
                <a:ea typeface="微软雅黑"/>
              </a:rPr>
              <a:t>消费积分，当积分达到某种程度，可以赠送部分产品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EA6EA87-DBBD-47CE-A572-07E0B199C634}"/>
              </a:ext>
            </a:extLst>
          </p:cNvPr>
          <p:cNvSpPr/>
          <p:nvPr/>
        </p:nvSpPr>
        <p:spPr bwMode="auto">
          <a:xfrm>
            <a:off x="6096000" y="4980159"/>
            <a:ext cx="573206" cy="573206"/>
          </a:xfrm>
          <a:prstGeom prst="ellipse">
            <a:avLst/>
          </a:prstGeom>
          <a:solidFill>
            <a:srgbClr val="3F6AB8"/>
          </a:solidFill>
          <a:ln w="539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128C940-2649-40D5-AEDE-23CFC80F70DB}"/>
              </a:ext>
            </a:extLst>
          </p:cNvPr>
          <p:cNvSpPr/>
          <p:nvPr/>
        </p:nvSpPr>
        <p:spPr>
          <a:xfrm>
            <a:off x="6779312" y="4943596"/>
            <a:ext cx="445588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3D3D3D"/>
                </a:solidFill>
                <a:latin typeface="微软雅黑"/>
                <a:ea typeface="微软雅黑"/>
              </a:rPr>
              <a:t>利用专业知识为顾客搭配产品，给予一些良好的皮肤保养建议</a:t>
            </a:r>
          </a:p>
        </p:txBody>
      </p:sp>
      <p:sp>
        <p:nvSpPr>
          <p:cNvPr id="39" name="copy-file_73547">
            <a:extLst>
              <a:ext uri="{FF2B5EF4-FFF2-40B4-BE49-F238E27FC236}">
                <a16:creationId xmlns:a16="http://schemas.microsoft.com/office/drawing/2014/main" id="{3B286D08-EBB9-4407-929D-2127B57A0176}"/>
              </a:ext>
            </a:extLst>
          </p:cNvPr>
          <p:cNvSpPr>
            <a:spLocks noChangeAspect="1"/>
          </p:cNvSpPr>
          <p:nvPr/>
        </p:nvSpPr>
        <p:spPr bwMode="auto">
          <a:xfrm>
            <a:off x="1322743" y="1851194"/>
            <a:ext cx="3488826" cy="4292182"/>
          </a:xfrm>
          <a:custGeom>
            <a:avLst/>
            <a:gdLst>
              <a:gd name="connsiteX0" fmla="*/ 100435 w 494311"/>
              <a:gd name="connsiteY0" fmla="*/ 438000 h 608133"/>
              <a:gd name="connsiteX1" fmla="*/ 310256 w 494311"/>
              <a:gd name="connsiteY1" fmla="*/ 438000 h 608133"/>
              <a:gd name="connsiteX2" fmla="*/ 328694 w 494311"/>
              <a:gd name="connsiteY2" fmla="*/ 456417 h 608133"/>
              <a:gd name="connsiteX3" fmla="*/ 310256 w 494311"/>
              <a:gd name="connsiteY3" fmla="*/ 474835 h 608133"/>
              <a:gd name="connsiteX4" fmla="*/ 100435 w 494311"/>
              <a:gd name="connsiteY4" fmla="*/ 474835 h 608133"/>
              <a:gd name="connsiteX5" fmla="*/ 81997 w 494311"/>
              <a:gd name="connsiteY5" fmla="*/ 456417 h 608133"/>
              <a:gd name="connsiteX6" fmla="*/ 100435 w 494311"/>
              <a:gd name="connsiteY6" fmla="*/ 438000 h 608133"/>
              <a:gd name="connsiteX7" fmla="*/ 100435 w 494311"/>
              <a:gd name="connsiteY7" fmla="*/ 355156 h 608133"/>
              <a:gd name="connsiteX8" fmla="*/ 310256 w 494311"/>
              <a:gd name="connsiteY8" fmla="*/ 355156 h 608133"/>
              <a:gd name="connsiteX9" fmla="*/ 328694 w 494311"/>
              <a:gd name="connsiteY9" fmla="*/ 373573 h 608133"/>
              <a:gd name="connsiteX10" fmla="*/ 310256 w 494311"/>
              <a:gd name="connsiteY10" fmla="*/ 391991 h 608133"/>
              <a:gd name="connsiteX11" fmla="*/ 100435 w 494311"/>
              <a:gd name="connsiteY11" fmla="*/ 391991 h 608133"/>
              <a:gd name="connsiteX12" fmla="*/ 81997 w 494311"/>
              <a:gd name="connsiteY12" fmla="*/ 373573 h 608133"/>
              <a:gd name="connsiteX13" fmla="*/ 100435 w 494311"/>
              <a:gd name="connsiteY13" fmla="*/ 355156 h 608133"/>
              <a:gd name="connsiteX14" fmla="*/ 100435 w 494311"/>
              <a:gd name="connsiteY14" fmla="*/ 272312 h 608133"/>
              <a:gd name="connsiteX15" fmla="*/ 310256 w 494311"/>
              <a:gd name="connsiteY15" fmla="*/ 272312 h 608133"/>
              <a:gd name="connsiteX16" fmla="*/ 328694 w 494311"/>
              <a:gd name="connsiteY16" fmla="*/ 290729 h 608133"/>
              <a:gd name="connsiteX17" fmla="*/ 310256 w 494311"/>
              <a:gd name="connsiteY17" fmla="*/ 309147 h 608133"/>
              <a:gd name="connsiteX18" fmla="*/ 100435 w 494311"/>
              <a:gd name="connsiteY18" fmla="*/ 309147 h 608133"/>
              <a:gd name="connsiteX19" fmla="*/ 81997 w 494311"/>
              <a:gd name="connsiteY19" fmla="*/ 290729 h 608133"/>
              <a:gd name="connsiteX20" fmla="*/ 100435 w 494311"/>
              <a:gd name="connsiteY20" fmla="*/ 272312 h 608133"/>
              <a:gd name="connsiteX21" fmla="*/ 100435 w 494311"/>
              <a:gd name="connsiteY21" fmla="*/ 189257 h 608133"/>
              <a:gd name="connsiteX22" fmla="*/ 310256 w 494311"/>
              <a:gd name="connsiteY22" fmla="*/ 189257 h 608133"/>
              <a:gd name="connsiteX23" fmla="*/ 328694 w 494311"/>
              <a:gd name="connsiteY23" fmla="*/ 207675 h 608133"/>
              <a:gd name="connsiteX24" fmla="*/ 310256 w 494311"/>
              <a:gd name="connsiteY24" fmla="*/ 226092 h 608133"/>
              <a:gd name="connsiteX25" fmla="*/ 100435 w 494311"/>
              <a:gd name="connsiteY25" fmla="*/ 226092 h 608133"/>
              <a:gd name="connsiteX26" fmla="*/ 81997 w 494311"/>
              <a:gd name="connsiteY26" fmla="*/ 207675 h 608133"/>
              <a:gd name="connsiteX27" fmla="*/ 100435 w 494311"/>
              <a:gd name="connsiteY27" fmla="*/ 189257 h 608133"/>
              <a:gd name="connsiteX28" fmla="*/ 43144 w 494311"/>
              <a:gd name="connsiteY28" fmla="*/ 131274 h 608133"/>
              <a:gd name="connsiteX29" fmla="*/ 36875 w 494311"/>
              <a:gd name="connsiteY29" fmla="*/ 137534 h 608133"/>
              <a:gd name="connsiteX30" fmla="*/ 36875 w 494311"/>
              <a:gd name="connsiteY30" fmla="*/ 565234 h 608133"/>
              <a:gd name="connsiteX31" fmla="*/ 43144 w 494311"/>
              <a:gd name="connsiteY31" fmla="*/ 571310 h 608133"/>
              <a:gd name="connsiteX32" fmla="*/ 367829 w 494311"/>
              <a:gd name="connsiteY32" fmla="*/ 571310 h 608133"/>
              <a:gd name="connsiteX33" fmla="*/ 373914 w 494311"/>
              <a:gd name="connsiteY33" fmla="*/ 565234 h 608133"/>
              <a:gd name="connsiteX34" fmla="*/ 373914 w 494311"/>
              <a:gd name="connsiteY34" fmla="*/ 137534 h 608133"/>
              <a:gd name="connsiteX35" fmla="*/ 367829 w 494311"/>
              <a:gd name="connsiteY35" fmla="*/ 131274 h 608133"/>
              <a:gd name="connsiteX36" fmla="*/ 126666 w 494311"/>
              <a:gd name="connsiteY36" fmla="*/ 36823 h 608133"/>
              <a:gd name="connsiteX37" fmla="*/ 120397 w 494311"/>
              <a:gd name="connsiteY37" fmla="*/ 42899 h 608133"/>
              <a:gd name="connsiteX38" fmla="*/ 120397 w 494311"/>
              <a:gd name="connsiteY38" fmla="*/ 94451 h 608133"/>
              <a:gd name="connsiteX39" fmla="*/ 367829 w 494311"/>
              <a:gd name="connsiteY39" fmla="*/ 94451 h 608133"/>
              <a:gd name="connsiteX40" fmla="*/ 410789 w 494311"/>
              <a:gd name="connsiteY40" fmla="*/ 137534 h 608133"/>
              <a:gd name="connsiteX41" fmla="*/ 410789 w 494311"/>
              <a:gd name="connsiteY41" fmla="*/ 476859 h 608133"/>
              <a:gd name="connsiteX42" fmla="*/ 451351 w 494311"/>
              <a:gd name="connsiteY42" fmla="*/ 476859 h 608133"/>
              <a:gd name="connsiteX43" fmla="*/ 457436 w 494311"/>
              <a:gd name="connsiteY43" fmla="*/ 470783 h 608133"/>
              <a:gd name="connsiteX44" fmla="*/ 457436 w 494311"/>
              <a:gd name="connsiteY44" fmla="*/ 42899 h 608133"/>
              <a:gd name="connsiteX45" fmla="*/ 451351 w 494311"/>
              <a:gd name="connsiteY45" fmla="*/ 36823 h 608133"/>
              <a:gd name="connsiteX46" fmla="*/ 126666 w 494311"/>
              <a:gd name="connsiteY46" fmla="*/ 0 h 608133"/>
              <a:gd name="connsiteX47" fmla="*/ 451351 w 494311"/>
              <a:gd name="connsiteY47" fmla="*/ 0 h 608133"/>
              <a:gd name="connsiteX48" fmla="*/ 494311 w 494311"/>
              <a:gd name="connsiteY48" fmla="*/ 42899 h 608133"/>
              <a:gd name="connsiteX49" fmla="*/ 494311 w 494311"/>
              <a:gd name="connsiteY49" fmla="*/ 470783 h 608133"/>
              <a:gd name="connsiteX50" fmla="*/ 451351 w 494311"/>
              <a:gd name="connsiteY50" fmla="*/ 513682 h 608133"/>
              <a:gd name="connsiteX51" fmla="*/ 410789 w 494311"/>
              <a:gd name="connsiteY51" fmla="*/ 513682 h 608133"/>
              <a:gd name="connsiteX52" fmla="*/ 410789 w 494311"/>
              <a:gd name="connsiteY52" fmla="*/ 565234 h 608133"/>
              <a:gd name="connsiteX53" fmla="*/ 367829 w 494311"/>
              <a:gd name="connsiteY53" fmla="*/ 608133 h 608133"/>
              <a:gd name="connsiteX54" fmla="*/ 43144 w 494311"/>
              <a:gd name="connsiteY54" fmla="*/ 608133 h 608133"/>
              <a:gd name="connsiteX55" fmla="*/ 0 w 494311"/>
              <a:gd name="connsiteY55" fmla="*/ 565234 h 608133"/>
              <a:gd name="connsiteX56" fmla="*/ 0 w 494311"/>
              <a:gd name="connsiteY56" fmla="*/ 137534 h 608133"/>
              <a:gd name="connsiteX57" fmla="*/ 43144 w 494311"/>
              <a:gd name="connsiteY57" fmla="*/ 94451 h 608133"/>
              <a:gd name="connsiteX58" fmla="*/ 83522 w 494311"/>
              <a:gd name="connsiteY58" fmla="*/ 94451 h 608133"/>
              <a:gd name="connsiteX59" fmla="*/ 83522 w 494311"/>
              <a:gd name="connsiteY59" fmla="*/ 42899 h 608133"/>
              <a:gd name="connsiteX60" fmla="*/ 126666 w 494311"/>
              <a:gd name="connsiteY60" fmla="*/ 0 h 60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94311" h="608133">
                <a:moveTo>
                  <a:pt x="100435" y="438000"/>
                </a:moveTo>
                <a:lnTo>
                  <a:pt x="310256" y="438000"/>
                </a:lnTo>
                <a:cubicBezTo>
                  <a:pt x="320397" y="438000"/>
                  <a:pt x="328694" y="446288"/>
                  <a:pt x="328694" y="456417"/>
                </a:cubicBezTo>
                <a:cubicBezTo>
                  <a:pt x="328694" y="466731"/>
                  <a:pt x="320397" y="474835"/>
                  <a:pt x="310256" y="474835"/>
                </a:cubicBezTo>
                <a:lnTo>
                  <a:pt x="100435" y="474835"/>
                </a:lnTo>
                <a:cubicBezTo>
                  <a:pt x="90294" y="474835"/>
                  <a:pt x="81997" y="466731"/>
                  <a:pt x="81997" y="456417"/>
                </a:cubicBezTo>
                <a:cubicBezTo>
                  <a:pt x="81997" y="446288"/>
                  <a:pt x="90294" y="438000"/>
                  <a:pt x="100435" y="438000"/>
                </a:cubicBezTo>
                <a:close/>
                <a:moveTo>
                  <a:pt x="100435" y="355156"/>
                </a:moveTo>
                <a:lnTo>
                  <a:pt x="310256" y="355156"/>
                </a:lnTo>
                <a:cubicBezTo>
                  <a:pt x="320397" y="355156"/>
                  <a:pt x="328694" y="363444"/>
                  <a:pt x="328694" y="373573"/>
                </a:cubicBezTo>
                <a:cubicBezTo>
                  <a:pt x="328694" y="383703"/>
                  <a:pt x="320397" y="391991"/>
                  <a:pt x="310256" y="391991"/>
                </a:cubicBezTo>
                <a:lnTo>
                  <a:pt x="100435" y="391991"/>
                </a:lnTo>
                <a:cubicBezTo>
                  <a:pt x="90294" y="391991"/>
                  <a:pt x="81997" y="383703"/>
                  <a:pt x="81997" y="373573"/>
                </a:cubicBezTo>
                <a:cubicBezTo>
                  <a:pt x="81997" y="363444"/>
                  <a:pt x="90294" y="355156"/>
                  <a:pt x="100435" y="355156"/>
                </a:cubicBezTo>
                <a:close/>
                <a:moveTo>
                  <a:pt x="100435" y="272312"/>
                </a:moveTo>
                <a:lnTo>
                  <a:pt x="310256" y="272312"/>
                </a:lnTo>
                <a:cubicBezTo>
                  <a:pt x="320397" y="272312"/>
                  <a:pt x="328694" y="280416"/>
                  <a:pt x="328694" y="290729"/>
                </a:cubicBezTo>
                <a:cubicBezTo>
                  <a:pt x="328694" y="300859"/>
                  <a:pt x="320397" y="309147"/>
                  <a:pt x="310256" y="309147"/>
                </a:cubicBezTo>
                <a:lnTo>
                  <a:pt x="100435" y="309147"/>
                </a:lnTo>
                <a:cubicBezTo>
                  <a:pt x="90294" y="309147"/>
                  <a:pt x="81997" y="300859"/>
                  <a:pt x="81997" y="290729"/>
                </a:cubicBezTo>
                <a:cubicBezTo>
                  <a:pt x="81997" y="280416"/>
                  <a:pt x="90294" y="272312"/>
                  <a:pt x="100435" y="272312"/>
                </a:cubicBezTo>
                <a:close/>
                <a:moveTo>
                  <a:pt x="100435" y="189257"/>
                </a:moveTo>
                <a:lnTo>
                  <a:pt x="310256" y="189257"/>
                </a:lnTo>
                <a:cubicBezTo>
                  <a:pt x="320397" y="189257"/>
                  <a:pt x="328694" y="197545"/>
                  <a:pt x="328694" y="207675"/>
                </a:cubicBezTo>
                <a:cubicBezTo>
                  <a:pt x="328694" y="217988"/>
                  <a:pt x="320397" y="226092"/>
                  <a:pt x="310256" y="226092"/>
                </a:cubicBezTo>
                <a:lnTo>
                  <a:pt x="100435" y="226092"/>
                </a:lnTo>
                <a:cubicBezTo>
                  <a:pt x="90294" y="226092"/>
                  <a:pt x="81997" y="217988"/>
                  <a:pt x="81997" y="207675"/>
                </a:cubicBezTo>
                <a:cubicBezTo>
                  <a:pt x="81997" y="197545"/>
                  <a:pt x="90294" y="189257"/>
                  <a:pt x="100435" y="189257"/>
                </a:cubicBezTo>
                <a:close/>
                <a:moveTo>
                  <a:pt x="43144" y="131274"/>
                </a:moveTo>
                <a:cubicBezTo>
                  <a:pt x="39825" y="131274"/>
                  <a:pt x="36875" y="134220"/>
                  <a:pt x="36875" y="137534"/>
                </a:cubicBezTo>
                <a:lnTo>
                  <a:pt x="36875" y="565234"/>
                </a:lnTo>
                <a:cubicBezTo>
                  <a:pt x="36875" y="568548"/>
                  <a:pt x="39825" y="571310"/>
                  <a:pt x="43144" y="571310"/>
                </a:cubicBezTo>
                <a:lnTo>
                  <a:pt x="367829" y="571310"/>
                </a:lnTo>
                <a:cubicBezTo>
                  <a:pt x="371148" y="571310"/>
                  <a:pt x="373914" y="568548"/>
                  <a:pt x="373914" y="565234"/>
                </a:cubicBezTo>
                <a:lnTo>
                  <a:pt x="373914" y="137534"/>
                </a:lnTo>
                <a:cubicBezTo>
                  <a:pt x="373914" y="134220"/>
                  <a:pt x="371148" y="131274"/>
                  <a:pt x="367829" y="131274"/>
                </a:cubicBezTo>
                <a:close/>
                <a:moveTo>
                  <a:pt x="126666" y="36823"/>
                </a:moveTo>
                <a:cubicBezTo>
                  <a:pt x="123347" y="36823"/>
                  <a:pt x="120397" y="39585"/>
                  <a:pt x="120397" y="42899"/>
                </a:cubicBezTo>
                <a:lnTo>
                  <a:pt x="120397" y="94451"/>
                </a:lnTo>
                <a:lnTo>
                  <a:pt x="367829" y="94451"/>
                </a:lnTo>
                <a:cubicBezTo>
                  <a:pt x="391429" y="94451"/>
                  <a:pt x="410789" y="113783"/>
                  <a:pt x="410789" y="137534"/>
                </a:cubicBezTo>
                <a:lnTo>
                  <a:pt x="410789" y="476859"/>
                </a:lnTo>
                <a:lnTo>
                  <a:pt x="451351" y="476859"/>
                </a:lnTo>
                <a:cubicBezTo>
                  <a:pt x="454670" y="476859"/>
                  <a:pt x="457436" y="474097"/>
                  <a:pt x="457436" y="470783"/>
                </a:cubicBezTo>
                <a:lnTo>
                  <a:pt x="457436" y="42899"/>
                </a:lnTo>
                <a:cubicBezTo>
                  <a:pt x="457436" y="39585"/>
                  <a:pt x="454670" y="36823"/>
                  <a:pt x="451351" y="36823"/>
                </a:cubicBezTo>
                <a:close/>
                <a:moveTo>
                  <a:pt x="126666" y="0"/>
                </a:moveTo>
                <a:lnTo>
                  <a:pt x="451351" y="0"/>
                </a:lnTo>
                <a:cubicBezTo>
                  <a:pt x="474952" y="0"/>
                  <a:pt x="494311" y="19332"/>
                  <a:pt x="494311" y="42899"/>
                </a:cubicBezTo>
                <a:lnTo>
                  <a:pt x="494311" y="470783"/>
                </a:lnTo>
                <a:cubicBezTo>
                  <a:pt x="494311" y="494350"/>
                  <a:pt x="474952" y="513682"/>
                  <a:pt x="451351" y="513682"/>
                </a:cubicBezTo>
                <a:lnTo>
                  <a:pt x="410789" y="513682"/>
                </a:lnTo>
                <a:lnTo>
                  <a:pt x="410789" y="565234"/>
                </a:lnTo>
                <a:cubicBezTo>
                  <a:pt x="410789" y="588985"/>
                  <a:pt x="391429" y="608133"/>
                  <a:pt x="367829" y="608133"/>
                </a:cubicBezTo>
                <a:lnTo>
                  <a:pt x="43144" y="608133"/>
                </a:lnTo>
                <a:cubicBezTo>
                  <a:pt x="19359" y="608133"/>
                  <a:pt x="0" y="588985"/>
                  <a:pt x="0" y="565234"/>
                </a:cubicBezTo>
                <a:lnTo>
                  <a:pt x="0" y="137534"/>
                </a:lnTo>
                <a:cubicBezTo>
                  <a:pt x="0" y="113783"/>
                  <a:pt x="19359" y="94451"/>
                  <a:pt x="43144" y="94451"/>
                </a:cubicBezTo>
                <a:lnTo>
                  <a:pt x="83522" y="94451"/>
                </a:lnTo>
                <a:lnTo>
                  <a:pt x="83522" y="42899"/>
                </a:lnTo>
                <a:cubicBezTo>
                  <a:pt x="83522" y="19332"/>
                  <a:pt x="102882" y="0"/>
                  <a:pt x="12666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8A1ADC9E-8FF8-4270-AB56-83BF03FBEF1F}"/>
              </a:ext>
            </a:extLst>
          </p:cNvPr>
          <p:cNvSpPr/>
          <p:nvPr/>
        </p:nvSpPr>
        <p:spPr>
          <a:xfrm>
            <a:off x="1416020" y="2046553"/>
            <a:ext cx="2273897" cy="2273897"/>
          </a:xfrm>
          <a:prstGeom prst="ellipse">
            <a:avLst/>
          </a:prstGeom>
          <a:solidFill>
            <a:srgbClr val="3F6AB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引导销售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81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包含 人员, 妇女, 室内, 服装&#10;&#10;已生成极高可信度的说明">
            <a:extLst>
              <a:ext uri="{FF2B5EF4-FFF2-40B4-BE49-F238E27FC236}">
                <a16:creationId xmlns:a16="http://schemas.microsoft.com/office/drawing/2014/main" id="{C79D07A3-F49F-4ACD-B519-F057281D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131" y="1255175"/>
            <a:ext cx="7827008" cy="521800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17B7CF08-5AC3-4D50-AA88-0BC1D9EF2977}"/>
              </a:ext>
            </a:extLst>
          </p:cNvPr>
          <p:cNvSpPr/>
          <p:nvPr/>
        </p:nvSpPr>
        <p:spPr>
          <a:xfrm>
            <a:off x="550864" y="1255175"/>
            <a:ext cx="10688154" cy="5234525"/>
          </a:xfrm>
          <a:prstGeom prst="rect">
            <a:avLst/>
          </a:prstGeom>
          <a:gradFill flip="none" rotWithShape="1">
            <a:gsLst>
              <a:gs pos="6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11B6E2D-7579-431A-AD8C-C052BC58B4DA}"/>
              </a:ext>
            </a:extLst>
          </p:cNvPr>
          <p:cNvSpPr/>
          <p:nvPr/>
        </p:nvSpPr>
        <p:spPr>
          <a:xfrm>
            <a:off x="1179540" y="384820"/>
            <a:ext cx="4891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r>
              <a:rPr lang="en-US" altLang="zh-CN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对不同顾客采用不同的方式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93AFD6D-AB36-4165-AB7B-79DDBA2F63F8}"/>
              </a:ext>
            </a:extLst>
          </p:cNvPr>
          <p:cNvSpPr/>
          <p:nvPr/>
        </p:nvSpPr>
        <p:spPr>
          <a:xfrm>
            <a:off x="1179540" y="2415410"/>
            <a:ext cx="2345980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前卫型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86C66A-AD3B-4BE2-9B90-0B5B68C7500A}"/>
              </a:ext>
            </a:extLst>
          </p:cNvPr>
          <p:cNvSpPr/>
          <p:nvPr/>
        </p:nvSpPr>
        <p:spPr>
          <a:xfrm>
            <a:off x="1179541" y="3606757"/>
            <a:ext cx="4916460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喜欢新货品、喜欢追求潮流、对时尚牌子注重、拥有一定的个人风格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CBAF9D-2919-4BFA-8D0E-2B15D5EB7AD4}"/>
              </a:ext>
            </a:extLst>
          </p:cNvPr>
          <p:cNvSpPr/>
          <p:nvPr/>
        </p:nvSpPr>
        <p:spPr>
          <a:xfrm>
            <a:off x="1271588" y="1727199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8148A71-CBFE-41E7-BDEA-2538D66C4849}"/>
              </a:ext>
            </a:extLst>
          </p:cNvPr>
          <p:cNvSpPr/>
          <p:nvPr/>
        </p:nvSpPr>
        <p:spPr>
          <a:xfrm>
            <a:off x="1690668" y="1792481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类型划分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2BBBDE9-2F2A-48DB-894F-F921306663CB}"/>
              </a:ext>
            </a:extLst>
          </p:cNvPr>
          <p:cNvSpPr/>
          <p:nvPr/>
        </p:nvSpPr>
        <p:spPr>
          <a:xfrm>
            <a:off x="1271588" y="2927961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5C019D-436C-46FD-A205-F2FB3321A542}"/>
              </a:ext>
            </a:extLst>
          </p:cNvPr>
          <p:cNvSpPr/>
          <p:nvPr/>
        </p:nvSpPr>
        <p:spPr>
          <a:xfrm>
            <a:off x="1690668" y="2993243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购物风格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29981BD-39FE-4AE8-80F7-6D6E2F294B85}"/>
              </a:ext>
            </a:extLst>
          </p:cNvPr>
          <p:cNvSpPr/>
          <p:nvPr/>
        </p:nvSpPr>
        <p:spPr>
          <a:xfrm>
            <a:off x="1179540" y="5287141"/>
            <a:ext cx="4952973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介绍新货品成分及其与别人不同之处、推销形象、交换对潮流的看法、表达认同其个人形象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FFED336-65D8-485A-AEDB-A591D2F287DB}"/>
              </a:ext>
            </a:extLst>
          </p:cNvPr>
          <p:cNvSpPr/>
          <p:nvPr/>
        </p:nvSpPr>
        <p:spPr>
          <a:xfrm>
            <a:off x="1271588" y="4613558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54822D2-28E7-4C48-83ED-382298AE2D92}"/>
              </a:ext>
            </a:extLst>
          </p:cNvPr>
          <p:cNvSpPr/>
          <p:nvPr/>
        </p:nvSpPr>
        <p:spPr>
          <a:xfrm>
            <a:off x="1229003" y="4678840"/>
            <a:ext cx="233910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销售人员的对策</a:t>
            </a:r>
          </a:p>
        </p:txBody>
      </p:sp>
    </p:spTree>
    <p:extLst>
      <p:ext uri="{BB962C8B-B14F-4D97-AF65-F5344CB8AC3E}">
        <p14:creationId xmlns:p14="http://schemas.microsoft.com/office/powerpoint/2010/main" val="83654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图片包含 人员, 户外, 地面, 男士&#10;&#10;已生成极高可信度的说明">
            <a:extLst>
              <a:ext uri="{FF2B5EF4-FFF2-40B4-BE49-F238E27FC236}">
                <a16:creationId xmlns:a16="http://schemas.microsoft.com/office/drawing/2014/main" id="{AC313F6D-D0F4-458C-AF75-BE36CC68AF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r="9582"/>
          <a:stretch/>
        </p:blipFill>
        <p:spPr>
          <a:xfrm>
            <a:off x="5849475" y="1255175"/>
            <a:ext cx="5804165" cy="5058989"/>
          </a:xfrm>
          <a:prstGeom prst="rect">
            <a:avLst/>
          </a:prstGeom>
          <a:effectLst/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5D5F85C-182B-491C-B811-A0C97C75A2FD}"/>
              </a:ext>
            </a:extLst>
          </p:cNvPr>
          <p:cNvSpPr/>
          <p:nvPr/>
        </p:nvSpPr>
        <p:spPr>
          <a:xfrm>
            <a:off x="550863" y="1255175"/>
            <a:ext cx="11102777" cy="52345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64000">
                <a:schemeClr val="bg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BFDBE41-6E2A-483E-AB6F-53549E8BFFA1}"/>
              </a:ext>
            </a:extLst>
          </p:cNvPr>
          <p:cNvSpPr/>
          <p:nvPr/>
        </p:nvSpPr>
        <p:spPr>
          <a:xfrm>
            <a:off x="1179540" y="2126043"/>
            <a:ext cx="1806728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健谈型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8F39C06-52D1-499C-BA60-1A1E20877DDE}"/>
              </a:ext>
            </a:extLst>
          </p:cNvPr>
          <p:cNvSpPr/>
          <p:nvPr/>
        </p:nvSpPr>
        <p:spPr>
          <a:xfrm>
            <a:off x="1179540" y="3317390"/>
            <a:ext cx="4891083" cy="953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喜欢得到销售人员的注意及礼貌对待、喜欢与人分享自己的开心事、喜欢谈及自己关心的人、善于表达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5AED3E-92B6-4CDC-A7DE-BBC46CACD954}"/>
              </a:ext>
            </a:extLst>
          </p:cNvPr>
          <p:cNvSpPr/>
          <p:nvPr/>
        </p:nvSpPr>
        <p:spPr>
          <a:xfrm>
            <a:off x="1271588" y="1437832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07607F3-98E0-4538-A63B-47612F90E1DD}"/>
              </a:ext>
            </a:extLst>
          </p:cNvPr>
          <p:cNvSpPr/>
          <p:nvPr/>
        </p:nvSpPr>
        <p:spPr>
          <a:xfrm>
            <a:off x="1690668" y="1503114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类型划分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8B6D825-9118-4416-827A-6C387BE93063}"/>
              </a:ext>
            </a:extLst>
          </p:cNvPr>
          <p:cNvSpPr/>
          <p:nvPr/>
        </p:nvSpPr>
        <p:spPr>
          <a:xfrm>
            <a:off x="1271588" y="2638594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ECBF9F-4A02-4EE8-8DCF-9848B5E15BA6}"/>
              </a:ext>
            </a:extLst>
          </p:cNvPr>
          <p:cNvSpPr/>
          <p:nvPr/>
        </p:nvSpPr>
        <p:spPr>
          <a:xfrm>
            <a:off x="1690668" y="2703876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购物风格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4871852-ACF9-4630-9C24-9711EB7D226B}"/>
              </a:ext>
            </a:extLst>
          </p:cNvPr>
          <p:cNvSpPr/>
          <p:nvPr/>
        </p:nvSpPr>
        <p:spPr>
          <a:xfrm>
            <a:off x="1179540" y="5047207"/>
            <a:ext cx="6152329" cy="1249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殷勤款待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通过其说话内容，多了解其需要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关注他所关心的人或事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多提建议，加快决定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82F2E9C-7414-4BA5-ADD7-03DDB904A3FE}"/>
              </a:ext>
            </a:extLst>
          </p:cNvPr>
          <p:cNvSpPr/>
          <p:nvPr/>
        </p:nvSpPr>
        <p:spPr>
          <a:xfrm>
            <a:off x="1271588" y="4410218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9D3463E-FAC1-4CBA-8723-8AFE9E37AD6E}"/>
              </a:ext>
            </a:extLst>
          </p:cNvPr>
          <p:cNvSpPr/>
          <p:nvPr/>
        </p:nvSpPr>
        <p:spPr>
          <a:xfrm>
            <a:off x="1229003" y="4475500"/>
            <a:ext cx="233910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销售人员的对策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5A111E5-E0DB-4428-9B11-BC588A6BC441}"/>
              </a:ext>
            </a:extLst>
          </p:cNvPr>
          <p:cNvSpPr/>
          <p:nvPr/>
        </p:nvSpPr>
        <p:spPr>
          <a:xfrm>
            <a:off x="1179540" y="384820"/>
            <a:ext cx="4891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r>
              <a:rPr lang="en-US" altLang="zh-CN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对不同顾客采用不同的方式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6524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白色, 室内&#10;&#10;已生成高可信度的说明">
            <a:extLst>
              <a:ext uri="{FF2B5EF4-FFF2-40B4-BE49-F238E27FC236}">
                <a16:creationId xmlns:a16="http://schemas.microsoft.com/office/drawing/2014/main" id="{44FFFED7-E5C1-4CCC-A687-172780202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195" y="1503114"/>
            <a:ext cx="4644943" cy="444414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AC9A64C-67AD-47E1-9EF7-7E6E2303377E}"/>
              </a:ext>
            </a:extLst>
          </p:cNvPr>
          <p:cNvSpPr/>
          <p:nvPr/>
        </p:nvSpPr>
        <p:spPr>
          <a:xfrm>
            <a:off x="1179540" y="2126043"/>
            <a:ext cx="1806728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B4BA7FF-B9C7-4185-A67F-DAFAF8AD0D21}"/>
              </a:ext>
            </a:extLst>
          </p:cNvPr>
          <p:cNvSpPr/>
          <p:nvPr/>
        </p:nvSpPr>
        <p:spPr>
          <a:xfrm>
            <a:off x="1179541" y="3297605"/>
            <a:ext cx="4916460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自己做主、不喜欢回答销售人员的问询、要求其他人认同自己的说话、支配一切、在适当时才主动招呼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1808A78-DBC0-4D4B-94C8-395409B4EE8A}"/>
              </a:ext>
            </a:extLst>
          </p:cNvPr>
          <p:cNvSpPr/>
          <p:nvPr/>
        </p:nvSpPr>
        <p:spPr>
          <a:xfrm>
            <a:off x="1271588" y="1437832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883D9C2-F01C-4A39-ABC6-B4464CE452D4}"/>
              </a:ext>
            </a:extLst>
          </p:cNvPr>
          <p:cNvSpPr/>
          <p:nvPr/>
        </p:nvSpPr>
        <p:spPr>
          <a:xfrm>
            <a:off x="1690668" y="1503114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类型划分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15C589-9BB6-4ED7-987C-4BEF6CEFD729}"/>
              </a:ext>
            </a:extLst>
          </p:cNvPr>
          <p:cNvSpPr/>
          <p:nvPr/>
        </p:nvSpPr>
        <p:spPr>
          <a:xfrm>
            <a:off x="1271588" y="2638594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835266-F49D-4F75-AC13-E327973770EE}"/>
              </a:ext>
            </a:extLst>
          </p:cNvPr>
          <p:cNvSpPr/>
          <p:nvPr/>
        </p:nvSpPr>
        <p:spPr>
          <a:xfrm>
            <a:off x="1690668" y="2703876"/>
            <a:ext cx="141577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购物风格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426884-515C-4A28-8994-2CE869B2EE7F}"/>
              </a:ext>
            </a:extLst>
          </p:cNvPr>
          <p:cNvSpPr/>
          <p:nvPr/>
        </p:nvSpPr>
        <p:spPr>
          <a:xfrm>
            <a:off x="1271588" y="5038268"/>
            <a:ext cx="6152329" cy="1104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认同，不要与她“硬碰”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称赞，并跟随她的意识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尊重批评，邀请对方提出意见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不要催促，但行动要配合得快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A6F570B-2208-495D-9D8E-3132D3AAB64C}"/>
              </a:ext>
            </a:extLst>
          </p:cNvPr>
          <p:cNvSpPr/>
          <p:nvPr/>
        </p:nvSpPr>
        <p:spPr>
          <a:xfrm>
            <a:off x="1271588" y="4401279"/>
            <a:ext cx="2253932" cy="628523"/>
          </a:xfrm>
          <a:prstGeom prst="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0BDCDB0-6912-44CF-AAEE-469F88B7622A}"/>
              </a:ext>
            </a:extLst>
          </p:cNvPr>
          <p:cNvSpPr/>
          <p:nvPr/>
        </p:nvSpPr>
        <p:spPr>
          <a:xfrm>
            <a:off x="1229003" y="4466561"/>
            <a:ext cx="2339102" cy="497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销售人员的对策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6C8984E-5A18-4E0D-AF63-4414D21A59DC}"/>
              </a:ext>
            </a:extLst>
          </p:cNvPr>
          <p:cNvSpPr/>
          <p:nvPr/>
        </p:nvSpPr>
        <p:spPr>
          <a:xfrm>
            <a:off x="1179540" y="384820"/>
            <a:ext cx="4891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r>
              <a:rPr lang="en-US" altLang="zh-CN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对不同顾客采用不同的方式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0032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人员, 建筑物, 男士, 领带&#10;&#10;已生成极高可信度的说明">
            <a:extLst>
              <a:ext uri="{FF2B5EF4-FFF2-40B4-BE49-F238E27FC236}">
                <a16:creationId xmlns:a16="http://schemas.microsoft.com/office/drawing/2014/main" id="{CEBD042B-8B0B-4AF1-AC7D-AD97756733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07"/>
          <a:stretch/>
        </p:blipFill>
        <p:spPr>
          <a:xfrm>
            <a:off x="5388442" y="1242980"/>
            <a:ext cx="6252696" cy="52302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B49E7010-B235-4C62-B5FF-0095F10B6C08}"/>
              </a:ext>
            </a:extLst>
          </p:cNvPr>
          <p:cNvSpPr/>
          <p:nvPr/>
        </p:nvSpPr>
        <p:spPr>
          <a:xfrm>
            <a:off x="565225" y="1226460"/>
            <a:ext cx="9646433" cy="5246720"/>
          </a:xfrm>
          <a:prstGeom prst="rect">
            <a:avLst/>
          </a:prstGeom>
          <a:gradFill flip="none" rotWithShape="1">
            <a:gsLst>
              <a:gs pos="6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AC9A64C-67AD-47E1-9EF7-7E6E2303377E}"/>
              </a:ext>
            </a:extLst>
          </p:cNvPr>
          <p:cNvSpPr/>
          <p:nvPr/>
        </p:nvSpPr>
        <p:spPr>
          <a:xfrm>
            <a:off x="1179540" y="2126043"/>
            <a:ext cx="1806728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谨慎型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B4BA7FF-B9C7-4185-A67F-DAFAF8AD0D21}"/>
              </a:ext>
            </a:extLst>
          </p:cNvPr>
          <p:cNvSpPr/>
          <p:nvPr/>
        </p:nvSpPr>
        <p:spPr>
          <a:xfrm>
            <a:off x="1179540" y="3317390"/>
            <a:ext cx="4891083" cy="953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详细了解货品的特性及用途、要求物有所值、关注所付出的价钱及各项细节、需要多一些时间做出购买决定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11808A78-DBC0-4D4B-94C8-395409B4EE8A}"/>
              </a:ext>
            </a:extLst>
          </p:cNvPr>
          <p:cNvSpPr/>
          <p:nvPr/>
        </p:nvSpPr>
        <p:spPr>
          <a:xfrm>
            <a:off x="1271588" y="1437832"/>
            <a:ext cx="2253932" cy="628523"/>
          </a:xfrm>
          <a:prstGeom prst="round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883D9C2-F01C-4A39-ABC6-B4464CE452D4}"/>
              </a:ext>
            </a:extLst>
          </p:cNvPr>
          <p:cNvSpPr/>
          <p:nvPr/>
        </p:nvSpPr>
        <p:spPr>
          <a:xfrm>
            <a:off x="1793260" y="1536906"/>
            <a:ext cx="1210588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类型划分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4515C589-9BB6-4ED7-987C-4BEF6CEFD729}"/>
              </a:ext>
            </a:extLst>
          </p:cNvPr>
          <p:cNvSpPr/>
          <p:nvPr/>
        </p:nvSpPr>
        <p:spPr>
          <a:xfrm>
            <a:off x="1271588" y="2638594"/>
            <a:ext cx="2253932" cy="628523"/>
          </a:xfrm>
          <a:prstGeom prst="round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835266-F49D-4F75-AC13-E327973770EE}"/>
              </a:ext>
            </a:extLst>
          </p:cNvPr>
          <p:cNvSpPr/>
          <p:nvPr/>
        </p:nvSpPr>
        <p:spPr>
          <a:xfrm>
            <a:off x="1793260" y="2703876"/>
            <a:ext cx="1210588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购物风格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8426884-515C-4A28-8994-2CE869B2EE7F}"/>
              </a:ext>
            </a:extLst>
          </p:cNvPr>
          <p:cNvSpPr/>
          <p:nvPr/>
        </p:nvSpPr>
        <p:spPr>
          <a:xfrm>
            <a:off x="1179540" y="5247285"/>
            <a:ext cx="6152329" cy="98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强调产品之物有所值、详细解释产品的好处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有耐性、多解答疑问</a:t>
            </a:r>
          </a:p>
          <a:p>
            <a:pPr marL="342900" indent="-342900">
              <a:lnSpc>
                <a:spcPct val="120000"/>
              </a:lnSpc>
              <a:buClr>
                <a:srgbClr val="3F6AB8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解释产品知识准确、增加顾客的购买信心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A6F570B-2208-495D-9D8E-3132D3AAB64C}"/>
              </a:ext>
            </a:extLst>
          </p:cNvPr>
          <p:cNvSpPr/>
          <p:nvPr/>
        </p:nvSpPr>
        <p:spPr>
          <a:xfrm>
            <a:off x="1271588" y="4610296"/>
            <a:ext cx="2253932" cy="628523"/>
          </a:xfrm>
          <a:prstGeom prst="roundRect">
            <a:avLst/>
          </a:prstGeom>
          <a:solidFill>
            <a:srgbClr val="3F6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0BDCDB0-6912-44CF-AAEE-469F88B7622A}"/>
              </a:ext>
            </a:extLst>
          </p:cNvPr>
          <p:cNvSpPr/>
          <p:nvPr/>
        </p:nvSpPr>
        <p:spPr>
          <a:xfrm>
            <a:off x="1408539" y="4675578"/>
            <a:ext cx="1980029" cy="430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销售人员的对策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6C8984E-5A18-4E0D-AF63-4414D21A59DC}"/>
              </a:ext>
            </a:extLst>
          </p:cNvPr>
          <p:cNvSpPr/>
          <p:nvPr/>
        </p:nvSpPr>
        <p:spPr>
          <a:xfrm>
            <a:off x="1179540" y="384820"/>
            <a:ext cx="4891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</a:t>
            </a:r>
            <a:r>
              <a:rPr lang="en-US" altLang="zh-CN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对不同顾客采用不同的方式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330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箭头: V 形 31">
            <a:extLst>
              <a:ext uri="{FF2B5EF4-FFF2-40B4-BE49-F238E27FC236}">
                <a16:creationId xmlns:a16="http://schemas.microsoft.com/office/drawing/2014/main" id="{9EF227CB-E4E7-4A16-A080-CF4EF24A61B3}"/>
              </a:ext>
            </a:extLst>
          </p:cNvPr>
          <p:cNvSpPr/>
          <p:nvPr/>
        </p:nvSpPr>
        <p:spPr>
          <a:xfrm>
            <a:off x="6667501" y="0"/>
            <a:ext cx="5524499" cy="6858000"/>
          </a:xfrm>
          <a:prstGeom prst="chevron">
            <a:avLst/>
          </a:prstGeom>
          <a:noFill/>
          <a:ln w="12700">
            <a:gradFill>
              <a:gsLst>
                <a:gs pos="0">
                  <a:srgbClr val="3F6AB8"/>
                </a:gs>
                <a:gs pos="100000">
                  <a:schemeClr val="bg1"/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EBCAFA6-21C6-4565-B022-4C804DF5C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48" r="23148"/>
          <a:stretch/>
        </p:blipFill>
        <p:spPr>
          <a:xfrm>
            <a:off x="5833988" y="0"/>
            <a:ext cx="5524500" cy="6858000"/>
          </a:xfrm>
          <a:prstGeom prst="chevron">
            <a:avLst/>
          </a:prstGeom>
          <a:effectLst/>
        </p:spPr>
      </p:pic>
      <p:sp>
        <p:nvSpPr>
          <p:cNvPr id="22" name="箭头: V 形 21">
            <a:extLst>
              <a:ext uri="{FF2B5EF4-FFF2-40B4-BE49-F238E27FC236}">
                <a16:creationId xmlns:a16="http://schemas.microsoft.com/office/drawing/2014/main" id="{085294FD-2604-4EEF-BFF9-FC76BAC890B0}"/>
              </a:ext>
            </a:extLst>
          </p:cNvPr>
          <p:cNvSpPr/>
          <p:nvPr/>
        </p:nvSpPr>
        <p:spPr>
          <a:xfrm>
            <a:off x="5834543" y="0"/>
            <a:ext cx="5524499" cy="6858000"/>
          </a:xfrm>
          <a:prstGeom prst="chevron">
            <a:avLst/>
          </a:prstGeom>
          <a:solidFill>
            <a:srgbClr val="3F6AB8">
              <a:alpha val="91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2987FE6-2008-41A5-9735-2C986BB5409D}"/>
              </a:ext>
            </a:extLst>
          </p:cNvPr>
          <p:cNvSpPr/>
          <p:nvPr/>
        </p:nvSpPr>
        <p:spPr>
          <a:xfrm>
            <a:off x="1059940" y="1403461"/>
            <a:ext cx="20794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3F6AB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20XX</a:t>
            </a:r>
            <a:endParaRPr lang="zh-CN" altLang="en-US" sz="700" dirty="0">
              <a:solidFill>
                <a:srgbClr val="3F6AB8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A0F14F6-6935-4FAC-9CF3-BE39B86922E8}"/>
              </a:ext>
            </a:extLst>
          </p:cNvPr>
          <p:cNvSpPr/>
          <p:nvPr/>
        </p:nvSpPr>
        <p:spPr>
          <a:xfrm>
            <a:off x="1059939" y="2340578"/>
            <a:ext cx="68263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0" b="1" dirty="0">
                <a:solidFill>
                  <a:srgbClr val="3F6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谢谢大家观看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7661604C-AD81-4B00-A8A5-F8C3A0D9BECE}"/>
              </a:ext>
            </a:extLst>
          </p:cNvPr>
          <p:cNvSpPr/>
          <p:nvPr/>
        </p:nvSpPr>
        <p:spPr>
          <a:xfrm>
            <a:off x="1123440" y="5047585"/>
            <a:ext cx="2293067" cy="475354"/>
          </a:xfrm>
          <a:prstGeom prst="roundRect">
            <a:avLst>
              <a:gd name="adj" fmla="val 50000"/>
            </a:avLst>
          </a:prstGeom>
          <a:solidFill>
            <a:srgbClr val="3F6AB8"/>
          </a:solidFill>
          <a:ln>
            <a:noFill/>
          </a:ln>
          <a:effectLst>
            <a:outerShdw blurRad="698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52E4428-7C8E-4904-9547-32644A6F1848}"/>
              </a:ext>
            </a:extLst>
          </p:cNvPr>
          <p:cNvSpPr/>
          <p:nvPr/>
        </p:nvSpPr>
        <p:spPr>
          <a:xfrm>
            <a:off x="1312283" y="5115985"/>
            <a:ext cx="1915380" cy="338554"/>
          </a:xfrm>
          <a:prstGeom prst="rect">
            <a:avLst/>
          </a:prstGeom>
          <a:noFill/>
          <a:ln>
            <a:noFill/>
          </a:ln>
          <a:effectLst>
            <a:outerShdw blurRad="698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人：管理论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BDC7F1F-9C2D-42B0-AA30-ACB62F214AFE}"/>
              </a:ext>
            </a:extLst>
          </p:cNvPr>
          <p:cNvCxnSpPr>
            <a:cxnSpLocks/>
          </p:cNvCxnSpPr>
          <p:nvPr/>
        </p:nvCxnSpPr>
        <p:spPr>
          <a:xfrm>
            <a:off x="1248783" y="3795806"/>
            <a:ext cx="1392817" cy="0"/>
          </a:xfrm>
          <a:prstGeom prst="line">
            <a:avLst/>
          </a:prstGeom>
          <a:ln w="19050">
            <a:solidFill>
              <a:srgbClr val="3F6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CEB8714E-1A65-475C-967A-4673BD7D6C7A}"/>
              </a:ext>
            </a:extLst>
          </p:cNvPr>
          <p:cNvSpPr/>
          <p:nvPr/>
        </p:nvSpPr>
        <p:spPr>
          <a:xfrm>
            <a:off x="5767481" y="0"/>
            <a:ext cx="3869041" cy="6858000"/>
          </a:xfrm>
          <a:custGeom>
            <a:avLst/>
            <a:gdLst>
              <a:gd name="connsiteX0" fmla="*/ 0 w 3869041"/>
              <a:gd name="connsiteY0" fmla="*/ 0 h 6858000"/>
              <a:gd name="connsiteX1" fmla="*/ 1106792 w 3869041"/>
              <a:gd name="connsiteY1" fmla="*/ 0 h 6858000"/>
              <a:gd name="connsiteX2" fmla="*/ 3869041 w 3869041"/>
              <a:gd name="connsiteY2" fmla="*/ 3429000 h 6858000"/>
              <a:gd name="connsiteX3" fmla="*/ 1106792 w 3869041"/>
              <a:gd name="connsiteY3" fmla="*/ 6858000 h 6858000"/>
              <a:gd name="connsiteX4" fmla="*/ 0 w 3869041"/>
              <a:gd name="connsiteY4" fmla="*/ 6858000 h 6858000"/>
              <a:gd name="connsiteX5" fmla="*/ 2762249 w 3869041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9041" h="6858000">
                <a:moveTo>
                  <a:pt x="0" y="0"/>
                </a:moveTo>
                <a:lnTo>
                  <a:pt x="1106792" y="0"/>
                </a:lnTo>
                <a:lnTo>
                  <a:pt x="3869041" y="3429000"/>
                </a:lnTo>
                <a:lnTo>
                  <a:pt x="1106792" y="6858000"/>
                </a:lnTo>
                <a:lnTo>
                  <a:pt x="0" y="6858000"/>
                </a:lnTo>
                <a:lnTo>
                  <a:pt x="2762249" y="3429000"/>
                </a:lnTo>
                <a:close/>
              </a:path>
            </a:pathLst>
          </a:custGeom>
          <a:solidFill>
            <a:schemeClr val="bg1">
              <a:alpha val="91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1F8E6B-1688-4731-B661-404C5B3BD39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174" y="4056089"/>
            <a:ext cx="4305693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20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1094</Words>
  <Application>Microsoft Office PowerPoint</Application>
  <PresentationFormat>宽屏</PresentationFormat>
  <Paragraphs>111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等线 Light</vt:lpstr>
      <vt:lpstr>微软雅黑</vt:lpstr>
      <vt:lpstr>微软雅黑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抖音管理论</dc:creator>
  <cp:lastModifiedBy>凡</cp:lastModifiedBy>
  <cp:revision>75</cp:revision>
  <dcterms:created xsi:type="dcterms:W3CDTF">2019-04-19T00:56:45Z</dcterms:created>
  <dcterms:modified xsi:type="dcterms:W3CDTF">2020-11-22T05:23:25Z</dcterms:modified>
</cp:coreProperties>
</file>