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81" r:id="rId3"/>
    <p:sldId id="282" r:id="rId4"/>
    <p:sldId id="283" r:id="rId5"/>
    <p:sldId id="290" r:id="rId6"/>
    <p:sldId id="284" r:id="rId7"/>
    <p:sldId id="291" r:id="rId8"/>
    <p:sldId id="292" r:id="rId9"/>
    <p:sldId id="285" r:id="rId10"/>
    <p:sldId id="293" r:id="rId11"/>
    <p:sldId id="294" r:id="rId12"/>
    <p:sldId id="286" r:id="rId13"/>
    <p:sldId id="296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304" r:id="rId22"/>
    <p:sldId id="305" r:id="rId23"/>
    <p:sldId id="306" r:id="rId24"/>
    <p:sldId id="307" r:id="rId25"/>
    <p:sldId id="308" r:id="rId26"/>
    <p:sldId id="309" r:id="rId27"/>
    <p:sldId id="310" r:id="rId28"/>
    <p:sldId id="311" r:id="rId29"/>
    <p:sldId id="312" r:id="rId30"/>
    <p:sldId id="313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0F0F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>
        <p:scale>
          <a:sx n="100" d="100"/>
          <a:sy n="100" d="100"/>
        </p:scale>
        <p:origin x="466" y="461"/>
      </p:cViewPr>
      <p:guideLst>
        <p:guide orient="horz" pos="2160"/>
        <p:guide pos="3840"/>
        <p:guide pos="740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notesMaster" Target="notesMasters/notesMaster1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5E7420-D1B8-492F-AF36-290A14B72B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7AA71-FDA3-41E6-9F8D-A8FB2E9788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88614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36581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39796-A671-4CCA-9CFF-5334BA0532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262C-EACC-4589-B9E7-CE98E823942D}" type="slidenum">
              <a:rPr lang="zh-CN" altLang="en-US" smtClean="0"/>
            </a:fld>
            <a:endParaRPr lang="zh-CN" altLang="en-US"/>
          </a:p>
        </p:txBody>
      </p:sp>
      <p:sp>
        <p:nvSpPr>
          <p:cNvPr id="7" name="平行四边形 6"/>
          <p:cNvSpPr/>
          <p:nvPr userDrawn="1"/>
        </p:nvSpPr>
        <p:spPr>
          <a:xfrm flipH="1">
            <a:off x="9182101" y="1539240"/>
            <a:ext cx="2606039" cy="605630"/>
          </a:xfrm>
          <a:prstGeom prst="parallelogram">
            <a:avLst>
              <a:gd name="adj" fmla="val 61794"/>
            </a:avLst>
          </a:prstGeom>
          <a:solidFill>
            <a:schemeClr val="bg1">
              <a:lumMod val="85000"/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 userDrawn="1"/>
        </p:nvSpPr>
        <p:spPr>
          <a:xfrm flipV="1">
            <a:off x="6737493" y="4375772"/>
            <a:ext cx="3747628" cy="296860"/>
          </a:xfrm>
          <a:prstGeom prst="parallelogram">
            <a:avLst>
              <a:gd name="adj" fmla="val 61794"/>
            </a:avLst>
          </a:prstGeom>
          <a:solidFill>
            <a:schemeClr val="bg1">
              <a:lumMod val="85000"/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0" y="1706880"/>
            <a:ext cx="12192000" cy="272191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 userDrawn="1"/>
        </p:nvCxnSpPr>
        <p:spPr>
          <a:xfrm flipH="1">
            <a:off x="335280" y="6492170"/>
            <a:ext cx="11333326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 userDrawn="1"/>
        </p:nvSpPr>
        <p:spPr>
          <a:xfrm>
            <a:off x="11692286" y="6446306"/>
            <a:ext cx="91727" cy="91727"/>
          </a:xfrm>
          <a:prstGeom prst="ellipse">
            <a:avLst/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 userDrawn="1"/>
        </p:nvGrpSpPr>
        <p:grpSpPr>
          <a:xfrm>
            <a:off x="394646" y="243840"/>
            <a:ext cx="296126" cy="364706"/>
            <a:chOff x="434340" y="281940"/>
            <a:chExt cx="441960" cy="548640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434340" y="281940"/>
              <a:ext cx="0" cy="548640"/>
            </a:xfrm>
            <a:prstGeom prst="line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655320" y="281940"/>
              <a:ext cx="0" cy="548640"/>
            </a:xfrm>
            <a:prstGeom prst="line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876300" y="281940"/>
              <a:ext cx="0" cy="548640"/>
            </a:xfrm>
            <a:prstGeom prst="line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39796-A671-4CCA-9CFF-5334BA0532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262C-EACC-4589-B9E7-CE98E823942D}" type="slidenum">
              <a:rPr lang="zh-CN" altLang="en-US" smtClean="0"/>
            </a:fld>
            <a:endParaRPr lang="zh-CN" altLang="en-US"/>
          </a:p>
        </p:txBody>
      </p:sp>
      <p:sp>
        <p:nvSpPr>
          <p:cNvPr id="7" name="任意多边形: 形状 6"/>
          <p:cNvSpPr/>
          <p:nvPr userDrawn="1"/>
        </p:nvSpPr>
        <p:spPr>
          <a:xfrm rot="5400000">
            <a:off x="-1312276" y="1312277"/>
            <a:ext cx="6858000" cy="4233447"/>
          </a:xfrm>
          <a:custGeom>
            <a:avLst/>
            <a:gdLst>
              <a:gd name="connsiteX0" fmla="*/ 0 w 6858000"/>
              <a:gd name="connsiteY0" fmla="*/ 4233447 h 4233447"/>
              <a:gd name="connsiteX1" fmla="*/ 0 w 6858000"/>
              <a:gd name="connsiteY1" fmla="*/ 339627 h 4233447"/>
              <a:gd name="connsiteX2" fmla="*/ 1057543 w 6858000"/>
              <a:gd name="connsiteY2" fmla="*/ 339627 h 4233447"/>
              <a:gd name="connsiteX3" fmla="*/ 1254526 w 6858000"/>
              <a:gd name="connsiteY3" fmla="*/ 0 h 4233447"/>
              <a:gd name="connsiteX4" fmla="*/ 1451510 w 6858000"/>
              <a:gd name="connsiteY4" fmla="*/ 339627 h 4233447"/>
              <a:gd name="connsiteX5" fmla="*/ 6858000 w 6858000"/>
              <a:gd name="connsiteY5" fmla="*/ 339627 h 4233447"/>
              <a:gd name="connsiteX6" fmla="*/ 6858000 w 6858000"/>
              <a:gd name="connsiteY6" fmla="*/ 4233447 h 4233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58000" h="4233447">
                <a:moveTo>
                  <a:pt x="0" y="4233447"/>
                </a:moveTo>
                <a:lnTo>
                  <a:pt x="0" y="339627"/>
                </a:lnTo>
                <a:lnTo>
                  <a:pt x="1057543" y="339627"/>
                </a:lnTo>
                <a:lnTo>
                  <a:pt x="1254526" y="0"/>
                </a:lnTo>
                <a:lnTo>
                  <a:pt x="1451510" y="339627"/>
                </a:lnTo>
                <a:lnTo>
                  <a:pt x="6858000" y="339627"/>
                </a:lnTo>
                <a:lnTo>
                  <a:pt x="6858000" y="4233447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人站在书架旁&#10;&#10;描述已自动生成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0" r="17046"/>
          <a:stretch>
            <a:fillRect/>
          </a:stretch>
        </p:blipFill>
        <p:spPr>
          <a:xfrm>
            <a:off x="6096000" y="1016754"/>
            <a:ext cx="6096000" cy="5841246"/>
          </a:xfrm>
          <a:custGeom>
            <a:avLst/>
            <a:gdLst>
              <a:gd name="connsiteX0" fmla="*/ 4445975 w 6096000"/>
              <a:gd name="connsiteY0" fmla="*/ 0 h 5841246"/>
              <a:gd name="connsiteX1" fmla="*/ 6096000 w 6096000"/>
              <a:gd name="connsiteY1" fmla="*/ 1650026 h 5841246"/>
              <a:gd name="connsiteX2" fmla="*/ 6096000 w 6096000"/>
              <a:gd name="connsiteY2" fmla="*/ 5841246 h 5841246"/>
              <a:gd name="connsiteX3" fmla="*/ 1395272 w 6096000"/>
              <a:gd name="connsiteY3" fmla="*/ 5841246 h 5841246"/>
              <a:gd name="connsiteX4" fmla="*/ 0 w 6096000"/>
              <a:gd name="connsiteY4" fmla="*/ 4445975 h 5841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5841246">
                <a:moveTo>
                  <a:pt x="4445975" y="0"/>
                </a:moveTo>
                <a:lnTo>
                  <a:pt x="6096000" y="1650026"/>
                </a:lnTo>
                <a:lnTo>
                  <a:pt x="6096000" y="5841246"/>
                </a:lnTo>
                <a:lnTo>
                  <a:pt x="1395272" y="5841246"/>
                </a:lnTo>
                <a:lnTo>
                  <a:pt x="0" y="4445975"/>
                </a:lnTo>
                <a:close/>
              </a:path>
            </a:pathLst>
          </a:cu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39796-A671-4CCA-9CFF-5334BA0532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262C-EACC-4589-B9E7-CE98E823942D}" type="slidenum">
              <a:rPr lang="zh-CN" altLang="en-US" smtClean="0"/>
            </a:fld>
            <a:endParaRPr lang="zh-CN" altLang="en-US"/>
          </a:p>
        </p:txBody>
      </p:sp>
      <p:sp>
        <p:nvSpPr>
          <p:cNvPr id="8" name="任意多边形: 形状 7"/>
          <p:cNvSpPr/>
          <p:nvPr userDrawn="1"/>
        </p:nvSpPr>
        <p:spPr>
          <a:xfrm>
            <a:off x="6744706" y="0"/>
            <a:ext cx="4631420" cy="2315710"/>
          </a:xfrm>
          <a:custGeom>
            <a:avLst/>
            <a:gdLst>
              <a:gd name="connsiteX0" fmla="*/ 0 w 4631420"/>
              <a:gd name="connsiteY0" fmla="*/ 0 h 2315710"/>
              <a:gd name="connsiteX1" fmla="*/ 4631420 w 4631420"/>
              <a:gd name="connsiteY1" fmla="*/ 0 h 2315710"/>
              <a:gd name="connsiteX2" fmla="*/ 2315710 w 4631420"/>
              <a:gd name="connsiteY2" fmla="*/ 2315710 h 2315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31420" h="2315710">
                <a:moveTo>
                  <a:pt x="0" y="0"/>
                </a:moveTo>
                <a:lnTo>
                  <a:pt x="4631420" y="0"/>
                </a:lnTo>
                <a:lnTo>
                  <a:pt x="2315710" y="2315710"/>
                </a:lnTo>
                <a:close/>
              </a:path>
            </a:pathLst>
          </a:custGeom>
          <a:solidFill>
            <a:srgbClr val="B10F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 userDrawn="1"/>
        </p:nvSpPr>
        <p:spPr>
          <a:xfrm>
            <a:off x="10648806" y="1"/>
            <a:ext cx="1543194" cy="2468507"/>
          </a:xfrm>
          <a:custGeom>
            <a:avLst/>
            <a:gdLst>
              <a:gd name="connsiteX0" fmla="*/ 925313 w 1543194"/>
              <a:gd name="connsiteY0" fmla="*/ 0 h 2468507"/>
              <a:gd name="connsiteX1" fmla="*/ 1543194 w 1543194"/>
              <a:gd name="connsiteY1" fmla="*/ 0 h 2468507"/>
              <a:gd name="connsiteX2" fmla="*/ 1543194 w 1543194"/>
              <a:gd name="connsiteY2" fmla="*/ 2468507 h 2468507"/>
              <a:gd name="connsiteX3" fmla="*/ 0 w 1543194"/>
              <a:gd name="connsiteY3" fmla="*/ 925313 h 2468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43194" h="2468507">
                <a:moveTo>
                  <a:pt x="925313" y="0"/>
                </a:moveTo>
                <a:lnTo>
                  <a:pt x="1543194" y="0"/>
                </a:lnTo>
                <a:lnTo>
                  <a:pt x="1543194" y="2468507"/>
                </a:lnTo>
                <a:lnTo>
                  <a:pt x="0" y="9253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39796-A671-4CCA-9CFF-5334BA0532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262C-EACC-4589-B9E7-CE98E82394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39796-A671-4CCA-9CFF-5334BA0532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 flipV="1">
            <a:off x="0" y="0"/>
            <a:ext cx="12192000" cy="6511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灯片编号占位符 4"/>
          <p:cNvSpPr txBox="1"/>
          <p:nvPr userDrawn="1"/>
        </p:nvSpPr>
        <p:spPr>
          <a:xfrm>
            <a:off x="11598073" y="6492875"/>
            <a:ext cx="426287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655262C-EACC-4589-B9E7-CE98E823942D}" type="slidenum">
              <a:rPr lang="zh-CN" altLang="en-US" sz="14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fld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 flipV="1">
            <a:off x="0" y="668337"/>
            <a:ext cx="12192000" cy="36000"/>
          </a:xfrm>
          <a:prstGeom prst="rect">
            <a:avLst/>
          </a:prstGeom>
          <a:solidFill>
            <a:srgbClr val="B10F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39796-A671-4CCA-9CFF-5334BA0532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 flipV="1">
            <a:off x="0" y="0"/>
            <a:ext cx="12192000" cy="6511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灯片编号占位符 4"/>
          <p:cNvSpPr txBox="1"/>
          <p:nvPr userDrawn="1"/>
        </p:nvSpPr>
        <p:spPr>
          <a:xfrm>
            <a:off x="11598073" y="6492875"/>
            <a:ext cx="426287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655262C-EACC-4589-B9E7-CE98E823942D}" type="slidenum">
              <a:rPr lang="zh-CN" altLang="en-US" sz="140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fld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 flipV="1">
            <a:off x="0" y="668337"/>
            <a:ext cx="12192000" cy="36000"/>
          </a:xfrm>
          <a:prstGeom prst="rect">
            <a:avLst/>
          </a:prstGeom>
          <a:solidFill>
            <a:srgbClr val="B10F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39796-A671-4CCA-9CFF-5334BA0532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39796-A671-4CCA-9CFF-5334BA0532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262C-EACC-4589-B9E7-CE98E82394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39796-A671-4CCA-9CFF-5334BA0532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262C-EACC-4589-B9E7-CE98E82394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39796-A671-4CCA-9CFF-5334BA0532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262C-EACC-4589-B9E7-CE98E82394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39796-A671-4CCA-9CFF-5334BA0532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262C-EACC-4589-B9E7-CE98E82394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39796-A671-4CCA-9CFF-5334BA0532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262C-EACC-4589-B9E7-CE98E82394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39796-A671-4CCA-9CFF-5334BA0532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5262C-EACC-4589-B9E7-CE98E823942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0" Type="http://schemas.openxmlformats.org/officeDocument/2006/relationships/slideLayout" Target="../slideLayouts/slideLayout5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92810" y="2498364"/>
            <a:ext cx="6915150" cy="14452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800" b="1" dirty="0">
                <a:solidFill>
                  <a:srgbClr val="B10F0F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rPr>
              <a:t>销售技巧培训</a:t>
            </a:r>
            <a:endParaRPr lang="zh-CN" altLang="en-US" sz="8800" b="1" dirty="0">
              <a:solidFill>
                <a:srgbClr val="B10F0F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999371" y="4903441"/>
            <a:ext cx="2128630" cy="462647"/>
            <a:chOff x="1263595" y="5053146"/>
            <a:chExt cx="2128630" cy="462647"/>
          </a:xfrm>
        </p:grpSpPr>
        <p:sp>
          <p:nvSpPr>
            <p:cNvPr id="6" name="矩形: 圆角 5"/>
            <p:cNvSpPr/>
            <p:nvPr/>
          </p:nvSpPr>
          <p:spPr>
            <a:xfrm>
              <a:off x="1263595" y="5053146"/>
              <a:ext cx="2128630" cy="462647"/>
            </a:xfrm>
            <a:prstGeom prst="roundRect">
              <a:avLst>
                <a:gd name="adj" fmla="val 50000"/>
              </a:avLst>
            </a:prstGeom>
            <a:solidFill>
              <a:srgbClr val="B10F0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523844" y="5115193"/>
              <a:ext cx="1198880" cy="3371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培训师：</a:t>
              </a:r>
              <a:r>
                <a:rPr lang="en-US" altLang="zh-CN" sz="1600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XX</a:t>
              </a:r>
              <a:endParaRPr lang="en-US" altLang="zh-CN" sz="1600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907415" y="1853227"/>
            <a:ext cx="543814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chemeClr val="tx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促进销售成交的</a:t>
            </a:r>
            <a:r>
              <a:rPr lang="en-US" altLang="zh-CN" sz="3600" b="1" dirty="0">
                <a:solidFill>
                  <a:schemeClr val="tx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16</a:t>
            </a:r>
            <a:r>
              <a:rPr lang="zh-CN" altLang="en-US" sz="3600" b="1" dirty="0">
                <a:solidFill>
                  <a:schemeClr val="tx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个策略</a:t>
            </a:r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 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415637" y="392590"/>
            <a:ext cx="477249" cy="396282"/>
            <a:chOff x="3131128" y="468790"/>
            <a:chExt cx="1012188" cy="840466"/>
          </a:xfrm>
        </p:grpSpPr>
        <p:sp>
          <p:nvSpPr>
            <p:cNvPr id="12" name="椭圆 11"/>
            <p:cNvSpPr/>
            <p:nvPr/>
          </p:nvSpPr>
          <p:spPr>
            <a:xfrm>
              <a:off x="3131128" y="468790"/>
              <a:ext cx="118574" cy="11857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577935" y="468790"/>
              <a:ext cx="118574" cy="11857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4024742" y="468790"/>
              <a:ext cx="118574" cy="11857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131128" y="829736"/>
              <a:ext cx="118574" cy="11857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577935" y="829736"/>
              <a:ext cx="118574" cy="11857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4024742" y="829736"/>
              <a:ext cx="118574" cy="11857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131128" y="1190682"/>
              <a:ext cx="118574" cy="11857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577935" y="1190682"/>
              <a:ext cx="118574" cy="11857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4024742" y="1190682"/>
              <a:ext cx="118574" cy="11857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990904" y="3839473"/>
            <a:ext cx="25699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完整内容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·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下载即可使用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232304" y="618685"/>
            <a:ext cx="16562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勤奋</a:t>
            </a:r>
            <a:r>
              <a:rPr lang="en-US" altLang="zh-CN" sz="1600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+</a:t>
            </a:r>
            <a:r>
              <a:rPr lang="zh-CN" altLang="en-US" sz="1600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技巧</a:t>
            </a:r>
            <a:r>
              <a:rPr lang="en-US" altLang="zh-CN" sz="1600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=</a:t>
            </a:r>
            <a:r>
              <a:rPr lang="zh-CN" altLang="en-US" sz="1600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成交</a:t>
            </a:r>
            <a:endParaRPr lang="zh-CN" altLang="en-US" sz="1600" dirty="0">
              <a:solidFill>
                <a:schemeClr val="bg1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3627755" y="4024139"/>
            <a:ext cx="32766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图片 57" descr="人站在书架旁&#10;&#10;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7" r="16992" b="2788"/>
          <a:stretch>
            <a:fillRect/>
          </a:stretch>
        </p:blipFill>
        <p:spPr>
          <a:xfrm>
            <a:off x="7722180" y="1"/>
            <a:ext cx="4469821" cy="4553158"/>
          </a:xfrm>
          <a:custGeom>
            <a:avLst/>
            <a:gdLst>
              <a:gd name="connsiteX0" fmla="*/ 1649590 w 4469821"/>
              <a:gd name="connsiteY0" fmla="*/ 0 h 4553158"/>
              <a:gd name="connsiteX1" fmla="*/ 4284602 w 4469821"/>
              <a:gd name="connsiteY1" fmla="*/ 0 h 4553158"/>
              <a:gd name="connsiteX2" fmla="*/ 4469821 w 4469821"/>
              <a:gd name="connsiteY2" fmla="*/ 185219 h 4553158"/>
              <a:gd name="connsiteX3" fmla="*/ 4469821 w 4469821"/>
              <a:gd name="connsiteY3" fmla="*/ 3113962 h 4553158"/>
              <a:gd name="connsiteX4" fmla="*/ 3030625 w 4469821"/>
              <a:gd name="connsiteY4" fmla="*/ 4553158 h 4553158"/>
              <a:gd name="connsiteX5" fmla="*/ 2903567 w 4469821"/>
              <a:gd name="connsiteY5" fmla="*/ 4553158 h 4553158"/>
              <a:gd name="connsiteX6" fmla="*/ 0 w 4469821"/>
              <a:gd name="connsiteY6" fmla="*/ 1649591 h 4553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9821" h="4553158">
                <a:moveTo>
                  <a:pt x="1649590" y="0"/>
                </a:moveTo>
                <a:lnTo>
                  <a:pt x="4284602" y="0"/>
                </a:lnTo>
                <a:lnTo>
                  <a:pt x="4469821" y="185219"/>
                </a:lnTo>
                <a:lnTo>
                  <a:pt x="4469821" y="3113962"/>
                </a:lnTo>
                <a:lnTo>
                  <a:pt x="3030625" y="4553158"/>
                </a:lnTo>
                <a:lnTo>
                  <a:pt x="2903567" y="4553158"/>
                </a:lnTo>
                <a:lnTo>
                  <a:pt x="0" y="1649591"/>
                </a:lnTo>
                <a:close/>
              </a:path>
            </a:pathLst>
          </a:custGeom>
        </p:spPr>
      </p:pic>
      <p:grpSp>
        <p:nvGrpSpPr>
          <p:cNvPr id="7" name="组合 6"/>
          <p:cNvGrpSpPr/>
          <p:nvPr/>
        </p:nvGrpSpPr>
        <p:grpSpPr>
          <a:xfrm>
            <a:off x="556429" y="349147"/>
            <a:ext cx="1603324" cy="1138774"/>
            <a:chOff x="556429" y="349147"/>
            <a:chExt cx="1603324" cy="1138774"/>
          </a:xfrm>
        </p:grpSpPr>
        <p:sp>
          <p:nvSpPr>
            <p:cNvPr id="4" name="矩形 3"/>
            <p:cNvSpPr/>
            <p:nvPr/>
          </p:nvSpPr>
          <p:spPr>
            <a:xfrm>
              <a:off x="556429" y="349147"/>
              <a:ext cx="1603324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800" b="1" dirty="0">
                  <a:solidFill>
                    <a:srgbClr val="B10F0F"/>
                  </a:solidFill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  <a:sym typeface="阿里巴巴普惠体 R" panose="00020600040101010101" pitchFamily="18" charset="-122"/>
                </a:rPr>
                <a:t>目 录</a:t>
              </a:r>
              <a:endParaRPr lang="zh-CN" altLang="en-US" sz="4800" b="1" dirty="0">
                <a:solidFill>
                  <a:srgbClr val="B10F0F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56429" y="1180144"/>
              <a:ext cx="108074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CONTENTS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513769" y="2011141"/>
            <a:ext cx="4582231" cy="802276"/>
            <a:chOff x="1513769" y="2194007"/>
            <a:chExt cx="4582231" cy="802276"/>
          </a:xfrm>
        </p:grpSpPr>
        <p:sp>
          <p:nvSpPr>
            <p:cNvPr id="12" name="矩形 11"/>
            <p:cNvSpPr/>
            <p:nvPr/>
          </p:nvSpPr>
          <p:spPr>
            <a:xfrm>
              <a:off x="2527528" y="2352410"/>
              <a:ext cx="264687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  <a:sym typeface="阿里巴巴普惠体 R" panose="00020600040101010101" pitchFamily="18" charset="-122"/>
                </a:rPr>
                <a:t>售前准备工作</a:t>
              </a:r>
              <a:endParaRPr lang="zh-CN" altLang="en-US" sz="3200" dirty="0"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1513769" y="2194007"/>
              <a:ext cx="886531" cy="802276"/>
              <a:chOff x="1513769" y="2194006"/>
              <a:chExt cx="962133" cy="870693"/>
            </a:xfrm>
          </p:grpSpPr>
          <p:sp>
            <p:nvSpPr>
              <p:cNvPr id="11" name="菱形 10"/>
              <p:cNvSpPr/>
              <p:nvPr/>
            </p:nvSpPr>
            <p:spPr>
              <a:xfrm>
                <a:off x="1605209" y="2194006"/>
                <a:ext cx="870693" cy="870693"/>
              </a:xfrm>
              <a:prstGeom prst="diamond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10" name="菱形 9"/>
              <p:cNvSpPr/>
              <p:nvPr/>
            </p:nvSpPr>
            <p:spPr>
              <a:xfrm>
                <a:off x="1513769" y="2194006"/>
                <a:ext cx="870693" cy="870693"/>
              </a:xfrm>
              <a:prstGeom prst="diamond">
                <a:avLst/>
              </a:prstGeom>
              <a:solidFill>
                <a:srgbClr val="B10F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1702212" y="2287426"/>
                <a:ext cx="501383" cy="7014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3600" b="1" dirty="0">
                    <a:solidFill>
                      <a:schemeClr val="bg1"/>
                    </a:solidFill>
                    <a:latin typeface="阿里巴巴普惠体 B" panose="00020600040101010101" pitchFamily="18" charset="-122"/>
                    <a:ea typeface="阿里巴巴普惠体 B" panose="00020600040101010101" pitchFamily="18" charset="-122"/>
                    <a:cs typeface="阿里巴巴普惠体 B" panose="00020600040101010101" pitchFamily="18" charset="-122"/>
                    <a:sym typeface="阿里巴巴普惠体 R" panose="00020600040101010101" pitchFamily="18" charset="-122"/>
                  </a:rPr>
                  <a:t>1</a:t>
                </a:r>
                <a:endParaRPr lang="zh-CN" altLang="en-US" sz="3600" b="1" dirty="0">
                  <a:solidFill>
                    <a:schemeClr val="bg1"/>
                  </a:solidFill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  <p:cxnSp>
          <p:nvCxnSpPr>
            <p:cNvPr id="16" name="直接连接符 15"/>
            <p:cNvCxnSpPr/>
            <p:nvPr/>
          </p:nvCxnSpPr>
          <p:spPr>
            <a:xfrm>
              <a:off x="2351532" y="2996283"/>
              <a:ext cx="374446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1513769" y="3111083"/>
            <a:ext cx="4582231" cy="802276"/>
            <a:chOff x="1513769" y="2194007"/>
            <a:chExt cx="4582231" cy="802276"/>
          </a:xfrm>
        </p:grpSpPr>
        <p:sp>
          <p:nvSpPr>
            <p:cNvPr id="19" name="矩形 18"/>
            <p:cNvSpPr/>
            <p:nvPr/>
          </p:nvSpPr>
          <p:spPr>
            <a:xfrm>
              <a:off x="2527528" y="2352410"/>
              <a:ext cx="264687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  <a:sym typeface="阿里巴巴普惠体 R" panose="00020600040101010101" pitchFamily="18" charset="-122"/>
                </a:rPr>
                <a:t>态度决定一切</a:t>
              </a:r>
              <a:endParaRPr lang="zh-CN" altLang="en-US" sz="3200" dirty="0"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1513769" y="2194007"/>
              <a:ext cx="886531" cy="802276"/>
              <a:chOff x="1513769" y="2194006"/>
              <a:chExt cx="962133" cy="870693"/>
            </a:xfrm>
          </p:grpSpPr>
          <p:sp>
            <p:nvSpPr>
              <p:cNvPr id="22" name="菱形 21"/>
              <p:cNvSpPr/>
              <p:nvPr/>
            </p:nvSpPr>
            <p:spPr>
              <a:xfrm>
                <a:off x="1605209" y="2194006"/>
                <a:ext cx="870693" cy="870693"/>
              </a:xfrm>
              <a:prstGeom prst="diamond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23" name="菱形 22"/>
              <p:cNvSpPr/>
              <p:nvPr/>
            </p:nvSpPr>
            <p:spPr>
              <a:xfrm>
                <a:off x="1513769" y="2194006"/>
                <a:ext cx="870693" cy="870693"/>
              </a:xfrm>
              <a:prstGeom prst="diamond">
                <a:avLst/>
              </a:prstGeom>
              <a:solidFill>
                <a:srgbClr val="B10F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1702212" y="2287426"/>
                <a:ext cx="501383" cy="7014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3600" b="1" dirty="0">
                    <a:solidFill>
                      <a:schemeClr val="bg1"/>
                    </a:solidFill>
                    <a:latin typeface="阿里巴巴普惠体 B" panose="00020600040101010101" pitchFamily="18" charset="-122"/>
                    <a:ea typeface="阿里巴巴普惠体 B" panose="00020600040101010101" pitchFamily="18" charset="-122"/>
                    <a:cs typeface="阿里巴巴普惠体 B" panose="00020600040101010101" pitchFamily="18" charset="-122"/>
                    <a:sym typeface="阿里巴巴普惠体 R" panose="00020600040101010101" pitchFamily="18" charset="-122"/>
                  </a:rPr>
                  <a:t>2</a:t>
                </a:r>
                <a:endParaRPr lang="zh-CN" altLang="en-US" sz="3600" b="1" dirty="0">
                  <a:solidFill>
                    <a:schemeClr val="bg1"/>
                  </a:solidFill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  <p:cxnSp>
          <p:nvCxnSpPr>
            <p:cNvPr id="21" name="直接连接符 20"/>
            <p:cNvCxnSpPr/>
            <p:nvPr/>
          </p:nvCxnSpPr>
          <p:spPr>
            <a:xfrm>
              <a:off x="2351532" y="2996283"/>
              <a:ext cx="374446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>
            <a:off x="1513769" y="4211025"/>
            <a:ext cx="4582231" cy="802276"/>
            <a:chOff x="1513769" y="2194007"/>
            <a:chExt cx="4582231" cy="802276"/>
          </a:xfrm>
        </p:grpSpPr>
        <p:sp>
          <p:nvSpPr>
            <p:cNvPr id="26" name="矩形 25"/>
            <p:cNvSpPr/>
            <p:nvPr/>
          </p:nvSpPr>
          <p:spPr>
            <a:xfrm>
              <a:off x="2527528" y="2352410"/>
              <a:ext cx="305724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  <a:sym typeface="阿里巴巴普惠体 R" panose="00020600040101010101" pitchFamily="18" charset="-122"/>
                </a:rPr>
                <a:t>销售的核心实力</a:t>
              </a:r>
              <a:endParaRPr lang="zh-CN" altLang="en-US" sz="3200" dirty="0"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1513769" y="2194007"/>
              <a:ext cx="886531" cy="802276"/>
              <a:chOff x="1513769" y="2194006"/>
              <a:chExt cx="962133" cy="870693"/>
            </a:xfrm>
          </p:grpSpPr>
          <p:sp>
            <p:nvSpPr>
              <p:cNvPr id="29" name="菱形 28"/>
              <p:cNvSpPr/>
              <p:nvPr/>
            </p:nvSpPr>
            <p:spPr>
              <a:xfrm>
                <a:off x="1605209" y="2194006"/>
                <a:ext cx="870693" cy="870693"/>
              </a:xfrm>
              <a:prstGeom prst="diamond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30" name="菱形 29"/>
              <p:cNvSpPr/>
              <p:nvPr/>
            </p:nvSpPr>
            <p:spPr>
              <a:xfrm>
                <a:off x="1513769" y="2194006"/>
                <a:ext cx="870693" cy="870693"/>
              </a:xfrm>
              <a:prstGeom prst="diamond">
                <a:avLst/>
              </a:prstGeom>
              <a:solidFill>
                <a:srgbClr val="B10F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1702212" y="2287426"/>
                <a:ext cx="501383" cy="7014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3600" b="1" dirty="0">
                    <a:solidFill>
                      <a:schemeClr val="bg1"/>
                    </a:solidFill>
                    <a:latin typeface="阿里巴巴普惠体 B" panose="00020600040101010101" pitchFamily="18" charset="-122"/>
                    <a:ea typeface="阿里巴巴普惠体 B" panose="00020600040101010101" pitchFamily="18" charset="-122"/>
                    <a:cs typeface="阿里巴巴普惠体 B" panose="00020600040101010101" pitchFamily="18" charset="-122"/>
                    <a:sym typeface="阿里巴巴普惠体 R" panose="00020600040101010101" pitchFamily="18" charset="-122"/>
                  </a:rPr>
                  <a:t>3</a:t>
                </a:r>
                <a:endParaRPr lang="zh-CN" altLang="en-US" sz="3600" b="1" dirty="0">
                  <a:solidFill>
                    <a:schemeClr val="bg1"/>
                  </a:solidFill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  <p:cxnSp>
          <p:nvCxnSpPr>
            <p:cNvPr id="28" name="直接连接符 27"/>
            <p:cNvCxnSpPr/>
            <p:nvPr/>
          </p:nvCxnSpPr>
          <p:spPr>
            <a:xfrm>
              <a:off x="2351532" y="2996283"/>
              <a:ext cx="374446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31"/>
          <p:cNvGrpSpPr/>
          <p:nvPr/>
        </p:nvGrpSpPr>
        <p:grpSpPr>
          <a:xfrm>
            <a:off x="1513769" y="5310967"/>
            <a:ext cx="4582231" cy="802276"/>
            <a:chOff x="1513769" y="2194007"/>
            <a:chExt cx="4582231" cy="802276"/>
          </a:xfrm>
        </p:grpSpPr>
        <p:sp>
          <p:nvSpPr>
            <p:cNvPr id="33" name="矩形 32"/>
            <p:cNvSpPr/>
            <p:nvPr/>
          </p:nvSpPr>
          <p:spPr>
            <a:xfrm>
              <a:off x="2527528" y="2352410"/>
              <a:ext cx="264687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  <a:sym typeface="阿里巴巴普惠体 R" panose="00020600040101010101" pitchFamily="18" charset="-122"/>
                </a:rPr>
                <a:t>销售常用技巧</a:t>
              </a:r>
              <a:endParaRPr lang="zh-CN" altLang="en-US" sz="3200" dirty="0"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1513769" y="2194007"/>
              <a:ext cx="886531" cy="802276"/>
              <a:chOff x="1513769" y="2194006"/>
              <a:chExt cx="962133" cy="870693"/>
            </a:xfrm>
          </p:grpSpPr>
          <p:sp>
            <p:nvSpPr>
              <p:cNvPr id="36" name="菱形 35"/>
              <p:cNvSpPr/>
              <p:nvPr/>
            </p:nvSpPr>
            <p:spPr>
              <a:xfrm>
                <a:off x="1605209" y="2194006"/>
                <a:ext cx="870693" cy="870693"/>
              </a:xfrm>
              <a:prstGeom prst="diamond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37" name="菱形 36"/>
              <p:cNvSpPr/>
              <p:nvPr/>
            </p:nvSpPr>
            <p:spPr>
              <a:xfrm>
                <a:off x="1513769" y="2194006"/>
                <a:ext cx="870693" cy="870693"/>
              </a:xfrm>
              <a:prstGeom prst="diamond">
                <a:avLst/>
              </a:prstGeom>
              <a:solidFill>
                <a:srgbClr val="B10F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1702212" y="2287426"/>
                <a:ext cx="501383" cy="7014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3600" b="1" dirty="0">
                    <a:solidFill>
                      <a:schemeClr val="bg1"/>
                    </a:solidFill>
                    <a:latin typeface="阿里巴巴普惠体 B" panose="00020600040101010101" pitchFamily="18" charset="-122"/>
                    <a:ea typeface="阿里巴巴普惠体 B" panose="00020600040101010101" pitchFamily="18" charset="-122"/>
                    <a:cs typeface="阿里巴巴普惠体 B" panose="00020600040101010101" pitchFamily="18" charset="-122"/>
                    <a:sym typeface="阿里巴巴普惠体 R" panose="00020600040101010101" pitchFamily="18" charset="-122"/>
                  </a:rPr>
                  <a:t>4</a:t>
                </a:r>
                <a:endParaRPr lang="zh-CN" altLang="en-US" sz="3600" b="1" dirty="0">
                  <a:solidFill>
                    <a:schemeClr val="bg1"/>
                  </a:solidFill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  <p:cxnSp>
          <p:nvCxnSpPr>
            <p:cNvPr id="35" name="直接连接符 34"/>
            <p:cNvCxnSpPr/>
            <p:nvPr/>
          </p:nvCxnSpPr>
          <p:spPr>
            <a:xfrm>
              <a:off x="2351532" y="2996283"/>
              <a:ext cx="374446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直接连接符 39"/>
          <p:cNvCxnSpPr/>
          <p:nvPr/>
        </p:nvCxnSpPr>
        <p:spPr>
          <a:xfrm>
            <a:off x="1890646" y="1334032"/>
            <a:ext cx="5531234" cy="0"/>
          </a:xfrm>
          <a:prstGeom prst="line">
            <a:avLst/>
          </a:prstGeom>
          <a:ln w="19050">
            <a:solidFill>
              <a:srgbClr val="B10F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10546441" y="6113243"/>
            <a:ext cx="13292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稻壳 </a:t>
            </a:r>
            <a:r>
              <a:rPr lang="en-US" altLang="zh-CN" sz="1400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X Angles</a:t>
            </a:r>
            <a:endParaRPr lang="zh-CN" altLang="en-US" sz="1400" dirty="0">
              <a:solidFill>
                <a:schemeClr val="bg1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11183322" y="982003"/>
            <a:ext cx="477249" cy="396282"/>
            <a:chOff x="3131128" y="468790"/>
            <a:chExt cx="1012188" cy="840466"/>
          </a:xfrm>
          <a:solidFill>
            <a:schemeClr val="bg1">
              <a:lumMod val="95000"/>
            </a:schemeClr>
          </a:solidFill>
        </p:grpSpPr>
        <p:sp>
          <p:nvSpPr>
            <p:cNvPr id="46" name="椭圆 45"/>
            <p:cNvSpPr/>
            <p:nvPr/>
          </p:nvSpPr>
          <p:spPr>
            <a:xfrm>
              <a:off x="3131128" y="468790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3577935" y="468790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4024742" y="468790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3131128" y="829736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3577935" y="829736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4024742" y="829736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3131128" y="1190682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3577935" y="1190682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54" name="椭圆 53"/>
            <p:cNvSpPr/>
            <p:nvPr/>
          </p:nvSpPr>
          <p:spPr>
            <a:xfrm>
              <a:off x="4024742" y="1190682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人站在书架旁&#10;&#10;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1022717" y="1643101"/>
            <a:ext cx="3571797" cy="3571797"/>
          </a:xfrm>
          <a:prstGeom prst="diamond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2819400" y="1946402"/>
            <a:ext cx="6596593" cy="1994727"/>
            <a:chOff x="2819400" y="1946402"/>
            <a:chExt cx="6596593" cy="1994727"/>
          </a:xfrm>
        </p:grpSpPr>
        <p:sp>
          <p:nvSpPr>
            <p:cNvPr id="6" name="矩形 5"/>
            <p:cNvSpPr/>
            <p:nvPr/>
          </p:nvSpPr>
          <p:spPr>
            <a:xfrm>
              <a:off x="4566589" y="2324155"/>
              <a:ext cx="4849404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6000" b="1" dirty="0"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  <a:sym typeface="阿里巴巴普惠体 R" panose="00020600040101010101" pitchFamily="18" charset="-122"/>
                </a:rPr>
                <a:t>售前准备工作</a:t>
              </a:r>
              <a:endParaRPr lang="zh-CN" altLang="en-US" sz="6000" b="1" dirty="0"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2819400" y="1946402"/>
              <a:ext cx="1638301" cy="1482599"/>
              <a:chOff x="1513769" y="2194006"/>
              <a:chExt cx="962133" cy="870693"/>
            </a:xfrm>
          </p:grpSpPr>
          <p:sp>
            <p:nvSpPr>
              <p:cNvPr id="9" name="菱形 8"/>
              <p:cNvSpPr/>
              <p:nvPr/>
            </p:nvSpPr>
            <p:spPr>
              <a:xfrm>
                <a:off x="1605209" y="2194006"/>
                <a:ext cx="870693" cy="870693"/>
              </a:xfrm>
              <a:prstGeom prst="diamond">
                <a:avLst/>
              </a:prstGeom>
              <a:solidFill>
                <a:schemeClr val="bg1">
                  <a:lumMod val="85000"/>
                  <a:alpha val="4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80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10" name="菱形 9"/>
              <p:cNvSpPr/>
              <p:nvPr/>
            </p:nvSpPr>
            <p:spPr>
              <a:xfrm>
                <a:off x="1513769" y="2194006"/>
                <a:ext cx="870693" cy="870693"/>
              </a:xfrm>
              <a:prstGeom prst="diamond">
                <a:avLst/>
              </a:prstGeom>
              <a:solidFill>
                <a:srgbClr val="B10F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80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1727320" y="2240741"/>
                <a:ext cx="470890" cy="7772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8000" b="1" dirty="0">
                    <a:solidFill>
                      <a:schemeClr val="bg1"/>
                    </a:solidFill>
                    <a:latin typeface="阿里巴巴普惠体 B" panose="00020600040101010101" pitchFamily="18" charset="-122"/>
                    <a:ea typeface="阿里巴巴普惠体 B" panose="00020600040101010101" pitchFamily="18" charset="-122"/>
                    <a:cs typeface="阿里巴巴普惠体 B" panose="00020600040101010101" pitchFamily="18" charset="-122"/>
                    <a:sym typeface="阿里巴巴普惠体 R" panose="00020600040101010101" pitchFamily="18" charset="-122"/>
                  </a:rPr>
                  <a:t>1</a:t>
                </a:r>
                <a:endParaRPr lang="zh-CN" altLang="en-US" sz="8000" b="1" dirty="0">
                  <a:solidFill>
                    <a:schemeClr val="bg1"/>
                  </a:solidFill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4677753" y="3571797"/>
              <a:ext cx="183896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勤奋</a:t>
              </a:r>
              <a:r>
                <a:rPr lang="en-US" altLang="zh-CN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+</a:t>
              </a:r>
              <a:r>
                <a:rPr lang="zh-CN" altLang="en-US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技巧</a:t>
              </a:r>
              <a:r>
                <a:rPr lang="en-US" altLang="zh-CN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=</a:t>
              </a:r>
              <a:r>
                <a:rPr lang="zh-CN" altLang="en-US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成交</a:t>
              </a:r>
              <a:endParaRPr lang="zh-CN" altLang="en-US" dirty="0">
                <a:solidFill>
                  <a:srgbClr val="B10F0F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4731327" y="3399873"/>
              <a:ext cx="4634345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11183322" y="982003"/>
            <a:ext cx="477249" cy="396282"/>
            <a:chOff x="3131128" y="468790"/>
            <a:chExt cx="1012188" cy="840466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9" name="椭圆 18"/>
            <p:cNvSpPr/>
            <p:nvPr/>
          </p:nvSpPr>
          <p:spPr>
            <a:xfrm>
              <a:off x="3131128" y="468790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577935" y="468790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4024742" y="468790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131128" y="829736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3577935" y="829736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4024742" y="829736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131128" y="1190682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3577935" y="1190682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4024742" y="1190682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20170" y="114356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B10F0F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rPr>
              <a:t>售前准备工作</a:t>
            </a:r>
            <a:endParaRPr lang="zh-CN" altLang="en-US" sz="2800" b="1" dirty="0">
              <a:solidFill>
                <a:srgbClr val="B10F0F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080653" y="1343891"/>
            <a:ext cx="2951019" cy="4800600"/>
            <a:chOff x="1080653" y="1343891"/>
            <a:chExt cx="2951019" cy="4800600"/>
          </a:xfrm>
        </p:grpSpPr>
        <p:sp>
          <p:nvSpPr>
            <p:cNvPr id="20" name="矩形 19"/>
            <p:cNvSpPr/>
            <p:nvPr/>
          </p:nvSpPr>
          <p:spPr>
            <a:xfrm>
              <a:off x="1080653" y="1343891"/>
              <a:ext cx="2951019" cy="48006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1780309" y="1724892"/>
              <a:ext cx="1808019" cy="3547694"/>
              <a:chOff x="2092036" y="1731819"/>
              <a:chExt cx="1808019" cy="3547694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2102425" y="1731819"/>
                <a:ext cx="1530928" cy="1936174"/>
                <a:chOff x="2161309" y="1731819"/>
                <a:chExt cx="1530928" cy="1936174"/>
              </a:xfrm>
            </p:grpSpPr>
            <p:grpSp>
              <p:nvGrpSpPr>
                <p:cNvPr id="13" name="组合 12"/>
                <p:cNvGrpSpPr/>
                <p:nvPr/>
              </p:nvGrpSpPr>
              <p:grpSpPr>
                <a:xfrm>
                  <a:off x="2161309" y="1731819"/>
                  <a:ext cx="1530928" cy="1530928"/>
                  <a:chOff x="2777836" y="2514601"/>
                  <a:chExt cx="1530928" cy="1530928"/>
                </a:xfrm>
              </p:grpSpPr>
              <p:sp>
                <p:nvSpPr>
                  <p:cNvPr id="11" name="椭圆 10"/>
                  <p:cNvSpPr/>
                  <p:nvPr/>
                </p:nvSpPr>
                <p:spPr>
                  <a:xfrm>
                    <a:off x="2850573" y="2587338"/>
                    <a:ext cx="1385455" cy="1385455"/>
                  </a:xfrm>
                  <a:prstGeom prst="ellipse">
                    <a:avLst/>
                  </a:prstGeom>
                  <a:solidFill>
                    <a:srgbClr val="B10F0F"/>
                  </a:solidFill>
                  <a:ln w="0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阿里巴巴普惠体 R" panose="00020600040101010101" pitchFamily="18" charset="-122"/>
                      <a:ea typeface="阿里巴巴普惠体 R" panose="00020600040101010101" pitchFamily="18" charset="-122"/>
                      <a:cs typeface="阿里巴巴普惠体 R" panose="00020600040101010101" pitchFamily="18" charset="-122"/>
                      <a:sym typeface="阿里巴巴普惠体 R" panose="00020600040101010101" pitchFamily="18" charset="-122"/>
                    </a:endParaRPr>
                  </a:p>
                </p:txBody>
              </p:sp>
              <p:sp>
                <p:nvSpPr>
                  <p:cNvPr id="10" name="文本框 9"/>
                  <p:cNvSpPr txBox="1"/>
                  <p:nvPr/>
                </p:nvSpPr>
                <p:spPr>
                  <a:xfrm>
                    <a:off x="3061855" y="2803012"/>
                    <a:ext cx="962891" cy="95410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zh-CN" altLang="en-US" sz="2800" b="1" dirty="0">
                        <a:solidFill>
                          <a:schemeClr val="bg1"/>
                        </a:solidFill>
                        <a:effectLst>
                          <a:outerShdw blurRad="114300" dist="139700" dir="2700000" algn="tl">
                            <a:srgbClr val="000000">
                              <a:alpha val="15000"/>
                            </a:srgbClr>
                          </a:outerShdw>
                        </a:effectLst>
                        <a:latin typeface="阿里巴巴普惠体 B" panose="00020600040101010101" pitchFamily="18" charset="-122"/>
                        <a:ea typeface="阿里巴巴普惠体 B" panose="00020600040101010101" pitchFamily="18" charset="-122"/>
                        <a:cs typeface="阿里巴巴普惠体 B" panose="00020600040101010101" pitchFamily="18" charset="-122"/>
                        <a:sym typeface="阿里巴巴普惠体 R" panose="00020600040101010101" pitchFamily="18" charset="-122"/>
                      </a:rPr>
                      <a:t>自我</a:t>
                    </a:r>
                    <a:endParaRPr lang="en-US" altLang="zh-CN" sz="2800" b="1" dirty="0">
                      <a:solidFill>
                        <a:schemeClr val="bg1"/>
                      </a:solidFill>
                      <a:effectLst>
                        <a:outerShdw blurRad="114300" dist="139700" dir="2700000" algn="tl">
                          <a:srgbClr val="000000">
                            <a:alpha val="15000"/>
                          </a:srgbClr>
                        </a:outerShdw>
                      </a:effectLst>
                      <a:latin typeface="阿里巴巴普惠体 B" panose="00020600040101010101" pitchFamily="18" charset="-122"/>
                      <a:ea typeface="阿里巴巴普惠体 B" panose="00020600040101010101" pitchFamily="18" charset="-122"/>
                      <a:cs typeface="阿里巴巴普惠体 B" panose="00020600040101010101" pitchFamily="18" charset="-122"/>
                      <a:sym typeface="阿里巴巴普惠体 R" panose="00020600040101010101" pitchFamily="18" charset="-122"/>
                    </a:endParaRPr>
                  </a:p>
                  <a:p>
                    <a:pPr algn="ctr"/>
                    <a:r>
                      <a:rPr lang="zh-CN" altLang="en-US" sz="2800" b="1" dirty="0">
                        <a:solidFill>
                          <a:schemeClr val="bg1"/>
                        </a:solidFill>
                        <a:effectLst>
                          <a:outerShdw blurRad="114300" dist="139700" dir="2700000" algn="tl">
                            <a:srgbClr val="000000">
                              <a:alpha val="15000"/>
                            </a:srgbClr>
                          </a:outerShdw>
                        </a:effectLst>
                        <a:latin typeface="阿里巴巴普惠体 B" panose="00020600040101010101" pitchFamily="18" charset="-122"/>
                        <a:ea typeface="阿里巴巴普惠体 B" panose="00020600040101010101" pitchFamily="18" charset="-122"/>
                        <a:cs typeface="阿里巴巴普惠体 B" panose="00020600040101010101" pitchFamily="18" charset="-122"/>
                        <a:sym typeface="阿里巴巴普惠体 R" panose="00020600040101010101" pitchFamily="18" charset="-122"/>
                      </a:rPr>
                      <a:t>态度</a:t>
                    </a:r>
                    <a:endParaRPr lang="zh-CN" altLang="en-US" sz="2800" b="1" dirty="0">
                      <a:solidFill>
                        <a:schemeClr val="bg1"/>
                      </a:solidFill>
                      <a:effectLst>
                        <a:outerShdw blurRad="114300" dist="139700" dir="2700000" algn="tl">
                          <a:srgbClr val="000000">
                            <a:alpha val="15000"/>
                          </a:srgbClr>
                        </a:outerShdw>
                      </a:effectLst>
                      <a:latin typeface="阿里巴巴普惠体 B" panose="00020600040101010101" pitchFamily="18" charset="-122"/>
                      <a:ea typeface="阿里巴巴普惠体 B" panose="00020600040101010101" pitchFamily="18" charset="-122"/>
                      <a:cs typeface="阿里巴巴普惠体 B" panose="00020600040101010101" pitchFamily="18" charset="-122"/>
                      <a:sym typeface="阿里巴巴普惠体 R" panose="00020600040101010101" pitchFamily="18" charset="-122"/>
                    </a:endParaRPr>
                  </a:p>
                </p:txBody>
              </p:sp>
              <p:sp>
                <p:nvSpPr>
                  <p:cNvPr id="12" name="椭圆 11"/>
                  <p:cNvSpPr/>
                  <p:nvPr/>
                </p:nvSpPr>
                <p:spPr>
                  <a:xfrm>
                    <a:off x="2777836" y="2514601"/>
                    <a:ext cx="1530928" cy="1530928"/>
                  </a:xfrm>
                  <a:prstGeom prst="ellipse">
                    <a:avLst/>
                  </a:prstGeom>
                  <a:noFill/>
                  <a:ln w="6350"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noFill/>
                      <a:latin typeface="阿里巴巴普惠体 R" panose="00020600040101010101" pitchFamily="18" charset="-122"/>
                      <a:ea typeface="阿里巴巴普惠体 R" panose="00020600040101010101" pitchFamily="18" charset="-122"/>
                      <a:cs typeface="阿里巴巴普惠体 R" panose="00020600040101010101" pitchFamily="18" charset="-122"/>
                      <a:sym typeface="阿里巴巴普惠体 R" panose="00020600040101010101" pitchFamily="18" charset="-122"/>
                    </a:endParaRPr>
                  </a:p>
                </p:txBody>
              </p:sp>
            </p:grpSp>
            <p:sp>
              <p:nvSpPr>
                <p:cNvPr id="14" name="箭头: 燕尾形 13"/>
                <p:cNvSpPr/>
                <p:nvPr/>
              </p:nvSpPr>
              <p:spPr>
                <a:xfrm rot="5400000">
                  <a:off x="2807277" y="3383974"/>
                  <a:ext cx="238993" cy="329045"/>
                </a:xfrm>
                <a:prstGeom prst="notchedRightArrow">
                  <a:avLst>
                    <a:gd name="adj1" fmla="val 59263"/>
                    <a:gd name="adj2" fmla="val 100000"/>
                  </a:avLst>
                </a:prstGeom>
                <a:solidFill>
                  <a:srgbClr val="B10F0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endParaRPr>
                </a:p>
              </p:txBody>
            </p:sp>
          </p:grpSp>
          <p:sp>
            <p:nvSpPr>
              <p:cNvPr id="17" name="文本框 16"/>
              <p:cNvSpPr txBox="1"/>
              <p:nvPr/>
            </p:nvSpPr>
            <p:spPr>
              <a:xfrm>
                <a:off x="2092036" y="3834246"/>
                <a:ext cx="1808019" cy="14452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dirty="0"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理想、现实</a:t>
                </a:r>
                <a:endParaRPr lang="zh-CN" altLang="en-US" dirty="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  <a:p>
                <a:pPr>
                  <a:lnSpc>
                    <a:spcPct val="125000"/>
                  </a:lnSpc>
                </a:pPr>
                <a:r>
                  <a:rPr lang="zh-CN" altLang="en-US" dirty="0"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动机、计划</a:t>
                </a:r>
                <a:endParaRPr lang="zh-CN" altLang="en-US" dirty="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  <a:p>
                <a:pPr>
                  <a:lnSpc>
                    <a:spcPct val="125000"/>
                  </a:lnSpc>
                </a:pPr>
                <a:r>
                  <a:rPr lang="zh-CN" altLang="en-US" dirty="0"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战略上要轻视他</a:t>
                </a:r>
                <a:endParaRPr lang="zh-CN" altLang="en-US" dirty="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  <a:p>
                <a:pPr>
                  <a:lnSpc>
                    <a:spcPct val="125000"/>
                  </a:lnSpc>
                </a:pPr>
                <a:r>
                  <a:rPr lang="zh-CN" altLang="en-US" dirty="0"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战术上要重视他</a:t>
                </a:r>
                <a:endParaRPr lang="zh-CN" altLang="en-US" dirty="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4620490" y="1343891"/>
            <a:ext cx="2951019" cy="4800600"/>
            <a:chOff x="1080653" y="1343891"/>
            <a:chExt cx="2951019" cy="4800600"/>
          </a:xfrm>
        </p:grpSpPr>
        <p:sp>
          <p:nvSpPr>
            <p:cNvPr id="23" name="矩形 22"/>
            <p:cNvSpPr/>
            <p:nvPr/>
          </p:nvSpPr>
          <p:spPr>
            <a:xfrm>
              <a:off x="1080653" y="1343891"/>
              <a:ext cx="2951019" cy="48006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1780309" y="1724892"/>
              <a:ext cx="1808019" cy="3893943"/>
              <a:chOff x="2092036" y="1731819"/>
              <a:chExt cx="1808019" cy="3893943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2102425" y="1731819"/>
                <a:ext cx="1530928" cy="1936174"/>
                <a:chOff x="2161309" y="1731819"/>
                <a:chExt cx="1530928" cy="1936174"/>
              </a:xfrm>
            </p:grpSpPr>
            <p:grpSp>
              <p:nvGrpSpPr>
                <p:cNvPr id="27" name="组合 26"/>
                <p:cNvGrpSpPr/>
                <p:nvPr/>
              </p:nvGrpSpPr>
              <p:grpSpPr>
                <a:xfrm>
                  <a:off x="2161309" y="1731819"/>
                  <a:ext cx="1530928" cy="1530928"/>
                  <a:chOff x="2777836" y="2514601"/>
                  <a:chExt cx="1530928" cy="1530928"/>
                </a:xfrm>
              </p:grpSpPr>
              <p:sp>
                <p:nvSpPr>
                  <p:cNvPr id="29" name="椭圆 28"/>
                  <p:cNvSpPr/>
                  <p:nvPr/>
                </p:nvSpPr>
                <p:spPr>
                  <a:xfrm>
                    <a:off x="2850573" y="2587338"/>
                    <a:ext cx="1385455" cy="1385455"/>
                  </a:xfrm>
                  <a:prstGeom prst="ellipse">
                    <a:avLst/>
                  </a:prstGeom>
                  <a:solidFill>
                    <a:srgbClr val="B10F0F"/>
                  </a:solidFill>
                  <a:ln w="0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阿里巴巴普惠体 R" panose="00020600040101010101" pitchFamily="18" charset="-122"/>
                      <a:ea typeface="阿里巴巴普惠体 R" panose="00020600040101010101" pitchFamily="18" charset="-122"/>
                      <a:cs typeface="阿里巴巴普惠体 R" panose="00020600040101010101" pitchFamily="18" charset="-122"/>
                      <a:sym typeface="阿里巴巴普惠体 R" panose="00020600040101010101" pitchFamily="18" charset="-122"/>
                    </a:endParaRPr>
                  </a:p>
                </p:txBody>
              </p:sp>
              <p:sp>
                <p:nvSpPr>
                  <p:cNvPr id="30" name="文本框 29"/>
                  <p:cNvSpPr txBox="1"/>
                  <p:nvPr/>
                </p:nvSpPr>
                <p:spPr>
                  <a:xfrm>
                    <a:off x="3061855" y="2803012"/>
                    <a:ext cx="962891" cy="95410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zh-CN" altLang="en-US" sz="2800" b="1" dirty="0">
                        <a:solidFill>
                          <a:schemeClr val="bg1"/>
                        </a:solidFill>
                        <a:effectLst>
                          <a:outerShdw blurRad="114300" dist="139700" dir="2700000" algn="tl">
                            <a:srgbClr val="000000">
                              <a:alpha val="15000"/>
                            </a:srgbClr>
                          </a:outerShdw>
                        </a:effectLst>
                        <a:latin typeface="阿里巴巴普惠体 B" panose="00020600040101010101" pitchFamily="18" charset="-122"/>
                        <a:ea typeface="阿里巴巴普惠体 B" panose="00020600040101010101" pitchFamily="18" charset="-122"/>
                        <a:cs typeface="阿里巴巴普惠体 B" panose="00020600040101010101" pitchFamily="18" charset="-122"/>
                        <a:sym typeface="阿里巴巴普惠体 R" panose="00020600040101010101" pitchFamily="18" charset="-122"/>
                      </a:rPr>
                      <a:t>产品知识</a:t>
                    </a:r>
                    <a:endParaRPr lang="zh-CN" altLang="en-US" sz="2800" b="1" dirty="0">
                      <a:solidFill>
                        <a:schemeClr val="bg1"/>
                      </a:solidFill>
                      <a:effectLst>
                        <a:outerShdw blurRad="114300" dist="139700" dir="2700000" algn="tl">
                          <a:srgbClr val="000000">
                            <a:alpha val="15000"/>
                          </a:srgbClr>
                        </a:outerShdw>
                      </a:effectLst>
                      <a:latin typeface="阿里巴巴普惠体 B" panose="00020600040101010101" pitchFamily="18" charset="-122"/>
                      <a:ea typeface="阿里巴巴普惠体 B" panose="00020600040101010101" pitchFamily="18" charset="-122"/>
                      <a:cs typeface="阿里巴巴普惠体 B" panose="00020600040101010101" pitchFamily="18" charset="-122"/>
                      <a:sym typeface="阿里巴巴普惠体 R" panose="00020600040101010101" pitchFamily="18" charset="-122"/>
                    </a:endParaRPr>
                  </a:p>
                </p:txBody>
              </p:sp>
              <p:sp>
                <p:nvSpPr>
                  <p:cNvPr id="31" name="椭圆 30"/>
                  <p:cNvSpPr/>
                  <p:nvPr/>
                </p:nvSpPr>
                <p:spPr>
                  <a:xfrm>
                    <a:off x="2777836" y="2514601"/>
                    <a:ext cx="1530928" cy="1530928"/>
                  </a:xfrm>
                  <a:prstGeom prst="ellipse">
                    <a:avLst/>
                  </a:prstGeom>
                  <a:noFill/>
                  <a:ln w="6350"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noFill/>
                      <a:latin typeface="阿里巴巴普惠体 R" panose="00020600040101010101" pitchFamily="18" charset="-122"/>
                      <a:ea typeface="阿里巴巴普惠体 R" panose="00020600040101010101" pitchFamily="18" charset="-122"/>
                      <a:cs typeface="阿里巴巴普惠体 R" panose="00020600040101010101" pitchFamily="18" charset="-122"/>
                      <a:sym typeface="阿里巴巴普惠体 R" panose="00020600040101010101" pitchFamily="18" charset="-122"/>
                    </a:endParaRPr>
                  </a:p>
                </p:txBody>
              </p:sp>
            </p:grpSp>
            <p:sp>
              <p:nvSpPr>
                <p:cNvPr id="28" name="箭头: 燕尾形 27"/>
                <p:cNvSpPr/>
                <p:nvPr/>
              </p:nvSpPr>
              <p:spPr>
                <a:xfrm rot="5400000">
                  <a:off x="2807277" y="3383974"/>
                  <a:ext cx="238993" cy="329045"/>
                </a:xfrm>
                <a:prstGeom prst="notchedRightArrow">
                  <a:avLst>
                    <a:gd name="adj1" fmla="val 59263"/>
                    <a:gd name="adj2" fmla="val 100000"/>
                  </a:avLst>
                </a:prstGeom>
                <a:solidFill>
                  <a:srgbClr val="B10F0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endParaRPr>
                </a:p>
              </p:txBody>
            </p:sp>
          </p:grpSp>
          <p:sp>
            <p:nvSpPr>
              <p:cNvPr id="26" name="文本框 25"/>
              <p:cNvSpPr txBox="1"/>
              <p:nvPr/>
            </p:nvSpPr>
            <p:spPr>
              <a:xfrm>
                <a:off x="2092036" y="3834246"/>
                <a:ext cx="1808019" cy="17915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dirty="0"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“我们如果能够非常熟悉产品性能产品构造，一定可以卖出更多的产品”对吗？</a:t>
                </a:r>
                <a:endParaRPr lang="zh-CN" altLang="en-US" dirty="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8160327" y="1343891"/>
            <a:ext cx="2951019" cy="4800600"/>
            <a:chOff x="1080653" y="1343891"/>
            <a:chExt cx="2951019" cy="4800600"/>
          </a:xfrm>
        </p:grpSpPr>
        <p:sp>
          <p:nvSpPr>
            <p:cNvPr id="33" name="矩形 32"/>
            <p:cNvSpPr/>
            <p:nvPr/>
          </p:nvSpPr>
          <p:spPr>
            <a:xfrm>
              <a:off x="1080653" y="1343891"/>
              <a:ext cx="2951019" cy="48006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1652152" y="1724892"/>
              <a:ext cx="1808019" cy="3201446"/>
              <a:chOff x="1963879" y="1731819"/>
              <a:chExt cx="1808019" cy="3201446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2102425" y="1731819"/>
                <a:ext cx="1530928" cy="1936174"/>
                <a:chOff x="2161309" y="1731819"/>
                <a:chExt cx="1530928" cy="1936174"/>
              </a:xfrm>
            </p:grpSpPr>
            <p:grpSp>
              <p:nvGrpSpPr>
                <p:cNvPr id="37" name="组合 36"/>
                <p:cNvGrpSpPr/>
                <p:nvPr/>
              </p:nvGrpSpPr>
              <p:grpSpPr>
                <a:xfrm>
                  <a:off x="2161309" y="1731819"/>
                  <a:ext cx="1530928" cy="1530928"/>
                  <a:chOff x="2777836" y="2514601"/>
                  <a:chExt cx="1530928" cy="1530928"/>
                </a:xfrm>
              </p:grpSpPr>
              <p:sp>
                <p:nvSpPr>
                  <p:cNvPr id="39" name="椭圆 38"/>
                  <p:cNvSpPr/>
                  <p:nvPr/>
                </p:nvSpPr>
                <p:spPr>
                  <a:xfrm>
                    <a:off x="2850573" y="2587338"/>
                    <a:ext cx="1385455" cy="1385455"/>
                  </a:xfrm>
                  <a:prstGeom prst="ellipse">
                    <a:avLst/>
                  </a:prstGeom>
                  <a:solidFill>
                    <a:srgbClr val="B10F0F"/>
                  </a:solidFill>
                  <a:ln w="0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阿里巴巴普惠体 R" panose="00020600040101010101" pitchFamily="18" charset="-122"/>
                      <a:ea typeface="阿里巴巴普惠体 R" panose="00020600040101010101" pitchFamily="18" charset="-122"/>
                      <a:cs typeface="阿里巴巴普惠体 R" panose="00020600040101010101" pitchFamily="18" charset="-122"/>
                      <a:sym typeface="阿里巴巴普惠体 R" panose="00020600040101010101" pitchFamily="18" charset="-122"/>
                    </a:endParaRPr>
                  </a:p>
                </p:txBody>
              </p:sp>
              <p:sp>
                <p:nvSpPr>
                  <p:cNvPr id="40" name="文本框 39"/>
                  <p:cNvSpPr txBox="1"/>
                  <p:nvPr/>
                </p:nvSpPr>
                <p:spPr>
                  <a:xfrm>
                    <a:off x="3061855" y="2803012"/>
                    <a:ext cx="962891" cy="95410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zh-CN" altLang="en-US" sz="2800" b="1" dirty="0">
                        <a:solidFill>
                          <a:schemeClr val="bg1"/>
                        </a:solidFill>
                        <a:effectLst>
                          <a:outerShdw blurRad="114300" dist="139700" dir="2700000" algn="tl">
                            <a:srgbClr val="000000">
                              <a:alpha val="15000"/>
                            </a:srgbClr>
                          </a:outerShdw>
                        </a:effectLst>
                        <a:latin typeface="阿里巴巴普惠体 B" panose="00020600040101010101" pitchFamily="18" charset="-122"/>
                        <a:ea typeface="阿里巴巴普惠体 B" panose="00020600040101010101" pitchFamily="18" charset="-122"/>
                        <a:cs typeface="阿里巴巴普惠体 B" panose="00020600040101010101" pitchFamily="18" charset="-122"/>
                        <a:sym typeface="阿里巴巴普惠体 R" panose="00020600040101010101" pitchFamily="18" charset="-122"/>
                      </a:rPr>
                      <a:t>消费行为</a:t>
                    </a:r>
                    <a:endParaRPr lang="zh-CN" altLang="en-US" sz="2800" b="1" dirty="0">
                      <a:solidFill>
                        <a:schemeClr val="bg1"/>
                      </a:solidFill>
                      <a:effectLst>
                        <a:outerShdw blurRad="114300" dist="139700" dir="2700000" algn="tl">
                          <a:srgbClr val="000000">
                            <a:alpha val="15000"/>
                          </a:srgbClr>
                        </a:outerShdw>
                      </a:effectLst>
                      <a:latin typeface="阿里巴巴普惠体 B" panose="00020600040101010101" pitchFamily="18" charset="-122"/>
                      <a:ea typeface="阿里巴巴普惠体 B" panose="00020600040101010101" pitchFamily="18" charset="-122"/>
                      <a:cs typeface="阿里巴巴普惠体 B" panose="00020600040101010101" pitchFamily="18" charset="-122"/>
                      <a:sym typeface="阿里巴巴普惠体 R" panose="00020600040101010101" pitchFamily="18" charset="-122"/>
                    </a:endParaRPr>
                  </a:p>
                </p:txBody>
              </p:sp>
              <p:sp>
                <p:nvSpPr>
                  <p:cNvPr id="41" name="椭圆 40"/>
                  <p:cNvSpPr/>
                  <p:nvPr/>
                </p:nvSpPr>
                <p:spPr>
                  <a:xfrm>
                    <a:off x="2777836" y="2514601"/>
                    <a:ext cx="1530928" cy="1530928"/>
                  </a:xfrm>
                  <a:prstGeom prst="ellipse">
                    <a:avLst/>
                  </a:prstGeom>
                  <a:noFill/>
                  <a:ln w="6350"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noFill/>
                      <a:latin typeface="阿里巴巴普惠体 R" panose="00020600040101010101" pitchFamily="18" charset="-122"/>
                      <a:ea typeface="阿里巴巴普惠体 R" panose="00020600040101010101" pitchFamily="18" charset="-122"/>
                      <a:cs typeface="阿里巴巴普惠体 R" panose="00020600040101010101" pitchFamily="18" charset="-122"/>
                      <a:sym typeface="阿里巴巴普惠体 R" panose="00020600040101010101" pitchFamily="18" charset="-122"/>
                    </a:endParaRPr>
                  </a:p>
                </p:txBody>
              </p:sp>
            </p:grpSp>
            <p:sp>
              <p:nvSpPr>
                <p:cNvPr id="38" name="箭头: 燕尾形 37"/>
                <p:cNvSpPr/>
                <p:nvPr/>
              </p:nvSpPr>
              <p:spPr>
                <a:xfrm rot="5400000">
                  <a:off x="2807277" y="3383974"/>
                  <a:ext cx="238993" cy="329045"/>
                </a:xfrm>
                <a:prstGeom prst="notchedRightArrow">
                  <a:avLst>
                    <a:gd name="adj1" fmla="val 59263"/>
                    <a:gd name="adj2" fmla="val 100000"/>
                  </a:avLst>
                </a:prstGeom>
                <a:solidFill>
                  <a:srgbClr val="B10F0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endParaRPr>
                </a:p>
              </p:txBody>
            </p:sp>
          </p:grpSp>
          <p:sp>
            <p:nvSpPr>
              <p:cNvPr id="36" name="文本框 35"/>
              <p:cNvSpPr txBox="1"/>
              <p:nvPr/>
            </p:nvSpPr>
            <p:spPr>
              <a:xfrm>
                <a:off x="1963879" y="3834246"/>
                <a:ext cx="1808019" cy="10990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5000"/>
                  </a:lnSpc>
                </a:pPr>
                <a:r>
                  <a:rPr lang="zh-CN" altLang="en-US" dirty="0"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地区、职业</a:t>
                </a:r>
                <a:endParaRPr lang="zh-CN" altLang="en-US" dirty="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  <a:p>
                <a:pPr algn="ctr">
                  <a:lnSpc>
                    <a:spcPct val="125000"/>
                  </a:lnSpc>
                </a:pPr>
                <a:r>
                  <a:rPr lang="zh-CN" altLang="en-US" dirty="0"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生别、年龄</a:t>
                </a:r>
                <a:endParaRPr lang="zh-CN" altLang="en-US" dirty="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  <a:p>
                <a:pPr algn="ctr">
                  <a:lnSpc>
                    <a:spcPct val="125000"/>
                  </a:lnSpc>
                </a:pPr>
                <a:r>
                  <a:rPr lang="zh-CN" altLang="en-US" dirty="0"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时代的差异</a:t>
                </a:r>
                <a:endParaRPr lang="zh-CN" altLang="en-US" dirty="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</p:grpSp>
      <p:sp>
        <p:nvSpPr>
          <p:cNvPr id="42" name="矩形 41"/>
          <p:cNvSpPr/>
          <p:nvPr/>
        </p:nvSpPr>
        <p:spPr>
          <a:xfrm>
            <a:off x="10032865" y="210144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勤奋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+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技巧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=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成交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人站在书架旁&#10;&#10;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1022717" y="1643101"/>
            <a:ext cx="3571797" cy="3571797"/>
          </a:xfrm>
          <a:prstGeom prst="diamond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2819400" y="1946402"/>
            <a:ext cx="6596593" cy="1994727"/>
            <a:chOff x="2819400" y="1946402"/>
            <a:chExt cx="6596593" cy="1994727"/>
          </a:xfrm>
        </p:grpSpPr>
        <p:sp>
          <p:nvSpPr>
            <p:cNvPr id="6" name="矩形 5"/>
            <p:cNvSpPr/>
            <p:nvPr/>
          </p:nvSpPr>
          <p:spPr>
            <a:xfrm>
              <a:off x="4566589" y="2324155"/>
              <a:ext cx="4849404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6000" b="1" dirty="0"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  <a:sym typeface="阿里巴巴普惠体 R" panose="00020600040101010101" pitchFamily="18" charset="-122"/>
                </a:rPr>
                <a:t>态度决定一切</a:t>
              </a:r>
              <a:endParaRPr lang="zh-CN" altLang="en-US" sz="6000" b="1" dirty="0"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2819400" y="1946402"/>
              <a:ext cx="1638301" cy="1482599"/>
              <a:chOff x="1513769" y="2194006"/>
              <a:chExt cx="962133" cy="870693"/>
            </a:xfrm>
          </p:grpSpPr>
          <p:sp>
            <p:nvSpPr>
              <p:cNvPr id="9" name="菱形 8"/>
              <p:cNvSpPr/>
              <p:nvPr/>
            </p:nvSpPr>
            <p:spPr>
              <a:xfrm>
                <a:off x="1605209" y="2194006"/>
                <a:ext cx="870693" cy="870693"/>
              </a:xfrm>
              <a:prstGeom prst="diamond">
                <a:avLst/>
              </a:prstGeom>
              <a:solidFill>
                <a:schemeClr val="bg1">
                  <a:lumMod val="85000"/>
                  <a:alpha val="4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80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10" name="菱形 9"/>
              <p:cNvSpPr/>
              <p:nvPr/>
            </p:nvSpPr>
            <p:spPr>
              <a:xfrm>
                <a:off x="1513769" y="2194006"/>
                <a:ext cx="870693" cy="870693"/>
              </a:xfrm>
              <a:prstGeom prst="diamond">
                <a:avLst/>
              </a:prstGeom>
              <a:solidFill>
                <a:srgbClr val="B10F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80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1727320" y="2240741"/>
                <a:ext cx="470890" cy="7772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8000" b="1" dirty="0">
                    <a:solidFill>
                      <a:schemeClr val="bg1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2</a:t>
                </a:r>
                <a:endParaRPr lang="zh-CN" altLang="en-US" sz="80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4677753" y="3571797"/>
              <a:ext cx="183896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勤奋</a:t>
              </a:r>
              <a:r>
                <a:rPr lang="en-US" altLang="zh-CN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+</a:t>
              </a:r>
              <a:r>
                <a:rPr lang="zh-CN" altLang="en-US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技巧</a:t>
              </a:r>
              <a:r>
                <a:rPr lang="en-US" altLang="zh-CN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=</a:t>
              </a:r>
              <a:r>
                <a:rPr lang="zh-CN" altLang="en-US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成交</a:t>
              </a:r>
              <a:endParaRPr lang="zh-CN" altLang="en-US" dirty="0">
                <a:solidFill>
                  <a:srgbClr val="B10F0F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4731327" y="3399873"/>
              <a:ext cx="4634345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11183322" y="982003"/>
            <a:ext cx="477249" cy="396282"/>
            <a:chOff x="3131128" y="468790"/>
            <a:chExt cx="1012188" cy="840466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8" name="椭圆 17"/>
            <p:cNvSpPr/>
            <p:nvPr/>
          </p:nvSpPr>
          <p:spPr>
            <a:xfrm>
              <a:off x="3131128" y="468790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577935" y="468790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4024742" y="468790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131128" y="829736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577935" y="829736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4024742" y="829736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3131128" y="1190682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577935" y="1190682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4024742" y="1190682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人的手&#10;&#10;中度可信度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036" y="1082865"/>
            <a:ext cx="3229784" cy="4844676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20170" y="114356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B10F0F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态度决定一切</a:t>
            </a:r>
            <a:endParaRPr lang="zh-CN" altLang="en-US" sz="2800" b="1" dirty="0">
              <a:solidFill>
                <a:srgbClr val="B10F0F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0032865" y="210144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勤奋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+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技巧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=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成交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1131920" y="1838229"/>
            <a:ext cx="2175139" cy="1200329"/>
            <a:chOff x="3916680" y="1837978"/>
            <a:chExt cx="2175139" cy="1200329"/>
          </a:xfrm>
        </p:grpSpPr>
        <p:sp>
          <p:nvSpPr>
            <p:cNvPr id="47" name="文本框 46"/>
            <p:cNvSpPr txBox="1"/>
            <p:nvPr/>
          </p:nvSpPr>
          <p:spPr>
            <a:xfrm>
              <a:off x="4826791" y="1939131"/>
              <a:ext cx="1265028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4000" dirty="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出生</a:t>
              </a:r>
              <a:endParaRPr lang="zh-CN" altLang="en-US" sz="4000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3916680" y="1837978"/>
              <a:ext cx="731520" cy="1200329"/>
              <a:chOff x="3916680" y="1517279"/>
              <a:chExt cx="998220" cy="1637950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3916680" y="1623060"/>
                <a:ext cx="998220" cy="998220"/>
              </a:xfrm>
              <a:prstGeom prst="ellipse">
                <a:avLst/>
              </a:prstGeom>
              <a:solidFill>
                <a:srgbClr val="B10F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4051935" y="1517279"/>
                <a:ext cx="727710" cy="16379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7200" b="1" dirty="0">
                    <a:solidFill>
                      <a:schemeClr val="bg1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1</a:t>
                </a:r>
                <a:endParaRPr lang="zh-CN" altLang="en-US" sz="72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1118760" y="3058440"/>
            <a:ext cx="2175139" cy="1200329"/>
            <a:chOff x="3916680" y="1751950"/>
            <a:chExt cx="2175139" cy="1200329"/>
          </a:xfrm>
        </p:grpSpPr>
        <p:sp>
          <p:nvSpPr>
            <p:cNvPr id="52" name="文本框 51"/>
            <p:cNvSpPr txBox="1"/>
            <p:nvPr/>
          </p:nvSpPr>
          <p:spPr>
            <a:xfrm>
              <a:off x="4826791" y="1939131"/>
              <a:ext cx="1265028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4000" dirty="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学历</a:t>
              </a:r>
              <a:endParaRPr lang="zh-CN" altLang="en-US" sz="4000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3916680" y="1751950"/>
              <a:ext cx="731520" cy="1200329"/>
              <a:chOff x="3916680" y="1399887"/>
              <a:chExt cx="998220" cy="1637950"/>
            </a:xfrm>
          </p:grpSpPr>
          <p:sp>
            <p:nvSpPr>
              <p:cNvPr id="54" name="椭圆 53"/>
              <p:cNvSpPr/>
              <p:nvPr/>
            </p:nvSpPr>
            <p:spPr>
              <a:xfrm>
                <a:off x="3916680" y="1623060"/>
                <a:ext cx="998220" cy="998220"/>
              </a:xfrm>
              <a:prstGeom prst="ellipse">
                <a:avLst/>
              </a:prstGeom>
              <a:solidFill>
                <a:srgbClr val="B10F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4051935" y="1399887"/>
                <a:ext cx="727710" cy="16379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7200" b="1" dirty="0">
                    <a:solidFill>
                      <a:schemeClr val="bg1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2</a:t>
                </a:r>
                <a:endParaRPr lang="zh-CN" altLang="en-US" sz="72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1131920" y="4446750"/>
            <a:ext cx="2175139" cy="1200329"/>
            <a:chOff x="3916680" y="1769398"/>
            <a:chExt cx="2175139" cy="1200329"/>
          </a:xfrm>
        </p:grpSpPr>
        <p:sp>
          <p:nvSpPr>
            <p:cNvPr id="57" name="文本框 56"/>
            <p:cNvSpPr txBox="1"/>
            <p:nvPr/>
          </p:nvSpPr>
          <p:spPr>
            <a:xfrm>
              <a:off x="4826791" y="1939131"/>
              <a:ext cx="1265028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4000" b="1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态度</a:t>
              </a:r>
              <a:endParaRPr lang="zh-CN" altLang="en-US" sz="4000" b="1" dirty="0">
                <a:solidFill>
                  <a:srgbClr val="B10F0F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3916680" y="1769398"/>
              <a:ext cx="731520" cy="1200329"/>
              <a:chOff x="3916680" y="1423696"/>
              <a:chExt cx="998220" cy="1637950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3916680" y="1623060"/>
                <a:ext cx="998220" cy="998220"/>
              </a:xfrm>
              <a:prstGeom prst="ellipse">
                <a:avLst/>
              </a:prstGeom>
              <a:solidFill>
                <a:srgbClr val="B10F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60" name="文本框 59"/>
              <p:cNvSpPr txBox="1"/>
              <p:nvPr/>
            </p:nvSpPr>
            <p:spPr>
              <a:xfrm>
                <a:off x="4051935" y="1423696"/>
                <a:ext cx="727710" cy="16379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7200" b="1" dirty="0">
                    <a:solidFill>
                      <a:schemeClr val="bg1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3</a:t>
                </a:r>
                <a:endParaRPr lang="zh-CN" altLang="en-US" sz="72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</p:grpSp>
      <p:sp>
        <p:nvSpPr>
          <p:cNvPr id="62" name="任意多边形: 形状 61"/>
          <p:cNvSpPr/>
          <p:nvPr/>
        </p:nvSpPr>
        <p:spPr>
          <a:xfrm>
            <a:off x="3293899" y="2278380"/>
            <a:ext cx="3800321" cy="0"/>
          </a:xfrm>
          <a:custGeom>
            <a:avLst/>
            <a:gdLst>
              <a:gd name="connsiteX0" fmla="*/ 0 w 3413760"/>
              <a:gd name="connsiteY0" fmla="*/ 0 h 861060"/>
              <a:gd name="connsiteX1" fmla="*/ 3413760 w 3413760"/>
              <a:gd name="connsiteY1" fmla="*/ 0 h 861060"/>
              <a:gd name="connsiteX2" fmla="*/ 3413760 w 3413760"/>
              <a:gd name="connsiteY2" fmla="*/ 861060 h 861060"/>
              <a:gd name="connsiteX0-1" fmla="*/ 0 w 3413760"/>
              <a:gd name="connsiteY0-2" fmla="*/ 0 h 0"/>
              <a:gd name="connsiteX1-3" fmla="*/ 3413760 w 3413760"/>
              <a:gd name="connsiteY1-4" fmla="*/ 0 h 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3413760">
                <a:moveTo>
                  <a:pt x="0" y="0"/>
                </a:moveTo>
                <a:lnTo>
                  <a:pt x="3413760" y="0"/>
                </a:lnTo>
              </a:path>
            </a:pathLst>
          </a:cu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dash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63" name="任意多边形: 形状 62"/>
          <p:cNvSpPr/>
          <p:nvPr/>
        </p:nvSpPr>
        <p:spPr>
          <a:xfrm flipV="1">
            <a:off x="3307059" y="3505203"/>
            <a:ext cx="3761092" cy="45719"/>
          </a:xfrm>
          <a:custGeom>
            <a:avLst/>
            <a:gdLst>
              <a:gd name="connsiteX0" fmla="*/ 0 w 3413760"/>
              <a:gd name="connsiteY0" fmla="*/ 0 h 861060"/>
              <a:gd name="connsiteX1" fmla="*/ 3413760 w 3413760"/>
              <a:gd name="connsiteY1" fmla="*/ 0 h 861060"/>
              <a:gd name="connsiteX2" fmla="*/ 3413760 w 3413760"/>
              <a:gd name="connsiteY2" fmla="*/ 861060 h 861060"/>
              <a:gd name="connsiteX0-1" fmla="*/ 0 w 3413760"/>
              <a:gd name="connsiteY0-2" fmla="*/ 0 h 0"/>
              <a:gd name="connsiteX1-3" fmla="*/ 3413760 w 3413760"/>
              <a:gd name="connsiteY1-4" fmla="*/ 0 h 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3413760">
                <a:moveTo>
                  <a:pt x="0" y="0"/>
                </a:moveTo>
                <a:lnTo>
                  <a:pt x="3413760" y="0"/>
                </a:lnTo>
              </a:path>
            </a:pathLst>
          </a:cu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dash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64" name="任意多边形: 形状 63"/>
          <p:cNvSpPr/>
          <p:nvPr/>
        </p:nvSpPr>
        <p:spPr>
          <a:xfrm>
            <a:off x="3293899" y="4924256"/>
            <a:ext cx="3800321" cy="45719"/>
          </a:xfrm>
          <a:custGeom>
            <a:avLst/>
            <a:gdLst>
              <a:gd name="connsiteX0" fmla="*/ 0 w 3413760"/>
              <a:gd name="connsiteY0" fmla="*/ 0 h 861060"/>
              <a:gd name="connsiteX1" fmla="*/ 3413760 w 3413760"/>
              <a:gd name="connsiteY1" fmla="*/ 0 h 861060"/>
              <a:gd name="connsiteX2" fmla="*/ 3413760 w 3413760"/>
              <a:gd name="connsiteY2" fmla="*/ 861060 h 861060"/>
              <a:gd name="connsiteX0-1" fmla="*/ 0 w 3413760"/>
              <a:gd name="connsiteY0-2" fmla="*/ 0 h 0"/>
              <a:gd name="connsiteX1-3" fmla="*/ 3413760 w 3413760"/>
              <a:gd name="connsiteY1-4" fmla="*/ 0 h 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3413760">
                <a:moveTo>
                  <a:pt x="0" y="0"/>
                </a:moveTo>
                <a:lnTo>
                  <a:pt x="3413760" y="0"/>
                </a:lnTo>
              </a:path>
            </a:pathLst>
          </a:cu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dash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3480849" y="2317749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已经天生注定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3467079" y="3608187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已经毕业，学历固定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3453919" y="5042218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当前唯一可以掌控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174841" y="4616483"/>
            <a:ext cx="3673795" cy="1334692"/>
            <a:chOff x="7174841" y="4592849"/>
            <a:chExt cx="3673795" cy="1334692"/>
          </a:xfrm>
        </p:grpSpPr>
        <p:sp>
          <p:nvSpPr>
            <p:cNvPr id="4" name="矩形 3"/>
            <p:cNvSpPr/>
            <p:nvPr/>
          </p:nvSpPr>
          <p:spPr>
            <a:xfrm>
              <a:off x="7346037" y="4592849"/>
              <a:ext cx="3229784" cy="1334692"/>
            </a:xfrm>
            <a:prstGeom prst="rect">
              <a:avLst/>
            </a:prstGeom>
            <a:solidFill>
              <a:srgbClr val="B10F0F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174841" y="4721586"/>
              <a:ext cx="3673795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成功的</a:t>
              </a:r>
              <a:endParaRPr lang="en-US" altLang="zh-CN" sz="3200" b="1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三把钥匙</a:t>
              </a:r>
              <a:endParaRPr lang="zh-CN" altLang="en-US" sz="3200" b="1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/>
          <p:cNvSpPr txBox="1"/>
          <p:nvPr/>
        </p:nvSpPr>
        <p:spPr>
          <a:xfrm>
            <a:off x="7951656" y="5080"/>
            <a:ext cx="3041217" cy="77251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9600" dirty="0">
                <a:solidFill>
                  <a:srgbClr val="B10F0F">
                    <a:alpha val="58000"/>
                  </a:srgbClr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?</a:t>
            </a:r>
            <a:endParaRPr lang="zh-CN" altLang="en-US" sz="49600" dirty="0">
              <a:solidFill>
                <a:srgbClr val="B10F0F">
                  <a:alpha val="58000"/>
                </a:srgbClr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0170" y="114356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B10F0F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rPr>
              <a:t>态度决定一切</a:t>
            </a:r>
            <a:endParaRPr lang="zh-CN" altLang="en-US" sz="2800" b="1" dirty="0">
              <a:solidFill>
                <a:srgbClr val="B10F0F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0032865" y="210144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勤奋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+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技巧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=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成交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170700" y="2721114"/>
            <a:ext cx="6525491" cy="707886"/>
            <a:chOff x="1219200" y="2721114"/>
            <a:chExt cx="6525491" cy="707886"/>
          </a:xfrm>
        </p:grpSpPr>
        <p:grpSp>
          <p:nvGrpSpPr>
            <p:cNvPr id="6" name="组合 5"/>
            <p:cNvGrpSpPr/>
            <p:nvPr/>
          </p:nvGrpSpPr>
          <p:grpSpPr>
            <a:xfrm>
              <a:off x="1219200" y="2721114"/>
              <a:ext cx="574595" cy="707886"/>
              <a:chOff x="3020660" y="2666014"/>
              <a:chExt cx="699700" cy="862013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3020660" y="2729300"/>
                <a:ext cx="699700" cy="699700"/>
              </a:xfrm>
              <a:prstGeom prst="ellipse">
                <a:avLst/>
              </a:prstGeom>
              <a:solidFill>
                <a:srgbClr val="B10F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3103869" y="2666014"/>
                <a:ext cx="533284" cy="8620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4000" b="1" dirty="0">
                    <a:solidFill>
                      <a:schemeClr val="bg1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1</a:t>
                </a:r>
                <a:endParaRPr lang="zh-CN" altLang="en-US" sz="40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  <p:sp>
          <p:nvSpPr>
            <p:cNvPr id="38" name="文本框 37"/>
            <p:cNvSpPr txBox="1"/>
            <p:nvPr/>
          </p:nvSpPr>
          <p:spPr>
            <a:xfrm>
              <a:off x="1862126" y="2844224"/>
              <a:ext cx="33955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400" dirty="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你为什么选择这分工作？</a:t>
              </a:r>
              <a:endParaRPr lang="zh-CN" altLang="en-US" sz="2400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1862126" y="3347679"/>
              <a:ext cx="5882565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/>
        </p:nvGrpSpPr>
        <p:grpSpPr>
          <a:xfrm>
            <a:off x="1170700" y="3701320"/>
            <a:ext cx="6525491" cy="1000939"/>
            <a:chOff x="1219200" y="2721114"/>
            <a:chExt cx="6525491" cy="1000939"/>
          </a:xfrm>
        </p:grpSpPr>
        <p:grpSp>
          <p:nvGrpSpPr>
            <p:cNvPr id="45" name="组合 44"/>
            <p:cNvGrpSpPr/>
            <p:nvPr/>
          </p:nvGrpSpPr>
          <p:grpSpPr>
            <a:xfrm>
              <a:off x="1219200" y="2721114"/>
              <a:ext cx="574595" cy="707886"/>
              <a:chOff x="3020660" y="2666014"/>
              <a:chExt cx="699700" cy="862013"/>
            </a:xfrm>
          </p:grpSpPr>
          <p:sp>
            <p:nvSpPr>
              <p:cNvPr id="70" name="椭圆 69"/>
              <p:cNvSpPr/>
              <p:nvPr/>
            </p:nvSpPr>
            <p:spPr>
              <a:xfrm>
                <a:off x="3020660" y="2729300"/>
                <a:ext cx="699700" cy="699700"/>
              </a:xfrm>
              <a:prstGeom prst="ellipse">
                <a:avLst/>
              </a:prstGeom>
              <a:solidFill>
                <a:srgbClr val="B10F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71" name="文本框 70"/>
              <p:cNvSpPr txBox="1"/>
              <p:nvPr/>
            </p:nvSpPr>
            <p:spPr>
              <a:xfrm>
                <a:off x="3103869" y="2666014"/>
                <a:ext cx="533284" cy="8620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4000" b="1" dirty="0">
                    <a:solidFill>
                      <a:schemeClr val="bg1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2</a:t>
                </a:r>
                <a:endParaRPr lang="zh-CN" altLang="en-US" sz="40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  <p:sp>
          <p:nvSpPr>
            <p:cNvPr id="68" name="文本框 67"/>
            <p:cNvSpPr txBox="1"/>
            <p:nvPr/>
          </p:nvSpPr>
          <p:spPr>
            <a:xfrm>
              <a:off x="1862126" y="2844224"/>
              <a:ext cx="5577774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400" dirty="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作为一名准备实现销售成就的销售人员，你的目标是什么？</a:t>
              </a:r>
              <a:endParaRPr lang="zh-CN" altLang="en-US" sz="2400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cxnSp>
          <p:nvCxnSpPr>
            <p:cNvPr id="69" name="直接连接符 68"/>
            <p:cNvCxnSpPr/>
            <p:nvPr/>
          </p:nvCxnSpPr>
          <p:spPr>
            <a:xfrm>
              <a:off x="1862126" y="3722053"/>
              <a:ext cx="5882565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组合 71"/>
          <p:cNvGrpSpPr/>
          <p:nvPr/>
        </p:nvGrpSpPr>
        <p:grpSpPr>
          <a:xfrm>
            <a:off x="1170700" y="5068676"/>
            <a:ext cx="6525491" cy="707886"/>
            <a:chOff x="1219200" y="2721114"/>
            <a:chExt cx="6525491" cy="707886"/>
          </a:xfrm>
        </p:grpSpPr>
        <p:grpSp>
          <p:nvGrpSpPr>
            <p:cNvPr id="73" name="组合 72"/>
            <p:cNvGrpSpPr/>
            <p:nvPr/>
          </p:nvGrpSpPr>
          <p:grpSpPr>
            <a:xfrm>
              <a:off x="1219200" y="2721114"/>
              <a:ext cx="574595" cy="707886"/>
              <a:chOff x="3020660" y="2666014"/>
              <a:chExt cx="699700" cy="862013"/>
            </a:xfrm>
          </p:grpSpPr>
          <p:sp>
            <p:nvSpPr>
              <p:cNvPr id="76" name="椭圆 75"/>
              <p:cNvSpPr/>
              <p:nvPr/>
            </p:nvSpPr>
            <p:spPr>
              <a:xfrm>
                <a:off x="3020660" y="2729300"/>
                <a:ext cx="699700" cy="699700"/>
              </a:xfrm>
              <a:prstGeom prst="ellipse">
                <a:avLst/>
              </a:prstGeom>
              <a:solidFill>
                <a:srgbClr val="B10F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77" name="文本框 76"/>
              <p:cNvSpPr txBox="1"/>
              <p:nvPr/>
            </p:nvSpPr>
            <p:spPr>
              <a:xfrm>
                <a:off x="3103869" y="2666014"/>
                <a:ext cx="533284" cy="8620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4000" b="1" dirty="0">
                    <a:solidFill>
                      <a:schemeClr val="bg1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3</a:t>
                </a:r>
                <a:endParaRPr lang="zh-CN" altLang="en-US" sz="40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  <p:sp>
          <p:nvSpPr>
            <p:cNvPr id="74" name="文本框 73"/>
            <p:cNvSpPr txBox="1"/>
            <p:nvPr/>
          </p:nvSpPr>
          <p:spPr>
            <a:xfrm>
              <a:off x="1862126" y="2844224"/>
              <a:ext cx="4282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400" dirty="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你准备做汽车销售多长时间？</a:t>
              </a:r>
              <a:endParaRPr lang="zh-CN" altLang="en-US" sz="2400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cxnSp>
          <p:nvCxnSpPr>
            <p:cNvPr id="75" name="直接连接符 74"/>
            <p:cNvCxnSpPr/>
            <p:nvPr/>
          </p:nvCxnSpPr>
          <p:spPr>
            <a:xfrm>
              <a:off x="1862126" y="3347679"/>
              <a:ext cx="5882565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1099185" y="1526024"/>
            <a:ext cx="2707486" cy="830997"/>
            <a:chOff x="1099185" y="1526024"/>
            <a:chExt cx="2707486" cy="830997"/>
          </a:xfrm>
        </p:grpSpPr>
        <p:sp>
          <p:nvSpPr>
            <p:cNvPr id="33" name="文本框 32"/>
            <p:cNvSpPr txBox="1"/>
            <p:nvPr/>
          </p:nvSpPr>
          <p:spPr>
            <a:xfrm>
              <a:off x="1099185" y="1526024"/>
              <a:ext cx="2398395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4800" b="1" dirty="0"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  <a:sym typeface="阿里巴巴普惠体 R" panose="00020600040101010101" pitchFamily="18" charset="-122"/>
                </a:rPr>
                <a:t>请思考</a:t>
              </a:r>
              <a:endParaRPr lang="zh-CN" altLang="en-US" sz="4800" b="1" dirty="0"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12" name="箭头: V 形 11"/>
            <p:cNvSpPr/>
            <p:nvPr/>
          </p:nvSpPr>
          <p:spPr>
            <a:xfrm>
              <a:off x="3116471" y="1601735"/>
              <a:ext cx="394944" cy="642212"/>
            </a:xfrm>
            <a:prstGeom prst="chevron">
              <a:avLst/>
            </a:prstGeom>
            <a:solidFill>
              <a:srgbClr val="B10F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78" name="箭头: V 形 77"/>
            <p:cNvSpPr/>
            <p:nvPr/>
          </p:nvSpPr>
          <p:spPr>
            <a:xfrm>
              <a:off x="3411727" y="1601735"/>
              <a:ext cx="394944" cy="642212"/>
            </a:xfrm>
            <a:prstGeom prst="chevron">
              <a:avLst/>
            </a:prstGeom>
            <a:solidFill>
              <a:srgbClr val="B10F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7829956" y="5080"/>
            <a:ext cx="3041217" cy="77251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9600" dirty="0">
                <a:solidFill>
                  <a:srgbClr val="B10F0F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?</a:t>
            </a:r>
            <a:endParaRPr lang="zh-CN" altLang="en-US" sz="49600" dirty="0">
              <a:solidFill>
                <a:srgbClr val="B10F0F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人站在书架旁&#10;&#10;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1022717" y="1643101"/>
            <a:ext cx="3571797" cy="3571797"/>
          </a:xfrm>
          <a:prstGeom prst="diamond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2819400" y="1946402"/>
            <a:ext cx="7374050" cy="1994727"/>
            <a:chOff x="2819400" y="1946402"/>
            <a:chExt cx="7374050" cy="1994727"/>
          </a:xfrm>
        </p:grpSpPr>
        <p:sp>
          <p:nvSpPr>
            <p:cNvPr id="6" name="矩形 5"/>
            <p:cNvSpPr/>
            <p:nvPr/>
          </p:nvSpPr>
          <p:spPr>
            <a:xfrm>
              <a:off x="4566589" y="2324155"/>
              <a:ext cx="5626861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6000" b="1" dirty="0"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  <a:sym typeface="阿里巴巴普惠体 R" panose="00020600040101010101" pitchFamily="18" charset="-122"/>
                </a:rPr>
                <a:t>销售的核心实力</a:t>
              </a:r>
              <a:endParaRPr lang="zh-CN" altLang="en-US" sz="6000" b="1" dirty="0"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2819400" y="1946402"/>
              <a:ext cx="1638301" cy="1482599"/>
              <a:chOff x="1513769" y="2194006"/>
              <a:chExt cx="962133" cy="870693"/>
            </a:xfrm>
          </p:grpSpPr>
          <p:sp>
            <p:nvSpPr>
              <p:cNvPr id="9" name="菱形 8"/>
              <p:cNvSpPr/>
              <p:nvPr/>
            </p:nvSpPr>
            <p:spPr>
              <a:xfrm>
                <a:off x="1605209" y="2194006"/>
                <a:ext cx="870693" cy="870693"/>
              </a:xfrm>
              <a:prstGeom prst="diamond">
                <a:avLst/>
              </a:prstGeom>
              <a:solidFill>
                <a:schemeClr val="bg1">
                  <a:lumMod val="85000"/>
                  <a:alpha val="4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80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10" name="菱形 9"/>
              <p:cNvSpPr/>
              <p:nvPr/>
            </p:nvSpPr>
            <p:spPr>
              <a:xfrm>
                <a:off x="1513769" y="2194006"/>
                <a:ext cx="870693" cy="870693"/>
              </a:xfrm>
              <a:prstGeom prst="diamond">
                <a:avLst/>
              </a:prstGeom>
              <a:solidFill>
                <a:srgbClr val="B10F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80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1727320" y="2240741"/>
                <a:ext cx="470890" cy="7772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8000" b="1" dirty="0">
                    <a:solidFill>
                      <a:schemeClr val="bg1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3</a:t>
                </a:r>
                <a:endParaRPr lang="zh-CN" altLang="en-US" sz="80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4677753" y="3571797"/>
              <a:ext cx="183896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勤奋</a:t>
              </a:r>
              <a:r>
                <a:rPr lang="en-US" altLang="zh-CN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+</a:t>
              </a:r>
              <a:r>
                <a:rPr lang="zh-CN" altLang="en-US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技巧</a:t>
              </a:r>
              <a:r>
                <a:rPr lang="en-US" altLang="zh-CN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=</a:t>
              </a:r>
              <a:r>
                <a:rPr lang="zh-CN" altLang="en-US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成交</a:t>
              </a:r>
              <a:endParaRPr lang="zh-CN" altLang="en-US" dirty="0">
                <a:solidFill>
                  <a:srgbClr val="B10F0F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4731327" y="3399873"/>
              <a:ext cx="5230091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11183322" y="982003"/>
            <a:ext cx="477249" cy="396282"/>
            <a:chOff x="3131128" y="468790"/>
            <a:chExt cx="1012188" cy="840466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8" name="椭圆 17"/>
            <p:cNvSpPr/>
            <p:nvPr/>
          </p:nvSpPr>
          <p:spPr>
            <a:xfrm>
              <a:off x="3131128" y="468790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577935" y="468790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4024742" y="468790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131128" y="829736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577935" y="829736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4024742" y="829736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3131128" y="1190682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577935" y="1190682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4024742" y="1190682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20170" y="114356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B10F0F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rPr>
              <a:t>销售的核心实力</a:t>
            </a:r>
            <a:endParaRPr lang="zh-CN" altLang="en-US" sz="2800" b="1" dirty="0">
              <a:solidFill>
                <a:srgbClr val="B10F0F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0032865" y="210144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勤奋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+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技巧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=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成交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613385" y="3683978"/>
            <a:ext cx="3630580" cy="2166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B10F0F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还包括</a:t>
            </a:r>
            <a:endParaRPr lang="en-US" altLang="zh-CN" sz="2000" b="1" dirty="0">
              <a:solidFill>
                <a:srgbClr val="B10F0F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收集关于行业和消费的知识</a:t>
            </a:r>
            <a:endParaRPr lang="en-US" altLang="zh-CN" dirty="0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了解竞争对手</a:t>
            </a:r>
            <a:endParaRPr lang="en-US" altLang="zh-CN" dirty="0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熟练的掌握业务流程</a:t>
            </a:r>
            <a:endParaRPr lang="en-US" altLang="zh-CN" dirty="0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不断的努力提高销售技巧</a:t>
            </a:r>
            <a:endParaRPr lang="zh-CN" altLang="en-US" dirty="0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399809" y="1987005"/>
            <a:ext cx="1644361" cy="2263829"/>
            <a:chOff x="5295900" y="2438663"/>
            <a:chExt cx="1644361" cy="2263829"/>
          </a:xfrm>
        </p:grpSpPr>
        <p:sp>
          <p:nvSpPr>
            <p:cNvPr id="3" name="椭圆 2"/>
            <p:cNvSpPr/>
            <p:nvPr/>
          </p:nvSpPr>
          <p:spPr>
            <a:xfrm>
              <a:off x="5295900" y="2784764"/>
              <a:ext cx="1600200" cy="1600200"/>
            </a:xfrm>
            <a:prstGeom prst="ellipse">
              <a:avLst/>
            </a:prstGeom>
            <a:solidFill>
              <a:srgbClr val="B10F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5295900" y="2438663"/>
              <a:ext cx="1133644" cy="18620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15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V</a:t>
              </a:r>
              <a:endParaRPr lang="zh-CN" altLang="en-US" sz="11500" b="1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5880355" y="2840444"/>
              <a:ext cx="1059906" cy="18620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15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S</a:t>
              </a:r>
              <a:endParaRPr lang="zh-CN" altLang="en-US" sz="11500" b="1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cxnSp>
        <p:nvCxnSpPr>
          <p:cNvPr id="6" name="直接连接符 5"/>
          <p:cNvCxnSpPr/>
          <p:nvPr/>
        </p:nvCxnSpPr>
        <p:spPr>
          <a:xfrm flipV="1">
            <a:off x="6096000" y="1143000"/>
            <a:ext cx="0" cy="1044634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6102927" y="4064926"/>
            <a:ext cx="0" cy="1323938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1200747" y="2498331"/>
            <a:ext cx="3968732" cy="2880705"/>
            <a:chOff x="1246467" y="1650317"/>
            <a:chExt cx="3968732" cy="2880705"/>
          </a:xfrm>
        </p:grpSpPr>
        <p:grpSp>
          <p:nvGrpSpPr>
            <p:cNvPr id="10" name="组合 9"/>
            <p:cNvGrpSpPr/>
            <p:nvPr/>
          </p:nvGrpSpPr>
          <p:grpSpPr>
            <a:xfrm>
              <a:off x="1246467" y="1650317"/>
              <a:ext cx="3278111" cy="523220"/>
              <a:chOff x="1600200" y="1662546"/>
              <a:chExt cx="3278111" cy="523220"/>
            </a:xfrm>
          </p:grpSpPr>
          <p:sp>
            <p:nvSpPr>
              <p:cNvPr id="7" name="矩形: 圆角 6"/>
              <p:cNvSpPr/>
              <p:nvPr/>
            </p:nvSpPr>
            <p:spPr>
              <a:xfrm>
                <a:off x="1600200" y="1662546"/>
                <a:ext cx="3278111" cy="523220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2252119" y="1724101"/>
                <a:ext cx="197427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000" dirty="0">
                    <a:solidFill>
                      <a:schemeClr val="bg1"/>
                    </a:solidFill>
                    <a:latin typeface="阿里巴巴普惠体 B" panose="00020600040101010101" pitchFamily="18" charset="-122"/>
                    <a:ea typeface="阿里巴巴普惠体 B" panose="00020600040101010101" pitchFamily="18" charset="-122"/>
                    <a:cs typeface="阿里巴巴普惠体 B" panose="00020600040101010101" pitchFamily="18" charset="-122"/>
                    <a:sym typeface="阿里巴巴普惠体 R" panose="00020600040101010101" pitchFamily="18" charset="-122"/>
                  </a:rPr>
                  <a:t>普通的销售人员</a:t>
                </a:r>
                <a:endParaRPr lang="zh-CN" altLang="en-US" sz="2000" dirty="0">
                  <a:solidFill>
                    <a:schemeClr val="bg1"/>
                  </a:solidFill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  <p:sp>
          <p:nvSpPr>
            <p:cNvPr id="43" name="文本框 42"/>
            <p:cNvSpPr txBox="1"/>
            <p:nvPr/>
          </p:nvSpPr>
          <p:spPr>
            <a:xfrm>
              <a:off x="1373732" y="2410570"/>
              <a:ext cx="3841467" cy="21204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+mj-ea"/>
                <a:buAutoNum type="circleNumDbPlain"/>
              </a:pPr>
              <a:r>
                <a:rPr lang="zh-CN" altLang="en-US" dirty="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接待客户</a:t>
              </a:r>
              <a:endParaRPr lang="en-US" altLang="zh-CN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  <a:p>
              <a:pPr marL="342900" indent="-342900">
                <a:lnSpc>
                  <a:spcPct val="150000"/>
                </a:lnSpc>
                <a:buFont typeface="+mj-ea"/>
                <a:buAutoNum type="circleNumDbPlain"/>
              </a:pPr>
              <a:r>
                <a:rPr lang="zh-CN" altLang="en-US" dirty="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热情的、耐心的向客户介绍产品</a:t>
              </a:r>
              <a:endParaRPr lang="en-US" altLang="zh-CN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  <a:p>
              <a:pPr marL="342900" indent="-342900">
                <a:lnSpc>
                  <a:spcPct val="150000"/>
                </a:lnSpc>
                <a:buFont typeface="+mj-ea"/>
                <a:buAutoNum type="circleNumDbPlain"/>
              </a:pPr>
              <a:r>
                <a:rPr lang="zh-CN" altLang="en-US" dirty="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了解客户的需求</a:t>
              </a:r>
              <a:endParaRPr lang="en-US" altLang="zh-CN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  <a:p>
              <a:pPr marL="342900" indent="-342900">
                <a:lnSpc>
                  <a:spcPct val="150000"/>
                </a:lnSpc>
                <a:buFont typeface="+mj-ea"/>
                <a:buAutoNum type="circleNumDbPlain"/>
              </a:pPr>
              <a:r>
                <a:rPr lang="zh-CN" altLang="en-US" dirty="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为客户做好服务</a:t>
              </a:r>
              <a:endParaRPr lang="en-US" altLang="zh-CN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  <a:p>
              <a:pPr marL="342900" indent="-342900">
                <a:lnSpc>
                  <a:spcPct val="150000"/>
                </a:lnSpc>
                <a:buFont typeface="+mj-ea"/>
                <a:buAutoNum type="circleNumDbPlain"/>
              </a:pPr>
              <a:r>
                <a:rPr lang="zh-CN" altLang="en-US" dirty="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从而完成销售任务</a:t>
              </a:r>
              <a:endParaRPr lang="zh-CN" altLang="en-US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448069" y="2555733"/>
            <a:ext cx="4006783" cy="1171826"/>
            <a:chOff x="1246467" y="1650317"/>
            <a:chExt cx="4006783" cy="1171826"/>
          </a:xfrm>
        </p:grpSpPr>
        <p:grpSp>
          <p:nvGrpSpPr>
            <p:cNvPr id="68" name="组合 67"/>
            <p:cNvGrpSpPr/>
            <p:nvPr/>
          </p:nvGrpSpPr>
          <p:grpSpPr>
            <a:xfrm>
              <a:off x="1246467" y="1650317"/>
              <a:ext cx="3278111" cy="523220"/>
              <a:chOff x="1600200" y="1662546"/>
              <a:chExt cx="3278111" cy="523220"/>
            </a:xfrm>
          </p:grpSpPr>
          <p:sp>
            <p:nvSpPr>
              <p:cNvPr id="70" name="矩形: 圆角 69"/>
              <p:cNvSpPr/>
              <p:nvPr/>
            </p:nvSpPr>
            <p:spPr>
              <a:xfrm>
                <a:off x="1600200" y="1662546"/>
                <a:ext cx="3278111" cy="523220"/>
              </a:xfrm>
              <a:prstGeom prst="roundRect">
                <a:avLst>
                  <a:gd name="adj" fmla="val 50000"/>
                </a:avLst>
              </a:prstGeom>
              <a:solidFill>
                <a:srgbClr val="B10F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71" name="文本框 70"/>
              <p:cNvSpPr txBox="1"/>
              <p:nvPr/>
            </p:nvSpPr>
            <p:spPr>
              <a:xfrm>
                <a:off x="2252119" y="1724101"/>
                <a:ext cx="197427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000" dirty="0">
                    <a:solidFill>
                      <a:schemeClr val="bg1"/>
                    </a:solidFill>
                    <a:latin typeface="阿里巴巴普惠体 B" panose="00020600040101010101" pitchFamily="18" charset="-122"/>
                    <a:ea typeface="阿里巴巴普惠体 B" panose="00020600040101010101" pitchFamily="18" charset="-122"/>
                    <a:cs typeface="阿里巴巴普惠体 B" panose="00020600040101010101" pitchFamily="18" charset="-122"/>
                    <a:sym typeface="阿里巴巴普惠体 R" panose="00020600040101010101" pitchFamily="18" charset="-122"/>
                  </a:rPr>
                  <a:t>优秀的销售人员</a:t>
                </a:r>
                <a:endParaRPr lang="zh-CN" altLang="en-US" sz="2000" dirty="0">
                  <a:solidFill>
                    <a:schemeClr val="bg1"/>
                  </a:solidFill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  <p:sp>
          <p:nvSpPr>
            <p:cNvPr id="69" name="文本框 68"/>
            <p:cNvSpPr txBox="1"/>
            <p:nvPr/>
          </p:nvSpPr>
          <p:spPr>
            <a:xfrm>
              <a:off x="1411783" y="2353168"/>
              <a:ext cx="3841467" cy="4689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包含普通销售人员的能力</a:t>
              </a:r>
              <a:endParaRPr lang="zh-CN" altLang="en-US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sp>
        <p:nvSpPr>
          <p:cNvPr id="22" name="workers-team_50603"/>
          <p:cNvSpPr>
            <a:spLocks noChangeAspect="1"/>
          </p:cNvSpPr>
          <p:nvPr/>
        </p:nvSpPr>
        <p:spPr bwMode="auto">
          <a:xfrm>
            <a:off x="2503178" y="1495722"/>
            <a:ext cx="803763" cy="851196"/>
          </a:xfrm>
          <a:custGeom>
            <a:avLst/>
            <a:gdLst>
              <a:gd name="connsiteX0" fmla="*/ 435703 w 572779"/>
              <a:gd name="connsiteY0" fmla="*/ 160183 h 606580"/>
              <a:gd name="connsiteX1" fmla="*/ 479697 w 572779"/>
              <a:gd name="connsiteY1" fmla="*/ 160183 h 606580"/>
              <a:gd name="connsiteX2" fmla="*/ 479581 w 572779"/>
              <a:gd name="connsiteY2" fmla="*/ 160472 h 606580"/>
              <a:gd name="connsiteX3" fmla="*/ 479812 w 572779"/>
              <a:gd name="connsiteY3" fmla="*/ 160472 h 606580"/>
              <a:gd name="connsiteX4" fmla="*/ 478713 w 572779"/>
              <a:gd name="connsiteY4" fmla="*/ 162726 h 606580"/>
              <a:gd name="connsiteX5" fmla="*/ 469682 w 572779"/>
              <a:gd name="connsiteY5" fmla="*/ 187227 h 606580"/>
              <a:gd name="connsiteX6" fmla="*/ 474776 w 572779"/>
              <a:gd name="connsiteY6" fmla="*/ 242470 h 606580"/>
              <a:gd name="connsiteX7" fmla="*/ 494284 w 572779"/>
              <a:gd name="connsiteY7" fmla="*/ 242470 h 606580"/>
              <a:gd name="connsiteX8" fmla="*/ 510840 w 572779"/>
              <a:gd name="connsiteY8" fmla="*/ 160183 h 606580"/>
              <a:gd name="connsiteX9" fmla="*/ 527338 w 572779"/>
              <a:gd name="connsiteY9" fmla="*/ 160183 h 606580"/>
              <a:gd name="connsiteX10" fmla="*/ 572779 w 572779"/>
              <a:gd name="connsiteY10" fmla="*/ 205430 h 606580"/>
              <a:gd name="connsiteX11" fmla="*/ 572779 w 572779"/>
              <a:gd name="connsiteY11" fmla="*/ 337413 h 606580"/>
              <a:gd name="connsiteX12" fmla="*/ 527396 w 572779"/>
              <a:gd name="connsiteY12" fmla="*/ 382717 h 606580"/>
              <a:gd name="connsiteX13" fmla="*/ 521607 w 572779"/>
              <a:gd name="connsiteY13" fmla="*/ 382717 h 606580"/>
              <a:gd name="connsiteX14" fmla="*/ 521607 w 572779"/>
              <a:gd name="connsiteY14" fmla="*/ 574624 h 606580"/>
              <a:gd name="connsiteX15" fmla="*/ 489595 w 572779"/>
              <a:gd name="connsiteY15" fmla="*/ 606580 h 606580"/>
              <a:gd name="connsiteX16" fmla="*/ 457815 w 572779"/>
              <a:gd name="connsiteY16" fmla="*/ 578149 h 606580"/>
              <a:gd name="connsiteX17" fmla="*/ 425978 w 572779"/>
              <a:gd name="connsiteY17" fmla="*/ 606580 h 606580"/>
              <a:gd name="connsiteX18" fmla="*/ 393966 w 572779"/>
              <a:gd name="connsiteY18" fmla="*/ 574624 h 606580"/>
              <a:gd name="connsiteX19" fmla="*/ 393966 w 572779"/>
              <a:gd name="connsiteY19" fmla="*/ 392541 h 606580"/>
              <a:gd name="connsiteX20" fmla="*/ 422967 w 572779"/>
              <a:gd name="connsiteY20" fmla="*/ 337528 h 606580"/>
              <a:gd name="connsiteX21" fmla="*/ 422967 w 572779"/>
              <a:gd name="connsiteY21" fmla="*/ 242528 h 606580"/>
              <a:gd name="connsiteX22" fmla="*/ 440739 w 572779"/>
              <a:gd name="connsiteY22" fmla="*/ 242528 h 606580"/>
              <a:gd name="connsiteX23" fmla="*/ 445833 w 572779"/>
              <a:gd name="connsiteY23" fmla="*/ 186996 h 606580"/>
              <a:gd name="connsiteX24" fmla="*/ 445196 w 572779"/>
              <a:gd name="connsiteY24" fmla="*/ 183991 h 606580"/>
              <a:gd name="connsiteX25" fmla="*/ 436860 w 572779"/>
              <a:gd name="connsiteY25" fmla="*/ 162726 h 606580"/>
              <a:gd name="connsiteX26" fmla="*/ 435818 w 572779"/>
              <a:gd name="connsiteY26" fmla="*/ 160472 h 606580"/>
              <a:gd name="connsiteX27" fmla="*/ 435876 w 572779"/>
              <a:gd name="connsiteY27" fmla="*/ 160472 h 606580"/>
              <a:gd name="connsiteX28" fmla="*/ 435703 w 572779"/>
              <a:gd name="connsiteY28" fmla="*/ 160183 h 606580"/>
              <a:gd name="connsiteX29" fmla="*/ 264349 w 572779"/>
              <a:gd name="connsiteY29" fmla="*/ 160183 h 606580"/>
              <a:gd name="connsiteX30" fmla="*/ 308327 w 572779"/>
              <a:gd name="connsiteY30" fmla="*/ 160183 h 606580"/>
              <a:gd name="connsiteX31" fmla="*/ 308154 w 572779"/>
              <a:gd name="connsiteY31" fmla="*/ 160472 h 606580"/>
              <a:gd name="connsiteX32" fmla="*/ 308385 w 572779"/>
              <a:gd name="connsiteY32" fmla="*/ 160472 h 606580"/>
              <a:gd name="connsiteX33" fmla="*/ 307344 w 572779"/>
              <a:gd name="connsiteY33" fmla="*/ 162726 h 606580"/>
              <a:gd name="connsiteX34" fmla="*/ 298316 w 572779"/>
              <a:gd name="connsiteY34" fmla="*/ 187227 h 606580"/>
              <a:gd name="connsiteX35" fmla="*/ 303409 w 572779"/>
              <a:gd name="connsiteY35" fmla="*/ 242470 h 606580"/>
              <a:gd name="connsiteX36" fmla="*/ 322910 w 572779"/>
              <a:gd name="connsiteY36" fmla="*/ 242470 h 606580"/>
              <a:gd name="connsiteX37" fmla="*/ 339401 w 572779"/>
              <a:gd name="connsiteY37" fmla="*/ 160183 h 606580"/>
              <a:gd name="connsiteX38" fmla="*/ 355951 w 572779"/>
              <a:gd name="connsiteY38" fmla="*/ 160183 h 606580"/>
              <a:gd name="connsiteX39" fmla="*/ 401376 w 572779"/>
              <a:gd name="connsiteY39" fmla="*/ 205430 h 606580"/>
              <a:gd name="connsiteX40" fmla="*/ 401376 w 572779"/>
              <a:gd name="connsiteY40" fmla="*/ 337413 h 606580"/>
              <a:gd name="connsiteX41" fmla="*/ 356009 w 572779"/>
              <a:gd name="connsiteY41" fmla="*/ 382717 h 606580"/>
              <a:gd name="connsiteX42" fmla="*/ 350222 w 572779"/>
              <a:gd name="connsiteY42" fmla="*/ 382717 h 606580"/>
              <a:gd name="connsiteX43" fmla="*/ 350222 w 572779"/>
              <a:gd name="connsiteY43" fmla="*/ 574624 h 606580"/>
              <a:gd name="connsiteX44" fmla="*/ 318222 w 572779"/>
              <a:gd name="connsiteY44" fmla="*/ 606580 h 606580"/>
              <a:gd name="connsiteX45" fmla="*/ 286396 w 572779"/>
              <a:gd name="connsiteY45" fmla="*/ 578149 h 606580"/>
              <a:gd name="connsiteX46" fmla="*/ 254628 w 572779"/>
              <a:gd name="connsiteY46" fmla="*/ 606580 h 606580"/>
              <a:gd name="connsiteX47" fmla="*/ 222628 w 572779"/>
              <a:gd name="connsiteY47" fmla="*/ 574624 h 606580"/>
              <a:gd name="connsiteX48" fmla="*/ 222628 w 572779"/>
              <a:gd name="connsiteY48" fmla="*/ 382833 h 606580"/>
              <a:gd name="connsiteX49" fmla="*/ 216841 w 572779"/>
              <a:gd name="connsiteY49" fmla="*/ 382833 h 606580"/>
              <a:gd name="connsiteX50" fmla="*/ 171474 w 572779"/>
              <a:gd name="connsiteY50" fmla="*/ 337528 h 606580"/>
              <a:gd name="connsiteX51" fmla="*/ 171474 w 572779"/>
              <a:gd name="connsiteY51" fmla="*/ 205545 h 606580"/>
              <a:gd name="connsiteX52" fmla="*/ 216841 w 572779"/>
              <a:gd name="connsiteY52" fmla="*/ 160241 h 606580"/>
              <a:gd name="connsiteX53" fmla="*/ 233333 w 572779"/>
              <a:gd name="connsiteY53" fmla="*/ 160241 h 606580"/>
              <a:gd name="connsiteX54" fmla="*/ 249825 w 572779"/>
              <a:gd name="connsiteY54" fmla="*/ 242528 h 606580"/>
              <a:gd name="connsiteX55" fmla="*/ 269383 w 572779"/>
              <a:gd name="connsiteY55" fmla="*/ 242528 h 606580"/>
              <a:gd name="connsiteX56" fmla="*/ 274476 w 572779"/>
              <a:gd name="connsiteY56" fmla="*/ 186996 h 606580"/>
              <a:gd name="connsiteX57" fmla="*/ 273839 w 572779"/>
              <a:gd name="connsiteY57" fmla="*/ 183991 h 606580"/>
              <a:gd name="connsiteX58" fmla="*/ 265506 w 572779"/>
              <a:gd name="connsiteY58" fmla="*/ 162726 h 606580"/>
              <a:gd name="connsiteX59" fmla="*/ 264407 w 572779"/>
              <a:gd name="connsiteY59" fmla="*/ 160472 h 606580"/>
              <a:gd name="connsiteX60" fmla="*/ 264523 w 572779"/>
              <a:gd name="connsiteY60" fmla="*/ 160472 h 606580"/>
              <a:gd name="connsiteX61" fmla="*/ 264349 w 572779"/>
              <a:gd name="connsiteY61" fmla="*/ 160183 h 606580"/>
              <a:gd name="connsiteX62" fmla="*/ 92987 w 572779"/>
              <a:gd name="connsiteY62" fmla="*/ 160183 h 606580"/>
              <a:gd name="connsiteX63" fmla="*/ 136964 w 572779"/>
              <a:gd name="connsiteY63" fmla="*/ 160183 h 606580"/>
              <a:gd name="connsiteX64" fmla="*/ 136791 w 572779"/>
              <a:gd name="connsiteY64" fmla="*/ 160472 h 606580"/>
              <a:gd name="connsiteX65" fmla="*/ 137022 w 572779"/>
              <a:gd name="connsiteY65" fmla="*/ 160472 h 606580"/>
              <a:gd name="connsiteX66" fmla="*/ 135923 w 572779"/>
              <a:gd name="connsiteY66" fmla="*/ 162726 h 606580"/>
              <a:gd name="connsiteX67" fmla="*/ 126896 w 572779"/>
              <a:gd name="connsiteY67" fmla="*/ 187227 h 606580"/>
              <a:gd name="connsiteX68" fmla="*/ 131988 w 572779"/>
              <a:gd name="connsiteY68" fmla="*/ 242470 h 606580"/>
              <a:gd name="connsiteX69" fmla="*/ 149752 w 572779"/>
              <a:gd name="connsiteY69" fmla="*/ 242470 h 606580"/>
              <a:gd name="connsiteX70" fmla="*/ 149752 w 572779"/>
              <a:gd name="connsiteY70" fmla="*/ 337471 h 606580"/>
              <a:gd name="connsiteX71" fmla="*/ 178742 w 572779"/>
              <a:gd name="connsiteY71" fmla="*/ 392483 h 606580"/>
              <a:gd name="connsiteX72" fmla="*/ 178742 w 572779"/>
              <a:gd name="connsiteY72" fmla="*/ 574624 h 606580"/>
              <a:gd name="connsiteX73" fmla="*/ 146743 w 572779"/>
              <a:gd name="connsiteY73" fmla="*/ 606580 h 606580"/>
              <a:gd name="connsiteX74" fmla="*/ 114976 w 572779"/>
              <a:gd name="connsiteY74" fmla="*/ 578149 h 606580"/>
              <a:gd name="connsiteX75" fmla="*/ 83151 w 572779"/>
              <a:gd name="connsiteY75" fmla="*/ 606580 h 606580"/>
              <a:gd name="connsiteX76" fmla="*/ 51152 w 572779"/>
              <a:gd name="connsiteY76" fmla="*/ 574624 h 606580"/>
              <a:gd name="connsiteX77" fmla="*/ 51152 w 572779"/>
              <a:gd name="connsiteY77" fmla="*/ 382833 h 606580"/>
              <a:gd name="connsiteX78" fmla="*/ 45365 w 572779"/>
              <a:gd name="connsiteY78" fmla="*/ 382833 h 606580"/>
              <a:gd name="connsiteX79" fmla="*/ 0 w 572779"/>
              <a:gd name="connsiteY79" fmla="*/ 337528 h 606580"/>
              <a:gd name="connsiteX80" fmla="*/ 0 w 572779"/>
              <a:gd name="connsiteY80" fmla="*/ 205545 h 606580"/>
              <a:gd name="connsiteX81" fmla="*/ 45365 w 572779"/>
              <a:gd name="connsiteY81" fmla="*/ 160241 h 606580"/>
              <a:gd name="connsiteX82" fmla="*/ 61972 w 572779"/>
              <a:gd name="connsiteY82" fmla="*/ 160241 h 606580"/>
              <a:gd name="connsiteX83" fmla="*/ 78464 w 572779"/>
              <a:gd name="connsiteY83" fmla="*/ 242528 h 606580"/>
              <a:gd name="connsiteX84" fmla="*/ 97964 w 572779"/>
              <a:gd name="connsiteY84" fmla="*/ 242528 h 606580"/>
              <a:gd name="connsiteX85" fmla="*/ 103056 w 572779"/>
              <a:gd name="connsiteY85" fmla="*/ 186996 h 606580"/>
              <a:gd name="connsiteX86" fmla="*/ 102477 w 572779"/>
              <a:gd name="connsiteY86" fmla="*/ 183991 h 606580"/>
              <a:gd name="connsiteX87" fmla="*/ 94145 w 572779"/>
              <a:gd name="connsiteY87" fmla="*/ 162726 h 606580"/>
              <a:gd name="connsiteX88" fmla="*/ 93045 w 572779"/>
              <a:gd name="connsiteY88" fmla="*/ 160472 h 606580"/>
              <a:gd name="connsiteX89" fmla="*/ 93103 w 572779"/>
              <a:gd name="connsiteY89" fmla="*/ 160472 h 606580"/>
              <a:gd name="connsiteX90" fmla="*/ 92987 w 572779"/>
              <a:gd name="connsiteY90" fmla="*/ 160183 h 606580"/>
              <a:gd name="connsiteX91" fmla="*/ 457411 w 572779"/>
              <a:gd name="connsiteY91" fmla="*/ 751 h 606580"/>
              <a:gd name="connsiteX92" fmla="*/ 458047 w 572779"/>
              <a:gd name="connsiteY92" fmla="*/ 751 h 606580"/>
              <a:gd name="connsiteX93" fmla="*/ 521621 w 572779"/>
              <a:gd name="connsiteY93" fmla="*/ 49915 h 606580"/>
              <a:gd name="connsiteX94" fmla="*/ 523761 w 572779"/>
              <a:gd name="connsiteY94" fmla="*/ 66553 h 606580"/>
              <a:gd name="connsiteX95" fmla="*/ 458105 w 572779"/>
              <a:gd name="connsiteY95" fmla="*/ 132124 h 606580"/>
              <a:gd name="connsiteX96" fmla="*/ 457469 w 572779"/>
              <a:gd name="connsiteY96" fmla="*/ 132124 h 606580"/>
              <a:gd name="connsiteX97" fmla="*/ 393895 w 572779"/>
              <a:gd name="connsiteY97" fmla="*/ 82960 h 606580"/>
              <a:gd name="connsiteX98" fmla="*/ 391755 w 572779"/>
              <a:gd name="connsiteY98" fmla="*/ 66322 h 606580"/>
              <a:gd name="connsiteX99" fmla="*/ 457411 w 572779"/>
              <a:gd name="connsiteY99" fmla="*/ 751 h 606580"/>
              <a:gd name="connsiteX100" fmla="*/ 285868 w 572779"/>
              <a:gd name="connsiteY100" fmla="*/ 751 h 606580"/>
              <a:gd name="connsiteX101" fmla="*/ 286621 w 572779"/>
              <a:gd name="connsiteY101" fmla="*/ 751 h 606580"/>
              <a:gd name="connsiteX102" fmla="*/ 350227 w 572779"/>
              <a:gd name="connsiteY102" fmla="*/ 49915 h 606580"/>
              <a:gd name="connsiteX103" fmla="*/ 352369 w 572779"/>
              <a:gd name="connsiteY103" fmla="*/ 66553 h 606580"/>
              <a:gd name="connsiteX104" fmla="*/ 286736 w 572779"/>
              <a:gd name="connsiteY104" fmla="*/ 132124 h 606580"/>
              <a:gd name="connsiteX105" fmla="*/ 286100 w 572779"/>
              <a:gd name="connsiteY105" fmla="*/ 132124 h 606580"/>
              <a:gd name="connsiteX106" fmla="*/ 222493 w 572779"/>
              <a:gd name="connsiteY106" fmla="*/ 82845 h 606580"/>
              <a:gd name="connsiteX107" fmla="*/ 220351 w 572779"/>
              <a:gd name="connsiteY107" fmla="*/ 66264 h 606580"/>
              <a:gd name="connsiteX108" fmla="*/ 285868 w 572779"/>
              <a:gd name="connsiteY108" fmla="*/ 751 h 606580"/>
              <a:gd name="connsiteX109" fmla="*/ 114639 w 572779"/>
              <a:gd name="connsiteY109" fmla="*/ 751 h 606580"/>
              <a:gd name="connsiteX110" fmla="*/ 115275 w 572779"/>
              <a:gd name="connsiteY110" fmla="*/ 751 h 606580"/>
              <a:gd name="connsiteX111" fmla="*/ 178882 w 572779"/>
              <a:gd name="connsiteY111" fmla="*/ 49915 h 606580"/>
              <a:gd name="connsiteX112" fmla="*/ 181024 w 572779"/>
              <a:gd name="connsiteY112" fmla="*/ 66553 h 606580"/>
              <a:gd name="connsiteX113" fmla="*/ 115333 w 572779"/>
              <a:gd name="connsiteY113" fmla="*/ 132124 h 606580"/>
              <a:gd name="connsiteX114" fmla="*/ 114754 w 572779"/>
              <a:gd name="connsiteY114" fmla="*/ 132124 h 606580"/>
              <a:gd name="connsiteX115" fmla="*/ 51148 w 572779"/>
              <a:gd name="connsiteY115" fmla="*/ 82960 h 606580"/>
              <a:gd name="connsiteX116" fmla="*/ 49006 w 572779"/>
              <a:gd name="connsiteY116" fmla="*/ 66322 h 606580"/>
              <a:gd name="connsiteX117" fmla="*/ 114639 w 572779"/>
              <a:gd name="connsiteY117" fmla="*/ 751 h 606580"/>
              <a:gd name="connsiteX118" fmla="*/ 457410 w 572779"/>
              <a:gd name="connsiteY118" fmla="*/ 423 h 606580"/>
              <a:gd name="connsiteX119" fmla="*/ 391355 w 572779"/>
              <a:gd name="connsiteY119" fmla="*/ 66356 h 606580"/>
              <a:gd name="connsiteX120" fmla="*/ 393497 w 572779"/>
              <a:gd name="connsiteY120" fmla="*/ 83056 h 606580"/>
              <a:gd name="connsiteX121" fmla="*/ 457468 w 572779"/>
              <a:gd name="connsiteY121" fmla="*/ 132521 h 606580"/>
              <a:gd name="connsiteX122" fmla="*/ 457815 w 572779"/>
              <a:gd name="connsiteY122" fmla="*/ 132521 h 606580"/>
              <a:gd name="connsiteX123" fmla="*/ 458104 w 572779"/>
              <a:gd name="connsiteY123" fmla="*/ 132521 h 606580"/>
              <a:gd name="connsiteX124" fmla="*/ 524159 w 572779"/>
              <a:gd name="connsiteY124" fmla="*/ 66587 h 606580"/>
              <a:gd name="connsiteX125" fmla="*/ 522017 w 572779"/>
              <a:gd name="connsiteY125" fmla="*/ 49887 h 606580"/>
              <a:gd name="connsiteX126" fmla="*/ 458046 w 572779"/>
              <a:gd name="connsiteY126" fmla="*/ 423 h 606580"/>
              <a:gd name="connsiteX127" fmla="*/ 457699 w 572779"/>
              <a:gd name="connsiteY127" fmla="*/ 423 h 606580"/>
              <a:gd name="connsiteX128" fmla="*/ 114646 w 572779"/>
              <a:gd name="connsiteY128" fmla="*/ 423 h 606580"/>
              <a:gd name="connsiteX129" fmla="*/ 48620 w 572779"/>
              <a:gd name="connsiteY129" fmla="*/ 66356 h 606580"/>
              <a:gd name="connsiteX130" fmla="*/ 50761 w 572779"/>
              <a:gd name="connsiteY130" fmla="*/ 83056 h 606580"/>
              <a:gd name="connsiteX131" fmla="*/ 114762 w 572779"/>
              <a:gd name="connsiteY131" fmla="*/ 132521 h 606580"/>
              <a:gd name="connsiteX132" fmla="*/ 115051 w 572779"/>
              <a:gd name="connsiteY132" fmla="*/ 132521 h 606580"/>
              <a:gd name="connsiteX133" fmla="*/ 115340 w 572779"/>
              <a:gd name="connsiteY133" fmla="*/ 132521 h 606580"/>
              <a:gd name="connsiteX134" fmla="*/ 181424 w 572779"/>
              <a:gd name="connsiteY134" fmla="*/ 66587 h 606580"/>
              <a:gd name="connsiteX135" fmla="*/ 179225 w 572779"/>
              <a:gd name="connsiteY135" fmla="*/ 49887 h 606580"/>
              <a:gd name="connsiteX136" fmla="*/ 115282 w 572779"/>
              <a:gd name="connsiteY136" fmla="*/ 423 h 606580"/>
              <a:gd name="connsiteX137" fmla="*/ 114993 w 572779"/>
              <a:gd name="connsiteY137" fmla="*/ 423 h 606580"/>
              <a:gd name="connsiteX138" fmla="*/ 286036 w 572779"/>
              <a:gd name="connsiteY138" fmla="*/ 397 h 606580"/>
              <a:gd name="connsiteX139" fmla="*/ 219952 w 572779"/>
              <a:gd name="connsiteY139" fmla="*/ 66286 h 606580"/>
              <a:gd name="connsiteX140" fmla="*/ 222151 w 572779"/>
              <a:gd name="connsiteY140" fmla="*/ 82990 h 606580"/>
              <a:gd name="connsiteX141" fmla="*/ 286094 w 572779"/>
              <a:gd name="connsiteY141" fmla="*/ 132522 h 606580"/>
              <a:gd name="connsiteX142" fmla="*/ 286383 w 572779"/>
              <a:gd name="connsiteY142" fmla="*/ 132522 h 606580"/>
              <a:gd name="connsiteX143" fmla="*/ 286730 w 572779"/>
              <a:gd name="connsiteY143" fmla="*/ 132522 h 606580"/>
              <a:gd name="connsiteX144" fmla="*/ 352756 w 572779"/>
              <a:gd name="connsiteY144" fmla="*/ 66575 h 606580"/>
              <a:gd name="connsiteX145" fmla="*/ 350615 w 572779"/>
              <a:gd name="connsiteY145" fmla="*/ 49872 h 606580"/>
              <a:gd name="connsiteX146" fmla="*/ 286614 w 572779"/>
              <a:gd name="connsiteY146" fmla="*/ 397 h 606580"/>
              <a:gd name="connsiteX147" fmla="*/ 286325 w 572779"/>
              <a:gd name="connsiteY147" fmla="*/ 397 h 606580"/>
              <a:gd name="connsiteX148" fmla="*/ 457411 w 572779"/>
              <a:gd name="connsiteY148" fmla="*/ 0 h 606580"/>
              <a:gd name="connsiteX149" fmla="*/ 458047 w 572779"/>
              <a:gd name="connsiteY149" fmla="*/ 0 h 606580"/>
              <a:gd name="connsiteX150" fmla="*/ 522315 w 572779"/>
              <a:gd name="connsiteY150" fmla="*/ 49741 h 606580"/>
              <a:gd name="connsiteX151" fmla="*/ 524513 w 572779"/>
              <a:gd name="connsiteY151" fmla="*/ 66553 h 606580"/>
              <a:gd name="connsiteX152" fmla="*/ 458105 w 572779"/>
              <a:gd name="connsiteY152" fmla="*/ 132875 h 606580"/>
              <a:gd name="connsiteX153" fmla="*/ 457469 w 572779"/>
              <a:gd name="connsiteY153" fmla="*/ 132875 h 606580"/>
              <a:gd name="connsiteX154" fmla="*/ 393201 w 572779"/>
              <a:gd name="connsiteY154" fmla="*/ 83133 h 606580"/>
              <a:gd name="connsiteX155" fmla="*/ 391003 w 572779"/>
              <a:gd name="connsiteY155" fmla="*/ 66322 h 606580"/>
              <a:gd name="connsiteX156" fmla="*/ 457411 w 572779"/>
              <a:gd name="connsiteY156" fmla="*/ 0 h 606580"/>
              <a:gd name="connsiteX157" fmla="*/ 285868 w 572779"/>
              <a:gd name="connsiteY157" fmla="*/ 0 h 606580"/>
              <a:gd name="connsiteX158" fmla="*/ 286621 w 572779"/>
              <a:gd name="connsiteY158" fmla="*/ 0 h 606580"/>
              <a:gd name="connsiteX159" fmla="*/ 350980 w 572779"/>
              <a:gd name="connsiteY159" fmla="*/ 49741 h 606580"/>
              <a:gd name="connsiteX160" fmla="*/ 353179 w 572779"/>
              <a:gd name="connsiteY160" fmla="*/ 66553 h 606580"/>
              <a:gd name="connsiteX161" fmla="*/ 286736 w 572779"/>
              <a:gd name="connsiteY161" fmla="*/ 132875 h 606580"/>
              <a:gd name="connsiteX162" fmla="*/ 286100 w 572779"/>
              <a:gd name="connsiteY162" fmla="*/ 132875 h 606580"/>
              <a:gd name="connsiteX163" fmla="*/ 221740 w 572779"/>
              <a:gd name="connsiteY163" fmla="*/ 83076 h 606580"/>
              <a:gd name="connsiteX164" fmla="*/ 219599 w 572779"/>
              <a:gd name="connsiteY164" fmla="*/ 66264 h 606580"/>
              <a:gd name="connsiteX165" fmla="*/ 285868 w 572779"/>
              <a:gd name="connsiteY165" fmla="*/ 0 h 606580"/>
              <a:gd name="connsiteX166" fmla="*/ 114639 w 572779"/>
              <a:gd name="connsiteY166" fmla="*/ 0 h 606580"/>
              <a:gd name="connsiteX167" fmla="*/ 115275 w 572779"/>
              <a:gd name="connsiteY167" fmla="*/ 0 h 606580"/>
              <a:gd name="connsiteX168" fmla="*/ 179635 w 572779"/>
              <a:gd name="connsiteY168" fmla="*/ 49741 h 606580"/>
              <a:gd name="connsiteX169" fmla="*/ 181776 w 572779"/>
              <a:gd name="connsiteY169" fmla="*/ 66553 h 606580"/>
              <a:gd name="connsiteX170" fmla="*/ 115333 w 572779"/>
              <a:gd name="connsiteY170" fmla="*/ 132875 h 606580"/>
              <a:gd name="connsiteX171" fmla="*/ 114754 w 572779"/>
              <a:gd name="connsiteY171" fmla="*/ 132875 h 606580"/>
              <a:gd name="connsiteX172" fmla="*/ 50395 w 572779"/>
              <a:gd name="connsiteY172" fmla="*/ 83133 h 606580"/>
              <a:gd name="connsiteX173" fmla="*/ 48196 w 572779"/>
              <a:gd name="connsiteY173" fmla="*/ 66322 h 606580"/>
              <a:gd name="connsiteX174" fmla="*/ 114639 w 572779"/>
              <a:gd name="connsiteY174" fmla="*/ 0 h 60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</a:cxnLst>
            <a:rect l="l" t="t" r="r" b="b"/>
            <a:pathLst>
              <a:path w="572779" h="606580">
                <a:moveTo>
                  <a:pt x="435703" y="160183"/>
                </a:moveTo>
                <a:lnTo>
                  <a:pt x="479697" y="160183"/>
                </a:lnTo>
                <a:cubicBezTo>
                  <a:pt x="479639" y="160241"/>
                  <a:pt x="479639" y="160414"/>
                  <a:pt x="479581" y="160472"/>
                </a:cubicBezTo>
                <a:lnTo>
                  <a:pt x="479812" y="160472"/>
                </a:lnTo>
                <a:cubicBezTo>
                  <a:pt x="479407" y="161281"/>
                  <a:pt x="478713" y="162726"/>
                  <a:pt x="478713" y="162726"/>
                </a:cubicBezTo>
                <a:cubicBezTo>
                  <a:pt x="474834" y="170989"/>
                  <a:pt x="471245" y="178848"/>
                  <a:pt x="469682" y="187227"/>
                </a:cubicBezTo>
                <a:lnTo>
                  <a:pt x="474776" y="242470"/>
                </a:lnTo>
                <a:lnTo>
                  <a:pt x="494284" y="242470"/>
                </a:lnTo>
                <a:lnTo>
                  <a:pt x="510840" y="160183"/>
                </a:lnTo>
                <a:lnTo>
                  <a:pt x="527338" y="160183"/>
                </a:lnTo>
                <a:cubicBezTo>
                  <a:pt x="552345" y="160183"/>
                  <a:pt x="572663" y="180466"/>
                  <a:pt x="572779" y="205430"/>
                </a:cubicBezTo>
                <a:lnTo>
                  <a:pt x="572779" y="337413"/>
                </a:lnTo>
                <a:cubicBezTo>
                  <a:pt x="572779" y="362434"/>
                  <a:pt x="552519" y="382717"/>
                  <a:pt x="527396" y="382717"/>
                </a:cubicBezTo>
                <a:lnTo>
                  <a:pt x="521607" y="382717"/>
                </a:lnTo>
                <a:lnTo>
                  <a:pt x="521607" y="574624"/>
                </a:lnTo>
                <a:cubicBezTo>
                  <a:pt x="521607" y="592249"/>
                  <a:pt x="507251" y="606580"/>
                  <a:pt x="489595" y="606580"/>
                </a:cubicBezTo>
                <a:cubicBezTo>
                  <a:pt x="473155" y="606580"/>
                  <a:pt x="459552" y="594098"/>
                  <a:pt x="457815" y="578149"/>
                </a:cubicBezTo>
                <a:cubicBezTo>
                  <a:pt x="456021" y="594214"/>
                  <a:pt x="442417" y="606580"/>
                  <a:pt x="425978" y="606580"/>
                </a:cubicBezTo>
                <a:cubicBezTo>
                  <a:pt x="408322" y="606580"/>
                  <a:pt x="393966" y="592249"/>
                  <a:pt x="393966" y="574624"/>
                </a:cubicBezTo>
                <a:lnTo>
                  <a:pt x="393966" y="392541"/>
                </a:lnTo>
                <a:cubicBezTo>
                  <a:pt x="411506" y="380521"/>
                  <a:pt x="422967" y="360354"/>
                  <a:pt x="422967" y="337528"/>
                </a:cubicBezTo>
                <a:lnTo>
                  <a:pt x="422967" y="242528"/>
                </a:lnTo>
                <a:lnTo>
                  <a:pt x="440739" y="242528"/>
                </a:lnTo>
                <a:lnTo>
                  <a:pt x="445833" y="186996"/>
                </a:lnTo>
                <a:cubicBezTo>
                  <a:pt x="445659" y="186013"/>
                  <a:pt x="445428" y="184973"/>
                  <a:pt x="445196" y="183991"/>
                </a:cubicBezTo>
                <a:cubicBezTo>
                  <a:pt x="443459" y="176768"/>
                  <a:pt x="440276" y="169891"/>
                  <a:pt x="436860" y="162726"/>
                </a:cubicBezTo>
                <a:cubicBezTo>
                  <a:pt x="436860" y="162726"/>
                  <a:pt x="436166" y="161281"/>
                  <a:pt x="435818" y="160472"/>
                </a:cubicBezTo>
                <a:lnTo>
                  <a:pt x="435876" y="160472"/>
                </a:lnTo>
                <a:cubicBezTo>
                  <a:pt x="435818" y="160356"/>
                  <a:pt x="435818" y="160241"/>
                  <a:pt x="435703" y="160183"/>
                </a:cubicBezTo>
                <a:close/>
                <a:moveTo>
                  <a:pt x="264349" y="160183"/>
                </a:moveTo>
                <a:lnTo>
                  <a:pt x="308327" y="160183"/>
                </a:lnTo>
                <a:cubicBezTo>
                  <a:pt x="308269" y="160241"/>
                  <a:pt x="308269" y="160414"/>
                  <a:pt x="308154" y="160472"/>
                </a:cubicBezTo>
                <a:lnTo>
                  <a:pt x="308385" y="160472"/>
                </a:lnTo>
                <a:cubicBezTo>
                  <a:pt x="308038" y="161281"/>
                  <a:pt x="307344" y="162726"/>
                  <a:pt x="307344" y="162726"/>
                </a:cubicBezTo>
                <a:cubicBezTo>
                  <a:pt x="303467" y="170989"/>
                  <a:pt x="299821" y="178848"/>
                  <a:pt x="298316" y="187227"/>
                </a:cubicBezTo>
                <a:lnTo>
                  <a:pt x="303409" y="242470"/>
                </a:lnTo>
                <a:lnTo>
                  <a:pt x="322910" y="242470"/>
                </a:lnTo>
                <a:lnTo>
                  <a:pt x="339401" y="160183"/>
                </a:lnTo>
                <a:lnTo>
                  <a:pt x="355951" y="160183"/>
                </a:lnTo>
                <a:cubicBezTo>
                  <a:pt x="380949" y="160183"/>
                  <a:pt x="401202" y="180466"/>
                  <a:pt x="401376" y="205430"/>
                </a:cubicBezTo>
                <a:lnTo>
                  <a:pt x="401376" y="337413"/>
                </a:lnTo>
                <a:cubicBezTo>
                  <a:pt x="401376" y="362434"/>
                  <a:pt x="381065" y="382717"/>
                  <a:pt x="356009" y="382717"/>
                </a:cubicBezTo>
                <a:lnTo>
                  <a:pt x="350222" y="382717"/>
                </a:lnTo>
                <a:lnTo>
                  <a:pt x="350222" y="574624"/>
                </a:lnTo>
                <a:cubicBezTo>
                  <a:pt x="350222" y="592249"/>
                  <a:pt x="335872" y="606580"/>
                  <a:pt x="318222" y="606580"/>
                </a:cubicBezTo>
                <a:cubicBezTo>
                  <a:pt x="301788" y="606580"/>
                  <a:pt x="288190" y="594098"/>
                  <a:pt x="286396" y="578149"/>
                </a:cubicBezTo>
                <a:cubicBezTo>
                  <a:pt x="284660" y="594214"/>
                  <a:pt x="271062" y="606580"/>
                  <a:pt x="254628" y="606580"/>
                </a:cubicBezTo>
                <a:cubicBezTo>
                  <a:pt x="236978" y="606580"/>
                  <a:pt x="222628" y="592249"/>
                  <a:pt x="222628" y="574624"/>
                </a:cubicBezTo>
                <a:lnTo>
                  <a:pt x="222628" y="382833"/>
                </a:lnTo>
                <a:lnTo>
                  <a:pt x="216841" y="382833"/>
                </a:lnTo>
                <a:cubicBezTo>
                  <a:pt x="191727" y="382833"/>
                  <a:pt x="171474" y="362608"/>
                  <a:pt x="171474" y="337528"/>
                </a:cubicBezTo>
                <a:lnTo>
                  <a:pt x="171474" y="205545"/>
                </a:lnTo>
                <a:cubicBezTo>
                  <a:pt x="171474" y="180524"/>
                  <a:pt x="191727" y="160241"/>
                  <a:pt x="216841" y="160241"/>
                </a:cubicBezTo>
                <a:lnTo>
                  <a:pt x="233333" y="160241"/>
                </a:lnTo>
                <a:lnTo>
                  <a:pt x="249825" y="242528"/>
                </a:lnTo>
                <a:lnTo>
                  <a:pt x="269383" y="242528"/>
                </a:lnTo>
                <a:lnTo>
                  <a:pt x="274476" y="186996"/>
                </a:lnTo>
                <a:cubicBezTo>
                  <a:pt x="274302" y="186013"/>
                  <a:pt x="274071" y="184973"/>
                  <a:pt x="273839" y="183991"/>
                </a:cubicBezTo>
                <a:cubicBezTo>
                  <a:pt x="272045" y="176768"/>
                  <a:pt x="268921" y="169891"/>
                  <a:pt x="265506" y="162726"/>
                </a:cubicBezTo>
                <a:cubicBezTo>
                  <a:pt x="265506" y="162726"/>
                  <a:pt x="264812" y="161281"/>
                  <a:pt x="264407" y="160472"/>
                </a:cubicBezTo>
                <a:lnTo>
                  <a:pt x="264523" y="160472"/>
                </a:lnTo>
                <a:cubicBezTo>
                  <a:pt x="264407" y="160356"/>
                  <a:pt x="264407" y="160241"/>
                  <a:pt x="264349" y="160183"/>
                </a:cubicBezTo>
                <a:close/>
                <a:moveTo>
                  <a:pt x="92987" y="160183"/>
                </a:moveTo>
                <a:lnTo>
                  <a:pt x="136964" y="160183"/>
                </a:lnTo>
                <a:cubicBezTo>
                  <a:pt x="136848" y="160241"/>
                  <a:pt x="136848" y="160414"/>
                  <a:pt x="136791" y="160472"/>
                </a:cubicBezTo>
                <a:lnTo>
                  <a:pt x="137022" y="160472"/>
                </a:lnTo>
                <a:cubicBezTo>
                  <a:pt x="136617" y="161281"/>
                  <a:pt x="135923" y="162726"/>
                  <a:pt x="135923" y="162726"/>
                </a:cubicBezTo>
                <a:cubicBezTo>
                  <a:pt x="132104" y="170989"/>
                  <a:pt x="128458" y="178848"/>
                  <a:pt x="126896" y="187227"/>
                </a:cubicBezTo>
                <a:lnTo>
                  <a:pt x="131988" y="242470"/>
                </a:lnTo>
                <a:lnTo>
                  <a:pt x="149752" y="242470"/>
                </a:lnTo>
                <a:lnTo>
                  <a:pt x="149752" y="337471"/>
                </a:lnTo>
                <a:cubicBezTo>
                  <a:pt x="149752" y="360296"/>
                  <a:pt x="161267" y="380406"/>
                  <a:pt x="178742" y="392483"/>
                </a:cubicBezTo>
                <a:lnTo>
                  <a:pt x="178742" y="574624"/>
                </a:lnTo>
                <a:cubicBezTo>
                  <a:pt x="178742" y="592249"/>
                  <a:pt x="164392" y="606580"/>
                  <a:pt x="146743" y="606580"/>
                </a:cubicBezTo>
                <a:cubicBezTo>
                  <a:pt x="130310" y="606580"/>
                  <a:pt x="116712" y="594098"/>
                  <a:pt x="114976" y="578149"/>
                </a:cubicBezTo>
                <a:cubicBezTo>
                  <a:pt x="113182" y="594214"/>
                  <a:pt x="99584" y="606580"/>
                  <a:pt x="83151" y="606580"/>
                </a:cubicBezTo>
                <a:cubicBezTo>
                  <a:pt x="65502" y="606580"/>
                  <a:pt x="51152" y="592249"/>
                  <a:pt x="51152" y="574624"/>
                </a:cubicBezTo>
                <a:lnTo>
                  <a:pt x="51152" y="382833"/>
                </a:lnTo>
                <a:lnTo>
                  <a:pt x="45365" y="382833"/>
                </a:lnTo>
                <a:cubicBezTo>
                  <a:pt x="20310" y="382833"/>
                  <a:pt x="0" y="362608"/>
                  <a:pt x="0" y="337528"/>
                </a:cubicBezTo>
                <a:lnTo>
                  <a:pt x="0" y="205545"/>
                </a:lnTo>
                <a:cubicBezTo>
                  <a:pt x="0" y="180524"/>
                  <a:pt x="20310" y="160241"/>
                  <a:pt x="45365" y="160241"/>
                </a:cubicBezTo>
                <a:lnTo>
                  <a:pt x="61972" y="160241"/>
                </a:lnTo>
                <a:lnTo>
                  <a:pt x="78464" y="242528"/>
                </a:lnTo>
                <a:lnTo>
                  <a:pt x="97964" y="242528"/>
                </a:lnTo>
                <a:lnTo>
                  <a:pt x="103056" y="186996"/>
                </a:lnTo>
                <a:cubicBezTo>
                  <a:pt x="102940" y="186013"/>
                  <a:pt x="102709" y="184973"/>
                  <a:pt x="102477" y="183991"/>
                </a:cubicBezTo>
                <a:cubicBezTo>
                  <a:pt x="100683" y="176768"/>
                  <a:pt x="97501" y="169891"/>
                  <a:pt x="94145" y="162726"/>
                </a:cubicBezTo>
                <a:cubicBezTo>
                  <a:pt x="94145" y="162726"/>
                  <a:pt x="93450" y="161281"/>
                  <a:pt x="93045" y="160472"/>
                </a:cubicBezTo>
                <a:lnTo>
                  <a:pt x="93103" y="160472"/>
                </a:lnTo>
                <a:cubicBezTo>
                  <a:pt x="93045" y="160356"/>
                  <a:pt x="93045" y="160241"/>
                  <a:pt x="92987" y="160183"/>
                </a:cubicBezTo>
                <a:close/>
                <a:moveTo>
                  <a:pt x="457411" y="751"/>
                </a:moveTo>
                <a:lnTo>
                  <a:pt x="458047" y="751"/>
                </a:lnTo>
                <a:cubicBezTo>
                  <a:pt x="488012" y="751"/>
                  <a:pt x="514158" y="20971"/>
                  <a:pt x="521621" y="49915"/>
                </a:cubicBezTo>
                <a:cubicBezTo>
                  <a:pt x="523009" y="55403"/>
                  <a:pt x="523761" y="61007"/>
                  <a:pt x="523761" y="66553"/>
                </a:cubicBezTo>
                <a:cubicBezTo>
                  <a:pt x="523761" y="102718"/>
                  <a:pt x="494317" y="132124"/>
                  <a:pt x="458105" y="132124"/>
                </a:cubicBezTo>
                <a:lnTo>
                  <a:pt x="457469" y="132124"/>
                </a:lnTo>
                <a:cubicBezTo>
                  <a:pt x="427504" y="132124"/>
                  <a:pt x="401358" y="111904"/>
                  <a:pt x="393895" y="82960"/>
                </a:cubicBezTo>
                <a:cubicBezTo>
                  <a:pt x="392507" y="77472"/>
                  <a:pt x="391755" y="71868"/>
                  <a:pt x="391755" y="66322"/>
                </a:cubicBezTo>
                <a:cubicBezTo>
                  <a:pt x="391755" y="30157"/>
                  <a:pt x="421199" y="751"/>
                  <a:pt x="457411" y="751"/>
                </a:cubicBezTo>
                <a:close/>
                <a:moveTo>
                  <a:pt x="285868" y="751"/>
                </a:moveTo>
                <a:lnTo>
                  <a:pt x="286621" y="751"/>
                </a:lnTo>
                <a:cubicBezTo>
                  <a:pt x="316601" y="751"/>
                  <a:pt x="342761" y="20971"/>
                  <a:pt x="350227" y="49915"/>
                </a:cubicBezTo>
                <a:cubicBezTo>
                  <a:pt x="351674" y="55403"/>
                  <a:pt x="352369" y="61007"/>
                  <a:pt x="352369" y="66553"/>
                </a:cubicBezTo>
                <a:cubicBezTo>
                  <a:pt x="352369" y="102718"/>
                  <a:pt x="322909" y="132124"/>
                  <a:pt x="286736" y="132124"/>
                </a:cubicBezTo>
                <a:lnTo>
                  <a:pt x="286100" y="132124"/>
                </a:lnTo>
                <a:cubicBezTo>
                  <a:pt x="256119" y="132124"/>
                  <a:pt x="229959" y="111846"/>
                  <a:pt x="222493" y="82845"/>
                </a:cubicBezTo>
                <a:cubicBezTo>
                  <a:pt x="221046" y="77414"/>
                  <a:pt x="220351" y="71810"/>
                  <a:pt x="220351" y="66264"/>
                </a:cubicBezTo>
                <a:cubicBezTo>
                  <a:pt x="220351" y="30157"/>
                  <a:pt x="249753" y="751"/>
                  <a:pt x="285868" y="751"/>
                </a:cubicBezTo>
                <a:close/>
                <a:moveTo>
                  <a:pt x="114639" y="751"/>
                </a:moveTo>
                <a:lnTo>
                  <a:pt x="115275" y="751"/>
                </a:lnTo>
                <a:cubicBezTo>
                  <a:pt x="145256" y="751"/>
                  <a:pt x="171416" y="20971"/>
                  <a:pt x="178882" y="49915"/>
                </a:cubicBezTo>
                <a:cubicBezTo>
                  <a:pt x="180329" y="55403"/>
                  <a:pt x="181024" y="61007"/>
                  <a:pt x="181024" y="66553"/>
                </a:cubicBezTo>
                <a:cubicBezTo>
                  <a:pt x="181024" y="102718"/>
                  <a:pt x="151564" y="132124"/>
                  <a:pt x="115333" y="132124"/>
                </a:cubicBezTo>
                <a:lnTo>
                  <a:pt x="114754" y="132124"/>
                </a:lnTo>
                <a:cubicBezTo>
                  <a:pt x="84774" y="132124"/>
                  <a:pt x="58614" y="111904"/>
                  <a:pt x="51148" y="82960"/>
                </a:cubicBezTo>
                <a:cubicBezTo>
                  <a:pt x="49701" y="77472"/>
                  <a:pt x="49006" y="71868"/>
                  <a:pt x="49006" y="66322"/>
                </a:cubicBezTo>
                <a:cubicBezTo>
                  <a:pt x="49006" y="30157"/>
                  <a:pt x="78466" y="751"/>
                  <a:pt x="114639" y="751"/>
                </a:cubicBezTo>
                <a:close/>
                <a:moveTo>
                  <a:pt x="457410" y="423"/>
                </a:moveTo>
                <a:cubicBezTo>
                  <a:pt x="420880" y="423"/>
                  <a:pt x="391355" y="29894"/>
                  <a:pt x="391355" y="66356"/>
                </a:cubicBezTo>
                <a:cubicBezTo>
                  <a:pt x="391355" y="72135"/>
                  <a:pt x="392108" y="77740"/>
                  <a:pt x="393497" y="83056"/>
                </a:cubicBezTo>
                <a:cubicBezTo>
                  <a:pt x="400849" y="111487"/>
                  <a:pt x="426669" y="132521"/>
                  <a:pt x="457468" y="132521"/>
                </a:cubicBezTo>
                <a:lnTo>
                  <a:pt x="457815" y="132521"/>
                </a:lnTo>
                <a:lnTo>
                  <a:pt x="458104" y="132521"/>
                </a:lnTo>
                <a:cubicBezTo>
                  <a:pt x="494634" y="132521"/>
                  <a:pt x="524159" y="103050"/>
                  <a:pt x="524159" y="66587"/>
                </a:cubicBezTo>
                <a:cubicBezTo>
                  <a:pt x="524159" y="60809"/>
                  <a:pt x="523406" y="55204"/>
                  <a:pt x="522017" y="49887"/>
                </a:cubicBezTo>
                <a:cubicBezTo>
                  <a:pt x="514665" y="21457"/>
                  <a:pt x="488845" y="423"/>
                  <a:pt x="458046" y="423"/>
                </a:cubicBezTo>
                <a:lnTo>
                  <a:pt x="457699" y="423"/>
                </a:lnTo>
                <a:close/>
                <a:moveTo>
                  <a:pt x="114646" y="423"/>
                </a:moveTo>
                <a:cubicBezTo>
                  <a:pt x="78190" y="423"/>
                  <a:pt x="48620" y="29894"/>
                  <a:pt x="48620" y="66356"/>
                </a:cubicBezTo>
                <a:cubicBezTo>
                  <a:pt x="48620" y="72135"/>
                  <a:pt x="49372" y="77740"/>
                  <a:pt x="50761" y="83056"/>
                </a:cubicBezTo>
                <a:cubicBezTo>
                  <a:pt x="58110" y="111487"/>
                  <a:pt x="83977" y="132521"/>
                  <a:pt x="114762" y="132521"/>
                </a:cubicBezTo>
                <a:lnTo>
                  <a:pt x="115051" y="132521"/>
                </a:lnTo>
                <a:lnTo>
                  <a:pt x="115340" y="132521"/>
                </a:lnTo>
                <a:cubicBezTo>
                  <a:pt x="151854" y="132521"/>
                  <a:pt x="181424" y="103050"/>
                  <a:pt x="181424" y="66587"/>
                </a:cubicBezTo>
                <a:cubicBezTo>
                  <a:pt x="181424" y="60809"/>
                  <a:pt x="180614" y="55204"/>
                  <a:pt x="179225" y="49887"/>
                </a:cubicBezTo>
                <a:cubicBezTo>
                  <a:pt x="171934" y="21457"/>
                  <a:pt x="146067" y="423"/>
                  <a:pt x="115282" y="423"/>
                </a:cubicBezTo>
                <a:lnTo>
                  <a:pt x="114993" y="423"/>
                </a:lnTo>
                <a:close/>
                <a:moveTo>
                  <a:pt x="286036" y="397"/>
                </a:moveTo>
                <a:cubicBezTo>
                  <a:pt x="249522" y="282"/>
                  <a:pt x="219952" y="29874"/>
                  <a:pt x="219952" y="66286"/>
                </a:cubicBezTo>
                <a:cubicBezTo>
                  <a:pt x="219952" y="72066"/>
                  <a:pt x="220762" y="77672"/>
                  <a:pt x="222151" y="82990"/>
                </a:cubicBezTo>
                <a:cubicBezTo>
                  <a:pt x="229442" y="111484"/>
                  <a:pt x="255309" y="132522"/>
                  <a:pt x="286094" y="132522"/>
                </a:cubicBezTo>
                <a:lnTo>
                  <a:pt x="286383" y="132522"/>
                </a:lnTo>
                <a:lnTo>
                  <a:pt x="286730" y="132522"/>
                </a:lnTo>
                <a:cubicBezTo>
                  <a:pt x="323186" y="132522"/>
                  <a:pt x="352756" y="103045"/>
                  <a:pt x="352756" y="66575"/>
                </a:cubicBezTo>
                <a:cubicBezTo>
                  <a:pt x="352756" y="60796"/>
                  <a:pt x="352004" y="55189"/>
                  <a:pt x="350615" y="49872"/>
                </a:cubicBezTo>
                <a:cubicBezTo>
                  <a:pt x="343266" y="21436"/>
                  <a:pt x="317399" y="397"/>
                  <a:pt x="286614" y="397"/>
                </a:cubicBezTo>
                <a:lnTo>
                  <a:pt x="286325" y="397"/>
                </a:lnTo>
                <a:close/>
                <a:moveTo>
                  <a:pt x="457411" y="0"/>
                </a:moveTo>
                <a:lnTo>
                  <a:pt x="458047" y="0"/>
                </a:lnTo>
                <a:cubicBezTo>
                  <a:pt x="488359" y="0"/>
                  <a:pt x="514795" y="20451"/>
                  <a:pt x="522315" y="49741"/>
                </a:cubicBezTo>
                <a:cubicBezTo>
                  <a:pt x="523761" y="55230"/>
                  <a:pt x="524513" y="60891"/>
                  <a:pt x="524513" y="66553"/>
                </a:cubicBezTo>
                <a:cubicBezTo>
                  <a:pt x="524513" y="103122"/>
                  <a:pt x="494722" y="132875"/>
                  <a:pt x="458105" y="132875"/>
                </a:cubicBezTo>
                <a:lnTo>
                  <a:pt x="457469" y="132875"/>
                </a:lnTo>
                <a:cubicBezTo>
                  <a:pt x="427157" y="132875"/>
                  <a:pt x="400721" y="112424"/>
                  <a:pt x="393201" y="83133"/>
                </a:cubicBezTo>
                <a:cubicBezTo>
                  <a:pt x="391755" y="77645"/>
                  <a:pt x="391003" y="71983"/>
                  <a:pt x="391003" y="66322"/>
                </a:cubicBezTo>
                <a:cubicBezTo>
                  <a:pt x="391003" y="29752"/>
                  <a:pt x="420794" y="0"/>
                  <a:pt x="457411" y="0"/>
                </a:cubicBezTo>
                <a:close/>
                <a:moveTo>
                  <a:pt x="285868" y="0"/>
                </a:moveTo>
                <a:lnTo>
                  <a:pt x="286621" y="0"/>
                </a:lnTo>
                <a:cubicBezTo>
                  <a:pt x="316948" y="0"/>
                  <a:pt x="343456" y="20451"/>
                  <a:pt x="350980" y="49741"/>
                </a:cubicBezTo>
                <a:cubicBezTo>
                  <a:pt x="352427" y="55287"/>
                  <a:pt x="353179" y="60891"/>
                  <a:pt x="353179" y="66553"/>
                </a:cubicBezTo>
                <a:cubicBezTo>
                  <a:pt x="353179" y="103122"/>
                  <a:pt x="323372" y="132875"/>
                  <a:pt x="286736" y="132875"/>
                </a:cubicBezTo>
                <a:lnTo>
                  <a:pt x="286100" y="132875"/>
                </a:lnTo>
                <a:cubicBezTo>
                  <a:pt x="255772" y="132875"/>
                  <a:pt x="229322" y="112366"/>
                  <a:pt x="221740" y="83076"/>
                </a:cubicBezTo>
                <a:cubicBezTo>
                  <a:pt x="220294" y="77530"/>
                  <a:pt x="219599" y="71868"/>
                  <a:pt x="219599" y="66264"/>
                </a:cubicBezTo>
                <a:cubicBezTo>
                  <a:pt x="219599" y="29695"/>
                  <a:pt x="249348" y="0"/>
                  <a:pt x="285868" y="0"/>
                </a:cubicBezTo>
                <a:close/>
                <a:moveTo>
                  <a:pt x="114639" y="0"/>
                </a:moveTo>
                <a:lnTo>
                  <a:pt x="115275" y="0"/>
                </a:lnTo>
                <a:cubicBezTo>
                  <a:pt x="145603" y="0"/>
                  <a:pt x="172053" y="20451"/>
                  <a:pt x="179635" y="49741"/>
                </a:cubicBezTo>
                <a:cubicBezTo>
                  <a:pt x="181081" y="55230"/>
                  <a:pt x="181776" y="60891"/>
                  <a:pt x="181776" y="66553"/>
                </a:cubicBezTo>
                <a:cubicBezTo>
                  <a:pt x="181776" y="103122"/>
                  <a:pt x="151969" y="132875"/>
                  <a:pt x="115333" y="132875"/>
                </a:cubicBezTo>
                <a:lnTo>
                  <a:pt x="114754" y="132875"/>
                </a:lnTo>
                <a:cubicBezTo>
                  <a:pt x="84427" y="132875"/>
                  <a:pt x="57919" y="112424"/>
                  <a:pt x="50395" y="83133"/>
                </a:cubicBezTo>
                <a:cubicBezTo>
                  <a:pt x="48948" y="77645"/>
                  <a:pt x="48196" y="71983"/>
                  <a:pt x="48196" y="66322"/>
                </a:cubicBezTo>
                <a:cubicBezTo>
                  <a:pt x="48196" y="29752"/>
                  <a:pt x="78003" y="0"/>
                  <a:pt x="114639" y="0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</p:sp>
      <p:sp>
        <p:nvSpPr>
          <p:cNvPr id="23" name="workers-team_50603"/>
          <p:cNvSpPr>
            <a:spLocks noChangeAspect="1"/>
          </p:cNvSpPr>
          <p:nvPr/>
        </p:nvSpPr>
        <p:spPr bwMode="auto">
          <a:xfrm>
            <a:off x="8703030" y="1521313"/>
            <a:ext cx="803763" cy="851196"/>
          </a:xfrm>
          <a:custGeom>
            <a:avLst/>
            <a:gdLst>
              <a:gd name="connsiteX0" fmla="*/ 435703 w 572779"/>
              <a:gd name="connsiteY0" fmla="*/ 160183 h 606580"/>
              <a:gd name="connsiteX1" fmla="*/ 479697 w 572779"/>
              <a:gd name="connsiteY1" fmla="*/ 160183 h 606580"/>
              <a:gd name="connsiteX2" fmla="*/ 479581 w 572779"/>
              <a:gd name="connsiteY2" fmla="*/ 160472 h 606580"/>
              <a:gd name="connsiteX3" fmla="*/ 479812 w 572779"/>
              <a:gd name="connsiteY3" fmla="*/ 160472 h 606580"/>
              <a:gd name="connsiteX4" fmla="*/ 478713 w 572779"/>
              <a:gd name="connsiteY4" fmla="*/ 162726 h 606580"/>
              <a:gd name="connsiteX5" fmla="*/ 469682 w 572779"/>
              <a:gd name="connsiteY5" fmla="*/ 187227 h 606580"/>
              <a:gd name="connsiteX6" fmla="*/ 474776 w 572779"/>
              <a:gd name="connsiteY6" fmla="*/ 242470 h 606580"/>
              <a:gd name="connsiteX7" fmla="*/ 494284 w 572779"/>
              <a:gd name="connsiteY7" fmla="*/ 242470 h 606580"/>
              <a:gd name="connsiteX8" fmla="*/ 510840 w 572779"/>
              <a:gd name="connsiteY8" fmla="*/ 160183 h 606580"/>
              <a:gd name="connsiteX9" fmla="*/ 527338 w 572779"/>
              <a:gd name="connsiteY9" fmla="*/ 160183 h 606580"/>
              <a:gd name="connsiteX10" fmla="*/ 572779 w 572779"/>
              <a:gd name="connsiteY10" fmla="*/ 205430 h 606580"/>
              <a:gd name="connsiteX11" fmla="*/ 572779 w 572779"/>
              <a:gd name="connsiteY11" fmla="*/ 337413 h 606580"/>
              <a:gd name="connsiteX12" fmla="*/ 527396 w 572779"/>
              <a:gd name="connsiteY12" fmla="*/ 382717 h 606580"/>
              <a:gd name="connsiteX13" fmla="*/ 521607 w 572779"/>
              <a:gd name="connsiteY13" fmla="*/ 382717 h 606580"/>
              <a:gd name="connsiteX14" fmla="*/ 521607 w 572779"/>
              <a:gd name="connsiteY14" fmla="*/ 574624 h 606580"/>
              <a:gd name="connsiteX15" fmla="*/ 489595 w 572779"/>
              <a:gd name="connsiteY15" fmla="*/ 606580 h 606580"/>
              <a:gd name="connsiteX16" fmla="*/ 457815 w 572779"/>
              <a:gd name="connsiteY16" fmla="*/ 578149 h 606580"/>
              <a:gd name="connsiteX17" fmla="*/ 425978 w 572779"/>
              <a:gd name="connsiteY17" fmla="*/ 606580 h 606580"/>
              <a:gd name="connsiteX18" fmla="*/ 393966 w 572779"/>
              <a:gd name="connsiteY18" fmla="*/ 574624 h 606580"/>
              <a:gd name="connsiteX19" fmla="*/ 393966 w 572779"/>
              <a:gd name="connsiteY19" fmla="*/ 392541 h 606580"/>
              <a:gd name="connsiteX20" fmla="*/ 422967 w 572779"/>
              <a:gd name="connsiteY20" fmla="*/ 337528 h 606580"/>
              <a:gd name="connsiteX21" fmla="*/ 422967 w 572779"/>
              <a:gd name="connsiteY21" fmla="*/ 242528 h 606580"/>
              <a:gd name="connsiteX22" fmla="*/ 440739 w 572779"/>
              <a:gd name="connsiteY22" fmla="*/ 242528 h 606580"/>
              <a:gd name="connsiteX23" fmla="*/ 445833 w 572779"/>
              <a:gd name="connsiteY23" fmla="*/ 186996 h 606580"/>
              <a:gd name="connsiteX24" fmla="*/ 445196 w 572779"/>
              <a:gd name="connsiteY24" fmla="*/ 183991 h 606580"/>
              <a:gd name="connsiteX25" fmla="*/ 436860 w 572779"/>
              <a:gd name="connsiteY25" fmla="*/ 162726 h 606580"/>
              <a:gd name="connsiteX26" fmla="*/ 435818 w 572779"/>
              <a:gd name="connsiteY26" fmla="*/ 160472 h 606580"/>
              <a:gd name="connsiteX27" fmla="*/ 435876 w 572779"/>
              <a:gd name="connsiteY27" fmla="*/ 160472 h 606580"/>
              <a:gd name="connsiteX28" fmla="*/ 435703 w 572779"/>
              <a:gd name="connsiteY28" fmla="*/ 160183 h 606580"/>
              <a:gd name="connsiteX29" fmla="*/ 264349 w 572779"/>
              <a:gd name="connsiteY29" fmla="*/ 160183 h 606580"/>
              <a:gd name="connsiteX30" fmla="*/ 308327 w 572779"/>
              <a:gd name="connsiteY30" fmla="*/ 160183 h 606580"/>
              <a:gd name="connsiteX31" fmla="*/ 308154 w 572779"/>
              <a:gd name="connsiteY31" fmla="*/ 160472 h 606580"/>
              <a:gd name="connsiteX32" fmla="*/ 308385 w 572779"/>
              <a:gd name="connsiteY32" fmla="*/ 160472 h 606580"/>
              <a:gd name="connsiteX33" fmla="*/ 307344 w 572779"/>
              <a:gd name="connsiteY33" fmla="*/ 162726 h 606580"/>
              <a:gd name="connsiteX34" fmla="*/ 298316 w 572779"/>
              <a:gd name="connsiteY34" fmla="*/ 187227 h 606580"/>
              <a:gd name="connsiteX35" fmla="*/ 303409 w 572779"/>
              <a:gd name="connsiteY35" fmla="*/ 242470 h 606580"/>
              <a:gd name="connsiteX36" fmla="*/ 322910 w 572779"/>
              <a:gd name="connsiteY36" fmla="*/ 242470 h 606580"/>
              <a:gd name="connsiteX37" fmla="*/ 339401 w 572779"/>
              <a:gd name="connsiteY37" fmla="*/ 160183 h 606580"/>
              <a:gd name="connsiteX38" fmla="*/ 355951 w 572779"/>
              <a:gd name="connsiteY38" fmla="*/ 160183 h 606580"/>
              <a:gd name="connsiteX39" fmla="*/ 401376 w 572779"/>
              <a:gd name="connsiteY39" fmla="*/ 205430 h 606580"/>
              <a:gd name="connsiteX40" fmla="*/ 401376 w 572779"/>
              <a:gd name="connsiteY40" fmla="*/ 337413 h 606580"/>
              <a:gd name="connsiteX41" fmla="*/ 356009 w 572779"/>
              <a:gd name="connsiteY41" fmla="*/ 382717 h 606580"/>
              <a:gd name="connsiteX42" fmla="*/ 350222 w 572779"/>
              <a:gd name="connsiteY42" fmla="*/ 382717 h 606580"/>
              <a:gd name="connsiteX43" fmla="*/ 350222 w 572779"/>
              <a:gd name="connsiteY43" fmla="*/ 574624 h 606580"/>
              <a:gd name="connsiteX44" fmla="*/ 318222 w 572779"/>
              <a:gd name="connsiteY44" fmla="*/ 606580 h 606580"/>
              <a:gd name="connsiteX45" fmla="*/ 286396 w 572779"/>
              <a:gd name="connsiteY45" fmla="*/ 578149 h 606580"/>
              <a:gd name="connsiteX46" fmla="*/ 254628 w 572779"/>
              <a:gd name="connsiteY46" fmla="*/ 606580 h 606580"/>
              <a:gd name="connsiteX47" fmla="*/ 222628 w 572779"/>
              <a:gd name="connsiteY47" fmla="*/ 574624 h 606580"/>
              <a:gd name="connsiteX48" fmla="*/ 222628 w 572779"/>
              <a:gd name="connsiteY48" fmla="*/ 382833 h 606580"/>
              <a:gd name="connsiteX49" fmla="*/ 216841 w 572779"/>
              <a:gd name="connsiteY49" fmla="*/ 382833 h 606580"/>
              <a:gd name="connsiteX50" fmla="*/ 171474 w 572779"/>
              <a:gd name="connsiteY50" fmla="*/ 337528 h 606580"/>
              <a:gd name="connsiteX51" fmla="*/ 171474 w 572779"/>
              <a:gd name="connsiteY51" fmla="*/ 205545 h 606580"/>
              <a:gd name="connsiteX52" fmla="*/ 216841 w 572779"/>
              <a:gd name="connsiteY52" fmla="*/ 160241 h 606580"/>
              <a:gd name="connsiteX53" fmla="*/ 233333 w 572779"/>
              <a:gd name="connsiteY53" fmla="*/ 160241 h 606580"/>
              <a:gd name="connsiteX54" fmla="*/ 249825 w 572779"/>
              <a:gd name="connsiteY54" fmla="*/ 242528 h 606580"/>
              <a:gd name="connsiteX55" fmla="*/ 269383 w 572779"/>
              <a:gd name="connsiteY55" fmla="*/ 242528 h 606580"/>
              <a:gd name="connsiteX56" fmla="*/ 274476 w 572779"/>
              <a:gd name="connsiteY56" fmla="*/ 186996 h 606580"/>
              <a:gd name="connsiteX57" fmla="*/ 273839 w 572779"/>
              <a:gd name="connsiteY57" fmla="*/ 183991 h 606580"/>
              <a:gd name="connsiteX58" fmla="*/ 265506 w 572779"/>
              <a:gd name="connsiteY58" fmla="*/ 162726 h 606580"/>
              <a:gd name="connsiteX59" fmla="*/ 264407 w 572779"/>
              <a:gd name="connsiteY59" fmla="*/ 160472 h 606580"/>
              <a:gd name="connsiteX60" fmla="*/ 264523 w 572779"/>
              <a:gd name="connsiteY60" fmla="*/ 160472 h 606580"/>
              <a:gd name="connsiteX61" fmla="*/ 264349 w 572779"/>
              <a:gd name="connsiteY61" fmla="*/ 160183 h 606580"/>
              <a:gd name="connsiteX62" fmla="*/ 92987 w 572779"/>
              <a:gd name="connsiteY62" fmla="*/ 160183 h 606580"/>
              <a:gd name="connsiteX63" fmla="*/ 136964 w 572779"/>
              <a:gd name="connsiteY63" fmla="*/ 160183 h 606580"/>
              <a:gd name="connsiteX64" fmla="*/ 136791 w 572779"/>
              <a:gd name="connsiteY64" fmla="*/ 160472 h 606580"/>
              <a:gd name="connsiteX65" fmla="*/ 137022 w 572779"/>
              <a:gd name="connsiteY65" fmla="*/ 160472 h 606580"/>
              <a:gd name="connsiteX66" fmla="*/ 135923 w 572779"/>
              <a:gd name="connsiteY66" fmla="*/ 162726 h 606580"/>
              <a:gd name="connsiteX67" fmla="*/ 126896 w 572779"/>
              <a:gd name="connsiteY67" fmla="*/ 187227 h 606580"/>
              <a:gd name="connsiteX68" fmla="*/ 131988 w 572779"/>
              <a:gd name="connsiteY68" fmla="*/ 242470 h 606580"/>
              <a:gd name="connsiteX69" fmla="*/ 149752 w 572779"/>
              <a:gd name="connsiteY69" fmla="*/ 242470 h 606580"/>
              <a:gd name="connsiteX70" fmla="*/ 149752 w 572779"/>
              <a:gd name="connsiteY70" fmla="*/ 337471 h 606580"/>
              <a:gd name="connsiteX71" fmla="*/ 178742 w 572779"/>
              <a:gd name="connsiteY71" fmla="*/ 392483 h 606580"/>
              <a:gd name="connsiteX72" fmla="*/ 178742 w 572779"/>
              <a:gd name="connsiteY72" fmla="*/ 574624 h 606580"/>
              <a:gd name="connsiteX73" fmla="*/ 146743 w 572779"/>
              <a:gd name="connsiteY73" fmla="*/ 606580 h 606580"/>
              <a:gd name="connsiteX74" fmla="*/ 114976 w 572779"/>
              <a:gd name="connsiteY74" fmla="*/ 578149 h 606580"/>
              <a:gd name="connsiteX75" fmla="*/ 83151 w 572779"/>
              <a:gd name="connsiteY75" fmla="*/ 606580 h 606580"/>
              <a:gd name="connsiteX76" fmla="*/ 51152 w 572779"/>
              <a:gd name="connsiteY76" fmla="*/ 574624 h 606580"/>
              <a:gd name="connsiteX77" fmla="*/ 51152 w 572779"/>
              <a:gd name="connsiteY77" fmla="*/ 382833 h 606580"/>
              <a:gd name="connsiteX78" fmla="*/ 45365 w 572779"/>
              <a:gd name="connsiteY78" fmla="*/ 382833 h 606580"/>
              <a:gd name="connsiteX79" fmla="*/ 0 w 572779"/>
              <a:gd name="connsiteY79" fmla="*/ 337528 h 606580"/>
              <a:gd name="connsiteX80" fmla="*/ 0 w 572779"/>
              <a:gd name="connsiteY80" fmla="*/ 205545 h 606580"/>
              <a:gd name="connsiteX81" fmla="*/ 45365 w 572779"/>
              <a:gd name="connsiteY81" fmla="*/ 160241 h 606580"/>
              <a:gd name="connsiteX82" fmla="*/ 61972 w 572779"/>
              <a:gd name="connsiteY82" fmla="*/ 160241 h 606580"/>
              <a:gd name="connsiteX83" fmla="*/ 78464 w 572779"/>
              <a:gd name="connsiteY83" fmla="*/ 242528 h 606580"/>
              <a:gd name="connsiteX84" fmla="*/ 97964 w 572779"/>
              <a:gd name="connsiteY84" fmla="*/ 242528 h 606580"/>
              <a:gd name="connsiteX85" fmla="*/ 103056 w 572779"/>
              <a:gd name="connsiteY85" fmla="*/ 186996 h 606580"/>
              <a:gd name="connsiteX86" fmla="*/ 102477 w 572779"/>
              <a:gd name="connsiteY86" fmla="*/ 183991 h 606580"/>
              <a:gd name="connsiteX87" fmla="*/ 94145 w 572779"/>
              <a:gd name="connsiteY87" fmla="*/ 162726 h 606580"/>
              <a:gd name="connsiteX88" fmla="*/ 93045 w 572779"/>
              <a:gd name="connsiteY88" fmla="*/ 160472 h 606580"/>
              <a:gd name="connsiteX89" fmla="*/ 93103 w 572779"/>
              <a:gd name="connsiteY89" fmla="*/ 160472 h 606580"/>
              <a:gd name="connsiteX90" fmla="*/ 92987 w 572779"/>
              <a:gd name="connsiteY90" fmla="*/ 160183 h 606580"/>
              <a:gd name="connsiteX91" fmla="*/ 457411 w 572779"/>
              <a:gd name="connsiteY91" fmla="*/ 751 h 606580"/>
              <a:gd name="connsiteX92" fmla="*/ 458047 w 572779"/>
              <a:gd name="connsiteY92" fmla="*/ 751 h 606580"/>
              <a:gd name="connsiteX93" fmla="*/ 521621 w 572779"/>
              <a:gd name="connsiteY93" fmla="*/ 49915 h 606580"/>
              <a:gd name="connsiteX94" fmla="*/ 523761 w 572779"/>
              <a:gd name="connsiteY94" fmla="*/ 66553 h 606580"/>
              <a:gd name="connsiteX95" fmla="*/ 458105 w 572779"/>
              <a:gd name="connsiteY95" fmla="*/ 132124 h 606580"/>
              <a:gd name="connsiteX96" fmla="*/ 457469 w 572779"/>
              <a:gd name="connsiteY96" fmla="*/ 132124 h 606580"/>
              <a:gd name="connsiteX97" fmla="*/ 393895 w 572779"/>
              <a:gd name="connsiteY97" fmla="*/ 82960 h 606580"/>
              <a:gd name="connsiteX98" fmla="*/ 391755 w 572779"/>
              <a:gd name="connsiteY98" fmla="*/ 66322 h 606580"/>
              <a:gd name="connsiteX99" fmla="*/ 457411 w 572779"/>
              <a:gd name="connsiteY99" fmla="*/ 751 h 606580"/>
              <a:gd name="connsiteX100" fmla="*/ 285868 w 572779"/>
              <a:gd name="connsiteY100" fmla="*/ 751 h 606580"/>
              <a:gd name="connsiteX101" fmla="*/ 286621 w 572779"/>
              <a:gd name="connsiteY101" fmla="*/ 751 h 606580"/>
              <a:gd name="connsiteX102" fmla="*/ 350227 w 572779"/>
              <a:gd name="connsiteY102" fmla="*/ 49915 h 606580"/>
              <a:gd name="connsiteX103" fmla="*/ 352369 w 572779"/>
              <a:gd name="connsiteY103" fmla="*/ 66553 h 606580"/>
              <a:gd name="connsiteX104" fmla="*/ 286736 w 572779"/>
              <a:gd name="connsiteY104" fmla="*/ 132124 h 606580"/>
              <a:gd name="connsiteX105" fmla="*/ 286100 w 572779"/>
              <a:gd name="connsiteY105" fmla="*/ 132124 h 606580"/>
              <a:gd name="connsiteX106" fmla="*/ 222493 w 572779"/>
              <a:gd name="connsiteY106" fmla="*/ 82845 h 606580"/>
              <a:gd name="connsiteX107" fmla="*/ 220351 w 572779"/>
              <a:gd name="connsiteY107" fmla="*/ 66264 h 606580"/>
              <a:gd name="connsiteX108" fmla="*/ 285868 w 572779"/>
              <a:gd name="connsiteY108" fmla="*/ 751 h 606580"/>
              <a:gd name="connsiteX109" fmla="*/ 114639 w 572779"/>
              <a:gd name="connsiteY109" fmla="*/ 751 h 606580"/>
              <a:gd name="connsiteX110" fmla="*/ 115275 w 572779"/>
              <a:gd name="connsiteY110" fmla="*/ 751 h 606580"/>
              <a:gd name="connsiteX111" fmla="*/ 178882 w 572779"/>
              <a:gd name="connsiteY111" fmla="*/ 49915 h 606580"/>
              <a:gd name="connsiteX112" fmla="*/ 181024 w 572779"/>
              <a:gd name="connsiteY112" fmla="*/ 66553 h 606580"/>
              <a:gd name="connsiteX113" fmla="*/ 115333 w 572779"/>
              <a:gd name="connsiteY113" fmla="*/ 132124 h 606580"/>
              <a:gd name="connsiteX114" fmla="*/ 114754 w 572779"/>
              <a:gd name="connsiteY114" fmla="*/ 132124 h 606580"/>
              <a:gd name="connsiteX115" fmla="*/ 51148 w 572779"/>
              <a:gd name="connsiteY115" fmla="*/ 82960 h 606580"/>
              <a:gd name="connsiteX116" fmla="*/ 49006 w 572779"/>
              <a:gd name="connsiteY116" fmla="*/ 66322 h 606580"/>
              <a:gd name="connsiteX117" fmla="*/ 114639 w 572779"/>
              <a:gd name="connsiteY117" fmla="*/ 751 h 606580"/>
              <a:gd name="connsiteX118" fmla="*/ 457410 w 572779"/>
              <a:gd name="connsiteY118" fmla="*/ 423 h 606580"/>
              <a:gd name="connsiteX119" fmla="*/ 391355 w 572779"/>
              <a:gd name="connsiteY119" fmla="*/ 66356 h 606580"/>
              <a:gd name="connsiteX120" fmla="*/ 393497 w 572779"/>
              <a:gd name="connsiteY120" fmla="*/ 83056 h 606580"/>
              <a:gd name="connsiteX121" fmla="*/ 457468 w 572779"/>
              <a:gd name="connsiteY121" fmla="*/ 132521 h 606580"/>
              <a:gd name="connsiteX122" fmla="*/ 457815 w 572779"/>
              <a:gd name="connsiteY122" fmla="*/ 132521 h 606580"/>
              <a:gd name="connsiteX123" fmla="*/ 458104 w 572779"/>
              <a:gd name="connsiteY123" fmla="*/ 132521 h 606580"/>
              <a:gd name="connsiteX124" fmla="*/ 524159 w 572779"/>
              <a:gd name="connsiteY124" fmla="*/ 66587 h 606580"/>
              <a:gd name="connsiteX125" fmla="*/ 522017 w 572779"/>
              <a:gd name="connsiteY125" fmla="*/ 49887 h 606580"/>
              <a:gd name="connsiteX126" fmla="*/ 458046 w 572779"/>
              <a:gd name="connsiteY126" fmla="*/ 423 h 606580"/>
              <a:gd name="connsiteX127" fmla="*/ 457699 w 572779"/>
              <a:gd name="connsiteY127" fmla="*/ 423 h 606580"/>
              <a:gd name="connsiteX128" fmla="*/ 114646 w 572779"/>
              <a:gd name="connsiteY128" fmla="*/ 423 h 606580"/>
              <a:gd name="connsiteX129" fmla="*/ 48620 w 572779"/>
              <a:gd name="connsiteY129" fmla="*/ 66356 h 606580"/>
              <a:gd name="connsiteX130" fmla="*/ 50761 w 572779"/>
              <a:gd name="connsiteY130" fmla="*/ 83056 h 606580"/>
              <a:gd name="connsiteX131" fmla="*/ 114762 w 572779"/>
              <a:gd name="connsiteY131" fmla="*/ 132521 h 606580"/>
              <a:gd name="connsiteX132" fmla="*/ 115051 w 572779"/>
              <a:gd name="connsiteY132" fmla="*/ 132521 h 606580"/>
              <a:gd name="connsiteX133" fmla="*/ 115340 w 572779"/>
              <a:gd name="connsiteY133" fmla="*/ 132521 h 606580"/>
              <a:gd name="connsiteX134" fmla="*/ 181424 w 572779"/>
              <a:gd name="connsiteY134" fmla="*/ 66587 h 606580"/>
              <a:gd name="connsiteX135" fmla="*/ 179225 w 572779"/>
              <a:gd name="connsiteY135" fmla="*/ 49887 h 606580"/>
              <a:gd name="connsiteX136" fmla="*/ 115282 w 572779"/>
              <a:gd name="connsiteY136" fmla="*/ 423 h 606580"/>
              <a:gd name="connsiteX137" fmla="*/ 114993 w 572779"/>
              <a:gd name="connsiteY137" fmla="*/ 423 h 606580"/>
              <a:gd name="connsiteX138" fmla="*/ 286036 w 572779"/>
              <a:gd name="connsiteY138" fmla="*/ 397 h 606580"/>
              <a:gd name="connsiteX139" fmla="*/ 219952 w 572779"/>
              <a:gd name="connsiteY139" fmla="*/ 66286 h 606580"/>
              <a:gd name="connsiteX140" fmla="*/ 222151 w 572779"/>
              <a:gd name="connsiteY140" fmla="*/ 82990 h 606580"/>
              <a:gd name="connsiteX141" fmla="*/ 286094 w 572779"/>
              <a:gd name="connsiteY141" fmla="*/ 132522 h 606580"/>
              <a:gd name="connsiteX142" fmla="*/ 286383 w 572779"/>
              <a:gd name="connsiteY142" fmla="*/ 132522 h 606580"/>
              <a:gd name="connsiteX143" fmla="*/ 286730 w 572779"/>
              <a:gd name="connsiteY143" fmla="*/ 132522 h 606580"/>
              <a:gd name="connsiteX144" fmla="*/ 352756 w 572779"/>
              <a:gd name="connsiteY144" fmla="*/ 66575 h 606580"/>
              <a:gd name="connsiteX145" fmla="*/ 350615 w 572779"/>
              <a:gd name="connsiteY145" fmla="*/ 49872 h 606580"/>
              <a:gd name="connsiteX146" fmla="*/ 286614 w 572779"/>
              <a:gd name="connsiteY146" fmla="*/ 397 h 606580"/>
              <a:gd name="connsiteX147" fmla="*/ 286325 w 572779"/>
              <a:gd name="connsiteY147" fmla="*/ 397 h 606580"/>
              <a:gd name="connsiteX148" fmla="*/ 457411 w 572779"/>
              <a:gd name="connsiteY148" fmla="*/ 0 h 606580"/>
              <a:gd name="connsiteX149" fmla="*/ 458047 w 572779"/>
              <a:gd name="connsiteY149" fmla="*/ 0 h 606580"/>
              <a:gd name="connsiteX150" fmla="*/ 522315 w 572779"/>
              <a:gd name="connsiteY150" fmla="*/ 49741 h 606580"/>
              <a:gd name="connsiteX151" fmla="*/ 524513 w 572779"/>
              <a:gd name="connsiteY151" fmla="*/ 66553 h 606580"/>
              <a:gd name="connsiteX152" fmla="*/ 458105 w 572779"/>
              <a:gd name="connsiteY152" fmla="*/ 132875 h 606580"/>
              <a:gd name="connsiteX153" fmla="*/ 457469 w 572779"/>
              <a:gd name="connsiteY153" fmla="*/ 132875 h 606580"/>
              <a:gd name="connsiteX154" fmla="*/ 393201 w 572779"/>
              <a:gd name="connsiteY154" fmla="*/ 83133 h 606580"/>
              <a:gd name="connsiteX155" fmla="*/ 391003 w 572779"/>
              <a:gd name="connsiteY155" fmla="*/ 66322 h 606580"/>
              <a:gd name="connsiteX156" fmla="*/ 457411 w 572779"/>
              <a:gd name="connsiteY156" fmla="*/ 0 h 606580"/>
              <a:gd name="connsiteX157" fmla="*/ 285868 w 572779"/>
              <a:gd name="connsiteY157" fmla="*/ 0 h 606580"/>
              <a:gd name="connsiteX158" fmla="*/ 286621 w 572779"/>
              <a:gd name="connsiteY158" fmla="*/ 0 h 606580"/>
              <a:gd name="connsiteX159" fmla="*/ 350980 w 572779"/>
              <a:gd name="connsiteY159" fmla="*/ 49741 h 606580"/>
              <a:gd name="connsiteX160" fmla="*/ 353179 w 572779"/>
              <a:gd name="connsiteY160" fmla="*/ 66553 h 606580"/>
              <a:gd name="connsiteX161" fmla="*/ 286736 w 572779"/>
              <a:gd name="connsiteY161" fmla="*/ 132875 h 606580"/>
              <a:gd name="connsiteX162" fmla="*/ 286100 w 572779"/>
              <a:gd name="connsiteY162" fmla="*/ 132875 h 606580"/>
              <a:gd name="connsiteX163" fmla="*/ 221740 w 572779"/>
              <a:gd name="connsiteY163" fmla="*/ 83076 h 606580"/>
              <a:gd name="connsiteX164" fmla="*/ 219599 w 572779"/>
              <a:gd name="connsiteY164" fmla="*/ 66264 h 606580"/>
              <a:gd name="connsiteX165" fmla="*/ 285868 w 572779"/>
              <a:gd name="connsiteY165" fmla="*/ 0 h 606580"/>
              <a:gd name="connsiteX166" fmla="*/ 114639 w 572779"/>
              <a:gd name="connsiteY166" fmla="*/ 0 h 606580"/>
              <a:gd name="connsiteX167" fmla="*/ 115275 w 572779"/>
              <a:gd name="connsiteY167" fmla="*/ 0 h 606580"/>
              <a:gd name="connsiteX168" fmla="*/ 179635 w 572779"/>
              <a:gd name="connsiteY168" fmla="*/ 49741 h 606580"/>
              <a:gd name="connsiteX169" fmla="*/ 181776 w 572779"/>
              <a:gd name="connsiteY169" fmla="*/ 66553 h 606580"/>
              <a:gd name="connsiteX170" fmla="*/ 115333 w 572779"/>
              <a:gd name="connsiteY170" fmla="*/ 132875 h 606580"/>
              <a:gd name="connsiteX171" fmla="*/ 114754 w 572779"/>
              <a:gd name="connsiteY171" fmla="*/ 132875 h 606580"/>
              <a:gd name="connsiteX172" fmla="*/ 50395 w 572779"/>
              <a:gd name="connsiteY172" fmla="*/ 83133 h 606580"/>
              <a:gd name="connsiteX173" fmla="*/ 48196 w 572779"/>
              <a:gd name="connsiteY173" fmla="*/ 66322 h 606580"/>
              <a:gd name="connsiteX174" fmla="*/ 114639 w 572779"/>
              <a:gd name="connsiteY174" fmla="*/ 0 h 60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</a:cxnLst>
            <a:rect l="l" t="t" r="r" b="b"/>
            <a:pathLst>
              <a:path w="572779" h="606580">
                <a:moveTo>
                  <a:pt x="435703" y="160183"/>
                </a:moveTo>
                <a:lnTo>
                  <a:pt x="479697" y="160183"/>
                </a:lnTo>
                <a:cubicBezTo>
                  <a:pt x="479639" y="160241"/>
                  <a:pt x="479639" y="160414"/>
                  <a:pt x="479581" y="160472"/>
                </a:cubicBezTo>
                <a:lnTo>
                  <a:pt x="479812" y="160472"/>
                </a:lnTo>
                <a:cubicBezTo>
                  <a:pt x="479407" y="161281"/>
                  <a:pt x="478713" y="162726"/>
                  <a:pt x="478713" y="162726"/>
                </a:cubicBezTo>
                <a:cubicBezTo>
                  <a:pt x="474834" y="170989"/>
                  <a:pt x="471245" y="178848"/>
                  <a:pt x="469682" y="187227"/>
                </a:cubicBezTo>
                <a:lnTo>
                  <a:pt x="474776" y="242470"/>
                </a:lnTo>
                <a:lnTo>
                  <a:pt x="494284" y="242470"/>
                </a:lnTo>
                <a:lnTo>
                  <a:pt x="510840" y="160183"/>
                </a:lnTo>
                <a:lnTo>
                  <a:pt x="527338" y="160183"/>
                </a:lnTo>
                <a:cubicBezTo>
                  <a:pt x="552345" y="160183"/>
                  <a:pt x="572663" y="180466"/>
                  <a:pt x="572779" y="205430"/>
                </a:cubicBezTo>
                <a:lnTo>
                  <a:pt x="572779" y="337413"/>
                </a:lnTo>
                <a:cubicBezTo>
                  <a:pt x="572779" y="362434"/>
                  <a:pt x="552519" y="382717"/>
                  <a:pt x="527396" y="382717"/>
                </a:cubicBezTo>
                <a:lnTo>
                  <a:pt x="521607" y="382717"/>
                </a:lnTo>
                <a:lnTo>
                  <a:pt x="521607" y="574624"/>
                </a:lnTo>
                <a:cubicBezTo>
                  <a:pt x="521607" y="592249"/>
                  <a:pt x="507251" y="606580"/>
                  <a:pt x="489595" y="606580"/>
                </a:cubicBezTo>
                <a:cubicBezTo>
                  <a:pt x="473155" y="606580"/>
                  <a:pt x="459552" y="594098"/>
                  <a:pt x="457815" y="578149"/>
                </a:cubicBezTo>
                <a:cubicBezTo>
                  <a:pt x="456021" y="594214"/>
                  <a:pt x="442417" y="606580"/>
                  <a:pt x="425978" y="606580"/>
                </a:cubicBezTo>
                <a:cubicBezTo>
                  <a:pt x="408322" y="606580"/>
                  <a:pt x="393966" y="592249"/>
                  <a:pt x="393966" y="574624"/>
                </a:cubicBezTo>
                <a:lnTo>
                  <a:pt x="393966" y="392541"/>
                </a:lnTo>
                <a:cubicBezTo>
                  <a:pt x="411506" y="380521"/>
                  <a:pt x="422967" y="360354"/>
                  <a:pt x="422967" y="337528"/>
                </a:cubicBezTo>
                <a:lnTo>
                  <a:pt x="422967" y="242528"/>
                </a:lnTo>
                <a:lnTo>
                  <a:pt x="440739" y="242528"/>
                </a:lnTo>
                <a:lnTo>
                  <a:pt x="445833" y="186996"/>
                </a:lnTo>
                <a:cubicBezTo>
                  <a:pt x="445659" y="186013"/>
                  <a:pt x="445428" y="184973"/>
                  <a:pt x="445196" y="183991"/>
                </a:cubicBezTo>
                <a:cubicBezTo>
                  <a:pt x="443459" y="176768"/>
                  <a:pt x="440276" y="169891"/>
                  <a:pt x="436860" y="162726"/>
                </a:cubicBezTo>
                <a:cubicBezTo>
                  <a:pt x="436860" y="162726"/>
                  <a:pt x="436166" y="161281"/>
                  <a:pt x="435818" y="160472"/>
                </a:cubicBezTo>
                <a:lnTo>
                  <a:pt x="435876" y="160472"/>
                </a:lnTo>
                <a:cubicBezTo>
                  <a:pt x="435818" y="160356"/>
                  <a:pt x="435818" y="160241"/>
                  <a:pt x="435703" y="160183"/>
                </a:cubicBezTo>
                <a:close/>
                <a:moveTo>
                  <a:pt x="264349" y="160183"/>
                </a:moveTo>
                <a:lnTo>
                  <a:pt x="308327" y="160183"/>
                </a:lnTo>
                <a:cubicBezTo>
                  <a:pt x="308269" y="160241"/>
                  <a:pt x="308269" y="160414"/>
                  <a:pt x="308154" y="160472"/>
                </a:cubicBezTo>
                <a:lnTo>
                  <a:pt x="308385" y="160472"/>
                </a:lnTo>
                <a:cubicBezTo>
                  <a:pt x="308038" y="161281"/>
                  <a:pt x="307344" y="162726"/>
                  <a:pt x="307344" y="162726"/>
                </a:cubicBezTo>
                <a:cubicBezTo>
                  <a:pt x="303467" y="170989"/>
                  <a:pt x="299821" y="178848"/>
                  <a:pt x="298316" y="187227"/>
                </a:cubicBezTo>
                <a:lnTo>
                  <a:pt x="303409" y="242470"/>
                </a:lnTo>
                <a:lnTo>
                  <a:pt x="322910" y="242470"/>
                </a:lnTo>
                <a:lnTo>
                  <a:pt x="339401" y="160183"/>
                </a:lnTo>
                <a:lnTo>
                  <a:pt x="355951" y="160183"/>
                </a:lnTo>
                <a:cubicBezTo>
                  <a:pt x="380949" y="160183"/>
                  <a:pt x="401202" y="180466"/>
                  <a:pt x="401376" y="205430"/>
                </a:cubicBezTo>
                <a:lnTo>
                  <a:pt x="401376" y="337413"/>
                </a:lnTo>
                <a:cubicBezTo>
                  <a:pt x="401376" y="362434"/>
                  <a:pt x="381065" y="382717"/>
                  <a:pt x="356009" y="382717"/>
                </a:cubicBezTo>
                <a:lnTo>
                  <a:pt x="350222" y="382717"/>
                </a:lnTo>
                <a:lnTo>
                  <a:pt x="350222" y="574624"/>
                </a:lnTo>
                <a:cubicBezTo>
                  <a:pt x="350222" y="592249"/>
                  <a:pt x="335872" y="606580"/>
                  <a:pt x="318222" y="606580"/>
                </a:cubicBezTo>
                <a:cubicBezTo>
                  <a:pt x="301788" y="606580"/>
                  <a:pt x="288190" y="594098"/>
                  <a:pt x="286396" y="578149"/>
                </a:cubicBezTo>
                <a:cubicBezTo>
                  <a:pt x="284660" y="594214"/>
                  <a:pt x="271062" y="606580"/>
                  <a:pt x="254628" y="606580"/>
                </a:cubicBezTo>
                <a:cubicBezTo>
                  <a:pt x="236978" y="606580"/>
                  <a:pt x="222628" y="592249"/>
                  <a:pt x="222628" y="574624"/>
                </a:cubicBezTo>
                <a:lnTo>
                  <a:pt x="222628" y="382833"/>
                </a:lnTo>
                <a:lnTo>
                  <a:pt x="216841" y="382833"/>
                </a:lnTo>
                <a:cubicBezTo>
                  <a:pt x="191727" y="382833"/>
                  <a:pt x="171474" y="362608"/>
                  <a:pt x="171474" y="337528"/>
                </a:cubicBezTo>
                <a:lnTo>
                  <a:pt x="171474" y="205545"/>
                </a:lnTo>
                <a:cubicBezTo>
                  <a:pt x="171474" y="180524"/>
                  <a:pt x="191727" y="160241"/>
                  <a:pt x="216841" y="160241"/>
                </a:cubicBezTo>
                <a:lnTo>
                  <a:pt x="233333" y="160241"/>
                </a:lnTo>
                <a:lnTo>
                  <a:pt x="249825" y="242528"/>
                </a:lnTo>
                <a:lnTo>
                  <a:pt x="269383" y="242528"/>
                </a:lnTo>
                <a:lnTo>
                  <a:pt x="274476" y="186996"/>
                </a:lnTo>
                <a:cubicBezTo>
                  <a:pt x="274302" y="186013"/>
                  <a:pt x="274071" y="184973"/>
                  <a:pt x="273839" y="183991"/>
                </a:cubicBezTo>
                <a:cubicBezTo>
                  <a:pt x="272045" y="176768"/>
                  <a:pt x="268921" y="169891"/>
                  <a:pt x="265506" y="162726"/>
                </a:cubicBezTo>
                <a:cubicBezTo>
                  <a:pt x="265506" y="162726"/>
                  <a:pt x="264812" y="161281"/>
                  <a:pt x="264407" y="160472"/>
                </a:cubicBezTo>
                <a:lnTo>
                  <a:pt x="264523" y="160472"/>
                </a:lnTo>
                <a:cubicBezTo>
                  <a:pt x="264407" y="160356"/>
                  <a:pt x="264407" y="160241"/>
                  <a:pt x="264349" y="160183"/>
                </a:cubicBezTo>
                <a:close/>
                <a:moveTo>
                  <a:pt x="92987" y="160183"/>
                </a:moveTo>
                <a:lnTo>
                  <a:pt x="136964" y="160183"/>
                </a:lnTo>
                <a:cubicBezTo>
                  <a:pt x="136848" y="160241"/>
                  <a:pt x="136848" y="160414"/>
                  <a:pt x="136791" y="160472"/>
                </a:cubicBezTo>
                <a:lnTo>
                  <a:pt x="137022" y="160472"/>
                </a:lnTo>
                <a:cubicBezTo>
                  <a:pt x="136617" y="161281"/>
                  <a:pt x="135923" y="162726"/>
                  <a:pt x="135923" y="162726"/>
                </a:cubicBezTo>
                <a:cubicBezTo>
                  <a:pt x="132104" y="170989"/>
                  <a:pt x="128458" y="178848"/>
                  <a:pt x="126896" y="187227"/>
                </a:cubicBezTo>
                <a:lnTo>
                  <a:pt x="131988" y="242470"/>
                </a:lnTo>
                <a:lnTo>
                  <a:pt x="149752" y="242470"/>
                </a:lnTo>
                <a:lnTo>
                  <a:pt x="149752" y="337471"/>
                </a:lnTo>
                <a:cubicBezTo>
                  <a:pt x="149752" y="360296"/>
                  <a:pt x="161267" y="380406"/>
                  <a:pt x="178742" y="392483"/>
                </a:cubicBezTo>
                <a:lnTo>
                  <a:pt x="178742" y="574624"/>
                </a:lnTo>
                <a:cubicBezTo>
                  <a:pt x="178742" y="592249"/>
                  <a:pt x="164392" y="606580"/>
                  <a:pt x="146743" y="606580"/>
                </a:cubicBezTo>
                <a:cubicBezTo>
                  <a:pt x="130310" y="606580"/>
                  <a:pt x="116712" y="594098"/>
                  <a:pt x="114976" y="578149"/>
                </a:cubicBezTo>
                <a:cubicBezTo>
                  <a:pt x="113182" y="594214"/>
                  <a:pt x="99584" y="606580"/>
                  <a:pt x="83151" y="606580"/>
                </a:cubicBezTo>
                <a:cubicBezTo>
                  <a:pt x="65502" y="606580"/>
                  <a:pt x="51152" y="592249"/>
                  <a:pt x="51152" y="574624"/>
                </a:cubicBezTo>
                <a:lnTo>
                  <a:pt x="51152" y="382833"/>
                </a:lnTo>
                <a:lnTo>
                  <a:pt x="45365" y="382833"/>
                </a:lnTo>
                <a:cubicBezTo>
                  <a:pt x="20310" y="382833"/>
                  <a:pt x="0" y="362608"/>
                  <a:pt x="0" y="337528"/>
                </a:cubicBezTo>
                <a:lnTo>
                  <a:pt x="0" y="205545"/>
                </a:lnTo>
                <a:cubicBezTo>
                  <a:pt x="0" y="180524"/>
                  <a:pt x="20310" y="160241"/>
                  <a:pt x="45365" y="160241"/>
                </a:cubicBezTo>
                <a:lnTo>
                  <a:pt x="61972" y="160241"/>
                </a:lnTo>
                <a:lnTo>
                  <a:pt x="78464" y="242528"/>
                </a:lnTo>
                <a:lnTo>
                  <a:pt x="97964" y="242528"/>
                </a:lnTo>
                <a:lnTo>
                  <a:pt x="103056" y="186996"/>
                </a:lnTo>
                <a:cubicBezTo>
                  <a:pt x="102940" y="186013"/>
                  <a:pt x="102709" y="184973"/>
                  <a:pt x="102477" y="183991"/>
                </a:cubicBezTo>
                <a:cubicBezTo>
                  <a:pt x="100683" y="176768"/>
                  <a:pt x="97501" y="169891"/>
                  <a:pt x="94145" y="162726"/>
                </a:cubicBezTo>
                <a:cubicBezTo>
                  <a:pt x="94145" y="162726"/>
                  <a:pt x="93450" y="161281"/>
                  <a:pt x="93045" y="160472"/>
                </a:cubicBezTo>
                <a:lnTo>
                  <a:pt x="93103" y="160472"/>
                </a:lnTo>
                <a:cubicBezTo>
                  <a:pt x="93045" y="160356"/>
                  <a:pt x="93045" y="160241"/>
                  <a:pt x="92987" y="160183"/>
                </a:cubicBezTo>
                <a:close/>
                <a:moveTo>
                  <a:pt x="457411" y="751"/>
                </a:moveTo>
                <a:lnTo>
                  <a:pt x="458047" y="751"/>
                </a:lnTo>
                <a:cubicBezTo>
                  <a:pt x="488012" y="751"/>
                  <a:pt x="514158" y="20971"/>
                  <a:pt x="521621" y="49915"/>
                </a:cubicBezTo>
                <a:cubicBezTo>
                  <a:pt x="523009" y="55403"/>
                  <a:pt x="523761" y="61007"/>
                  <a:pt x="523761" y="66553"/>
                </a:cubicBezTo>
                <a:cubicBezTo>
                  <a:pt x="523761" y="102718"/>
                  <a:pt x="494317" y="132124"/>
                  <a:pt x="458105" y="132124"/>
                </a:cubicBezTo>
                <a:lnTo>
                  <a:pt x="457469" y="132124"/>
                </a:lnTo>
                <a:cubicBezTo>
                  <a:pt x="427504" y="132124"/>
                  <a:pt x="401358" y="111904"/>
                  <a:pt x="393895" y="82960"/>
                </a:cubicBezTo>
                <a:cubicBezTo>
                  <a:pt x="392507" y="77472"/>
                  <a:pt x="391755" y="71868"/>
                  <a:pt x="391755" y="66322"/>
                </a:cubicBezTo>
                <a:cubicBezTo>
                  <a:pt x="391755" y="30157"/>
                  <a:pt x="421199" y="751"/>
                  <a:pt x="457411" y="751"/>
                </a:cubicBezTo>
                <a:close/>
                <a:moveTo>
                  <a:pt x="285868" y="751"/>
                </a:moveTo>
                <a:lnTo>
                  <a:pt x="286621" y="751"/>
                </a:lnTo>
                <a:cubicBezTo>
                  <a:pt x="316601" y="751"/>
                  <a:pt x="342761" y="20971"/>
                  <a:pt x="350227" y="49915"/>
                </a:cubicBezTo>
                <a:cubicBezTo>
                  <a:pt x="351674" y="55403"/>
                  <a:pt x="352369" y="61007"/>
                  <a:pt x="352369" y="66553"/>
                </a:cubicBezTo>
                <a:cubicBezTo>
                  <a:pt x="352369" y="102718"/>
                  <a:pt x="322909" y="132124"/>
                  <a:pt x="286736" y="132124"/>
                </a:cubicBezTo>
                <a:lnTo>
                  <a:pt x="286100" y="132124"/>
                </a:lnTo>
                <a:cubicBezTo>
                  <a:pt x="256119" y="132124"/>
                  <a:pt x="229959" y="111846"/>
                  <a:pt x="222493" y="82845"/>
                </a:cubicBezTo>
                <a:cubicBezTo>
                  <a:pt x="221046" y="77414"/>
                  <a:pt x="220351" y="71810"/>
                  <a:pt x="220351" y="66264"/>
                </a:cubicBezTo>
                <a:cubicBezTo>
                  <a:pt x="220351" y="30157"/>
                  <a:pt x="249753" y="751"/>
                  <a:pt x="285868" y="751"/>
                </a:cubicBezTo>
                <a:close/>
                <a:moveTo>
                  <a:pt x="114639" y="751"/>
                </a:moveTo>
                <a:lnTo>
                  <a:pt x="115275" y="751"/>
                </a:lnTo>
                <a:cubicBezTo>
                  <a:pt x="145256" y="751"/>
                  <a:pt x="171416" y="20971"/>
                  <a:pt x="178882" y="49915"/>
                </a:cubicBezTo>
                <a:cubicBezTo>
                  <a:pt x="180329" y="55403"/>
                  <a:pt x="181024" y="61007"/>
                  <a:pt x="181024" y="66553"/>
                </a:cubicBezTo>
                <a:cubicBezTo>
                  <a:pt x="181024" y="102718"/>
                  <a:pt x="151564" y="132124"/>
                  <a:pt x="115333" y="132124"/>
                </a:cubicBezTo>
                <a:lnTo>
                  <a:pt x="114754" y="132124"/>
                </a:lnTo>
                <a:cubicBezTo>
                  <a:pt x="84774" y="132124"/>
                  <a:pt x="58614" y="111904"/>
                  <a:pt x="51148" y="82960"/>
                </a:cubicBezTo>
                <a:cubicBezTo>
                  <a:pt x="49701" y="77472"/>
                  <a:pt x="49006" y="71868"/>
                  <a:pt x="49006" y="66322"/>
                </a:cubicBezTo>
                <a:cubicBezTo>
                  <a:pt x="49006" y="30157"/>
                  <a:pt x="78466" y="751"/>
                  <a:pt x="114639" y="751"/>
                </a:cubicBezTo>
                <a:close/>
                <a:moveTo>
                  <a:pt x="457410" y="423"/>
                </a:moveTo>
                <a:cubicBezTo>
                  <a:pt x="420880" y="423"/>
                  <a:pt x="391355" y="29894"/>
                  <a:pt x="391355" y="66356"/>
                </a:cubicBezTo>
                <a:cubicBezTo>
                  <a:pt x="391355" y="72135"/>
                  <a:pt x="392108" y="77740"/>
                  <a:pt x="393497" y="83056"/>
                </a:cubicBezTo>
                <a:cubicBezTo>
                  <a:pt x="400849" y="111487"/>
                  <a:pt x="426669" y="132521"/>
                  <a:pt x="457468" y="132521"/>
                </a:cubicBezTo>
                <a:lnTo>
                  <a:pt x="457815" y="132521"/>
                </a:lnTo>
                <a:lnTo>
                  <a:pt x="458104" y="132521"/>
                </a:lnTo>
                <a:cubicBezTo>
                  <a:pt x="494634" y="132521"/>
                  <a:pt x="524159" y="103050"/>
                  <a:pt x="524159" y="66587"/>
                </a:cubicBezTo>
                <a:cubicBezTo>
                  <a:pt x="524159" y="60809"/>
                  <a:pt x="523406" y="55204"/>
                  <a:pt x="522017" y="49887"/>
                </a:cubicBezTo>
                <a:cubicBezTo>
                  <a:pt x="514665" y="21457"/>
                  <a:pt x="488845" y="423"/>
                  <a:pt x="458046" y="423"/>
                </a:cubicBezTo>
                <a:lnTo>
                  <a:pt x="457699" y="423"/>
                </a:lnTo>
                <a:close/>
                <a:moveTo>
                  <a:pt x="114646" y="423"/>
                </a:moveTo>
                <a:cubicBezTo>
                  <a:pt x="78190" y="423"/>
                  <a:pt x="48620" y="29894"/>
                  <a:pt x="48620" y="66356"/>
                </a:cubicBezTo>
                <a:cubicBezTo>
                  <a:pt x="48620" y="72135"/>
                  <a:pt x="49372" y="77740"/>
                  <a:pt x="50761" y="83056"/>
                </a:cubicBezTo>
                <a:cubicBezTo>
                  <a:pt x="58110" y="111487"/>
                  <a:pt x="83977" y="132521"/>
                  <a:pt x="114762" y="132521"/>
                </a:cubicBezTo>
                <a:lnTo>
                  <a:pt x="115051" y="132521"/>
                </a:lnTo>
                <a:lnTo>
                  <a:pt x="115340" y="132521"/>
                </a:lnTo>
                <a:cubicBezTo>
                  <a:pt x="151854" y="132521"/>
                  <a:pt x="181424" y="103050"/>
                  <a:pt x="181424" y="66587"/>
                </a:cubicBezTo>
                <a:cubicBezTo>
                  <a:pt x="181424" y="60809"/>
                  <a:pt x="180614" y="55204"/>
                  <a:pt x="179225" y="49887"/>
                </a:cubicBezTo>
                <a:cubicBezTo>
                  <a:pt x="171934" y="21457"/>
                  <a:pt x="146067" y="423"/>
                  <a:pt x="115282" y="423"/>
                </a:cubicBezTo>
                <a:lnTo>
                  <a:pt x="114993" y="423"/>
                </a:lnTo>
                <a:close/>
                <a:moveTo>
                  <a:pt x="286036" y="397"/>
                </a:moveTo>
                <a:cubicBezTo>
                  <a:pt x="249522" y="282"/>
                  <a:pt x="219952" y="29874"/>
                  <a:pt x="219952" y="66286"/>
                </a:cubicBezTo>
                <a:cubicBezTo>
                  <a:pt x="219952" y="72066"/>
                  <a:pt x="220762" y="77672"/>
                  <a:pt x="222151" y="82990"/>
                </a:cubicBezTo>
                <a:cubicBezTo>
                  <a:pt x="229442" y="111484"/>
                  <a:pt x="255309" y="132522"/>
                  <a:pt x="286094" y="132522"/>
                </a:cubicBezTo>
                <a:lnTo>
                  <a:pt x="286383" y="132522"/>
                </a:lnTo>
                <a:lnTo>
                  <a:pt x="286730" y="132522"/>
                </a:lnTo>
                <a:cubicBezTo>
                  <a:pt x="323186" y="132522"/>
                  <a:pt x="352756" y="103045"/>
                  <a:pt x="352756" y="66575"/>
                </a:cubicBezTo>
                <a:cubicBezTo>
                  <a:pt x="352756" y="60796"/>
                  <a:pt x="352004" y="55189"/>
                  <a:pt x="350615" y="49872"/>
                </a:cubicBezTo>
                <a:cubicBezTo>
                  <a:pt x="343266" y="21436"/>
                  <a:pt x="317399" y="397"/>
                  <a:pt x="286614" y="397"/>
                </a:cubicBezTo>
                <a:lnTo>
                  <a:pt x="286325" y="397"/>
                </a:lnTo>
                <a:close/>
                <a:moveTo>
                  <a:pt x="457411" y="0"/>
                </a:moveTo>
                <a:lnTo>
                  <a:pt x="458047" y="0"/>
                </a:lnTo>
                <a:cubicBezTo>
                  <a:pt x="488359" y="0"/>
                  <a:pt x="514795" y="20451"/>
                  <a:pt x="522315" y="49741"/>
                </a:cubicBezTo>
                <a:cubicBezTo>
                  <a:pt x="523761" y="55230"/>
                  <a:pt x="524513" y="60891"/>
                  <a:pt x="524513" y="66553"/>
                </a:cubicBezTo>
                <a:cubicBezTo>
                  <a:pt x="524513" y="103122"/>
                  <a:pt x="494722" y="132875"/>
                  <a:pt x="458105" y="132875"/>
                </a:cubicBezTo>
                <a:lnTo>
                  <a:pt x="457469" y="132875"/>
                </a:lnTo>
                <a:cubicBezTo>
                  <a:pt x="427157" y="132875"/>
                  <a:pt x="400721" y="112424"/>
                  <a:pt x="393201" y="83133"/>
                </a:cubicBezTo>
                <a:cubicBezTo>
                  <a:pt x="391755" y="77645"/>
                  <a:pt x="391003" y="71983"/>
                  <a:pt x="391003" y="66322"/>
                </a:cubicBezTo>
                <a:cubicBezTo>
                  <a:pt x="391003" y="29752"/>
                  <a:pt x="420794" y="0"/>
                  <a:pt x="457411" y="0"/>
                </a:cubicBezTo>
                <a:close/>
                <a:moveTo>
                  <a:pt x="285868" y="0"/>
                </a:moveTo>
                <a:lnTo>
                  <a:pt x="286621" y="0"/>
                </a:lnTo>
                <a:cubicBezTo>
                  <a:pt x="316948" y="0"/>
                  <a:pt x="343456" y="20451"/>
                  <a:pt x="350980" y="49741"/>
                </a:cubicBezTo>
                <a:cubicBezTo>
                  <a:pt x="352427" y="55287"/>
                  <a:pt x="353179" y="60891"/>
                  <a:pt x="353179" y="66553"/>
                </a:cubicBezTo>
                <a:cubicBezTo>
                  <a:pt x="353179" y="103122"/>
                  <a:pt x="323372" y="132875"/>
                  <a:pt x="286736" y="132875"/>
                </a:cubicBezTo>
                <a:lnTo>
                  <a:pt x="286100" y="132875"/>
                </a:lnTo>
                <a:cubicBezTo>
                  <a:pt x="255772" y="132875"/>
                  <a:pt x="229322" y="112366"/>
                  <a:pt x="221740" y="83076"/>
                </a:cubicBezTo>
                <a:cubicBezTo>
                  <a:pt x="220294" y="77530"/>
                  <a:pt x="219599" y="71868"/>
                  <a:pt x="219599" y="66264"/>
                </a:cubicBezTo>
                <a:cubicBezTo>
                  <a:pt x="219599" y="29695"/>
                  <a:pt x="249348" y="0"/>
                  <a:pt x="285868" y="0"/>
                </a:cubicBezTo>
                <a:close/>
                <a:moveTo>
                  <a:pt x="114639" y="0"/>
                </a:moveTo>
                <a:lnTo>
                  <a:pt x="115275" y="0"/>
                </a:lnTo>
                <a:cubicBezTo>
                  <a:pt x="145603" y="0"/>
                  <a:pt x="172053" y="20451"/>
                  <a:pt x="179635" y="49741"/>
                </a:cubicBezTo>
                <a:cubicBezTo>
                  <a:pt x="181081" y="55230"/>
                  <a:pt x="181776" y="60891"/>
                  <a:pt x="181776" y="66553"/>
                </a:cubicBezTo>
                <a:cubicBezTo>
                  <a:pt x="181776" y="103122"/>
                  <a:pt x="151969" y="132875"/>
                  <a:pt x="115333" y="132875"/>
                </a:cubicBezTo>
                <a:lnTo>
                  <a:pt x="114754" y="132875"/>
                </a:lnTo>
                <a:cubicBezTo>
                  <a:pt x="84427" y="132875"/>
                  <a:pt x="57919" y="112424"/>
                  <a:pt x="50395" y="83133"/>
                </a:cubicBezTo>
                <a:cubicBezTo>
                  <a:pt x="48948" y="77645"/>
                  <a:pt x="48196" y="71983"/>
                  <a:pt x="48196" y="66322"/>
                </a:cubicBezTo>
                <a:cubicBezTo>
                  <a:pt x="48196" y="29752"/>
                  <a:pt x="78003" y="0"/>
                  <a:pt x="114639" y="0"/>
                </a:cubicBezTo>
                <a:close/>
              </a:path>
            </a:pathLst>
          </a:custGeom>
          <a:solidFill>
            <a:srgbClr val="B10F0F"/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20170" y="114356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B10F0F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rPr>
              <a:t>销售的核心实力</a:t>
            </a:r>
            <a:endParaRPr lang="zh-CN" altLang="en-US" sz="2800" b="1" dirty="0">
              <a:solidFill>
                <a:srgbClr val="B10F0F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0032865" y="210144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勤奋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+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技巧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=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成交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3621781" y="1285276"/>
            <a:ext cx="4948438" cy="4859937"/>
            <a:chOff x="4308475" y="2446338"/>
            <a:chExt cx="3106738" cy="3051175"/>
          </a:xfrm>
        </p:grpSpPr>
        <p:sp>
          <p:nvSpPr>
            <p:cNvPr id="27" name="MH_SubTitle_1"/>
            <p:cNvSpPr/>
            <p:nvPr>
              <p:custDataLst>
                <p:tags r:id="rId1"/>
              </p:custDataLst>
            </p:nvPr>
          </p:nvSpPr>
          <p:spPr>
            <a:xfrm>
              <a:off x="5397500" y="2446338"/>
              <a:ext cx="928688" cy="927100"/>
            </a:xfrm>
            <a:prstGeom prst="ellipse">
              <a:avLst/>
            </a:prstGeom>
            <a:solidFill>
              <a:srgbClr val="B10F0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endParaRPr lang="zh-CN" altLang="en-US" sz="1600" dirty="0">
                <a:solidFill>
                  <a:srgbClr val="FFFFFF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8" name="MH_SubTitle_2"/>
            <p:cNvSpPr/>
            <p:nvPr>
              <p:custDataLst>
                <p:tags r:id="rId2"/>
              </p:custDataLst>
            </p:nvPr>
          </p:nvSpPr>
          <p:spPr>
            <a:xfrm>
              <a:off x="6272213" y="2867025"/>
              <a:ext cx="927100" cy="927100"/>
            </a:xfrm>
            <a:prstGeom prst="ellipse">
              <a:avLst/>
            </a:prstGeom>
            <a:solidFill>
              <a:srgbClr val="B10F0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endParaRPr lang="zh-CN" altLang="en-US" sz="1600" dirty="0">
                <a:solidFill>
                  <a:srgbClr val="FFFFFF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30" name="MH_SubTitle_3"/>
            <p:cNvSpPr/>
            <p:nvPr>
              <p:custDataLst>
                <p:tags r:id="rId3"/>
              </p:custDataLst>
            </p:nvPr>
          </p:nvSpPr>
          <p:spPr>
            <a:xfrm>
              <a:off x="6488113" y="3813175"/>
              <a:ext cx="927100" cy="927100"/>
            </a:xfrm>
            <a:prstGeom prst="ellipse">
              <a:avLst/>
            </a:prstGeom>
            <a:solidFill>
              <a:srgbClr val="B10F0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endParaRPr lang="zh-CN" altLang="en-US" sz="1600" dirty="0">
                <a:solidFill>
                  <a:srgbClr val="FFFFFF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33" name="MH_SubTitle_4"/>
            <p:cNvSpPr/>
            <p:nvPr>
              <p:custDataLst>
                <p:tags r:id="rId4"/>
              </p:custDataLst>
            </p:nvPr>
          </p:nvSpPr>
          <p:spPr>
            <a:xfrm>
              <a:off x="5883275" y="4570413"/>
              <a:ext cx="927100" cy="927100"/>
            </a:xfrm>
            <a:prstGeom prst="ellipse">
              <a:avLst/>
            </a:prstGeom>
            <a:solidFill>
              <a:srgbClr val="B10F0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endParaRPr lang="zh-CN" altLang="en-US" sz="1600" dirty="0">
                <a:solidFill>
                  <a:srgbClr val="FFFFFF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34" name="MH_SubTitle_5"/>
            <p:cNvSpPr/>
            <p:nvPr>
              <p:custDataLst>
                <p:tags r:id="rId5"/>
              </p:custDataLst>
            </p:nvPr>
          </p:nvSpPr>
          <p:spPr>
            <a:xfrm>
              <a:off x="4913313" y="4570413"/>
              <a:ext cx="927100" cy="927100"/>
            </a:xfrm>
            <a:prstGeom prst="ellipse">
              <a:avLst/>
            </a:prstGeom>
            <a:solidFill>
              <a:srgbClr val="B10F0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endParaRPr lang="zh-CN" altLang="en-US" sz="1600" dirty="0">
                <a:solidFill>
                  <a:srgbClr val="FFFFFF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35" name="MH_SubTitle_6"/>
            <p:cNvSpPr/>
            <p:nvPr>
              <p:custDataLst>
                <p:tags r:id="rId6"/>
              </p:custDataLst>
            </p:nvPr>
          </p:nvSpPr>
          <p:spPr>
            <a:xfrm>
              <a:off x="4308475" y="3813175"/>
              <a:ext cx="927100" cy="927100"/>
            </a:xfrm>
            <a:prstGeom prst="ellipse">
              <a:avLst/>
            </a:prstGeom>
            <a:solidFill>
              <a:srgbClr val="B10F0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endParaRPr lang="zh-CN" altLang="en-US" sz="1600" dirty="0">
                <a:solidFill>
                  <a:srgbClr val="FFFFFF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37" name="MH_SubTitle_7"/>
            <p:cNvSpPr/>
            <p:nvPr>
              <p:custDataLst>
                <p:tags r:id="rId7"/>
              </p:custDataLst>
            </p:nvPr>
          </p:nvSpPr>
          <p:spPr>
            <a:xfrm>
              <a:off x="4524375" y="2867025"/>
              <a:ext cx="927100" cy="927100"/>
            </a:xfrm>
            <a:prstGeom prst="ellipse">
              <a:avLst/>
            </a:prstGeom>
            <a:solidFill>
              <a:srgbClr val="B10F0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endParaRPr lang="zh-CN" altLang="en-US" sz="1600" dirty="0">
                <a:solidFill>
                  <a:srgbClr val="FFFFFF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38" name="MH_Other_1"/>
            <p:cNvSpPr/>
            <p:nvPr>
              <p:custDataLst>
                <p:tags r:id="rId8"/>
              </p:custDataLst>
            </p:nvPr>
          </p:nvSpPr>
          <p:spPr>
            <a:xfrm>
              <a:off x="5111750" y="3265488"/>
              <a:ext cx="1492250" cy="1492250"/>
            </a:xfrm>
            <a:prstGeom prst="ellipse">
              <a:avLst/>
            </a:prstGeom>
            <a:solidFill>
              <a:srgbClr val="FFFFFF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40" name="MH_Title_1"/>
            <p:cNvSpPr/>
            <p:nvPr>
              <p:custDataLst>
                <p:tags r:id="rId9"/>
              </p:custDataLst>
            </p:nvPr>
          </p:nvSpPr>
          <p:spPr>
            <a:xfrm>
              <a:off x="5283244" y="3436960"/>
              <a:ext cx="1147915" cy="1147915"/>
            </a:xfrm>
            <a:prstGeom prst="ellipse">
              <a:avLst/>
            </a:prstGeom>
            <a:solidFill>
              <a:srgbClr val="B10F0F"/>
            </a:solidFill>
            <a:ln>
              <a:noFill/>
            </a:ln>
            <a:effectLst>
              <a:innerShdw blurRad="63500">
                <a:schemeClr val="accent2">
                  <a:lumMod val="60000"/>
                  <a:lumOff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endParaRPr lang="zh-CN" altLang="en-US" sz="2000" dirty="0">
                <a:solidFill>
                  <a:srgbClr val="FFFFFF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5247878" y="3166556"/>
            <a:ext cx="166475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七个</a:t>
            </a:r>
            <a:endParaRPr lang="en-US" altLang="zh-CN" sz="4000" b="1" dirty="0">
              <a:solidFill>
                <a:schemeClr val="bg1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核心实力</a:t>
            </a:r>
            <a:endParaRPr lang="zh-CN" altLang="en-US" sz="2400" b="1" dirty="0">
              <a:solidFill>
                <a:schemeClr val="bg1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4267979" y="2284065"/>
            <a:ext cx="7778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行业知识</a:t>
            </a:r>
            <a:endParaRPr lang="zh-CN" altLang="en-US" sz="2000" dirty="0">
              <a:solidFill>
                <a:schemeClr val="bg1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676874" y="1620107"/>
            <a:ext cx="7778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客户利益</a:t>
            </a:r>
            <a:endParaRPr lang="zh-CN" altLang="en-US" sz="2000" dirty="0">
              <a:solidFill>
                <a:schemeClr val="bg1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156096" y="2327993"/>
            <a:ext cx="7778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顾问形象</a:t>
            </a:r>
            <a:endParaRPr lang="zh-CN" altLang="en-US" sz="2000" dirty="0">
              <a:solidFill>
                <a:schemeClr val="bg1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476115" y="3856789"/>
            <a:ext cx="7778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行业权威</a:t>
            </a:r>
            <a:endParaRPr lang="zh-CN" altLang="en-US" sz="2000" dirty="0">
              <a:solidFill>
                <a:schemeClr val="bg1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6499905" y="5116302"/>
            <a:ext cx="7778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沟通技能</a:t>
            </a:r>
            <a:endParaRPr lang="zh-CN" altLang="en-US" sz="2000" dirty="0">
              <a:solidFill>
                <a:schemeClr val="bg1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4967477" y="5037696"/>
            <a:ext cx="7778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客户关系</a:t>
            </a:r>
            <a:endParaRPr lang="zh-CN" altLang="en-US" sz="2000" dirty="0">
              <a:solidFill>
                <a:schemeClr val="bg1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3986842" y="3865285"/>
            <a:ext cx="7778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压力推销</a:t>
            </a:r>
            <a:endParaRPr lang="zh-CN" altLang="en-US" sz="2000" dirty="0">
              <a:solidFill>
                <a:schemeClr val="bg1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447070" y="2204031"/>
            <a:ext cx="3341769" cy="709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指的是销售人员对客户所在的行业在使用该产品上的了解</a:t>
            </a:r>
            <a:endParaRPr lang="zh-CN" altLang="en-US" sz="1600" dirty="0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3032254" y="845803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是指拥有对客户使用该产品上如何获得的利益的广泛了解和认知</a:t>
            </a:r>
            <a:endParaRPr lang="zh-CN" altLang="en-US" sz="1600" dirty="0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8407319" y="2196557"/>
            <a:ext cx="3341769" cy="709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是指确立被客户感知为产品消费顾问的形象</a:t>
            </a:r>
            <a:endParaRPr lang="zh-CN" altLang="en-US" sz="1600" dirty="0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8721765" y="3690238"/>
            <a:ext cx="3150065" cy="1020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是指在</a:t>
            </a:r>
            <a:r>
              <a:rPr lang="en-US" altLang="zh-CN" sz="1600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XX</a:t>
            </a:r>
            <a:r>
              <a:rPr lang="zh-CN" altLang="en-US" sz="1600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领域是否有足够的知识，是否获得过</a:t>
            </a:r>
            <a:r>
              <a:rPr lang="en-US" altLang="zh-CN" sz="1600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XX</a:t>
            </a:r>
            <a:r>
              <a:rPr lang="zh-CN" altLang="en-US" sz="1600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行业的某种称号或承认等</a:t>
            </a:r>
            <a:endParaRPr lang="zh-CN" altLang="en-US" sz="1600" dirty="0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7933919" y="5313695"/>
            <a:ext cx="3663721" cy="1020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是指经常赞扬客户的观点，尤其是客户对产品的任何评价和观点，从而建立良好的沟通方式</a:t>
            </a:r>
            <a:endParaRPr lang="zh-CN" altLang="en-US" sz="1600" dirty="0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447070" y="5131997"/>
            <a:ext cx="3663721" cy="1341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是指与客户周围的人有广泛、密切的关系。如何提供掌控客户关系来完成销售；或有效的通过客户关系来影响客户的购买决策</a:t>
            </a:r>
            <a:endParaRPr lang="zh-CN" altLang="en-US" sz="1600" dirty="0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447070" y="3506340"/>
            <a:ext cx="3341769" cy="709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是指强有力的语言可以给客户造成购买是唯一选择的感觉</a:t>
            </a:r>
            <a:endParaRPr lang="zh-CN" altLang="en-US" sz="1600" dirty="0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人站在书架旁&#10;&#10;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1022717" y="1643101"/>
            <a:ext cx="3571797" cy="3571797"/>
          </a:xfrm>
          <a:prstGeom prst="diamond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3068782" y="1946402"/>
            <a:ext cx="6596593" cy="1994727"/>
            <a:chOff x="2819400" y="1946402"/>
            <a:chExt cx="6596593" cy="1994727"/>
          </a:xfrm>
        </p:grpSpPr>
        <p:sp>
          <p:nvSpPr>
            <p:cNvPr id="6" name="矩形 5"/>
            <p:cNvSpPr/>
            <p:nvPr/>
          </p:nvSpPr>
          <p:spPr>
            <a:xfrm>
              <a:off x="4566589" y="2324155"/>
              <a:ext cx="4849404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6000" b="1" dirty="0"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  <a:sym typeface="阿里巴巴普惠体 R" panose="00020600040101010101" pitchFamily="18" charset="-122"/>
                </a:rPr>
                <a:t>销售常用技巧</a:t>
              </a:r>
              <a:endParaRPr lang="zh-CN" altLang="en-US" sz="6000" b="1" dirty="0"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2819400" y="1946402"/>
              <a:ext cx="1638301" cy="1482599"/>
              <a:chOff x="1513769" y="2194006"/>
              <a:chExt cx="962133" cy="870693"/>
            </a:xfrm>
          </p:grpSpPr>
          <p:sp>
            <p:nvSpPr>
              <p:cNvPr id="9" name="菱形 8"/>
              <p:cNvSpPr/>
              <p:nvPr/>
            </p:nvSpPr>
            <p:spPr>
              <a:xfrm>
                <a:off x="1605209" y="2194006"/>
                <a:ext cx="870693" cy="870693"/>
              </a:xfrm>
              <a:prstGeom prst="diamond">
                <a:avLst/>
              </a:prstGeom>
              <a:solidFill>
                <a:schemeClr val="bg1">
                  <a:lumMod val="85000"/>
                  <a:alpha val="4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80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10" name="菱形 9"/>
              <p:cNvSpPr/>
              <p:nvPr/>
            </p:nvSpPr>
            <p:spPr>
              <a:xfrm>
                <a:off x="1513769" y="2194006"/>
                <a:ext cx="870693" cy="870693"/>
              </a:xfrm>
              <a:prstGeom prst="diamond">
                <a:avLst/>
              </a:prstGeom>
              <a:solidFill>
                <a:srgbClr val="B10F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80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1727320" y="2240741"/>
                <a:ext cx="470890" cy="7772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8000" b="1" dirty="0">
                    <a:solidFill>
                      <a:schemeClr val="bg1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4</a:t>
                </a:r>
                <a:endParaRPr lang="zh-CN" altLang="en-US" sz="80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4677753" y="3571797"/>
              <a:ext cx="183896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勤奋</a:t>
              </a:r>
              <a:r>
                <a:rPr lang="en-US" altLang="zh-CN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+</a:t>
              </a:r>
              <a:r>
                <a:rPr lang="zh-CN" altLang="en-US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技巧</a:t>
              </a:r>
              <a:r>
                <a:rPr lang="en-US" altLang="zh-CN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=</a:t>
              </a:r>
              <a:r>
                <a:rPr lang="zh-CN" altLang="en-US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成交</a:t>
              </a:r>
              <a:endParaRPr lang="zh-CN" altLang="en-US" dirty="0">
                <a:solidFill>
                  <a:srgbClr val="B10F0F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4731327" y="3399873"/>
              <a:ext cx="4636576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11183322" y="982003"/>
            <a:ext cx="477249" cy="396282"/>
            <a:chOff x="3131128" y="468790"/>
            <a:chExt cx="1012188" cy="840466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8" name="椭圆 17"/>
            <p:cNvSpPr/>
            <p:nvPr/>
          </p:nvSpPr>
          <p:spPr>
            <a:xfrm>
              <a:off x="3131128" y="468790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577935" y="468790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4024742" y="468790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131128" y="829736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577935" y="829736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4024742" y="829736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3131128" y="1190682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577935" y="1190682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4024742" y="1190682"/>
              <a:ext cx="118574" cy="1185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0170" y="114356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B10F0F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rPr>
              <a:t>销售常用技巧</a:t>
            </a:r>
            <a:endParaRPr lang="zh-CN" altLang="en-US" sz="2800" b="1" dirty="0">
              <a:solidFill>
                <a:srgbClr val="B10F0F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032865" y="210144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勤奋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+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技巧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=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成交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7680" y="1085634"/>
            <a:ext cx="10843261" cy="128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接待第一次前来公司考察的客户，不急于说项目本身或直接介绍，而是让其了解公司实力、公司经营理念、公司扶持等，使客户先感受公司的强大实力和优势，从而激发其代理加盟的欲望。为后面谈具体代理加盟事宜、成交打下良好的基础。</a:t>
            </a:r>
            <a:endParaRPr lang="zh-CN" altLang="en-US" dirty="0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145489" y="3723875"/>
            <a:ext cx="1804201" cy="1804201"/>
            <a:chOff x="4701540" y="3162300"/>
            <a:chExt cx="2308860" cy="2308860"/>
          </a:xfrm>
          <a:solidFill>
            <a:srgbClr val="B10F0F"/>
          </a:solidFill>
        </p:grpSpPr>
        <p:sp>
          <p:nvSpPr>
            <p:cNvPr id="12" name="椭圆 11"/>
            <p:cNvSpPr/>
            <p:nvPr/>
          </p:nvSpPr>
          <p:spPr>
            <a:xfrm>
              <a:off x="4701540" y="3162300"/>
              <a:ext cx="2308860" cy="2308860"/>
            </a:xfrm>
            <a:prstGeom prst="ellipse">
              <a:avLst/>
            </a:prstGeom>
            <a:grpFill/>
            <a:ln>
              <a:noFill/>
            </a:ln>
            <a:effectLst>
              <a:outerShdw blurRad="292100" sx="102000" sy="102000" algn="ctr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4916181" y="4024342"/>
              <a:ext cx="1811782" cy="5907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公司实力</a:t>
              </a:r>
              <a:endParaRPr lang="zh-CN" altLang="en-US" sz="2800" b="1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532850" y="3734634"/>
            <a:ext cx="1804201" cy="1804201"/>
            <a:chOff x="4701540" y="3162300"/>
            <a:chExt cx="2308860" cy="2308860"/>
          </a:xfrm>
          <a:solidFill>
            <a:srgbClr val="B10F0F"/>
          </a:solidFill>
        </p:grpSpPr>
        <p:sp>
          <p:nvSpPr>
            <p:cNvPr id="15" name="椭圆 14"/>
            <p:cNvSpPr/>
            <p:nvPr/>
          </p:nvSpPr>
          <p:spPr>
            <a:xfrm>
              <a:off x="4701540" y="3162300"/>
              <a:ext cx="2308860" cy="2308860"/>
            </a:xfrm>
            <a:prstGeom prst="ellipse">
              <a:avLst/>
            </a:prstGeom>
            <a:grpFill/>
            <a:ln>
              <a:noFill/>
            </a:ln>
            <a:effectLst>
              <a:outerShdw blurRad="292100" sx="102000" sy="102000" algn="ctr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916181" y="4024342"/>
              <a:ext cx="1811782" cy="5907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经营理念</a:t>
              </a:r>
              <a:endParaRPr lang="zh-CN" altLang="en-US" sz="2800" b="1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920211" y="3723875"/>
            <a:ext cx="1804201" cy="1804201"/>
            <a:chOff x="4701540" y="3136631"/>
            <a:chExt cx="2308860" cy="2308860"/>
          </a:xfrm>
          <a:solidFill>
            <a:srgbClr val="B10F0F"/>
          </a:solidFill>
        </p:grpSpPr>
        <p:sp>
          <p:nvSpPr>
            <p:cNvPr id="18" name="椭圆 17"/>
            <p:cNvSpPr/>
            <p:nvPr/>
          </p:nvSpPr>
          <p:spPr>
            <a:xfrm>
              <a:off x="4701540" y="3136631"/>
              <a:ext cx="2308860" cy="2308860"/>
            </a:xfrm>
            <a:prstGeom prst="ellipse">
              <a:avLst/>
            </a:prstGeom>
            <a:grpFill/>
            <a:ln>
              <a:noFill/>
            </a:ln>
            <a:effectLst>
              <a:outerShdw blurRad="292100" sx="102000" sy="102000" algn="ctr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4950078" y="3765597"/>
              <a:ext cx="1811782" cy="1063438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公司扶持</a:t>
              </a:r>
              <a:endParaRPr lang="en-US" altLang="zh-CN" sz="2400" b="1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政策等</a:t>
              </a:r>
              <a:endParaRPr lang="zh-CN" altLang="en-US" sz="2800" b="1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5672439" y="2453261"/>
            <a:ext cx="3300904" cy="836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2000" b="1" dirty="0">
                <a:solidFill>
                  <a:srgbClr val="B10F0F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第一次前来公司考察的客户</a:t>
            </a:r>
            <a:endParaRPr lang="en-US" altLang="zh-CN" sz="2000" b="1" dirty="0">
              <a:solidFill>
                <a:srgbClr val="B10F0F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  <a:p>
            <a:pPr algn="ctr">
              <a:lnSpc>
                <a:spcPct val="125000"/>
              </a:lnSpc>
            </a:pPr>
            <a:r>
              <a:rPr lang="zh-CN" altLang="en-US" sz="2000" b="1" dirty="0">
                <a:solidFill>
                  <a:srgbClr val="B10F0F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你应该介绍的是</a:t>
            </a:r>
            <a:endParaRPr lang="zh-CN" altLang="en-US" sz="2400" b="1" dirty="0">
              <a:solidFill>
                <a:srgbClr val="B10F0F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21" name="左大括号 20"/>
          <p:cNvSpPr/>
          <p:nvPr/>
        </p:nvSpPr>
        <p:spPr>
          <a:xfrm rot="5400000">
            <a:off x="7148975" y="1167947"/>
            <a:ext cx="347832" cy="4699923"/>
          </a:xfrm>
          <a:prstGeom prst="leftBrace">
            <a:avLst>
              <a:gd name="adj1" fmla="val 115678"/>
              <a:gd name="adj2" fmla="val 50000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477720" y="163977"/>
            <a:ext cx="2618280" cy="461665"/>
            <a:chOff x="2795664" y="145132"/>
            <a:chExt cx="2618280" cy="461665"/>
          </a:xfrm>
        </p:grpSpPr>
        <p:sp>
          <p:nvSpPr>
            <p:cNvPr id="23" name="文本框 22"/>
            <p:cNvSpPr txBox="1"/>
            <p:nvPr/>
          </p:nvSpPr>
          <p:spPr>
            <a:xfrm>
              <a:off x="3299327" y="145132"/>
              <a:ext cx="211461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引领造势法</a:t>
              </a:r>
              <a:endParaRPr lang="zh-CN" altLang="en-US" sz="2400" b="1" dirty="0">
                <a:solidFill>
                  <a:srgbClr val="B10F0F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2855486" y="166756"/>
              <a:ext cx="418419" cy="418419"/>
            </a:xfrm>
            <a:prstGeom prst="ellipse">
              <a:avLst/>
            </a:prstGeom>
            <a:solidFill>
              <a:srgbClr val="B10F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795664" y="145132"/>
              <a:ext cx="51809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b="1" spc="-150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01</a:t>
              </a:r>
              <a:endParaRPr lang="zh-CN" altLang="en-US" sz="2400" b="1" spc="-150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cxnSp>
        <p:nvCxnSpPr>
          <p:cNvPr id="27" name="直接连接符 26"/>
          <p:cNvCxnSpPr/>
          <p:nvPr/>
        </p:nvCxnSpPr>
        <p:spPr>
          <a:xfrm>
            <a:off x="2707640" y="394810"/>
            <a:ext cx="655320" cy="0"/>
          </a:xfrm>
          <a:prstGeom prst="line">
            <a:avLst/>
          </a:prstGeom>
          <a:ln w="22225">
            <a:solidFill>
              <a:srgbClr val="B10F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Close-up of Human Hand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2697" y="2673083"/>
            <a:ext cx="2893356" cy="36196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67466" y="1435698"/>
            <a:ext cx="3574141" cy="235763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0032865" y="210144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勤奋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+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技巧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=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成交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5250180" y="1438544"/>
            <a:ext cx="2495701" cy="2354788"/>
            <a:chOff x="6343499" y="1820972"/>
            <a:chExt cx="2495701" cy="2354788"/>
          </a:xfrm>
        </p:grpSpPr>
        <p:sp>
          <p:nvSpPr>
            <p:cNvPr id="25" name="矩形 24"/>
            <p:cNvSpPr/>
            <p:nvPr/>
          </p:nvSpPr>
          <p:spPr>
            <a:xfrm>
              <a:off x="6343499" y="1820972"/>
              <a:ext cx="2495701" cy="2354788"/>
            </a:xfrm>
            <a:prstGeom prst="rect">
              <a:avLst/>
            </a:prstGeom>
            <a:solidFill>
              <a:srgbClr val="B10F0F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6744494" y="2471714"/>
              <a:ext cx="2002472" cy="11792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当客户有</a:t>
              </a:r>
              <a:endPara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明确的代理加盟</a:t>
              </a:r>
              <a:endPara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意向后</a:t>
              </a:r>
              <a:endPara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sp>
        <p:nvSpPr>
          <p:cNvPr id="29" name="任意多边形: 形状 28"/>
          <p:cNvSpPr/>
          <p:nvPr/>
        </p:nvSpPr>
        <p:spPr>
          <a:xfrm>
            <a:off x="985989" y="1907914"/>
            <a:ext cx="10220022" cy="2668099"/>
          </a:xfrm>
          <a:custGeom>
            <a:avLst/>
            <a:gdLst>
              <a:gd name="connsiteX0" fmla="*/ 5639324 w 8488253"/>
              <a:gd name="connsiteY0" fmla="*/ 0 h 2215993"/>
              <a:gd name="connsiteX1" fmla="*/ 7518756 w 8488253"/>
              <a:gd name="connsiteY1" fmla="*/ 0 h 2215993"/>
              <a:gd name="connsiteX2" fmla="*/ 8488253 w 8488253"/>
              <a:gd name="connsiteY2" fmla="*/ 969497 h 2215993"/>
              <a:gd name="connsiteX3" fmla="*/ 8488253 w 8488253"/>
              <a:gd name="connsiteY3" fmla="*/ 1103598 h 2215993"/>
              <a:gd name="connsiteX4" fmla="*/ 7518756 w 8488253"/>
              <a:gd name="connsiteY4" fmla="*/ 2073095 h 2215993"/>
              <a:gd name="connsiteX5" fmla="*/ 361916 w 8488253"/>
              <a:gd name="connsiteY5" fmla="*/ 2073095 h 2215993"/>
              <a:gd name="connsiteX6" fmla="*/ 361916 w 8488253"/>
              <a:gd name="connsiteY6" fmla="*/ 2215993 h 2215993"/>
              <a:gd name="connsiteX7" fmla="*/ 0 w 8488253"/>
              <a:gd name="connsiteY7" fmla="*/ 2026459 h 2215993"/>
              <a:gd name="connsiteX8" fmla="*/ 361916 w 8488253"/>
              <a:gd name="connsiteY8" fmla="*/ 1836925 h 2215993"/>
              <a:gd name="connsiteX9" fmla="*/ 361916 w 8488253"/>
              <a:gd name="connsiteY9" fmla="*/ 1979824 h 2215993"/>
              <a:gd name="connsiteX10" fmla="*/ 7518756 w 8488253"/>
              <a:gd name="connsiteY10" fmla="*/ 1979824 h 2215993"/>
              <a:gd name="connsiteX11" fmla="*/ 8394982 w 8488253"/>
              <a:gd name="connsiteY11" fmla="*/ 1103598 h 2215993"/>
              <a:gd name="connsiteX12" fmla="*/ 8394982 w 8488253"/>
              <a:gd name="connsiteY12" fmla="*/ 969497 h 2215993"/>
              <a:gd name="connsiteX13" fmla="*/ 7518756 w 8488253"/>
              <a:gd name="connsiteY13" fmla="*/ 93271 h 2215993"/>
              <a:gd name="connsiteX14" fmla="*/ 5639324 w 8488253"/>
              <a:gd name="connsiteY14" fmla="*/ 93271 h 2215993"/>
              <a:gd name="connsiteX15" fmla="*/ 5639324 w 8488253"/>
              <a:gd name="connsiteY15" fmla="*/ 0 h 221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488253" h="2215993">
                <a:moveTo>
                  <a:pt x="5639324" y="0"/>
                </a:moveTo>
                <a:lnTo>
                  <a:pt x="7518756" y="0"/>
                </a:lnTo>
                <a:cubicBezTo>
                  <a:pt x="8054194" y="0"/>
                  <a:pt x="8488253" y="434059"/>
                  <a:pt x="8488253" y="969497"/>
                </a:cubicBezTo>
                <a:lnTo>
                  <a:pt x="8488253" y="1103598"/>
                </a:lnTo>
                <a:cubicBezTo>
                  <a:pt x="8488253" y="1639036"/>
                  <a:pt x="8054194" y="2073095"/>
                  <a:pt x="7518756" y="2073095"/>
                </a:cubicBezTo>
                <a:lnTo>
                  <a:pt x="361916" y="2073095"/>
                </a:lnTo>
                <a:lnTo>
                  <a:pt x="361916" y="2215993"/>
                </a:lnTo>
                <a:lnTo>
                  <a:pt x="0" y="2026459"/>
                </a:lnTo>
                <a:lnTo>
                  <a:pt x="361916" y="1836925"/>
                </a:lnTo>
                <a:lnTo>
                  <a:pt x="361916" y="1979824"/>
                </a:lnTo>
                <a:lnTo>
                  <a:pt x="7518756" y="1979824"/>
                </a:lnTo>
                <a:cubicBezTo>
                  <a:pt x="8002682" y="1979824"/>
                  <a:pt x="8394982" y="1587524"/>
                  <a:pt x="8394982" y="1103598"/>
                </a:cubicBezTo>
                <a:lnTo>
                  <a:pt x="8394982" y="969497"/>
                </a:lnTo>
                <a:cubicBezTo>
                  <a:pt x="8394982" y="485571"/>
                  <a:pt x="8002682" y="93271"/>
                  <a:pt x="7518756" y="93271"/>
                </a:cubicBezTo>
                <a:lnTo>
                  <a:pt x="5639324" y="93271"/>
                </a:lnTo>
                <a:lnTo>
                  <a:pt x="5639324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756103" y="4642026"/>
            <a:ext cx="2017470" cy="98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600" dirty="0">
                <a:solidFill>
                  <a:prstClr val="black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有时不宜对客户逼得太紧，显出“志在必得”的成交欲望</a:t>
            </a:r>
            <a:endParaRPr lang="zh-CN" altLang="en-US" sz="2000" dirty="0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515099" y="4656830"/>
            <a:ext cx="2758557" cy="12949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600" dirty="0">
                <a:solidFill>
                  <a:prstClr val="black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抓住对方的需求心理，放缓节奏，先摆出相应的事实条件，让客户明白“条件不够，不强求成交”。</a:t>
            </a:r>
            <a:endParaRPr lang="zh-CN" altLang="en-US" sz="1600" dirty="0">
              <a:solidFill>
                <a:prstClr val="black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588240" y="4668222"/>
            <a:ext cx="2758557" cy="98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600" dirty="0">
                <a:solidFill>
                  <a:prstClr val="black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使客户产生患得患失的心理，从而主动迎合我方条件成交，达到签约目的。</a:t>
            </a:r>
            <a:endParaRPr lang="zh-CN" altLang="en-US" sz="1600" dirty="0">
              <a:solidFill>
                <a:prstClr val="black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2540238" y="4116224"/>
            <a:ext cx="449201" cy="449201"/>
            <a:chOff x="2529526" y="4248823"/>
            <a:chExt cx="667062" cy="667062"/>
          </a:xfrm>
        </p:grpSpPr>
        <p:sp>
          <p:nvSpPr>
            <p:cNvPr id="50" name="椭圆 49"/>
            <p:cNvSpPr/>
            <p:nvPr/>
          </p:nvSpPr>
          <p:spPr>
            <a:xfrm>
              <a:off x="2529526" y="4248823"/>
              <a:ext cx="667062" cy="667062"/>
            </a:xfrm>
            <a:prstGeom prst="ellipse">
              <a:avLst/>
            </a:prstGeom>
            <a:solidFill>
              <a:schemeClr val="bg1"/>
            </a:solidFill>
            <a:ln w="47625">
              <a:solidFill>
                <a:srgbClr val="B10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 rot="352748">
              <a:off x="2692823" y="4420979"/>
              <a:ext cx="340468" cy="340468"/>
              <a:chOff x="2697630" y="4407758"/>
              <a:chExt cx="340468" cy="340468"/>
            </a:xfrm>
          </p:grpSpPr>
          <p:cxnSp>
            <p:nvCxnSpPr>
              <p:cNvPr id="52" name="直接连接符 51"/>
              <p:cNvCxnSpPr/>
              <p:nvPr/>
            </p:nvCxnSpPr>
            <p:spPr>
              <a:xfrm>
                <a:off x="2697630" y="4449791"/>
                <a:ext cx="340468" cy="256401"/>
              </a:xfrm>
              <a:prstGeom prst="line">
                <a:avLst/>
              </a:prstGeom>
              <a:ln w="53975" cap="rnd">
                <a:solidFill>
                  <a:srgbClr val="B10F0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/>
              <p:nvPr/>
            </p:nvCxnSpPr>
            <p:spPr>
              <a:xfrm rot="5400000">
                <a:off x="2697630" y="4449791"/>
                <a:ext cx="340468" cy="256401"/>
              </a:xfrm>
              <a:prstGeom prst="line">
                <a:avLst/>
              </a:prstGeom>
              <a:ln w="53975" cap="rnd">
                <a:solidFill>
                  <a:srgbClr val="B10F0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2" name="组合 61"/>
          <p:cNvGrpSpPr/>
          <p:nvPr/>
        </p:nvGrpSpPr>
        <p:grpSpPr>
          <a:xfrm>
            <a:off x="5773233" y="4106868"/>
            <a:ext cx="449201" cy="449201"/>
            <a:chOff x="5285849" y="4313848"/>
            <a:chExt cx="449201" cy="449201"/>
          </a:xfrm>
        </p:grpSpPr>
        <p:sp>
          <p:nvSpPr>
            <p:cNvPr id="57" name="椭圆 56"/>
            <p:cNvSpPr/>
            <p:nvPr/>
          </p:nvSpPr>
          <p:spPr>
            <a:xfrm>
              <a:off x="5285849" y="4313848"/>
              <a:ext cx="449201" cy="449201"/>
            </a:xfrm>
            <a:prstGeom prst="ellipse">
              <a:avLst/>
            </a:prstGeom>
            <a:solidFill>
              <a:schemeClr val="bg1"/>
            </a:solidFill>
            <a:ln w="47625">
              <a:solidFill>
                <a:srgbClr val="B10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61" name="任意多边形: 形状 60"/>
            <p:cNvSpPr/>
            <p:nvPr/>
          </p:nvSpPr>
          <p:spPr>
            <a:xfrm>
              <a:off x="5361859" y="4472790"/>
              <a:ext cx="297180" cy="172720"/>
            </a:xfrm>
            <a:custGeom>
              <a:avLst/>
              <a:gdLst>
                <a:gd name="connsiteX0" fmla="*/ 0 w 297180"/>
                <a:gd name="connsiteY0" fmla="*/ 73660 h 172720"/>
                <a:gd name="connsiteX1" fmla="*/ 99060 w 297180"/>
                <a:gd name="connsiteY1" fmla="*/ 172720 h 172720"/>
                <a:gd name="connsiteX2" fmla="*/ 297180 w 297180"/>
                <a:gd name="connsiteY2" fmla="*/ 0 h 172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7180" h="172720">
                  <a:moveTo>
                    <a:pt x="0" y="73660"/>
                  </a:moveTo>
                  <a:lnTo>
                    <a:pt x="99060" y="172720"/>
                  </a:lnTo>
                  <a:lnTo>
                    <a:pt x="297180" y="0"/>
                  </a:lnTo>
                </a:path>
              </a:pathLst>
            </a:custGeom>
            <a:noFill/>
            <a:ln w="53975" cap="rnd">
              <a:solidFill>
                <a:srgbClr val="B10F0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8737084" y="4106868"/>
            <a:ext cx="449201" cy="449201"/>
            <a:chOff x="5285849" y="4313848"/>
            <a:chExt cx="449201" cy="449201"/>
          </a:xfrm>
        </p:grpSpPr>
        <p:sp>
          <p:nvSpPr>
            <p:cNvPr id="64" name="椭圆 63"/>
            <p:cNvSpPr/>
            <p:nvPr/>
          </p:nvSpPr>
          <p:spPr>
            <a:xfrm>
              <a:off x="5285849" y="4313848"/>
              <a:ext cx="449201" cy="449201"/>
            </a:xfrm>
            <a:prstGeom prst="ellipse">
              <a:avLst/>
            </a:prstGeom>
            <a:solidFill>
              <a:schemeClr val="bg1"/>
            </a:solidFill>
            <a:ln w="47625">
              <a:solidFill>
                <a:srgbClr val="B10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65" name="任意多边形: 形状 64"/>
            <p:cNvSpPr/>
            <p:nvPr/>
          </p:nvSpPr>
          <p:spPr>
            <a:xfrm>
              <a:off x="5361859" y="4472790"/>
              <a:ext cx="297180" cy="172720"/>
            </a:xfrm>
            <a:custGeom>
              <a:avLst/>
              <a:gdLst>
                <a:gd name="connsiteX0" fmla="*/ 0 w 297180"/>
                <a:gd name="connsiteY0" fmla="*/ 73660 h 172720"/>
                <a:gd name="connsiteX1" fmla="*/ 99060 w 297180"/>
                <a:gd name="connsiteY1" fmla="*/ 172720 h 172720"/>
                <a:gd name="connsiteX2" fmla="*/ 297180 w 297180"/>
                <a:gd name="connsiteY2" fmla="*/ 0 h 172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7180" h="172720">
                  <a:moveTo>
                    <a:pt x="0" y="73660"/>
                  </a:moveTo>
                  <a:lnTo>
                    <a:pt x="99060" y="172720"/>
                  </a:lnTo>
                  <a:lnTo>
                    <a:pt x="297180" y="0"/>
                  </a:lnTo>
                </a:path>
              </a:pathLst>
            </a:custGeom>
            <a:noFill/>
            <a:ln w="53975" cap="rnd">
              <a:solidFill>
                <a:srgbClr val="B10F0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2707640" y="163977"/>
            <a:ext cx="3388360" cy="461665"/>
            <a:chOff x="2707640" y="163977"/>
            <a:chExt cx="3388360" cy="461665"/>
          </a:xfrm>
        </p:grpSpPr>
        <p:grpSp>
          <p:nvGrpSpPr>
            <p:cNvPr id="46" name="组合 45"/>
            <p:cNvGrpSpPr/>
            <p:nvPr/>
          </p:nvGrpSpPr>
          <p:grpSpPr>
            <a:xfrm>
              <a:off x="3477720" y="163977"/>
              <a:ext cx="2618280" cy="461665"/>
              <a:chOff x="2795664" y="145132"/>
              <a:chExt cx="2618280" cy="461665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3299327" y="145132"/>
                <a:ext cx="211461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B10F0F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欲擒故纵法</a:t>
                </a:r>
                <a:endParaRPr lang="zh-CN" altLang="en-US" sz="2400" b="1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2855486" y="166756"/>
                <a:ext cx="418419" cy="418419"/>
              </a:xfrm>
              <a:prstGeom prst="ellipse">
                <a:avLst/>
              </a:prstGeom>
              <a:solidFill>
                <a:srgbClr val="B10F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2795664" y="145132"/>
                <a:ext cx="51809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spc="-150" dirty="0">
                    <a:solidFill>
                      <a:schemeClr val="bg1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02</a:t>
                </a:r>
                <a:endParaRPr lang="zh-CN" altLang="en-US" sz="2400" b="1" spc="-150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  <p:cxnSp>
          <p:nvCxnSpPr>
            <p:cNvPr id="66" name="直接连接符 65"/>
            <p:cNvCxnSpPr/>
            <p:nvPr/>
          </p:nvCxnSpPr>
          <p:spPr>
            <a:xfrm>
              <a:off x="2707640" y="394810"/>
              <a:ext cx="655320" cy="0"/>
            </a:xfrm>
            <a:prstGeom prst="line">
              <a:avLst/>
            </a:prstGeom>
            <a:ln w="22225">
              <a:solidFill>
                <a:srgbClr val="B10F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矩形 29"/>
          <p:cNvSpPr/>
          <p:nvPr/>
        </p:nvSpPr>
        <p:spPr>
          <a:xfrm>
            <a:off x="320170" y="114356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B10F0F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rPr>
              <a:t>销售常用技巧</a:t>
            </a:r>
            <a:endParaRPr lang="zh-CN" altLang="en-US" sz="2800" b="1" dirty="0">
              <a:solidFill>
                <a:srgbClr val="B10F0F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  <a:sym typeface="阿里巴巴普惠体 R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032865" y="210144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勤奋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+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技巧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=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成交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2707640" y="163977"/>
            <a:ext cx="3388360" cy="461665"/>
            <a:chOff x="2707640" y="163977"/>
            <a:chExt cx="3388360" cy="461665"/>
          </a:xfrm>
        </p:grpSpPr>
        <p:grpSp>
          <p:nvGrpSpPr>
            <p:cNvPr id="46" name="组合 45"/>
            <p:cNvGrpSpPr/>
            <p:nvPr/>
          </p:nvGrpSpPr>
          <p:grpSpPr>
            <a:xfrm>
              <a:off x="3477720" y="163977"/>
              <a:ext cx="2618280" cy="461665"/>
              <a:chOff x="2795664" y="145132"/>
              <a:chExt cx="2618280" cy="461665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3299327" y="145132"/>
                <a:ext cx="211461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B10F0F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激将促销法</a:t>
                </a:r>
                <a:endParaRPr lang="zh-CN" altLang="en-US" sz="2400" b="1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2855486" y="166756"/>
                <a:ext cx="418419" cy="418419"/>
              </a:xfrm>
              <a:prstGeom prst="ellipse">
                <a:avLst/>
              </a:prstGeom>
              <a:solidFill>
                <a:srgbClr val="B10F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2795664" y="145132"/>
                <a:ext cx="51809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spc="-150" dirty="0">
                    <a:solidFill>
                      <a:schemeClr val="bg1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03</a:t>
                </a:r>
                <a:endParaRPr lang="zh-CN" altLang="en-US" sz="2400" b="1" spc="-150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  <p:cxnSp>
          <p:nvCxnSpPr>
            <p:cNvPr id="66" name="直接连接符 65"/>
            <p:cNvCxnSpPr/>
            <p:nvPr/>
          </p:nvCxnSpPr>
          <p:spPr>
            <a:xfrm>
              <a:off x="2707640" y="394810"/>
              <a:ext cx="655320" cy="0"/>
            </a:xfrm>
            <a:prstGeom prst="line">
              <a:avLst/>
            </a:prstGeom>
            <a:ln w="22225">
              <a:solidFill>
                <a:srgbClr val="B10F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824345" y="1256778"/>
            <a:ext cx="4156364" cy="1170709"/>
            <a:chOff x="824345" y="1427018"/>
            <a:chExt cx="4156364" cy="1170709"/>
          </a:xfrm>
        </p:grpSpPr>
        <p:sp>
          <p:nvSpPr>
            <p:cNvPr id="4" name="矩形: 圆角 3"/>
            <p:cNvSpPr/>
            <p:nvPr/>
          </p:nvSpPr>
          <p:spPr>
            <a:xfrm>
              <a:off x="824345" y="1427018"/>
              <a:ext cx="4156364" cy="1170709"/>
            </a:xfrm>
            <a:prstGeom prst="roundRect">
              <a:avLst>
                <a:gd name="adj" fmla="val 3846"/>
              </a:avLst>
            </a:prstGeom>
            <a:noFill/>
            <a:ln w="22225">
              <a:solidFill>
                <a:srgbClr val="B10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392382" y="1636227"/>
              <a:ext cx="3151909" cy="7623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dirty="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当客户已出现代理加盟意向，但又犹豫不决的时候</a:t>
              </a:r>
              <a:endParaRPr lang="zh-CN" altLang="en-US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sp>
        <p:nvSpPr>
          <p:cNvPr id="7" name="箭头: 右 6"/>
          <p:cNvSpPr/>
          <p:nvPr/>
        </p:nvSpPr>
        <p:spPr>
          <a:xfrm>
            <a:off x="5195454" y="1611299"/>
            <a:ext cx="1281546" cy="461665"/>
          </a:xfrm>
          <a:prstGeom prst="rightArrow">
            <a:avLst>
              <a:gd name="adj1" fmla="val 50000"/>
              <a:gd name="adj2" fmla="val 87512"/>
            </a:avLst>
          </a:prstGeom>
          <a:solidFill>
            <a:srgbClr val="B10F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6643254" y="1256776"/>
            <a:ext cx="4156364" cy="1170709"/>
            <a:chOff x="824345" y="1427018"/>
            <a:chExt cx="4156364" cy="1170709"/>
          </a:xfrm>
        </p:grpSpPr>
        <p:sp>
          <p:nvSpPr>
            <p:cNvPr id="36" name="矩形: 圆角 35"/>
            <p:cNvSpPr/>
            <p:nvPr/>
          </p:nvSpPr>
          <p:spPr>
            <a:xfrm>
              <a:off x="824345" y="1427018"/>
              <a:ext cx="4156364" cy="1170709"/>
            </a:xfrm>
            <a:prstGeom prst="roundRect">
              <a:avLst>
                <a:gd name="adj" fmla="val 3846"/>
              </a:avLst>
            </a:prstGeom>
            <a:solidFill>
              <a:srgbClr val="B10F0F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392382" y="1636227"/>
              <a:ext cx="3151909" cy="7623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销售人员不是直接从正面鼓励客户购买</a:t>
              </a:r>
              <a:endParaRPr lang="zh-CN" altLang="en-US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sp>
        <p:nvSpPr>
          <p:cNvPr id="38" name="箭头: 右 37"/>
          <p:cNvSpPr/>
          <p:nvPr/>
        </p:nvSpPr>
        <p:spPr>
          <a:xfrm rot="5400000">
            <a:off x="1980152" y="2982238"/>
            <a:ext cx="1383081" cy="461665"/>
          </a:xfrm>
          <a:prstGeom prst="rightArrow">
            <a:avLst>
              <a:gd name="adj1" fmla="val 50000"/>
              <a:gd name="adj2" fmla="val 87512"/>
            </a:avLst>
          </a:prstGeom>
          <a:solidFill>
            <a:srgbClr val="B10F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824345" y="3904610"/>
            <a:ext cx="4156364" cy="1170709"/>
            <a:chOff x="824345" y="1427018"/>
            <a:chExt cx="4156364" cy="1170709"/>
          </a:xfrm>
        </p:grpSpPr>
        <p:sp>
          <p:nvSpPr>
            <p:cNvPr id="40" name="矩形: 圆角 39"/>
            <p:cNvSpPr/>
            <p:nvPr/>
          </p:nvSpPr>
          <p:spPr>
            <a:xfrm>
              <a:off x="824345" y="1427018"/>
              <a:ext cx="4156364" cy="1170709"/>
            </a:xfrm>
            <a:prstGeom prst="roundRect">
              <a:avLst>
                <a:gd name="adj" fmla="val 3846"/>
              </a:avLst>
            </a:prstGeom>
            <a:solidFill>
              <a:schemeClr val="tx1">
                <a:lumMod val="75000"/>
                <a:lumOff val="25000"/>
              </a:schemeClr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392382" y="1636227"/>
              <a:ext cx="3151909" cy="7623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从反面委婉地（一定要把握尺度）用某种语言和语气</a:t>
              </a:r>
              <a:endParaRPr lang="zh-CN" altLang="en-US" b="1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643254" y="3904610"/>
            <a:ext cx="4156364" cy="1170709"/>
            <a:chOff x="824345" y="1427018"/>
            <a:chExt cx="4156364" cy="1170709"/>
          </a:xfrm>
        </p:grpSpPr>
        <p:sp>
          <p:nvSpPr>
            <p:cNvPr id="51" name="矩形: 圆角 50"/>
            <p:cNvSpPr/>
            <p:nvPr/>
          </p:nvSpPr>
          <p:spPr>
            <a:xfrm>
              <a:off x="824345" y="1427018"/>
              <a:ext cx="4156364" cy="1170709"/>
            </a:xfrm>
            <a:prstGeom prst="roundRect">
              <a:avLst>
                <a:gd name="adj" fmla="val 3846"/>
              </a:avLst>
            </a:prstGeom>
            <a:solidFill>
              <a:schemeClr val="tx1">
                <a:lumMod val="75000"/>
                <a:lumOff val="25000"/>
              </a:schemeClr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392382" y="1636227"/>
              <a:ext cx="3151909" cy="7623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暗示对方缺乏某种成交的主观或客观条件</a:t>
              </a:r>
              <a:endParaRPr lang="zh-CN" altLang="en-US" b="1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sp>
        <p:nvSpPr>
          <p:cNvPr id="58" name="箭头: 右 57"/>
          <p:cNvSpPr/>
          <p:nvPr/>
        </p:nvSpPr>
        <p:spPr>
          <a:xfrm>
            <a:off x="5195454" y="4259131"/>
            <a:ext cx="1281546" cy="461665"/>
          </a:xfrm>
          <a:prstGeom prst="rightArrow">
            <a:avLst>
              <a:gd name="adj1" fmla="val 50000"/>
              <a:gd name="adj2" fmla="val 87512"/>
            </a:avLst>
          </a:prstGeom>
          <a:solidFill>
            <a:srgbClr val="B10F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035300" y="551994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B10F0F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让客户为了维护自尊，立即下决心拍板成交。</a:t>
            </a:r>
            <a:endParaRPr lang="zh-CN" altLang="en-US" sz="2400" b="1" dirty="0">
              <a:solidFill>
                <a:srgbClr val="B10F0F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5470475" y="1630442"/>
            <a:ext cx="449201" cy="449201"/>
            <a:chOff x="2529526" y="4248823"/>
            <a:chExt cx="667062" cy="667062"/>
          </a:xfrm>
        </p:grpSpPr>
        <p:sp>
          <p:nvSpPr>
            <p:cNvPr id="68" name="椭圆 67"/>
            <p:cNvSpPr/>
            <p:nvPr/>
          </p:nvSpPr>
          <p:spPr>
            <a:xfrm>
              <a:off x="2529526" y="4248823"/>
              <a:ext cx="667062" cy="667062"/>
            </a:xfrm>
            <a:prstGeom prst="ellipse">
              <a:avLst/>
            </a:prstGeom>
            <a:solidFill>
              <a:schemeClr val="bg1"/>
            </a:solidFill>
            <a:ln w="47625">
              <a:solidFill>
                <a:srgbClr val="B10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grpSp>
          <p:nvGrpSpPr>
            <p:cNvPr id="69" name="组合 68"/>
            <p:cNvGrpSpPr/>
            <p:nvPr/>
          </p:nvGrpSpPr>
          <p:grpSpPr>
            <a:xfrm rot="352748">
              <a:off x="2692823" y="4420979"/>
              <a:ext cx="340468" cy="340468"/>
              <a:chOff x="2697630" y="4407758"/>
              <a:chExt cx="340468" cy="340468"/>
            </a:xfrm>
          </p:grpSpPr>
          <p:cxnSp>
            <p:nvCxnSpPr>
              <p:cNvPr id="70" name="直接连接符 69"/>
              <p:cNvCxnSpPr/>
              <p:nvPr/>
            </p:nvCxnSpPr>
            <p:spPr>
              <a:xfrm>
                <a:off x="2697630" y="4449791"/>
                <a:ext cx="340468" cy="256401"/>
              </a:xfrm>
              <a:prstGeom prst="line">
                <a:avLst/>
              </a:prstGeom>
              <a:ln w="53975" cap="rnd">
                <a:solidFill>
                  <a:srgbClr val="B10F0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直接连接符 70"/>
              <p:cNvCxnSpPr/>
              <p:nvPr/>
            </p:nvCxnSpPr>
            <p:spPr>
              <a:xfrm rot="5400000">
                <a:off x="2697630" y="4449791"/>
                <a:ext cx="340468" cy="256401"/>
              </a:xfrm>
              <a:prstGeom prst="line">
                <a:avLst/>
              </a:prstGeom>
              <a:ln w="53975" cap="rnd">
                <a:solidFill>
                  <a:srgbClr val="B10F0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2" name="组合 71"/>
          <p:cNvGrpSpPr/>
          <p:nvPr/>
        </p:nvGrpSpPr>
        <p:grpSpPr>
          <a:xfrm>
            <a:off x="2440862" y="2872403"/>
            <a:ext cx="449201" cy="449201"/>
            <a:chOff x="5285849" y="4313848"/>
            <a:chExt cx="449201" cy="449201"/>
          </a:xfrm>
        </p:grpSpPr>
        <p:sp>
          <p:nvSpPr>
            <p:cNvPr id="73" name="椭圆 72"/>
            <p:cNvSpPr/>
            <p:nvPr/>
          </p:nvSpPr>
          <p:spPr>
            <a:xfrm>
              <a:off x="5285849" y="4313848"/>
              <a:ext cx="449201" cy="449201"/>
            </a:xfrm>
            <a:prstGeom prst="ellipse">
              <a:avLst/>
            </a:prstGeom>
            <a:solidFill>
              <a:schemeClr val="bg1"/>
            </a:solidFill>
            <a:ln w="47625">
              <a:solidFill>
                <a:srgbClr val="B10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74" name="任意多边形: 形状 73"/>
            <p:cNvSpPr/>
            <p:nvPr/>
          </p:nvSpPr>
          <p:spPr>
            <a:xfrm>
              <a:off x="5361859" y="4472790"/>
              <a:ext cx="297180" cy="172720"/>
            </a:xfrm>
            <a:custGeom>
              <a:avLst/>
              <a:gdLst>
                <a:gd name="connsiteX0" fmla="*/ 0 w 297180"/>
                <a:gd name="connsiteY0" fmla="*/ 73660 h 172720"/>
                <a:gd name="connsiteX1" fmla="*/ 99060 w 297180"/>
                <a:gd name="connsiteY1" fmla="*/ 172720 h 172720"/>
                <a:gd name="connsiteX2" fmla="*/ 297180 w 297180"/>
                <a:gd name="connsiteY2" fmla="*/ 0 h 172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7180" h="172720">
                  <a:moveTo>
                    <a:pt x="0" y="73660"/>
                  </a:moveTo>
                  <a:lnTo>
                    <a:pt x="99060" y="172720"/>
                  </a:lnTo>
                  <a:lnTo>
                    <a:pt x="297180" y="0"/>
                  </a:lnTo>
                </a:path>
              </a:pathLst>
            </a:custGeom>
            <a:noFill/>
            <a:ln w="53975" cap="rnd">
              <a:solidFill>
                <a:srgbClr val="B10F0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320170" y="114356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B10F0F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rPr>
              <a:t>销售常用技巧</a:t>
            </a:r>
            <a:endParaRPr lang="zh-CN" altLang="en-US" sz="2800" b="1" dirty="0">
              <a:solidFill>
                <a:srgbClr val="B10F0F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  <a:sym typeface="阿里巴巴普惠体 R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032865" y="210144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勤奋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+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技巧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=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成交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2707640" y="163977"/>
            <a:ext cx="3388360" cy="461665"/>
            <a:chOff x="2707640" y="163977"/>
            <a:chExt cx="3388360" cy="461665"/>
          </a:xfrm>
        </p:grpSpPr>
        <p:grpSp>
          <p:nvGrpSpPr>
            <p:cNvPr id="46" name="组合 45"/>
            <p:cNvGrpSpPr/>
            <p:nvPr/>
          </p:nvGrpSpPr>
          <p:grpSpPr>
            <a:xfrm>
              <a:off x="3477720" y="163977"/>
              <a:ext cx="2618280" cy="461665"/>
              <a:chOff x="2795664" y="145132"/>
              <a:chExt cx="2618280" cy="461665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3299327" y="145132"/>
                <a:ext cx="211461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B10F0F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机会不再法</a:t>
                </a:r>
                <a:endParaRPr lang="zh-CN" altLang="en-US" sz="2400" b="1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2855486" y="166756"/>
                <a:ext cx="418419" cy="418419"/>
              </a:xfrm>
              <a:prstGeom prst="ellipse">
                <a:avLst/>
              </a:prstGeom>
              <a:solidFill>
                <a:srgbClr val="B10F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2795664" y="145132"/>
                <a:ext cx="51809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spc="-150" dirty="0">
                    <a:solidFill>
                      <a:schemeClr val="bg1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04</a:t>
                </a:r>
                <a:endParaRPr lang="zh-CN" altLang="en-US" sz="2400" b="1" spc="-150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  <p:cxnSp>
          <p:nvCxnSpPr>
            <p:cNvPr id="66" name="直接连接符 65"/>
            <p:cNvCxnSpPr/>
            <p:nvPr/>
          </p:nvCxnSpPr>
          <p:spPr>
            <a:xfrm>
              <a:off x="2707640" y="394810"/>
              <a:ext cx="655320" cy="0"/>
            </a:xfrm>
            <a:prstGeom prst="line">
              <a:avLst/>
            </a:prstGeom>
            <a:ln w="22225">
              <a:solidFill>
                <a:srgbClr val="B10F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任意多边形: 形状 33"/>
          <p:cNvSpPr/>
          <p:nvPr/>
        </p:nvSpPr>
        <p:spPr>
          <a:xfrm rot="16200000">
            <a:off x="7278630" y="-1216198"/>
            <a:ext cx="1563976" cy="6296881"/>
          </a:xfrm>
          <a:custGeom>
            <a:avLst/>
            <a:gdLst>
              <a:gd name="connsiteX0" fmla="*/ 1563976 w 1563976"/>
              <a:gd name="connsiteY0" fmla="*/ 229621 h 6296881"/>
              <a:gd name="connsiteX1" fmla="*/ 1563976 w 1563976"/>
              <a:gd name="connsiteY1" fmla="*/ 6188638 h 6296881"/>
              <a:gd name="connsiteX2" fmla="*/ 1455733 w 1563976"/>
              <a:gd name="connsiteY2" fmla="*/ 6296881 h 6296881"/>
              <a:gd name="connsiteX3" fmla="*/ 108243 w 1563976"/>
              <a:gd name="connsiteY3" fmla="*/ 6296881 h 6296881"/>
              <a:gd name="connsiteX4" fmla="*/ 0 w 1563976"/>
              <a:gd name="connsiteY4" fmla="*/ 6188638 h 6296881"/>
              <a:gd name="connsiteX5" fmla="*/ 0 w 1563976"/>
              <a:gd name="connsiteY5" fmla="*/ 229621 h 6296881"/>
              <a:gd name="connsiteX6" fmla="*/ 108243 w 1563976"/>
              <a:gd name="connsiteY6" fmla="*/ 121378 h 6296881"/>
              <a:gd name="connsiteX7" fmla="*/ 978226 w 1563976"/>
              <a:gd name="connsiteY7" fmla="*/ 121378 h 6296881"/>
              <a:gd name="connsiteX8" fmla="*/ 1048625 w 1563976"/>
              <a:gd name="connsiteY8" fmla="*/ 0 h 6296881"/>
              <a:gd name="connsiteX9" fmla="*/ 1119024 w 1563976"/>
              <a:gd name="connsiteY9" fmla="*/ 121378 h 6296881"/>
              <a:gd name="connsiteX10" fmla="*/ 1455734 w 1563976"/>
              <a:gd name="connsiteY10" fmla="*/ 121378 h 6296881"/>
              <a:gd name="connsiteX11" fmla="*/ 1563976 w 1563976"/>
              <a:gd name="connsiteY11" fmla="*/ 229621 h 6296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63976" h="6296881">
                <a:moveTo>
                  <a:pt x="1563976" y="229621"/>
                </a:moveTo>
                <a:lnTo>
                  <a:pt x="1563976" y="6188638"/>
                </a:lnTo>
                <a:cubicBezTo>
                  <a:pt x="1563976" y="6248419"/>
                  <a:pt x="1515514" y="6296881"/>
                  <a:pt x="1455733" y="6296881"/>
                </a:cubicBezTo>
                <a:lnTo>
                  <a:pt x="108243" y="6296881"/>
                </a:lnTo>
                <a:cubicBezTo>
                  <a:pt x="48462" y="6296881"/>
                  <a:pt x="0" y="6248419"/>
                  <a:pt x="0" y="6188638"/>
                </a:cubicBezTo>
                <a:lnTo>
                  <a:pt x="0" y="229621"/>
                </a:lnTo>
                <a:cubicBezTo>
                  <a:pt x="0" y="169840"/>
                  <a:pt x="48462" y="121378"/>
                  <a:pt x="108243" y="121378"/>
                </a:cubicBezTo>
                <a:lnTo>
                  <a:pt x="978226" y="121378"/>
                </a:lnTo>
                <a:lnTo>
                  <a:pt x="1048625" y="0"/>
                </a:lnTo>
                <a:lnTo>
                  <a:pt x="1119024" y="121378"/>
                </a:lnTo>
                <a:lnTo>
                  <a:pt x="1455734" y="121378"/>
                </a:lnTo>
                <a:cubicBezTo>
                  <a:pt x="1515514" y="121378"/>
                  <a:pt x="1563976" y="169840"/>
                  <a:pt x="1563976" y="229621"/>
                </a:cubicBezTo>
                <a:close/>
              </a:path>
            </a:pathLst>
          </a:custGeom>
          <a:solidFill>
            <a:srgbClr val="B10F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5301537" y="1302242"/>
            <a:ext cx="5542592" cy="128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告诉客户，招商加盟招募期即将结束、公司项目的代理费用会上涨，或这某一区域的代理商名额就剩下最后一位、再不签订合约有别人要捷足先登等</a:t>
            </a:r>
            <a:endParaRPr lang="zh-CN" altLang="en-US" b="1" dirty="0">
              <a:solidFill>
                <a:schemeClr val="bg1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024833" y="3550387"/>
            <a:ext cx="36543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prstClr val="black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给客户制造一些紧张感</a:t>
            </a:r>
            <a:endParaRPr lang="zh-CN" altLang="en-US" sz="2800" b="1" dirty="0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5024832" y="4932834"/>
            <a:ext cx="64890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prstClr val="black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让其产生“过了这个村就没有这个店”的心理，从而下定决心加盟代理。</a:t>
            </a:r>
            <a:endParaRPr lang="zh-CN" altLang="en-US" sz="2400" b="1" dirty="0">
              <a:solidFill>
                <a:prstClr val="black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4598201" y="1134567"/>
            <a:ext cx="0" cy="5189500"/>
          </a:xfrm>
          <a:prstGeom prst="line">
            <a:avLst/>
          </a:prstGeom>
          <a:ln w="412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椭圆 51"/>
          <p:cNvSpPr/>
          <p:nvPr/>
        </p:nvSpPr>
        <p:spPr>
          <a:xfrm>
            <a:off x="4480092" y="3550387"/>
            <a:ext cx="236217" cy="236217"/>
          </a:xfrm>
          <a:prstGeom prst="ellipse">
            <a:avLst/>
          </a:prstGeom>
          <a:solidFill>
            <a:srgbClr val="B10F0F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4480093" y="5076279"/>
            <a:ext cx="236217" cy="236217"/>
          </a:xfrm>
          <a:prstGeom prst="ellipse">
            <a:avLst/>
          </a:prstGeom>
          <a:solidFill>
            <a:srgbClr val="B10F0F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4480091" y="1547497"/>
            <a:ext cx="236217" cy="236217"/>
          </a:xfrm>
          <a:prstGeom prst="ellipse">
            <a:avLst/>
          </a:prstGeom>
          <a:solidFill>
            <a:srgbClr val="B10F0F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20170" y="114356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B10F0F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rPr>
              <a:t>销售常用技巧</a:t>
            </a:r>
            <a:endParaRPr lang="zh-CN" altLang="en-US" sz="2800" b="1" dirty="0">
              <a:solidFill>
                <a:srgbClr val="B10F0F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4" name="矩形: 圆角 3"/>
          <p:cNvSpPr/>
          <p:nvPr/>
        </p:nvSpPr>
        <p:spPr>
          <a:xfrm>
            <a:off x="2238971" y="3249562"/>
            <a:ext cx="236207" cy="2918460"/>
          </a:xfrm>
          <a:prstGeom prst="roundRect">
            <a:avLst>
              <a:gd name="adj" fmla="val 50000"/>
            </a:avLst>
          </a:prstGeom>
          <a:solidFill>
            <a:srgbClr val="B10F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1136871" y="2097555"/>
            <a:ext cx="2425661" cy="2425661"/>
            <a:chOff x="1134792" y="2516487"/>
            <a:chExt cx="2425661" cy="2425661"/>
          </a:xfrm>
        </p:grpSpPr>
        <p:sp>
          <p:nvSpPr>
            <p:cNvPr id="10" name="椭圆 9"/>
            <p:cNvSpPr/>
            <p:nvPr/>
          </p:nvSpPr>
          <p:spPr>
            <a:xfrm>
              <a:off x="1134792" y="2516487"/>
              <a:ext cx="2425661" cy="2425661"/>
            </a:xfrm>
            <a:prstGeom prst="ellipse">
              <a:avLst/>
            </a:prstGeom>
            <a:solidFill>
              <a:srgbClr val="B10F0F"/>
            </a:solidFill>
            <a:ln w="603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237711" y="2975997"/>
              <a:ext cx="2234571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  <a:sym typeface="阿里巴巴普惠体 R" panose="00020600040101010101" pitchFamily="18" charset="-122"/>
                </a:rPr>
                <a:t>名额就剩</a:t>
              </a:r>
              <a:endParaRPr lang="en-US" altLang="zh-CN" sz="2800" b="1" dirty="0">
                <a:solidFill>
                  <a:schemeClr val="bg1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endParaRPr>
            </a:p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  <a:sym typeface="阿里巴巴普惠体 R" panose="00020600040101010101" pitchFamily="18" charset="-122"/>
                </a:rPr>
                <a:t>最后几位</a:t>
              </a:r>
              <a:endParaRPr lang="en-US" altLang="zh-CN" sz="2800" b="1" dirty="0">
                <a:solidFill>
                  <a:schemeClr val="bg1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endParaRPr>
            </a:p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  <a:sym typeface="阿里巴巴普惠体 R" panose="00020600040101010101" pitchFamily="18" charset="-122"/>
                </a:rPr>
                <a:t>活动最后</a:t>
              </a:r>
              <a:r>
                <a:rPr lang="en-US" altLang="zh-CN" sz="2800" b="1" dirty="0">
                  <a:solidFill>
                    <a:schemeClr val="bg1"/>
                  </a:solidFill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  <a:sym typeface="阿里巴巴普惠体 R" panose="00020600040101010101" pitchFamily="18" charset="-122"/>
                </a:rPr>
                <a:t>1</a:t>
              </a:r>
              <a:r>
                <a:rPr lang="zh-CN" altLang="en-US" sz="2800" b="1" dirty="0">
                  <a:solidFill>
                    <a:schemeClr val="bg1"/>
                  </a:solidFill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  <a:sym typeface="阿里巴巴普惠体 R" panose="00020600040101010101" pitchFamily="18" charset="-122"/>
                </a:rPr>
                <a:t>天</a:t>
              </a:r>
              <a:endParaRPr lang="zh-CN" altLang="en-US" sz="2800" dirty="0"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032865" y="210144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勤奋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+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技巧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=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成交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2707640" y="163977"/>
            <a:ext cx="3388360" cy="461665"/>
            <a:chOff x="2707640" y="163977"/>
            <a:chExt cx="3388360" cy="461665"/>
          </a:xfrm>
        </p:grpSpPr>
        <p:grpSp>
          <p:nvGrpSpPr>
            <p:cNvPr id="46" name="组合 45"/>
            <p:cNvGrpSpPr/>
            <p:nvPr/>
          </p:nvGrpSpPr>
          <p:grpSpPr>
            <a:xfrm>
              <a:off x="3477720" y="163977"/>
              <a:ext cx="2618280" cy="461665"/>
              <a:chOff x="2795664" y="145132"/>
              <a:chExt cx="2618280" cy="461665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3299327" y="145132"/>
                <a:ext cx="211461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B10F0F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从众关联法</a:t>
                </a:r>
                <a:endParaRPr lang="zh-CN" altLang="en-US" sz="2400" b="1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2855486" y="166756"/>
                <a:ext cx="418419" cy="418419"/>
              </a:xfrm>
              <a:prstGeom prst="ellipse">
                <a:avLst/>
              </a:prstGeom>
              <a:solidFill>
                <a:srgbClr val="B10F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2795664" y="145132"/>
                <a:ext cx="51809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spc="-150" dirty="0">
                    <a:solidFill>
                      <a:schemeClr val="bg1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05</a:t>
                </a:r>
                <a:endParaRPr lang="zh-CN" altLang="en-US" sz="2400" b="1" spc="-150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  <p:cxnSp>
          <p:nvCxnSpPr>
            <p:cNvPr id="66" name="直接连接符 65"/>
            <p:cNvCxnSpPr/>
            <p:nvPr/>
          </p:nvCxnSpPr>
          <p:spPr>
            <a:xfrm>
              <a:off x="2707640" y="394810"/>
              <a:ext cx="655320" cy="0"/>
            </a:xfrm>
            <a:prstGeom prst="line">
              <a:avLst/>
            </a:prstGeom>
            <a:ln w="22225">
              <a:solidFill>
                <a:srgbClr val="B10F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矩形 21"/>
          <p:cNvSpPr/>
          <p:nvPr/>
        </p:nvSpPr>
        <p:spPr>
          <a:xfrm>
            <a:off x="837991" y="1242970"/>
            <a:ext cx="10381314" cy="468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人们买东西都有一个从众心理，越是人多的时候，越觉得买着踏实，也容易冲动下决心签约。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41336" y="4208021"/>
            <a:ext cx="3635871" cy="1498903"/>
            <a:chOff x="1468420" y="4437858"/>
            <a:chExt cx="2976964" cy="1227266"/>
          </a:xfrm>
        </p:grpSpPr>
        <p:sp>
          <p:nvSpPr>
            <p:cNvPr id="23" name="矩形 22"/>
            <p:cNvSpPr/>
            <p:nvPr/>
          </p:nvSpPr>
          <p:spPr>
            <a:xfrm>
              <a:off x="1544620" y="4518613"/>
              <a:ext cx="2900764" cy="10158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2400" b="1" dirty="0">
                  <a:solidFill>
                    <a:prstClr val="black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集中时间安排更多客户</a:t>
              </a:r>
              <a:endParaRPr lang="en-US" altLang="zh-CN" sz="2400" b="1" dirty="0">
                <a:solidFill>
                  <a:prstClr val="black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  <a:p>
              <a:pPr lvl="0">
                <a:lnSpc>
                  <a:spcPct val="130000"/>
                </a:lnSpc>
              </a:pPr>
              <a:r>
                <a:rPr lang="zh-CN" altLang="en-US" sz="3600" b="1" dirty="0">
                  <a:solidFill>
                    <a:srgbClr val="C00000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谈判或签约</a:t>
              </a:r>
              <a:endParaRPr lang="zh-CN" altLang="en-US" sz="3600" b="1" dirty="0">
                <a:solidFill>
                  <a:srgbClr val="C00000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1468420" y="5665124"/>
              <a:ext cx="2755984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1468420" y="4437858"/>
              <a:ext cx="2755984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组合 26"/>
            <p:cNvGrpSpPr/>
            <p:nvPr/>
          </p:nvGrpSpPr>
          <p:grpSpPr>
            <a:xfrm>
              <a:off x="3659771" y="4921564"/>
              <a:ext cx="556261" cy="556260"/>
              <a:chOff x="6842007" y="5184800"/>
              <a:chExt cx="556261" cy="556260"/>
            </a:xfrm>
          </p:grpSpPr>
          <p:sp>
            <p:nvSpPr>
              <p:cNvPr id="28" name="星形: 十二角 27"/>
              <p:cNvSpPr/>
              <p:nvPr/>
            </p:nvSpPr>
            <p:spPr>
              <a:xfrm>
                <a:off x="6842007" y="5184800"/>
                <a:ext cx="556260" cy="556260"/>
              </a:xfrm>
              <a:prstGeom prst="star12">
                <a:avLst>
                  <a:gd name="adj" fmla="val 42523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869068" y="5314142"/>
                <a:ext cx="529200" cy="3024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策略</a:t>
                </a:r>
                <a:endParaRPr lang="zh-CN" altLang="en-US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</p:grpSp>
      <p:pic>
        <p:nvPicPr>
          <p:cNvPr id="6" name="图片 5" descr="桌子上放着笔记本电脑的人&#10;&#10;低可信度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366" y="2220489"/>
            <a:ext cx="5234939" cy="348995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837991" y="2220489"/>
            <a:ext cx="5446462" cy="1776201"/>
          </a:xfrm>
          <a:prstGeom prst="rect">
            <a:avLst/>
          </a:prstGeom>
          <a:solidFill>
            <a:srgbClr val="B10F0F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149004" y="2364923"/>
            <a:ext cx="4686285" cy="1397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有意识地制造销售现场人气或大量成交的气氛，令客户有紧迫感，会加快洽谈成交进程。</a:t>
            </a:r>
            <a:endParaRPr lang="zh-CN" altLang="en-US" sz="2400" b="1" dirty="0">
              <a:solidFill>
                <a:schemeClr val="bg1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20170" y="114356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B10F0F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rPr>
              <a:t>销售常用技巧</a:t>
            </a:r>
            <a:endParaRPr lang="zh-CN" altLang="en-US" sz="2800" b="1" dirty="0">
              <a:solidFill>
                <a:srgbClr val="B10F0F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  <a:sym typeface="阿里巴巴普惠体 R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 flipH="1">
            <a:off x="6992771" y="1571399"/>
            <a:ext cx="4140126" cy="1156793"/>
            <a:chOff x="4575917" y="931462"/>
            <a:chExt cx="3669443" cy="1156793"/>
          </a:xfrm>
        </p:grpSpPr>
        <p:sp>
          <p:nvSpPr>
            <p:cNvPr id="51" name="箭头: 五边形 50"/>
            <p:cNvSpPr/>
            <p:nvPr/>
          </p:nvSpPr>
          <p:spPr>
            <a:xfrm>
              <a:off x="4575917" y="931462"/>
              <a:ext cx="3669443" cy="1156793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 w="22225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4824978" y="1294927"/>
              <a:ext cx="2863602" cy="4405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dirty="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制造名额紧张的局面</a:t>
              </a:r>
              <a:endParaRPr lang="zh-CN" altLang="en-US" sz="2000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75358" y="1623155"/>
            <a:ext cx="4140126" cy="1156793"/>
            <a:chOff x="4575917" y="931462"/>
            <a:chExt cx="3669443" cy="1156793"/>
          </a:xfrm>
        </p:grpSpPr>
        <p:sp>
          <p:nvSpPr>
            <p:cNvPr id="30" name="箭头: 五边形 29"/>
            <p:cNvSpPr/>
            <p:nvPr/>
          </p:nvSpPr>
          <p:spPr>
            <a:xfrm>
              <a:off x="4575917" y="931462"/>
              <a:ext cx="3669443" cy="1156793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 w="22225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4824978" y="1116134"/>
              <a:ext cx="2863602" cy="8099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dirty="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与同事配合，证明有别的客户也想代理加盟</a:t>
              </a:r>
              <a:endParaRPr lang="zh-CN" altLang="en-US" sz="2000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10032865" y="210144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勤奋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+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技巧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=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成交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2707640" y="163977"/>
            <a:ext cx="3388360" cy="461665"/>
            <a:chOff x="2707640" y="163977"/>
            <a:chExt cx="3388360" cy="461665"/>
          </a:xfrm>
        </p:grpSpPr>
        <p:grpSp>
          <p:nvGrpSpPr>
            <p:cNvPr id="46" name="组合 45"/>
            <p:cNvGrpSpPr/>
            <p:nvPr/>
          </p:nvGrpSpPr>
          <p:grpSpPr>
            <a:xfrm>
              <a:off x="3477720" y="163977"/>
              <a:ext cx="2618280" cy="461665"/>
              <a:chOff x="2795664" y="145132"/>
              <a:chExt cx="2618280" cy="461665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3299327" y="145132"/>
                <a:ext cx="211461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B10F0F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双龙抢珠法</a:t>
                </a:r>
                <a:endParaRPr lang="zh-CN" altLang="en-US" sz="2400" b="1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2855486" y="166756"/>
                <a:ext cx="418419" cy="418419"/>
              </a:xfrm>
              <a:prstGeom prst="ellipse">
                <a:avLst/>
              </a:prstGeom>
              <a:solidFill>
                <a:srgbClr val="B10F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2795664" y="145132"/>
                <a:ext cx="51809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spc="-150" dirty="0">
                    <a:solidFill>
                      <a:schemeClr val="bg1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06</a:t>
                </a:r>
                <a:endParaRPr lang="zh-CN" altLang="en-US" sz="2400" b="1" spc="-150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  <p:cxnSp>
          <p:nvCxnSpPr>
            <p:cNvPr id="66" name="直接连接符 65"/>
            <p:cNvCxnSpPr/>
            <p:nvPr/>
          </p:nvCxnSpPr>
          <p:spPr>
            <a:xfrm>
              <a:off x="2707640" y="394810"/>
              <a:ext cx="655320" cy="0"/>
            </a:xfrm>
            <a:prstGeom prst="line">
              <a:avLst/>
            </a:prstGeom>
            <a:ln w="22225">
              <a:solidFill>
                <a:srgbClr val="B10F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合 34"/>
          <p:cNvGrpSpPr/>
          <p:nvPr/>
        </p:nvGrpSpPr>
        <p:grpSpPr>
          <a:xfrm>
            <a:off x="5038691" y="1065012"/>
            <a:ext cx="2030873" cy="2030872"/>
            <a:chOff x="4701540" y="3162300"/>
            <a:chExt cx="2308860" cy="2308860"/>
          </a:xfrm>
        </p:grpSpPr>
        <p:sp>
          <p:nvSpPr>
            <p:cNvPr id="36" name="椭圆 35"/>
            <p:cNvSpPr/>
            <p:nvPr/>
          </p:nvSpPr>
          <p:spPr>
            <a:xfrm>
              <a:off x="4701540" y="3162300"/>
              <a:ext cx="2308860" cy="230886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outerShdw blurRad="292100" sx="102000" sy="102000" algn="ctr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4876148" y="3609012"/>
              <a:ext cx="1959643" cy="15891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促成客户</a:t>
              </a:r>
              <a:endParaRPr lang="en-US" altLang="zh-CN" sz="2400" b="1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尽快做出</a:t>
              </a:r>
              <a:endParaRPr lang="en-US" altLang="zh-CN" sz="2400" b="1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决定</a:t>
              </a:r>
              <a:endParaRPr lang="zh-CN" altLang="en-US" sz="2800" b="1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1663730" y="3857501"/>
            <a:ext cx="5194270" cy="1595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000" b="1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什么？青岛市的代理已经有人做了！有没有交钱？我这有个客户立刻就要交钱，对，就这样！”售楼员的语气和焦急神色，给客户的感觉就是现在不买就买不到了</a:t>
            </a:r>
            <a:r>
              <a:rPr lang="en-US" altLang="zh-CN" sz="2000" b="1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…… </a:t>
            </a:r>
            <a:endParaRPr lang="zh-CN" altLang="en-US" sz="2000" b="1" dirty="0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074646" y="3546504"/>
            <a:ext cx="5691914" cy="310997"/>
            <a:chOff x="1074646" y="3546504"/>
            <a:chExt cx="5691914" cy="310997"/>
          </a:xfrm>
        </p:grpSpPr>
        <p:sp>
          <p:nvSpPr>
            <p:cNvPr id="38" name="文本框 37"/>
            <p:cNvSpPr txBox="1"/>
            <p:nvPr/>
          </p:nvSpPr>
          <p:spPr>
            <a:xfrm>
              <a:off x="1074646" y="3546504"/>
              <a:ext cx="336265" cy="310997"/>
            </a:xfrm>
            <a:custGeom>
              <a:avLst/>
              <a:gdLst/>
              <a:ahLst/>
              <a:cxnLst/>
              <a:rect l="l" t="t" r="r" b="b"/>
              <a:pathLst>
                <a:path w="57931" h="53578">
                  <a:moveTo>
                    <a:pt x="53020" y="0"/>
                  </a:moveTo>
                  <a:lnTo>
                    <a:pt x="57931" y="7814"/>
                  </a:lnTo>
                  <a:cubicBezTo>
                    <a:pt x="53838" y="9525"/>
                    <a:pt x="50824" y="12074"/>
                    <a:pt x="48890" y="15460"/>
                  </a:cubicBezTo>
                  <a:cubicBezTo>
                    <a:pt x="46955" y="18846"/>
                    <a:pt x="45876" y="23775"/>
                    <a:pt x="45653" y="30250"/>
                  </a:cubicBezTo>
                  <a:lnTo>
                    <a:pt x="56145" y="30250"/>
                  </a:lnTo>
                  <a:lnTo>
                    <a:pt x="56145" y="53578"/>
                  </a:lnTo>
                  <a:lnTo>
                    <a:pt x="34602" y="53578"/>
                  </a:lnTo>
                  <a:lnTo>
                    <a:pt x="34602" y="35161"/>
                  </a:lnTo>
                  <a:cubicBezTo>
                    <a:pt x="34602" y="25189"/>
                    <a:pt x="35793" y="17971"/>
                    <a:pt x="38174" y="13506"/>
                  </a:cubicBezTo>
                  <a:cubicBezTo>
                    <a:pt x="41299" y="7553"/>
                    <a:pt x="46248" y="3051"/>
                    <a:pt x="53020" y="0"/>
                  </a:cubicBezTo>
                  <a:close/>
                  <a:moveTo>
                    <a:pt x="18417" y="0"/>
                  </a:moveTo>
                  <a:lnTo>
                    <a:pt x="23329" y="7814"/>
                  </a:lnTo>
                  <a:cubicBezTo>
                    <a:pt x="19236" y="9525"/>
                    <a:pt x="16222" y="12074"/>
                    <a:pt x="14287" y="15460"/>
                  </a:cubicBezTo>
                  <a:cubicBezTo>
                    <a:pt x="12353" y="18846"/>
                    <a:pt x="11274" y="23775"/>
                    <a:pt x="11050" y="30250"/>
                  </a:cubicBezTo>
                  <a:lnTo>
                    <a:pt x="21543" y="30250"/>
                  </a:lnTo>
                  <a:lnTo>
                    <a:pt x="21543" y="53578"/>
                  </a:lnTo>
                  <a:lnTo>
                    <a:pt x="0" y="53578"/>
                  </a:lnTo>
                  <a:lnTo>
                    <a:pt x="0" y="35161"/>
                  </a:lnTo>
                  <a:cubicBezTo>
                    <a:pt x="0" y="25189"/>
                    <a:pt x="1190" y="17971"/>
                    <a:pt x="3572" y="13506"/>
                  </a:cubicBezTo>
                  <a:cubicBezTo>
                    <a:pt x="6697" y="7553"/>
                    <a:pt x="11646" y="3051"/>
                    <a:pt x="18417" y="0"/>
                  </a:cubicBezTo>
                  <a:close/>
                </a:path>
              </a:pathLst>
            </a:custGeom>
            <a:solidFill>
              <a:srgbClr val="B10F0F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1663730" y="3753594"/>
              <a:ext cx="5102830" cy="0"/>
            </a:xfrm>
            <a:prstGeom prst="line">
              <a:avLst/>
            </a:prstGeom>
            <a:ln w="15875">
              <a:solidFill>
                <a:srgbClr val="B10F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/>
        </p:nvGrpSpPr>
        <p:grpSpPr>
          <a:xfrm flipH="1">
            <a:off x="1135426" y="5555860"/>
            <a:ext cx="5691914" cy="310997"/>
            <a:chOff x="1074646" y="3546504"/>
            <a:chExt cx="5691914" cy="310997"/>
          </a:xfrm>
        </p:grpSpPr>
        <p:sp>
          <p:nvSpPr>
            <p:cNvPr id="44" name="文本框 43"/>
            <p:cNvSpPr txBox="1"/>
            <p:nvPr/>
          </p:nvSpPr>
          <p:spPr>
            <a:xfrm>
              <a:off x="1074646" y="3546504"/>
              <a:ext cx="336265" cy="310997"/>
            </a:xfrm>
            <a:custGeom>
              <a:avLst/>
              <a:gdLst/>
              <a:ahLst/>
              <a:cxnLst/>
              <a:rect l="l" t="t" r="r" b="b"/>
              <a:pathLst>
                <a:path w="57931" h="53578">
                  <a:moveTo>
                    <a:pt x="53020" y="0"/>
                  </a:moveTo>
                  <a:lnTo>
                    <a:pt x="57931" y="7814"/>
                  </a:lnTo>
                  <a:cubicBezTo>
                    <a:pt x="53838" y="9525"/>
                    <a:pt x="50824" y="12074"/>
                    <a:pt x="48890" y="15460"/>
                  </a:cubicBezTo>
                  <a:cubicBezTo>
                    <a:pt x="46955" y="18846"/>
                    <a:pt x="45876" y="23775"/>
                    <a:pt x="45653" y="30250"/>
                  </a:cubicBezTo>
                  <a:lnTo>
                    <a:pt x="56145" y="30250"/>
                  </a:lnTo>
                  <a:lnTo>
                    <a:pt x="56145" y="53578"/>
                  </a:lnTo>
                  <a:lnTo>
                    <a:pt x="34602" y="53578"/>
                  </a:lnTo>
                  <a:lnTo>
                    <a:pt x="34602" y="35161"/>
                  </a:lnTo>
                  <a:cubicBezTo>
                    <a:pt x="34602" y="25189"/>
                    <a:pt x="35793" y="17971"/>
                    <a:pt x="38174" y="13506"/>
                  </a:cubicBezTo>
                  <a:cubicBezTo>
                    <a:pt x="41299" y="7553"/>
                    <a:pt x="46248" y="3051"/>
                    <a:pt x="53020" y="0"/>
                  </a:cubicBezTo>
                  <a:close/>
                  <a:moveTo>
                    <a:pt x="18417" y="0"/>
                  </a:moveTo>
                  <a:lnTo>
                    <a:pt x="23329" y="7814"/>
                  </a:lnTo>
                  <a:cubicBezTo>
                    <a:pt x="19236" y="9525"/>
                    <a:pt x="16222" y="12074"/>
                    <a:pt x="14287" y="15460"/>
                  </a:cubicBezTo>
                  <a:cubicBezTo>
                    <a:pt x="12353" y="18846"/>
                    <a:pt x="11274" y="23775"/>
                    <a:pt x="11050" y="30250"/>
                  </a:cubicBezTo>
                  <a:lnTo>
                    <a:pt x="21543" y="30250"/>
                  </a:lnTo>
                  <a:lnTo>
                    <a:pt x="21543" y="53578"/>
                  </a:lnTo>
                  <a:lnTo>
                    <a:pt x="0" y="53578"/>
                  </a:lnTo>
                  <a:lnTo>
                    <a:pt x="0" y="35161"/>
                  </a:lnTo>
                  <a:cubicBezTo>
                    <a:pt x="0" y="25189"/>
                    <a:pt x="1190" y="17971"/>
                    <a:pt x="3572" y="13506"/>
                  </a:cubicBezTo>
                  <a:cubicBezTo>
                    <a:pt x="6697" y="7553"/>
                    <a:pt x="11646" y="3051"/>
                    <a:pt x="18417" y="0"/>
                  </a:cubicBezTo>
                  <a:close/>
                </a:path>
              </a:pathLst>
            </a:custGeom>
            <a:solidFill>
              <a:srgbClr val="B10F0F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1663730" y="3753594"/>
              <a:ext cx="5102830" cy="0"/>
            </a:xfrm>
            <a:prstGeom prst="line">
              <a:avLst/>
            </a:prstGeom>
            <a:ln w="15875">
              <a:solidFill>
                <a:srgbClr val="B10F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矩形 26"/>
          <p:cNvSpPr/>
          <p:nvPr/>
        </p:nvSpPr>
        <p:spPr>
          <a:xfrm>
            <a:off x="320170" y="114356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B10F0F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rPr>
              <a:t>销售常用技巧</a:t>
            </a:r>
            <a:endParaRPr lang="zh-CN" altLang="en-US" sz="2800" b="1" dirty="0">
              <a:solidFill>
                <a:srgbClr val="B10F0F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  <a:sym typeface="阿里巴巴普惠体 R" panose="00020600040101010101" pitchFamily="18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76725" y="3234579"/>
            <a:ext cx="3844294" cy="26328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032865" y="210144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勤奋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+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技巧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=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成交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2707640" y="163977"/>
            <a:ext cx="3388360" cy="461665"/>
            <a:chOff x="2707640" y="163977"/>
            <a:chExt cx="3388360" cy="461665"/>
          </a:xfrm>
        </p:grpSpPr>
        <p:grpSp>
          <p:nvGrpSpPr>
            <p:cNvPr id="46" name="组合 45"/>
            <p:cNvGrpSpPr/>
            <p:nvPr/>
          </p:nvGrpSpPr>
          <p:grpSpPr>
            <a:xfrm>
              <a:off x="3477720" y="163977"/>
              <a:ext cx="2618280" cy="461665"/>
              <a:chOff x="2795664" y="145132"/>
              <a:chExt cx="2618280" cy="461665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3299327" y="145132"/>
                <a:ext cx="211461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B10F0F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结果提示法</a:t>
                </a:r>
                <a:endParaRPr lang="zh-CN" altLang="en-US" sz="2400" b="1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2855486" y="166756"/>
                <a:ext cx="418419" cy="418419"/>
              </a:xfrm>
              <a:prstGeom prst="ellipse">
                <a:avLst/>
              </a:prstGeom>
              <a:solidFill>
                <a:srgbClr val="B10F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2795664" y="145132"/>
                <a:ext cx="51809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spc="-150" dirty="0">
                    <a:solidFill>
                      <a:schemeClr val="bg1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07</a:t>
                </a:r>
                <a:endParaRPr lang="zh-CN" altLang="en-US" sz="2400" b="1" spc="-150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  <p:cxnSp>
          <p:nvCxnSpPr>
            <p:cNvPr id="66" name="直接连接符 65"/>
            <p:cNvCxnSpPr/>
            <p:nvPr/>
          </p:nvCxnSpPr>
          <p:spPr>
            <a:xfrm>
              <a:off x="2707640" y="394810"/>
              <a:ext cx="655320" cy="0"/>
            </a:xfrm>
            <a:prstGeom prst="line">
              <a:avLst/>
            </a:prstGeom>
            <a:ln w="22225">
              <a:solidFill>
                <a:srgbClr val="B10F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矩形 26"/>
          <p:cNvSpPr/>
          <p:nvPr/>
        </p:nvSpPr>
        <p:spPr>
          <a:xfrm>
            <a:off x="868680" y="1063142"/>
            <a:ext cx="10271760" cy="88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如果销售人员一味给客户施加压力，忘了</a:t>
            </a:r>
            <a:r>
              <a:rPr lang="zh-CN" altLang="en-US" sz="2400" b="1" dirty="0">
                <a:solidFill>
                  <a:srgbClr val="C00000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“客户才是主角”</a:t>
            </a:r>
            <a:r>
              <a:rPr lang="zh-CN" altLang="en-US" sz="2000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的真谛，客户回家后，也许会觉得很不爽。</a:t>
            </a:r>
            <a:endParaRPr lang="zh-CN" altLang="en-US" sz="2000" dirty="0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295400" y="2777068"/>
            <a:ext cx="9601200" cy="2464739"/>
            <a:chOff x="1143000" y="2604533"/>
            <a:chExt cx="11353532" cy="2914583"/>
          </a:xfrm>
        </p:grpSpPr>
        <p:sp>
          <p:nvSpPr>
            <p:cNvPr id="4" name="弧形 3"/>
            <p:cNvSpPr/>
            <p:nvPr/>
          </p:nvSpPr>
          <p:spPr>
            <a:xfrm>
              <a:off x="1143000" y="2604533"/>
              <a:ext cx="2838383" cy="2838383"/>
            </a:xfrm>
            <a:prstGeom prst="arc">
              <a:avLst>
                <a:gd name="adj1" fmla="val 10912906"/>
                <a:gd name="adj2" fmla="val 0"/>
              </a:avLst>
            </a:prstGeom>
            <a:ln w="120650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32" name="弧形 31"/>
            <p:cNvSpPr/>
            <p:nvPr/>
          </p:nvSpPr>
          <p:spPr>
            <a:xfrm flipV="1">
              <a:off x="3981383" y="2604533"/>
              <a:ext cx="2838383" cy="2838383"/>
            </a:xfrm>
            <a:prstGeom prst="arc">
              <a:avLst>
                <a:gd name="adj1" fmla="val 10912906"/>
                <a:gd name="adj2" fmla="val 0"/>
              </a:avLst>
            </a:prstGeom>
            <a:ln w="120650" cap="rnd">
              <a:solidFill>
                <a:srgbClr val="B10F0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33" name="弧形 32"/>
            <p:cNvSpPr/>
            <p:nvPr/>
          </p:nvSpPr>
          <p:spPr>
            <a:xfrm>
              <a:off x="6819766" y="2680733"/>
              <a:ext cx="2838383" cy="2838383"/>
            </a:xfrm>
            <a:prstGeom prst="arc">
              <a:avLst>
                <a:gd name="adj1" fmla="val 10912906"/>
                <a:gd name="adj2" fmla="val 0"/>
              </a:avLst>
            </a:prstGeom>
            <a:ln w="120650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34" name="弧形 33"/>
            <p:cNvSpPr/>
            <p:nvPr/>
          </p:nvSpPr>
          <p:spPr>
            <a:xfrm flipV="1">
              <a:off x="9658149" y="2680733"/>
              <a:ext cx="2838383" cy="2838383"/>
            </a:xfrm>
            <a:prstGeom prst="arc">
              <a:avLst>
                <a:gd name="adj1" fmla="val 10912906"/>
                <a:gd name="adj2" fmla="val 0"/>
              </a:avLst>
            </a:prstGeom>
            <a:ln w="120650" cap="rnd">
              <a:solidFill>
                <a:srgbClr val="B10F0F"/>
              </a:solidFill>
              <a:round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572437" y="3054104"/>
            <a:ext cx="1846227" cy="1846227"/>
            <a:chOff x="1572437" y="3054104"/>
            <a:chExt cx="1846227" cy="1846227"/>
          </a:xfrm>
        </p:grpSpPr>
        <p:sp>
          <p:nvSpPr>
            <p:cNvPr id="6" name="椭圆 5"/>
            <p:cNvSpPr/>
            <p:nvPr/>
          </p:nvSpPr>
          <p:spPr>
            <a:xfrm>
              <a:off x="1572437" y="3054104"/>
              <a:ext cx="1846227" cy="184622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625600" y="3522464"/>
              <a:ext cx="1737360" cy="7623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在推销中要</a:t>
              </a:r>
              <a:endPara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  <a:p>
              <a:pPr algn="ctr">
                <a:lnSpc>
                  <a:spcPct val="125000"/>
                </a:lnSpc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通过结果提示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955961" y="3118543"/>
            <a:ext cx="1846227" cy="1846227"/>
            <a:chOff x="1572437" y="3054104"/>
            <a:chExt cx="1846227" cy="1846227"/>
          </a:xfrm>
        </p:grpSpPr>
        <p:sp>
          <p:nvSpPr>
            <p:cNvPr id="53" name="椭圆 52"/>
            <p:cNvSpPr/>
            <p:nvPr/>
          </p:nvSpPr>
          <p:spPr>
            <a:xfrm>
              <a:off x="1572437" y="3054104"/>
              <a:ext cx="1846227" cy="1846227"/>
            </a:xfrm>
            <a:prstGeom prst="ellipse">
              <a:avLst/>
            </a:prstGeom>
            <a:solidFill>
              <a:srgbClr val="B10F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1642376" y="3458025"/>
              <a:ext cx="1737360" cy="10990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让客户想象代理加盟后的巨大利益</a:t>
              </a:r>
              <a:endParaRPr lang="zh-CN" altLang="en-US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389812" y="3054104"/>
            <a:ext cx="1846227" cy="1846227"/>
            <a:chOff x="1572437" y="3054104"/>
            <a:chExt cx="1846227" cy="1846227"/>
          </a:xfrm>
        </p:grpSpPr>
        <p:sp>
          <p:nvSpPr>
            <p:cNvPr id="56" name="椭圆 55"/>
            <p:cNvSpPr/>
            <p:nvPr/>
          </p:nvSpPr>
          <p:spPr>
            <a:xfrm>
              <a:off x="1572437" y="3054104"/>
              <a:ext cx="1846227" cy="184622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643381" y="3600832"/>
              <a:ext cx="1737360" cy="7623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享受自主</a:t>
              </a:r>
              <a:endPara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  <a:p>
              <a:pPr algn="ctr">
                <a:lnSpc>
                  <a:spcPct val="125000"/>
                </a:lnSpc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决策的喜悦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8773336" y="3118543"/>
            <a:ext cx="1846227" cy="1846227"/>
            <a:chOff x="1572437" y="3054104"/>
            <a:chExt cx="1846227" cy="1846227"/>
          </a:xfrm>
        </p:grpSpPr>
        <p:sp>
          <p:nvSpPr>
            <p:cNvPr id="59" name="椭圆 58"/>
            <p:cNvSpPr/>
            <p:nvPr/>
          </p:nvSpPr>
          <p:spPr>
            <a:xfrm>
              <a:off x="1572437" y="3054104"/>
              <a:ext cx="1846227" cy="1846227"/>
            </a:xfrm>
            <a:prstGeom prst="ellipse">
              <a:avLst/>
            </a:prstGeom>
            <a:solidFill>
              <a:srgbClr val="B10F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615482" y="3564705"/>
              <a:ext cx="1737360" cy="7623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从而产生</a:t>
              </a:r>
              <a:endPara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  <a:p>
              <a:pPr algn="ctr">
                <a:lnSpc>
                  <a:spcPct val="125000"/>
                </a:lnSpc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签约欲望</a:t>
              </a:r>
              <a:endParaRPr lang="zh-CN" altLang="en-US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320170" y="114356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B10F0F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rPr>
              <a:t>销售常用技巧</a:t>
            </a:r>
            <a:endParaRPr lang="zh-CN" altLang="en-US" sz="2800" b="1" dirty="0">
              <a:solidFill>
                <a:srgbClr val="B10F0F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  <a:sym typeface="阿里巴巴普惠体 R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032865" y="210144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勤奋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+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技巧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=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成交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2707640" y="163977"/>
            <a:ext cx="3388360" cy="461665"/>
            <a:chOff x="2707640" y="163977"/>
            <a:chExt cx="3388360" cy="461665"/>
          </a:xfrm>
        </p:grpSpPr>
        <p:grpSp>
          <p:nvGrpSpPr>
            <p:cNvPr id="46" name="组合 45"/>
            <p:cNvGrpSpPr/>
            <p:nvPr/>
          </p:nvGrpSpPr>
          <p:grpSpPr>
            <a:xfrm>
              <a:off x="3477720" y="163977"/>
              <a:ext cx="2618280" cy="461665"/>
              <a:chOff x="2795664" y="145132"/>
              <a:chExt cx="2618280" cy="461665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3299327" y="145132"/>
                <a:ext cx="211461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B10F0F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晓之以利法</a:t>
                </a:r>
                <a:endParaRPr lang="zh-CN" altLang="en-US" sz="2400" b="1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2855486" y="166756"/>
                <a:ext cx="418419" cy="418419"/>
              </a:xfrm>
              <a:prstGeom prst="ellipse">
                <a:avLst/>
              </a:prstGeom>
              <a:solidFill>
                <a:srgbClr val="B10F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2795664" y="145132"/>
                <a:ext cx="51809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spc="-150" dirty="0">
                    <a:solidFill>
                      <a:schemeClr val="bg1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08</a:t>
                </a:r>
                <a:endParaRPr lang="zh-CN" altLang="en-US" sz="2400" b="1" spc="-150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  <p:cxnSp>
          <p:nvCxnSpPr>
            <p:cNvPr id="66" name="直接连接符 65"/>
            <p:cNvCxnSpPr/>
            <p:nvPr/>
          </p:nvCxnSpPr>
          <p:spPr>
            <a:xfrm>
              <a:off x="2707640" y="394810"/>
              <a:ext cx="655320" cy="0"/>
            </a:xfrm>
            <a:prstGeom prst="line">
              <a:avLst/>
            </a:prstGeom>
            <a:ln w="22225">
              <a:solidFill>
                <a:srgbClr val="B10F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>
            <a:off x="1031077" y="1244445"/>
            <a:ext cx="10129845" cy="2339101"/>
            <a:chOff x="1269675" y="1381605"/>
            <a:chExt cx="10129845" cy="2339101"/>
          </a:xfrm>
        </p:grpSpPr>
        <p:sp>
          <p:nvSpPr>
            <p:cNvPr id="8" name="矩形: 圆角 7"/>
            <p:cNvSpPr/>
            <p:nvPr/>
          </p:nvSpPr>
          <p:spPr>
            <a:xfrm>
              <a:off x="2544971" y="1902308"/>
              <a:ext cx="8854549" cy="1465732"/>
            </a:xfrm>
            <a:prstGeom prst="roundRect">
              <a:avLst>
                <a:gd name="adj" fmla="val 4710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1269675" y="1381605"/>
              <a:ext cx="2339102" cy="2339101"/>
              <a:chOff x="4351122" y="3162299"/>
              <a:chExt cx="2659280" cy="2659280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4351122" y="3162299"/>
                <a:ext cx="2659280" cy="265928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outerShdw blurRad="292100" sx="102000" sy="102000" algn="ctr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4821161" y="3754276"/>
                <a:ext cx="1959642" cy="15891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400" b="1" dirty="0">
                    <a:solidFill>
                      <a:schemeClr val="bg1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通过提问、答疑、算账等方式</a:t>
                </a:r>
                <a:endParaRPr lang="zh-CN" altLang="en-US" sz="24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  <p:sp>
          <p:nvSpPr>
            <p:cNvPr id="36" name="矩形 35"/>
            <p:cNvSpPr/>
            <p:nvPr/>
          </p:nvSpPr>
          <p:spPr>
            <a:xfrm>
              <a:off x="4268815" y="2164917"/>
              <a:ext cx="6423660" cy="9533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b="1" dirty="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向客户提示代理加盟项目能给他们带来的巨大利益空间，从而打动客户的心。</a:t>
              </a:r>
              <a:endParaRPr lang="zh-CN" altLang="en-US" sz="2400" b="1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 flipH="1">
            <a:off x="1031077" y="3713338"/>
            <a:ext cx="10129845" cy="2339101"/>
            <a:chOff x="1269675" y="1381605"/>
            <a:chExt cx="10129845" cy="2339101"/>
          </a:xfrm>
        </p:grpSpPr>
        <p:sp>
          <p:nvSpPr>
            <p:cNvPr id="38" name="矩形: 圆角 37"/>
            <p:cNvSpPr/>
            <p:nvPr/>
          </p:nvSpPr>
          <p:spPr>
            <a:xfrm>
              <a:off x="2544971" y="1902308"/>
              <a:ext cx="8854549" cy="1465732"/>
            </a:xfrm>
            <a:prstGeom prst="roundRect">
              <a:avLst>
                <a:gd name="adj" fmla="val 4710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1269675" y="1381605"/>
              <a:ext cx="2339102" cy="2339101"/>
              <a:chOff x="4351122" y="3162299"/>
              <a:chExt cx="2659280" cy="2659280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4351122" y="3162299"/>
                <a:ext cx="2659280" cy="265928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outerShdw blurRad="292100" sx="102000" sy="102000" algn="ctr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4653768" y="3768557"/>
                <a:ext cx="1959642" cy="15891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400" b="1" dirty="0">
                    <a:solidFill>
                      <a:schemeClr val="bg1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利用人们买东西图实惠的心理</a:t>
                </a:r>
                <a:endParaRPr lang="zh-CN" altLang="en-US" sz="24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  <p:sp>
          <p:nvSpPr>
            <p:cNvPr id="41" name="矩形 40"/>
            <p:cNvSpPr/>
            <p:nvPr/>
          </p:nvSpPr>
          <p:spPr>
            <a:xfrm>
              <a:off x="4268815" y="2164917"/>
              <a:ext cx="6423660" cy="9533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b="1" dirty="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结合招商大会现场的优惠政策，吸引客户采取签约行动。</a:t>
              </a:r>
              <a:endParaRPr lang="zh-CN" altLang="en-US" sz="2400" b="1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320170" y="114356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B10F0F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rPr>
              <a:t>销售常用技巧</a:t>
            </a:r>
            <a:endParaRPr lang="zh-CN" altLang="en-US" sz="2800" b="1" dirty="0">
              <a:solidFill>
                <a:srgbClr val="B10F0F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  <a:sym typeface="阿里巴巴普惠体 R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8200" y="2453640"/>
            <a:ext cx="5480461" cy="3593016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286500" y="2453640"/>
            <a:ext cx="4853940" cy="3592406"/>
          </a:xfrm>
          <a:prstGeom prst="rect">
            <a:avLst/>
          </a:prstGeom>
          <a:solidFill>
            <a:srgbClr val="B10F0F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032865" y="210144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勤奋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+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技巧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=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成交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2707640" y="163977"/>
            <a:ext cx="3388360" cy="461665"/>
            <a:chOff x="2707640" y="163977"/>
            <a:chExt cx="3388360" cy="461665"/>
          </a:xfrm>
        </p:grpSpPr>
        <p:grpSp>
          <p:nvGrpSpPr>
            <p:cNvPr id="46" name="组合 45"/>
            <p:cNvGrpSpPr/>
            <p:nvPr/>
          </p:nvGrpSpPr>
          <p:grpSpPr>
            <a:xfrm>
              <a:off x="3477720" y="163977"/>
              <a:ext cx="2618280" cy="461665"/>
              <a:chOff x="2795664" y="145132"/>
              <a:chExt cx="2618280" cy="461665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3299327" y="145132"/>
                <a:ext cx="211461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B10F0F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动之以情法</a:t>
                </a:r>
                <a:endParaRPr lang="zh-CN" altLang="en-US" sz="2400" b="1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2855486" y="166756"/>
                <a:ext cx="418419" cy="418419"/>
              </a:xfrm>
              <a:prstGeom prst="ellipse">
                <a:avLst/>
              </a:prstGeom>
              <a:solidFill>
                <a:srgbClr val="B10F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2795664" y="145132"/>
                <a:ext cx="51809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spc="-150" dirty="0">
                    <a:solidFill>
                      <a:schemeClr val="bg1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09</a:t>
                </a:r>
                <a:endParaRPr lang="zh-CN" altLang="en-US" sz="2400" b="1" spc="-150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  <p:cxnSp>
          <p:nvCxnSpPr>
            <p:cNvPr id="66" name="直接连接符 65"/>
            <p:cNvCxnSpPr/>
            <p:nvPr/>
          </p:nvCxnSpPr>
          <p:spPr>
            <a:xfrm>
              <a:off x="2707640" y="394810"/>
              <a:ext cx="655320" cy="0"/>
            </a:xfrm>
            <a:prstGeom prst="line">
              <a:avLst/>
            </a:prstGeom>
            <a:ln w="22225">
              <a:solidFill>
                <a:srgbClr val="B10F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矩形 21"/>
          <p:cNvSpPr/>
          <p:nvPr/>
        </p:nvSpPr>
        <p:spPr>
          <a:xfrm>
            <a:off x="838200" y="1213105"/>
            <a:ext cx="10204795" cy="863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solidFill>
                  <a:srgbClr val="C00000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抱着真心实意、诚心诚意、业务不成交朋友的心态</a:t>
            </a:r>
            <a:r>
              <a:rPr lang="zh-CN" altLang="en-US" sz="2000" b="1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，投客户之所好，帮客户实现其所需，让顾客感受到销售人员真诚的服务，从心理上先接受人。</a:t>
            </a:r>
            <a:endParaRPr lang="zh-CN" altLang="en-US" sz="2000" b="1" dirty="0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631982" y="2991133"/>
            <a:ext cx="4177030" cy="2236797"/>
            <a:chOff x="6631982" y="3097813"/>
            <a:chExt cx="4177030" cy="2236797"/>
          </a:xfrm>
        </p:grpSpPr>
        <p:sp>
          <p:nvSpPr>
            <p:cNvPr id="25" name="矩形 24"/>
            <p:cNvSpPr/>
            <p:nvPr/>
          </p:nvSpPr>
          <p:spPr>
            <a:xfrm>
              <a:off x="6631982" y="3849332"/>
              <a:ext cx="4177030" cy="14852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使买卖双方有了亲合需求的满足，促发认同感，进而因为人而加盟代理我们的项目。</a:t>
              </a:r>
              <a:endParaRPr lang="zh-CN" altLang="en-US" sz="2000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7" name="hand-shake_1342"/>
            <p:cNvSpPr>
              <a:spLocks noChangeAspect="1"/>
            </p:cNvSpPr>
            <p:nvPr/>
          </p:nvSpPr>
          <p:spPr bwMode="auto">
            <a:xfrm>
              <a:off x="6796405" y="3097813"/>
              <a:ext cx="609685" cy="451048"/>
            </a:xfrm>
            <a:custGeom>
              <a:avLst/>
              <a:gdLst>
                <a:gd name="T0" fmla="*/ 278945 h 440259"/>
                <a:gd name="T1" fmla="*/ 278945 h 440259"/>
                <a:gd name="T2" fmla="*/ 278945 h 440259"/>
                <a:gd name="T3" fmla="*/ 278945 h 440259"/>
                <a:gd name="T4" fmla="*/ 278945 h 440259"/>
                <a:gd name="T5" fmla="*/ 278945 h 440259"/>
                <a:gd name="T6" fmla="*/ 278945 h 440259"/>
                <a:gd name="T7" fmla="*/ 278945 h 440259"/>
                <a:gd name="T8" fmla="*/ 278945 h 440259"/>
                <a:gd name="T9" fmla="*/ 278945 h 440259"/>
                <a:gd name="T10" fmla="*/ 278945 h 440259"/>
                <a:gd name="T11" fmla="*/ 278945 h 440259"/>
                <a:gd name="T12" fmla="*/ 278945 h 440259"/>
                <a:gd name="T13" fmla="*/ 278945 h 440259"/>
                <a:gd name="T14" fmla="*/ 278945 h 440259"/>
                <a:gd name="T15" fmla="*/ 278945 h 440259"/>
                <a:gd name="T16" fmla="*/ 278945 h 440259"/>
                <a:gd name="T17" fmla="*/ 278945 h 440259"/>
                <a:gd name="T18" fmla="*/ 278945 h 440259"/>
                <a:gd name="T19" fmla="*/ 278945 h 440259"/>
                <a:gd name="T20" fmla="*/ 278945 h 440259"/>
                <a:gd name="T21" fmla="*/ 278945 h 440259"/>
                <a:gd name="T22" fmla="*/ 278945 h 440259"/>
                <a:gd name="T23" fmla="*/ 278945 h 440259"/>
                <a:gd name="T24" fmla="*/ 278945 h 440259"/>
                <a:gd name="T25" fmla="*/ 278945 h 440259"/>
                <a:gd name="T26" fmla="*/ 278945 h 440259"/>
                <a:gd name="T27" fmla="*/ 278945 h 440259"/>
                <a:gd name="T28" fmla="*/ 278945 h 440259"/>
                <a:gd name="T29" fmla="*/ 278945 h 440259"/>
                <a:gd name="T30" fmla="*/ 88862 h 440259"/>
                <a:gd name="T31" fmla="*/ 88862 h 440259"/>
                <a:gd name="T32" fmla="*/ 278945 h 440259"/>
                <a:gd name="T33" fmla="*/ 278945 h 440259"/>
                <a:gd name="T34" fmla="*/ 278945 h 440259"/>
                <a:gd name="T35" fmla="*/ 278945 h 440259"/>
                <a:gd name="T36" fmla="*/ 278945 h 440259"/>
                <a:gd name="T37" fmla="*/ 278945 h 440259"/>
                <a:gd name="T38" fmla="*/ 278945 h 440259"/>
                <a:gd name="T39" fmla="*/ 278945 h 440259"/>
                <a:gd name="T40" fmla="*/ 278945 h 440259"/>
                <a:gd name="T41" fmla="*/ 278945 h 440259"/>
                <a:gd name="T42" fmla="*/ 278945 h 440259"/>
                <a:gd name="T43" fmla="*/ 278945 h 440259"/>
                <a:gd name="T44" fmla="*/ 278945 h 440259"/>
                <a:gd name="T45" fmla="*/ 278945 h 440259"/>
                <a:gd name="T46" fmla="*/ 278945 h 440259"/>
                <a:gd name="T47" fmla="*/ 278945 h 440259"/>
                <a:gd name="T48" fmla="*/ 278945 h 440259"/>
                <a:gd name="T49" fmla="*/ 278945 h 440259"/>
                <a:gd name="T50" fmla="*/ 278945 h 440259"/>
                <a:gd name="T51" fmla="*/ 278945 h 440259"/>
                <a:gd name="T52" fmla="*/ 278945 h 440259"/>
                <a:gd name="T53" fmla="*/ 278945 h 440259"/>
                <a:gd name="T54" fmla="*/ 278945 h 440259"/>
                <a:gd name="T55" fmla="*/ 278945 h 440259"/>
                <a:gd name="T56" fmla="*/ 278945 h 440259"/>
                <a:gd name="T57" fmla="*/ 278945 h 440259"/>
                <a:gd name="T58" fmla="*/ 278945 h 440259"/>
                <a:gd name="T59" fmla="*/ 278945 h 440259"/>
                <a:gd name="T60" fmla="*/ 278945 h 440259"/>
                <a:gd name="T61" fmla="*/ 278945 h 440259"/>
                <a:gd name="T62" fmla="*/ 278945 h 440259"/>
                <a:gd name="T63" fmla="*/ 278945 h 440259"/>
                <a:gd name="T64" fmla="*/ 278945 h 440259"/>
                <a:gd name="T65" fmla="*/ 278945 h 440259"/>
                <a:gd name="T66" fmla="*/ 278945 h 440259"/>
                <a:gd name="T67" fmla="*/ 278945 h 440259"/>
                <a:gd name="T68" fmla="*/ 278945 h 440259"/>
                <a:gd name="T69" fmla="*/ 278945 h 440259"/>
                <a:gd name="T70" fmla="*/ 278945 h 440259"/>
                <a:gd name="T71" fmla="*/ 278945 h 440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608" h="4896">
                  <a:moveTo>
                    <a:pt x="6608" y="638"/>
                  </a:moveTo>
                  <a:lnTo>
                    <a:pt x="6608" y="2638"/>
                  </a:lnTo>
                  <a:cubicBezTo>
                    <a:pt x="6608" y="2638"/>
                    <a:pt x="6180" y="2723"/>
                    <a:pt x="6092" y="2734"/>
                  </a:cubicBezTo>
                  <a:cubicBezTo>
                    <a:pt x="6004" y="2745"/>
                    <a:pt x="5728" y="2834"/>
                    <a:pt x="5528" y="2642"/>
                  </a:cubicBezTo>
                  <a:cubicBezTo>
                    <a:pt x="5219" y="2346"/>
                    <a:pt x="4122" y="1254"/>
                    <a:pt x="4122" y="1254"/>
                  </a:cubicBezTo>
                  <a:cubicBezTo>
                    <a:pt x="4122" y="1254"/>
                    <a:pt x="3932" y="1069"/>
                    <a:pt x="3629" y="1229"/>
                  </a:cubicBezTo>
                  <a:cubicBezTo>
                    <a:pt x="3350" y="1376"/>
                    <a:pt x="2936" y="1592"/>
                    <a:pt x="2764" y="1675"/>
                  </a:cubicBezTo>
                  <a:cubicBezTo>
                    <a:pt x="2437" y="1849"/>
                    <a:pt x="2167" y="1574"/>
                    <a:pt x="2167" y="1364"/>
                  </a:cubicBezTo>
                  <a:cubicBezTo>
                    <a:pt x="2167" y="1201"/>
                    <a:pt x="2269" y="1090"/>
                    <a:pt x="2414" y="1009"/>
                  </a:cubicBezTo>
                  <a:cubicBezTo>
                    <a:pt x="2808" y="770"/>
                    <a:pt x="3637" y="305"/>
                    <a:pt x="3983" y="121"/>
                  </a:cubicBezTo>
                  <a:cubicBezTo>
                    <a:pt x="4193" y="9"/>
                    <a:pt x="4344" y="0"/>
                    <a:pt x="4633" y="243"/>
                  </a:cubicBezTo>
                  <a:cubicBezTo>
                    <a:pt x="4988" y="541"/>
                    <a:pt x="5304" y="814"/>
                    <a:pt x="5304" y="814"/>
                  </a:cubicBezTo>
                  <a:cubicBezTo>
                    <a:pt x="5304" y="814"/>
                    <a:pt x="5407" y="900"/>
                    <a:pt x="5571" y="865"/>
                  </a:cubicBezTo>
                  <a:cubicBezTo>
                    <a:pt x="5975" y="780"/>
                    <a:pt x="6608" y="638"/>
                    <a:pt x="6608" y="638"/>
                  </a:cubicBezTo>
                  <a:close/>
                  <a:moveTo>
                    <a:pt x="2241" y="4027"/>
                  </a:moveTo>
                  <a:cubicBezTo>
                    <a:pt x="2294" y="3891"/>
                    <a:pt x="2277" y="3738"/>
                    <a:pt x="2175" y="3633"/>
                  </a:cubicBezTo>
                  <a:cubicBezTo>
                    <a:pt x="2083" y="3540"/>
                    <a:pt x="1950" y="3515"/>
                    <a:pt x="1822" y="3544"/>
                  </a:cubicBezTo>
                  <a:cubicBezTo>
                    <a:pt x="1858" y="3418"/>
                    <a:pt x="1838" y="3283"/>
                    <a:pt x="1746" y="3188"/>
                  </a:cubicBezTo>
                  <a:cubicBezTo>
                    <a:pt x="1654" y="3095"/>
                    <a:pt x="1521" y="3070"/>
                    <a:pt x="1394" y="3099"/>
                  </a:cubicBezTo>
                  <a:cubicBezTo>
                    <a:pt x="1429" y="2973"/>
                    <a:pt x="1409" y="2838"/>
                    <a:pt x="1317" y="2744"/>
                  </a:cubicBezTo>
                  <a:cubicBezTo>
                    <a:pt x="1173" y="2596"/>
                    <a:pt x="924" y="2602"/>
                    <a:pt x="760" y="2758"/>
                  </a:cubicBezTo>
                  <a:cubicBezTo>
                    <a:pt x="597" y="2915"/>
                    <a:pt x="492" y="3198"/>
                    <a:pt x="638" y="3365"/>
                  </a:cubicBezTo>
                  <a:cubicBezTo>
                    <a:pt x="783" y="3531"/>
                    <a:pt x="950" y="3430"/>
                    <a:pt x="1077" y="3401"/>
                  </a:cubicBezTo>
                  <a:cubicBezTo>
                    <a:pt x="1042" y="3527"/>
                    <a:pt x="936" y="3645"/>
                    <a:pt x="1066" y="3810"/>
                  </a:cubicBezTo>
                  <a:cubicBezTo>
                    <a:pt x="1197" y="3975"/>
                    <a:pt x="1378" y="3875"/>
                    <a:pt x="1506" y="3846"/>
                  </a:cubicBezTo>
                  <a:cubicBezTo>
                    <a:pt x="1470" y="3972"/>
                    <a:pt x="1369" y="4101"/>
                    <a:pt x="1494" y="4254"/>
                  </a:cubicBezTo>
                  <a:cubicBezTo>
                    <a:pt x="1621" y="4408"/>
                    <a:pt x="1829" y="4326"/>
                    <a:pt x="1966" y="4283"/>
                  </a:cubicBezTo>
                  <a:cubicBezTo>
                    <a:pt x="1913" y="4419"/>
                    <a:pt x="1799" y="4566"/>
                    <a:pt x="1945" y="4730"/>
                  </a:cubicBezTo>
                  <a:cubicBezTo>
                    <a:pt x="2090" y="4896"/>
                    <a:pt x="2426" y="4819"/>
                    <a:pt x="2590" y="4663"/>
                  </a:cubicBezTo>
                  <a:cubicBezTo>
                    <a:pt x="2753" y="4506"/>
                    <a:pt x="2769" y="4258"/>
                    <a:pt x="2625" y="4110"/>
                  </a:cubicBezTo>
                  <a:cubicBezTo>
                    <a:pt x="2526" y="4008"/>
                    <a:pt x="2378" y="3985"/>
                    <a:pt x="2241" y="4027"/>
                  </a:cubicBezTo>
                  <a:close/>
                  <a:moveTo>
                    <a:pt x="5233" y="2987"/>
                  </a:moveTo>
                  <a:cubicBezTo>
                    <a:pt x="4047" y="1802"/>
                    <a:pt x="4605" y="2359"/>
                    <a:pt x="3967" y="1720"/>
                  </a:cubicBezTo>
                  <a:cubicBezTo>
                    <a:pt x="3967" y="1720"/>
                    <a:pt x="3775" y="1529"/>
                    <a:pt x="3523" y="1640"/>
                  </a:cubicBezTo>
                  <a:cubicBezTo>
                    <a:pt x="3346" y="1718"/>
                    <a:pt x="3117" y="1824"/>
                    <a:pt x="2945" y="1905"/>
                  </a:cubicBezTo>
                  <a:cubicBezTo>
                    <a:pt x="2757" y="2004"/>
                    <a:pt x="2621" y="2034"/>
                    <a:pt x="2557" y="2034"/>
                  </a:cubicBezTo>
                  <a:cubicBezTo>
                    <a:pt x="2192" y="2031"/>
                    <a:pt x="1896" y="1738"/>
                    <a:pt x="1896" y="1373"/>
                  </a:cubicBezTo>
                  <a:cubicBezTo>
                    <a:pt x="1896" y="1137"/>
                    <a:pt x="2022" y="931"/>
                    <a:pt x="2209" y="814"/>
                  </a:cubicBezTo>
                  <a:cubicBezTo>
                    <a:pt x="2472" y="632"/>
                    <a:pt x="3078" y="310"/>
                    <a:pt x="3078" y="310"/>
                  </a:cubicBezTo>
                  <a:cubicBezTo>
                    <a:pt x="3078" y="310"/>
                    <a:pt x="2894" y="76"/>
                    <a:pt x="2489" y="76"/>
                  </a:cubicBezTo>
                  <a:cubicBezTo>
                    <a:pt x="2085" y="76"/>
                    <a:pt x="1240" y="629"/>
                    <a:pt x="1240" y="629"/>
                  </a:cubicBezTo>
                  <a:cubicBezTo>
                    <a:pt x="1240" y="629"/>
                    <a:pt x="1000" y="783"/>
                    <a:pt x="659" y="644"/>
                  </a:cubicBezTo>
                  <a:lnTo>
                    <a:pt x="0" y="415"/>
                  </a:lnTo>
                  <a:lnTo>
                    <a:pt x="0" y="2704"/>
                  </a:lnTo>
                  <a:cubicBezTo>
                    <a:pt x="0" y="2704"/>
                    <a:pt x="188" y="2758"/>
                    <a:pt x="357" y="2827"/>
                  </a:cubicBezTo>
                  <a:cubicBezTo>
                    <a:pt x="395" y="2719"/>
                    <a:pt x="457" y="2618"/>
                    <a:pt x="542" y="2535"/>
                  </a:cubicBezTo>
                  <a:cubicBezTo>
                    <a:pt x="822" y="2268"/>
                    <a:pt x="1287" y="2265"/>
                    <a:pt x="1542" y="2528"/>
                  </a:cubicBezTo>
                  <a:cubicBezTo>
                    <a:pt x="1619" y="2608"/>
                    <a:pt x="1673" y="2703"/>
                    <a:pt x="1700" y="2808"/>
                  </a:cubicBezTo>
                  <a:cubicBezTo>
                    <a:pt x="1803" y="2840"/>
                    <a:pt x="1896" y="2896"/>
                    <a:pt x="1971" y="2973"/>
                  </a:cubicBezTo>
                  <a:cubicBezTo>
                    <a:pt x="2048" y="3053"/>
                    <a:pt x="2101" y="3148"/>
                    <a:pt x="2129" y="3253"/>
                  </a:cubicBezTo>
                  <a:cubicBezTo>
                    <a:pt x="2231" y="3285"/>
                    <a:pt x="2324" y="3341"/>
                    <a:pt x="2399" y="3418"/>
                  </a:cubicBezTo>
                  <a:cubicBezTo>
                    <a:pt x="2484" y="3505"/>
                    <a:pt x="2540" y="3611"/>
                    <a:pt x="2566" y="3725"/>
                  </a:cubicBezTo>
                  <a:cubicBezTo>
                    <a:pt x="2674" y="3756"/>
                    <a:pt x="2771" y="3814"/>
                    <a:pt x="2849" y="3894"/>
                  </a:cubicBezTo>
                  <a:cubicBezTo>
                    <a:pt x="3002" y="4051"/>
                    <a:pt x="3056" y="4265"/>
                    <a:pt x="3023" y="4471"/>
                  </a:cubicBezTo>
                  <a:cubicBezTo>
                    <a:pt x="3024" y="4471"/>
                    <a:pt x="3024" y="4471"/>
                    <a:pt x="3024" y="4472"/>
                  </a:cubicBezTo>
                  <a:cubicBezTo>
                    <a:pt x="3027" y="4475"/>
                    <a:pt x="3119" y="4578"/>
                    <a:pt x="3177" y="4636"/>
                  </a:cubicBezTo>
                  <a:cubicBezTo>
                    <a:pt x="3290" y="4749"/>
                    <a:pt x="3475" y="4749"/>
                    <a:pt x="3588" y="4636"/>
                  </a:cubicBezTo>
                  <a:cubicBezTo>
                    <a:pt x="3700" y="4523"/>
                    <a:pt x="3701" y="4339"/>
                    <a:pt x="3588" y="4225"/>
                  </a:cubicBezTo>
                  <a:cubicBezTo>
                    <a:pt x="3584" y="4221"/>
                    <a:pt x="3180" y="3799"/>
                    <a:pt x="3213" y="3766"/>
                  </a:cubicBezTo>
                  <a:cubicBezTo>
                    <a:pt x="3245" y="3734"/>
                    <a:pt x="3759" y="4269"/>
                    <a:pt x="3769" y="4279"/>
                  </a:cubicBezTo>
                  <a:cubicBezTo>
                    <a:pt x="3882" y="4391"/>
                    <a:pt x="4066" y="4391"/>
                    <a:pt x="4179" y="4279"/>
                  </a:cubicBezTo>
                  <a:cubicBezTo>
                    <a:pt x="4292" y="4166"/>
                    <a:pt x="4292" y="3981"/>
                    <a:pt x="4179" y="3868"/>
                  </a:cubicBezTo>
                  <a:cubicBezTo>
                    <a:pt x="4174" y="3863"/>
                    <a:pt x="4151" y="3841"/>
                    <a:pt x="4142" y="3832"/>
                  </a:cubicBezTo>
                  <a:cubicBezTo>
                    <a:pt x="4142" y="3832"/>
                    <a:pt x="3632" y="3378"/>
                    <a:pt x="3671" y="3339"/>
                  </a:cubicBezTo>
                  <a:cubicBezTo>
                    <a:pt x="3710" y="3300"/>
                    <a:pt x="4343" y="3891"/>
                    <a:pt x="4345" y="3891"/>
                  </a:cubicBezTo>
                  <a:cubicBezTo>
                    <a:pt x="4458" y="3993"/>
                    <a:pt x="4634" y="3992"/>
                    <a:pt x="4743" y="3883"/>
                  </a:cubicBezTo>
                  <a:cubicBezTo>
                    <a:pt x="4850" y="3776"/>
                    <a:pt x="4852" y="3608"/>
                    <a:pt x="4758" y="3494"/>
                  </a:cubicBezTo>
                  <a:cubicBezTo>
                    <a:pt x="4756" y="3488"/>
                    <a:pt x="4275" y="2986"/>
                    <a:pt x="4312" y="2948"/>
                  </a:cubicBezTo>
                  <a:cubicBezTo>
                    <a:pt x="4351" y="2910"/>
                    <a:pt x="4826" y="3400"/>
                    <a:pt x="4827" y="3401"/>
                  </a:cubicBezTo>
                  <a:cubicBezTo>
                    <a:pt x="4940" y="3513"/>
                    <a:pt x="5124" y="3513"/>
                    <a:pt x="5238" y="3401"/>
                  </a:cubicBezTo>
                  <a:cubicBezTo>
                    <a:pt x="5350" y="3288"/>
                    <a:pt x="5350" y="3103"/>
                    <a:pt x="5238" y="2990"/>
                  </a:cubicBezTo>
                  <a:cubicBezTo>
                    <a:pt x="5236" y="2989"/>
                    <a:pt x="5234" y="2988"/>
                    <a:pt x="5233" y="29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320170" y="114356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B10F0F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rPr>
              <a:t>销售常用技巧</a:t>
            </a:r>
            <a:endParaRPr lang="zh-CN" altLang="en-US" sz="2800" b="1" dirty="0">
              <a:solidFill>
                <a:srgbClr val="B10F0F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  <a:sym typeface="阿里巴巴普惠体 R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032865" y="210144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勤奋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+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技巧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=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成交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2707640" y="163977"/>
            <a:ext cx="3388360" cy="461665"/>
            <a:chOff x="2707640" y="163977"/>
            <a:chExt cx="3388360" cy="461665"/>
          </a:xfrm>
        </p:grpSpPr>
        <p:grpSp>
          <p:nvGrpSpPr>
            <p:cNvPr id="46" name="组合 45"/>
            <p:cNvGrpSpPr/>
            <p:nvPr/>
          </p:nvGrpSpPr>
          <p:grpSpPr>
            <a:xfrm>
              <a:off x="3477720" y="163977"/>
              <a:ext cx="2618280" cy="461665"/>
              <a:chOff x="2795664" y="145132"/>
              <a:chExt cx="2618280" cy="461665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3299327" y="145132"/>
                <a:ext cx="211461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B10F0F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反客为主法</a:t>
                </a:r>
                <a:endParaRPr lang="zh-CN" altLang="en-US" sz="2400" b="1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2855486" y="166756"/>
                <a:ext cx="418419" cy="418419"/>
              </a:xfrm>
              <a:prstGeom prst="ellipse">
                <a:avLst/>
              </a:prstGeom>
              <a:solidFill>
                <a:srgbClr val="B10F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2795664" y="145132"/>
                <a:ext cx="51809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spc="-150" dirty="0">
                    <a:solidFill>
                      <a:schemeClr val="bg1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10</a:t>
                </a:r>
                <a:endParaRPr lang="zh-CN" altLang="en-US" sz="2400" b="1" spc="-150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  <p:cxnSp>
          <p:nvCxnSpPr>
            <p:cNvPr id="66" name="直接连接符 65"/>
            <p:cNvCxnSpPr/>
            <p:nvPr/>
          </p:nvCxnSpPr>
          <p:spPr>
            <a:xfrm>
              <a:off x="2707640" y="394810"/>
              <a:ext cx="655320" cy="0"/>
            </a:xfrm>
            <a:prstGeom prst="line">
              <a:avLst/>
            </a:prstGeom>
            <a:ln w="22225">
              <a:solidFill>
                <a:srgbClr val="B10F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矩形 15"/>
          <p:cNvSpPr/>
          <p:nvPr/>
        </p:nvSpPr>
        <p:spPr>
          <a:xfrm>
            <a:off x="884712" y="1014060"/>
            <a:ext cx="10332720" cy="953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如果客户认同销售人员，可以积极介入，</a:t>
            </a:r>
            <a:r>
              <a:rPr lang="zh-CN" altLang="en-US" sz="2400" b="1" dirty="0">
                <a:solidFill>
                  <a:srgbClr val="C00000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站在客户立场去考虑问题，帮助客户对比分析代理项目的利弊。</a:t>
            </a:r>
            <a:endParaRPr lang="zh-CN" altLang="en-US" sz="2400" b="1" dirty="0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27573" y="2207030"/>
            <a:ext cx="3811828" cy="3135252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982980" y="5403650"/>
            <a:ext cx="10332720" cy="1096834"/>
            <a:chOff x="4588855" y="5358823"/>
            <a:chExt cx="6536345" cy="1096834"/>
          </a:xfrm>
        </p:grpSpPr>
        <p:sp>
          <p:nvSpPr>
            <p:cNvPr id="19" name="矩形 18"/>
            <p:cNvSpPr/>
            <p:nvPr/>
          </p:nvSpPr>
          <p:spPr>
            <a:xfrm>
              <a:off x="4743450" y="5416923"/>
              <a:ext cx="6227155" cy="9533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lnSpc>
                  <a:spcPct val="120000"/>
                </a:lnSpc>
                <a:buFont typeface="Wingdings" panose="05000000000000000000" pitchFamily="2" charset="2"/>
                <a:buChar char="l"/>
              </a:pPr>
              <a:r>
                <a:rPr lang="zh-CN" altLang="en-US" sz="2400" b="1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用坦诚和事实向客户证明代理加盟利大于弊，随后，再与顾客共同权衡，做出签约决定。 </a:t>
              </a:r>
              <a:endParaRPr lang="zh-CN" altLang="en-US" sz="2400" dirty="0">
                <a:solidFill>
                  <a:srgbClr val="B10F0F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588855" y="5358823"/>
              <a:ext cx="6536345" cy="1096834"/>
              <a:chOff x="4588855" y="5250180"/>
              <a:chExt cx="4026308" cy="1704585"/>
            </a:xfrm>
          </p:grpSpPr>
          <p:cxnSp>
            <p:nvCxnSpPr>
              <p:cNvPr id="21" name="直接连接符 20"/>
              <p:cNvCxnSpPr/>
              <p:nvPr/>
            </p:nvCxnSpPr>
            <p:spPr>
              <a:xfrm>
                <a:off x="4588855" y="5250180"/>
                <a:ext cx="4026308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>
                <a:off x="4588855" y="6954765"/>
                <a:ext cx="4026308" cy="0"/>
              </a:xfrm>
              <a:prstGeom prst="line">
                <a:avLst/>
              </a:prstGeom>
              <a:ln w="2222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2" name="矩形 21"/>
          <p:cNvSpPr/>
          <p:nvPr/>
        </p:nvSpPr>
        <p:spPr>
          <a:xfrm>
            <a:off x="320170" y="114356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B10F0F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rPr>
              <a:t>销售常用技巧</a:t>
            </a:r>
            <a:endParaRPr lang="zh-CN" altLang="en-US" sz="2800" b="1" dirty="0">
              <a:solidFill>
                <a:srgbClr val="B10F0F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  <a:sym typeface="阿里巴巴普惠体 R" panose="00020600040101010101" pitchFamily="18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048" y="2124904"/>
            <a:ext cx="4621380" cy="30752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032865" y="210144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勤奋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+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技巧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=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成交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2707640" y="163977"/>
            <a:ext cx="3388360" cy="461665"/>
            <a:chOff x="2707640" y="163977"/>
            <a:chExt cx="3388360" cy="461665"/>
          </a:xfrm>
        </p:grpSpPr>
        <p:grpSp>
          <p:nvGrpSpPr>
            <p:cNvPr id="46" name="组合 45"/>
            <p:cNvGrpSpPr/>
            <p:nvPr/>
          </p:nvGrpSpPr>
          <p:grpSpPr>
            <a:xfrm>
              <a:off x="3477720" y="163977"/>
              <a:ext cx="2618280" cy="461665"/>
              <a:chOff x="2795664" y="145132"/>
              <a:chExt cx="2618280" cy="461665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3299327" y="145132"/>
                <a:ext cx="211461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B10F0F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叮咛确认法</a:t>
                </a:r>
                <a:endParaRPr lang="zh-CN" altLang="en-US" sz="2400" b="1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2855486" y="166756"/>
                <a:ext cx="418419" cy="418419"/>
              </a:xfrm>
              <a:prstGeom prst="ellipse">
                <a:avLst/>
              </a:prstGeom>
              <a:solidFill>
                <a:srgbClr val="B10F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2795664" y="145132"/>
                <a:ext cx="51809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spc="-150" dirty="0">
                    <a:solidFill>
                      <a:schemeClr val="bg1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11</a:t>
                </a:r>
                <a:endParaRPr lang="zh-CN" altLang="en-US" sz="2400" b="1" spc="-150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  <p:cxnSp>
          <p:nvCxnSpPr>
            <p:cNvPr id="66" name="直接连接符 65"/>
            <p:cNvCxnSpPr/>
            <p:nvPr/>
          </p:nvCxnSpPr>
          <p:spPr>
            <a:xfrm>
              <a:off x="2707640" y="394810"/>
              <a:ext cx="655320" cy="0"/>
            </a:xfrm>
            <a:prstGeom prst="line">
              <a:avLst/>
            </a:prstGeom>
            <a:ln w="22225">
              <a:solidFill>
                <a:srgbClr val="B10F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739140" y="1246133"/>
            <a:ext cx="10850880" cy="890693"/>
            <a:chOff x="739140" y="1246133"/>
            <a:chExt cx="10850880" cy="890693"/>
          </a:xfrm>
        </p:grpSpPr>
        <p:grpSp>
          <p:nvGrpSpPr>
            <p:cNvPr id="6" name="组合 5"/>
            <p:cNvGrpSpPr/>
            <p:nvPr/>
          </p:nvGrpSpPr>
          <p:grpSpPr>
            <a:xfrm>
              <a:off x="739140" y="1424514"/>
              <a:ext cx="2133600" cy="523220"/>
              <a:chOff x="739140" y="1615238"/>
              <a:chExt cx="2133600" cy="523220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835525" y="1625760"/>
                <a:ext cx="2037215" cy="475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zh-CN" altLang="en-US" sz="2000" b="1" dirty="0">
                    <a:solidFill>
                      <a:srgbClr val="B10F0F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在最后关键时刻</a:t>
                </a:r>
                <a:endParaRPr lang="en-US" altLang="zh-CN" sz="2000" b="1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" name="矩形: 圆角 3"/>
              <p:cNvSpPr/>
              <p:nvPr/>
            </p:nvSpPr>
            <p:spPr>
              <a:xfrm>
                <a:off x="739140" y="1615238"/>
                <a:ext cx="2133600" cy="523220"/>
              </a:xfrm>
              <a:prstGeom prst="roundRect">
                <a:avLst>
                  <a:gd name="adj" fmla="val 50000"/>
                </a:avLst>
              </a:prstGeom>
              <a:noFill/>
              <a:ln w="19050">
                <a:solidFill>
                  <a:srgbClr val="B10F0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  <p:sp>
          <p:nvSpPr>
            <p:cNvPr id="24" name="矩形 23"/>
            <p:cNvSpPr/>
            <p:nvPr/>
          </p:nvSpPr>
          <p:spPr>
            <a:xfrm>
              <a:off x="3471365" y="1246133"/>
              <a:ext cx="8118655" cy="8906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5000"/>
                </a:lnSpc>
              </a:pPr>
              <a:r>
                <a:rPr lang="zh-CN" altLang="en-US" sz="2000" dirty="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通过再三叮咛、提问、确认，</a:t>
              </a:r>
              <a:r>
                <a:rPr lang="zh-CN" altLang="en-US" sz="2000" b="1" dirty="0">
                  <a:solidFill>
                    <a:srgbClr val="C00000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让客户感受销售人员劝诫自己慎重决策的苦心，从而下定决心拍板成交。</a:t>
              </a:r>
              <a:endParaRPr lang="zh-CN" altLang="en-US" sz="2000" b="1" dirty="0">
                <a:solidFill>
                  <a:srgbClr val="C00000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5" name="箭头: V 形 4"/>
            <p:cNvSpPr/>
            <p:nvPr/>
          </p:nvSpPr>
          <p:spPr>
            <a:xfrm>
              <a:off x="3121253" y="1424516"/>
              <a:ext cx="248105" cy="523218"/>
            </a:xfrm>
            <a:prstGeom prst="chevron">
              <a:avLst/>
            </a:prstGeom>
            <a:solidFill>
              <a:srgbClr val="B10F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39140" y="2489636"/>
            <a:ext cx="3535680" cy="975601"/>
            <a:chOff x="835525" y="2692793"/>
            <a:chExt cx="3535680" cy="975601"/>
          </a:xfrm>
        </p:grpSpPr>
        <p:grpSp>
          <p:nvGrpSpPr>
            <p:cNvPr id="10" name="组合 9"/>
            <p:cNvGrpSpPr/>
            <p:nvPr/>
          </p:nvGrpSpPr>
          <p:grpSpPr>
            <a:xfrm>
              <a:off x="835525" y="2692793"/>
              <a:ext cx="3535680" cy="975601"/>
              <a:chOff x="739140" y="2730893"/>
              <a:chExt cx="3535680" cy="975601"/>
            </a:xfrm>
          </p:grpSpPr>
          <p:sp>
            <p:nvSpPr>
              <p:cNvPr id="7" name="矩形: 圆角 6"/>
              <p:cNvSpPr/>
              <p:nvPr/>
            </p:nvSpPr>
            <p:spPr>
              <a:xfrm>
                <a:off x="739140" y="2730893"/>
                <a:ext cx="3535680" cy="698107"/>
              </a:xfrm>
              <a:prstGeom prst="roundRect">
                <a:avLst>
                  <a:gd name="adj" fmla="val 50000"/>
                </a:avLst>
              </a:prstGeom>
              <a:solidFill>
                <a:srgbClr val="B10F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9" name="等腰三角形 8"/>
              <p:cNvSpPr/>
              <p:nvPr/>
            </p:nvSpPr>
            <p:spPr>
              <a:xfrm rot="9111703">
                <a:off x="3484378" y="3056199"/>
                <a:ext cx="655320" cy="650295"/>
              </a:xfrm>
              <a:prstGeom prst="triangle">
                <a:avLst/>
              </a:prstGeom>
              <a:solidFill>
                <a:srgbClr val="B10F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  <p:sp>
          <p:nvSpPr>
            <p:cNvPr id="32" name="矩形 31"/>
            <p:cNvSpPr/>
            <p:nvPr/>
          </p:nvSpPr>
          <p:spPr>
            <a:xfrm>
              <a:off x="1388725" y="2779105"/>
              <a:ext cx="264687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您一定要想清楚！</a:t>
              </a:r>
              <a:endParaRPr lang="zh-CN" altLang="en-US" sz="2400" b="1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 flipH="1">
            <a:off x="742883" y="3799641"/>
            <a:ext cx="3535680" cy="975601"/>
            <a:chOff x="835525" y="2692793"/>
            <a:chExt cx="3535680" cy="975601"/>
          </a:xfrm>
          <a:solidFill>
            <a:schemeClr val="bg1">
              <a:lumMod val="65000"/>
            </a:schemeClr>
          </a:solidFill>
        </p:grpSpPr>
        <p:grpSp>
          <p:nvGrpSpPr>
            <p:cNvPr id="35" name="组合 34"/>
            <p:cNvGrpSpPr/>
            <p:nvPr/>
          </p:nvGrpSpPr>
          <p:grpSpPr>
            <a:xfrm>
              <a:off x="835525" y="2692793"/>
              <a:ext cx="3535680" cy="975601"/>
              <a:chOff x="739140" y="2730893"/>
              <a:chExt cx="3535680" cy="975601"/>
            </a:xfrm>
            <a:grpFill/>
          </p:grpSpPr>
          <p:sp>
            <p:nvSpPr>
              <p:cNvPr id="37" name="矩形: 圆角 36"/>
              <p:cNvSpPr/>
              <p:nvPr/>
            </p:nvSpPr>
            <p:spPr>
              <a:xfrm>
                <a:off x="739140" y="2730893"/>
                <a:ext cx="3535680" cy="69810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38" name="等腰三角形 37"/>
              <p:cNvSpPr/>
              <p:nvPr/>
            </p:nvSpPr>
            <p:spPr>
              <a:xfrm rot="9111703">
                <a:off x="3484378" y="3056199"/>
                <a:ext cx="655320" cy="65029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  <p:sp>
          <p:nvSpPr>
            <p:cNvPr id="36" name="矩形 35"/>
            <p:cNvSpPr/>
            <p:nvPr/>
          </p:nvSpPr>
          <p:spPr>
            <a:xfrm>
              <a:off x="1388725" y="2779105"/>
              <a:ext cx="2031325" cy="46166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您想好了吗？</a:t>
              </a:r>
              <a:endParaRPr lang="zh-CN" altLang="en-US" sz="2400" b="1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13770" y="4891339"/>
            <a:ext cx="10754495" cy="1479710"/>
            <a:chOff x="813770" y="4891339"/>
            <a:chExt cx="10754495" cy="1479710"/>
          </a:xfrm>
        </p:grpSpPr>
        <p:sp>
          <p:nvSpPr>
            <p:cNvPr id="15" name="矩形 14"/>
            <p:cNvSpPr/>
            <p:nvPr/>
          </p:nvSpPr>
          <p:spPr>
            <a:xfrm>
              <a:off x="813770" y="4891339"/>
              <a:ext cx="10754495" cy="147971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939890" y="5160937"/>
              <a:ext cx="10312220" cy="9533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b="1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需注意，这是一种强势行销方法！</a:t>
              </a:r>
              <a:endParaRPr lang="en-US" altLang="zh-CN" sz="2400" b="1" dirty="0">
                <a:solidFill>
                  <a:srgbClr val="B10F0F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2400" b="1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提问时，销售人员态度的转变会给客户带来压力，时机不成熟的慎用。 </a:t>
              </a:r>
              <a:endParaRPr lang="zh-CN" altLang="en-US" sz="2400" dirty="0">
                <a:solidFill>
                  <a:srgbClr val="B10F0F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sp>
        <p:nvSpPr>
          <p:cNvPr id="30" name="矩形 29"/>
          <p:cNvSpPr/>
          <p:nvPr/>
        </p:nvSpPr>
        <p:spPr>
          <a:xfrm>
            <a:off x="320170" y="114356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B10F0F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rPr>
              <a:t>销售常用技巧</a:t>
            </a:r>
            <a:endParaRPr lang="zh-CN" altLang="en-US" sz="2800" b="1" dirty="0">
              <a:solidFill>
                <a:srgbClr val="B10F0F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  <a:sym typeface="阿里巴巴普惠体 R" panose="00020600040101010101" pitchFamily="18" charset="-122"/>
            </a:endParaRPr>
          </a:p>
        </p:txBody>
      </p:sp>
      <p:pic>
        <p:nvPicPr>
          <p:cNvPr id="13" name="图片 12" descr="图片包含 人, 室内, 笔记本, 男人&#10;&#10;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08" b="45081"/>
          <a:stretch>
            <a:fillRect/>
          </a:stretch>
        </p:blipFill>
        <p:spPr>
          <a:xfrm>
            <a:off x="5463540" y="2283072"/>
            <a:ext cx="6104725" cy="25440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032865" y="210144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勤奋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+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技巧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=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成交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2707640" y="163977"/>
            <a:ext cx="3388360" cy="461665"/>
            <a:chOff x="2707640" y="163977"/>
            <a:chExt cx="3388360" cy="461665"/>
          </a:xfrm>
        </p:grpSpPr>
        <p:grpSp>
          <p:nvGrpSpPr>
            <p:cNvPr id="46" name="组合 45"/>
            <p:cNvGrpSpPr/>
            <p:nvPr/>
          </p:nvGrpSpPr>
          <p:grpSpPr>
            <a:xfrm>
              <a:off x="3477721" y="163977"/>
              <a:ext cx="2618279" cy="461665"/>
              <a:chOff x="2795665" y="145132"/>
              <a:chExt cx="2618279" cy="461665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3299327" y="145132"/>
                <a:ext cx="211461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B10F0F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擒贼擒王法</a:t>
                </a:r>
                <a:endParaRPr lang="zh-CN" altLang="en-US" sz="2400" b="1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2855486" y="166756"/>
                <a:ext cx="418419" cy="418419"/>
              </a:xfrm>
              <a:prstGeom prst="ellipse">
                <a:avLst/>
              </a:prstGeom>
              <a:solidFill>
                <a:srgbClr val="B10F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2795665" y="145132"/>
                <a:ext cx="51809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spc="-150" dirty="0">
                    <a:solidFill>
                      <a:schemeClr val="bg1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12</a:t>
                </a:r>
                <a:endParaRPr lang="zh-CN" altLang="en-US" sz="2400" b="1" spc="-150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  <p:cxnSp>
          <p:nvCxnSpPr>
            <p:cNvPr id="66" name="直接连接符 65"/>
            <p:cNvCxnSpPr/>
            <p:nvPr/>
          </p:nvCxnSpPr>
          <p:spPr>
            <a:xfrm>
              <a:off x="2707640" y="394810"/>
              <a:ext cx="655320" cy="0"/>
            </a:xfrm>
            <a:prstGeom prst="line">
              <a:avLst/>
            </a:prstGeom>
            <a:ln w="22225">
              <a:solidFill>
                <a:srgbClr val="B10F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矩形 29"/>
          <p:cNvSpPr/>
          <p:nvPr/>
        </p:nvSpPr>
        <p:spPr>
          <a:xfrm>
            <a:off x="618765" y="1212261"/>
            <a:ext cx="6972978" cy="510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当遇到团购，或客户的亲朋都参与洽谈时：</a:t>
            </a:r>
            <a:endParaRPr lang="zh-CN" altLang="en-US" sz="2400" b="1" dirty="0">
              <a:solidFill>
                <a:srgbClr val="C00000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68680" y="2345430"/>
            <a:ext cx="5891504" cy="2634809"/>
            <a:chOff x="5784772" y="2338894"/>
            <a:chExt cx="4259632" cy="1905000"/>
          </a:xfrm>
        </p:grpSpPr>
        <p:grpSp>
          <p:nvGrpSpPr>
            <p:cNvPr id="33" name="组合 32"/>
            <p:cNvGrpSpPr/>
            <p:nvPr/>
          </p:nvGrpSpPr>
          <p:grpSpPr>
            <a:xfrm>
              <a:off x="5784772" y="2338894"/>
              <a:ext cx="4259632" cy="1905000"/>
              <a:chOff x="5784772" y="2338894"/>
              <a:chExt cx="4259632" cy="1905000"/>
            </a:xfrm>
          </p:grpSpPr>
          <p:sp>
            <p:nvSpPr>
              <p:cNvPr id="40" name="KSO_Shape"/>
              <p:cNvSpPr/>
              <p:nvPr/>
            </p:nvSpPr>
            <p:spPr bwMode="auto">
              <a:xfrm flipH="1">
                <a:off x="7505700" y="2338894"/>
                <a:ext cx="838200" cy="1905000"/>
              </a:xfrm>
              <a:custGeom>
                <a:avLst/>
                <a:gdLst/>
                <a:ahLst/>
                <a:cxnLst/>
                <a:rect l="0" t="0" r="r" b="b"/>
                <a:pathLst>
                  <a:path w="1397000" h="3173413">
                    <a:moveTo>
                      <a:pt x="389979" y="723900"/>
                    </a:moveTo>
                    <a:lnTo>
                      <a:pt x="405857" y="724218"/>
                    </a:lnTo>
                    <a:lnTo>
                      <a:pt x="419513" y="724852"/>
                    </a:lnTo>
                    <a:lnTo>
                      <a:pt x="423959" y="724535"/>
                    </a:lnTo>
                    <a:lnTo>
                      <a:pt x="428405" y="724535"/>
                    </a:lnTo>
                    <a:lnTo>
                      <a:pt x="969230" y="724535"/>
                    </a:lnTo>
                    <a:lnTo>
                      <a:pt x="973677" y="724535"/>
                    </a:lnTo>
                    <a:lnTo>
                      <a:pt x="978123" y="724852"/>
                    </a:lnTo>
                    <a:lnTo>
                      <a:pt x="991461" y="724218"/>
                    </a:lnTo>
                    <a:lnTo>
                      <a:pt x="1007339" y="723900"/>
                    </a:lnTo>
                    <a:lnTo>
                      <a:pt x="1023853" y="724218"/>
                    </a:lnTo>
                    <a:lnTo>
                      <a:pt x="1041637" y="725170"/>
                    </a:lnTo>
                    <a:lnTo>
                      <a:pt x="1051164" y="725805"/>
                    </a:lnTo>
                    <a:lnTo>
                      <a:pt x="1061009" y="727074"/>
                    </a:lnTo>
                    <a:lnTo>
                      <a:pt x="1071171" y="728344"/>
                    </a:lnTo>
                    <a:lnTo>
                      <a:pt x="1082286" y="729931"/>
                    </a:lnTo>
                    <a:lnTo>
                      <a:pt x="1093084" y="731835"/>
                    </a:lnTo>
                    <a:lnTo>
                      <a:pt x="1104199" y="734057"/>
                    </a:lnTo>
                    <a:lnTo>
                      <a:pt x="1115631" y="736914"/>
                    </a:lnTo>
                    <a:lnTo>
                      <a:pt x="1127064" y="739771"/>
                    </a:lnTo>
                    <a:lnTo>
                      <a:pt x="1139132" y="743263"/>
                    </a:lnTo>
                    <a:lnTo>
                      <a:pt x="1151199" y="747389"/>
                    </a:lnTo>
                    <a:lnTo>
                      <a:pt x="1163585" y="751833"/>
                    </a:lnTo>
                    <a:lnTo>
                      <a:pt x="1175652" y="756912"/>
                    </a:lnTo>
                    <a:lnTo>
                      <a:pt x="1188355" y="762308"/>
                    </a:lnTo>
                    <a:lnTo>
                      <a:pt x="1201058" y="768656"/>
                    </a:lnTo>
                    <a:lnTo>
                      <a:pt x="1213443" y="775639"/>
                    </a:lnTo>
                    <a:lnTo>
                      <a:pt x="1225829" y="782940"/>
                    </a:lnTo>
                    <a:lnTo>
                      <a:pt x="1238214" y="791193"/>
                    </a:lnTo>
                    <a:lnTo>
                      <a:pt x="1250917" y="800080"/>
                    </a:lnTo>
                    <a:lnTo>
                      <a:pt x="1262985" y="809920"/>
                    </a:lnTo>
                    <a:lnTo>
                      <a:pt x="1274735" y="820713"/>
                    </a:lnTo>
                    <a:lnTo>
                      <a:pt x="1286167" y="831822"/>
                    </a:lnTo>
                    <a:lnTo>
                      <a:pt x="1291884" y="837536"/>
                    </a:lnTo>
                    <a:lnTo>
                      <a:pt x="1297600" y="843567"/>
                    </a:lnTo>
                    <a:lnTo>
                      <a:pt x="1303316" y="849598"/>
                    </a:lnTo>
                    <a:lnTo>
                      <a:pt x="1308715" y="855946"/>
                    </a:lnTo>
                    <a:lnTo>
                      <a:pt x="1313796" y="862612"/>
                    </a:lnTo>
                    <a:lnTo>
                      <a:pt x="1318877" y="869277"/>
                    </a:lnTo>
                    <a:lnTo>
                      <a:pt x="1323959" y="876578"/>
                    </a:lnTo>
                    <a:lnTo>
                      <a:pt x="1328722" y="883879"/>
                    </a:lnTo>
                    <a:lnTo>
                      <a:pt x="1333486" y="891179"/>
                    </a:lnTo>
                    <a:lnTo>
                      <a:pt x="1337932" y="898480"/>
                    </a:lnTo>
                    <a:lnTo>
                      <a:pt x="1342378" y="906098"/>
                    </a:lnTo>
                    <a:lnTo>
                      <a:pt x="1346824" y="914033"/>
                    </a:lnTo>
                    <a:lnTo>
                      <a:pt x="1350952" y="922286"/>
                    </a:lnTo>
                    <a:lnTo>
                      <a:pt x="1355081" y="930539"/>
                    </a:lnTo>
                    <a:lnTo>
                      <a:pt x="1360162" y="941966"/>
                    </a:lnTo>
                    <a:lnTo>
                      <a:pt x="1364925" y="953393"/>
                    </a:lnTo>
                    <a:lnTo>
                      <a:pt x="1369054" y="965138"/>
                    </a:lnTo>
                    <a:lnTo>
                      <a:pt x="1373182" y="977199"/>
                    </a:lnTo>
                    <a:lnTo>
                      <a:pt x="1376993" y="989579"/>
                    </a:lnTo>
                    <a:lnTo>
                      <a:pt x="1380486" y="1002275"/>
                    </a:lnTo>
                    <a:lnTo>
                      <a:pt x="1383662" y="1014972"/>
                    </a:lnTo>
                    <a:lnTo>
                      <a:pt x="1386520" y="1028304"/>
                    </a:lnTo>
                    <a:lnTo>
                      <a:pt x="1389061" y="1041953"/>
                    </a:lnTo>
                    <a:lnTo>
                      <a:pt x="1390966" y="1055284"/>
                    </a:lnTo>
                    <a:lnTo>
                      <a:pt x="1392872" y="1069251"/>
                    </a:lnTo>
                    <a:lnTo>
                      <a:pt x="1394460" y="1083534"/>
                    </a:lnTo>
                    <a:lnTo>
                      <a:pt x="1395730" y="1098136"/>
                    </a:lnTo>
                    <a:lnTo>
                      <a:pt x="1396365" y="1113054"/>
                    </a:lnTo>
                    <a:lnTo>
                      <a:pt x="1397000" y="1127973"/>
                    </a:lnTo>
                    <a:lnTo>
                      <a:pt x="1397000" y="1143209"/>
                    </a:lnTo>
                    <a:lnTo>
                      <a:pt x="1397000" y="1159397"/>
                    </a:lnTo>
                    <a:lnTo>
                      <a:pt x="1396365" y="1175903"/>
                    </a:lnTo>
                    <a:lnTo>
                      <a:pt x="1395412" y="1192726"/>
                    </a:lnTo>
                    <a:lnTo>
                      <a:pt x="1394142" y="1210184"/>
                    </a:lnTo>
                    <a:lnTo>
                      <a:pt x="1392554" y="1227642"/>
                    </a:lnTo>
                    <a:lnTo>
                      <a:pt x="1390331" y="1245417"/>
                    </a:lnTo>
                    <a:lnTo>
                      <a:pt x="1388108" y="1263828"/>
                    </a:lnTo>
                    <a:lnTo>
                      <a:pt x="1385250" y="1282238"/>
                    </a:lnTo>
                    <a:lnTo>
                      <a:pt x="1382074" y="1301283"/>
                    </a:lnTo>
                    <a:lnTo>
                      <a:pt x="1378263" y="1320646"/>
                    </a:lnTo>
                    <a:lnTo>
                      <a:pt x="1374453" y="1340325"/>
                    </a:lnTo>
                    <a:lnTo>
                      <a:pt x="1370007" y="1360323"/>
                    </a:lnTo>
                    <a:lnTo>
                      <a:pt x="1365243" y="1380955"/>
                    </a:lnTo>
                    <a:lnTo>
                      <a:pt x="1359844" y="1401904"/>
                    </a:lnTo>
                    <a:lnTo>
                      <a:pt x="1354446" y="1423171"/>
                    </a:lnTo>
                    <a:lnTo>
                      <a:pt x="1347777" y="1445073"/>
                    </a:lnTo>
                    <a:lnTo>
                      <a:pt x="1341425" y="1466975"/>
                    </a:lnTo>
                    <a:lnTo>
                      <a:pt x="1334438" y="1489829"/>
                    </a:lnTo>
                    <a:lnTo>
                      <a:pt x="1326817" y="1512683"/>
                    </a:lnTo>
                    <a:lnTo>
                      <a:pt x="1319195" y="1536172"/>
                    </a:lnTo>
                    <a:lnTo>
                      <a:pt x="1310621" y="1560296"/>
                    </a:lnTo>
                    <a:lnTo>
                      <a:pt x="1302046" y="1584737"/>
                    </a:lnTo>
                    <a:lnTo>
                      <a:pt x="1292201" y="1609813"/>
                    </a:lnTo>
                    <a:lnTo>
                      <a:pt x="1282357" y="1634889"/>
                    </a:lnTo>
                    <a:lnTo>
                      <a:pt x="1272194" y="1660917"/>
                    </a:lnTo>
                    <a:lnTo>
                      <a:pt x="1261397" y="1687263"/>
                    </a:lnTo>
                    <a:lnTo>
                      <a:pt x="1250282" y="1714244"/>
                    </a:lnTo>
                    <a:lnTo>
                      <a:pt x="1237897" y="1741541"/>
                    </a:lnTo>
                    <a:lnTo>
                      <a:pt x="1225829" y="1769474"/>
                    </a:lnTo>
                    <a:lnTo>
                      <a:pt x="1212808" y="1797724"/>
                    </a:lnTo>
                    <a:lnTo>
                      <a:pt x="1199470" y="1826927"/>
                    </a:lnTo>
                    <a:lnTo>
                      <a:pt x="1185180" y="1856447"/>
                    </a:lnTo>
                    <a:lnTo>
                      <a:pt x="1182957" y="1861208"/>
                    </a:lnTo>
                    <a:lnTo>
                      <a:pt x="1180416" y="1865652"/>
                    </a:lnTo>
                    <a:lnTo>
                      <a:pt x="1177558" y="1870096"/>
                    </a:lnTo>
                    <a:lnTo>
                      <a:pt x="1174382" y="1874540"/>
                    </a:lnTo>
                    <a:lnTo>
                      <a:pt x="1171206" y="1878666"/>
                    </a:lnTo>
                    <a:lnTo>
                      <a:pt x="1168031" y="1882792"/>
                    </a:lnTo>
                    <a:lnTo>
                      <a:pt x="1164537" y="1886284"/>
                    </a:lnTo>
                    <a:lnTo>
                      <a:pt x="1160726" y="1889776"/>
                    </a:lnTo>
                    <a:lnTo>
                      <a:pt x="1156916" y="1893267"/>
                    </a:lnTo>
                    <a:lnTo>
                      <a:pt x="1153105" y="1896441"/>
                    </a:lnTo>
                    <a:lnTo>
                      <a:pt x="1148976" y="1899298"/>
                    </a:lnTo>
                    <a:lnTo>
                      <a:pt x="1144848" y="1902155"/>
                    </a:lnTo>
                    <a:lnTo>
                      <a:pt x="1140719" y="1904694"/>
                    </a:lnTo>
                    <a:lnTo>
                      <a:pt x="1136273" y="1907234"/>
                    </a:lnTo>
                    <a:lnTo>
                      <a:pt x="1131510" y="1909456"/>
                    </a:lnTo>
                    <a:lnTo>
                      <a:pt x="1126746" y="1911360"/>
                    </a:lnTo>
                    <a:lnTo>
                      <a:pt x="1105151" y="1731702"/>
                    </a:lnTo>
                    <a:lnTo>
                      <a:pt x="1105151" y="1469197"/>
                    </a:lnTo>
                    <a:lnTo>
                      <a:pt x="1114043" y="1442851"/>
                    </a:lnTo>
                    <a:lnTo>
                      <a:pt x="1122300" y="1416823"/>
                    </a:lnTo>
                    <a:lnTo>
                      <a:pt x="1129922" y="1391747"/>
                    </a:lnTo>
                    <a:lnTo>
                      <a:pt x="1137226" y="1367623"/>
                    </a:lnTo>
                    <a:lnTo>
                      <a:pt x="1143260" y="1344452"/>
                    </a:lnTo>
                    <a:lnTo>
                      <a:pt x="1148976" y="1322233"/>
                    </a:lnTo>
                    <a:lnTo>
                      <a:pt x="1153740" y="1300331"/>
                    </a:lnTo>
                    <a:lnTo>
                      <a:pt x="1158186" y="1280016"/>
                    </a:lnTo>
                    <a:lnTo>
                      <a:pt x="1161997" y="1259701"/>
                    </a:lnTo>
                    <a:lnTo>
                      <a:pt x="1165172" y="1240656"/>
                    </a:lnTo>
                    <a:lnTo>
                      <a:pt x="1167713" y="1222563"/>
                    </a:lnTo>
                    <a:lnTo>
                      <a:pt x="1169936" y="1205105"/>
                    </a:lnTo>
                    <a:lnTo>
                      <a:pt x="1171524" y="1188282"/>
                    </a:lnTo>
                    <a:lnTo>
                      <a:pt x="1172477" y="1172729"/>
                    </a:lnTo>
                    <a:lnTo>
                      <a:pt x="1173112" y="1157493"/>
                    </a:lnTo>
                    <a:lnTo>
                      <a:pt x="1173112" y="1143209"/>
                    </a:lnTo>
                    <a:lnTo>
                      <a:pt x="1173112" y="1132734"/>
                    </a:lnTo>
                    <a:lnTo>
                      <a:pt x="1172794" y="1122894"/>
                    </a:lnTo>
                    <a:lnTo>
                      <a:pt x="1172159" y="1113372"/>
                    </a:lnTo>
                    <a:lnTo>
                      <a:pt x="1171524" y="1104484"/>
                    </a:lnTo>
                    <a:lnTo>
                      <a:pt x="1170571" y="1095596"/>
                    </a:lnTo>
                    <a:lnTo>
                      <a:pt x="1169619" y="1087343"/>
                    </a:lnTo>
                    <a:lnTo>
                      <a:pt x="1168348" y="1079726"/>
                    </a:lnTo>
                    <a:lnTo>
                      <a:pt x="1166760" y="1072107"/>
                    </a:lnTo>
                    <a:lnTo>
                      <a:pt x="1165490" y="1065124"/>
                    </a:lnTo>
                    <a:lnTo>
                      <a:pt x="1163902" y="1058459"/>
                    </a:lnTo>
                    <a:lnTo>
                      <a:pt x="1161997" y="1052110"/>
                    </a:lnTo>
                    <a:lnTo>
                      <a:pt x="1160091" y="1046079"/>
                    </a:lnTo>
                    <a:lnTo>
                      <a:pt x="1156280" y="1034970"/>
                    </a:lnTo>
                    <a:lnTo>
                      <a:pt x="1152152" y="1025130"/>
                    </a:lnTo>
                    <a:lnTo>
                      <a:pt x="1147706" y="1016559"/>
                    </a:lnTo>
                    <a:lnTo>
                      <a:pt x="1143260" y="1008941"/>
                    </a:lnTo>
                    <a:lnTo>
                      <a:pt x="1138496" y="1001958"/>
                    </a:lnTo>
                    <a:lnTo>
                      <a:pt x="1133733" y="995927"/>
                    </a:lnTo>
                    <a:lnTo>
                      <a:pt x="1128334" y="990531"/>
                    </a:lnTo>
                    <a:lnTo>
                      <a:pt x="1123253" y="985135"/>
                    </a:lnTo>
                    <a:lnTo>
                      <a:pt x="1117854" y="980374"/>
                    </a:lnTo>
                    <a:lnTo>
                      <a:pt x="1112456" y="976247"/>
                    </a:lnTo>
                    <a:lnTo>
                      <a:pt x="1108645" y="973390"/>
                    </a:lnTo>
                    <a:lnTo>
                      <a:pt x="1104516" y="970851"/>
                    </a:lnTo>
                    <a:lnTo>
                      <a:pt x="1100388" y="968629"/>
                    </a:lnTo>
                    <a:lnTo>
                      <a:pt x="1095942" y="966407"/>
                    </a:lnTo>
                    <a:lnTo>
                      <a:pt x="1086732" y="962281"/>
                    </a:lnTo>
                    <a:lnTo>
                      <a:pt x="1076887" y="958789"/>
                    </a:lnTo>
                    <a:lnTo>
                      <a:pt x="1076887" y="1218437"/>
                    </a:lnTo>
                    <a:lnTo>
                      <a:pt x="1076887" y="1545377"/>
                    </a:lnTo>
                    <a:lnTo>
                      <a:pt x="1076887" y="1733289"/>
                    </a:lnTo>
                    <a:lnTo>
                      <a:pt x="1099753" y="1918661"/>
                    </a:lnTo>
                    <a:lnTo>
                      <a:pt x="1228052" y="2979788"/>
                    </a:lnTo>
                    <a:lnTo>
                      <a:pt x="1228687" y="2988676"/>
                    </a:lnTo>
                    <a:lnTo>
                      <a:pt x="1229005" y="2997564"/>
                    </a:lnTo>
                    <a:lnTo>
                      <a:pt x="1229005" y="3006134"/>
                    </a:lnTo>
                    <a:lnTo>
                      <a:pt x="1228687" y="3014704"/>
                    </a:lnTo>
                    <a:lnTo>
                      <a:pt x="1227734" y="3023275"/>
                    </a:lnTo>
                    <a:lnTo>
                      <a:pt x="1226464" y="3031527"/>
                    </a:lnTo>
                    <a:lnTo>
                      <a:pt x="1224558" y="3040098"/>
                    </a:lnTo>
                    <a:lnTo>
                      <a:pt x="1222653" y="3048351"/>
                    </a:lnTo>
                    <a:lnTo>
                      <a:pt x="1220112" y="3056286"/>
                    </a:lnTo>
                    <a:lnTo>
                      <a:pt x="1217254" y="3063904"/>
                    </a:lnTo>
                    <a:lnTo>
                      <a:pt x="1213761" y="3071522"/>
                    </a:lnTo>
                    <a:lnTo>
                      <a:pt x="1210268" y="3079140"/>
                    </a:lnTo>
                    <a:lnTo>
                      <a:pt x="1206457" y="3086441"/>
                    </a:lnTo>
                    <a:lnTo>
                      <a:pt x="1202011" y="3093741"/>
                    </a:lnTo>
                    <a:lnTo>
                      <a:pt x="1197565" y="3100724"/>
                    </a:lnTo>
                    <a:lnTo>
                      <a:pt x="1192484" y="3107073"/>
                    </a:lnTo>
                    <a:lnTo>
                      <a:pt x="1187085" y="3113739"/>
                    </a:lnTo>
                    <a:lnTo>
                      <a:pt x="1181369" y="3119770"/>
                    </a:lnTo>
                    <a:lnTo>
                      <a:pt x="1175652" y="3125483"/>
                    </a:lnTo>
                    <a:lnTo>
                      <a:pt x="1169301" y="3131197"/>
                    </a:lnTo>
                    <a:lnTo>
                      <a:pt x="1162949" y="3136275"/>
                    </a:lnTo>
                    <a:lnTo>
                      <a:pt x="1156280" y="3141354"/>
                    </a:lnTo>
                    <a:lnTo>
                      <a:pt x="1149611" y="3146433"/>
                    </a:lnTo>
                    <a:lnTo>
                      <a:pt x="1142307" y="3150559"/>
                    </a:lnTo>
                    <a:lnTo>
                      <a:pt x="1135003" y="3154685"/>
                    </a:lnTo>
                    <a:lnTo>
                      <a:pt x="1127064" y="3158177"/>
                    </a:lnTo>
                    <a:lnTo>
                      <a:pt x="1119125" y="3161669"/>
                    </a:lnTo>
                    <a:lnTo>
                      <a:pt x="1111185" y="3164525"/>
                    </a:lnTo>
                    <a:lnTo>
                      <a:pt x="1102928" y="3167065"/>
                    </a:lnTo>
                    <a:lnTo>
                      <a:pt x="1094671" y="3169287"/>
                    </a:lnTo>
                    <a:lnTo>
                      <a:pt x="1085779" y="3170874"/>
                    </a:lnTo>
                    <a:lnTo>
                      <a:pt x="1076887" y="3172143"/>
                    </a:lnTo>
                    <a:lnTo>
                      <a:pt x="1067995" y="3173096"/>
                    </a:lnTo>
                    <a:lnTo>
                      <a:pt x="1059421" y="3173413"/>
                    </a:lnTo>
                    <a:lnTo>
                      <a:pt x="1050529" y="3173413"/>
                    </a:lnTo>
                    <a:lnTo>
                      <a:pt x="1041955" y="3172778"/>
                    </a:lnTo>
                    <a:lnTo>
                      <a:pt x="1033380" y="3171826"/>
                    </a:lnTo>
                    <a:lnTo>
                      <a:pt x="1025123" y="3170556"/>
                    </a:lnTo>
                    <a:lnTo>
                      <a:pt x="1016549" y="3168969"/>
                    </a:lnTo>
                    <a:lnTo>
                      <a:pt x="1008292" y="3166747"/>
                    </a:lnTo>
                    <a:lnTo>
                      <a:pt x="1000353" y="3164208"/>
                    </a:lnTo>
                    <a:lnTo>
                      <a:pt x="992731" y="3161351"/>
                    </a:lnTo>
                    <a:lnTo>
                      <a:pt x="985109" y="3158177"/>
                    </a:lnTo>
                    <a:lnTo>
                      <a:pt x="977487" y="3154368"/>
                    </a:lnTo>
                    <a:lnTo>
                      <a:pt x="970183" y="3150559"/>
                    </a:lnTo>
                    <a:lnTo>
                      <a:pt x="962879" y="3146433"/>
                    </a:lnTo>
                    <a:lnTo>
                      <a:pt x="955892" y="3141354"/>
                    </a:lnTo>
                    <a:lnTo>
                      <a:pt x="949541" y="3136275"/>
                    </a:lnTo>
                    <a:lnTo>
                      <a:pt x="943190" y="3131197"/>
                    </a:lnTo>
                    <a:lnTo>
                      <a:pt x="936838" y="3125483"/>
                    </a:lnTo>
                    <a:lnTo>
                      <a:pt x="931122" y="3119770"/>
                    </a:lnTo>
                    <a:lnTo>
                      <a:pt x="925406" y="3113739"/>
                    </a:lnTo>
                    <a:lnTo>
                      <a:pt x="920324" y="3107390"/>
                    </a:lnTo>
                    <a:lnTo>
                      <a:pt x="915243" y="3100724"/>
                    </a:lnTo>
                    <a:lnTo>
                      <a:pt x="910162" y="3093741"/>
                    </a:lnTo>
                    <a:lnTo>
                      <a:pt x="906034" y="3086123"/>
                    </a:lnTo>
                    <a:lnTo>
                      <a:pt x="901905" y="3078823"/>
                    </a:lnTo>
                    <a:lnTo>
                      <a:pt x="898412" y="3071205"/>
                    </a:lnTo>
                    <a:lnTo>
                      <a:pt x="894919" y="3063587"/>
                    </a:lnTo>
                    <a:lnTo>
                      <a:pt x="892060" y="3055334"/>
                    </a:lnTo>
                    <a:lnTo>
                      <a:pt x="889520" y="3047081"/>
                    </a:lnTo>
                    <a:lnTo>
                      <a:pt x="887614" y="3038828"/>
                    </a:lnTo>
                    <a:lnTo>
                      <a:pt x="885709" y="3029940"/>
                    </a:lnTo>
                    <a:lnTo>
                      <a:pt x="884439" y="3021053"/>
                    </a:lnTo>
                    <a:lnTo>
                      <a:pt x="748518" y="1897076"/>
                    </a:lnTo>
                    <a:lnTo>
                      <a:pt x="649118" y="1897076"/>
                    </a:lnTo>
                    <a:lnTo>
                      <a:pt x="512879" y="3021053"/>
                    </a:lnTo>
                    <a:lnTo>
                      <a:pt x="511609" y="3029940"/>
                    </a:lnTo>
                    <a:lnTo>
                      <a:pt x="510021" y="3038828"/>
                    </a:lnTo>
                    <a:lnTo>
                      <a:pt x="507798" y="3047081"/>
                    </a:lnTo>
                    <a:lnTo>
                      <a:pt x="505258" y="3055334"/>
                    </a:lnTo>
                    <a:lnTo>
                      <a:pt x="502399" y="3063587"/>
                    </a:lnTo>
                    <a:lnTo>
                      <a:pt x="498906" y="3071205"/>
                    </a:lnTo>
                    <a:lnTo>
                      <a:pt x="495413" y="3078823"/>
                    </a:lnTo>
                    <a:lnTo>
                      <a:pt x="491284" y="3086123"/>
                    </a:lnTo>
                    <a:lnTo>
                      <a:pt x="487156" y="3093741"/>
                    </a:lnTo>
                    <a:lnTo>
                      <a:pt x="482392" y="3100724"/>
                    </a:lnTo>
                    <a:lnTo>
                      <a:pt x="477311" y="3107390"/>
                    </a:lnTo>
                    <a:lnTo>
                      <a:pt x="472230" y="3113739"/>
                    </a:lnTo>
                    <a:lnTo>
                      <a:pt x="466196" y="3119770"/>
                    </a:lnTo>
                    <a:lnTo>
                      <a:pt x="460480" y="3125483"/>
                    </a:lnTo>
                    <a:lnTo>
                      <a:pt x="454446" y="3131197"/>
                    </a:lnTo>
                    <a:lnTo>
                      <a:pt x="447777" y="3136275"/>
                    </a:lnTo>
                    <a:lnTo>
                      <a:pt x="441426" y="3141354"/>
                    </a:lnTo>
                    <a:lnTo>
                      <a:pt x="434439" y="3146433"/>
                    </a:lnTo>
                    <a:lnTo>
                      <a:pt x="427452" y="3150559"/>
                    </a:lnTo>
                    <a:lnTo>
                      <a:pt x="420148" y="3154368"/>
                    </a:lnTo>
                    <a:lnTo>
                      <a:pt x="412209" y="3158177"/>
                    </a:lnTo>
                    <a:lnTo>
                      <a:pt x="404587" y="3161351"/>
                    </a:lnTo>
                    <a:lnTo>
                      <a:pt x="396965" y="3164208"/>
                    </a:lnTo>
                    <a:lnTo>
                      <a:pt x="389026" y="3166747"/>
                    </a:lnTo>
                    <a:lnTo>
                      <a:pt x="380769" y="3168969"/>
                    </a:lnTo>
                    <a:lnTo>
                      <a:pt x="372512" y="3170556"/>
                    </a:lnTo>
                    <a:lnTo>
                      <a:pt x="364256" y="3171826"/>
                    </a:lnTo>
                    <a:lnTo>
                      <a:pt x="355363" y="3172778"/>
                    </a:lnTo>
                    <a:lnTo>
                      <a:pt x="346789" y="3173413"/>
                    </a:lnTo>
                    <a:lnTo>
                      <a:pt x="338215" y="3173413"/>
                    </a:lnTo>
                    <a:lnTo>
                      <a:pt x="329323" y="3173096"/>
                    </a:lnTo>
                    <a:lnTo>
                      <a:pt x="320431" y="3172143"/>
                    </a:lnTo>
                    <a:lnTo>
                      <a:pt x="311856" y="3170874"/>
                    </a:lnTo>
                    <a:lnTo>
                      <a:pt x="302964" y="3169287"/>
                    </a:lnTo>
                    <a:lnTo>
                      <a:pt x="294390" y="3167065"/>
                    </a:lnTo>
                    <a:lnTo>
                      <a:pt x="286133" y="3164525"/>
                    </a:lnTo>
                    <a:lnTo>
                      <a:pt x="278193" y="3161669"/>
                    </a:lnTo>
                    <a:lnTo>
                      <a:pt x="270254" y="3158177"/>
                    </a:lnTo>
                    <a:lnTo>
                      <a:pt x="262632" y="3154685"/>
                    </a:lnTo>
                    <a:lnTo>
                      <a:pt x="255328" y="3150559"/>
                    </a:lnTo>
                    <a:lnTo>
                      <a:pt x="248024" y="3146433"/>
                    </a:lnTo>
                    <a:lnTo>
                      <a:pt x="241038" y="3141354"/>
                    </a:lnTo>
                    <a:lnTo>
                      <a:pt x="234369" y="3136275"/>
                    </a:lnTo>
                    <a:lnTo>
                      <a:pt x="228017" y="3131197"/>
                    </a:lnTo>
                    <a:lnTo>
                      <a:pt x="221666" y="3125483"/>
                    </a:lnTo>
                    <a:lnTo>
                      <a:pt x="215949" y="3119770"/>
                    </a:lnTo>
                    <a:lnTo>
                      <a:pt x="210551" y="3113739"/>
                    </a:lnTo>
                    <a:lnTo>
                      <a:pt x="205152" y="3107073"/>
                    </a:lnTo>
                    <a:lnTo>
                      <a:pt x="200071" y="3100724"/>
                    </a:lnTo>
                    <a:lnTo>
                      <a:pt x="195625" y="3093741"/>
                    </a:lnTo>
                    <a:lnTo>
                      <a:pt x="190861" y="3086441"/>
                    </a:lnTo>
                    <a:lnTo>
                      <a:pt x="187050" y="3079140"/>
                    </a:lnTo>
                    <a:lnTo>
                      <a:pt x="183557" y="3071522"/>
                    </a:lnTo>
                    <a:lnTo>
                      <a:pt x="180064" y="3063904"/>
                    </a:lnTo>
                    <a:lnTo>
                      <a:pt x="177206" y="3056286"/>
                    </a:lnTo>
                    <a:lnTo>
                      <a:pt x="174665" y="3048351"/>
                    </a:lnTo>
                    <a:lnTo>
                      <a:pt x="172760" y="3040098"/>
                    </a:lnTo>
                    <a:lnTo>
                      <a:pt x="170854" y="3031527"/>
                    </a:lnTo>
                    <a:lnTo>
                      <a:pt x="169584" y="3023275"/>
                    </a:lnTo>
                    <a:lnTo>
                      <a:pt x="168631" y="3014704"/>
                    </a:lnTo>
                    <a:lnTo>
                      <a:pt x="168313" y="3006134"/>
                    </a:lnTo>
                    <a:lnTo>
                      <a:pt x="168313" y="2997564"/>
                    </a:lnTo>
                    <a:lnTo>
                      <a:pt x="168631" y="2988676"/>
                    </a:lnTo>
                    <a:lnTo>
                      <a:pt x="169584" y="2979788"/>
                    </a:lnTo>
                    <a:lnTo>
                      <a:pt x="297565" y="1918661"/>
                    </a:lnTo>
                    <a:lnTo>
                      <a:pt x="320431" y="1733289"/>
                    </a:lnTo>
                    <a:lnTo>
                      <a:pt x="320431" y="1545695"/>
                    </a:lnTo>
                    <a:lnTo>
                      <a:pt x="320431" y="1218437"/>
                    </a:lnTo>
                    <a:lnTo>
                      <a:pt x="320431" y="958472"/>
                    </a:lnTo>
                    <a:lnTo>
                      <a:pt x="315032" y="960376"/>
                    </a:lnTo>
                    <a:lnTo>
                      <a:pt x="309633" y="962598"/>
                    </a:lnTo>
                    <a:lnTo>
                      <a:pt x="299788" y="967360"/>
                    </a:lnTo>
                    <a:lnTo>
                      <a:pt x="295025" y="969899"/>
                    </a:lnTo>
                    <a:lnTo>
                      <a:pt x="290579" y="972438"/>
                    </a:lnTo>
                    <a:lnTo>
                      <a:pt x="286450" y="975295"/>
                    </a:lnTo>
                    <a:lnTo>
                      <a:pt x="282004" y="978152"/>
                    </a:lnTo>
                    <a:lnTo>
                      <a:pt x="277876" y="981326"/>
                    </a:lnTo>
                    <a:lnTo>
                      <a:pt x="274065" y="984817"/>
                    </a:lnTo>
                    <a:lnTo>
                      <a:pt x="270254" y="988944"/>
                    </a:lnTo>
                    <a:lnTo>
                      <a:pt x="266443" y="993070"/>
                    </a:lnTo>
                    <a:lnTo>
                      <a:pt x="262632" y="997514"/>
                    </a:lnTo>
                    <a:lnTo>
                      <a:pt x="259139" y="1002275"/>
                    </a:lnTo>
                    <a:lnTo>
                      <a:pt x="255646" y="1007354"/>
                    </a:lnTo>
                    <a:lnTo>
                      <a:pt x="252153" y="1012750"/>
                    </a:lnTo>
                    <a:lnTo>
                      <a:pt x="248342" y="1018781"/>
                    </a:lnTo>
                    <a:lnTo>
                      <a:pt x="245166" y="1025130"/>
                    </a:lnTo>
                    <a:lnTo>
                      <a:pt x="241038" y="1034970"/>
                    </a:lnTo>
                    <a:lnTo>
                      <a:pt x="236909" y="1046079"/>
                    </a:lnTo>
                    <a:lnTo>
                      <a:pt x="235321" y="1052110"/>
                    </a:lnTo>
                    <a:lnTo>
                      <a:pt x="233416" y="1058459"/>
                    </a:lnTo>
                    <a:lnTo>
                      <a:pt x="231828" y="1065124"/>
                    </a:lnTo>
                    <a:lnTo>
                      <a:pt x="230240" y="1072107"/>
                    </a:lnTo>
                    <a:lnTo>
                      <a:pt x="228970" y="1079726"/>
                    </a:lnTo>
                    <a:lnTo>
                      <a:pt x="227699" y="1087343"/>
                    </a:lnTo>
                    <a:lnTo>
                      <a:pt x="226747" y="1095596"/>
                    </a:lnTo>
                    <a:lnTo>
                      <a:pt x="225794" y="1104484"/>
                    </a:lnTo>
                    <a:lnTo>
                      <a:pt x="225159" y="1113372"/>
                    </a:lnTo>
                    <a:lnTo>
                      <a:pt x="224524" y="1122894"/>
                    </a:lnTo>
                    <a:lnTo>
                      <a:pt x="224206" y="1132734"/>
                    </a:lnTo>
                    <a:lnTo>
                      <a:pt x="223889" y="1143209"/>
                    </a:lnTo>
                    <a:lnTo>
                      <a:pt x="224206" y="1157493"/>
                    </a:lnTo>
                    <a:lnTo>
                      <a:pt x="224841" y="1172729"/>
                    </a:lnTo>
                    <a:lnTo>
                      <a:pt x="225794" y="1188282"/>
                    </a:lnTo>
                    <a:lnTo>
                      <a:pt x="227382" y="1205105"/>
                    </a:lnTo>
                    <a:lnTo>
                      <a:pt x="229605" y="1222563"/>
                    </a:lnTo>
                    <a:lnTo>
                      <a:pt x="232146" y="1240974"/>
                    </a:lnTo>
                    <a:lnTo>
                      <a:pt x="235321" y="1260019"/>
                    </a:lnTo>
                    <a:lnTo>
                      <a:pt x="239132" y="1280016"/>
                    </a:lnTo>
                    <a:lnTo>
                      <a:pt x="243578" y="1300648"/>
                    </a:lnTo>
                    <a:lnTo>
                      <a:pt x="248342" y="1322233"/>
                    </a:lnTo>
                    <a:lnTo>
                      <a:pt x="254376" y="1344769"/>
                    </a:lnTo>
                    <a:lnTo>
                      <a:pt x="260409" y="1367941"/>
                    </a:lnTo>
                    <a:lnTo>
                      <a:pt x="267396" y="1392065"/>
                    </a:lnTo>
                    <a:lnTo>
                      <a:pt x="275018" y="1416823"/>
                    </a:lnTo>
                    <a:lnTo>
                      <a:pt x="283275" y="1442851"/>
                    </a:lnTo>
                    <a:lnTo>
                      <a:pt x="292167" y="1469514"/>
                    </a:lnTo>
                    <a:lnTo>
                      <a:pt x="292167" y="1731384"/>
                    </a:lnTo>
                    <a:lnTo>
                      <a:pt x="270572" y="1911360"/>
                    </a:lnTo>
                    <a:lnTo>
                      <a:pt x="266126" y="1909456"/>
                    </a:lnTo>
                    <a:lnTo>
                      <a:pt x="261362" y="1907234"/>
                    </a:lnTo>
                    <a:lnTo>
                      <a:pt x="257234" y="1904694"/>
                    </a:lnTo>
                    <a:lnTo>
                      <a:pt x="252788" y="1902155"/>
                    </a:lnTo>
                    <a:lnTo>
                      <a:pt x="248342" y="1899298"/>
                    </a:lnTo>
                    <a:lnTo>
                      <a:pt x="244213" y="1896441"/>
                    </a:lnTo>
                    <a:lnTo>
                      <a:pt x="240402" y="1893267"/>
                    </a:lnTo>
                    <a:lnTo>
                      <a:pt x="236592" y="1889776"/>
                    </a:lnTo>
                    <a:lnTo>
                      <a:pt x="232781" y="1886284"/>
                    </a:lnTo>
                    <a:lnTo>
                      <a:pt x="229287" y="1882792"/>
                    </a:lnTo>
                    <a:lnTo>
                      <a:pt x="226112" y="1878666"/>
                    </a:lnTo>
                    <a:lnTo>
                      <a:pt x="222936" y="1874540"/>
                    </a:lnTo>
                    <a:lnTo>
                      <a:pt x="219760" y="1870096"/>
                    </a:lnTo>
                    <a:lnTo>
                      <a:pt x="216902" y="1865652"/>
                    </a:lnTo>
                    <a:lnTo>
                      <a:pt x="214361" y="1861208"/>
                    </a:lnTo>
                    <a:lnTo>
                      <a:pt x="212138" y="1856447"/>
                    </a:lnTo>
                    <a:lnTo>
                      <a:pt x="198165" y="1826927"/>
                    </a:lnTo>
                    <a:lnTo>
                      <a:pt x="184510" y="1797724"/>
                    </a:lnTo>
                    <a:lnTo>
                      <a:pt x="171489" y="1769474"/>
                    </a:lnTo>
                    <a:lnTo>
                      <a:pt x="159421" y="1741541"/>
                    </a:lnTo>
                    <a:lnTo>
                      <a:pt x="147354" y="1714244"/>
                    </a:lnTo>
                    <a:lnTo>
                      <a:pt x="135921" y="1687263"/>
                    </a:lnTo>
                    <a:lnTo>
                      <a:pt x="125124" y="1660917"/>
                    </a:lnTo>
                    <a:lnTo>
                      <a:pt x="114961" y="1634889"/>
                    </a:lnTo>
                    <a:lnTo>
                      <a:pt x="105117" y="1609813"/>
                    </a:lnTo>
                    <a:lnTo>
                      <a:pt x="95589" y="1584737"/>
                    </a:lnTo>
                    <a:lnTo>
                      <a:pt x="87015" y="1560296"/>
                    </a:lnTo>
                    <a:lnTo>
                      <a:pt x="78123" y="1536172"/>
                    </a:lnTo>
                    <a:lnTo>
                      <a:pt x="70184" y="1512683"/>
                    </a:lnTo>
                    <a:lnTo>
                      <a:pt x="62880" y="1489829"/>
                    </a:lnTo>
                    <a:lnTo>
                      <a:pt x="55893" y="1466975"/>
                    </a:lnTo>
                    <a:lnTo>
                      <a:pt x="49224" y="1445073"/>
                    </a:lnTo>
                    <a:lnTo>
                      <a:pt x="43190" y="1423171"/>
                    </a:lnTo>
                    <a:lnTo>
                      <a:pt x="37474" y="1401904"/>
                    </a:lnTo>
                    <a:lnTo>
                      <a:pt x="32393" y="1380955"/>
                    </a:lnTo>
                    <a:lnTo>
                      <a:pt x="27311" y="1360323"/>
                    </a:lnTo>
                    <a:lnTo>
                      <a:pt x="22865" y="1340325"/>
                    </a:lnTo>
                    <a:lnTo>
                      <a:pt x="18737" y="1320646"/>
                    </a:lnTo>
                    <a:lnTo>
                      <a:pt x="15244" y="1301283"/>
                    </a:lnTo>
                    <a:lnTo>
                      <a:pt x="12068" y="1282238"/>
                    </a:lnTo>
                    <a:lnTo>
                      <a:pt x="9210" y="1263828"/>
                    </a:lnTo>
                    <a:lnTo>
                      <a:pt x="6987" y="1245417"/>
                    </a:lnTo>
                    <a:lnTo>
                      <a:pt x="4764" y="1227642"/>
                    </a:lnTo>
                    <a:lnTo>
                      <a:pt x="3176" y="1210184"/>
                    </a:lnTo>
                    <a:lnTo>
                      <a:pt x="1906" y="1192726"/>
                    </a:lnTo>
                    <a:lnTo>
                      <a:pt x="953" y="1175903"/>
                    </a:lnTo>
                    <a:lnTo>
                      <a:pt x="318" y="1159397"/>
                    </a:lnTo>
                    <a:lnTo>
                      <a:pt x="0" y="1143209"/>
                    </a:lnTo>
                    <a:lnTo>
                      <a:pt x="318" y="1127973"/>
                    </a:lnTo>
                    <a:lnTo>
                      <a:pt x="953" y="1113054"/>
                    </a:lnTo>
                    <a:lnTo>
                      <a:pt x="1588" y="1098136"/>
                    </a:lnTo>
                    <a:lnTo>
                      <a:pt x="2858" y="1083534"/>
                    </a:lnTo>
                    <a:lnTo>
                      <a:pt x="4446" y="1069251"/>
                    </a:lnTo>
                    <a:lnTo>
                      <a:pt x="6034" y="1055284"/>
                    </a:lnTo>
                    <a:lnTo>
                      <a:pt x="8257" y="1041953"/>
                    </a:lnTo>
                    <a:lnTo>
                      <a:pt x="10798" y="1028304"/>
                    </a:lnTo>
                    <a:lnTo>
                      <a:pt x="13656" y="1014972"/>
                    </a:lnTo>
                    <a:lnTo>
                      <a:pt x="16832" y="1002275"/>
                    </a:lnTo>
                    <a:lnTo>
                      <a:pt x="20325" y="989579"/>
                    </a:lnTo>
                    <a:lnTo>
                      <a:pt x="23818" y="977199"/>
                    </a:lnTo>
                    <a:lnTo>
                      <a:pt x="27947" y="965138"/>
                    </a:lnTo>
                    <a:lnTo>
                      <a:pt x="32710" y="953393"/>
                    </a:lnTo>
                    <a:lnTo>
                      <a:pt x="37474" y="941966"/>
                    </a:lnTo>
                    <a:lnTo>
                      <a:pt x="42555" y="930539"/>
                    </a:lnTo>
                    <a:lnTo>
                      <a:pt x="47636" y="919429"/>
                    </a:lnTo>
                    <a:lnTo>
                      <a:pt x="53352" y="908955"/>
                    </a:lnTo>
                    <a:lnTo>
                      <a:pt x="59069" y="898797"/>
                    </a:lnTo>
                    <a:lnTo>
                      <a:pt x="65420" y="888640"/>
                    </a:lnTo>
                    <a:lnTo>
                      <a:pt x="71772" y="879117"/>
                    </a:lnTo>
                    <a:lnTo>
                      <a:pt x="78441" y="869595"/>
                    </a:lnTo>
                    <a:lnTo>
                      <a:pt x="85427" y="860390"/>
                    </a:lnTo>
                    <a:lnTo>
                      <a:pt x="92414" y="851819"/>
                    </a:lnTo>
                    <a:lnTo>
                      <a:pt x="99718" y="843567"/>
                    </a:lnTo>
                    <a:lnTo>
                      <a:pt x="107340" y="835314"/>
                    </a:lnTo>
                    <a:lnTo>
                      <a:pt x="114961" y="827696"/>
                    </a:lnTo>
                    <a:lnTo>
                      <a:pt x="122583" y="820078"/>
                    </a:lnTo>
                    <a:lnTo>
                      <a:pt x="130522" y="813094"/>
                    </a:lnTo>
                    <a:lnTo>
                      <a:pt x="138462" y="806429"/>
                    </a:lnTo>
                    <a:lnTo>
                      <a:pt x="146719" y="800080"/>
                    </a:lnTo>
                    <a:lnTo>
                      <a:pt x="154975" y="794049"/>
                    </a:lnTo>
                    <a:lnTo>
                      <a:pt x="163232" y="788653"/>
                    </a:lnTo>
                    <a:lnTo>
                      <a:pt x="171489" y="783257"/>
                    </a:lnTo>
                    <a:lnTo>
                      <a:pt x="179746" y="778179"/>
                    </a:lnTo>
                    <a:lnTo>
                      <a:pt x="188321" y="773417"/>
                    </a:lnTo>
                    <a:lnTo>
                      <a:pt x="196895" y="768973"/>
                    </a:lnTo>
                    <a:lnTo>
                      <a:pt x="205152" y="764530"/>
                    </a:lnTo>
                    <a:lnTo>
                      <a:pt x="213409" y="760403"/>
                    </a:lnTo>
                    <a:lnTo>
                      <a:pt x="221666" y="756912"/>
                    </a:lnTo>
                    <a:lnTo>
                      <a:pt x="229605" y="753420"/>
                    </a:lnTo>
                    <a:lnTo>
                      <a:pt x="237862" y="750246"/>
                    </a:lnTo>
                    <a:lnTo>
                      <a:pt x="245801" y="747389"/>
                    </a:lnTo>
                    <a:lnTo>
                      <a:pt x="254376" y="744532"/>
                    </a:lnTo>
                    <a:lnTo>
                      <a:pt x="269937" y="739771"/>
                    </a:lnTo>
                    <a:lnTo>
                      <a:pt x="285498" y="735645"/>
                    </a:lnTo>
                    <a:lnTo>
                      <a:pt x="300424" y="732470"/>
                    </a:lnTo>
                    <a:lnTo>
                      <a:pt x="315349" y="729931"/>
                    </a:lnTo>
                    <a:lnTo>
                      <a:pt x="329323" y="727709"/>
                    </a:lnTo>
                    <a:lnTo>
                      <a:pt x="342978" y="726439"/>
                    </a:lnTo>
                    <a:lnTo>
                      <a:pt x="355681" y="725170"/>
                    </a:lnTo>
                    <a:lnTo>
                      <a:pt x="368066" y="724535"/>
                    </a:lnTo>
                    <a:lnTo>
                      <a:pt x="379499" y="724218"/>
                    </a:lnTo>
                    <a:lnTo>
                      <a:pt x="389979" y="723900"/>
                    </a:lnTo>
                    <a:close/>
                    <a:moveTo>
                      <a:pt x="691663" y="0"/>
                    </a:moveTo>
                    <a:lnTo>
                      <a:pt x="699930" y="0"/>
                    </a:lnTo>
                    <a:lnTo>
                      <a:pt x="707562" y="0"/>
                    </a:lnTo>
                    <a:lnTo>
                      <a:pt x="715511" y="318"/>
                    </a:lnTo>
                    <a:lnTo>
                      <a:pt x="723143" y="954"/>
                    </a:lnTo>
                    <a:lnTo>
                      <a:pt x="731092" y="1590"/>
                    </a:lnTo>
                    <a:lnTo>
                      <a:pt x="739042" y="2544"/>
                    </a:lnTo>
                    <a:lnTo>
                      <a:pt x="746991" y="3498"/>
                    </a:lnTo>
                    <a:lnTo>
                      <a:pt x="754941" y="4770"/>
                    </a:lnTo>
                    <a:lnTo>
                      <a:pt x="762890" y="6360"/>
                    </a:lnTo>
                    <a:lnTo>
                      <a:pt x="770840" y="8268"/>
                    </a:lnTo>
                    <a:lnTo>
                      <a:pt x="778789" y="10175"/>
                    </a:lnTo>
                    <a:lnTo>
                      <a:pt x="786421" y="12083"/>
                    </a:lnTo>
                    <a:lnTo>
                      <a:pt x="794053" y="14627"/>
                    </a:lnTo>
                    <a:lnTo>
                      <a:pt x="801684" y="16853"/>
                    </a:lnTo>
                    <a:lnTo>
                      <a:pt x="809634" y="19715"/>
                    </a:lnTo>
                    <a:lnTo>
                      <a:pt x="816947" y="22577"/>
                    </a:lnTo>
                    <a:lnTo>
                      <a:pt x="824261" y="25438"/>
                    </a:lnTo>
                    <a:lnTo>
                      <a:pt x="831256" y="28618"/>
                    </a:lnTo>
                    <a:lnTo>
                      <a:pt x="838252" y="32116"/>
                    </a:lnTo>
                    <a:lnTo>
                      <a:pt x="845247" y="35614"/>
                    </a:lnTo>
                    <a:lnTo>
                      <a:pt x="851925" y="39112"/>
                    </a:lnTo>
                    <a:lnTo>
                      <a:pt x="858921" y="42927"/>
                    </a:lnTo>
                    <a:lnTo>
                      <a:pt x="872276" y="51513"/>
                    </a:lnTo>
                    <a:lnTo>
                      <a:pt x="884677" y="60098"/>
                    </a:lnTo>
                    <a:lnTo>
                      <a:pt x="896760" y="69320"/>
                    </a:lnTo>
                    <a:lnTo>
                      <a:pt x="908526" y="79177"/>
                    </a:lnTo>
                    <a:lnTo>
                      <a:pt x="919655" y="89353"/>
                    </a:lnTo>
                    <a:lnTo>
                      <a:pt x="930466" y="100482"/>
                    </a:lnTo>
                    <a:lnTo>
                      <a:pt x="940324" y="111929"/>
                    </a:lnTo>
                    <a:lnTo>
                      <a:pt x="949863" y="123695"/>
                    </a:lnTo>
                    <a:lnTo>
                      <a:pt x="958449" y="135778"/>
                    </a:lnTo>
                    <a:lnTo>
                      <a:pt x="966716" y="148497"/>
                    </a:lnTo>
                    <a:lnTo>
                      <a:pt x="974666" y="161534"/>
                    </a:lnTo>
                    <a:lnTo>
                      <a:pt x="981661" y="174889"/>
                    </a:lnTo>
                    <a:lnTo>
                      <a:pt x="988021" y="188563"/>
                    </a:lnTo>
                    <a:lnTo>
                      <a:pt x="993744" y="202554"/>
                    </a:lnTo>
                    <a:lnTo>
                      <a:pt x="998832" y="217181"/>
                    </a:lnTo>
                    <a:lnTo>
                      <a:pt x="1003284" y="231490"/>
                    </a:lnTo>
                    <a:lnTo>
                      <a:pt x="1007100" y="246435"/>
                    </a:lnTo>
                    <a:lnTo>
                      <a:pt x="1009961" y="261380"/>
                    </a:lnTo>
                    <a:lnTo>
                      <a:pt x="1012187" y="276643"/>
                    </a:lnTo>
                    <a:lnTo>
                      <a:pt x="1013777" y="291906"/>
                    </a:lnTo>
                    <a:lnTo>
                      <a:pt x="1014095" y="299856"/>
                    </a:lnTo>
                    <a:lnTo>
                      <a:pt x="1014413" y="307488"/>
                    </a:lnTo>
                    <a:lnTo>
                      <a:pt x="1014413" y="315119"/>
                    </a:lnTo>
                    <a:lnTo>
                      <a:pt x="1014413" y="323387"/>
                    </a:lnTo>
                    <a:lnTo>
                      <a:pt x="1014095" y="331018"/>
                    </a:lnTo>
                    <a:lnTo>
                      <a:pt x="1013459" y="338968"/>
                    </a:lnTo>
                    <a:lnTo>
                      <a:pt x="1012823" y="346917"/>
                    </a:lnTo>
                    <a:lnTo>
                      <a:pt x="1011869" y="354867"/>
                    </a:lnTo>
                    <a:lnTo>
                      <a:pt x="1010915" y="362498"/>
                    </a:lnTo>
                    <a:lnTo>
                      <a:pt x="1009644" y="370448"/>
                    </a:lnTo>
                    <a:lnTo>
                      <a:pt x="1008054" y="378715"/>
                    </a:lnTo>
                    <a:lnTo>
                      <a:pt x="1006146" y="386665"/>
                    </a:lnTo>
                    <a:lnTo>
                      <a:pt x="1004238" y="394614"/>
                    </a:lnTo>
                    <a:lnTo>
                      <a:pt x="1002330" y="402246"/>
                    </a:lnTo>
                    <a:lnTo>
                      <a:pt x="999786" y="409877"/>
                    </a:lnTo>
                    <a:lnTo>
                      <a:pt x="997560" y="417509"/>
                    </a:lnTo>
                    <a:lnTo>
                      <a:pt x="994698" y="424822"/>
                    </a:lnTo>
                    <a:lnTo>
                      <a:pt x="991837" y="432136"/>
                    </a:lnTo>
                    <a:lnTo>
                      <a:pt x="988975" y="439767"/>
                    </a:lnTo>
                    <a:lnTo>
                      <a:pt x="985795" y="447081"/>
                    </a:lnTo>
                    <a:lnTo>
                      <a:pt x="982297" y="454077"/>
                    </a:lnTo>
                    <a:lnTo>
                      <a:pt x="978799" y="461072"/>
                    </a:lnTo>
                    <a:lnTo>
                      <a:pt x="975302" y="467750"/>
                    </a:lnTo>
                    <a:lnTo>
                      <a:pt x="971486" y="474427"/>
                    </a:lnTo>
                    <a:lnTo>
                      <a:pt x="962900" y="487465"/>
                    </a:lnTo>
                    <a:lnTo>
                      <a:pt x="954315" y="500502"/>
                    </a:lnTo>
                    <a:lnTo>
                      <a:pt x="945093" y="512585"/>
                    </a:lnTo>
                    <a:lnTo>
                      <a:pt x="935236" y="524032"/>
                    </a:lnTo>
                    <a:lnTo>
                      <a:pt x="925061" y="535162"/>
                    </a:lnTo>
                    <a:lnTo>
                      <a:pt x="914249" y="545973"/>
                    </a:lnTo>
                    <a:lnTo>
                      <a:pt x="902484" y="556148"/>
                    </a:lnTo>
                    <a:lnTo>
                      <a:pt x="890719" y="565370"/>
                    </a:lnTo>
                    <a:lnTo>
                      <a:pt x="878635" y="574273"/>
                    </a:lnTo>
                    <a:lnTo>
                      <a:pt x="865916" y="582541"/>
                    </a:lnTo>
                    <a:lnTo>
                      <a:pt x="852879" y="590172"/>
                    </a:lnTo>
                    <a:lnTo>
                      <a:pt x="839524" y="597168"/>
                    </a:lnTo>
                    <a:lnTo>
                      <a:pt x="825851" y="603846"/>
                    </a:lnTo>
                    <a:lnTo>
                      <a:pt x="811859" y="609569"/>
                    </a:lnTo>
                    <a:lnTo>
                      <a:pt x="797232" y="614657"/>
                    </a:lnTo>
                    <a:lnTo>
                      <a:pt x="782923" y="619109"/>
                    </a:lnTo>
                    <a:lnTo>
                      <a:pt x="767978" y="622606"/>
                    </a:lnTo>
                    <a:lnTo>
                      <a:pt x="753033" y="625786"/>
                    </a:lnTo>
                    <a:lnTo>
                      <a:pt x="737770" y="628012"/>
                    </a:lnTo>
                    <a:lnTo>
                      <a:pt x="722507" y="629602"/>
                    </a:lnTo>
                    <a:lnTo>
                      <a:pt x="714557" y="629920"/>
                    </a:lnTo>
                    <a:lnTo>
                      <a:pt x="706926" y="630238"/>
                    </a:lnTo>
                    <a:lnTo>
                      <a:pt x="699294" y="630238"/>
                    </a:lnTo>
                    <a:lnTo>
                      <a:pt x="691027" y="630238"/>
                    </a:lnTo>
                    <a:lnTo>
                      <a:pt x="683395" y="629920"/>
                    </a:lnTo>
                    <a:lnTo>
                      <a:pt x="675446" y="629284"/>
                    </a:lnTo>
                    <a:lnTo>
                      <a:pt x="667496" y="628648"/>
                    </a:lnTo>
                    <a:lnTo>
                      <a:pt x="659547" y="627694"/>
                    </a:lnTo>
                    <a:lnTo>
                      <a:pt x="651915" y="626740"/>
                    </a:lnTo>
                    <a:lnTo>
                      <a:pt x="643966" y="625150"/>
                    </a:lnTo>
                    <a:lnTo>
                      <a:pt x="635698" y="623878"/>
                    </a:lnTo>
                    <a:lnTo>
                      <a:pt x="627749" y="621970"/>
                    </a:lnTo>
                    <a:lnTo>
                      <a:pt x="619799" y="620063"/>
                    </a:lnTo>
                    <a:lnTo>
                      <a:pt x="612167" y="617837"/>
                    </a:lnTo>
                    <a:lnTo>
                      <a:pt x="604536" y="615611"/>
                    </a:lnTo>
                    <a:lnTo>
                      <a:pt x="596904" y="613067"/>
                    </a:lnTo>
                    <a:lnTo>
                      <a:pt x="589591" y="610523"/>
                    </a:lnTo>
                    <a:lnTo>
                      <a:pt x="582277" y="607661"/>
                    </a:lnTo>
                    <a:lnTo>
                      <a:pt x="574646" y="604800"/>
                    </a:lnTo>
                    <a:lnTo>
                      <a:pt x="567332" y="601620"/>
                    </a:lnTo>
                    <a:lnTo>
                      <a:pt x="560337" y="597804"/>
                    </a:lnTo>
                    <a:lnTo>
                      <a:pt x="553341" y="594306"/>
                    </a:lnTo>
                    <a:lnTo>
                      <a:pt x="546663" y="590808"/>
                    </a:lnTo>
                    <a:lnTo>
                      <a:pt x="539986" y="586993"/>
                    </a:lnTo>
                    <a:lnTo>
                      <a:pt x="526949" y="578725"/>
                    </a:lnTo>
                    <a:lnTo>
                      <a:pt x="513911" y="570140"/>
                    </a:lnTo>
                    <a:lnTo>
                      <a:pt x="501828" y="560918"/>
                    </a:lnTo>
                    <a:lnTo>
                      <a:pt x="490381" y="551061"/>
                    </a:lnTo>
                    <a:lnTo>
                      <a:pt x="479252" y="540249"/>
                    </a:lnTo>
                    <a:lnTo>
                      <a:pt x="468440" y="529438"/>
                    </a:lnTo>
                    <a:lnTo>
                      <a:pt x="458265" y="518309"/>
                    </a:lnTo>
                    <a:lnTo>
                      <a:pt x="449043" y="506544"/>
                    </a:lnTo>
                    <a:lnTo>
                      <a:pt x="440140" y="494460"/>
                    </a:lnTo>
                    <a:lnTo>
                      <a:pt x="431872" y="481423"/>
                    </a:lnTo>
                    <a:lnTo>
                      <a:pt x="424241" y="468386"/>
                    </a:lnTo>
                    <a:lnTo>
                      <a:pt x="417245" y="455031"/>
                    </a:lnTo>
                    <a:lnTo>
                      <a:pt x="410568" y="441675"/>
                    </a:lnTo>
                    <a:lnTo>
                      <a:pt x="404844" y="427366"/>
                    </a:lnTo>
                    <a:lnTo>
                      <a:pt x="399756" y="413057"/>
                    </a:lnTo>
                    <a:lnTo>
                      <a:pt x="395305" y="398430"/>
                    </a:lnTo>
                    <a:lnTo>
                      <a:pt x="391489" y="383803"/>
                    </a:lnTo>
                    <a:lnTo>
                      <a:pt x="388627" y="368540"/>
                    </a:lnTo>
                    <a:lnTo>
                      <a:pt x="386401" y="353277"/>
                    </a:lnTo>
                    <a:lnTo>
                      <a:pt x="384811" y="338014"/>
                    </a:lnTo>
                    <a:lnTo>
                      <a:pt x="384493" y="330382"/>
                    </a:lnTo>
                    <a:lnTo>
                      <a:pt x="384175" y="322751"/>
                    </a:lnTo>
                    <a:lnTo>
                      <a:pt x="384175" y="314483"/>
                    </a:lnTo>
                    <a:lnTo>
                      <a:pt x="384175" y="306851"/>
                    </a:lnTo>
                    <a:lnTo>
                      <a:pt x="384493" y="298902"/>
                    </a:lnTo>
                    <a:lnTo>
                      <a:pt x="385129" y="291270"/>
                    </a:lnTo>
                    <a:lnTo>
                      <a:pt x="385765" y="283321"/>
                    </a:lnTo>
                    <a:lnTo>
                      <a:pt x="386719" y="275371"/>
                    </a:lnTo>
                    <a:lnTo>
                      <a:pt x="387673" y="267422"/>
                    </a:lnTo>
                    <a:lnTo>
                      <a:pt x="389263" y="259472"/>
                    </a:lnTo>
                    <a:lnTo>
                      <a:pt x="390535" y="251523"/>
                    </a:lnTo>
                    <a:lnTo>
                      <a:pt x="392443" y="243573"/>
                    </a:lnTo>
                    <a:lnTo>
                      <a:pt x="394351" y="235624"/>
                    </a:lnTo>
                    <a:lnTo>
                      <a:pt x="396577" y="227992"/>
                    </a:lnTo>
                    <a:lnTo>
                      <a:pt x="398802" y="220361"/>
                    </a:lnTo>
                    <a:lnTo>
                      <a:pt x="401346" y="212729"/>
                    </a:lnTo>
                    <a:lnTo>
                      <a:pt x="403890" y="204780"/>
                    </a:lnTo>
                    <a:lnTo>
                      <a:pt x="406752" y="197466"/>
                    </a:lnTo>
                    <a:lnTo>
                      <a:pt x="409614" y="190153"/>
                    </a:lnTo>
                    <a:lnTo>
                      <a:pt x="412794" y="183157"/>
                    </a:lnTo>
                    <a:lnTo>
                      <a:pt x="416609" y="176161"/>
                    </a:lnTo>
                    <a:lnTo>
                      <a:pt x="420107" y="169166"/>
                    </a:lnTo>
                    <a:lnTo>
                      <a:pt x="423605" y="162488"/>
                    </a:lnTo>
                    <a:lnTo>
                      <a:pt x="427421" y="155811"/>
                    </a:lnTo>
                    <a:lnTo>
                      <a:pt x="435688" y="142137"/>
                    </a:lnTo>
                    <a:lnTo>
                      <a:pt x="444274" y="129736"/>
                    </a:lnTo>
                    <a:lnTo>
                      <a:pt x="453495" y="117653"/>
                    </a:lnTo>
                    <a:lnTo>
                      <a:pt x="463352" y="105888"/>
                    </a:lnTo>
                    <a:lnTo>
                      <a:pt x="474164" y="94758"/>
                    </a:lnTo>
                    <a:lnTo>
                      <a:pt x="484975" y="83947"/>
                    </a:lnTo>
                    <a:lnTo>
                      <a:pt x="496104" y="74090"/>
                    </a:lnTo>
                    <a:lnTo>
                      <a:pt x="507870" y="64550"/>
                    </a:lnTo>
                    <a:lnTo>
                      <a:pt x="519953" y="55965"/>
                    </a:lnTo>
                    <a:lnTo>
                      <a:pt x="532990" y="47697"/>
                    </a:lnTo>
                    <a:lnTo>
                      <a:pt x="546027" y="39748"/>
                    </a:lnTo>
                    <a:lnTo>
                      <a:pt x="559383" y="32752"/>
                    </a:lnTo>
                    <a:lnTo>
                      <a:pt x="572738" y="26392"/>
                    </a:lnTo>
                    <a:lnTo>
                      <a:pt x="587047" y="20669"/>
                    </a:lnTo>
                    <a:lnTo>
                      <a:pt x="601356" y="15581"/>
                    </a:lnTo>
                    <a:lnTo>
                      <a:pt x="615983" y="11129"/>
                    </a:lnTo>
                    <a:lnTo>
                      <a:pt x="630610" y="7314"/>
                    </a:lnTo>
                    <a:lnTo>
                      <a:pt x="645873" y="4452"/>
                    </a:lnTo>
                    <a:lnTo>
                      <a:pt x="661137" y="2226"/>
                    </a:lnTo>
                    <a:lnTo>
                      <a:pt x="676400" y="636"/>
                    </a:lnTo>
                    <a:lnTo>
                      <a:pt x="684031" y="318"/>
                    </a:lnTo>
                    <a:lnTo>
                      <a:pt x="691663" y="0"/>
                    </a:lnTo>
                    <a:close/>
                  </a:path>
                </a:pathLst>
              </a:custGeom>
              <a:solidFill>
                <a:srgbClr val="B10F0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3200">
                  <a:solidFill>
                    <a:srgbClr val="FFFFF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1" name="KSO_Shape"/>
              <p:cNvSpPr/>
              <p:nvPr/>
            </p:nvSpPr>
            <p:spPr bwMode="auto">
              <a:xfrm flipH="1">
                <a:off x="6559161" y="2667000"/>
                <a:ext cx="693833" cy="1576894"/>
              </a:xfrm>
              <a:custGeom>
                <a:avLst/>
                <a:gdLst/>
                <a:ahLst/>
                <a:cxnLst/>
                <a:rect l="0" t="0" r="r" b="b"/>
                <a:pathLst>
                  <a:path w="1397000" h="3173413">
                    <a:moveTo>
                      <a:pt x="389979" y="723900"/>
                    </a:moveTo>
                    <a:lnTo>
                      <a:pt x="405857" y="724218"/>
                    </a:lnTo>
                    <a:lnTo>
                      <a:pt x="419513" y="724852"/>
                    </a:lnTo>
                    <a:lnTo>
                      <a:pt x="423959" y="724535"/>
                    </a:lnTo>
                    <a:lnTo>
                      <a:pt x="428405" y="724535"/>
                    </a:lnTo>
                    <a:lnTo>
                      <a:pt x="969230" y="724535"/>
                    </a:lnTo>
                    <a:lnTo>
                      <a:pt x="973677" y="724535"/>
                    </a:lnTo>
                    <a:lnTo>
                      <a:pt x="978123" y="724852"/>
                    </a:lnTo>
                    <a:lnTo>
                      <a:pt x="991461" y="724218"/>
                    </a:lnTo>
                    <a:lnTo>
                      <a:pt x="1007339" y="723900"/>
                    </a:lnTo>
                    <a:lnTo>
                      <a:pt x="1023853" y="724218"/>
                    </a:lnTo>
                    <a:lnTo>
                      <a:pt x="1041637" y="725170"/>
                    </a:lnTo>
                    <a:lnTo>
                      <a:pt x="1051164" y="725805"/>
                    </a:lnTo>
                    <a:lnTo>
                      <a:pt x="1061009" y="727074"/>
                    </a:lnTo>
                    <a:lnTo>
                      <a:pt x="1071171" y="728344"/>
                    </a:lnTo>
                    <a:lnTo>
                      <a:pt x="1082286" y="729931"/>
                    </a:lnTo>
                    <a:lnTo>
                      <a:pt x="1093084" y="731835"/>
                    </a:lnTo>
                    <a:lnTo>
                      <a:pt x="1104199" y="734057"/>
                    </a:lnTo>
                    <a:lnTo>
                      <a:pt x="1115631" y="736914"/>
                    </a:lnTo>
                    <a:lnTo>
                      <a:pt x="1127064" y="739771"/>
                    </a:lnTo>
                    <a:lnTo>
                      <a:pt x="1139132" y="743263"/>
                    </a:lnTo>
                    <a:lnTo>
                      <a:pt x="1151199" y="747389"/>
                    </a:lnTo>
                    <a:lnTo>
                      <a:pt x="1163585" y="751833"/>
                    </a:lnTo>
                    <a:lnTo>
                      <a:pt x="1175652" y="756912"/>
                    </a:lnTo>
                    <a:lnTo>
                      <a:pt x="1188355" y="762308"/>
                    </a:lnTo>
                    <a:lnTo>
                      <a:pt x="1201058" y="768656"/>
                    </a:lnTo>
                    <a:lnTo>
                      <a:pt x="1213443" y="775639"/>
                    </a:lnTo>
                    <a:lnTo>
                      <a:pt x="1225829" y="782940"/>
                    </a:lnTo>
                    <a:lnTo>
                      <a:pt x="1238214" y="791193"/>
                    </a:lnTo>
                    <a:lnTo>
                      <a:pt x="1250917" y="800080"/>
                    </a:lnTo>
                    <a:lnTo>
                      <a:pt x="1262985" y="809920"/>
                    </a:lnTo>
                    <a:lnTo>
                      <a:pt x="1274735" y="820713"/>
                    </a:lnTo>
                    <a:lnTo>
                      <a:pt x="1286167" y="831822"/>
                    </a:lnTo>
                    <a:lnTo>
                      <a:pt x="1291884" y="837536"/>
                    </a:lnTo>
                    <a:lnTo>
                      <a:pt x="1297600" y="843567"/>
                    </a:lnTo>
                    <a:lnTo>
                      <a:pt x="1303316" y="849598"/>
                    </a:lnTo>
                    <a:lnTo>
                      <a:pt x="1308715" y="855946"/>
                    </a:lnTo>
                    <a:lnTo>
                      <a:pt x="1313796" y="862612"/>
                    </a:lnTo>
                    <a:lnTo>
                      <a:pt x="1318877" y="869277"/>
                    </a:lnTo>
                    <a:lnTo>
                      <a:pt x="1323959" y="876578"/>
                    </a:lnTo>
                    <a:lnTo>
                      <a:pt x="1328722" y="883879"/>
                    </a:lnTo>
                    <a:lnTo>
                      <a:pt x="1333486" y="891179"/>
                    </a:lnTo>
                    <a:lnTo>
                      <a:pt x="1337932" y="898480"/>
                    </a:lnTo>
                    <a:lnTo>
                      <a:pt x="1342378" y="906098"/>
                    </a:lnTo>
                    <a:lnTo>
                      <a:pt x="1346824" y="914033"/>
                    </a:lnTo>
                    <a:lnTo>
                      <a:pt x="1350952" y="922286"/>
                    </a:lnTo>
                    <a:lnTo>
                      <a:pt x="1355081" y="930539"/>
                    </a:lnTo>
                    <a:lnTo>
                      <a:pt x="1360162" y="941966"/>
                    </a:lnTo>
                    <a:lnTo>
                      <a:pt x="1364925" y="953393"/>
                    </a:lnTo>
                    <a:lnTo>
                      <a:pt x="1369054" y="965138"/>
                    </a:lnTo>
                    <a:lnTo>
                      <a:pt x="1373182" y="977199"/>
                    </a:lnTo>
                    <a:lnTo>
                      <a:pt x="1376993" y="989579"/>
                    </a:lnTo>
                    <a:lnTo>
                      <a:pt x="1380486" y="1002275"/>
                    </a:lnTo>
                    <a:lnTo>
                      <a:pt x="1383662" y="1014972"/>
                    </a:lnTo>
                    <a:lnTo>
                      <a:pt x="1386520" y="1028304"/>
                    </a:lnTo>
                    <a:lnTo>
                      <a:pt x="1389061" y="1041953"/>
                    </a:lnTo>
                    <a:lnTo>
                      <a:pt x="1390966" y="1055284"/>
                    </a:lnTo>
                    <a:lnTo>
                      <a:pt x="1392872" y="1069251"/>
                    </a:lnTo>
                    <a:lnTo>
                      <a:pt x="1394460" y="1083534"/>
                    </a:lnTo>
                    <a:lnTo>
                      <a:pt x="1395730" y="1098136"/>
                    </a:lnTo>
                    <a:lnTo>
                      <a:pt x="1396365" y="1113054"/>
                    </a:lnTo>
                    <a:lnTo>
                      <a:pt x="1397000" y="1127973"/>
                    </a:lnTo>
                    <a:lnTo>
                      <a:pt x="1397000" y="1143209"/>
                    </a:lnTo>
                    <a:lnTo>
                      <a:pt x="1397000" y="1159397"/>
                    </a:lnTo>
                    <a:lnTo>
                      <a:pt x="1396365" y="1175903"/>
                    </a:lnTo>
                    <a:lnTo>
                      <a:pt x="1395412" y="1192726"/>
                    </a:lnTo>
                    <a:lnTo>
                      <a:pt x="1394142" y="1210184"/>
                    </a:lnTo>
                    <a:lnTo>
                      <a:pt x="1392554" y="1227642"/>
                    </a:lnTo>
                    <a:lnTo>
                      <a:pt x="1390331" y="1245417"/>
                    </a:lnTo>
                    <a:lnTo>
                      <a:pt x="1388108" y="1263828"/>
                    </a:lnTo>
                    <a:lnTo>
                      <a:pt x="1385250" y="1282238"/>
                    </a:lnTo>
                    <a:lnTo>
                      <a:pt x="1382074" y="1301283"/>
                    </a:lnTo>
                    <a:lnTo>
                      <a:pt x="1378263" y="1320646"/>
                    </a:lnTo>
                    <a:lnTo>
                      <a:pt x="1374453" y="1340325"/>
                    </a:lnTo>
                    <a:lnTo>
                      <a:pt x="1370007" y="1360323"/>
                    </a:lnTo>
                    <a:lnTo>
                      <a:pt x="1365243" y="1380955"/>
                    </a:lnTo>
                    <a:lnTo>
                      <a:pt x="1359844" y="1401904"/>
                    </a:lnTo>
                    <a:lnTo>
                      <a:pt x="1354446" y="1423171"/>
                    </a:lnTo>
                    <a:lnTo>
                      <a:pt x="1347777" y="1445073"/>
                    </a:lnTo>
                    <a:lnTo>
                      <a:pt x="1341425" y="1466975"/>
                    </a:lnTo>
                    <a:lnTo>
                      <a:pt x="1334438" y="1489829"/>
                    </a:lnTo>
                    <a:lnTo>
                      <a:pt x="1326817" y="1512683"/>
                    </a:lnTo>
                    <a:lnTo>
                      <a:pt x="1319195" y="1536172"/>
                    </a:lnTo>
                    <a:lnTo>
                      <a:pt x="1310621" y="1560296"/>
                    </a:lnTo>
                    <a:lnTo>
                      <a:pt x="1302046" y="1584737"/>
                    </a:lnTo>
                    <a:lnTo>
                      <a:pt x="1292201" y="1609813"/>
                    </a:lnTo>
                    <a:lnTo>
                      <a:pt x="1282357" y="1634889"/>
                    </a:lnTo>
                    <a:lnTo>
                      <a:pt x="1272194" y="1660917"/>
                    </a:lnTo>
                    <a:lnTo>
                      <a:pt x="1261397" y="1687263"/>
                    </a:lnTo>
                    <a:lnTo>
                      <a:pt x="1250282" y="1714244"/>
                    </a:lnTo>
                    <a:lnTo>
                      <a:pt x="1237897" y="1741541"/>
                    </a:lnTo>
                    <a:lnTo>
                      <a:pt x="1225829" y="1769474"/>
                    </a:lnTo>
                    <a:lnTo>
                      <a:pt x="1212808" y="1797724"/>
                    </a:lnTo>
                    <a:lnTo>
                      <a:pt x="1199470" y="1826927"/>
                    </a:lnTo>
                    <a:lnTo>
                      <a:pt x="1185180" y="1856447"/>
                    </a:lnTo>
                    <a:lnTo>
                      <a:pt x="1182957" y="1861208"/>
                    </a:lnTo>
                    <a:lnTo>
                      <a:pt x="1180416" y="1865652"/>
                    </a:lnTo>
                    <a:lnTo>
                      <a:pt x="1177558" y="1870096"/>
                    </a:lnTo>
                    <a:lnTo>
                      <a:pt x="1174382" y="1874540"/>
                    </a:lnTo>
                    <a:lnTo>
                      <a:pt x="1171206" y="1878666"/>
                    </a:lnTo>
                    <a:lnTo>
                      <a:pt x="1168031" y="1882792"/>
                    </a:lnTo>
                    <a:lnTo>
                      <a:pt x="1164537" y="1886284"/>
                    </a:lnTo>
                    <a:lnTo>
                      <a:pt x="1160726" y="1889776"/>
                    </a:lnTo>
                    <a:lnTo>
                      <a:pt x="1156916" y="1893267"/>
                    </a:lnTo>
                    <a:lnTo>
                      <a:pt x="1153105" y="1896441"/>
                    </a:lnTo>
                    <a:lnTo>
                      <a:pt x="1148976" y="1899298"/>
                    </a:lnTo>
                    <a:lnTo>
                      <a:pt x="1144848" y="1902155"/>
                    </a:lnTo>
                    <a:lnTo>
                      <a:pt x="1140719" y="1904694"/>
                    </a:lnTo>
                    <a:lnTo>
                      <a:pt x="1136273" y="1907234"/>
                    </a:lnTo>
                    <a:lnTo>
                      <a:pt x="1131510" y="1909456"/>
                    </a:lnTo>
                    <a:lnTo>
                      <a:pt x="1126746" y="1911360"/>
                    </a:lnTo>
                    <a:lnTo>
                      <a:pt x="1105151" y="1731702"/>
                    </a:lnTo>
                    <a:lnTo>
                      <a:pt x="1105151" y="1469197"/>
                    </a:lnTo>
                    <a:lnTo>
                      <a:pt x="1114043" y="1442851"/>
                    </a:lnTo>
                    <a:lnTo>
                      <a:pt x="1122300" y="1416823"/>
                    </a:lnTo>
                    <a:lnTo>
                      <a:pt x="1129922" y="1391747"/>
                    </a:lnTo>
                    <a:lnTo>
                      <a:pt x="1137226" y="1367623"/>
                    </a:lnTo>
                    <a:lnTo>
                      <a:pt x="1143260" y="1344452"/>
                    </a:lnTo>
                    <a:lnTo>
                      <a:pt x="1148976" y="1322233"/>
                    </a:lnTo>
                    <a:lnTo>
                      <a:pt x="1153740" y="1300331"/>
                    </a:lnTo>
                    <a:lnTo>
                      <a:pt x="1158186" y="1280016"/>
                    </a:lnTo>
                    <a:lnTo>
                      <a:pt x="1161997" y="1259701"/>
                    </a:lnTo>
                    <a:lnTo>
                      <a:pt x="1165172" y="1240656"/>
                    </a:lnTo>
                    <a:lnTo>
                      <a:pt x="1167713" y="1222563"/>
                    </a:lnTo>
                    <a:lnTo>
                      <a:pt x="1169936" y="1205105"/>
                    </a:lnTo>
                    <a:lnTo>
                      <a:pt x="1171524" y="1188282"/>
                    </a:lnTo>
                    <a:lnTo>
                      <a:pt x="1172477" y="1172729"/>
                    </a:lnTo>
                    <a:lnTo>
                      <a:pt x="1173112" y="1157493"/>
                    </a:lnTo>
                    <a:lnTo>
                      <a:pt x="1173112" y="1143209"/>
                    </a:lnTo>
                    <a:lnTo>
                      <a:pt x="1173112" y="1132734"/>
                    </a:lnTo>
                    <a:lnTo>
                      <a:pt x="1172794" y="1122894"/>
                    </a:lnTo>
                    <a:lnTo>
                      <a:pt x="1172159" y="1113372"/>
                    </a:lnTo>
                    <a:lnTo>
                      <a:pt x="1171524" y="1104484"/>
                    </a:lnTo>
                    <a:lnTo>
                      <a:pt x="1170571" y="1095596"/>
                    </a:lnTo>
                    <a:lnTo>
                      <a:pt x="1169619" y="1087343"/>
                    </a:lnTo>
                    <a:lnTo>
                      <a:pt x="1168348" y="1079726"/>
                    </a:lnTo>
                    <a:lnTo>
                      <a:pt x="1166760" y="1072107"/>
                    </a:lnTo>
                    <a:lnTo>
                      <a:pt x="1165490" y="1065124"/>
                    </a:lnTo>
                    <a:lnTo>
                      <a:pt x="1163902" y="1058459"/>
                    </a:lnTo>
                    <a:lnTo>
                      <a:pt x="1161997" y="1052110"/>
                    </a:lnTo>
                    <a:lnTo>
                      <a:pt x="1160091" y="1046079"/>
                    </a:lnTo>
                    <a:lnTo>
                      <a:pt x="1156280" y="1034970"/>
                    </a:lnTo>
                    <a:lnTo>
                      <a:pt x="1152152" y="1025130"/>
                    </a:lnTo>
                    <a:lnTo>
                      <a:pt x="1147706" y="1016559"/>
                    </a:lnTo>
                    <a:lnTo>
                      <a:pt x="1143260" y="1008941"/>
                    </a:lnTo>
                    <a:lnTo>
                      <a:pt x="1138496" y="1001958"/>
                    </a:lnTo>
                    <a:lnTo>
                      <a:pt x="1133733" y="995927"/>
                    </a:lnTo>
                    <a:lnTo>
                      <a:pt x="1128334" y="990531"/>
                    </a:lnTo>
                    <a:lnTo>
                      <a:pt x="1123253" y="985135"/>
                    </a:lnTo>
                    <a:lnTo>
                      <a:pt x="1117854" y="980374"/>
                    </a:lnTo>
                    <a:lnTo>
                      <a:pt x="1112456" y="976247"/>
                    </a:lnTo>
                    <a:lnTo>
                      <a:pt x="1108645" y="973390"/>
                    </a:lnTo>
                    <a:lnTo>
                      <a:pt x="1104516" y="970851"/>
                    </a:lnTo>
                    <a:lnTo>
                      <a:pt x="1100388" y="968629"/>
                    </a:lnTo>
                    <a:lnTo>
                      <a:pt x="1095942" y="966407"/>
                    </a:lnTo>
                    <a:lnTo>
                      <a:pt x="1086732" y="962281"/>
                    </a:lnTo>
                    <a:lnTo>
                      <a:pt x="1076887" y="958789"/>
                    </a:lnTo>
                    <a:lnTo>
                      <a:pt x="1076887" y="1218437"/>
                    </a:lnTo>
                    <a:lnTo>
                      <a:pt x="1076887" y="1545377"/>
                    </a:lnTo>
                    <a:lnTo>
                      <a:pt x="1076887" y="1733289"/>
                    </a:lnTo>
                    <a:lnTo>
                      <a:pt x="1099753" y="1918661"/>
                    </a:lnTo>
                    <a:lnTo>
                      <a:pt x="1228052" y="2979788"/>
                    </a:lnTo>
                    <a:lnTo>
                      <a:pt x="1228687" y="2988676"/>
                    </a:lnTo>
                    <a:lnTo>
                      <a:pt x="1229005" y="2997564"/>
                    </a:lnTo>
                    <a:lnTo>
                      <a:pt x="1229005" y="3006134"/>
                    </a:lnTo>
                    <a:lnTo>
                      <a:pt x="1228687" y="3014704"/>
                    </a:lnTo>
                    <a:lnTo>
                      <a:pt x="1227734" y="3023275"/>
                    </a:lnTo>
                    <a:lnTo>
                      <a:pt x="1226464" y="3031527"/>
                    </a:lnTo>
                    <a:lnTo>
                      <a:pt x="1224558" y="3040098"/>
                    </a:lnTo>
                    <a:lnTo>
                      <a:pt x="1222653" y="3048351"/>
                    </a:lnTo>
                    <a:lnTo>
                      <a:pt x="1220112" y="3056286"/>
                    </a:lnTo>
                    <a:lnTo>
                      <a:pt x="1217254" y="3063904"/>
                    </a:lnTo>
                    <a:lnTo>
                      <a:pt x="1213761" y="3071522"/>
                    </a:lnTo>
                    <a:lnTo>
                      <a:pt x="1210268" y="3079140"/>
                    </a:lnTo>
                    <a:lnTo>
                      <a:pt x="1206457" y="3086441"/>
                    </a:lnTo>
                    <a:lnTo>
                      <a:pt x="1202011" y="3093741"/>
                    </a:lnTo>
                    <a:lnTo>
                      <a:pt x="1197565" y="3100724"/>
                    </a:lnTo>
                    <a:lnTo>
                      <a:pt x="1192484" y="3107073"/>
                    </a:lnTo>
                    <a:lnTo>
                      <a:pt x="1187085" y="3113739"/>
                    </a:lnTo>
                    <a:lnTo>
                      <a:pt x="1181369" y="3119770"/>
                    </a:lnTo>
                    <a:lnTo>
                      <a:pt x="1175652" y="3125483"/>
                    </a:lnTo>
                    <a:lnTo>
                      <a:pt x="1169301" y="3131197"/>
                    </a:lnTo>
                    <a:lnTo>
                      <a:pt x="1162949" y="3136275"/>
                    </a:lnTo>
                    <a:lnTo>
                      <a:pt x="1156280" y="3141354"/>
                    </a:lnTo>
                    <a:lnTo>
                      <a:pt x="1149611" y="3146433"/>
                    </a:lnTo>
                    <a:lnTo>
                      <a:pt x="1142307" y="3150559"/>
                    </a:lnTo>
                    <a:lnTo>
                      <a:pt x="1135003" y="3154685"/>
                    </a:lnTo>
                    <a:lnTo>
                      <a:pt x="1127064" y="3158177"/>
                    </a:lnTo>
                    <a:lnTo>
                      <a:pt x="1119125" y="3161669"/>
                    </a:lnTo>
                    <a:lnTo>
                      <a:pt x="1111185" y="3164525"/>
                    </a:lnTo>
                    <a:lnTo>
                      <a:pt x="1102928" y="3167065"/>
                    </a:lnTo>
                    <a:lnTo>
                      <a:pt x="1094671" y="3169287"/>
                    </a:lnTo>
                    <a:lnTo>
                      <a:pt x="1085779" y="3170874"/>
                    </a:lnTo>
                    <a:lnTo>
                      <a:pt x="1076887" y="3172143"/>
                    </a:lnTo>
                    <a:lnTo>
                      <a:pt x="1067995" y="3173096"/>
                    </a:lnTo>
                    <a:lnTo>
                      <a:pt x="1059421" y="3173413"/>
                    </a:lnTo>
                    <a:lnTo>
                      <a:pt x="1050529" y="3173413"/>
                    </a:lnTo>
                    <a:lnTo>
                      <a:pt x="1041955" y="3172778"/>
                    </a:lnTo>
                    <a:lnTo>
                      <a:pt x="1033380" y="3171826"/>
                    </a:lnTo>
                    <a:lnTo>
                      <a:pt x="1025123" y="3170556"/>
                    </a:lnTo>
                    <a:lnTo>
                      <a:pt x="1016549" y="3168969"/>
                    </a:lnTo>
                    <a:lnTo>
                      <a:pt x="1008292" y="3166747"/>
                    </a:lnTo>
                    <a:lnTo>
                      <a:pt x="1000353" y="3164208"/>
                    </a:lnTo>
                    <a:lnTo>
                      <a:pt x="992731" y="3161351"/>
                    </a:lnTo>
                    <a:lnTo>
                      <a:pt x="985109" y="3158177"/>
                    </a:lnTo>
                    <a:lnTo>
                      <a:pt x="977487" y="3154368"/>
                    </a:lnTo>
                    <a:lnTo>
                      <a:pt x="970183" y="3150559"/>
                    </a:lnTo>
                    <a:lnTo>
                      <a:pt x="962879" y="3146433"/>
                    </a:lnTo>
                    <a:lnTo>
                      <a:pt x="955892" y="3141354"/>
                    </a:lnTo>
                    <a:lnTo>
                      <a:pt x="949541" y="3136275"/>
                    </a:lnTo>
                    <a:lnTo>
                      <a:pt x="943190" y="3131197"/>
                    </a:lnTo>
                    <a:lnTo>
                      <a:pt x="936838" y="3125483"/>
                    </a:lnTo>
                    <a:lnTo>
                      <a:pt x="931122" y="3119770"/>
                    </a:lnTo>
                    <a:lnTo>
                      <a:pt x="925406" y="3113739"/>
                    </a:lnTo>
                    <a:lnTo>
                      <a:pt x="920324" y="3107390"/>
                    </a:lnTo>
                    <a:lnTo>
                      <a:pt x="915243" y="3100724"/>
                    </a:lnTo>
                    <a:lnTo>
                      <a:pt x="910162" y="3093741"/>
                    </a:lnTo>
                    <a:lnTo>
                      <a:pt x="906034" y="3086123"/>
                    </a:lnTo>
                    <a:lnTo>
                      <a:pt x="901905" y="3078823"/>
                    </a:lnTo>
                    <a:lnTo>
                      <a:pt x="898412" y="3071205"/>
                    </a:lnTo>
                    <a:lnTo>
                      <a:pt x="894919" y="3063587"/>
                    </a:lnTo>
                    <a:lnTo>
                      <a:pt x="892060" y="3055334"/>
                    </a:lnTo>
                    <a:lnTo>
                      <a:pt x="889520" y="3047081"/>
                    </a:lnTo>
                    <a:lnTo>
                      <a:pt x="887614" y="3038828"/>
                    </a:lnTo>
                    <a:lnTo>
                      <a:pt x="885709" y="3029940"/>
                    </a:lnTo>
                    <a:lnTo>
                      <a:pt x="884439" y="3021053"/>
                    </a:lnTo>
                    <a:lnTo>
                      <a:pt x="748518" y="1897076"/>
                    </a:lnTo>
                    <a:lnTo>
                      <a:pt x="649118" y="1897076"/>
                    </a:lnTo>
                    <a:lnTo>
                      <a:pt x="512879" y="3021053"/>
                    </a:lnTo>
                    <a:lnTo>
                      <a:pt x="511609" y="3029940"/>
                    </a:lnTo>
                    <a:lnTo>
                      <a:pt x="510021" y="3038828"/>
                    </a:lnTo>
                    <a:lnTo>
                      <a:pt x="507798" y="3047081"/>
                    </a:lnTo>
                    <a:lnTo>
                      <a:pt x="505258" y="3055334"/>
                    </a:lnTo>
                    <a:lnTo>
                      <a:pt x="502399" y="3063587"/>
                    </a:lnTo>
                    <a:lnTo>
                      <a:pt x="498906" y="3071205"/>
                    </a:lnTo>
                    <a:lnTo>
                      <a:pt x="495413" y="3078823"/>
                    </a:lnTo>
                    <a:lnTo>
                      <a:pt x="491284" y="3086123"/>
                    </a:lnTo>
                    <a:lnTo>
                      <a:pt x="487156" y="3093741"/>
                    </a:lnTo>
                    <a:lnTo>
                      <a:pt x="482392" y="3100724"/>
                    </a:lnTo>
                    <a:lnTo>
                      <a:pt x="477311" y="3107390"/>
                    </a:lnTo>
                    <a:lnTo>
                      <a:pt x="472230" y="3113739"/>
                    </a:lnTo>
                    <a:lnTo>
                      <a:pt x="466196" y="3119770"/>
                    </a:lnTo>
                    <a:lnTo>
                      <a:pt x="460480" y="3125483"/>
                    </a:lnTo>
                    <a:lnTo>
                      <a:pt x="454446" y="3131197"/>
                    </a:lnTo>
                    <a:lnTo>
                      <a:pt x="447777" y="3136275"/>
                    </a:lnTo>
                    <a:lnTo>
                      <a:pt x="441426" y="3141354"/>
                    </a:lnTo>
                    <a:lnTo>
                      <a:pt x="434439" y="3146433"/>
                    </a:lnTo>
                    <a:lnTo>
                      <a:pt x="427452" y="3150559"/>
                    </a:lnTo>
                    <a:lnTo>
                      <a:pt x="420148" y="3154368"/>
                    </a:lnTo>
                    <a:lnTo>
                      <a:pt x="412209" y="3158177"/>
                    </a:lnTo>
                    <a:lnTo>
                      <a:pt x="404587" y="3161351"/>
                    </a:lnTo>
                    <a:lnTo>
                      <a:pt x="396965" y="3164208"/>
                    </a:lnTo>
                    <a:lnTo>
                      <a:pt x="389026" y="3166747"/>
                    </a:lnTo>
                    <a:lnTo>
                      <a:pt x="380769" y="3168969"/>
                    </a:lnTo>
                    <a:lnTo>
                      <a:pt x="372512" y="3170556"/>
                    </a:lnTo>
                    <a:lnTo>
                      <a:pt x="364256" y="3171826"/>
                    </a:lnTo>
                    <a:lnTo>
                      <a:pt x="355363" y="3172778"/>
                    </a:lnTo>
                    <a:lnTo>
                      <a:pt x="346789" y="3173413"/>
                    </a:lnTo>
                    <a:lnTo>
                      <a:pt x="338215" y="3173413"/>
                    </a:lnTo>
                    <a:lnTo>
                      <a:pt x="329323" y="3173096"/>
                    </a:lnTo>
                    <a:lnTo>
                      <a:pt x="320431" y="3172143"/>
                    </a:lnTo>
                    <a:lnTo>
                      <a:pt x="311856" y="3170874"/>
                    </a:lnTo>
                    <a:lnTo>
                      <a:pt x="302964" y="3169287"/>
                    </a:lnTo>
                    <a:lnTo>
                      <a:pt x="294390" y="3167065"/>
                    </a:lnTo>
                    <a:lnTo>
                      <a:pt x="286133" y="3164525"/>
                    </a:lnTo>
                    <a:lnTo>
                      <a:pt x="278193" y="3161669"/>
                    </a:lnTo>
                    <a:lnTo>
                      <a:pt x="270254" y="3158177"/>
                    </a:lnTo>
                    <a:lnTo>
                      <a:pt x="262632" y="3154685"/>
                    </a:lnTo>
                    <a:lnTo>
                      <a:pt x="255328" y="3150559"/>
                    </a:lnTo>
                    <a:lnTo>
                      <a:pt x="248024" y="3146433"/>
                    </a:lnTo>
                    <a:lnTo>
                      <a:pt x="241038" y="3141354"/>
                    </a:lnTo>
                    <a:lnTo>
                      <a:pt x="234369" y="3136275"/>
                    </a:lnTo>
                    <a:lnTo>
                      <a:pt x="228017" y="3131197"/>
                    </a:lnTo>
                    <a:lnTo>
                      <a:pt x="221666" y="3125483"/>
                    </a:lnTo>
                    <a:lnTo>
                      <a:pt x="215949" y="3119770"/>
                    </a:lnTo>
                    <a:lnTo>
                      <a:pt x="210551" y="3113739"/>
                    </a:lnTo>
                    <a:lnTo>
                      <a:pt x="205152" y="3107073"/>
                    </a:lnTo>
                    <a:lnTo>
                      <a:pt x="200071" y="3100724"/>
                    </a:lnTo>
                    <a:lnTo>
                      <a:pt x="195625" y="3093741"/>
                    </a:lnTo>
                    <a:lnTo>
                      <a:pt x="190861" y="3086441"/>
                    </a:lnTo>
                    <a:lnTo>
                      <a:pt x="187050" y="3079140"/>
                    </a:lnTo>
                    <a:lnTo>
                      <a:pt x="183557" y="3071522"/>
                    </a:lnTo>
                    <a:lnTo>
                      <a:pt x="180064" y="3063904"/>
                    </a:lnTo>
                    <a:lnTo>
                      <a:pt x="177206" y="3056286"/>
                    </a:lnTo>
                    <a:lnTo>
                      <a:pt x="174665" y="3048351"/>
                    </a:lnTo>
                    <a:lnTo>
                      <a:pt x="172760" y="3040098"/>
                    </a:lnTo>
                    <a:lnTo>
                      <a:pt x="170854" y="3031527"/>
                    </a:lnTo>
                    <a:lnTo>
                      <a:pt x="169584" y="3023275"/>
                    </a:lnTo>
                    <a:lnTo>
                      <a:pt x="168631" y="3014704"/>
                    </a:lnTo>
                    <a:lnTo>
                      <a:pt x="168313" y="3006134"/>
                    </a:lnTo>
                    <a:lnTo>
                      <a:pt x="168313" y="2997564"/>
                    </a:lnTo>
                    <a:lnTo>
                      <a:pt x="168631" y="2988676"/>
                    </a:lnTo>
                    <a:lnTo>
                      <a:pt x="169584" y="2979788"/>
                    </a:lnTo>
                    <a:lnTo>
                      <a:pt x="297565" y="1918661"/>
                    </a:lnTo>
                    <a:lnTo>
                      <a:pt x="320431" y="1733289"/>
                    </a:lnTo>
                    <a:lnTo>
                      <a:pt x="320431" y="1545695"/>
                    </a:lnTo>
                    <a:lnTo>
                      <a:pt x="320431" y="1218437"/>
                    </a:lnTo>
                    <a:lnTo>
                      <a:pt x="320431" y="958472"/>
                    </a:lnTo>
                    <a:lnTo>
                      <a:pt x="315032" y="960376"/>
                    </a:lnTo>
                    <a:lnTo>
                      <a:pt x="309633" y="962598"/>
                    </a:lnTo>
                    <a:lnTo>
                      <a:pt x="299788" y="967360"/>
                    </a:lnTo>
                    <a:lnTo>
                      <a:pt x="295025" y="969899"/>
                    </a:lnTo>
                    <a:lnTo>
                      <a:pt x="290579" y="972438"/>
                    </a:lnTo>
                    <a:lnTo>
                      <a:pt x="286450" y="975295"/>
                    </a:lnTo>
                    <a:lnTo>
                      <a:pt x="282004" y="978152"/>
                    </a:lnTo>
                    <a:lnTo>
                      <a:pt x="277876" y="981326"/>
                    </a:lnTo>
                    <a:lnTo>
                      <a:pt x="274065" y="984817"/>
                    </a:lnTo>
                    <a:lnTo>
                      <a:pt x="270254" y="988944"/>
                    </a:lnTo>
                    <a:lnTo>
                      <a:pt x="266443" y="993070"/>
                    </a:lnTo>
                    <a:lnTo>
                      <a:pt x="262632" y="997514"/>
                    </a:lnTo>
                    <a:lnTo>
                      <a:pt x="259139" y="1002275"/>
                    </a:lnTo>
                    <a:lnTo>
                      <a:pt x="255646" y="1007354"/>
                    </a:lnTo>
                    <a:lnTo>
                      <a:pt x="252153" y="1012750"/>
                    </a:lnTo>
                    <a:lnTo>
                      <a:pt x="248342" y="1018781"/>
                    </a:lnTo>
                    <a:lnTo>
                      <a:pt x="245166" y="1025130"/>
                    </a:lnTo>
                    <a:lnTo>
                      <a:pt x="241038" y="1034970"/>
                    </a:lnTo>
                    <a:lnTo>
                      <a:pt x="236909" y="1046079"/>
                    </a:lnTo>
                    <a:lnTo>
                      <a:pt x="235321" y="1052110"/>
                    </a:lnTo>
                    <a:lnTo>
                      <a:pt x="233416" y="1058459"/>
                    </a:lnTo>
                    <a:lnTo>
                      <a:pt x="231828" y="1065124"/>
                    </a:lnTo>
                    <a:lnTo>
                      <a:pt x="230240" y="1072107"/>
                    </a:lnTo>
                    <a:lnTo>
                      <a:pt x="228970" y="1079726"/>
                    </a:lnTo>
                    <a:lnTo>
                      <a:pt x="227699" y="1087343"/>
                    </a:lnTo>
                    <a:lnTo>
                      <a:pt x="226747" y="1095596"/>
                    </a:lnTo>
                    <a:lnTo>
                      <a:pt x="225794" y="1104484"/>
                    </a:lnTo>
                    <a:lnTo>
                      <a:pt x="225159" y="1113372"/>
                    </a:lnTo>
                    <a:lnTo>
                      <a:pt x="224524" y="1122894"/>
                    </a:lnTo>
                    <a:lnTo>
                      <a:pt x="224206" y="1132734"/>
                    </a:lnTo>
                    <a:lnTo>
                      <a:pt x="223889" y="1143209"/>
                    </a:lnTo>
                    <a:lnTo>
                      <a:pt x="224206" y="1157493"/>
                    </a:lnTo>
                    <a:lnTo>
                      <a:pt x="224841" y="1172729"/>
                    </a:lnTo>
                    <a:lnTo>
                      <a:pt x="225794" y="1188282"/>
                    </a:lnTo>
                    <a:lnTo>
                      <a:pt x="227382" y="1205105"/>
                    </a:lnTo>
                    <a:lnTo>
                      <a:pt x="229605" y="1222563"/>
                    </a:lnTo>
                    <a:lnTo>
                      <a:pt x="232146" y="1240974"/>
                    </a:lnTo>
                    <a:lnTo>
                      <a:pt x="235321" y="1260019"/>
                    </a:lnTo>
                    <a:lnTo>
                      <a:pt x="239132" y="1280016"/>
                    </a:lnTo>
                    <a:lnTo>
                      <a:pt x="243578" y="1300648"/>
                    </a:lnTo>
                    <a:lnTo>
                      <a:pt x="248342" y="1322233"/>
                    </a:lnTo>
                    <a:lnTo>
                      <a:pt x="254376" y="1344769"/>
                    </a:lnTo>
                    <a:lnTo>
                      <a:pt x="260409" y="1367941"/>
                    </a:lnTo>
                    <a:lnTo>
                      <a:pt x="267396" y="1392065"/>
                    </a:lnTo>
                    <a:lnTo>
                      <a:pt x="275018" y="1416823"/>
                    </a:lnTo>
                    <a:lnTo>
                      <a:pt x="283275" y="1442851"/>
                    </a:lnTo>
                    <a:lnTo>
                      <a:pt x="292167" y="1469514"/>
                    </a:lnTo>
                    <a:lnTo>
                      <a:pt x="292167" y="1731384"/>
                    </a:lnTo>
                    <a:lnTo>
                      <a:pt x="270572" y="1911360"/>
                    </a:lnTo>
                    <a:lnTo>
                      <a:pt x="266126" y="1909456"/>
                    </a:lnTo>
                    <a:lnTo>
                      <a:pt x="261362" y="1907234"/>
                    </a:lnTo>
                    <a:lnTo>
                      <a:pt x="257234" y="1904694"/>
                    </a:lnTo>
                    <a:lnTo>
                      <a:pt x="252788" y="1902155"/>
                    </a:lnTo>
                    <a:lnTo>
                      <a:pt x="248342" y="1899298"/>
                    </a:lnTo>
                    <a:lnTo>
                      <a:pt x="244213" y="1896441"/>
                    </a:lnTo>
                    <a:lnTo>
                      <a:pt x="240402" y="1893267"/>
                    </a:lnTo>
                    <a:lnTo>
                      <a:pt x="236592" y="1889776"/>
                    </a:lnTo>
                    <a:lnTo>
                      <a:pt x="232781" y="1886284"/>
                    </a:lnTo>
                    <a:lnTo>
                      <a:pt x="229287" y="1882792"/>
                    </a:lnTo>
                    <a:lnTo>
                      <a:pt x="226112" y="1878666"/>
                    </a:lnTo>
                    <a:lnTo>
                      <a:pt x="222936" y="1874540"/>
                    </a:lnTo>
                    <a:lnTo>
                      <a:pt x="219760" y="1870096"/>
                    </a:lnTo>
                    <a:lnTo>
                      <a:pt x="216902" y="1865652"/>
                    </a:lnTo>
                    <a:lnTo>
                      <a:pt x="214361" y="1861208"/>
                    </a:lnTo>
                    <a:lnTo>
                      <a:pt x="212138" y="1856447"/>
                    </a:lnTo>
                    <a:lnTo>
                      <a:pt x="198165" y="1826927"/>
                    </a:lnTo>
                    <a:lnTo>
                      <a:pt x="184510" y="1797724"/>
                    </a:lnTo>
                    <a:lnTo>
                      <a:pt x="171489" y="1769474"/>
                    </a:lnTo>
                    <a:lnTo>
                      <a:pt x="159421" y="1741541"/>
                    </a:lnTo>
                    <a:lnTo>
                      <a:pt x="147354" y="1714244"/>
                    </a:lnTo>
                    <a:lnTo>
                      <a:pt x="135921" y="1687263"/>
                    </a:lnTo>
                    <a:lnTo>
                      <a:pt x="125124" y="1660917"/>
                    </a:lnTo>
                    <a:lnTo>
                      <a:pt x="114961" y="1634889"/>
                    </a:lnTo>
                    <a:lnTo>
                      <a:pt x="105117" y="1609813"/>
                    </a:lnTo>
                    <a:lnTo>
                      <a:pt x="95589" y="1584737"/>
                    </a:lnTo>
                    <a:lnTo>
                      <a:pt x="87015" y="1560296"/>
                    </a:lnTo>
                    <a:lnTo>
                      <a:pt x="78123" y="1536172"/>
                    </a:lnTo>
                    <a:lnTo>
                      <a:pt x="70184" y="1512683"/>
                    </a:lnTo>
                    <a:lnTo>
                      <a:pt x="62880" y="1489829"/>
                    </a:lnTo>
                    <a:lnTo>
                      <a:pt x="55893" y="1466975"/>
                    </a:lnTo>
                    <a:lnTo>
                      <a:pt x="49224" y="1445073"/>
                    </a:lnTo>
                    <a:lnTo>
                      <a:pt x="43190" y="1423171"/>
                    </a:lnTo>
                    <a:lnTo>
                      <a:pt x="37474" y="1401904"/>
                    </a:lnTo>
                    <a:lnTo>
                      <a:pt x="32393" y="1380955"/>
                    </a:lnTo>
                    <a:lnTo>
                      <a:pt x="27311" y="1360323"/>
                    </a:lnTo>
                    <a:lnTo>
                      <a:pt x="22865" y="1340325"/>
                    </a:lnTo>
                    <a:lnTo>
                      <a:pt x="18737" y="1320646"/>
                    </a:lnTo>
                    <a:lnTo>
                      <a:pt x="15244" y="1301283"/>
                    </a:lnTo>
                    <a:lnTo>
                      <a:pt x="12068" y="1282238"/>
                    </a:lnTo>
                    <a:lnTo>
                      <a:pt x="9210" y="1263828"/>
                    </a:lnTo>
                    <a:lnTo>
                      <a:pt x="6987" y="1245417"/>
                    </a:lnTo>
                    <a:lnTo>
                      <a:pt x="4764" y="1227642"/>
                    </a:lnTo>
                    <a:lnTo>
                      <a:pt x="3176" y="1210184"/>
                    </a:lnTo>
                    <a:lnTo>
                      <a:pt x="1906" y="1192726"/>
                    </a:lnTo>
                    <a:lnTo>
                      <a:pt x="953" y="1175903"/>
                    </a:lnTo>
                    <a:lnTo>
                      <a:pt x="318" y="1159397"/>
                    </a:lnTo>
                    <a:lnTo>
                      <a:pt x="0" y="1143209"/>
                    </a:lnTo>
                    <a:lnTo>
                      <a:pt x="318" y="1127973"/>
                    </a:lnTo>
                    <a:lnTo>
                      <a:pt x="953" y="1113054"/>
                    </a:lnTo>
                    <a:lnTo>
                      <a:pt x="1588" y="1098136"/>
                    </a:lnTo>
                    <a:lnTo>
                      <a:pt x="2858" y="1083534"/>
                    </a:lnTo>
                    <a:lnTo>
                      <a:pt x="4446" y="1069251"/>
                    </a:lnTo>
                    <a:lnTo>
                      <a:pt x="6034" y="1055284"/>
                    </a:lnTo>
                    <a:lnTo>
                      <a:pt x="8257" y="1041953"/>
                    </a:lnTo>
                    <a:lnTo>
                      <a:pt x="10798" y="1028304"/>
                    </a:lnTo>
                    <a:lnTo>
                      <a:pt x="13656" y="1014972"/>
                    </a:lnTo>
                    <a:lnTo>
                      <a:pt x="16832" y="1002275"/>
                    </a:lnTo>
                    <a:lnTo>
                      <a:pt x="20325" y="989579"/>
                    </a:lnTo>
                    <a:lnTo>
                      <a:pt x="23818" y="977199"/>
                    </a:lnTo>
                    <a:lnTo>
                      <a:pt x="27947" y="965138"/>
                    </a:lnTo>
                    <a:lnTo>
                      <a:pt x="32710" y="953393"/>
                    </a:lnTo>
                    <a:lnTo>
                      <a:pt x="37474" y="941966"/>
                    </a:lnTo>
                    <a:lnTo>
                      <a:pt x="42555" y="930539"/>
                    </a:lnTo>
                    <a:lnTo>
                      <a:pt x="47636" y="919429"/>
                    </a:lnTo>
                    <a:lnTo>
                      <a:pt x="53352" y="908955"/>
                    </a:lnTo>
                    <a:lnTo>
                      <a:pt x="59069" y="898797"/>
                    </a:lnTo>
                    <a:lnTo>
                      <a:pt x="65420" y="888640"/>
                    </a:lnTo>
                    <a:lnTo>
                      <a:pt x="71772" y="879117"/>
                    </a:lnTo>
                    <a:lnTo>
                      <a:pt x="78441" y="869595"/>
                    </a:lnTo>
                    <a:lnTo>
                      <a:pt x="85427" y="860390"/>
                    </a:lnTo>
                    <a:lnTo>
                      <a:pt x="92414" y="851819"/>
                    </a:lnTo>
                    <a:lnTo>
                      <a:pt x="99718" y="843567"/>
                    </a:lnTo>
                    <a:lnTo>
                      <a:pt x="107340" y="835314"/>
                    </a:lnTo>
                    <a:lnTo>
                      <a:pt x="114961" y="827696"/>
                    </a:lnTo>
                    <a:lnTo>
                      <a:pt x="122583" y="820078"/>
                    </a:lnTo>
                    <a:lnTo>
                      <a:pt x="130522" y="813094"/>
                    </a:lnTo>
                    <a:lnTo>
                      <a:pt x="138462" y="806429"/>
                    </a:lnTo>
                    <a:lnTo>
                      <a:pt x="146719" y="800080"/>
                    </a:lnTo>
                    <a:lnTo>
                      <a:pt x="154975" y="794049"/>
                    </a:lnTo>
                    <a:lnTo>
                      <a:pt x="163232" y="788653"/>
                    </a:lnTo>
                    <a:lnTo>
                      <a:pt x="171489" y="783257"/>
                    </a:lnTo>
                    <a:lnTo>
                      <a:pt x="179746" y="778179"/>
                    </a:lnTo>
                    <a:lnTo>
                      <a:pt x="188321" y="773417"/>
                    </a:lnTo>
                    <a:lnTo>
                      <a:pt x="196895" y="768973"/>
                    </a:lnTo>
                    <a:lnTo>
                      <a:pt x="205152" y="764530"/>
                    </a:lnTo>
                    <a:lnTo>
                      <a:pt x="213409" y="760403"/>
                    </a:lnTo>
                    <a:lnTo>
                      <a:pt x="221666" y="756912"/>
                    </a:lnTo>
                    <a:lnTo>
                      <a:pt x="229605" y="753420"/>
                    </a:lnTo>
                    <a:lnTo>
                      <a:pt x="237862" y="750246"/>
                    </a:lnTo>
                    <a:lnTo>
                      <a:pt x="245801" y="747389"/>
                    </a:lnTo>
                    <a:lnTo>
                      <a:pt x="254376" y="744532"/>
                    </a:lnTo>
                    <a:lnTo>
                      <a:pt x="269937" y="739771"/>
                    </a:lnTo>
                    <a:lnTo>
                      <a:pt x="285498" y="735645"/>
                    </a:lnTo>
                    <a:lnTo>
                      <a:pt x="300424" y="732470"/>
                    </a:lnTo>
                    <a:lnTo>
                      <a:pt x="315349" y="729931"/>
                    </a:lnTo>
                    <a:lnTo>
                      <a:pt x="329323" y="727709"/>
                    </a:lnTo>
                    <a:lnTo>
                      <a:pt x="342978" y="726439"/>
                    </a:lnTo>
                    <a:lnTo>
                      <a:pt x="355681" y="725170"/>
                    </a:lnTo>
                    <a:lnTo>
                      <a:pt x="368066" y="724535"/>
                    </a:lnTo>
                    <a:lnTo>
                      <a:pt x="379499" y="724218"/>
                    </a:lnTo>
                    <a:lnTo>
                      <a:pt x="389979" y="723900"/>
                    </a:lnTo>
                    <a:close/>
                    <a:moveTo>
                      <a:pt x="691663" y="0"/>
                    </a:moveTo>
                    <a:lnTo>
                      <a:pt x="699930" y="0"/>
                    </a:lnTo>
                    <a:lnTo>
                      <a:pt x="707562" y="0"/>
                    </a:lnTo>
                    <a:lnTo>
                      <a:pt x="715511" y="318"/>
                    </a:lnTo>
                    <a:lnTo>
                      <a:pt x="723143" y="954"/>
                    </a:lnTo>
                    <a:lnTo>
                      <a:pt x="731092" y="1590"/>
                    </a:lnTo>
                    <a:lnTo>
                      <a:pt x="739042" y="2544"/>
                    </a:lnTo>
                    <a:lnTo>
                      <a:pt x="746991" y="3498"/>
                    </a:lnTo>
                    <a:lnTo>
                      <a:pt x="754941" y="4770"/>
                    </a:lnTo>
                    <a:lnTo>
                      <a:pt x="762890" y="6360"/>
                    </a:lnTo>
                    <a:lnTo>
                      <a:pt x="770840" y="8268"/>
                    </a:lnTo>
                    <a:lnTo>
                      <a:pt x="778789" y="10175"/>
                    </a:lnTo>
                    <a:lnTo>
                      <a:pt x="786421" y="12083"/>
                    </a:lnTo>
                    <a:lnTo>
                      <a:pt x="794053" y="14627"/>
                    </a:lnTo>
                    <a:lnTo>
                      <a:pt x="801684" y="16853"/>
                    </a:lnTo>
                    <a:lnTo>
                      <a:pt x="809634" y="19715"/>
                    </a:lnTo>
                    <a:lnTo>
                      <a:pt x="816947" y="22577"/>
                    </a:lnTo>
                    <a:lnTo>
                      <a:pt x="824261" y="25438"/>
                    </a:lnTo>
                    <a:lnTo>
                      <a:pt x="831256" y="28618"/>
                    </a:lnTo>
                    <a:lnTo>
                      <a:pt x="838252" y="32116"/>
                    </a:lnTo>
                    <a:lnTo>
                      <a:pt x="845247" y="35614"/>
                    </a:lnTo>
                    <a:lnTo>
                      <a:pt x="851925" y="39112"/>
                    </a:lnTo>
                    <a:lnTo>
                      <a:pt x="858921" y="42927"/>
                    </a:lnTo>
                    <a:lnTo>
                      <a:pt x="872276" y="51513"/>
                    </a:lnTo>
                    <a:lnTo>
                      <a:pt x="884677" y="60098"/>
                    </a:lnTo>
                    <a:lnTo>
                      <a:pt x="896760" y="69320"/>
                    </a:lnTo>
                    <a:lnTo>
                      <a:pt x="908526" y="79177"/>
                    </a:lnTo>
                    <a:lnTo>
                      <a:pt x="919655" y="89353"/>
                    </a:lnTo>
                    <a:lnTo>
                      <a:pt x="930466" y="100482"/>
                    </a:lnTo>
                    <a:lnTo>
                      <a:pt x="940324" y="111929"/>
                    </a:lnTo>
                    <a:lnTo>
                      <a:pt x="949863" y="123695"/>
                    </a:lnTo>
                    <a:lnTo>
                      <a:pt x="958449" y="135778"/>
                    </a:lnTo>
                    <a:lnTo>
                      <a:pt x="966716" y="148497"/>
                    </a:lnTo>
                    <a:lnTo>
                      <a:pt x="974666" y="161534"/>
                    </a:lnTo>
                    <a:lnTo>
                      <a:pt x="981661" y="174889"/>
                    </a:lnTo>
                    <a:lnTo>
                      <a:pt x="988021" y="188563"/>
                    </a:lnTo>
                    <a:lnTo>
                      <a:pt x="993744" y="202554"/>
                    </a:lnTo>
                    <a:lnTo>
                      <a:pt x="998832" y="217181"/>
                    </a:lnTo>
                    <a:lnTo>
                      <a:pt x="1003284" y="231490"/>
                    </a:lnTo>
                    <a:lnTo>
                      <a:pt x="1007100" y="246435"/>
                    </a:lnTo>
                    <a:lnTo>
                      <a:pt x="1009961" y="261380"/>
                    </a:lnTo>
                    <a:lnTo>
                      <a:pt x="1012187" y="276643"/>
                    </a:lnTo>
                    <a:lnTo>
                      <a:pt x="1013777" y="291906"/>
                    </a:lnTo>
                    <a:lnTo>
                      <a:pt x="1014095" y="299856"/>
                    </a:lnTo>
                    <a:lnTo>
                      <a:pt x="1014413" y="307488"/>
                    </a:lnTo>
                    <a:lnTo>
                      <a:pt x="1014413" y="315119"/>
                    </a:lnTo>
                    <a:lnTo>
                      <a:pt x="1014413" y="323387"/>
                    </a:lnTo>
                    <a:lnTo>
                      <a:pt x="1014095" y="331018"/>
                    </a:lnTo>
                    <a:lnTo>
                      <a:pt x="1013459" y="338968"/>
                    </a:lnTo>
                    <a:lnTo>
                      <a:pt x="1012823" y="346917"/>
                    </a:lnTo>
                    <a:lnTo>
                      <a:pt x="1011869" y="354867"/>
                    </a:lnTo>
                    <a:lnTo>
                      <a:pt x="1010915" y="362498"/>
                    </a:lnTo>
                    <a:lnTo>
                      <a:pt x="1009644" y="370448"/>
                    </a:lnTo>
                    <a:lnTo>
                      <a:pt x="1008054" y="378715"/>
                    </a:lnTo>
                    <a:lnTo>
                      <a:pt x="1006146" y="386665"/>
                    </a:lnTo>
                    <a:lnTo>
                      <a:pt x="1004238" y="394614"/>
                    </a:lnTo>
                    <a:lnTo>
                      <a:pt x="1002330" y="402246"/>
                    </a:lnTo>
                    <a:lnTo>
                      <a:pt x="999786" y="409877"/>
                    </a:lnTo>
                    <a:lnTo>
                      <a:pt x="997560" y="417509"/>
                    </a:lnTo>
                    <a:lnTo>
                      <a:pt x="994698" y="424822"/>
                    </a:lnTo>
                    <a:lnTo>
                      <a:pt x="991837" y="432136"/>
                    </a:lnTo>
                    <a:lnTo>
                      <a:pt x="988975" y="439767"/>
                    </a:lnTo>
                    <a:lnTo>
                      <a:pt x="985795" y="447081"/>
                    </a:lnTo>
                    <a:lnTo>
                      <a:pt x="982297" y="454077"/>
                    </a:lnTo>
                    <a:lnTo>
                      <a:pt x="978799" y="461072"/>
                    </a:lnTo>
                    <a:lnTo>
                      <a:pt x="975302" y="467750"/>
                    </a:lnTo>
                    <a:lnTo>
                      <a:pt x="971486" y="474427"/>
                    </a:lnTo>
                    <a:lnTo>
                      <a:pt x="962900" y="487465"/>
                    </a:lnTo>
                    <a:lnTo>
                      <a:pt x="954315" y="500502"/>
                    </a:lnTo>
                    <a:lnTo>
                      <a:pt x="945093" y="512585"/>
                    </a:lnTo>
                    <a:lnTo>
                      <a:pt x="935236" y="524032"/>
                    </a:lnTo>
                    <a:lnTo>
                      <a:pt x="925061" y="535162"/>
                    </a:lnTo>
                    <a:lnTo>
                      <a:pt x="914249" y="545973"/>
                    </a:lnTo>
                    <a:lnTo>
                      <a:pt x="902484" y="556148"/>
                    </a:lnTo>
                    <a:lnTo>
                      <a:pt x="890719" y="565370"/>
                    </a:lnTo>
                    <a:lnTo>
                      <a:pt x="878635" y="574273"/>
                    </a:lnTo>
                    <a:lnTo>
                      <a:pt x="865916" y="582541"/>
                    </a:lnTo>
                    <a:lnTo>
                      <a:pt x="852879" y="590172"/>
                    </a:lnTo>
                    <a:lnTo>
                      <a:pt x="839524" y="597168"/>
                    </a:lnTo>
                    <a:lnTo>
                      <a:pt x="825851" y="603846"/>
                    </a:lnTo>
                    <a:lnTo>
                      <a:pt x="811859" y="609569"/>
                    </a:lnTo>
                    <a:lnTo>
                      <a:pt x="797232" y="614657"/>
                    </a:lnTo>
                    <a:lnTo>
                      <a:pt x="782923" y="619109"/>
                    </a:lnTo>
                    <a:lnTo>
                      <a:pt x="767978" y="622606"/>
                    </a:lnTo>
                    <a:lnTo>
                      <a:pt x="753033" y="625786"/>
                    </a:lnTo>
                    <a:lnTo>
                      <a:pt x="737770" y="628012"/>
                    </a:lnTo>
                    <a:lnTo>
                      <a:pt x="722507" y="629602"/>
                    </a:lnTo>
                    <a:lnTo>
                      <a:pt x="714557" y="629920"/>
                    </a:lnTo>
                    <a:lnTo>
                      <a:pt x="706926" y="630238"/>
                    </a:lnTo>
                    <a:lnTo>
                      <a:pt x="699294" y="630238"/>
                    </a:lnTo>
                    <a:lnTo>
                      <a:pt x="691027" y="630238"/>
                    </a:lnTo>
                    <a:lnTo>
                      <a:pt x="683395" y="629920"/>
                    </a:lnTo>
                    <a:lnTo>
                      <a:pt x="675446" y="629284"/>
                    </a:lnTo>
                    <a:lnTo>
                      <a:pt x="667496" y="628648"/>
                    </a:lnTo>
                    <a:lnTo>
                      <a:pt x="659547" y="627694"/>
                    </a:lnTo>
                    <a:lnTo>
                      <a:pt x="651915" y="626740"/>
                    </a:lnTo>
                    <a:lnTo>
                      <a:pt x="643966" y="625150"/>
                    </a:lnTo>
                    <a:lnTo>
                      <a:pt x="635698" y="623878"/>
                    </a:lnTo>
                    <a:lnTo>
                      <a:pt x="627749" y="621970"/>
                    </a:lnTo>
                    <a:lnTo>
                      <a:pt x="619799" y="620063"/>
                    </a:lnTo>
                    <a:lnTo>
                      <a:pt x="612167" y="617837"/>
                    </a:lnTo>
                    <a:lnTo>
                      <a:pt x="604536" y="615611"/>
                    </a:lnTo>
                    <a:lnTo>
                      <a:pt x="596904" y="613067"/>
                    </a:lnTo>
                    <a:lnTo>
                      <a:pt x="589591" y="610523"/>
                    </a:lnTo>
                    <a:lnTo>
                      <a:pt x="582277" y="607661"/>
                    </a:lnTo>
                    <a:lnTo>
                      <a:pt x="574646" y="604800"/>
                    </a:lnTo>
                    <a:lnTo>
                      <a:pt x="567332" y="601620"/>
                    </a:lnTo>
                    <a:lnTo>
                      <a:pt x="560337" y="597804"/>
                    </a:lnTo>
                    <a:lnTo>
                      <a:pt x="553341" y="594306"/>
                    </a:lnTo>
                    <a:lnTo>
                      <a:pt x="546663" y="590808"/>
                    </a:lnTo>
                    <a:lnTo>
                      <a:pt x="539986" y="586993"/>
                    </a:lnTo>
                    <a:lnTo>
                      <a:pt x="526949" y="578725"/>
                    </a:lnTo>
                    <a:lnTo>
                      <a:pt x="513911" y="570140"/>
                    </a:lnTo>
                    <a:lnTo>
                      <a:pt x="501828" y="560918"/>
                    </a:lnTo>
                    <a:lnTo>
                      <a:pt x="490381" y="551061"/>
                    </a:lnTo>
                    <a:lnTo>
                      <a:pt x="479252" y="540249"/>
                    </a:lnTo>
                    <a:lnTo>
                      <a:pt x="468440" y="529438"/>
                    </a:lnTo>
                    <a:lnTo>
                      <a:pt x="458265" y="518309"/>
                    </a:lnTo>
                    <a:lnTo>
                      <a:pt x="449043" y="506544"/>
                    </a:lnTo>
                    <a:lnTo>
                      <a:pt x="440140" y="494460"/>
                    </a:lnTo>
                    <a:lnTo>
                      <a:pt x="431872" y="481423"/>
                    </a:lnTo>
                    <a:lnTo>
                      <a:pt x="424241" y="468386"/>
                    </a:lnTo>
                    <a:lnTo>
                      <a:pt x="417245" y="455031"/>
                    </a:lnTo>
                    <a:lnTo>
                      <a:pt x="410568" y="441675"/>
                    </a:lnTo>
                    <a:lnTo>
                      <a:pt x="404844" y="427366"/>
                    </a:lnTo>
                    <a:lnTo>
                      <a:pt x="399756" y="413057"/>
                    </a:lnTo>
                    <a:lnTo>
                      <a:pt x="395305" y="398430"/>
                    </a:lnTo>
                    <a:lnTo>
                      <a:pt x="391489" y="383803"/>
                    </a:lnTo>
                    <a:lnTo>
                      <a:pt x="388627" y="368540"/>
                    </a:lnTo>
                    <a:lnTo>
                      <a:pt x="386401" y="353277"/>
                    </a:lnTo>
                    <a:lnTo>
                      <a:pt x="384811" y="338014"/>
                    </a:lnTo>
                    <a:lnTo>
                      <a:pt x="384493" y="330382"/>
                    </a:lnTo>
                    <a:lnTo>
                      <a:pt x="384175" y="322751"/>
                    </a:lnTo>
                    <a:lnTo>
                      <a:pt x="384175" y="314483"/>
                    </a:lnTo>
                    <a:lnTo>
                      <a:pt x="384175" y="306851"/>
                    </a:lnTo>
                    <a:lnTo>
                      <a:pt x="384493" y="298902"/>
                    </a:lnTo>
                    <a:lnTo>
                      <a:pt x="385129" y="291270"/>
                    </a:lnTo>
                    <a:lnTo>
                      <a:pt x="385765" y="283321"/>
                    </a:lnTo>
                    <a:lnTo>
                      <a:pt x="386719" y="275371"/>
                    </a:lnTo>
                    <a:lnTo>
                      <a:pt x="387673" y="267422"/>
                    </a:lnTo>
                    <a:lnTo>
                      <a:pt x="389263" y="259472"/>
                    </a:lnTo>
                    <a:lnTo>
                      <a:pt x="390535" y="251523"/>
                    </a:lnTo>
                    <a:lnTo>
                      <a:pt x="392443" y="243573"/>
                    </a:lnTo>
                    <a:lnTo>
                      <a:pt x="394351" y="235624"/>
                    </a:lnTo>
                    <a:lnTo>
                      <a:pt x="396577" y="227992"/>
                    </a:lnTo>
                    <a:lnTo>
                      <a:pt x="398802" y="220361"/>
                    </a:lnTo>
                    <a:lnTo>
                      <a:pt x="401346" y="212729"/>
                    </a:lnTo>
                    <a:lnTo>
                      <a:pt x="403890" y="204780"/>
                    </a:lnTo>
                    <a:lnTo>
                      <a:pt x="406752" y="197466"/>
                    </a:lnTo>
                    <a:lnTo>
                      <a:pt x="409614" y="190153"/>
                    </a:lnTo>
                    <a:lnTo>
                      <a:pt x="412794" y="183157"/>
                    </a:lnTo>
                    <a:lnTo>
                      <a:pt x="416609" y="176161"/>
                    </a:lnTo>
                    <a:lnTo>
                      <a:pt x="420107" y="169166"/>
                    </a:lnTo>
                    <a:lnTo>
                      <a:pt x="423605" y="162488"/>
                    </a:lnTo>
                    <a:lnTo>
                      <a:pt x="427421" y="155811"/>
                    </a:lnTo>
                    <a:lnTo>
                      <a:pt x="435688" y="142137"/>
                    </a:lnTo>
                    <a:lnTo>
                      <a:pt x="444274" y="129736"/>
                    </a:lnTo>
                    <a:lnTo>
                      <a:pt x="453495" y="117653"/>
                    </a:lnTo>
                    <a:lnTo>
                      <a:pt x="463352" y="105888"/>
                    </a:lnTo>
                    <a:lnTo>
                      <a:pt x="474164" y="94758"/>
                    </a:lnTo>
                    <a:lnTo>
                      <a:pt x="484975" y="83947"/>
                    </a:lnTo>
                    <a:lnTo>
                      <a:pt x="496104" y="74090"/>
                    </a:lnTo>
                    <a:lnTo>
                      <a:pt x="507870" y="64550"/>
                    </a:lnTo>
                    <a:lnTo>
                      <a:pt x="519953" y="55965"/>
                    </a:lnTo>
                    <a:lnTo>
                      <a:pt x="532990" y="47697"/>
                    </a:lnTo>
                    <a:lnTo>
                      <a:pt x="546027" y="39748"/>
                    </a:lnTo>
                    <a:lnTo>
                      <a:pt x="559383" y="32752"/>
                    </a:lnTo>
                    <a:lnTo>
                      <a:pt x="572738" y="26392"/>
                    </a:lnTo>
                    <a:lnTo>
                      <a:pt x="587047" y="20669"/>
                    </a:lnTo>
                    <a:lnTo>
                      <a:pt x="601356" y="15581"/>
                    </a:lnTo>
                    <a:lnTo>
                      <a:pt x="615983" y="11129"/>
                    </a:lnTo>
                    <a:lnTo>
                      <a:pt x="630610" y="7314"/>
                    </a:lnTo>
                    <a:lnTo>
                      <a:pt x="645873" y="4452"/>
                    </a:lnTo>
                    <a:lnTo>
                      <a:pt x="661137" y="2226"/>
                    </a:lnTo>
                    <a:lnTo>
                      <a:pt x="676400" y="636"/>
                    </a:lnTo>
                    <a:lnTo>
                      <a:pt x="684031" y="318"/>
                    </a:lnTo>
                    <a:lnTo>
                      <a:pt x="691663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3200">
                  <a:solidFill>
                    <a:srgbClr val="FFFFF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2" name="KSO_Shape"/>
              <p:cNvSpPr/>
              <p:nvPr/>
            </p:nvSpPr>
            <p:spPr bwMode="auto">
              <a:xfrm flipH="1">
                <a:off x="8503093" y="2667000"/>
                <a:ext cx="693833" cy="1576894"/>
              </a:xfrm>
              <a:custGeom>
                <a:avLst/>
                <a:gdLst/>
                <a:ahLst/>
                <a:cxnLst/>
                <a:rect l="0" t="0" r="r" b="b"/>
                <a:pathLst>
                  <a:path w="1397000" h="3173413">
                    <a:moveTo>
                      <a:pt x="389979" y="723900"/>
                    </a:moveTo>
                    <a:lnTo>
                      <a:pt x="405857" y="724218"/>
                    </a:lnTo>
                    <a:lnTo>
                      <a:pt x="419513" y="724852"/>
                    </a:lnTo>
                    <a:lnTo>
                      <a:pt x="423959" y="724535"/>
                    </a:lnTo>
                    <a:lnTo>
                      <a:pt x="428405" y="724535"/>
                    </a:lnTo>
                    <a:lnTo>
                      <a:pt x="969230" y="724535"/>
                    </a:lnTo>
                    <a:lnTo>
                      <a:pt x="973677" y="724535"/>
                    </a:lnTo>
                    <a:lnTo>
                      <a:pt x="978123" y="724852"/>
                    </a:lnTo>
                    <a:lnTo>
                      <a:pt x="991461" y="724218"/>
                    </a:lnTo>
                    <a:lnTo>
                      <a:pt x="1007339" y="723900"/>
                    </a:lnTo>
                    <a:lnTo>
                      <a:pt x="1023853" y="724218"/>
                    </a:lnTo>
                    <a:lnTo>
                      <a:pt x="1041637" y="725170"/>
                    </a:lnTo>
                    <a:lnTo>
                      <a:pt x="1051164" y="725805"/>
                    </a:lnTo>
                    <a:lnTo>
                      <a:pt x="1061009" y="727074"/>
                    </a:lnTo>
                    <a:lnTo>
                      <a:pt x="1071171" y="728344"/>
                    </a:lnTo>
                    <a:lnTo>
                      <a:pt x="1082286" y="729931"/>
                    </a:lnTo>
                    <a:lnTo>
                      <a:pt x="1093084" y="731835"/>
                    </a:lnTo>
                    <a:lnTo>
                      <a:pt x="1104199" y="734057"/>
                    </a:lnTo>
                    <a:lnTo>
                      <a:pt x="1115631" y="736914"/>
                    </a:lnTo>
                    <a:lnTo>
                      <a:pt x="1127064" y="739771"/>
                    </a:lnTo>
                    <a:lnTo>
                      <a:pt x="1139132" y="743263"/>
                    </a:lnTo>
                    <a:lnTo>
                      <a:pt x="1151199" y="747389"/>
                    </a:lnTo>
                    <a:lnTo>
                      <a:pt x="1163585" y="751833"/>
                    </a:lnTo>
                    <a:lnTo>
                      <a:pt x="1175652" y="756912"/>
                    </a:lnTo>
                    <a:lnTo>
                      <a:pt x="1188355" y="762308"/>
                    </a:lnTo>
                    <a:lnTo>
                      <a:pt x="1201058" y="768656"/>
                    </a:lnTo>
                    <a:lnTo>
                      <a:pt x="1213443" y="775639"/>
                    </a:lnTo>
                    <a:lnTo>
                      <a:pt x="1225829" y="782940"/>
                    </a:lnTo>
                    <a:lnTo>
                      <a:pt x="1238214" y="791193"/>
                    </a:lnTo>
                    <a:lnTo>
                      <a:pt x="1250917" y="800080"/>
                    </a:lnTo>
                    <a:lnTo>
                      <a:pt x="1262985" y="809920"/>
                    </a:lnTo>
                    <a:lnTo>
                      <a:pt x="1274735" y="820713"/>
                    </a:lnTo>
                    <a:lnTo>
                      <a:pt x="1286167" y="831822"/>
                    </a:lnTo>
                    <a:lnTo>
                      <a:pt x="1291884" y="837536"/>
                    </a:lnTo>
                    <a:lnTo>
                      <a:pt x="1297600" y="843567"/>
                    </a:lnTo>
                    <a:lnTo>
                      <a:pt x="1303316" y="849598"/>
                    </a:lnTo>
                    <a:lnTo>
                      <a:pt x="1308715" y="855946"/>
                    </a:lnTo>
                    <a:lnTo>
                      <a:pt x="1313796" y="862612"/>
                    </a:lnTo>
                    <a:lnTo>
                      <a:pt x="1318877" y="869277"/>
                    </a:lnTo>
                    <a:lnTo>
                      <a:pt x="1323959" y="876578"/>
                    </a:lnTo>
                    <a:lnTo>
                      <a:pt x="1328722" y="883879"/>
                    </a:lnTo>
                    <a:lnTo>
                      <a:pt x="1333486" y="891179"/>
                    </a:lnTo>
                    <a:lnTo>
                      <a:pt x="1337932" y="898480"/>
                    </a:lnTo>
                    <a:lnTo>
                      <a:pt x="1342378" y="906098"/>
                    </a:lnTo>
                    <a:lnTo>
                      <a:pt x="1346824" y="914033"/>
                    </a:lnTo>
                    <a:lnTo>
                      <a:pt x="1350952" y="922286"/>
                    </a:lnTo>
                    <a:lnTo>
                      <a:pt x="1355081" y="930539"/>
                    </a:lnTo>
                    <a:lnTo>
                      <a:pt x="1360162" y="941966"/>
                    </a:lnTo>
                    <a:lnTo>
                      <a:pt x="1364925" y="953393"/>
                    </a:lnTo>
                    <a:lnTo>
                      <a:pt x="1369054" y="965138"/>
                    </a:lnTo>
                    <a:lnTo>
                      <a:pt x="1373182" y="977199"/>
                    </a:lnTo>
                    <a:lnTo>
                      <a:pt x="1376993" y="989579"/>
                    </a:lnTo>
                    <a:lnTo>
                      <a:pt x="1380486" y="1002275"/>
                    </a:lnTo>
                    <a:lnTo>
                      <a:pt x="1383662" y="1014972"/>
                    </a:lnTo>
                    <a:lnTo>
                      <a:pt x="1386520" y="1028304"/>
                    </a:lnTo>
                    <a:lnTo>
                      <a:pt x="1389061" y="1041953"/>
                    </a:lnTo>
                    <a:lnTo>
                      <a:pt x="1390966" y="1055284"/>
                    </a:lnTo>
                    <a:lnTo>
                      <a:pt x="1392872" y="1069251"/>
                    </a:lnTo>
                    <a:lnTo>
                      <a:pt x="1394460" y="1083534"/>
                    </a:lnTo>
                    <a:lnTo>
                      <a:pt x="1395730" y="1098136"/>
                    </a:lnTo>
                    <a:lnTo>
                      <a:pt x="1396365" y="1113054"/>
                    </a:lnTo>
                    <a:lnTo>
                      <a:pt x="1397000" y="1127973"/>
                    </a:lnTo>
                    <a:lnTo>
                      <a:pt x="1397000" y="1143209"/>
                    </a:lnTo>
                    <a:lnTo>
                      <a:pt x="1397000" y="1159397"/>
                    </a:lnTo>
                    <a:lnTo>
                      <a:pt x="1396365" y="1175903"/>
                    </a:lnTo>
                    <a:lnTo>
                      <a:pt x="1395412" y="1192726"/>
                    </a:lnTo>
                    <a:lnTo>
                      <a:pt x="1394142" y="1210184"/>
                    </a:lnTo>
                    <a:lnTo>
                      <a:pt x="1392554" y="1227642"/>
                    </a:lnTo>
                    <a:lnTo>
                      <a:pt x="1390331" y="1245417"/>
                    </a:lnTo>
                    <a:lnTo>
                      <a:pt x="1388108" y="1263828"/>
                    </a:lnTo>
                    <a:lnTo>
                      <a:pt x="1385250" y="1282238"/>
                    </a:lnTo>
                    <a:lnTo>
                      <a:pt x="1382074" y="1301283"/>
                    </a:lnTo>
                    <a:lnTo>
                      <a:pt x="1378263" y="1320646"/>
                    </a:lnTo>
                    <a:lnTo>
                      <a:pt x="1374453" y="1340325"/>
                    </a:lnTo>
                    <a:lnTo>
                      <a:pt x="1370007" y="1360323"/>
                    </a:lnTo>
                    <a:lnTo>
                      <a:pt x="1365243" y="1380955"/>
                    </a:lnTo>
                    <a:lnTo>
                      <a:pt x="1359844" y="1401904"/>
                    </a:lnTo>
                    <a:lnTo>
                      <a:pt x="1354446" y="1423171"/>
                    </a:lnTo>
                    <a:lnTo>
                      <a:pt x="1347777" y="1445073"/>
                    </a:lnTo>
                    <a:lnTo>
                      <a:pt x="1341425" y="1466975"/>
                    </a:lnTo>
                    <a:lnTo>
                      <a:pt x="1334438" y="1489829"/>
                    </a:lnTo>
                    <a:lnTo>
                      <a:pt x="1326817" y="1512683"/>
                    </a:lnTo>
                    <a:lnTo>
                      <a:pt x="1319195" y="1536172"/>
                    </a:lnTo>
                    <a:lnTo>
                      <a:pt x="1310621" y="1560296"/>
                    </a:lnTo>
                    <a:lnTo>
                      <a:pt x="1302046" y="1584737"/>
                    </a:lnTo>
                    <a:lnTo>
                      <a:pt x="1292201" y="1609813"/>
                    </a:lnTo>
                    <a:lnTo>
                      <a:pt x="1282357" y="1634889"/>
                    </a:lnTo>
                    <a:lnTo>
                      <a:pt x="1272194" y="1660917"/>
                    </a:lnTo>
                    <a:lnTo>
                      <a:pt x="1261397" y="1687263"/>
                    </a:lnTo>
                    <a:lnTo>
                      <a:pt x="1250282" y="1714244"/>
                    </a:lnTo>
                    <a:lnTo>
                      <a:pt x="1237897" y="1741541"/>
                    </a:lnTo>
                    <a:lnTo>
                      <a:pt x="1225829" y="1769474"/>
                    </a:lnTo>
                    <a:lnTo>
                      <a:pt x="1212808" y="1797724"/>
                    </a:lnTo>
                    <a:lnTo>
                      <a:pt x="1199470" y="1826927"/>
                    </a:lnTo>
                    <a:lnTo>
                      <a:pt x="1185180" y="1856447"/>
                    </a:lnTo>
                    <a:lnTo>
                      <a:pt x="1182957" y="1861208"/>
                    </a:lnTo>
                    <a:lnTo>
                      <a:pt x="1180416" y="1865652"/>
                    </a:lnTo>
                    <a:lnTo>
                      <a:pt x="1177558" y="1870096"/>
                    </a:lnTo>
                    <a:lnTo>
                      <a:pt x="1174382" y="1874540"/>
                    </a:lnTo>
                    <a:lnTo>
                      <a:pt x="1171206" y="1878666"/>
                    </a:lnTo>
                    <a:lnTo>
                      <a:pt x="1168031" y="1882792"/>
                    </a:lnTo>
                    <a:lnTo>
                      <a:pt x="1164537" y="1886284"/>
                    </a:lnTo>
                    <a:lnTo>
                      <a:pt x="1160726" y="1889776"/>
                    </a:lnTo>
                    <a:lnTo>
                      <a:pt x="1156916" y="1893267"/>
                    </a:lnTo>
                    <a:lnTo>
                      <a:pt x="1153105" y="1896441"/>
                    </a:lnTo>
                    <a:lnTo>
                      <a:pt x="1148976" y="1899298"/>
                    </a:lnTo>
                    <a:lnTo>
                      <a:pt x="1144848" y="1902155"/>
                    </a:lnTo>
                    <a:lnTo>
                      <a:pt x="1140719" y="1904694"/>
                    </a:lnTo>
                    <a:lnTo>
                      <a:pt x="1136273" y="1907234"/>
                    </a:lnTo>
                    <a:lnTo>
                      <a:pt x="1131510" y="1909456"/>
                    </a:lnTo>
                    <a:lnTo>
                      <a:pt x="1126746" y="1911360"/>
                    </a:lnTo>
                    <a:lnTo>
                      <a:pt x="1105151" y="1731702"/>
                    </a:lnTo>
                    <a:lnTo>
                      <a:pt x="1105151" y="1469197"/>
                    </a:lnTo>
                    <a:lnTo>
                      <a:pt x="1114043" y="1442851"/>
                    </a:lnTo>
                    <a:lnTo>
                      <a:pt x="1122300" y="1416823"/>
                    </a:lnTo>
                    <a:lnTo>
                      <a:pt x="1129922" y="1391747"/>
                    </a:lnTo>
                    <a:lnTo>
                      <a:pt x="1137226" y="1367623"/>
                    </a:lnTo>
                    <a:lnTo>
                      <a:pt x="1143260" y="1344452"/>
                    </a:lnTo>
                    <a:lnTo>
                      <a:pt x="1148976" y="1322233"/>
                    </a:lnTo>
                    <a:lnTo>
                      <a:pt x="1153740" y="1300331"/>
                    </a:lnTo>
                    <a:lnTo>
                      <a:pt x="1158186" y="1280016"/>
                    </a:lnTo>
                    <a:lnTo>
                      <a:pt x="1161997" y="1259701"/>
                    </a:lnTo>
                    <a:lnTo>
                      <a:pt x="1165172" y="1240656"/>
                    </a:lnTo>
                    <a:lnTo>
                      <a:pt x="1167713" y="1222563"/>
                    </a:lnTo>
                    <a:lnTo>
                      <a:pt x="1169936" y="1205105"/>
                    </a:lnTo>
                    <a:lnTo>
                      <a:pt x="1171524" y="1188282"/>
                    </a:lnTo>
                    <a:lnTo>
                      <a:pt x="1172477" y="1172729"/>
                    </a:lnTo>
                    <a:lnTo>
                      <a:pt x="1173112" y="1157493"/>
                    </a:lnTo>
                    <a:lnTo>
                      <a:pt x="1173112" y="1143209"/>
                    </a:lnTo>
                    <a:lnTo>
                      <a:pt x="1173112" y="1132734"/>
                    </a:lnTo>
                    <a:lnTo>
                      <a:pt x="1172794" y="1122894"/>
                    </a:lnTo>
                    <a:lnTo>
                      <a:pt x="1172159" y="1113372"/>
                    </a:lnTo>
                    <a:lnTo>
                      <a:pt x="1171524" y="1104484"/>
                    </a:lnTo>
                    <a:lnTo>
                      <a:pt x="1170571" y="1095596"/>
                    </a:lnTo>
                    <a:lnTo>
                      <a:pt x="1169619" y="1087343"/>
                    </a:lnTo>
                    <a:lnTo>
                      <a:pt x="1168348" y="1079726"/>
                    </a:lnTo>
                    <a:lnTo>
                      <a:pt x="1166760" y="1072107"/>
                    </a:lnTo>
                    <a:lnTo>
                      <a:pt x="1165490" y="1065124"/>
                    </a:lnTo>
                    <a:lnTo>
                      <a:pt x="1163902" y="1058459"/>
                    </a:lnTo>
                    <a:lnTo>
                      <a:pt x="1161997" y="1052110"/>
                    </a:lnTo>
                    <a:lnTo>
                      <a:pt x="1160091" y="1046079"/>
                    </a:lnTo>
                    <a:lnTo>
                      <a:pt x="1156280" y="1034970"/>
                    </a:lnTo>
                    <a:lnTo>
                      <a:pt x="1152152" y="1025130"/>
                    </a:lnTo>
                    <a:lnTo>
                      <a:pt x="1147706" y="1016559"/>
                    </a:lnTo>
                    <a:lnTo>
                      <a:pt x="1143260" y="1008941"/>
                    </a:lnTo>
                    <a:lnTo>
                      <a:pt x="1138496" y="1001958"/>
                    </a:lnTo>
                    <a:lnTo>
                      <a:pt x="1133733" y="995927"/>
                    </a:lnTo>
                    <a:lnTo>
                      <a:pt x="1128334" y="990531"/>
                    </a:lnTo>
                    <a:lnTo>
                      <a:pt x="1123253" y="985135"/>
                    </a:lnTo>
                    <a:lnTo>
                      <a:pt x="1117854" y="980374"/>
                    </a:lnTo>
                    <a:lnTo>
                      <a:pt x="1112456" y="976247"/>
                    </a:lnTo>
                    <a:lnTo>
                      <a:pt x="1108645" y="973390"/>
                    </a:lnTo>
                    <a:lnTo>
                      <a:pt x="1104516" y="970851"/>
                    </a:lnTo>
                    <a:lnTo>
                      <a:pt x="1100388" y="968629"/>
                    </a:lnTo>
                    <a:lnTo>
                      <a:pt x="1095942" y="966407"/>
                    </a:lnTo>
                    <a:lnTo>
                      <a:pt x="1086732" y="962281"/>
                    </a:lnTo>
                    <a:lnTo>
                      <a:pt x="1076887" y="958789"/>
                    </a:lnTo>
                    <a:lnTo>
                      <a:pt x="1076887" y="1218437"/>
                    </a:lnTo>
                    <a:lnTo>
                      <a:pt x="1076887" y="1545377"/>
                    </a:lnTo>
                    <a:lnTo>
                      <a:pt x="1076887" y="1733289"/>
                    </a:lnTo>
                    <a:lnTo>
                      <a:pt x="1099753" y="1918661"/>
                    </a:lnTo>
                    <a:lnTo>
                      <a:pt x="1228052" y="2979788"/>
                    </a:lnTo>
                    <a:lnTo>
                      <a:pt x="1228687" y="2988676"/>
                    </a:lnTo>
                    <a:lnTo>
                      <a:pt x="1229005" y="2997564"/>
                    </a:lnTo>
                    <a:lnTo>
                      <a:pt x="1229005" y="3006134"/>
                    </a:lnTo>
                    <a:lnTo>
                      <a:pt x="1228687" y="3014704"/>
                    </a:lnTo>
                    <a:lnTo>
                      <a:pt x="1227734" y="3023275"/>
                    </a:lnTo>
                    <a:lnTo>
                      <a:pt x="1226464" y="3031527"/>
                    </a:lnTo>
                    <a:lnTo>
                      <a:pt x="1224558" y="3040098"/>
                    </a:lnTo>
                    <a:lnTo>
                      <a:pt x="1222653" y="3048351"/>
                    </a:lnTo>
                    <a:lnTo>
                      <a:pt x="1220112" y="3056286"/>
                    </a:lnTo>
                    <a:lnTo>
                      <a:pt x="1217254" y="3063904"/>
                    </a:lnTo>
                    <a:lnTo>
                      <a:pt x="1213761" y="3071522"/>
                    </a:lnTo>
                    <a:lnTo>
                      <a:pt x="1210268" y="3079140"/>
                    </a:lnTo>
                    <a:lnTo>
                      <a:pt x="1206457" y="3086441"/>
                    </a:lnTo>
                    <a:lnTo>
                      <a:pt x="1202011" y="3093741"/>
                    </a:lnTo>
                    <a:lnTo>
                      <a:pt x="1197565" y="3100724"/>
                    </a:lnTo>
                    <a:lnTo>
                      <a:pt x="1192484" y="3107073"/>
                    </a:lnTo>
                    <a:lnTo>
                      <a:pt x="1187085" y="3113739"/>
                    </a:lnTo>
                    <a:lnTo>
                      <a:pt x="1181369" y="3119770"/>
                    </a:lnTo>
                    <a:lnTo>
                      <a:pt x="1175652" y="3125483"/>
                    </a:lnTo>
                    <a:lnTo>
                      <a:pt x="1169301" y="3131197"/>
                    </a:lnTo>
                    <a:lnTo>
                      <a:pt x="1162949" y="3136275"/>
                    </a:lnTo>
                    <a:lnTo>
                      <a:pt x="1156280" y="3141354"/>
                    </a:lnTo>
                    <a:lnTo>
                      <a:pt x="1149611" y="3146433"/>
                    </a:lnTo>
                    <a:lnTo>
                      <a:pt x="1142307" y="3150559"/>
                    </a:lnTo>
                    <a:lnTo>
                      <a:pt x="1135003" y="3154685"/>
                    </a:lnTo>
                    <a:lnTo>
                      <a:pt x="1127064" y="3158177"/>
                    </a:lnTo>
                    <a:lnTo>
                      <a:pt x="1119125" y="3161669"/>
                    </a:lnTo>
                    <a:lnTo>
                      <a:pt x="1111185" y="3164525"/>
                    </a:lnTo>
                    <a:lnTo>
                      <a:pt x="1102928" y="3167065"/>
                    </a:lnTo>
                    <a:lnTo>
                      <a:pt x="1094671" y="3169287"/>
                    </a:lnTo>
                    <a:lnTo>
                      <a:pt x="1085779" y="3170874"/>
                    </a:lnTo>
                    <a:lnTo>
                      <a:pt x="1076887" y="3172143"/>
                    </a:lnTo>
                    <a:lnTo>
                      <a:pt x="1067995" y="3173096"/>
                    </a:lnTo>
                    <a:lnTo>
                      <a:pt x="1059421" y="3173413"/>
                    </a:lnTo>
                    <a:lnTo>
                      <a:pt x="1050529" y="3173413"/>
                    </a:lnTo>
                    <a:lnTo>
                      <a:pt x="1041955" y="3172778"/>
                    </a:lnTo>
                    <a:lnTo>
                      <a:pt x="1033380" y="3171826"/>
                    </a:lnTo>
                    <a:lnTo>
                      <a:pt x="1025123" y="3170556"/>
                    </a:lnTo>
                    <a:lnTo>
                      <a:pt x="1016549" y="3168969"/>
                    </a:lnTo>
                    <a:lnTo>
                      <a:pt x="1008292" y="3166747"/>
                    </a:lnTo>
                    <a:lnTo>
                      <a:pt x="1000353" y="3164208"/>
                    </a:lnTo>
                    <a:lnTo>
                      <a:pt x="992731" y="3161351"/>
                    </a:lnTo>
                    <a:lnTo>
                      <a:pt x="985109" y="3158177"/>
                    </a:lnTo>
                    <a:lnTo>
                      <a:pt x="977487" y="3154368"/>
                    </a:lnTo>
                    <a:lnTo>
                      <a:pt x="970183" y="3150559"/>
                    </a:lnTo>
                    <a:lnTo>
                      <a:pt x="962879" y="3146433"/>
                    </a:lnTo>
                    <a:lnTo>
                      <a:pt x="955892" y="3141354"/>
                    </a:lnTo>
                    <a:lnTo>
                      <a:pt x="949541" y="3136275"/>
                    </a:lnTo>
                    <a:lnTo>
                      <a:pt x="943190" y="3131197"/>
                    </a:lnTo>
                    <a:lnTo>
                      <a:pt x="936838" y="3125483"/>
                    </a:lnTo>
                    <a:lnTo>
                      <a:pt x="931122" y="3119770"/>
                    </a:lnTo>
                    <a:lnTo>
                      <a:pt x="925406" y="3113739"/>
                    </a:lnTo>
                    <a:lnTo>
                      <a:pt x="920324" y="3107390"/>
                    </a:lnTo>
                    <a:lnTo>
                      <a:pt x="915243" y="3100724"/>
                    </a:lnTo>
                    <a:lnTo>
                      <a:pt x="910162" y="3093741"/>
                    </a:lnTo>
                    <a:lnTo>
                      <a:pt x="906034" y="3086123"/>
                    </a:lnTo>
                    <a:lnTo>
                      <a:pt x="901905" y="3078823"/>
                    </a:lnTo>
                    <a:lnTo>
                      <a:pt x="898412" y="3071205"/>
                    </a:lnTo>
                    <a:lnTo>
                      <a:pt x="894919" y="3063587"/>
                    </a:lnTo>
                    <a:lnTo>
                      <a:pt x="892060" y="3055334"/>
                    </a:lnTo>
                    <a:lnTo>
                      <a:pt x="889520" y="3047081"/>
                    </a:lnTo>
                    <a:lnTo>
                      <a:pt x="887614" y="3038828"/>
                    </a:lnTo>
                    <a:lnTo>
                      <a:pt x="885709" y="3029940"/>
                    </a:lnTo>
                    <a:lnTo>
                      <a:pt x="884439" y="3021053"/>
                    </a:lnTo>
                    <a:lnTo>
                      <a:pt x="748518" y="1897076"/>
                    </a:lnTo>
                    <a:lnTo>
                      <a:pt x="649118" y="1897076"/>
                    </a:lnTo>
                    <a:lnTo>
                      <a:pt x="512879" y="3021053"/>
                    </a:lnTo>
                    <a:lnTo>
                      <a:pt x="511609" y="3029940"/>
                    </a:lnTo>
                    <a:lnTo>
                      <a:pt x="510021" y="3038828"/>
                    </a:lnTo>
                    <a:lnTo>
                      <a:pt x="507798" y="3047081"/>
                    </a:lnTo>
                    <a:lnTo>
                      <a:pt x="505258" y="3055334"/>
                    </a:lnTo>
                    <a:lnTo>
                      <a:pt x="502399" y="3063587"/>
                    </a:lnTo>
                    <a:lnTo>
                      <a:pt x="498906" y="3071205"/>
                    </a:lnTo>
                    <a:lnTo>
                      <a:pt x="495413" y="3078823"/>
                    </a:lnTo>
                    <a:lnTo>
                      <a:pt x="491284" y="3086123"/>
                    </a:lnTo>
                    <a:lnTo>
                      <a:pt x="487156" y="3093741"/>
                    </a:lnTo>
                    <a:lnTo>
                      <a:pt x="482392" y="3100724"/>
                    </a:lnTo>
                    <a:lnTo>
                      <a:pt x="477311" y="3107390"/>
                    </a:lnTo>
                    <a:lnTo>
                      <a:pt x="472230" y="3113739"/>
                    </a:lnTo>
                    <a:lnTo>
                      <a:pt x="466196" y="3119770"/>
                    </a:lnTo>
                    <a:lnTo>
                      <a:pt x="460480" y="3125483"/>
                    </a:lnTo>
                    <a:lnTo>
                      <a:pt x="454446" y="3131197"/>
                    </a:lnTo>
                    <a:lnTo>
                      <a:pt x="447777" y="3136275"/>
                    </a:lnTo>
                    <a:lnTo>
                      <a:pt x="441426" y="3141354"/>
                    </a:lnTo>
                    <a:lnTo>
                      <a:pt x="434439" y="3146433"/>
                    </a:lnTo>
                    <a:lnTo>
                      <a:pt x="427452" y="3150559"/>
                    </a:lnTo>
                    <a:lnTo>
                      <a:pt x="420148" y="3154368"/>
                    </a:lnTo>
                    <a:lnTo>
                      <a:pt x="412209" y="3158177"/>
                    </a:lnTo>
                    <a:lnTo>
                      <a:pt x="404587" y="3161351"/>
                    </a:lnTo>
                    <a:lnTo>
                      <a:pt x="396965" y="3164208"/>
                    </a:lnTo>
                    <a:lnTo>
                      <a:pt x="389026" y="3166747"/>
                    </a:lnTo>
                    <a:lnTo>
                      <a:pt x="380769" y="3168969"/>
                    </a:lnTo>
                    <a:lnTo>
                      <a:pt x="372512" y="3170556"/>
                    </a:lnTo>
                    <a:lnTo>
                      <a:pt x="364256" y="3171826"/>
                    </a:lnTo>
                    <a:lnTo>
                      <a:pt x="355363" y="3172778"/>
                    </a:lnTo>
                    <a:lnTo>
                      <a:pt x="346789" y="3173413"/>
                    </a:lnTo>
                    <a:lnTo>
                      <a:pt x="338215" y="3173413"/>
                    </a:lnTo>
                    <a:lnTo>
                      <a:pt x="329323" y="3173096"/>
                    </a:lnTo>
                    <a:lnTo>
                      <a:pt x="320431" y="3172143"/>
                    </a:lnTo>
                    <a:lnTo>
                      <a:pt x="311856" y="3170874"/>
                    </a:lnTo>
                    <a:lnTo>
                      <a:pt x="302964" y="3169287"/>
                    </a:lnTo>
                    <a:lnTo>
                      <a:pt x="294390" y="3167065"/>
                    </a:lnTo>
                    <a:lnTo>
                      <a:pt x="286133" y="3164525"/>
                    </a:lnTo>
                    <a:lnTo>
                      <a:pt x="278193" y="3161669"/>
                    </a:lnTo>
                    <a:lnTo>
                      <a:pt x="270254" y="3158177"/>
                    </a:lnTo>
                    <a:lnTo>
                      <a:pt x="262632" y="3154685"/>
                    </a:lnTo>
                    <a:lnTo>
                      <a:pt x="255328" y="3150559"/>
                    </a:lnTo>
                    <a:lnTo>
                      <a:pt x="248024" y="3146433"/>
                    </a:lnTo>
                    <a:lnTo>
                      <a:pt x="241038" y="3141354"/>
                    </a:lnTo>
                    <a:lnTo>
                      <a:pt x="234369" y="3136275"/>
                    </a:lnTo>
                    <a:lnTo>
                      <a:pt x="228017" y="3131197"/>
                    </a:lnTo>
                    <a:lnTo>
                      <a:pt x="221666" y="3125483"/>
                    </a:lnTo>
                    <a:lnTo>
                      <a:pt x="215949" y="3119770"/>
                    </a:lnTo>
                    <a:lnTo>
                      <a:pt x="210551" y="3113739"/>
                    </a:lnTo>
                    <a:lnTo>
                      <a:pt x="205152" y="3107073"/>
                    </a:lnTo>
                    <a:lnTo>
                      <a:pt x="200071" y="3100724"/>
                    </a:lnTo>
                    <a:lnTo>
                      <a:pt x="195625" y="3093741"/>
                    </a:lnTo>
                    <a:lnTo>
                      <a:pt x="190861" y="3086441"/>
                    </a:lnTo>
                    <a:lnTo>
                      <a:pt x="187050" y="3079140"/>
                    </a:lnTo>
                    <a:lnTo>
                      <a:pt x="183557" y="3071522"/>
                    </a:lnTo>
                    <a:lnTo>
                      <a:pt x="180064" y="3063904"/>
                    </a:lnTo>
                    <a:lnTo>
                      <a:pt x="177206" y="3056286"/>
                    </a:lnTo>
                    <a:lnTo>
                      <a:pt x="174665" y="3048351"/>
                    </a:lnTo>
                    <a:lnTo>
                      <a:pt x="172760" y="3040098"/>
                    </a:lnTo>
                    <a:lnTo>
                      <a:pt x="170854" y="3031527"/>
                    </a:lnTo>
                    <a:lnTo>
                      <a:pt x="169584" y="3023275"/>
                    </a:lnTo>
                    <a:lnTo>
                      <a:pt x="168631" y="3014704"/>
                    </a:lnTo>
                    <a:lnTo>
                      <a:pt x="168313" y="3006134"/>
                    </a:lnTo>
                    <a:lnTo>
                      <a:pt x="168313" y="2997564"/>
                    </a:lnTo>
                    <a:lnTo>
                      <a:pt x="168631" y="2988676"/>
                    </a:lnTo>
                    <a:lnTo>
                      <a:pt x="169584" y="2979788"/>
                    </a:lnTo>
                    <a:lnTo>
                      <a:pt x="297565" y="1918661"/>
                    </a:lnTo>
                    <a:lnTo>
                      <a:pt x="320431" y="1733289"/>
                    </a:lnTo>
                    <a:lnTo>
                      <a:pt x="320431" y="1545695"/>
                    </a:lnTo>
                    <a:lnTo>
                      <a:pt x="320431" y="1218437"/>
                    </a:lnTo>
                    <a:lnTo>
                      <a:pt x="320431" y="958472"/>
                    </a:lnTo>
                    <a:lnTo>
                      <a:pt x="315032" y="960376"/>
                    </a:lnTo>
                    <a:lnTo>
                      <a:pt x="309633" y="962598"/>
                    </a:lnTo>
                    <a:lnTo>
                      <a:pt x="299788" y="967360"/>
                    </a:lnTo>
                    <a:lnTo>
                      <a:pt x="295025" y="969899"/>
                    </a:lnTo>
                    <a:lnTo>
                      <a:pt x="290579" y="972438"/>
                    </a:lnTo>
                    <a:lnTo>
                      <a:pt x="286450" y="975295"/>
                    </a:lnTo>
                    <a:lnTo>
                      <a:pt x="282004" y="978152"/>
                    </a:lnTo>
                    <a:lnTo>
                      <a:pt x="277876" y="981326"/>
                    </a:lnTo>
                    <a:lnTo>
                      <a:pt x="274065" y="984817"/>
                    </a:lnTo>
                    <a:lnTo>
                      <a:pt x="270254" y="988944"/>
                    </a:lnTo>
                    <a:lnTo>
                      <a:pt x="266443" y="993070"/>
                    </a:lnTo>
                    <a:lnTo>
                      <a:pt x="262632" y="997514"/>
                    </a:lnTo>
                    <a:lnTo>
                      <a:pt x="259139" y="1002275"/>
                    </a:lnTo>
                    <a:lnTo>
                      <a:pt x="255646" y="1007354"/>
                    </a:lnTo>
                    <a:lnTo>
                      <a:pt x="252153" y="1012750"/>
                    </a:lnTo>
                    <a:lnTo>
                      <a:pt x="248342" y="1018781"/>
                    </a:lnTo>
                    <a:lnTo>
                      <a:pt x="245166" y="1025130"/>
                    </a:lnTo>
                    <a:lnTo>
                      <a:pt x="241038" y="1034970"/>
                    </a:lnTo>
                    <a:lnTo>
                      <a:pt x="236909" y="1046079"/>
                    </a:lnTo>
                    <a:lnTo>
                      <a:pt x="235321" y="1052110"/>
                    </a:lnTo>
                    <a:lnTo>
                      <a:pt x="233416" y="1058459"/>
                    </a:lnTo>
                    <a:lnTo>
                      <a:pt x="231828" y="1065124"/>
                    </a:lnTo>
                    <a:lnTo>
                      <a:pt x="230240" y="1072107"/>
                    </a:lnTo>
                    <a:lnTo>
                      <a:pt x="228970" y="1079726"/>
                    </a:lnTo>
                    <a:lnTo>
                      <a:pt x="227699" y="1087343"/>
                    </a:lnTo>
                    <a:lnTo>
                      <a:pt x="226747" y="1095596"/>
                    </a:lnTo>
                    <a:lnTo>
                      <a:pt x="225794" y="1104484"/>
                    </a:lnTo>
                    <a:lnTo>
                      <a:pt x="225159" y="1113372"/>
                    </a:lnTo>
                    <a:lnTo>
                      <a:pt x="224524" y="1122894"/>
                    </a:lnTo>
                    <a:lnTo>
                      <a:pt x="224206" y="1132734"/>
                    </a:lnTo>
                    <a:lnTo>
                      <a:pt x="223889" y="1143209"/>
                    </a:lnTo>
                    <a:lnTo>
                      <a:pt x="224206" y="1157493"/>
                    </a:lnTo>
                    <a:lnTo>
                      <a:pt x="224841" y="1172729"/>
                    </a:lnTo>
                    <a:lnTo>
                      <a:pt x="225794" y="1188282"/>
                    </a:lnTo>
                    <a:lnTo>
                      <a:pt x="227382" y="1205105"/>
                    </a:lnTo>
                    <a:lnTo>
                      <a:pt x="229605" y="1222563"/>
                    </a:lnTo>
                    <a:lnTo>
                      <a:pt x="232146" y="1240974"/>
                    </a:lnTo>
                    <a:lnTo>
                      <a:pt x="235321" y="1260019"/>
                    </a:lnTo>
                    <a:lnTo>
                      <a:pt x="239132" y="1280016"/>
                    </a:lnTo>
                    <a:lnTo>
                      <a:pt x="243578" y="1300648"/>
                    </a:lnTo>
                    <a:lnTo>
                      <a:pt x="248342" y="1322233"/>
                    </a:lnTo>
                    <a:lnTo>
                      <a:pt x="254376" y="1344769"/>
                    </a:lnTo>
                    <a:lnTo>
                      <a:pt x="260409" y="1367941"/>
                    </a:lnTo>
                    <a:lnTo>
                      <a:pt x="267396" y="1392065"/>
                    </a:lnTo>
                    <a:lnTo>
                      <a:pt x="275018" y="1416823"/>
                    </a:lnTo>
                    <a:lnTo>
                      <a:pt x="283275" y="1442851"/>
                    </a:lnTo>
                    <a:lnTo>
                      <a:pt x="292167" y="1469514"/>
                    </a:lnTo>
                    <a:lnTo>
                      <a:pt x="292167" y="1731384"/>
                    </a:lnTo>
                    <a:lnTo>
                      <a:pt x="270572" y="1911360"/>
                    </a:lnTo>
                    <a:lnTo>
                      <a:pt x="266126" y="1909456"/>
                    </a:lnTo>
                    <a:lnTo>
                      <a:pt x="261362" y="1907234"/>
                    </a:lnTo>
                    <a:lnTo>
                      <a:pt x="257234" y="1904694"/>
                    </a:lnTo>
                    <a:lnTo>
                      <a:pt x="252788" y="1902155"/>
                    </a:lnTo>
                    <a:lnTo>
                      <a:pt x="248342" y="1899298"/>
                    </a:lnTo>
                    <a:lnTo>
                      <a:pt x="244213" y="1896441"/>
                    </a:lnTo>
                    <a:lnTo>
                      <a:pt x="240402" y="1893267"/>
                    </a:lnTo>
                    <a:lnTo>
                      <a:pt x="236592" y="1889776"/>
                    </a:lnTo>
                    <a:lnTo>
                      <a:pt x="232781" y="1886284"/>
                    </a:lnTo>
                    <a:lnTo>
                      <a:pt x="229287" y="1882792"/>
                    </a:lnTo>
                    <a:lnTo>
                      <a:pt x="226112" y="1878666"/>
                    </a:lnTo>
                    <a:lnTo>
                      <a:pt x="222936" y="1874540"/>
                    </a:lnTo>
                    <a:lnTo>
                      <a:pt x="219760" y="1870096"/>
                    </a:lnTo>
                    <a:lnTo>
                      <a:pt x="216902" y="1865652"/>
                    </a:lnTo>
                    <a:lnTo>
                      <a:pt x="214361" y="1861208"/>
                    </a:lnTo>
                    <a:lnTo>
                      <a:pt x="212138" y="1856447"/>
                    </a:lnTo>
                    <a:lnTo>
                      <a:pt x="198165" y="1826927"/>
                    </a:lnTo>
                    <a:lnTo>
                      <a:pt x="184510" y="1797724"/>
                    </a:lnTo>
                    <a:lnTo>
                      <a:pt x="171489" y="1769474"/>
                    </a:lnTo>
                    <a:lnTo>
                      <a:pt x="159421" y="1741541"/>
                    </a:lnTo>
                    <a:lnTo>
                      <a:pt x="147354" y="1714244"/>
                    </a:lnTo>
                    <a:lnTo>
                      <a:pt x="135921" y="1687263"/>
                    </a:lnTo>
                    <a:lnTo>
                      <a:pt x="125124" y="1660917"/>
                    </a:lnTo>
                    <a:lnTo>
                      <a:pt x="114961" y="1634889"/>
                    </a:lnTo>
                    <a:lnTo>
                      <a:pt x="105117" y="1609813"/>
                    </a:lnTo>
                    <a:lnTo>
                      <a:pt x="95589" y="1584737"/>
                    </a:lnTo>
                    <a:lnTo>
                      <a:pt x="87015" y="1560296"/>
                    </a:lnTo>
                    <a:lnTo>
                      <a:pt x="78123" y="1536172"/>
                    </a:lnTo>
                    <a:lnTo>
                      <a:pt x="70184" y="1512683"/>
                    </a:lnTo>
                    <a:lnTo>
                      <a:pt x="62880" y="1489829"/>
                    </a:lnTo>
                    <a:lnTo>
                      <a:pt x="55893" y="1466975"/>
                    </a:lnTo>
                    <a:lnTo>
                      <a:pt x="49224" y="1445073"/>
                    </a:lnTo>
                    <a:lnTo>
                      <a:pt x="43190" y="1423171"/>
                    </a:lnTo>
                    <a:lnTo>
                      <a:pt x="37474" y="1401904"/>
                    </a:lnTo>
                    <a:lnTo>
                      <a:pt x="32393" y="1380955"/>
                    </a:lnTo>
                    <a:lnTo>
                      <a:pt x="27311" y="1360323"/>
                    </a:lnTo>
                    <a:lnTo>
                      <a:pt x="22865" y="1340325"/>
                    </a:lnTo>
                    <a:lnTo>
                      <a:pt x="18737" y="1320646"/>
                    </a:lnTo>
                    <a:lnTo>
                      <a:pt x="15244" y="1301283"/>
                    </a:lnTo>
                    <a:lnTo>
                      <a:pt x="12068" y="1282238"/>
                    </a:lnTo>
                    <a:lnTo>
                      <a:pt x="9210" y="1263828"/>
                    </a:lnTo>
                    <a:lnTo>
                      <a:pt x="6987" y="1245417"/>
                    </a:lnTo>
                    <a:lnTo>
                      <a:pt x="4764" y="1227642"/>
                    </a:lnTo>
                    <a:lnTo>
                      <a:pt x="3176" y="1210184"/>
                    </a:lnTo>
                    <a:lnTo>
                      <a:pt x="1906" y="1192726"/>
                    </a:lnTo>
                    <a:lnTo>
                      <a:pt x="953" y="1175903"/>
                    </a:lnTo>
                    <a:lnTo>
                      <a:pt x="318" y="1159397"/>
                    </a:lnTo>
                    <a:lnTo>
                      <a:pt x="0" y="1143209"/>
                    </a:lnTo>
                    <a:lnTo>
                      <a:pt x="318" y="1127973"/>
                    </a:lnTo>
                    <a:lnTo>
                      <a:pt x="953" y="1113054"/>
                    </a:lnTo>
                    <a:lnTo>
                      <a:pt x="1588" y="1098136"/>
                    </a:lnTo>
                    <a:lnTo>
                      <a:pt x="2858" y="1083534"/>
                    </a:lnTo>
                    <a:lnTo>
                      <a:pt x="4446" y="1069251"/>
                    </a:lnTo>
                    <a:lnTo>
                      <a:pt x="6034" y="1055284"/>
                    </a:lnTo>
                    <a:lnTo>
                      <a:pt x="8257" y="1041953"/>
                    </a:lnTo>
                    <a:lnTo>
                      <a:pt x="10798" y="1028304"/>
                    </a:lnTo>
                    <a:lnTo>
                      <a:pt x="13656" y="1014972"/>
                    </a:lnTo>
                    <a:lnTo>
                      <a:pt x="16832" y="1002275"/>
                    </a:lnTo>
                    <a:lnTo>
                      <a:pt x="20325" y="989579"/>
                    </a:lnTo>
                    <a:lnTo>
                      <a:pt x="23818" y="977199"/>
                    </a:lnTo>
                    <a:lnTo>
                      <a:pt x="27947" y="965138"/>
                    </a:lnTo>
                    <a:lnTo>
                      <a:pt x="32710" y="953393"/>
                    </a:lnTo>
                    <a:lnTo>
                      <a:pt x="37474" y="941966"/>
                    </a:lnTo>
                    <a:lnTo>
                      <a:pt x="42555" y="930539"/>
                    </a:lnTo>
                    <a:lnTo>
                      <a:pt x="47636" y="919429"/>
                    </a:lnTo>
                    <a:lnTo>
                      <a:pt x="53352" y="908955"/>
                    </a:lnTo>
                    <a:lnTo>
                      <a:pt x="59069" y="898797"/>
                    </a:lnTo>
                    <a:lnTo>
                      <a:pt x="65420" y="888640"/>
                    </a:lnTo>
                    <a:lnTo>
                      <a:pt x="71772" y="879117"/>
                    </a:lnTo>
                    <a:lnTo>
                      <a:pt x="78441" y="869595"/>
                    </a:lnTo>
                    <a:lnTo>
                      <a:pt x="85427" y="860390"/>
                    </a:lnTo>
                    <a:lnTo>
                      <a:pt x="92414" y="851819"/>
                    </a:lnTo>
                    <a:lnTo>
                      <a:pt x="99718" y="843567"/>
                    </a:lnTo>
                    <a:lnTo>
                      <a:pt x="107340" y="835314"/>
                    </a:lnTo>
                    <a:lnTo>
                      <a:pt x="114961" y="827696"/>
                    </a:lnTo>
                    <a:lnTo>
                      <a:pt x="122583" y="820078"/>
                    </a:lnTo>
                    <a:lnTo>
                      <a:pt x="130522" y="813094"/>
                    </a:lnTo>
                    <a:lnTo>
                      <a:pt x="138462" y="806429"/>
                    </a:lnTo>
                    <a:lnTo>
                      <a:pt x="146719" y="800080"/>
                    </a:lnTo>
                    <a:lnTo>
                      <a:pt x="154975" y="794049"/>
                    </a:lnTo>
                    <a:lnTo>
                      <a:pt x="163232" y="788653"/>
                    </a:lnTo>
                    <a:lnTo>
                      <a:pt x="171489" y="783257"/>
                    </a:lnTo>
                    <a:lnTo>
                      <a:pt x="179746" y="778179"/>
                    </a:lnTo>
                    <a:lnTo>
                      <a:pt x="188321" y="773417"/>
                    </a:lnTo>
                    <a:lnTo>
                      <a:pt x="196895" y="768973"/>
                    </a:lnTo>
                    <a:lnTo>
                      <a:pt x="205152" y="764530"/>
                    </a:lnTo>
                    <a:lnTo>
                      <a:pt x="213409" y="760403"/>
                    </a:lnTo>
                    <a:lnTo>
                      <a:pt x="221666" y="756912"/>
                    </a:lnTo>
                    <a:lnTo>
                      <a:pt x="229605" y="753420"/>
                    </a:lnTo>
                    <a:lnTo>
                      <a:pt x="237862" y="750246"/>
                    </a:lnTo>
                    <a:lnTo>
                      <a:pt x="245801" y="747389"/>
                    </a:lnTo>
                    <a:lnTo>
                      <a:pt x="254376" y="744532"/>
                    </a:lnTo>
                    <a:lnTo>
                      <a:pt x="269937" y="739771"/>
                    </a:lnTo>
                    <a:lnTo>
                      <a:pt x="285498" y="735645"/>
                    </a:lnTo>
                    <a:lnTo>
                      <a:pt x="300424" y="732470"/>
                    </a:lnTo>
                    <a:lnTo>
                      <a:pt x="315349" y="729931"/>
                    </a:lnTo>
                    <a:lnTo>
                      <a:pt x="329323" y="727709"/>
                    </a:lnTo>
                    <a:lnTo>
                      <a:pt x="342978" y="726439"/>
                    </a:lnTo>
                    <a:lnTo>
                      <a:pt x="355681" y="725170"/>
                    </a:lnTo>
                    <a:lnTo>
                      <a:pt x="368066" y="724535"/>
                    </a:lnTo>
                    <a:lnTo>
                      <a:pt x="379499" y="724218"/>
                    </a:lnTo>
                    <a:lnTo>
                      <a:pt x="389979" y="723900"/>
                    </a:lnTo>
                    <a:close/>
                    <a:moveTo>
                      <a:pt x="691663" y="0"/>
                    </a:moveTo>
                    <a:lnTo>
                      <a:pt x="699930" y="0"/>
                    </a:lnTo>
                    <a:lnTo>
                      <a:pt x="707562" y="0"/>
                    </a:lnTo>
                    <a:lnTo>
                      <a:pt x="715511" y="318"/>
                    </a:lnTo>
                    <a:lnTo>
                      <a:pt x="723143" y="954"/>
                    </a:lnTo>
                    <a:lnTo>
                      <a:pt x="731092" y="1590"/>
                    </a:lnTo>
                    <a:lnTo>
                      <a:pt x="739042" y="2544"/>
                    </a:lnTo>
                    <a:lnTo>
                      <a:pt x="746991" y="3498"/>
                    </a:lnTo>
                    <a:lnTo>
                      <a:pt x="754941" y="4770"/>
                    </a:lnTo>
                    <a:lnTo>
                      <a:pt x="762890" y="6360"/>
                    </a:lnTo>
                    <a:lnTo>
                      <a:pt x="770840" y="8268"/>
                    </a:lnTo>
                    <a:lnTo>
                      <a:pt x="778789" y="10175"/>
                    </a:lnTo>
                    <a:lnTo>
                      <a:pt x="786421" y="12083"/>
                    </a:lnTo>
                    <a:lnTo>
                      <a:pt x="794053" y="14627"/>
                    </a:lnTo>
                    <a:lnTo>
                      <a:pt x="801684" y="16853"/>
                    </a:lnTo>
                    <a:lnTo>
                      <a:pt x="809634" y="19715"/>
                    </a:lnTo>
                    <a:lnTo>
                      <a:pt x="816947" y="22577"/>
                    </a:lnTo>
                    <a:lnTo>
                      <a:pt x="824261" y="25438"/>
                    </a:lnTo>
                    <a:lnTo>
                      <a:pt x="831256" y="28618"/>
                    </a:lnTo>
                    <a:lnTo>
                      <a:pt x="838252" y="32116"/>
                    </a:lnTo>
                    <a:lnTo>
                      <a:pt x="845247" y="35614"/>
                    </a:lnTo>
                    <a:lnTo>
                      <a:pt x="851925" y="39112"/>
                    </a:lnTo>
                    <a:lnTo>
                      <a:pt x="858921" y="42927"/>
                    </a:lnTo>
                    <a:lnTo>
                      <a:pt x="872276" y="51513"/>
                    </a:lnTo>
                    <a:lnTo>
                      <a:pt x="884677" y="60098"/>
                    </a:lnTo>
                    <a:lnTo>
                      <a:pt x="896760" y="69320"/>
                    </a:lnTo>
                    <a:lnTo>
                      <a:pt x="908526" y="79177"/>
                    </a:lnTo>
                    <a:lnTo>
                      <a:pt x="919655" y="89353"/>
                    </a:lnTo>
                    <a:lnTo>
                      <a:pt x="930466" y="100482"/>
                    </a:lnTo>
                    <a:lnTo>
                      <a:pt x="940324" y="111929"/>
                    </a:lnTo>
                    <a:lnTo>
                      <a:pt x="949863" y="123695"/>
                    </a:lnTo>
                    <a:lnTo>
                      <a:pt x="958449" y="135778"/>
                    </a:lnTo>
                    <a:lnTo>
                      <a:pt x="966716" y="148497"/>
                    </a:lnTo>
                    <a:lnTo>
                      <a:pt x="974666" y="161534"/>
                    </a:lnTo>
                    <a:lnTo>
                      <a:pt x="981661" y="174889"/>
                    </a:lnTo>
                    <a:lnTo>
                      <a:pt x="988021" y="188563"/>
                    </a:lnTo>
                    <a:lnTo>
                      <a:pt x="993744" y="202554"/>
                    </a:lnTo>
                    <a:lnTo>
                      <a:pt x="998832" y="217181"/>
                    </a:lnTo>
                    <a:lnTo>
                      <a:pt x="1003284" y="231490"/>
                    </a:lnTo>
                    <a:lnTo>
                      <a:pt x="1007100" y="246435"/>
                    </a:lnTo>
                    <a:lnTo>
                      <a:pt x="1009961" y="261380"/>
                    </a:lnTo>
                    <a:lnTo>
                      <a:pt x="1012187" y="276643"/>
                    </a:lnTo>
                    <a:lnTo>
                      <a:pt x="1013777" y="291906"/>
                    </a:lnTo>
                    <a:lnTo>
                      <a:pt x="1014095" y="299856"/>
                    </a:lnTo>
                    <a:lnTo>
                      <a:pt x="1014413" y="307488"/>
                    </a:lnTo>
                    <a:lnTo>
                      <a:pt x="1014413" y="315119"/>
                    </a:lnTo>
                    <a:lnTo>
                      <a:pt x="1014413" y="323387"/>
                    </a:lnTo>
                    <a:lnTo>
                      <a:pt x="1014095" y="331018"/>
                    </a:lnTo>
                    <a:lnTo>
                      <a:pt x="1013459" y="338968"/>
                    </a:lnTo>
                    <a:lnTo>
                      <a:pt x="1012823" y="346917"/>
                    </a:lnTo>
                    <a:lnTo>
                      <a:pt x="1011869" y="354867"/>
                    </a:lnTo>
                    <a:lnTo>
                      <a:pt x="1010915" y="362498"/>
                    </a:lnTo>
                    <a:lnTo>
                      <a:pt x="1009644" y="370448"/>
                    </a:lnTo>
                    <a:lnTo>
                      <a:pt x="1008054" y="378715"/>
                    </a:lnTo>
                    <a:lnTo>
                      <a:pt x="1006146" y="386665"/>
                    </a:lnTo>
                    <a:lnTo>
                      <a:pt x="1004238" y="394614"/>
                    </a:lnTo>
                    <a:lnTo>
                      <a:pt x="1002330" y="402246"/>
                    </a:lnTo>
                    <a:lnTo>
                      <a:pt x="999786" y="409877"/>
                    </a:lnTo>
                    <a:lnTo>
                      <a:pt x="997560" y="417509"/>
                    </a:lnTo>
                    <a:lnTo>
                      <a:pt x="994698" y="424822"/>
                    </a:lnTo>
                    <a:lnTo>
                      <a:pt x="991837" y="432136"/>
                    </a:lnTo>
                    <a:lnTo>
                      <a:pt x="988975" y="439767"/>
                    </a:lnTo>
                    <a:lnTo>
                      <a:pt x="985795" y="447081"/>
                    </a:lnTo>
                    <a:lnTo>
                      <a:pt x="982297" y="454077"/>
                    </a:lnTo>
                    <a:lnTo>
                      <a:pt x="978799" y="461072"/>
                    </a:lnTo>
                    <a:lnTo>
                      <a:pt x="975302" y="467750"/>
                    </a:lnTo>
                    <a:lnTo>
                      <a:pt x="971486" y="474427"/>
                    </a:lnTo>
                    <a:lnTo>
                      <a:pt x="962900" y="487465"/>
                    </a:lnTo>
                    <a:lnTo>
                      <a:pt x="954315" y="500502"/>
                    </a:lnTo>
                    <a:lnTo>
                      <a:pt x="945093" y="512585"/>
                    </a:lnTo>
                    <a:lnTo>
                      <a:pt x="935236" y="524032"/>
                    </a:lnTo>
                    <a:lnTo>
                      <a:pt x="925061" y="535162"/>
                    </a:lnTo>
                    <a:lnTo>
                      <a:pt x="914249" y="545973"/>
                    </a:lnTo>
                    <a:lnTo>
                      <a:pt x="902484" y="556148"/>
                    </a:lnTo>
                    <a:lnTo>
                      <a:pt x="890719" y="565370"/>
                    </a:lnTo>
                    <a:lnTo>
                      <a:pt x="878635" y="574273"/>
                    </a:lnTo>
                    <a:lnTo>
                      <a:pt x="865916" y="582541"/>
                    </a:lnTo>
                    <a:lnTo>
                      <a:pt x="852879" y="590172"/>
                    </a:lnTo>
                    <a:lnTo>
                      <a:pt x="839524" y="597168"/>
                    </a:lnTo>
                    <a:lnTo>
                      <a:pt x="825851" y="603846"/>
                    </a:lnTo>
                    <a:lnTo>
                      <a:pt x="811859" y="609569"/>
                    </a:lnTo>
                    <a:lnTo>
                      <a:pt x="797232" y="614657"/>
                    </a:lnTo>
                    <a:lnTo>
                      <a:pt x="782923" y="619109"/>
                    </a:lnTo>
                    <a:lnTo>
                      <a:pt x="767978" y="622606"/>
                    </a:lnTo>
                    <a:lnTo>
                      <a:pt x="753033" y="625786"/>
                    </a:lnTo>
                    <a:lnTo>
                      <a:pt x="737770" y="628012"/>
                    </a:lnTo>
                    <a:lnTo>
                      <a:pt x="722507" y="629602"/>
                    </a:lnTo>
                    <a:lnTo>
                      <a:pt x="714557" y="629920"/>
                    </a:lnTo>
                    <a:lnTo>
                      <a:pt x="706926" y="630238"/>
                    </a:lnTo>
                    <a:lnTo>
                      <a:pt x="699294" y="630238"/>
                    </a:lnTo>
                    <a:lnTo>
                      <a:pt x="691027" y="630238"/>
                    </a:lnTo>
                    <a:lnTo>
                      <a:pt x="683395" y="629920"/>
                    </a:lnTo>
                    <a:lnTo>
                      <a:pt x="675446" y="629284"/>
                    </a:lnTo>
                    <a:lnTo>
                      <a:pt x="667496" y="628648"/>
                    </a:lnTo>
                    <a:lnTo>
                      <a:pt x="659547" y="627694"/>
                    </a:lnTo>
                    <a:lnTo>
                      <a:pt x="651915" y="626740"/>
                    </a:lnTo>
                    <a:lnTo>
                      <a:pt x="643966" y="625150"/>
                    </a:lnTo>
                    <a:lnTo>
                      <a:pt x="635698" y="623878"/>
                    </a:lnTo>
                    <a:lnTo>
                      <a:pt x="627749" y="621970"/>
                    </a:lnTo>
                    <a:lnTo>
                      <a:pt x="619799" y="620063"/>
                    </a:lnTo>
                    <a:lnTo>
                      <a:pt x="612167" y="617837"/>
                    </a:lnTo>
                    <a:lnTo>
                      <a:pt x="604536" y="615611"/>
                    </a:lnTo>
                    <a:lnTo>
                      <a:pt x="596904" y="613067"/>
                    </a:lnTo>
                    <a:lnTo>
                      <a:pt x="589591" y="610523"/>
                    </a:lnTo>
                    <a:lnTo>
                      <a:pt x="582277" y="607661"/>
                    </a:lnTo>
                    <a:lnTo>
                      <a:pt x="574646" y="604800"/>
                    </a:lnTo>
                    <a:lnTo>
                      <a:pt x="567332" y="601620"/>
                    </a:lnTo>
                    <a:lnTo>
                      <a:pt x="560337" y="597804"/>
                    </a:lnTo>
                    <a:lnTo>
                      <a:pt x="553341" y="594306"/>
                    </a:lnTo>
                    <a:lnTo>
                      <a:pt x="546663" y="590808"/>
                    </a:lnTo>
                    <a:lnTo>
                      <a:pt x="539986" y="586993"/>
                    </a:lnTo>
                    <a:lnTo>
                      <a:pt x="526949" y="578725"/>
                    </a:lnTo>
                    <a:lnTo>
                      <a:pt x="513911" y="570140"/>
                    </a:lnTo>
                    <a:lnTo>
                      <a:pt x="501828" y="560918"/>
                    </a:lnTo>
                    <a:lnTo>
                      <a:pt x="490381" y="551061"/>
                    </a:lnTo>
                    <a:lnTo>
                      <a:pt x="479252" y="540249"/>
                    </a:lnTo>
                    <a:lnTo>
                      <a:pt x="468440" y="529438"/>
                    </a:lnTo>
                    <a:lnTo>
                      <a:pt x="458265" y="518309"/>
                    </a:lnTo>
                    <a:lnTo>
                      <a:pt x="449043" y="506544"/>
                    </a:lnTo>
                    <a:lnTo>
                      <a:pt x="440140" y="494460"/>
                    </a:lnTo>
                    <a:lnTo>
                      <a:pt x="431872" y="481423"/>
                    </a:lnTo>
                    <a:lnTo>
                      <a:pt x="424241" y="468386"/>
                    </a:lnTo>
                    <a:lnTo>
                      <a:pt x="417245" y="455031"/>
                    </a:lnTo>
                    <a:lnTo>
                      <a:pt x="410568" y="441675"/>
                    </a:lnTo>
                    <a:lnTo>
                      <a:pt x="404844" y="427366"/>
                    </a:lnTo>
                    <a:lnTo>
                      <a:pt x="399756" y="413057"/>
                    </a:lnTo>
                    <a:lnTo>
                      <a:pt x="395305" y="398430"/>
                    </a:lnTo>
                    <a:lnTo>
                      <a:pt x="391489" y="383803"/>
                    </a:lnTo>
                    <a:lnTo>
                      <a:pt x="388627" y="368540"/>
                    </a:lnTo>
                    <a:lnTo>
                      <a:pt x="386401" y="353277"/>
                    </a:lnTo>
                    <a:lnTo>
                      <a:pt x="384811" y="338014"/>
                    </a:lnTo>
                    <a:lnTo>
                      <a:pt x="384493" y="330382"/>
                    </a:lnTo>
                    <a:lnTo>
                      <a:pt x="384175" y="322751"/>
                    </a:lnTo>
                    <a:lnTo>
                      <a:pt x="384175" y="314483"/>
                    </a:lnTo>
                    <a:lnTo>
                      <a:pt x="384175" y="306851"/>
                    </a:lnTo>
                    <a:lnTo>
                      <a:pt x="384493" y="298902"/>
                    </a:lnTo>
                    <a:lnTo>
                      <a:pt x="385129" y="291270"/>
                    </a:lnTo>
                    <a:lnTo>
                      <a:pt x="385765" y="283321"/>
                    </a:lnTo>
                    <a:lnTo>
                      <a:pt x="386719" y="275371"/>
                    </a:lnTo>
                    <a:lnTo>
                      <a:pt x="387673" y="267422"/>
                    </a:lnTo>
                    <a:lnTo>
                      <a:pt x="389263" y="259472"/>
                    </a:lnTo>
                    <a:lnTo>
                      <a:pt x="390535" y="251523"/>
                    </a:lnTo>
                    <a:lnTo>
                      <a:pt x="392443" y="243573"/>
                    </a:lnTo>
                    <a:lnTo>
                      <a:pt x="394351" y="235624"/>
                    </a:lnTo>
                    <a:lnTo>
                      <a:pt x="396577" y="227992"/>
                    </a:lnTo>
                    <a:lnTo>
                      <a:pt x="398802" y="220361"/>
                    </a:lnTo>
                    <a:lnTo>
                      <a:pt x="401346" y="212729"/>
                    </a:lnTo>
                    <a:lnTo>
                      <a:pt x="403890" y="204780"/>
                    </a:lnTo>
                    <a:lnTo>
                      <a:pt x="406752" y="197466"/>
                    </a:lnTo>
                    <a:lnTo>
                      <a:pt x="409614" y="190153"/>
                    </a:lnTo>
                    <a:lnTo>
                      <a:pt x="412794" y="183157"/>
                    </a:lnTo>
                    <a:lnTo>
                      <a:pt x="416609" y="176161"/>
                    </a:lnTo>
                    <a:lnTo>
                      <a:pt x="420107" y="169166"/>
                    </a:lnTo>
                    <a:lnTo>
                      <a:pt x="423605" y="162488"/>
                    </a:lnTo>
                    <a:lnTo>
                      <a:pt x="427421" y="155811"/>
                    </a:lnTo>
                    <a:lnTo>
                      <a:pt x="435688" y="142137"/>
                    </a:lnTo>
                    <a:lnTo>
                      <a:pt x="444274" y="129736"/>
                    </a:lnTo>
                    <a:lnTo>
                      <a:pt x="453495" y="117653"/>
                    </a:lnTo>
                    <a:lnTo>
                      <a:pt x="463352" y="105888"/>
                    </a:lnTo>
                    <a:lnTo>
                      <a:pt x="474164" y="94758"/>
                    </a:lnTo>
                    <a:lnTo>
                      <a:pt x="484975" y="83947"/>
                    </a:lnTo>
                    <a:lnTo>
                      <a:pt x="496104" y="74090"/>
                    </a:lnTo>
                    <a:lnTo>
                      <a:pt x="507870" y="64550"/>
                    </a:lnTo>
                    <a:lnTo>
                      <a:pt x="519953" y="55965"/>
                    </a:lnTo>
                    <a:lnTo>
                      <a:pt x="532990" y="47697"/>
                    </a:lnTo>
                    <a:lnTo>
                      <a:pt x="546027" y="39748"/>
                    </a:lnTo>
                    <a:lnTo>
                      <a:pt x="559383" y="32752"/>
                    </a:lnTo>
                    <a:lnTo>
                      <a:pt x="572738" y="26392"/>
                    </a:lnTo>
                    <a:lnTo>
                      <a:pt x="587047" y="20669"/>
                    </a:lnTo>
                    <a:lnTo>
                      <a:pt x="601356" y="15581"/>
                    </a:lnTo>
                    <a:lnTo>
                      <a:pt x="615983" y="11129"/>
                    </a:lnTo>
                    <a:lnTo>
                      <a:pt x="630610" y="7314"/>
                    </a:lnTo>
                    <a:lnTo>
                      <a:pt x="645873" y="4452"/>
                    </a:lnTo>
                    <a:lnTo>
                      <a:pt x="661137" y="2226"/>
                    </a:lnTo>
                    <a:lnTo>
                      <a:pt x="676400" y="636"/>
                    </a:lnTo>
                    <a:lnTo>
                      <a:pt x="684031" y="318"/>
                    </a:lnTo>
                    <a:lnTo>
                      <a:pt x="691663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3200">
                  <a:solidFill>
                    <a:srgbClr val="FFFFF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3" name="KSO_Shape"/>
              <p:cNvSpPr/>
              <p:nvPr/>
            </p:nvSpPr>
            <p:spPr bwMode="auto">
              <a:xfrm flipH="1">
                <a:off x="5784772" y="3070860"/>
                <a:ext cx="516135" cy="1173034"/>
              </a:xfrm>
              <a:custGeom>
                <a:avLst/>
                <a:gdLst/>
                <a:ahLst/>
                <a:cxnLst/>
                <a:rect l="0" t="0" r="r" b="b"/>
                <a:pathLst>
                  <a:path w="1397000" h="3173413">
                    <a:moveTo>
                      <a:pt x="389979" y="723900"/>
                    </a:moveTo>
                    <a:lnTo>
                      <a:pt x="405857" y="724218"/>
                    </a:lnTo>
                    <a:lnTo>
                      <a:pt x="419513" y="724852"/>
                    </a:lnTo>
                    <a:lnTo>
                      <a:pt x="423959" y="724535"/>
                    </a:lnTo>
                    <a:lnTo>
                      <a:pt x="428405" y="724535"/>
                    </a:lnTo>
                    <a:lnTo>
                      <a:pt x="969230" y="724535"/>
                    </a:lnTo>
                    <a:lnTo>
                      <a:pt x="973677" y="724535"/>
                    </a:lnTo>
                    <a:lnTo>
                      <a:pt x="978123" y="724852"/>
                    </a:lnTo>
                    <a:lnTo>
                      <a:pt x="991461" y="724218"/>
                    </a:lnTo>
                    <a:lnTo>
                      <a:pt x="1007339" y="723900"/>
                    </a:lnTo>
                    <a:lnTo>
                      <a:pt x="1023853" y="724218"/>
                    </a:lnTo>
                    <a:lnTo>
                      <a:pt x="1041637" y="725170"/>
                    </a:lnTo>
                    <a:lnTo>
                      <a:pt x="1051164" y="725805"/>
                    </a:lnTo>
                    <a:lnTo>
                      <a:pt x="1061009" y="727074"/>
                    </a:lnTo>
                    <a:lnTo>
                      <a:pt x="1071171" y="728344"/>
                    </a:lnTo>
                    <a:lnTo>
                      <a:pt x="1082286" y="729931"/>
                    </a:lnTo>
                    <a:lnTo>
                      <a:pt x="1093084" y="731835"/>
                    </a:lnTo>
                    <a:lnTo>
                      <a:pt x="1104199" y="734057"/>
                    </a:lnTo>
                    <a:lnTo>
                      <a:pt x="1115631" y="736914"/>
                    </a:lnTo>
                    <a:lnTo>
                      <a:pt x="1127064" y="739771"/>
                    </a:lnTo>
                    <a:lnTo>
                      <a:pt x="1139132" y="743263"/>
                    </a:lnTo>
                    <a:lnTo>
                      <a:pt x="1151199" y="747389"/>
                    </a:lnTo>
                    <a:lnTo>
                      <a:pt x="1163585" y="751833"/>
                    </a:lnTo>
                    <a:lnTo>
                      <a:pt x="1175652" y="756912"/>
                    </a:lnTo>
                    <a:lnTo>
                      <a:pt x="1188355" y="762308"/>
                    </a:lnTo>
                    <a:lnTo>
                      <a:pt x="1201058" y="768656"/>
                    </a:lnTo>
                    <a:lnTo>
                      <a:pt x="1213443" y="775639"/>
                    </a:lnTo>
                    <a:lnTo>
                      <a:pt x="1225829" y="782940"/>
                    </a:lnTo>
                    <a:lnTo>
                      <a:pt x="1238214" y="791193"/>
                    </a:lnTo>
                    <a:lnTo>
                      <a:pt x="1250917" y="800080"/>
                    </a:lnTo>
                    <a:lnTo>
                      <a:pt x="1262985" y="809920"/>
                    </a:lnTo>
                    <a:lnTo>
                      <a:pt x="1274735" y="820713"/>
                    </a:lnTo>
                    <a:lnTo>
                      <a:pt x="1286167" y="831822"/>
                    </a:lnTo>
                    <a:lnTo>
                      <a:pt x="1291884" y="837536"/>
                    </a:lnTo>
                    <a:lnTo>
                      <a:pt x="1297600" y="843567"/>
                    </a:lnTo>
                    <a:lnTo>
                      <a:pt x="1303316" y="849598"/>
                    </a:lnTo>
                    <a:lnTo>
                      <a:pt x="1308715" y="855946"/>
                    </a:lnTo>
                    <a:lnTo>
                      <a:pt x="1313796" y="862612"/>
                    </a:lnTo>
                    <a:lnTo>
                      <a:pt x="1318877" y="869277"/>
                    </a:lnTo>
                    <a:lnTo>
                      <a:pt x="1323959" y="876578"/>
                    </a:lnTo>
                    <a:lnTo>
                      <a:pt x="1328722" y="883879"/>
                    </a:lnTo>
                    <a:lnTo>
                      <a:pt x="1333486" y="891179"/>
                    </a:lnTo>
                    <a:lnTo>
                      <a:pt x="1337932" y="898480"/>
                    </a:lnTo>
                    <a:lnTo>
                      <a:pt x="1342378" y="906098"/>
                    </a:lnTo>
                    <a:lnTo>
                      <a:pt x="1346824" y="914033"/>
                    </a:lnTo>
                    <a:lnTo>
                      <a:pt x="1350952" y="922286"/>
                    </a:lnTo>
                    <a:lnTo>
                      <a:pt x="1355081" y="930539"/>
                    </a:lnTo>
                    <a:lnTo>
                      <a:pt x="1360162" y="941966"/>
                    </a:lnTo>
                    <a:lnTo>
                      <a:pt x="1364925" y="953393"/>
                    </a:lnTo>
                    <a:lnTo>
                      <a:pt x="1369054" y="965138"/>
                    </a:lnTo>
                    <a:lnTo>
                      <a:pt x="1373182" y="977199"/>
                    </a:lnTo>
                    <a:lnTo>
                      <a:pt x="1376993" y="989579"/>
                    </a:lnTo>
                    <a:lnTo>
                      <a:pt x="1380486" y="1002275"/>
                    </a:lnTo>
                    <a:lnTo>
                      <a:pt x="1383662" y="1014972"/>
                    </a:lnTo>
                    <a:lnTo>
                      <a:pt x="1386520" y="1028304"/>
                    </a:lnTo>
                    <a:lnTo>
                      <a:pt x="1389061" y="1041953"/>
                    </a:lnTo>
                    <a:lnTo>
                      <a:pt x="1390966" y="1055284"/>
                    </a:lnTo>
                    <a:lnTo>
                      <a:pt x="1392872" y="1069251"/>
                    </a:lnTo>
                    <a:lnTo>
                      <a:pt x="1394460" y="1083534"/>
                    </a:lnTo>
                    <a:lnTo>
                      <a:pt x="1395730" y="1098136"/>
                    </a:lnTo>
                    <a:lnTo>
                      <a:pt x="1396365" y="1113054"/>
                    </a:lnTo>
                    <a:lnTo>
                      <a:pt x="1397000" y="1127973"/>
                    </a:lnTo>
                    <a:lnTo>
                      <a:pt x="1397000" y="1143209"/>
                    </a:lnTo>
                    <a:lnTo>
                      <a:pt x="1397000" y="1159397"/>
                    </a:lnTo>
                    <a:lnTo>
                      <a:pt x="1396365" y="1175903"/>
                    </a:lnTo>
                    <a:lnTo>
                      <a:pt x="1395412" y="1192726"/>
                    </a:lnTo>
                    <a:lnTo>
                      <a:pt x="1394142" y="1210184"/>
                    </a:lnTo>
                    <a:lnTo>
                      <a:pt x="1392554" y="1227642"/>
                    </a:lnTo>
                    <a:lnTo>
                      <a:pt x="1390331" y="1245417"/>
                    </a:lnTo>
                    <a:lnTo>
                      <a:pt x="1388108" y="1263828"/>
                    </a:lnTo>
                    <a:lnTo>
                      <a:pt x="1385250" y="1282238"/>
                    </a:lnTo>
                    <a:lnTo>
                      <a:pt x="1382074" y="1301283"/>
                    </a:lnTo>
                    <a:lnTo>
                      <a:pt x="1378263" y="1320646"/>
                    </a:lnTo>
                    <a:lnTo>
                      <a:pt x="1374453" y="1340325"/>
                    </a:lnTo>
                    <a:lnTo>
                      <a:pt x="1370007" y="1360323"/>
                    </a:lnTo>
                    <a:lnTo>
                      <a:pt x="1365243" y="1380955"/>
                    </a:lnTo>
                    <a:lnTo>
                      <a:pt x="1359844" y="1401904"/>
                    </a:lnTo>
                    <a:lnTo>
                      <a:pt x="1354446" y="1423171"/>
                    </a:lnTo>
                    <a:lnTo>
                      <a:pt x="1347777" y="1445073"/>
                    </a:lnTo>
                    <a:lnTo>
                      <a:pt x="1341425" y="1466975"/>
                    </a:lnTo>
                    <a:lnTo>
                      <a:pt x="1334438" y="1489829"/>
                    </a:lnTo>
                    <a:lnTo>
                      <a:pt x="1326817" y="1512683"/>
                    </a:lnTo>
                    <a:lnTo>
                      <a:pt x="1319195" y="1536172"/>
                    </a:lnTo>
                    <a:lnTo>
                      <a:pt x="1310621" y="1560296"/>
                    </a:lnTo>
                    <a:lnTo>
                      <a:pt x="1302046" y="1584737"/>
                    </a:lnTo>
                    <a:lnTo>
                      <a:pt x="1292201" y="1609813"/>
                    </a:lnTo>
                    <a:lnTo>
                      <a:pt x="1282357" y="1634889"/>
                    </a:lnTo>
                    <a:lnTo>
                      <a:pt x="1272194" y="1660917"/>
                    </a:lnTo>
                    <a:lnTo>
                      <a:pt x="1261397" y="1687263"/>
                    </a:lnTo>
                    <a:lnTo>
                      <a:pt x="1250282" y="1714244"/>
                    </a:lnTo>
                    <a:lnTo>
                      <a:pt x="1237897" y="1741541"/>
                    </a:lnTo>
                    <a:lnTo>
                      <a:pt x="1225829" y="1769474"/>
                    </a:lnTo>
                    <a:lnTo>
                      <a:pt x="1212808" y="1797724"/>
                    </a:lnTo>
                    <a:lnTo>
                      <a:pt x="1199470" y="1826927"/>
                    </a:lnTo>
                    <a:lnTo>
                      <a:pt x="1185180" y="1856447"/>
                    </a:lnTo>
                    <a:lnTo>
                      <a:pt x="1182957" y="1861208"/>
                    </a:lnTo>
                    <a:lnTo>
                      <a:pt x="1180416" y="1865652"/>
                    </a:lnTo>
                    <a:lnTo>
                      <a:pt x="1177558" y="1870096"/>
                    </a:lnTo>
                    <a:lnTo>
                      <a:pt x="1174382" y="1874540"/>
                    </a:lnTo>
                    <a:lnTo>
                      <a:pt x="1171206" y="1878666"/>
                    </a:lnTo>
                    <a:lnTo>
                      <a:pt x="1168031" y="1882792"/>
                    </a:lnTo>
                    <a:lnTo>
                      <a:pt x="1164537" y="1886284"/>
                    </a:lnTo>
                    <a:lnTo>
                      <a:pt x="1160726" y="1889776"/>
                    </a:lnTo>
                    <a:lnTo>
                      <a:pt x="1156916" y="1893267"/>
                    </a:lnTo>
                    <a:lnTo>
                      <a:pt x="1153105" y="1896441"/>
                    </a:lnTo>
                    <a:lnTo>
                      <a:pt x="1148976" y="1899298"/>
                    </a:lnTo>
                    <a:lnTo>
                      <a:pt x="1144848" y="1902155"/>
                    </a:lnTo>
                    <a:lnTo>
                      <a:pt x="1140719" y="1904694"/>
                    </a:lnTo>
                    <a:lnTo>
                      <a:pt x="1136273" y="1907234"/>
                    </a:lnTo>
                    <a:lnTo>
                      <a:pt x="1131510" y="1909456"/>
                    </a:lnTo>
                    <a:lnTo>
                      <a:pt x="1126746" y="1911360"/>
                    </a:lnTo>
                    <a:lnTo>
                      <a:pt x="1105151" y="1731702"/>
                    </a:lnTo>
                    <a:lnTo>
                      <a:pt x="1105151" y="1469197"/>
                    </a:lnTo>
                    <a:lnTo>
                      <a:pt x="1114043" y="1442851"/>
                    </a:lnTo>
                    <a:lnTo>
                      <a:pt x="1122300" y="1416823"/>
                    </a:lnTo>
                    <a:lnTo>
                      <a:pt x="1129922" y="1391747"/>
                    </a:lnTo>
                    <a:lnTo>
                      <a:pt x="1137226" y="1367623"/>
                    </a:lnTo>
                    <a:lnTo>
                      <a:pt x="1143260" y="1344452"/>
                    </a:lnTo>
                    <a:lnTo>
                      <a:pt x="1148976" y="1322233"/>
                    </a:lnTo>
                    <a:lnTo>
                      <a:pt x="1153740" y="1300331"/>
                    </a:lnTo>
                    <a:lnTo>
                      <a:pt x="1158186" y="1280016"/>
                    </a:lnTo>
                    <a:lnTo>
                      <a:pt x="1161997" y="1259701"/>
                    </a:lnTo>
                    <a:lnTo>
                      <a:pt x="1165172" y="1240656"/>
                    </a:lnTo>
                    <a:lnTo>
                      <a:pt x="1167713" y="1222563"/>
                    </a:lnTo>
                    <a:lnTo>
                      <a:pt x="1169936" y="1205105"/>
                    </a:lnTo>
                    <a:lnTo>
                      <a:pt x="1171524" y="1188282"/>
                    </a:lnTo>
                    <a:lnTo>
                      <a:pt x="1172477" y="1172729"/>
                    </a:lnTo>
                    <a:lnTo>
                      <a:pt x="1173112" y="1157493"/>
                    </a:lnTo>
                    <a:lnTo>
                      <a:pt x="1173112" y="1143209"/>
                    </a:lnTo>
                    <a:lnTo>
                      <a:pt x="1173112" y="1132734"/>
                    </a:lnTo>
                    <a:lnTo>
                      <a:pt x="1172794" y="1122894"/>
                    </a:lnTo>
                    <a:lnTo>
                      <a:pt x="1172159" y="1113372"/>
                    </a:lnTo>
                    <a:lnTo>
                      <a:pt x="1171524" y="1104484"/>
                    </a:lnTo>
                    <a:lnTo>
                      <a:pt x="1170571" y="1095596"/>
                    </a:lnTo>
                    <a:lnTo>
                      <a:pt x="1169619" y="1087343"/>
                    </a:lnTo>
                    <a:lnTo>
                      <a:pt x="1168348" y="1079726"/>
                    </a:lnTo>
                    <a:lnTo>
                      <a:pt x="1166760" y="1072107"/>
                    </a:lnTo>
                    <a:lnTo>
                      <a:pt x="1165490" y="1065124"/>
                    </a:lnTo>
                    <a:lnTo>
                      <a:pt x="1163902" y="1058459"/>
                    </a:lnTo>
                    <a:lnTo>
                      <a:pt x="1161997" y="1052110"/>
                    </a:lnTo>
                    <a:lnTo>
                      <a:pt x="1160091" y="1046079"/>
                    </a:lnTo>
                    <a:lnTo>
                      <a:pt x="1156280" y="1034970"/>
                    </a:lnTo>
                    <a:lnTo>
                      <a:pt x="1152152" y="1025130"/>
                    </a:lnTo>
                    <a:lnTo>
                      <a:pt x="1147706" y="1016559"/>
                    </a:lnTo>
                    <a:lnTo>
                      <a:pt x="1143260" y="1008941"/>
                    </a:lnTo>
                    <a:lnTo>
                      <a:pt x="1138496" y="1001958"/>
                    </a:lnTo>
                    <a:lnTo>
                      <a:pt x="1133733" y="995927"/>
                    </a:lnTo>
                    <a:lnTo>
                      <a:pt x="1128334" y="990531"/>
                    </a:lnTo>
                    <a:lnTo>
                      <a:pt x="1123253" y="985135"/>
                    </a:lnTo>
                    <a:lnTo>
                      <a:pt x="1117854" y="980374"/>
                    </a:lnTo>
                    <a:lnTo>
                      <a:pt x="1112456" y="976247"/>
                    </a:lnTo>
                    <a:lnTo>
                      <a:pt x="1108645" y="973390"/>
                    </a:lnTo>
                    <a:lnTo>
                      <a:pt x="1104516" y="970851"/>
                    </a:lnTo>
                    <a:lnTo>
                      <a:pt x="1100388" y="968629"/>
                    </a:lnTo>
                    <a:lnTo>
                      <a:pt x="1095942" y="966407"/>
                    </a:lnTo>
                    <a:lnTo>
                      <a:pt x="1086732" y="962281"/>
                    </a:lnTo>
                    <a:lnTo>
                      <a:pt x="1076887" y="958789"/>
                    </a:lnTo>
                    <a:lnTo>
                      <a:pt x="1076887" y="1218437"/>
                    </a:lnTo>
                    <a:lnTo>
                      <a:pt x="1076887" y="1545377"/>
                    </a:lnTo>
                    <a:lnTo>
                      <a:pt x="1076887" y="1733289"/>
                    </a:lnTo>
                    <a:lnTo>
                      <a:pt x="1099753" y="1918661"/>
                    </a:lnTo>
                    <a:lnTo>
                      <a:pt x="1228052" y="2979788"/>
                    </a:lnTo>
                    <a:lnTo>
                      <a:pt x="1228687" y="2988676"/>
                    </a:lnTo>
                    <a:lnTo>
                      <a:pt x="1229005" y="2997564"/>
                    </a:lnTo>
                    <a:lnTo>
                      <a:pt x="1229005" y="3006134"/>
                    </a:lnTo>
                    <a:lnTo>
                      <a:pt x="1228687" y="3014704"/>
                    </a:lnTo>
                    <a:lnTo>
                      <a:pt x="1227734" y="3023275"/>
                    </a:lnTo>
                    <a:lnTo>
                      <a:pt x="1226464" y="3031527"/>
                    </a:lnTo>
                    <a:lnTo>
                      <a:pt x="1224558" y="3040098"/>
                    </a:lnTo>
                    <a:lnTo>
                      <a:pt x="1222653" y="3048351"/>
                    </a:lnTo>
                    <a:lnTo>
                      <a:pt x="1220112" y="3056286"/>
                    </a:lnTo>
                    <a:lnTo>
                      <a:pt x="1217254" y="3063904"/>
                    </a:lnTo>
                    <a:lnTo>
                      <a:pt x="1213761" y="3071522"/>
                    </a:lnTo>
                    <a:lnTo>
                      <a:pt x="1210268" y="3079140"/>
                    </a:lnTo>
                    <a:lnTo>
                      <a:pt x="1206457" y="3086441"/>
                    </a:lnTo>
                    <a:lnTo>
                      <a:pt x="1202011" y="3093741"/>
                    </a:lnTo>
                    <a:lnTo>
                      <a:pt x="1197565" y="3100724"/>
                    </a:lnTo>
                    <a:lnTo>
                      <a:pt x="1192484" y="3107073"/>
                    </a:lnTo>
                    <a:lnTo>
                      <a:pt x="1187085" y="3113739"/>
                    </a:lnTo>
                    <a:lnTo>
                      <a:pt x="1181369" y="3119770"/>
                    </a:lnTo>
                    <a:lnTo>
                      <a:pt x="1175652" y="3125483"/>
                    </a:lnTo>
                    <a:lnTo>
                      <a:pt x="1169301" y="3131197"/>
                    </a:lnTo>
                    <a:lnTo>
                      <a:pt x="1162949" y="3136275"/>
                    </a:lnTo>
                    <a:lnTo>
                      <a:pt x="1156280" y="3141354"/>
                    </a:lnTo>
                    <a:lnTo>
                      <a:pt x="1149611" y="3146433"/>
                    </a:lnTo>
                    <a:lnTo>
                      <a:pt x="1142307" y="3150559"/>
                    </a:lnTo>
                    <a:lnTo>
                      <a:pt x="1135003" y="3154685"/>
                    </a:lnTo>
                    <a:lnTo>
                      <a:pt x="1127064" y="3158177"/>
                    </a:lnTo>
                    <a:lnTo>
                      <a:pt x="1119125" y="3161669"/>
                    </a:lnTo>
                    <a:lnTo>
                      <a:pt x="1111185" y="3164525"/>
                    </a:lnTo>
                    <a:lnTo>
                      <a:pt x="1102928" y="3167065"/>
                    </a:lnTo>
                    <a:lnTo>
                      <a:pt x="1094671" y="3169287"/>
                    </a:lnTo>
                    <a:lnTo>
                      <a:pt x="1085779" y="3170874"/>
                    </a:lnTo>
                    <a:lnTo>
                      <a:pt x="1076887" y="3172143"/>
                    </a:lnTo>
                    <a:lnTo>
                      <a:pt x="1067995" y="3173096"/>
                    </a:lnTo>
                    <a:lnTo>
                      <a:pt x="1059421" y="3173413"/>
                    </a:lnTo>
                    <a:lnTo>
                      <a:pt x="1050529" y="3173413"/>
                    </a:lnTo>
                    <a:lnTo>
                      <a:pt x="1041955" y="3172778"/>
                    </a:lnTo>
                    <a:lnTo>
                      <a:pt x="1033380" y="3171826"/>
                    </a:lnTo>
                    <a:lnTo>
                      <a:pt x="1025123" y="3170556"/>
                    </a:lnTo>
                    <a:lnTo>
                      <a:pt x="1016549" y="3168969"/>
                    </a:lnTo>
                    <a:lnTo>
                      <a:pt x="1008292" y="3166747"/>
                    </a:lnTo>
                    <a:lnTo>
                      <a:pt x="1000353" y="3164208"/>
                    </a:lnTo>
                    <a:lnTo>
                      <a:pt x="992731" y="3161351"/>
                    </a:lnTo>
                    <a:lnTo>
                      <a:pt x="985109" y="3158177"/>
                    </a:lnTo>
                    <a:lnTo>
                      <a:pt x="977487" y="3154368"/>
                    </a:lnTo>
                    <a:lnTo>
                      <a:pt x="970183" y="3150559"/>
                    </a:lnTo>
                    <a:lnTo>
                      <a:pt x="962879" y="3146433"/>
                    </a:lnTo>
                    <a:lnTo>
                      <a:pt x="955892" y="3141354"/>
                    </a:lnTo>
                    <a:lnTo>
                      <a:pt x="949541" y="3136275"/>
                    </a:lnTo>
                    <a:lnTo>
                      <a:pt x="943190" y="3131197"/>
                    </a:lnTo>
                    <a:lnTo>
                      <a:pt x="936838" y="3125483"/>
                    </a:lnTo>
                    <a:lnTo>
                      <a:pt x="931122" y="3119770"/>
                    </a:lnTo>
                    <a:lnTo>
                      <a:pt x="925406" y="3113739"/>
                    </a:lnTo>
                    <a:lnTo>
                      <a:pt x="920324" y="3107390"/>
                    </a:lnTo>
                    <a:lnTo>
                      <a:pt x="915243" y="3100724"/>
                    </a:lnTo>
                    <a:lnTo>
                      <a:pt x="910162" y="3093741"/>
                    </a:lnTo>
                    <a:lnTo>
                      <a:pt x="906034" y="3086123"/>
                    </a:lnTo>
                    <a:lnTo>
                      <a:pt x="901905" y="3078823"/>
                    </a:lnTo>
                    <a:lnTo>
                      <a:pt x="898412" y="3071205"/>
                    </a:lnTo>
                    <a:lnTo>
                      <a:pt x="894919" y="3063587"/>
                    </a:lnTo>
                    <a:lnTo>
                      <a:pt x="892060" y="3055334"/>
                    </a:lnTo>
                    <a:lnTo>
                      <a:pt x="889520" y="3047081"/>
                    </a:lnTo>
                    <a:lnTo>
                      <a:pt x="887614" y="3038828"/>
                    </a:lnTo>
                    <a:lnTo>
                      <a:pt x="885709" y="3029940"/>
                    </a:lnTo>
                    <a:lnTo>
                      <a:pt x="884439" y="3021053"/>
                    </a:lnTo>
                    <a:lnTo>
                      <a:pt x="748518" y="1897076"/>
                    </a:lnTo>
                    <a:lnTo>
                      <a:pt x="649118" y="1897076"/>
                    </a:lnTo>
                    <a:lnTo>
                      <a:pt x="512879" y="3021053"/>
                    </a:lnTo>
                    <a:lnTo>
                      <a:pt x="511609" y="3029940"/>
                    </a:lnTo>
                    <a:lnTo>
                      <a:pt x="510021" y="3038828"/>
                    </a:lnTo>
                    <a:lnTo>
                      <a:pt x="507798" y="3047081"/>
                    </a:lnTo>
                    <a:lnTo>
                      <a:pt x="505258" y="3055334"/>
                    </a:lnTo>
                    <a:lnTo>
                      <a:pt x="502399" y="3063587"/>
                    </a:lnTo>
                    <a:lnTo>
                      <a:pt x="498906" y="3071205"/>
                    </a:lnTo>
                    <a:lnTo>
                      <a:pt x="495413" y="3078823"/>
                    </a:lnTo>
                    <a:lnTo>
                      <a:pt x="491284" y="3086123"/>
                    </a:lnTo>
                    <a:lnTo>
                      <a:pt x="487156" y="3093741"/>
                    </a:lnTo>
                    <a:lnTo>
                      <a:pt x="482392" y="3100724"/>
                    </a:lnTo>
                    <a:lnTo>
                      <a:pt x="477311" y="3107390"/>
                    </a:lnTo>
                    <a:lnTo>
                      <a:pt x="472230" y="3113739"/>
                    </a:lnTo>
                    <a:lnTo>
                      <a:pt x="466196" y="3119770"/>
                    </a:lnTo>
                    <a:lnTo>
                      <a:pt x="460480" y="3125483"/>
                    </a:lnTo>
                    <a:lnTo>
                      <a:pt x="454446" y="3131197"/>
                    </a:lnTo>
                    <a:lnTo>
                      <a:pt x="447777" y="3136275"/>
                    </a:lnTo>
                    <a:lnTo>
                      <a:pt x="441426" y="3141354"/>
                    </a:lnTo>
                    <a:lnTo>
                      <a:pt x="434439" y="3146433"/>
                    </a:lnTo>
                    <a:lnTo>
                      <a:pt x="427452" y="3150559"/>
                    </a:lnTo>
                    <a:lnTo>
                      <a:pt x="420148" y="3154368"/>
                    </a:lnTo>
                    <a:lnTo>
                      <a:pt x="412209" y="3158177"/>
                    </a:lnTo>
                    <a:lnTo>
                      <a:pt x="404587" y="3161351"/>
                    </a:lnTo>
                    <a:lnTo>
                      <a:pt x="396965" y="3164208"/>
                    </a:lnTo>
                    <a:lnTo>
                      <a:pt x="389026" y="3166747"/>
                    </a:lnTo>
                    <a:lnTo>
                      <a:pt x="380769" y="3168969"/>
                    </a:lnTo>
                    <a:lnTo>
                      <a:pt x="372512" y="3170556"/>
                    </a:lnTo>
                    <a:lnTo>
                      <a:pt x="364256" y="3171826"/>
                    </a:lnTo>
                    <a:lnTo>
                      <a:pt x="355363" y="3172778"/>
                    </a:lnTo>
                    <a:lnTo>
                      <a:pt x="346789" y="3173413"/>
                    </a:lnTo>
                    <a:lnTo>
                      <a:pt x="338215" y="3173413"/>
                    </a:lnTo>
                    <a:lnTo>
                      <a:pt x="329323" y="3173096"/>
                    </a:lnTo>
                    <a:lnTo>
                      <a:pt x="320431" y="3172143"/>
                    </a:lnTo>
                    <a:lnTo>
                      <a:pt x="311856" y="3170874"/>
                    </a:lnTo>
                    <a:lnTo>
                      <a:pt x="302964" y="3169287"/>
                    </a:lnTo>
                    <a:lnTo>
                      <a:pt x="294390" y="3167065"/>
                    </a:lnTo>
                    <a:lnTo>
                      <a:pt x="286133" y="3164525"/>
                    </a:lnTo>
                    <a:lnTo>
                      <a:pt x="278193" y="3161669"/>
                    </a:lnTo>
                    <a:lnTo>
                      <a:pt x="270254" y="3158177"/>
                    </a:lnTo>
                    <a:lnTo>
                      <a:pt x="262632" y="3154685"/>
                    </a:lnTo>
                    <a:lnTo>
                      <a:pt x="255328" y="3150559"/>
                    </a:lnTo>
                    <a:lnTo>
                      <a:pt x="248024" y="3146433"/>
                    </a:lnTo>
                    <a:lnTo>
                      <a:pt x="241038" y="3141354"/>
                    </a:lnTo>
                    <a:lnTo>
                      <a:pt x="234369" y="3136275"/>
                    </a:lnTo>
                    <a:lnTo>
                      <a:pt x="228017" y="3131197"/>
                    </a:lnTo>
                    <a:lnTo>
                      <a:pt x="221666" y="3125483"/>
                    </a:lnTo>
                    <a:lnTo>
                      <a:pt x="215949" y="3119770"/>
                    </a:lnTo>
                    <a:lnTo>
                      <a:pt x="210551" y="3113739"/>
                    </a:lnTo>
                    <a:lnTo>
                      <a:pt x="205152" y="3107073"/>
                    </a:lnTo>
                    <a:lnTo>
                      <a:pt x="200071" y="3100724"/>
                    </a:lnTo>
                    <a:lnTo>
                      <a:pt x="195625" y="3093741"/>
                    </a:lnTo>
                    <a:lnTo>
                      <a:pt x="190861" y="3086441"/>
                    </a:lnTo>
                    <a:lnTo>
                      <a:pt x="187050" y="3079140"/>
                    </a:lnTo>
                    <a:lnTo>
                      <a:pt x="183557" y="3071522"/>
                    </a:lnTo>
                    <a:lnTo>
                      <a:pt x="180064" y="3063904"/>
                    </a:lnTo>
                    <a:lnTo>
                      <a:pt x="177206" y="3056286"/>
                    </a:lnTo>
                    <a:lnTo>
                      <a:pt x="174665" y="3048351"/>
                    </a:lnTo>
                    <a:lnTo>
                      <a:pt x="172760" y="3040098"/>
                    </a:lnTo>
                    <a:lnTo>
                      <a:pt x="170854" y="3031527"/>
                    </a:lnTo>
                    <a:lnTo>
                      <a:pt x="169584" y="3023275"/>
                    </a:lnTo>
                    <a:lnTo>
                      <a:pt x="168631" y="3014704"/>
                    </a:lnTo>
                    <a:lnTo>
                      <a:pt x="168313" y="3006134"/>
                    </a:lnTo>
                    <a:lnTo>
                      <a:pt x="168313" y="2997564"/>
                    </a:lnTo>
                    <a:lnTo>
                      <a:pt x="168631" y="2988676"/>
                    </a:lnTo>
                    <a:lnTo>
                      <a:pt x="169584" y="2979788"/>
                    </a:lnTo>
                    <a:lnTo>
                      <a:pt x="297565" y="1918661"/>
                    </a:lnTo>
                    <a:lnTo>
                      <a:pt x="320431" y="1733289"/>
                    </a:lnTo>
                    <a:lnTo>
                      <a:pt x="320431" y="1545695"/>
                    </a:lnTo>
                    <a:lnTo>
                      <a:pt x="320431" y="1218437"/>
                    </a:lnTo>
                    <a:lnTo>
                      <a:pt x="320431" y="958472"/>
                    </a:lnTo>
                    <a:lnTo>
                      <a:pt x="315032" y="960376"/>
                    </a:lnTo>
                    <a:lnTo>
                      <a:pt x="309633" y="962598"/>
                    </a:lnTo>
                    <a:lnTo>
                      <a:pt x="299788" y="967360"/>
                    </a:lnTo>
                    <a:lnTo>
                      <a:pt x="295025" y="969899"/>
                    </a:lnTo>
                    <a:lnTo>
                      <a:pt x="290579" y="972438"/>
                    </a:lnTo>
                    <a:lnTo>
                      <a:pt x="286450" y="975295"/>
                    </a:lnTo>
                    <a:lnTo>
                      <a:pt x="282004" y="978152"/>
                    </a:lnTo>
                    <a:lnTo>
                      <a:pt x="277876" y="981326"/>
                    </a:lnTo>
                    <a:lnTo>
                      <a:pt x="274065" y="984817"/>
                    </a:lnTo>
                    <a:lnTo>
                      <a:pt x="270254" y="988944"/>
                    </a:lnTo>
                    <a:lnTo>
                      <a:pt x="266443" y="993070"/>
                    </a:lnTo>
                    <a:lnTo>
                      <a:pt x="262632" y="997514"/>
                    </a:lnTo>
                    <a:lnTo>
                      <a:pt x="259139" y="1002275"/>
                    </a:lnTo>
                    <a:lnTo>
                      <a:pt x="255646" y="1007354"/>
                    </a:lnTo>
                    <a:lnTo>
                      <a:pt x="252153" y="1012750"/>
                    </a:lnTo>
                    <a:lnTo>
                      <a:pt x="248342" y="1018781"/>
                    </a:lnTo>
                    <a:lnTo>
                      <a:pt x="245166" y="1025130"/>
                    </a:lnTo>
                    <a:lnTo>
                      <a:pt x="241038" y="1034970"/>
                    </a:lnTo>
                    <a:lnTo>
                      <a:pt x="236909" y="1046079"/>
                    </a:lnTo>
                    <a:lnTo>
                      <a:pt x="235321" y="1052110"/>
                    </a:lnTo>
                    <a:lnTo>
                      <a:pt x="233416" y="1058459"/>
                    </a:lnTo>
                    <a:lnTo>
                      <a:pt x="231828" y="1065124"/>
                    </a:lnTo>
                    <a:lnTo>
                      <a:pt x="230240" y="1072107"/>
                    </a:lnTo>
                    <a:lnTo>
                      <a:pt x="228970" y="1079726"/>
                    </a:lnTo>
                    <a:lnTo>
                      <a:pt x="227699" y="1087343"/>
                    </a:lnTo>
                    <a:lnTo>
                      <a:pt x="226747" y="1095596"/>
                    </a:lnTo>
                    <a:lnTo>
                      <a:pt x="225794" y="1104484"/>
                    </a:lnTo>
                    <a:lnTo>
                      <a:pt x="225159" y="1113372"/>
                    </a:lnTo>
                    <a:lnTo>
                      <a:pt x="224524" y="1122894"/>
                    </a:lnTo>
                    <a:lnTo>
                      <a:pt x="224206" y="1132734"/>
                    </a:lnTo>
                    <a:lnTo>
                      <a:pt x="223889" y="1143209"/>
                    </a:lnTo>
                    <a:lnTo>
                      <a:pt x="224206" y="1157493"/>
                    </a:lnTo>
                    <a:lnTo>
                      <a:pt x="224841" y="1172729"/>
                    </a:lnTo>
                    <a:lnTo>
                      <a:pt x="225794" y="1188282"/>
                    </a:lnTo>
                    <a:lnTo>
                      <a:pt x="227382" y="1205105"/>
                    </a:lnTo>
                    <a:lnTo>
                      <a:pt x="229605" y="1222563"/>
                    </a:lnTo>
                    <a:lnTo>
                      <a:pt x="232146" y="1240974"/>
                    </a:lnTo>
                    <a:lnTo>
                      <a:pt x="235321" y="1260019"/>
                    </a:lnTo>
                    <a:lnTo>
                      <a:pt x="239132" y="1280016"/>
                    </a:lnTo>
                    <a:lnTo>
                      <a:pt x="243578" y="1300648"/>
                    </a:lnTo>
                    <a:lnTo>
                      <a:pt x="248342" y="1322233"/>
                    </a:lnTo>
                    <a:lnTo>
                      <a:pt x="254376" y="1344769"/>
                    </a:lnTo>
                    <a:lnTo>
                      <a:pt x="260409" y="1367941"/>
                    </a:lnTo>
                    <a:lnTo>
                      <a:pt x="267396" y="1392065"/>
                    </a:lnTo>
                    <a:lnTo>
                      <a:pt x="275018" y="1416823"/>
                    </a:lnTo>
                    <a:lnTo>
                      <a:pt x="283275" y="1442851"/>
                    </a:lnTo>
                    <a:lnTo>
                      <a:pt x="292167" y="1469514"/>
                    </a:lnTo>
                    <a:lnTo>
                      <a:pt x="292167" y="1731384"/>
                    </a:lnTo>
                    <a:lnTo>
                      <a:pt x="270572" y="1911360"/>
                    </a:lnTo>
                    <a:lnTo>
                      <a:pt x="266126" y="1909456"/>
                    </a:lnTo>
                    <a:lnTo>
                      <a:pt x="261362" y="1907234"/>
                    </a:lnTo>
                    <a:lnTo>
                      <a:pt x="257234" y="1904694"/>
                    </a:lnTo>
                    <a:lnTo>
                      <a:pt x="252788" y="1902155"/>
                    </a:lnTo>
                    <a:lnTo>
                      <a:pt x="248342" y="1899298"/>
                    </a:lnTo>
                    <a:lnTo>
                      <a:pt x="244213" y="1896441"/>
                    </a:lnTo>
                    <a:lnTo>
                      <a:pt x="240402" y="1893267"/>
                    </a:lnTo>
                    <a:lnTo>
                      <a:pt x="236592" y="1889776"/>
                    </a:lnTo>
                    <a:lnTo>
                      <a:pt x="232781" y="1886284"/>
                    </a:lnTo>
                    <a:lnTo>
                      <a:pt x="229287" y="1882792"/>
                    </a:lnTo>
                    <a:lnTo>
                      <a:pt x="226112" y="1878666"/>
                    </a:lnTo>
                    <a:lnTo>
                      <a:pt x="222936" y="1874540"/>
                    </a:lnTo>
                    <a:lnTo>
                      <a:pt x="219760" y="1870096"/>
                    </a:lnTo>
                    <a:lnTo>
                      <a:pt x="216902" y="1865652"/>
                    </a:lnTo>
                    <a:lnTo>
                      <a:pt x="214361" y="1861208"/>
                    </a:lnTo>
                    <a:lnTo>
                      <a:pt x="212138" y="1856447"/>
                    </a:lnTo>
                    <a:lnTo>
                      <a:pt x="198165" y="1826927"/>
                    </a:lnTo>
                    <a:lnTo>
                      <a:pt x="184510" y="1797724"/>
                    </a:lnTo>
                    <a:lnTo>
                      <a:pt x="171489" y="1769474"/>
                    </a:lnTo>
                    <a:lnTo>
                      <a:pt x="159421" y="1741541"/>
                    </a:lnTo>
                    <a:lnTo>
                      <a:pt x="147354" y="1714244"/>
                    </a:lnTo>
                    <a:lnTo>
                      <a:pt x="135921" y="1687263"/>
                    </a:lnTo>
                    <a:lnTo>
                      <a:pt x="125124" y="1660917"/>
                    </a:lnTo>
                    <a:lnTo>
                      <a:pt x="114961" y="1634889"/>
                    </a:lnTo>
                    <a:lnTo>
                      <a:pt x="105117" y="1609813"/>
                    </a:lnTo>
                    <a:lnTo>
                      <a:pt x="95589" y="1584737"/>
                    </a:lnTo>
                    <a:lnTo>
                      <a:pt x="87015" y="1560296"/>
                    </a:lnTo>
                    <a:lnTo>
                      <a:pt x="78123" y="1536172"/>
                    </a:lnTo>
                    <a:lnTo>
                      <a:pt x="70184" y="1512683"/>
                    </a:lnTo>
                    <a:lnTo>
                      <a:pt x="62880" y="1489829"/>
                    </a:lnTo>
                    <a:lnTo>
                      <a:pt x="55893" y="1466975"/>
                    </a:lnTo>
                    <a:lnTo>
                      <a:pt x="49224" y="1445073"/>
                    </a:lnTo>
                    <a:lnTo>
                      <a:pt x="43190" y="1423171"/>
                    </a:lnTo>
                    <a:lnTo>
                      <a:pt x="37474" y="1401904"/>
                    </a:lnTo>
                    <a:lnTo>
                      <a:pt x="32393" y="1380955"/>
                    </a:lnTo>
                    <a:lnTo>
                      <a:pt x="27311" y="1360323"/>
                    </a:lnTo>
                    <a:lnTo>
                      <a:pt x="22865" y="1340325"/>
                    </a:lnTo>
                    <a:lnTo>
                      <a:pt x="18737" y="1320646"/>
                    </a:lnTo>
                    <a:lnTo>
                      <a:pt x="15244" y="1301283"/>
                    </a:lnTo>
                    <a:lnTo>
                      <a:pt x="12068" y="1282238"/>
                    </a:lnTo>
                    <a:lnTo>
                      <a:pt x="9210" y="1263828"/>
                    </a:lnTo>
                    <a:lnTo>
                      <a:pt x="6987" y="1245417"/>
                    </a:lnTo>
                    <a:lnTo>
                      <a:pt x="4764" y="1227642"/>
                    </a:lnTo>
                    <a:lnTo>
                      <a:pt x="3176" y="1210184"/>
                    </a:lnTo>
                    <a:lnTo>
                      <a:pt x="1906" y="1192726"/>
                    </a:lnTo>
                    <a:lnTo>
                      <a:pt x="953" y="1175903"/>
                    </a:lnTo>
                    <a:lnTo>
                      <a:pt x="318" y="1159397"/>
                    </a:lnTo>
                    <a:lnTo>
                      <a:pt x="0" y="1143209"/>
                    </a:lnTo>
                    <a:lnTo>
                      <a:pt x="318" y="1127973"/>
                    </a:lnTo>
                    <a:lnTo>
                      <a:pt x="953" y="1113054"/>
                    </a:lnTo>
                    <a:lnTo>
                      <a:pt x="1588" y="1098136"/>
                    </a:lnTo>
                    <a:lnTo>
                      <a:pt x="2858" y="1083534"/>
                    </a:lnTo>
                    <a:lnTo>
                      <a:pt x="4446" y="1069251"/>
                    </a:lnTo>
                    <a:lnTo>
                      <a:pt x="6034" y="1055284"/>
                    </a:lnTo>
                    <a:lnTo>
                      <a:pt x="8257" y="1041953"/>
                    </a:lnTo>
                    <a:lnTo>
                      <a:pt x="10798" y="1028304"/>
                    </a:lnTo>
                    <a:lnTo>
                      <a:pt x="13656" y="1014972"/>
                    </a:lnTo>
                    <a:lnTo>
                      <a:pt x="16832" y="1002275"/>
                    </a:lnTo>
                    <a:lnTo>
                      <a:pt x="20325" y="989579"/>
                    </a:lnTo>
                    <a:lnTo>
                      <a:pt x="23818" y="977199"/>
                    </a:lnTo>
                    <a:lnTo>
                      <a:pt x="27947" y="965138"/>
                    </a:lnTo>
                    <a:lnTo>
                      <a:pt x="32710" y="953393"/>
                    </a:lnTo>
                    <a:lnTo>
                      <a:pt x="37474" y="941966"/>
                    </a:lnTo>
                    <a:lnTo>
                      <a:pt x="42555" y="930539"/>
                    </a:lnTo>
                    <a:lnTo>
                      <a:pt x="47636" y="919429"/>
                    </a:lnTo>
                    <a:lnTo>
                      <a:pt x="53352" y="908955"/>
                    </a:lnTo>
                    <a:lnTo>
                      <a:pt x="59069" y="898797"/>
                    </a:lnTo>
                    <a:lnTo>
                      <a:pt x="65420" y="888640"/>
                    </a:lnTo>
                    <a:lnTo>
                      <a:pt x="71772" y="879117"/>
                    </a:lnTo>
                    <a:lnTo>
                      <a:pt x="78441" y="869595"/>
                    </a:lnTo>
                    <a:lnTo>
                      <a:pt x="85427" y="860390"/>
                    </a:lnTo>
                    <a:lnTo>
                      <a:pt x="92414" y="851819"/>
                    </a:lnTo>
                    <a:lnTo>
                      <a:pt x="99718" y="843567"/>
                    </a:lnTo>
                    <a:lnTo>
                      <a:pt x="107340" y="835314"/>
                    </a:lnTo>
                    <a:lnTo>
                      <a:pt x="114961" y="827696"/>
                    </a:lnTo>
                    <a:lnTo>
                      <a:pt x="122583" y="820078"/>
                    </a:lnTo>
                    <a:lnTo>
                      <a:pt x="130522" y="813094"/>
                    </a:lnTo>
                    <a:lnTo>
                      <a:pt x="138462" y="806429"/>
                    </a:lnTo>
                    <a:lnTo>
                      <a:pt x="146719" y="800080"/>
                    </a:lnTo>
                    <a:lnTo>
                      <a:pt x="154975" y="794049"/>
                    </a:lnTo>
                    <a:lnTo>
                      <a:pt x="163232" y="788653"/>
                    </a:lnTo>
                    <a:lnTo>
                      <a:pt x="171489" y="783257"/>
                    </a:lnTo>
                    <a:lnTo>
                      <a:pt x="179746" y="778179"/>
                    </a:lnTo>
                    <a:lnTo>
                      <a:pt x="188321" y="773417"/>
                    </a:lnTo>
                    <a:lnTo>
                      <a:pt x="196895" y="768973"/>
                    </a:lnTo>
                    <a:lnTo>
                      <a:pt x="205152" y="764530"/>
                    </a:lnTo>
                    <a:lnTo>
                      <a:pt x="213409" y="760403"/>
                    </a:lnTo>
                    <a:lnTo>
                      <a:pt x="221666" y="756912"/>
                    </a:lnTo>
                    <a:lnTo>
                      <a:pt x="229605" y="753420"/>
                    </a:lnTo>
                    <a:lnTo>
                      <a:pt x="237862" y="750246"/>
                    </a:lnTo>
                    <a:lnTo>
                      <a:pt x="245801" y="747389"/>
                    </a:lnTo>
                    <a:lnTo>
                      <a:pt x="254376" y="744532"/>
                    </a:lnTo>
                    <a:lnTo>
                      <a:pt x="269937" y="739771"/>
                    </a:lnTo>
                    <a:lnTo>
                      <a:pt x="285498" y="735645"/>
                    </a:lnTo>
                    <a:lnTo>
                      <a:pt x="300424" y="732470"/>
                    </a:lnTo>
                    <a:lnTo>
                      <a:pt x="315349" y="729931"/>
                    </a:lnTo>
                    <a:lnTo>
                      <a:pt x="329323" y="727709"/>
                    </a:lnTo>
                    <a:lnTo>
                      <a:pt x="342978" y="726439"/>
                    </a:lnTo>
                    <a:lnTo>
                      <a:pt x="355681" y="725170"/>
                    </a:lnTo>
                    <a:lnTo>
                      <a:pt x="368066" y="724535"/>
                    </a:lnTo>
                    <a:lnTo>
                      <a:pt x="379499" y="724218"/>
                    </a:lnTo>
                    <a:lnTo>
                      <a:pt x="389979" y="723900"/>
                    </a:lnTo>
                    <a:close/>
                    <a:moveTo>
                      <a:pt x="691663" y="0"/>
                    </a:moveTo>
                    <a:lnTo>
                      <a:pt x="699930" y="0"/>
                    </a:lnTo>
                    <a:lnTo>
                      <a:pt x="707562" y="0"/>
                    </a:lnTo>
                    <a:lnTo>
                      <a:pt x="715511" y="318"/>
                    </a:lnTo>
                    <a:lnTo>
                      <a:pt x="723143" y="954"/>
                    </a:lnTo>
                    <a:lnTo>
                      <a:pt x="731092" y="1590"/>
                    </a:lnTo>
                    <a:lnTo>
                      <a:pt x="739042" y="2544"/>
                    </a:lnTo>
                    <a:lnTo>
                      <a:pt x="746991" y="3498"/>
                    </a:lnTo>
                    <a:lnTo>
                      <a:pt x="754941" y="4770"/>
                    </a:lnTo>
                    <a:lnTo>
                      <a:pt x="762890" y="6360"/>
                    </a:lnTo>
                    <a:lnTo>
                      <a:pt x="770840" y="8268"/>
                    </a:lnTo>
                    <a:lnTo>
                      <a:pt x="778789" y="10175"/>
                    </a:lnTo>
                    <a:lnTo>
                      <a:pt x="786421" y="12083"/>
                    </a:lnTo>
                    <a:lnTo>
                      <a:pt x="794053" y="14627"/>
                    </a:lnTo>
                    <a:lnTo>
                      <a:pt x="801684" y="16853"/>
                    </a:lnTo>
                    <a:lnTo>
                      <a:pt x="809634" y="19715"/>
                    </a:lnTo>
                    <a:lnTo>
                      <a:pt x="816947" y="22577"/>
                    </a:lnTo>
                    <a:lnTo>
                      <a:pt x="824261" y="25438"/>
                    </a:lnTo>
                    <a:lnTo>
                      <a:pt x="831256" y="28618"/>
                    </a:lnTo>
                    <a:lnTo>
                      <a:pt x="838252" y="32116"/>
                    </a:lnTo>
                    <a:lnTo>
                      <a:pt x="845247" y="35614"/>
                    </a:lnTo>
                    <a:lnTo>
                      <a:pt x="851925" y="39112"/>
                    </a:lnTo>
                    <a:lnTo>
                      <a:pt x="858921" y="42927"/>
                    </a:lnTo>
                    <a:lnTo>
                      <a:pt x="872276" y="51513"/>
                    </a:lnTo>
                    <a:lnTo>
                      <a:pt x="884677" y="60098"/>
                    </a:lnTo>
                    <a:lnTo>
                      <a:pt x="896760" y="69320"/>
                    </a:lnTo>
                    <a:lnTo>
                      <a:pt x="908526" y="79177"/>
                    </a:lnTo>
                    <a:lnTo>
                      <a:pt x="919655" y="89353"/>
                    </a:lnTo>
                    <a:lnTo>
                      <a:pt x="930466" y="100482"/>
                    </a:lnTo>
                    <a:lnTo>
                      <a:pt x="940324" y="111929"/>
                    </a:lnTo>
                    <a:lnTo>
                      <a:pt x="949863" y="123695"/>
                    </a:lnTo>
                    <a:lnTo>
                      <a:pt x="958449" y="135778"/>
                    </a:lnTo>
                    <a:lnTo>
                      <a:pt x="966716" y="148497"/>
                    </a:lnTo>
                    <a:lnTo>
                      <a:pt x="974666" y="161534"/>
                    </a:lnTo>
                    <a:lnTo>
                      <a:pt x="981661" y="174889"/>
                    </a:lnTo>
                    <a:lnTo>
                      <a:pt x="988021" y="188563"/>
                    </a:lnTo>
                    <a:lnTo>
                      <a:pt x="993744" y="202554"/>
                    </a:lnTo>
                    <a:lnTo>
                      <a:pt x="998832" y="217181"/>
                    </a:lnTo>
                    <a:lnTo>
                      <a:pt x="1003284" y="231490"/>
                    </a:lnTo>
                    <a:lnTo>
                      <a:pt x="1007100" y="246435"/>
                    </a:lnTo>
                    <a:lnTo>
                      <a:pt x="1009961" y="261380"/>
                    </a:lnTo>
                    <a:lnTo>
                      <a:pt x="1012187" y="276643"/>
                    </a:lnTo>
                    <a:lnTo>
                      <a:pt x="1013777" y="291906"/>
                    </a:lnTo>
                    <a:lnTo>
                      <a:pt x="1014095" y="299856"/>
                    </a:lnTo>
                    <a:lnTo>
                      <a:pt x="1014413" y="307488"/>
                    </a:lnTo>
                    <a:lnTo>
                      <a:pt x="1014413" y="315119"/>
                    </a:lnTo>
                    <a:lnTo>
                      <a:pt x="1014413" y="323387"/>
                    </a:lnTo>
                    <a:lnTo>
                      <a:pt x="1014095" y="331018"/>
                    </a:lnTo>
                    <a:lnTo>
                      <a:pt x="1013459" y="338968"/>
                    </a:lnTo>
                    <a:lnTo>
                      <a:pt x="1012823" y="346917"/>
                    </a:lnTo>
                    <a:lnTo>
                      <a:pt x="1011869" y="354867"/>
                    </a:lnTo>
                    <a:lnTo>
                      <a:pt x="1010915" y="362498"/>
                    </a:lnTo>
                    <a:lnTo>
                      <a:pt x="1009644" y="370448"/>
                    </a:lnTo>
                    <a:lnTo>
                      <a:pt x="1008054" y="378715"/>
                    </a:lnTo>
                    <a:lnTo>
                      <a:pt x="1006146" y="386665"/>
                    </a:lnTo>
                    <a:lnTo>
                      <a:pt x="1004238" y="394614"/>
                    </a:lnTo>
                    <a:lnTo>
                      <a:pt x="1002330" y="402246"/>
                    </a:lnTo>
                    <a:lnTo>
                      <a:pt x="999786" y="409877"/>
                    </a:lnTo>
                    <a:lnTo>
                      <a:pt x="997560" y="417509"/>
                    </a:lnTo>
                    <a:lnTo>
                      <a:pt x="994698" y="424822"/>
                    </a:lnTo>
                    <a:lnTo>
                      <a:pt x="991837" y="432136"/>
                    </a:lnTo>
                    <a:lnTo>
                      <a:pt x="988975" y="439767"/>
                    </a:lnTo>
                    <a:lnTo>
                      <a:pt x="985795" y="447081"/>
                    </a:lnTo>
                    <a:lnTo>
                      <a:pt x="982297" y="454077"/>
                    </a:lnTo>
                    <a:lnTo>
                      <a:pt x="978799" y="461072"/>
                    </a:lnTo>
                    <a:lnTo>
                      <a:pt x="975302" y="467750"/>
                    </a:lnTo>
                    <a:lnTo>
                      <a:pt x="971486" y="474427"/>
                    </a:lnTo>
                    <a:lnTo>
                      <a:pt x="962900" y="487465"/>
                    </a:lnTo>
                    <a:lnTo>
                      <a:pt x="954315" y="500502"/>
                    </a:lnTo>
                    <a:lnTo>
                      <a:pt x="945093" y="512585"/>
                    </a:lnTo>
                    <a:lnTo>
                      <a:pt x="935236" y="524032"/>
                    </a:lnTo>
                    <a:lnTo>
                      <a:pt x="925061" y="535162"/>
                    </a:lnTo>
                    <a:lnTo>
                      <a:pt x="914249" y="545973"/>
                    </a:lnTo>
                    <a:lnTo>
                      <a:pt x="902484" y="556148"/>
                    </a:lnTo>
                    <a:lnTo>
                      <a:pt x="890719" y="565370"/>
                    </a:lnTo>
                    <a:lnTo>
                      <a:pt x="878635" y="574273"/>
                    </a:lnTo>
                    <a:lnTo>
                      <a:pt x="865916" y="582541"/>
                    </a:lnTo>
                    <a:lnTo>
                      <a:pt x="852879" y="590172"/>
                    </a:lnTo>
                    <a:lnTo>
                      <a:pt x="839524" y="597168"/>
                    </a:lnTo>
                    <a:lnTo>
                      <a:pt x="825851" y="603846"/>
                    </a:lnTo>
                    <a:lnTo>
                      <a:pt x="811859" y="609569"/>
                    </a:lnTo>
                    <a:lnTo>
                      <a:pt x="797232" y="614657"/>
                    </a:lnTo>
                    <a:lnTo>
                      <a:pt x="782923" y="619109"/>
                    </a:lnTo>
                    <a:lnTo>
                      <a:pt x="767978" y="622606"/>
                    </a:lnTo>
                    <a:lnTo>
                      <a:pt x="753033" y="625786"/>
                    </a:lnTo>
                    <a:lnTo>
                      <a:pt x="737770" y="628012"/>
                    </a:lnTo>
                    <a:lnTo>
                      <a:pt x="722507" y="629602"/>
                    </a:lnTo>
                    <a:lnTo>
                      <a:pt x="714557" y="629920"/>
                    </a:lnTo>
                    <a:lnTo>
                      <a:pt x="706926" y="630238"/>
                    </a:lnTo>
                    <a:lnTo>
                      <a:pt x="699294" y="630238"/>
                    </a:lnTo>
                    <a:lnTo>
                      <a:pt x="691027" y="630238"/>
                    </a:lnTo>
                    <a:lnTo>
                      <a:pt x="683395" y="629920"/>
                    </a:lnTo>
                    <a:lnTo>
                      <a:pt x="675446" y="629284"/>
                    </a:lnTo>
                    <a:lnTo>
                      <a:pt x="667496" y="628648"/>
                    </a:lnTo>
                    <a:lnTo>
                      <a:pt x="659547" y="627694"/>
                    </a:lnTo>
                    <a:lnTo>
                      <a:pt x="651915" y="626740"/>
                    </a:lnTo>
                    <a:lnTo>
                      <a:pt x="643966" y="625150"/>
                    </a:lnTo>
                    <a:lnTo>
                      <a:pt x="635698" y="623878"/>
                    </a:lnTo>
                    <a:lnTo>
                      <a:pt x="627749" y="621970"/>
                    </a:lnTo>
                    <a:lnTo>
                      <a:pt x="619799" y="620063"/>
                    </a:lnTo>
                    <a:lnTo>
                      <a:pt x="612167" y="617837"/>
                    </a:lnTo>
                    <a:lnTo>
                      <a:pt x="604536" y="615611"/>
                    </a:lnTo>
                    <a:lnTo>
                      <a:pt x="596904" y="613067"/>
                    </a:lnTo>
                    <a:lnTo>
                      <a:pt x="589591" y="610523"/>
                    </a:lnTo>
                    <a:lnTo>
                      <a:pt x="582277" y="607661"/>
                    </a:lnTo>
                    <a:lnTo>
                      <a:pt x="574646" y="604800"/>
                    </a:lnTo>
                    <a:lnTo>
                      <a:pt x="567332" y="601620"/>
                    </a:lnTo>
                    <a:lnTo>
                      <a:pt x="560337" y="597804"/>
                    </a:lnTo>
                    <a:lnTo>
                      <a:pt x="553341" y="594306"/>
                    </a:lnTo>
                    <a:lnTo>
                      <a:pt x="546663" y="590808"/>
                    </a:lnTo>
                    <a:lnTo>
                      <a:pt x="539986" y="586993"/>
                    </a:lnTo>
                    <a:lnTo>
                      <a:pt x="526949" y="578725"/>
                    </a:lnTo>
                    <a:lnTo>
                      <a:pt x="513911" y="570140"/>
                    </a:lnTo>
                    <a:lnTo>
                      <a:pt x="501828" y="560918"/>
                    </a:lnTo>
                    <a:lnTo>
                      <a:pt x="490381" y="551061"/>
                    </a:lnTo>
                    <a:lnTo>
                      <a:pt x="479252" y="540249"/>
                    </a:lnTo>
                    <a:lnTo>
                      <a:pt x="468440" y="529438"/>
                    </a:lnTo>
                    <a:lnTo>
                      <a:pt x="458265" y="518309"/>
                    </a:lnTo>
                    <a:lnTo>
                      <a:pt x="449043" y="506544"/>
                    </a:lnTo>
                    <a:lnTo>
                      <a:pt x="440140" y="494460"/>
                    </a:lnTo>
                    <a:lnTo>
                      <a:pt x="431872" y="481423"/>
                    </a:lnTo>
                    <a:lnTo>
                      <a:pt x="424241" y="468386"/>
                    </a:lnTo>
                    <a:lnTo>
                      <a:pt x="417245" y="455031"/>
                    </a:lnTo>
                    <a:lnTo>
                      <a:pt x="410568" y="441675"/>
                    </a:lnTo>
                    <a:lnTo>
                      <a:pt x="404844" y="427366"/>
                    </a:lnTo>
                    <a:lnTo>
                      <a:pt x="399756" y="413057"/>
                    </a:lnTo>
                    <a:lnTo>
                      <a:pt x="395305" y="398430"/>
                    </a:lnTo>
                    <a:lnTo>
                      <a:pt x="391489" y="383803"/>
                    </a:lnTo>
                    <a:lnTo>
                      <a:pt x="388627" y="368540"/>
                    </a:lnTo>
                    <a:lnTo>
                      <a:pt x="386401" y="353277"/>
                    </a:lnTo>
                    <a:lnTo>
                      <a:pt x="384811" y="338014"/>
                    </a:lnTo>
                    <a:lnTo>
                      <a:pt x="384493" y="330382"/>
                    </a:lnTo>
                    <a:lnTo>
                      <a:pt x="384175" y="322751"/>
                    </a:lnTo>
                    <a:lnTo>
                      <a:pt x="384175" y="314483"/>
                    </a:lnTo>
                    <a:lnTo>
                      <a:pt x="384175" y="306851"/>
                    </a:lnTo>
                    <a:lnTo>
                      <a:pt x="384493" y="298902"/>
                    </a:lnTo>
                    <a:lnTo>
                      <a:pt x="385129" y="291270"/>
                    </a:lnTo>
                    <a:lnTo>
                      <a:pt x="385765" y="283321"/>
                    </a:lnTo>
                    <a:lnTo>
                      <a:pt x="386719" y="275371"/>
                    </a:lnTo>
                    <a:lnTo>
                      <a:pt x="387673" y="267422"/>
                    </a:lnTo>
                    <a:lnTo>
                      <a:pt x="389263" y="259472"/>
                    </a:lnTo>
                    <a:lnTo>
                      <a:pt x="390535" y="251523"/>
                    </a:lnTo>
                    <a:lnTo>
                      <a:pt x="392443" y="243573"/>
                    </a:lnTo>
                    <a:lnTo>
                      <a:pt x="394351" y="235624"/>
                    </a:lnTo>
                    <a:lnTo>
                      <a:pt x="396577" y="227992"/>
                    </a:lnTo>
                    <a:lnTo>
                      <a:pt x="398802" y="220361"/>
                    </a:lnTo>
                    <a:lnTo>
                      <a:pt x="401346" y="212729"/>
                    </a:lnTo>
                    <a:lnTo>
                      <a:pt x="403890" y="204780"/>
                    </a:lnTo>
                    <a:lnTo>
                      <a:pt x="406752" y="197466"/>
                    </a:lnTo>
                    <a:lnTo>
                      <a:pt x="409614" y="190153"/>
                    </a:lnTo>
                    <a:lnTo>
                      <a:pt x="412794" y="183157"/>
                    </a:lnTo>
                    <a:lnTo>
                      <a:pt x="416609" y="176161"/>
                    </a:lnTo>
                    <a:lnTo>
                      <a:pt x="420107" y="169166"/>
                    </a:lnTo>
                    <a:lnTo>
                      <a:pt x="423605" y="162488"/>
                    </a:lnTo>
                    <a:lnTo>
                      <a:pt x="427421" y="155811"/>
                    </a:lnTo>
                    <a:lnTo>
                      <a:pt x="435688" y="142137"/>
                    </a:lnTo>
                    <a:lnTo>
                      <a:pt x="444274" y="129736"/>
                    </a:lnTo>
                    <a:lnTo>
                      <a:pt x="453495" y="117653"/>
                    </a:lnTo>
                    <a:lnTo>
                      <a:pt x="463352" y="105888"/>
                    </a:lnTo>
                    <a:lnTo>
                      <a:pt x="474164" y="94758"/>
                    </a:lnTo>
                    <a:lnTo>
                      <a:pt x="484975" y="83947"/>
                    </a:lnTo>
                    <a:lnTo>
                      <a:pt x="496104" y="74090"/>
                    </a:lnTo>
                    <a:lnTo>
                      <a:pt x="507870" y="64550"/>
                    </a:lnTo>
                    <a:lnTo>
                      <a:pt x="519953" y="55965"/>
                    </a:lnTo>
                    <a:lnTo>
                      <a:pt x="532990" y="47697"/>
                    </a:lnTo>
                    <a:lnTo>
                      <a:pt x="546027" y="39748"/>
                    </a:lnTo>
                    <a:lnTo>
                      <a:pt x="559383" y="32752"/>
                    </a:lnTo>
                    <a:lnTo>
                      <a:pt x="572738" y="26392"/>
                    </a:lnTo>
                    <a:lnTo>
                      <a:pt x="587047" y="20669"/>
                    </a:lnTo>
                    <a:lnTo>
                      <a:pt x="601356" y="15581"/>
                    </a:lnTo>
                    <a:lnTo>
                      <a:pt x="615983" y="11129"/>
                    </a:lnTo>
                    <a:lnTo>
                      <a:pt x="630610" y="7314"/>
                    </a:lnTo>
                    <a:lnTo>
                      <a:pt x="645873" y="4452"/>
                    </a:lnTo>
                    <a:lnTo>
                      <a:pt x="661137" y="2226"/>
                    </a:lnTo>
                    <a:lnTo>
                      <a:pt x="676400" y="636"/>
                    </a:lnTo>
                    <a:lnTo>
                      <a:pt x="684031" y="318"/>
                    </a:lnTo>
                    <a:lnTo>
                      <a:pt x="691663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3200">
                  <a:solidFill>
                    <a:srgbClr val="FFFFF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4" name="KSO_Shape"/>
              <p:cNvSpPr/>
              <p:nvPr/>
            </p:nvSpPr>
            <p:spPr bwMode="auto">
              <a:xfrm flipH="1">
                <a:off x="9528269" y="3070860"/>
                <a:ext cx="516135" cy="1173034"/>
              </a:xfrm>
              <a:custGeom>
                <a:avLst/>
                <a:gdLst/>
                <a:ahLst/>
                <a:cxnLst/>
                <a:rect l="0" t="0" r="r" b="b"/>
                <a:pathLst>
                  <a:path w="1397000" h="3173413">
                    <a:moveTo>
                      <a:pt x="389979" y="723900"/>
                    </a:moveTo>
                    <a:lnTo>
                      <a:pt x="405857" y="724218"/>
                    </a:lnTo>
                    <a:lnTo>
                      <a:pt x="419513" y="724852"/>
                    </a:lnTo>
                    <a:lnTo>
                      <a:pt x="423959" y="724535"/>
                    </a:lnTo>
                    <a:lnTo>
                      <a:pt x="428405" y="724535"/>
                    </a:lnTo>
                    <a:lnTo>
                      <a:pt x="969230" y="724535"/>
                    </a:lnTo>
                    <a:lnTo>
                      <a:pt x="973677" y="724535"/>
                    </a:lnTo>
                    <a:lnTo>
                      <a:pt x="978123" y="724852"/>
                    </a:lnTo>
                    <a:lnTo>
                      <a:pt x="991461" y="724218"/>
                    </a:lnTo>
                    <a:lnTo>
                      <a:pt x="1007339" y="723900"/>
                    </a:lnTo>
                    <a:lnTo>
                      <a:pt x="1023853" y="724218"/>
                    </a:lnTo>
                    <a:lnTo>
                      <a:pt x="1041637" y="725170"/>
                    </a:lnTo>
                    <a:lnTo>
                      <a:pt x="1051164" y="725805"/>
                    </a:lnTo>
                    <a:lnTo>
                      <a:pt x="1061009" y="727074"/>
                    </a:lnTo>
                    <a:lnTo>
                      <a:pt x="1071171" y="728344"/>
                    </a:lnTo>
                    <a:lnTo>
                      <a:pt x="1082286" y="729931"/>
                    </a:lnTo>
                    <a:lnTo>
                      <a:pt x="1093084" y="731835"/>
                    </a:lnTo>
                    <a:lnTo>
                      <a:pt x="1104199" y="734057"/>
                    </a:lnTo>
                    <a:lnTo>
                      <a:pt x="1115631" y="736914"/>
                    </a:lnTo>
                    <a:lnTo>
                      <a:pt x="1127064" y="739771"/>
                    </a:lnTo>
                    <a:lnTo>
                      <a:pt x="1139132" y="743263"/>
                    </a:lnTo>
                    <a:lnTo>
                      <a:pt x="1151199" y="747389"/>
                    </a:lnTo>
                    <a:lnTo>
                      <a:pt x="1163585" y="751833"/>
                    </a:lnTo>
                    <a:lnTo>
                      <a:pt x="1175652" y="756912"/>
                    </a:lnTo>
                    <a:lnTo>
                      <a:pt x="1188355" y="762308"/>
                    </a:lnTo>
                    <a:lnTo>
                      <a:pt x="1201058" y="768656"/>
                    </a:lnTo>
                    <a:lnTo>
                      <a:pt x="1213443" y="775639"/>
                    </a:lnTo>
                    <a:lnTo>
                      <a:pt x="1225829" y="782940"/>
                    </a:lnTo>
                    <a:lnTo>
                      <a:pt x="1238214" y="791193"/>
                    </a:lnTo>
                    <a:lnTo>
                      <a:pt x="1250917" y="800080"/>
                    </a:lnTo>
                    <a:lnTo>
                      <a:pt x="1262985" y="809920"/>
                    </a:lnTo>
                    <a:lnTo>
                      <a:pt x="1274735" y="820713"/>
                    </a:lnTo>
                    <a:lnTo>
                      <a:pt x="1286167" y="831822"/>
                    </a:lnTo>
                    <a:lnTo>
                      <a:pt x="1291884" y="837536"/>
                    </a:lnTo>
                    <a:lnTo>
                      <a:pt x="1297600" y="843567"/>
                    </a:lnTo>
                    <a:lnTo>
                      <a:pt x="1303316" y="849598"/>
                    </a:lnTo>
                    <a:lnTo>
                      <a:pt x="1308715" y="855946"/>
                    </a:lnTo>
                    <a:lnTo>
                      <a:pt x="1313796" y="862612"/>
                    </a:lnTo>
                    <a:lnTo>
                      <a:pt x="1318877" y="869277"/>
                    </a:lnTo>
                    <a:lnTo>
                      <a:pt x="1323959" y="876578"/>
                    </a:lnTo>
                    <a:lnTo>
                      <a:pt x="1328722" y="883879"/>
                    </a:lnTo>
                    <a:lnTo>
                      <a:pt x="1333486" y="891179"/>
                    </a:lnTo>
                    <a:lnTo>
                      <a:pt x="1337932" y="898480"/>
                    </a:lnTo>
                    <a:lnTo>
                      <a:pt x="1342378" y="906098"/>
                    </a:lnTo>
                    <a:lnTo>
                      <a:pt x="1346824" y="914033"/>
                    </a:lnTo>
                    <a:lnTo>
                      <a:pt x="1350952" y="922286"/>
                    </a:lnTo>
                    <a:lnTo>
                      <a:pt x="1355081" y="930539"/>
                    </a:lnTo>
                    <a:lnTo>
                      <a:pt x="1360162" y="941966"/>
                    </a:lnTo>
                    <a:lnTo>
                      <a:pt x="1364925" y="953393"/>
                    </a:lnTo>
                    <a:lnTo>
                      <a:pt x="1369054" y="965138"/>
                    </a:lnTo>
                    <a:lnTo>
                      <a:pt x="1373182" y="977199"/>
                    </a:lnTo>
                    <a:lnTo>
                      <a:pt x="1376993" y="989579"/>
                    </a:lnTo>
                    <a:lnTo>
                      <a:pt x="1380486" y="1002275"/>
                    </a:lnTo>
                    <a:lnTo>
                      <a:pt x="1383662" y="1014972"/>
                    </a:lnTo>
                    <a:lnTo>
                      <a:pt x="1386520" y="1028304"/>
                    </a:lnTo>
                    <a:lnTo>
                      <a:pt x="1389061" y="1041953"/>
                    </a:lnTo>
                    <a:lnTo>
                      <a:pt x="1390966" y="1055284"/>
                    </a:lnTo>
                    <a:lnTo>
                      <a:pt x="1392872" y="1069251"/>
                    </a:lnTo>
                    <a:lnTo>
                      <a:pt x="1394460" y="1083534"/>
                    </a:lnTo>
                    <a:lnTo>
                      <a:pt x="1395730" y="1098136"/>
                    </a:lnTo>
                    <a:lnTo>
                      <a:pt x="1396365" y="1113054"/>
                    </a:lnTo>
                    <a:lnTo>
                      <a:pt x="1397000" y="1127973"/>
                    </a:lnTo>
                    <a:lnTo>
                      <a:pt x="1397000" y="1143209"/>
                    </a:lnTo>
                    <a:lnTo>
                      <a:pt x="1397000" y="1159397"/>
                    </a:lnTo>
                    <a:lnTo>
                      <a:pt x="1396365" y="1175903"/>
                    </a:lnTo>
                    <a:lnTo>
                      <a:pt x="1395412" y="1192726"/>
                    </a:lnTo>
                    <a:lnTo>
                      <a:pt x="1394142" y="1210184"/>
                    </a:lnTo>
                    <a:lnTo>
                      <a:pt x="1392554" y="1227642"/>
                    </a:lnTo>
                    <a:lnTo>
                      <a:pt x="1390331" y="1245417"/>
                    </a:lnTo>
                    <a:lnTo>
                      <a:pt x="1388108" y="1263828"/>
                    </a:lnTo>
                    <a:lnTo>
                      <a:pt x="1385250" y="1282238"/>
                    </a:lnTo>
                    <a:lnTo>
                      <a:pt x="1382074" y="1301283"/>
                    </a:lnTo>
                    <a:lnTo>
                      <a:pt x="1378263" y="1320646"/>
                    </a:lnTo>
                    <a:lnTo>
                      <a:pt x="1374453" y="1340325"/>
                    </a:lnTo>
                    <a:lnTo>
                      <a:pt x="1370007" y="1360323"/>
                    </a:lnTo>
                    <a:lnTo>
                      <a:pt x="1365243" y="1380955"/>
                    </a:lnTo>
                    <a:lnTo>
                      <a:pt x="1359844" y="1401904"/>
                    </a:lnTo>
                    <a:lnTo>
                      <a:pt x="1354446" y="1423171"/>
                    </a:lnTo>
                    <a:lnTo>
                      <a:pt x="1347777" y="1445073"/>
                    </a:lnTo>
                    <a:lnTo>
                      <a:pt x="1341425" y="1466975"/>
                    </a:lnTo>
                    <a:lnTo>
                      <a:pt x="1334438" y="1489829"/>
                    </a:lnTo>
                    <a:lnTo>
                      <a:pt x="1326817" y="1512683"/>
                    </a:lnTo>
                    <a:lnTo>
                      <a:pt x="1319195" y="1536172"/>
                    </a:lnTo>
                    <a:lnTo>
                      <a:pt x="1310621" y="1560296"/>
                    </a:lnTo>
                    <a:lnTo>
                      <a:pt x="1302046" y="1584737"/>
                    </a:lnTo>
                    <a:lnTo>
                      <a:pt x="1292201" y="1609813"/>
                    </a:lnTo>
                    <a:lnTo>
                      <a:pt x="1282357" y="1634889"/>
                    </a:lnTo>
                    <a:lnTo>
                      <a:pt x="1272194" y="1660917"/>
                    </a:lnTo>
                    <a:lnTo>
                      <a:pt x="1261397" y="1687263"/>
                    </a:lnTo>
                    <a:lnTo>
                      <a:pt x="1250282" y="1714244"/>
                    </a:lnTo>
                    <a:lnTo>
                      <a:pt x="1237897" y="1741541"/>
                    </a:lnTo>
                    <a:lnTo>
                      <a:pt x="1225829" y="1769474"/>
                    </a:lnTo>
                    <a:lnTo>
                      <a:pt x="1212808" y="1797724"/>
                    </a:lnTo>
                    <a:lnTo>
                      <a:pt x="1199470" y="1826927"/>
                    </a:lnTo>
                    <a:lnTo>
                      <a:pt x="1185180" y="1856447"/>
                    </a:lnTo>
                    <a:lnTo>
                      <a:pt x="1182957" y="1861208"/>
                    </a:lnTo>
                    <a:lnTo>
                      <a:pt x="1180416" y="1865652"/>
                    </a:lnTo>
                    <a:lnTo>
                      <a:pt x="1177558" y="1870096"/>
                    </a:lnTo>
                    <a:lnTo>
                      <a:pt x="1174382" y="1874540"/>
                    </a:lnTo>
                    <a:lnTo>
                      <a:pt x="1171206" y="1878666"/>
                    </a:lnTo>
                    <a:lnTo>
                      <a:pt x="1168031" y="1882792"/>
                    </a:lnTo>
                    <a:lnTo>
                      <a:pt x="1164537" y="1886284"/>
                    </a:lnTo>
                    <a:lnTo>
                      <a:pt x="1160726" y="1889776"/>
                    </a:lnTo>
                    <a:lnTo>
                      <a:pt x="1156916" y="1893267"/>
                    </a:lnTo>
                    <a:lnTo>
                      <a:pt x="1153105" y="1896441"/>
                    </a:lnTo>
                    <a:lnTo>
                      <a:pt x="1148976" y="1899298"/>
                    </a:lnTo>
                    <a:lnTo>
                      <a:pt x="1144848" y="1902155"/>
                    </a:lnTo>
                    <a:lnTo>
                      <a:pt x="1140719" y="1904694"/>
                    </a:lnTo>
                    <a:lnTo>
                      <a:pt x="1136273" y="1907234"/>
                    </a:lnTo>
                    <a:lnTo>
                      <a:pt x="1131510" y="1909456"/>
                    </a:lnTo>
                    <a:lnTo>
                      <a:pt x="1126746" y="1911360"/>
                    </a:lnTo>
                    <a:lnTo>
                      <a:pt x="1105151" y="1731702"/>
                    </a:lnTo>
                    <a:lnTo>
                      <a:pt x="1105151" y="1469197"/>
                    </a:lnTo>
                    <a:lnTo>
                      <a:pt x="1114043" y="1442851"/>
                    </a:lnTo>
                    <a:lnTo>
                      <a:pt x="1122300" y="1416823"/>
                    </a:lnTo>
                    <a:lnTo>
                      <a:pt x="1129922" y="1391747"/>
                    </a:lnTo>
                    <a:lnTo>
                      <a:pt x="1137226" y="1367623"/>
                    </a:lnTo>
                    <a:lnTo>
                      <a:pt x="1143260" y="1344452"/>
                    </a:lnTo>
                    <a:lnTo>
                      <a:pt x="1148976" y="1322233"/>
                    </a:lnTo>
                    <a:lnTo>
                      <a:pt x="1153740" y="1300331"/>
                    </a:lnTo>
                    <a:lnTo>
                      <a:pt x="1158186" y="1280016"/>
                    </a:lnTo>
                    <a:lnTo>
                      <a:pt x="1161997" y="1259701"/>
                    </a:lnTo>
                    <a:lnTo>
                      <a:pt x="1165172" y="1240656"/>
                    </a:lnTo>
                    <a:lnTo>
                      <a:pt x="1167713" y="1222563"/>
                    </a:lnTo>
                    <a:lnTo>
                      <a:pt x="1169936" y="1205105"/>
                    </a:lnTo>
                    <a:lnTo>
                      <a:pt x="1171524" y="1188282"/>
                    </a:lnTo>
                    <a:lnTo>
                      <a:pt x="1172477" y="1172729"/>
                    </a:lnTo>
                    <a:lnTo>
                      <a:pt x="1173112" y="1157493"/>
                    </a:lnTo>
                    <a:lnTo>
                      <a:pt x="1173112" y="1143209"/>
                    </a:lnTo>
                    <a:lnTo>
                      <a:pt x="1173112" y="1132734"/>
                    </a:lnTo>
                    <a:lnTo>
                      <a:pt x="1172794" y="1122894"/>
                    </a:lnTo>
                    <a:lnTo>
                      <a:pt x="1172159" y="1113372"/>
                    </a:lnTo>
                    <a:lnTo>
                      <a:pt x="1171524" y="1104484"/>
                    </a:lnTo>
                    <a:lnTo>
                      <a:pt x="1170571" y="1095596"/>
                    </a:lnTo>
                    <a:lnTo>
                      <a:pt x="1169619" y="1087343"/>
                    </a:lnTo>
                    <a:lnTo>
                      <a:pt x="1168348" y="1079726"/>
                    </a:lnTo>
                    <a:lnTo>
                      <a:pt x="1166760" y="1072107"/>
                    </a:lnTo>
                    <a:lnTo>
                      <a:pt x="1165490" y="1065124"/>
                    </a:lnTo>
                    <a:lnTo>
                      <a:pt x="1163902" y="1058459"/>
                    </a:lnTo>
                    <a:lnTo>
                      <a:pt x="1161997" y="1052110"/>
                    </a:lnTo>
                    <a:lnTo>
                      <a:pt x="1160091" y="1046079"/>
                    </a:lnTo>
                    <a:lnTo>
                      <a:pt x="1156280" y="1034970"/>
                    </a:lnTo>
                    <a:lnTo>
                      <a:pt x="1152152" y="1025130"/>
                    </a:lnTo>
                    <a:lnTo>
                      <a:pt x="1147706" y="1016559"/>
                    </a:lnTo>
                    <a:lnTo>
                      <a:pt x="1143260" y="1008941"/>
                    </a:lnTo>
                    <a:lnTo>
                      <a:pt x="1138496" y="1001958"/>
                    </a:lnTo>
                    <a:lnTo>
                      <a:pt x="1133733" y="995927"/>
                    </a:lnTo>
                    <a:lnTo>
                      <a:pt x="1128334" y="990531"/>
                    </a:lnTo>
                    <a:lnTo>
                      <a:pt x="1123253" y="985135"/>
                    </a:lnTo>
                    <a:lnTo>
                      <a:pt x="1117854" y="980374"/>
                    </a:lnTo>
                    <a:lnTo>
                      <a:pt x="1112456" y="976247"/>
                    </a:lnTo>
                    <a:lnTo>
                      <a:pt x="1108645" y="973390"/>
                    </a:lnTo>
                    <a:lnTo>
                      <a:pt x="1104516" y="970851"/>
                    </a:lnTo>
                    <a:lnTo>
                      <a:pt x="1100388" y="968629"/>
                    </a:lnTo>
                    <a:lnTo>
                      <a:pt x="1095942" y="966407"/>
                    </a:lnTo>
                    <a:lnTo>
                      <a:pt x="1086732" y="962281"/>
                    </a:lnTo>
                    <a:lnTo>
                      <a:pt x="1076887" y="958789"/>
                    </a:lnTo>
                    <a:lnTo>
                      <a:pt x="1076887" y="1218437"/>
                    </a:lnTo>
                    <a:lnTo>
                      <a:pt x="1076887" y="1545377"/>
                    </a:lnTo>
                    <a:lnTo>
                      <a:pt x="1076887" y="1733289"/>
                    </a:lnTo>
                    <a:lnTo>
                      <a:pt x="1099753" y="1918661"/>
                    </a:lnTo>
                    <a:lnTo>
                      <a:pt x="1228052" y="2979788"/>
                    </a:lnTo>
                    <a:lnTo>
                      <a:pt x="1228687" y="2988676"/>
                    </a:lnTo>
                    <a:lnTo>
                      <a:pt x="1229005" y="2997564"/>
                    </a:lnTo>
                    <a:lnTo>
                      <a:pt x="1229005" y="3006134"/>
                    </a:lnTo>
                    <a:lnTo>
                      <a:pt x="1228687" y="3014704"/>
                    </a:lnTo>
                    <a:lnTo>
                      <a:pt x="1227734" y="3023275"/>
                    </a:lnTo>
                    <a:lnTo>
                      <a:pt x="1226464" y="3031527"/>
                    </a:lnTo>
                    <a:lnTo>
                      <a:pt x="1224558" y="3040098"/>
                    </a:lnTo>
                    <a:lnTo>
                      <a:pt x="1222653" y="3048351"/>
                    </a:lnTo>
                    <a:lnTo>
                      <a:pt x="1220112" y="3056286"/>
                    </a:lnTo>
                    <a:lnTo>
                      <a:pt x="1217254" y="3063904"/>
                    </a:lnTo>
                    <a:lnTo>
                      <a:pt x="1213761" y="3071522"/>
                    </a:lnTo>
                    <a:lnTo>
                      <a:pt x="1210268" y="3079140"/>
                    </a:lnTo>
                    <a:lnTo>
                      <a:pt x="1206457" y="3086441"/>
                    </a:lnTo>
                    <a:lnTo>
                      <a:pt x="1202011" y="3093741"/>
                    </a:lnTo>
                    <a:lnTo>
                      <a:pt x="1197565" y="3100724"/>
                    </a:lnTo>
                    <a:lnTo>
                      <a:pt x="1192484" y="3107073"/>
                    </a:lnTo>
                    <a:lnTo>
                      <a:pt x="1187085" y="3113739"/>
                    </a:lnTo>
                    <a:lnTo>
                      <a:pt x="1181369" y="3119770"/>
                    </a:lnTo>
                    <a:lnTo>
                      <a:pt x="1175652" y="3125483"/>
                    </a:lnTo>
                    <a:lnTo>
                      <a:pt x="1169301" y="3131197"/>
                    </a:lnTo>
                    <a:lnTo>
                      <a:pt x="1162949" y="3136275"/>
                    </a:lnTo>
                    <a:lnTo>
                      <a:pt x="1156280" y="3141354"/>
                    </a:lnTo>
                    <a:lnTo>
                      <a:pt x="1149611" y="3146433"/>
                    </a:lnTo>
                    <a:lnTo>
                      <a:pt x="1142307" y="3150559"/>
                    </a:lnTo>
                    <a:lnTo>
                      <a:pt x="1135003" y="3154685"/>
                    </a:lnTo>
                    <a:lnTo>
                      <a:pt x="1127064" y="3158177"/>
                    </a:lnTo>
                    <a:lnTo>
                      <a:pt x="1119125" y="3161669"/>
                    </a:lnTo>
                    <a:lnTo>
                      <a:pt x="1111185" y="3164525"/>
                    </a:lnTo>
                    <a:lnTo>
                      <a:pt x="1102928" y="3167065"/>
                    </a:lnTo>
                    <a:lnTo>
                      <a:pt x="1094671" y="3169287"/>
                    </a:lnTo>
                    <a:lnTo>
                      <a:pt x="1085779" y="3170874"/>
                    </a:lnTo>
                    <a:lnTo>
                      <a:pt x="1076887" y="3172143"/>
                    </a:lnTo>
                    <a:lnTo>
                      <a:pt x="1067995" y="3173096"/>
                    </a:lnTo>
                    <a:lnTo>
                      <a:pt x="1059421" y="3173413"/>
                    </a:lnTo>
                    <a:lnTo>
                      <a:pt x="1050529" y="3173413"/>
                    </a:lnTo>
                    <a:lnTo>
                      <a:pt x="1041955" y="3172778"/>
                    </a:lnTo>
                    <a:lnTo>
                      <a:pt x="1033380" y="3171826"/>
                    </a:lnTo>
                    <a:lnTo>
                      <a:pt x="1025123" y="3170556"/>
                    </a:lnTo>
                    <a:lnTo>
                      <a:pt x="1016549" y="3168969"/>
                    </a:lnTo>
                    <a:lnTo>
                      <a:pt x="1008292" y="3166747"/>
                    </a:lnTo>
                    <a:lnTo>
                      <a:pt x="1000353" y="3164208"/>
                    </a:lnTo>
                    <a:lnTo>
                      <a:pt x="992731" y="3161351"/>
                    </a:lnTo>
                    <a:lnTo>
                      <a:pt x="985109" y="3158177"/>
                    </a:lnTo>
                    <a:lnTo>
                      <a:pt x="977487" y="3154368"/>
                    </a:lnTo>
                    <a:lnTo>
                      <a:pt x="970183" y="3150559"/>
                    </a:lnTo>
                    <a:lnTo>
                      <a:pt x="962879" y="3146433"/>
                    </a:lnTo>
                    <a:lnTo>
                      <a:pt x="955892" y="3141354"/>
                    </a:lnTo>
                    <a:lnTo>
                      <a:pt x="949541" y="3136275"/>
                    </a:lnTo>
                    <a:lnTo>
                      <a:pt x="943190" y="3131197"/>
                    </a:lnTo>
                    <a:lnTo>
                      <a:pt x="936838" y="3125483"/>
                    </a:lnTo>
                    <a:lnTo>
                      <a:pt x="931122" y="3119770"/>
                    </a:lnTo>
                    <a:lnTo>
                      <a:pt x="925406" y="3113739"/>
                    </a:lnTo>
                    <a:lnTo>
                      <a:pt x="920324" y="3107390"/>
                    </a:lnTo>
                    <a:lnTo>
                      <a:pt x="915243" y="3100724"/>
                    </a:lnTo>
                    <a:lnTo>
                      <a:pt x="910162" y="3093741"/>
                    </a:lnTo>
                    <a:lnTo>
                      <a:pt x="906034" y="3086123"/>
                    </a:lnTo>
                    <a:lnTo>
                      <a:pt x="901905" y="3078823"/>
                    </a:lnTo>
                    <a:lnTo>
                      <a:pt x="898412" y="3071205"/>
                    </a:lnTo>
                    <a:lnTo>
                      <a:pt x="894919" y="3063587"/>
                    </a:lnTo>
                    <a:lnTo>
                      <a:pt x="892060" y="3055334"/>
                    </a:lnTo>
                    <a:lnTo>
                      <a:pt x="889520" y="3047081"/>
                    </a:lnTo>
                    <a:lnTo>
                      <a:pt x="887614" y="3038828"/>
                    </a:lnTo>
                    <a:lnTo>
                      <a:pt x="885709" y="3029940"/>
                    </a:lnTo>
                    <a:lnTo>
                      <a:pt x="884439" y="3021053"/>
                    </a:lnTo>
                    <a:lnTo>
                      <a:pt x="748518" y="1897076"/>
                    </a:lnTo>
                    <a:lnTo>
                      <a:pt x="649118" y="1897076"/>
                    </a:lnTo>
                    <a:lnTo>
                      <a:pt x="512879" y="3021053"/>
                    </a:lnTo>
                    <a:lnTo>
                      <a:pt x="511609" y="3029940"/>
                    </a:lnTo>
                    <a:lnTo>
                      <a:pt x="510021" y="3038828"/>
                    </a:lnTo>
                    <a:lnTo>
                      <a:pt x="507798" y="3047081"/>
                    </a:lnTo>
                    <a:lnTo>
                      <a:pt x="505258" y="3055334"/>
                    </a:lnTo>
                    <a:lnTo>
                      <a:pt x="502399" y="3063587"/>
                    </a:lnTo>
                    <a:lnTo>
                      <a:pt x="498906" y="3071205"/>
                    </a:lnTo>
                    <a:lnTo>
                      <a:pt x="495413" y="3078823"/>
                    </a:lnTo>
                    <a:lnTo>
                      <a:pt x="491284" y="3086123"/>
                    </a:lnTo>
                    <a:lnTo>
                      <a:pt x="487156" y="3093741"/>
                    </a:lnTo>
                    <a:lnTo>
                      <a:pt x="482392" y="3100724"/>
                    </a:lnTo>
                    <a:lnTo>
                      <a:pt x="477311" y="3107390"/>
                    </a:lnTo>
                    <a:lnTo>
                      <a:pt x="472230" y="3113739"/>
                    </a:lnTo>
                    <a:lnTo>
                      <a:pt x="466196" y="3119770"/>
                    </a:lnTo>
                    <a:lnTo>
                      <a:pt x="460480" y="3125483"/>
                    </a:lnTo>
                    <a:lnTo>
                      <a:pt x="454446" y="3131197"/>
                    </a:lnTo>
                    <a:lnTo>
                      <a:pt x="447777" y="3136275"/>
                    </a:lnTo>
                    <a:lnTo>
                      <a:pt x="441426" y="3141354"/>
                    </a:lnTo>
                    <a:lnTo>
                      <a:pt x="434439" y="3146433"/>
                    </a:lnTo>
                    <a:lnTo>
                      <a:pt x="427452" y="3150559"/>
                    </a:lnTo>
                    <a:lnTo>
                      <a:pt x="420148" y="3154368"/>
                    </a:lnTo>
                    <a:lnTo>
                      <a:pt x="412209" y="3158177"/>
                    </a:lnTo>
                    <a:lnTo>
                      <a:pt x="404587" y="3161351"/>
                    </a:lnTo>
                    <a:lnTo>
                      <a:pt x="396965" y="3164208"/>
                    </a:lnTo>
                    <a:lnTo>
                      <a:pt x="389026" y="3166747"/>
                    </a:lnTo>
                    <a:lnTo>
                      <a:pt x="380769" y="3168969"/>
                    </a:lnTo>
                    <a:lnTo>
                      <a:pt x="372512" y="3170556"/>
                    </a:lnTo>
                    <a:lnTo>
                      <a:pt x="364256" y="3171826"/>
                    </a:lnTo>
                    <a:lnTo>
                      <a:pt x="355363" y="3172778"/>
                    </a:lnTo>
                    <a:lnTo>
                      <a:pt x="346789" y="3173413"/>
                    </a:lnTo>
                    <a:lnTo>
                      <a:pt x="338215" y="3173413"/>
                    </a:lnTo>
                    <a:lnTo>
                      <a:pt x="329323" y="3173096"/>
                    </a:lnTo>
                    <a:lnTo>
                      <a:pt x="320431" y="3172143"/>
                    </a:lnTo>
                    <a:lnTo>
                      <a:pt x="311856" y="3170874"/>
                    </a:lnTo>
                    <a:lnTo>
                      <a:pt x="302964" y="3169287"/>
                    </a:lnTo>
                    <a:lnTo>
                      <a:pt x="294390" y="3167065"/>
                    </a:lnTo>
                    <a:lnTo>
                      <a:pt x="286133" y="3164525"/>
                    </a:lnTo>
                    <a:lnTo>
                      <a:pt x="278193" y="3161669"/>
                    </a:lnTo>
                    <a:lnTo>
                      <a:pt x="270254" y="3158177"/>
                    </a:lnTo>
                    <a:lnTo>
                      <a:pt x="262632" y="3154685"/>
                    </a:lnTo>
                    <a:lnTo>
                      <a:pt x="255328" y="3150559"/>
                    </a:lnTo>
                    <a:lnTo>
                      <a:pt x="248024" y="3146433"/>
                    </a:lnTo>
                    <a:lnTo>
                      <a:pt x="241038" y="3141354"/>
                    </a:lnTo>
                    <a:lnTo>
                      <a:pt x="234369" y="3136275"/>
                    </a:lnTo>
                    <a:lnTo>
                      <a:pt x="228017" y="3131197"/>
                    </a:lnTo>
                    <a:lnTo>
                      <a:pt x="221666" y="3125483"/>
                    </a:lnTo>
                    <a:lnTo>
                      <a:pt x="215949" y="3119770"/>
                    </a:lnTo>
                    <a:lnTo>
                      <a:pt x="210551" y="3113739"/>
                    </a:lnTo>
                    <a:lnTo>
                      <a:pt x="205152" y="3107073"/>
                    </a:lnTo>
                    <a:lnTo>
                      <a:pt x="200071" y="3100724"/>
                    </a:lnTo>
                    <a:lnTo>
                      <a:pt x="195625" y="3093741"/>
                    </a:lnTo>
                    <a:lnTo>
                      <a:pt x="190861" y="3086441"/>
                    </a:lnTo>
                    <a:lnTo>
                      <a:pt x="187050" y="3079140"/>
                    </a:lnTo>
                    <a:lnTo>
                      <a:pt x="183557" y="3071522"/>
                    </a:lnTo>
                    <a:lnTo>
                      <a:pt x="180064" y="3063904"/>
                    </a:lnTo>
                    <a:lnTo>
                      <a:pt x="177206" y="3056286"/>
                    </a:lnTo>
                    <a:lnTo>
                      <a:pt x="174665" y="3048351"/>
                    </a:lnTo>
                    <a:lnTo>
                      <a:pt x="172760" y="3040098"/>
                    </a:lnTo>
                    <a:lnTo>
                      <a:pt x="170854" y="3031527"/>
                    </a:lnTo>
                    <a:lnTo>
                      <a:pt x="169584" y="3023275"/>
                    </a:lnTo>
                    <a:lnTo>
                      <a:pt x="168631" y="3014704"/>
                    </a:lnTo>
                    <a:lnTo>
                      <a:pt x="168313" y="3006134"/>
                    </a:lnTo>
                    <a:lnTo>
                      <a:pt x="168313" y="2997564"/>
                    </a:lnTo>
                    <a:lnTo>
                      <a:pt x="168631" y="2988676"/>
                    </a:lnTo>
                    <a:lnTo>
                      <a:pt x="169584" y="2979788"/>
                    </a:lnTo>
                    <a:lnTo>
                      <a:pt x="297565" y="1918661"/>
                    </a:lnTo>
                    <a:lnTo>
                      <a:pt x="320431" y="1733289"/>
                    </a:lnTo>
                    <a:lnTo>
                      <a:pt x="320431" y="1545695"/>
                    </a:lnTo>
                    <a:lnTo>
                      <a:pt x="320431" y="1218437"/>
                    </a:lnTo>
                    <a:lnTo>
                      <a:pt x="320431" y="958472"/>
                    </a:lnTo>
                    <a:lnTo>
                      <a:pt x="315032" y="960376"/>
                    </a:lnTo>
                    <a:lnTo>
                      <a:pt x="309633" y="962598"/>
                    </a:lnTo>
                    <a:lnTo>
                      <a:pt x="299788" y="967360"/>
                    </a:lnTo>
                    <a:lnTo>
                      <a:pt x="295025" y="969899"/>
                    </a:lnTo>
                    <a:lnTo>
                      <a:pt x="290579" y="972438"/>
                    </a:lnTo>
                    <a:lnTo>
                      <a:pt x="286450" y="975295"/>
                    </a:lnTo>
                    <a:lnTo>
                      <a:pt x="282004" y="978152"/>
                    </a:lnTo>
                    <a:lnTo>
                      <a:pt x="277876" y="981326"/>
                    </a:lnTo>
                    <a:lnTo>
                      <a:pt x="274065" y="984817"/>
                    </a:lnTo>
                    <a:lnTo>
                      <a:pt x="270254" y="988944"/>
                    </a:lnTo>
                    <a:lnTo>
                      <a:pt x="266443" y="993070"/>
                    </a:lnTo>
                    <a:lnTo>
                      <a:pt x="262632" y="997514"/>
                    </a:lnTo>
                    <a:lnTo>
                      <a:pt x="259139" y="1002275"/>
                    </a:lnTo>
                    <a:lnTo>
                      <a:pt x="255646" y="1007354"/>
                    </a:lnTo>
                    <a:lnTo>
                      <a:pt x="252153" y="1012750"/>
                    </a:lnTo>
                    <a:lnTo>
                      <a:pt x="248342" y="1018781"/>
                    </a:lnTo>
                    <a:lnTo>
                      <a:pt x="245166" y="1025130"/>
                    </a:lnTo>
                    <a:lnTo>
                      <a:pt x="241038" y="1034970"/>
                    </a:lnTo>
                    <a:lnTo>
                      <a:pt x="236909" y="1046079"/>
                    </a:lnTo>
                    <a:lnTo>
                      <a:pt x="235321" y="1052110"/>
                    </a:lnTo>
                    <a:lnTo>
                      <a:pt x="233416" y="1058459"/>
                    </a:lnTo>
                    <a:lnTo>
                      <a:pt x="231828" y="1065124"/>
                    </a:lnTo>
                    <a:lnTo>
                      <a:pt x="230240" y="1072107"/>
                    </a:lnTo>
                    <a:lnTo>
                      <a:pt x="228970" y="1079726"/>
                    </a:lnTo>
                    <a:lnTo>
                      <a:pt x="227699" y="1087343"/>
                    </a:lnTo>
                    <a:lnTo>
                      <a:pt x="226747" y="1095596"/>
                    </a:lnTo>
                    <a:lnTo>
                      <a:pt x="225794" y="1104484"/>
                    </a:lnTo>
                    <a:lnTo>
                      <a:pt x="225159" y="1113372"/>
                    </a:lnTo>
                    <a:lnTo>
                      <a:pt x="224524" y="1122894"/>
                    </a:lnTo>
                    <a:lnTo>
                      <a:pt x="224206" y="1132734"/>
                    </a:lnTo>
                    <a:lnTo>
                      <a:pt x="223889" y="1143209"/>
                    </a:lnTo>
                    <a:lnTo>
                      <a:pt x="224206" y="1157493"/>
                    </a:lnTo>
                    <a:lnTo>
                      <a:pt x="224841" y="1172729"/>
                    </a:lnTo>
                    <a:lnTo>
                      <a:pt x="225794" y="1188282"/>
                    </a:lnTo>
                    <a:lnTo>
                      <a:pt x="227382" y="1205105"/>
                    </a:lnTo>
                    <a:lnTo>
                      <a:pt x="229605" y="1222563"/>
                    </a:lnTo>
                    <a:lnTo>
                      <a:pt x="232146" y="1240974"/>
                    </a:lnTo>
                    <a:lnTo>
                      <a:pt x="235321" y="1260019"/>
                    </a:lnTo>
                    <a:lnTo>
                      <a:pt x="239132" y="1280016"/>
                    </a:lnTo>
                    <a:lnTo>
                      <a:pt x="243578" y="1300648"/>
                    </a:lnTo>
                    <a:lnTo>
                      <a:pt x="248342" y="1322233"/>
                    </a:lnTo>
                    <a:lnTo>
                      <a:pt x="254376" y="1344769"/>
                    </a:lnTo>
                    <a:lnTo>
                      <a:pt x="260409" y="1367941"/>
                    </a:lnTo>
                    <a:lnTo>
                      <a:pt x="267396" y="1392065"/>
                    </a:lnTo>
                    <a:lnTo>
                      <a:pt x="275018" y="1416823"/>
                    </a:lnTo>
                    <a:lnTo>
                      <a:pt x="283275" y="1442851"/>
                    </a:lnTo>
                    <a:lnTo>
                      <a:pt x="292167" y="1469514"/>
                    </a:lnTo>
                    <a:lnTo>
                      <a:pt x="292167" y="1731384"/>
                    </a:lnTo>
                    <a:lnTo>
                      <a:pt x="270572" y="1911360"/>
                    </a:lnTo>
                    <a:lnTo>
                      <a:pt x="266126" y="1909456"/>
                    </a:lnTo>
                    <a:lnTo>
                      <a:pt x="261362" y="1907234"/>
                    </a:lnTo>
                    <a:lnTo>
                      <a:pt x="257234" y="1904694"/>
                    </a:lnTo>
                    <a:lnTo>
                      <a:pt x="252788" y="1902155"/>
                    </a:lnTo>
                    <a:lnTo>
                      <a:pt x="248342" y="1899298"/>
                    </a:lnTo>
                    <a:lnTo>
                      <a:pt x="244213" y="1896441"/>
                    </a:lnTo>
                    <a:lnTo>
                      <a:pt x="240402" y="1893267"/>
                    </a:lnTo>
                    <a:lnTo>
                      <a:pt x="236592" y="1889776"/>
                    </a:lnTo>
                    <a:lnTo>
                      <a:pt x="232781" y="1886284"/>
                    </a:lnTo>
                    <a:lnTo>
                      <a:pt x="229287" y="1882792"/>
                    </a:lnTo>
                    <a:lnTo>
                      <a:pt x="226112" y="1878666"/>
                    </a:lnTo>
                    <a:lnTo>
                      <a:pt x="222936" y="1874540"/>
                    </a:lnTo>
                    <a:lnTo>
                      <a:pt x="219760" y="1870096"/>
                    </a:lnTo>
                    <a:lnTo>
                      <a:pt x="216902" y="1865652"/>
                    </a:lnTo>
                    <a:lnTo>
                      <a:pt x="214361" y="1861208"/>
                    </a:lnTo>
                    <a:lnTo>
                      <a:pt x="212138" y="1856447"/>
                    </a:lnTo>
                    <a:lnTo>
                      <a:pt x="198165" y="1826927"/>
                    </a:lnTo>
                    <a:lnTo>
                      <a:pt x="184510" y="1797724"/>
                    </a:lnTo>
                    <a:lnTo>
                      <a:pt x="171489" y="1769474"/>
                    </a:lnTo>
                    <a:lnTo>
                      <a:pt x="159421" y="1741541"/>
                    </a:lnTo>
                    <a:lnTo>
                      <a:pt x="147354" y="1714244"/>
                    </a:lnTo>
                    <a:lnTo>
                      <a:pt x="135921" y="1687263"/>
                    </a:lnTo>
                    <a:lnTo>
                      <a:pt x="125124" y="1660917"/>
                    </a:lnTo>
                    <a:lnTo>
                      <a:pt x="114961" y="1634889"/>
                    </a:lnTo>
                    <a:lnTo>
                      <a:pt x="105117" y="1609813"/>
                    </a:lnTo>
                    <a:lnTo>
                      <a:pt x="95589" y="1584737"/>
                    </a:lnTo>
                    <a:lnTo>
                      <a:pt x="87015" y="1560296"/>
                    </a:lnTo>
                    <a:lnTo>
                      <a:pt x="78123" y="1536172"/>
                    </a:lnTo>
                    <a:lnTo>
                      <a:pt x="70184" y="1512683"/>
                    </a:lnTo>
                    <a:lnTo>
                      <a:pt x="62880" y="1489829"/>
                    </a:lnTo>
                    <a:lnTo>
                      <a:pt x="55893" y="1466975"/>
                    </a:lnTo>
                    <a:lnTo>
                      <a:pt x="49224" y="1445073"/>
                    </a:lnTo>
                    <a:lnTo>
                      <a:pt x="43190" y="1423171"/>
                    </a:lnTo>
                    <a:lnTo>
                      <a:pt x="37474" y="1401904"/>
                    </a:lnTo>
                    <a:lnTo>
                      <a:pt x="32393" y="1380955"/>
                    </a:lnTo>
                    <a:lnTo>
                      <a:pt x="27311" y="1360323"/>
                    </a:lnTo>
                    <a:lnTo>
                      <a:pt x="22865" y="1340325"/>
                    </a:lnTo>
                    <a:lnTo>
                      <a:pt x="18737" y="1320646"/>
                    </a:lnTo>
                    <a:lnTo>
                      <a:pt x="15244" y="1301283"/>
                    </a:lnTo>
                    <a:lnTo>
                      <a:pt x="12068" y="1282238"/>
                    </a:lnTo>
                    <a:lnTo>
                      <a:pt x="9210" y="1263828"/>
                    </a:lnTo>
                    <a:lnTo>
                      <a:pt x="6987" y="1245417"/>
                    </a:lnTo>
                    <a:lnTo>
                      <a:pt x="4764" y="1227642"/>
                    </a:lnTo>
                    <a:lnTo>
                      <a:pt x="3176" y="1210184"/>
                    </a:lnTo>
                    <a:lnTo>
                      <a:pt x="1906" y="1192726"/>
                    </a:lnTo>
                    <a:lnTo>
                      <a:pt x="953" y="1175903"/>
                    </a:lnTo>
                    <a:lnTo>
                      <a:pt x="318" y="1159397"/>
                    </a:lnTo>
                    <a:lnTo>
                      <a:pt x="0" y="1143209"/>
                    </a:lnTo>
                    <a:lnTo>
                      <a:pt x="318" y="1127973"/>
                    </a:lnTo>
                    <a:lnTo>
                      <a:pt x="953" y="1113054"/>
                    </a:lnTo>
                    <a:lnTo>
                      <a:pt x="1588" y="1098136"/>
                    </a:lnTo>
                    <a:lnTo>
                      <a:pt x="2858" y="1083534"/>
                    </a:lnTo>
                    <a:lnTo>
                      <a:pt x="4446" y="1069251"/>
                    </a:lnTo>
                    <a:lnTo>
                      <a:pt x="6034" y="1055284"/>
                    </a:lnTo>
                    <a:lnTo>
                      <a:pt x="8257" y="1041953"/>
                    </a:lnTo>
                    <a:lnTo>
                      <a:pt x="10798" y="1028304"/>
                    </a:lnTo>
                    <a:lnTo>
                      <a:pt x="13656" y="1014972"/>
                    </a:lnTo>
                    <a:lnTo>
                      <a:pt x="16832" y="1002275"/>
                    </a:lnTo>
                    <a:lnTo>
                      <a:pt x="20325" y="989579"/>
                    </a:lnTo>
                    <a:lnTo>
                      <a:pt x="23818" y="977199"/>
                    </a:lnTo>
                    <a:lnTo>
                      <a:pt x="27947" y="965138"/>
                    </a:lnTo>
                    <a:lnTo>
                      <a:pt x="32710" y="953393"/>
                    </a:lnTo>
                    <a:lnTo>
                      <a:pt x="37474" y="941966"/>
                    </a:lnTo>
                    <a:lnTo>
                      <a:pt x="42555" y="930539"/>
                    </a:lnTo>
                    <a:lnTo>
                      <a:pt x="47636" y="919429"/>
                    </a:lnTo>
                    <a:lnTo>
                      <a:pt x="53352" y="908955"/>
                    </a:lnTo>
                    <a:lnTo>
                      <a:pt x="59069" y="898797"/>
                    </a:lnTo>
                    <a:lnTo>
                      <a:pt x="65420" y="888640"/>
                    </a:lnTo>
                    <a:lnTo>
                      <a:pt x="71772" y="879117"/>
                    </a:lnTo>
                    <a:lnTo>
                      <a:pt x="78441" y="869595"/>
                    </a:lnTo>
                    <a:lnTo>
                      <a:pt x="85427" y="860390"/>
                    </a:lnTo>
                    <a:lnTo>
                      <a:pt x="92414" y="851819"/>
                    </a:lnTo>
                    <a:lnTo>
                      <a:pt x="99718" y="843567"/>
                    </a:lnTo>
                    <a:lnTo>
                      <a:pt x="107340" y="835314"/>
                    </a:lnTo>
                    <a:lnTo>
                      <a:pt x="114961" y="827696"/>
                    </a:lnTo>
                    <a:lnTo>
                      <a:pt x="122583" y="820078"/>
                    </a:lnTo>
                    <a:lnTo>
                      <a:pt x="130522" y="813094"/>
                    </a:lnTo>
                    <a:lnTo>
                      <a:pt x="138462" y="806429"/>
                    </a:lnTo>
                    <a:lnTo>
                      <a:pt x="146719" y="800080"/>
                    </a:lnTo>
                    <a:lnTo>
                      <a:pt x="154975" y="794049"/>
                    </a:lnTo>
                    <a:lnTo>
                      <a:pt x="163232" y="788653"/>
                    </a:lnTo>
                    <a:lnTo>
                      <a:pt x="171489" y="783257"/>
                    </a:lnTo>
                    <a:lnTo>
                      <a:pt x="179746" y="778179"/>
                    </a:lnTo>
                    <a:lnTo>
                      <a:pt x="188321" y="773417"/>
                    </a:lnTo>
                    <a:lnTo>
                      <a:pt x="196895" y="768973"/>
                    </a:lnTo>
                    <a:lnTo>
                      <a:pt x="205152" y="764530"/>
                    </a:lnTo>
                    <a:lnTo>
                      <a:pt x="213409" y="760403"/>
                    </a:lnTo>
                    <a:lnTo>
                      <a:pt x="221666" y="756912"/>
                    </a:lnTo>
                    <a:lnTo>
                      <a:pt x="229605" y="753420"/>
                    </a:lnTo>
                    <a:lnTo>
                      <a:pt x="237862" y="750246"/>
                    </a:lnTo>
                    <a:lnTo>
                      <a:pt x="245801" y="747389"/>
                    </a:lnTo>
                    <a:lnTo>
                      <a:pt x="254376" y="744532"/>
                    </a:lnTo>
                    <a:lnTo>
                      <a:pt x="269937" y="739771"/>
                    </a:lnTo>
                    <a:lnTo>
                      <a:pt x="285498" y="735645"/>
                    </a:lnTo>
                    <a:lnTo>
                      <a:pt x="300424" y="732470"/>
                    </a:lnTo>
                    <a:lnTo>
                      <a:pt x="315349" y="729931"/>
                    </a:lnTo>
                    <a:lnTo>
                      <a:pt x="329323" y="727709"/>
                    </a:lnTo>
                    <a:lnTo>
                      <a:pt x="342978" y="726439"/>
                    </a:lnTo>
                    <a:lnTo>
                      <a:pt x="355681" y="725170"/>
                    </a:lnTo>
                    <a:lnTo>
                      <a:pt x="368066" y="724535"/>
                    </a:lnTo>
                    <a:lnTo>
                      <a:pt x="379499" y="724218"/>
                    </a:lnTo>
                    <a:lnTo>
                      <a:pt x="389979" y="723900"/>
                    </a:lnTo>
                    <a:close/>
                    <a:moveTo>
                      <a:pt x="691663" y="0"/>
                    </a:moveTo>
                    <a:lnTo>
                      <a:pt x="699930" y="0"/>
                    </a:lnTo>
                    <a:lnTo>
                      <a:pt x="707562" y="0"/>
                    </a:lnTo>
                    <a:lnTo>
                      <a:pt x="715511" y="318"/>
                    </a:lnTo>
                    <a:lnTo>
                      <a:pt x="723143" y="954"/>
                    </a:lnTo>
                    <a:lnTo>
                      <a:pt x="731092" y="1590"/>
                    </a:lnTo>
                    <a:lnTo>
                      <a:pt x="739042" y="2544"/>
                    </a:lnTo>
                    <a:lnTo>
                      <a:pt x="746991" y="3498"/>
                    </a:lnTo>
                    <a:lnTo>
                      <a:pt x="754941" y="4770"/>
                    </a:lnTo>
                    <a:lnTo>
                      <a:pt x="762890" y="6360"/>
                    </a:lnTo>
                    <a:lnTo>
                      <a:pt x="770840" y="8268"/>
                    </a:lnTo>
                    <a:lnTo>
                      <a:pt x="778789" y="10175"/>
                    </a:lnTo>
                    <a:lnTo>
                      <a:pt x="786421" y="12083"/>
                    </a:lnTo>
                    <a:lnTo>
                      <a:pt x="794053" y="14627"/>
                    </a:lnTo>
                    <a:lnTo>
                      <a:pt x="801684" y="16853"/>
                    </a:lnTo>
                    <a:lnTo>
                      <a:pt x="809634" y="19715"/>
                    </a:lnTo>
                    <a:lnTo>
                      <a:pt x="816947" y="22577"/>
                    </a:lnTo>
                    <a:lnTo>
                      <a:pt x="824261" y="25438"/>
                    </a:lnTo>
                    <a:lnTo>
                      <a:pt x="831256" y="28618"/>
                    </a:lnTo>
                    <a:lnTo>
                      <a:pt x="838252" y="32116"/>
                    </a:lnTo>
                    <a:lnTo>
                      <a:pt x="845247" y="35614"/>
                    </a:lnTo>
                    <a:lnTo>
                      <a:pt x="851925" y="39112"/>
                    </a:lnTo>
                    <a:lnTo>
                      <a:pt x="858921" y="42927"/>
                    </a:lnTo>
                    <a:lnTo>
                      <a:pt x="872276" y="51513"/>
                    </a:lnTo>
                    <a:lnTo>
                      <a:pt x="884677" y="60098"/>
                    </a:lnTo>
                    <a:lnTo>
                      <a:pt x="896760" y="69320"/>
                    </a:lnTo>
                    <a:lnTo>
                      <a:pt x="908526" y="79177"/>
                    </a:lnTo>
                    <a:lnTo>
                      <a:pt x="919655" y="89353"/>
                    </a:lnTo>
                    <a:lnTo>
                      <a:pt x="930466" y="100482"/>
                    </a:lnTo>
                    <a:lnTo>
                      <a:pt x="940324" y="111929"/>
                    </a:lnTo>
                    <a:lnTo>
                      <a:pt x="949863" y="123695"/>
                    </a:lnTo>
                    <a:lnTo>
                      <a:pt x="958449" y="135778"/>
                    </a:lnTo>
                    <a:lnTo>
                      <a:pt x="966716" y="148497"/>
                    </a:lnTo>
                    <a:lnTo>
                      <a:pt x="974666" y="161534"/>
                    </a:lnTo>
                    <a:lnTo>
                      <a:pt x="981661" y="174889"/>
                    </a:lnTo>
                    <a:lnTo>
                      <a:pt x="988021" y="188563"/>
                    </a:lnTo>
                    <a:lnTo>
                      <a:pt x="993744" y="202554"/>
                    </a:lnTo>
                    <a:lnTo>
                      <a:pt x="998832" y="217181"/>
                    </a:lnTo>
                    <a:lnTo>
                      <a:pt x="1003284" y="231490"/>
                    </a:lnTo>
                    <a:lnTo>
                      <a:pt x="1007100" y="246435"/>
                    </a:lnTo>
                    <a:lnTo>
                      <a:pt x="1009961" y="261380"/>
                    </a:lnTo>
                    <a:lnTo>
                      <a:pt x="1012187" y="276643"/>
                    </a:lnTo>
                    <a:lnTo>
                      <a:pt x="1013777" y="291906"/>
                    </a:lnTo>
                    <a:lnTo>
                      <a:pt x="1014095" y="299856"/>
                    </a:lnTo>
                    <a:lnTo>
                      <a:pt x="1014413" y="307488"/>
                    </a:lnTo>
                    <a:lnTo>
                      <a:pt x="1014413" y="315119"/>
                    </a:lnTo>
                    <a:lnTo>
                      <a:pt x="1014413" y="323387"/>
                    </a:lnTo>
                    <a:lnTo>
                      <a:pt x="1014095" y="331018"/>
                    </a:lnTo>
                    <a:lnTo>
                      <a:pt x="1013459" y="338968"/>
                    </a:lnTo>
                    <a:lnTo>
                      <a:pt x="1012823" y="346917"/>
                    </a:lnTo>
                    <a:lnTo>
                      <a:pt x="1011869" y="354867"/>
                    </a:lnTo>
                    <a:lnTo>
                      <a:pt x="1010915" y="362498"/>
                    </a:lnTo>
                    <a:lnTo>
                      <a:pt x="1009644" y="370448"/>
                    </a:lnTo>
                    <a:lnTo>
                      <a:pt x="1008054" y="378715"/>
                    </a:lnTo>
                    <a:lnTo>
                      <a:pt x="1006146" y="386665"/>
                    </a:lnTo>
                    <a:lnTo>
                      <a:pt x="1004238" y="394614"/>
                    </a:lnTo>
                    <a:lnTo>
                      <a:pt x="1002330" y="402246"/>
                    </a:lnTo>
                    <a:lnTo>
                      <a:pt x="999786" y="409877"/>
                    </a:lnTo>
                    <a:lnTo>
                      <a:pt x="997560" y="417509"/>
                    </a:lnTo>
                    <a:lnTo>
                      <a:pt x="994698" y="424822"/>
                    </a:lnTo>
                    <a:lnTo>
                      <a:pt x="991837" y="432136"/>
                    </a:lnTo>
                    <a:lnTo>
                      <a:pt x="988975" y="439767"/>
                    </a:lnTo>
                    <a:lnTo>
                      <a:pt x="985795" y="447081"/>
                    </a:lnTo>
                    <a:lnTo>
                      <a:pt x="982297" y="454077"/>
                    </a:lnTo>
                    <a:lnTo>
                      <a:pt x="978799" y="461072"/>
                    </a:lnTo>
                    <a:lnTo>
                      <a:pt x="975302" y="467750"/>
                    </a:lnTo>
                    <a:lnTo>
                      <a:pt x="971486" y="474427"/>
                    </a:lnTo>
                    <a:lnTo>
                      <a:pt x="962900" y="487465"/>
                    </a:lnTo>
                    <a:lnTo>
                      <a:pt x="954315" y="500502"/>
                    </a:lnTo>
                    <a:lnTo>
                      <a:pt x="945093" y="512585"/>
                    </a:lnTo>
                    <a:lnTo>
                      <a:pt x="935236" y="524032"/>
                    </a:lnTo>
                    <a:lnTo>
                      <a:pt x="925061" y="535162"/>
                    </a:lnTo>
                    <a:lnTo>
                      <a:pt x="914249" y="545973"/>
                    </a:lnTo>
                    <a:lnTo>
                      <a:pt x="902484" y="556148"/>
                    </a:lnTo>
                    <a:lnTo>
                      <a:pt x="890719" y="565370"/>
                    </a:lnTo>
                    <a:lnTo>
                      <a:pt x="878635" y="574273"/>
                    </a:lnTo>
                    <a:lnTo>
                      <a:pt x="865916" y="582541"/>
                    </a:lnTo>
                    <a:lnTo>
                      <a:pt x="852879" y="590172"/>
                    </a:lnTo>
                    <a:lnTo>
                      <a:pt x="839524" y="597168"/>
                    </a:lnTo>
                    <a:lnTo>
                      <a:pt x="825851" y="603846"/>
                    </a:lnTo>
                    <a:lnTo>
                      <a:pt x="811859" y="609569"/>
                    </a:lnTo>
                    <a:lnTo>
                      <a:pt x="797232" y="614657"/>
                    </a:lnTo>
                    <a:lnTo>
                      <a:pt x="782923" y="619109"/>
                    </a:lnTo>
                    <a:lnTo>
                      <a:pt x="767978" y="622606"/>
                    </a:lnTo>
                    <a:lnTo>
                      <a:pt x="753033" y="625786"/>
                    </a:lnTo>
                    <a:lnTo>
                      <a:pt x="737770" y="628012"/>
                    </a:lnTo>
                    <a:lnTo>
                      <a:pt x="722507" y="629602"/>
                    </a:lnTo>
                    <a:lnTo>
                      <a:pt x="714557" y="629920"/>
                    </a:lnTo>
                    <a:lnTo>
                      <a:pt x="706926" y="630238"/>
                    </a:lnTo>
                    <a:lnTo>
                      <a:pt x="699294" y="630238"/>
                    </a:lnTo>
                    <a:lnTo>
                      <a:pt x="691027" y="630238"/>
                    </a:lnTo>
                    <a:lnTo>
                      <a:pt x="683395" y="629920"/>
                    </a:lnTo>
                    <a:lnTo>
                      <a:pt x="675446" y="629284"/>
                    </a:lnTo>
                    <a:lnTo>
                      <a:pt x="667496" y="628648"/>
                    </a:lnTo>
                    <a:lnTo>
                      <a:pt x="659547" y="627694"/>
                    </a:lnTo>
                    <a:lnTo>
                      <a:pt x="651915" y="626740"/>
                    </a:lnTo>
                    <a:lnTo>
                      <a:pt x="643966" y="625150"/>
                    </a:lnTo>
                    <a:lnTo>
                      <a:pt x="635698" y="623878"/>
                    </a:lnTo>
                    <a:lnTo>
                      <a:pt x="627749" y="621970"/>
                    </a:lnTo>
                    <a:lnTo>
                      <a:pt x="619799" y="620063"/>
                    </a:lnTo>
                    <a:lnTo>
                      <a:pt x="612167" y="617837"/>
                    </a:lnTo>
                    <a:lnTo>
                      <a:pt x="604536" y="615611"/>
                    </a:lnTo>
                    <a:lnTo>
                      <a:pt x="596904" y="613067"/>
                    </a:lnTo>
                    <a:lnTo>
                      <a:pt x="589591" y="610523"/>
                    </a:lnTo>
                    <a:lnTo>
                      <a:pt x="582277" y="607661"/>
                    </a:lnTo>
                    <a:lnTo>
                      <a:pt x="574646" y="604800"/>
                    </a:lnTo>
                    <a:lnTo>
                      <a:pt x="567332" y="601620"/>
                    </a:lnTo>
                    <a:lnTo>
                      <a:pt x="560337" y="597804"/>
                    </a:lnTo>
                    <a:lnTo>
                      <a:pt x="553341" y="594306"/>
                    </a:lnTo>
                    <a:lnTo>
                      <a:pt x="546663" y="590808"/>
                    </a:lnTo>
                    <a:lnTo>
                      <a:pt x="539986" y="586993"/>
                    </a:lnTo>
                    <a:lnTo>
                      <a:pt x="526949" y="578725"/>
                    </a:lnTo>
                    <a:lnTo>
                      <a:pt x="513911" y="570140"/>
                    </a:lnTo>
                    <a:lnTo>
                      <a:pt x="501828" y="560918"/>
                    </a:lnTo>
                    <a:lnTo>
                      <a:pt x="490381" y="551061"/>
                    </a:lnTo>
                    <a:lnTo>
                      <a:pt x="479252" y="540249"/>
                    </a:lnTo>
                    <a:lnTo>
                      <a:pt x="468440" y="529438"/>
                    </a:lnTo>
                    <a:lnTo>
                      <a:pt x="458265" y="518309"/>
                    </a:lnTo>
                    <a:lnTo>
                      <a:pt x="449043" y="506544"/>
                    </a:lnTo>
                    <a:lnTo>
                      <a:pt x="440140" y="494460"/>
                    </a:lnTo>
                    <a:lnTo>
                      <a:pt x="431872" y="481423"/>
                    </a:lnTo>
                    <a:lnTo>
                      <a:pt x="424241" y="468386"/>
                    </a:lnTo>
                    <a:lnTo>
                      <a:pt x="417245" y="455031"/>
                    </a:lnTo>
                    <a:lnTo>
                      <a:pt x="410568" y="441675"/>
                    </a:lnTo>
                    <a:lnTo>
                      <a:pt x="404844" y="427366"/>
                    </a:lnTo>
                    <a:lnTo>
                      <a:pt x="399756" y="413057"/>
                    </a:lnTo>
                    <a:lnTo>
                      <a:pt x="395305" y="398430"/>
                    </a:lnTo>
                    <a:lnTo>
                      <a:pt x="391489" y="383803"/>
                    </a:lnTo>
                    <a:lnTo>
                      <a:pt x="388627" y="368540"/>
                    </a:lnTo>
                    <a:lnTo>
                      <a:pt x="386401" y="353277"/>
                    </a:lnTo>
                    <a:lnTo>
                      <a:pt x="384811" y="338014"/>
                    </a:lnTo>
                    <a:lnTo>
                      <a:pt x="384493" y="330382"/>
                    </a:lnTo>
                    <a:lnTo>
                      <a:pt x="384175" y="322751"/>
                    </a:lnTo>
                    <a:lnTo>
                      <a:pt x="384175" y="314483"/>
                    </a:lnTo>
                    <a:lnTo>
                      <a:pt x="384175" y="306851"/>
                    </a:lnTo>
                    <a:lnTo>
                      <a:pt x="384493" y="298902"/>
                    </a:lnTo>
                    <a:lnTo>
                      <a:pt x="385129" y="291270"/>
                    </a:lnTo>
                    <a:lnTo>
                      <a:pt x="385765" y="283321"/>
                    </a:lnTo>
                    <a:lnTo>
                      <a:pt x="386719" y="275371"/>
                    </a:lnTo>
                    <a:lnTo>
                      <a:pt x="387673" y="267422"/>
                    </a:lnTo>
                    <a:lnTo>
                      <a:pt x="389263" y="259472"/>
                    </a:lnTo>
                    <a:lnTo>
                      <a:pt x="390535" y="251523"/>
                    </a:lnTo>
                    <a:lnTo>
                      <a:pt x="392443" y="243573"/>
                    </a:lnTo>
                    <a:lnTo>
                      <a:pt x="394351" y="235624"/>
                    </a:lnTo>
                    <a:lnTo>
                      <a:pt x="396577" y="227992"/>
                    </a:lnTo>
                    <a:lnTo>
                      <a:pt x="398802" y="220361"/>
                    </a:lnTo>
                    <a:lnTo>
                      <a:pt x="401346" y="212729"/>
                    </a:lnTo>
                    <a:lnTo>
                      <a:pt x="403890" y="204780"/>
                    </a:lnTo>
                    <a:lnTo>
                      <a:pt x="406752" y="197466"/>
                    </a:lnTo>
                    <a:lnTo>
                      <a:pt x="409614" y="190153"/>
                    </a:lnTo>
                    <a:lnTo>
                      <a:pt x="412794" y="183157"/>
                    </a:lnTo>
                    <a:lnTo>
                      <a:pt x="416609" y="176161"/>
                    </a:lnTo>
                    <a:lnTo>
                      <a:pt x="420107" y="169166"/>
                    </a:lnTo>
                    <a:lnTo>
                      <a:pt x="423605" y="162488"/>
                    </a:lnTo>
                    <a:lnTo>
                      <a:pt x="427421" y="155811"/>
                    </a:lnTo>
                    <a:lnTo>
                      <a:pt x="435688" y="142137"/>
                    </a:lnTo>
                    <a:lnTo>
                      <a:pt x="444274" y="129736"/>
                    </a:lnTo>
                    <a:lnTo>
                      <a:pt x="453495" y="117653"/>
                    </a:lnTo>
                    <a:lnTo>
                      <a:pt x="463352" y="105888"/>
                    </a:lnTo>
                    <a:lnTo>
                      <a:pt x="474164" y="94758"/>
                    </a:lnTo>
                    <a:lnTo>
                      <a:pt x="484975" y="83947"/>
                    </a:lnTo>
                    <a:lnTo>
                      <a:pt x="496104" y="74090"/>
                    </a:lnTo>
                    <a:lnTo>
                      <a:pt x="507870" y="64550"/>
                    </a:lnTo>
                    <a:lnTo>
                      <a:pt x="519953" y="55965"/>
                    </a:lnTo>
                    <a:lnTo>
                      <a:pt x="532990" y="47697"/>
                    </a:lnTo>
                    <a:lnTo>
                      <a:pt x="546027" y="39748"/>
                    </a:lnTo>
                    <a:lnTo>
                      <a:pt x="559383" y="32752"/>
                    </a:lnTo>
                    <a:lnTo>
                      <a:pt x="572738" y="26392"/>
                    </a:lnTo>
                    <a:lnTo>
                      <a:pt x="587047" y="20669"/>
                    </a:lnTo>
                    <a:lnTo>
                      <a:pt x="601356" y="15581"/>
                    </a:lnTo>
                    <a:lnTo>
                      <a:pt x="615983" y="11129"/>
                    </a:lnTo>
                    <a:lnTo>
                      <a:pt x="630610" y="7314"/>
                    </a:lnTo>
                    <a:lnTo>
                      <a:pt x="645873" y="4452"/>
                    </a:lnTo>
                    <a:lnTo>
                      <a:pt x="661137" y="2226"/>
                    </a:lnTo>
                    <a:lnTo>
                      <a:pt x="676400" y="636"/>
                    </a:lnTo>
                    <a:lnTo>
                      <a:pt x="684031" y="318"/>
                    </a:lnTo>
                    <a:lnTo>
                      <a:pt x="691663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3200">
                  <a:solidFill>
                    <a:srgbClr val="FFFFF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  <p:sp>
          <p:nvSpPr>
            <p:cNvPr id="45" name="矩形 44"/>
            <p:cNvSpPr/>
            <p:nvPr/>
          </p:nvSpPr>
          <p:spPr>
            <a:xfrm>
              <a:off x="7724308" y="2796734"/>
              <a:ext cx="400548" cy="751722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决策者</a:t>
              </a:r>
              <a:endParaRPr lang="zh-CN" altLang="en-US" sz="2400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239000" y="2342362"/>
            <a:ext cx="4366260" cy="2717318"/>
            <a:chOff x="7239000" y="2342362"/>
            <a:chExt cx="4366260" cy="2717318"/>
          </a:xfrm>
        </p:grpSpPr>
        <p:sp>
          <p:nvSpPr>
            <p:cNvPr id="16" name="矩形: 圆角 15"/>
            <p:cNvSpPr/>
            <p:nvPr/>
          </p:nvSpPr>
          <p:spPr>
            <a:xfrm>
              <a:off x="7239000" y="2342362"/>
              <a:ext cx="4366260" cy="2717318"/>
            </a:xfrm>
            <a:prstGeom prst="roundRect">
              <a:avLst>
                <a:gd name="adj" fmla="val 0"/>
              </a:avLst>
            </a:prstGeom>
            <a:solidFill>
              <a:srgbClr val="B10F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7457281" y="2599052"/>
              <a:ext cx="3929697" cy="22039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要从中找出具有</a:t>
              </a:r>
              <a:endParaRPr lang="en-US" altLang="zh-CN" sz="2400" b="1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  <a:p>
              <a:pPr>
                <a:lnSpc>
                  <a:spcPct val="125000"/>
                </a:lnSpc>
              </a:pPr>
              <a:r>
                <a:rPr lang="zh-CN" altLang="en-US" sz="40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决定力量的人</a:t>
              </a:r>
              <a:endParaRPr lang="en-US" altLang="zh-CN" sz="2400" b="1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  <a:p>
              <a:pPr>
                <a:lnSpc>
                  <a:spcPct val="125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集中火力与其交流洽谈，从而促进签约成交。</a:t>
              </a:r>
              <a:endParaRPr lang="zh-CN" altLang="en-US" sz="2400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sp>
        <p:nvSpPr>
          <p:cNvPr id="18" name="任意多边形: 形状 17"/>
          <p:cNvSpPr/>
          <p:nvPr/>
        </p:nvSpPr>
        <p:spPr>
          <a:xfrm>
            <a:off x="3802380" y="1996440"/>
            <a:ext cx="5600700" cy="335280"/>
          </a:xfrm>
          <a:custGeom>
            <a:avLst/>
            <a:gdLst>
              <a:gd name="connsiteX0" fmla="*/ 0 w 5600700"/>
              <a:gd name="connsiteY0" fmla="*/ 228600 h 335280"/>
              <a:gd name="connsiteX1" fmla="*/ 0 w 5600700"/>
              <a:gd name="connsiteY1" fmla="*/ 0 h 335280"/>
              <a:gd name="connsiteX2" fmla="*/ 5600700 w 5600700"/>
              <a:gd name="connsiteY2" fmla="*/ 0 h 335280"/>
              <a:gd name="connsiteX3" fmla="*/ 5600700 w 5600700"/>
              <a:gd name="connsiteY3" fmla="*/ 335280 h 335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00700" h="335280">
                <a:moveTo>
                  <a:pt x="0" y="228600"/>
                </a:moveTo>
                <a:lnTo>
                  <a:pt x="0" y="0"/>
                </a:lnTo>
                <a:lnTo>
                  <a:pt x="5600700" y="0"/>
                </a:lnTo>
                <a:lnTo>
                  <a:pt x="5600700" y="335280"/>
                </a:lnTo>
              </a:path>
            </a:pathLst>
          </a:custGeom>
          <a:noFill/>
          <a:ln w="22225">
            <a:solidFill>
              <a:srgbClr val="B10F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20170" y="114356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B10F0F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rPr>
              <a:t>销售常用技巧</a:t>
            </a:r>
            <a:endParaRPr lang="zh-CN" altLang="en-US" sz="2800" b="1" dirty="0">
              <a:solidFill>
                <a:srgbClr val="B10F0F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  <a:sym typeface="阿里巴巴普惠体 R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箭头: 下 38"/>
          <p:cNvSpPr/>
          <p:nvPr/>
        </p:nvSpPr>
        <p:spPr>
          <a:xfrm rot="16200000">
            <a:off x="1658061" y="1547571"/>
            <a:ext cx="3595384" cy="5074753"/>
          </a:xfrm>
          <a:prstGeom prst="downArrow">
            <a:avLst>
              <a:gd name="adj1" fmla="val 65363"/>
              <a:gd name="adj2" fmla="val 65873"/>
            </a:avLst>
          </a:prstGeom>
          <a:gradFill>
            <a:gsLst>
              <a:gs pos="0">
                <a:schemeClr val="bg1">
                  <a:lumMod val="85000"/>
                  <a:alpha val="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032865" y="210144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勤奋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+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技巧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=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成交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2707640" y="163977"/>
            <a:ext cx="3388360" cy="461665"/>
            <a:chOff x="2707640" y="163977"/>
            <a:chExt cx="3388360" cy="461665"/>
          </a:xfrm>
        </p:grpSpPr>
        <p:grpSp>
          <p:nvGrpSpPr>
            <p:cNvPr id="46" name="组合 45"/>
            <p:cNvGrpSpPr/>
            <p:nvPr/>
          </p:nvGrpSpPr>
          <p:grpSpPr>
            <a:xfrm>
              <a:off x="3477722" y="163977"/>
              <a:ext cx="2618278" cy="461665"/>
              <a:chOff x="2795666" y="145132"/>
              <a:chExt cx="2618278" cy="461665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3299327" y="145132"/>
                <a:ext cx="211461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B10F0F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差异战术法</a:t>
                </a:r>
                <a:endParaRPr lang="zh-CN" altLang="en-US" sz="2400" b="1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2855486" y="166756"/>
                <a:ext cx="418419" cy="418419"/>
              </a:xfrm>
              <a:prstGeom prst="ellipse">
                <a:avLst/>
              </a:prstGeom>
              <a:solidFill>
                <a:srgbClr val="B10F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2795666" y="145132"/>
                <a:ext cx="51809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spc="-150" dirty="0">
                    <a:solidFill>
                      <a:schemeClr val="bg1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13</a:t>
                </a:r>
                <a:endParaRPr lang="zh-CN" altLang="en-US" sz="2400" b="1" spc="-150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  <p:cxnSp>
          <p:nvCxnSpPr>
            <p:cNvPr id="66" name="直接连接符 65"/>
            <p:cNvCxnSpPr/>
            <p:nvPr/>
          </p:nvCxnSpPr>
          <p:spPr>
            <a:xfrm>
              <a:off x="2707640" y="394810"/>
              <a:ext cx="655320" cy="0"/>
            </a:xfrm>
            <a:prstGeom prst="line">
              <a:avLst/>
            </a:prstGeom>
            <a:ln w="22225">
              <a:solidFill>
                <a:srgbClr val="B10F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矩形 22"/>
          <p:cNvSpPr/>
          <p:nvPr/>
        </p:nvSpPr>
        <p:spPr>
          <a:xfrm>
            <a:off x="965272" y="1257231"/>
            <a:ext cx="4140055" cy="809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如果公司项目代理加盟价格定得</a:t>
            </a:r>
            <a:endParaRPr lang="en-US" altLang="zh-CN" sz="2000" dirty="0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rgbClr val="C00000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比同类型项目价格高时：</a:t>
            </a:r>
            <a:endParaRPr lang="zh-CN" altLang="en-US" sz="2000" b="1" dirty="0">
              <a:solidFill>
                <a:srgbClr val="C00000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001927" y="2665721"/>
            <a:ext cx="2744649" cy="1272094"/>
            <a:chOff x="4509591" y="2156906"/>
            <a:chExt cx="2744649" cy="1272094"/>
          </a:xfrm>
        </p:grpSpPr>
        <p:sp>
          <p:nvSpPr>
            <p:cNvPr id="28" name="矩形: 圆角 27"/>
            <p:cNvSpPr/>
            <p:nvPr/>
          </p:nvSpPr>
          <p:spPr>
            <a:xfrm>
              <a:off x="4509591" y="2156906"/>
              <a:ext cx="2744649" cy="1272094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9" name="泪滴形 28"/>
            <p:cNvSpPr/>
            <p:nvPr/>
          </p:nvSpPr>
          <p:spPr>
            <a:xfrm>
              <a:off x="4610100" y="2240503"/>
              <a:ext cx="1104900" cy="1104900"/>
            </a:xfrm>
            <a:prstGeom prst="teardrop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5881915" y="2459504"/>
              <a:ext cx="110799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本公司</a:t>
              </a:r>
              <a:endParaRPr lang="en-US" altLang="zh-CN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加盟价格</a:t>
              </a:r>
              <a:endParaRPr lang="zh-CN" altLang="en-US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4788088" y="2397948"/>
              <a:ext cx="748923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400" b="1" dirty="0">
                  <a:solidFill>
                    <a:srgbClr val="C00000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高</a:t>
              </a:r>
              <a:endParaRPr lang="zh-CN" altLang="en-US" sz="4400" b="1" dirty="0">
                <a:solidFill>
                  <a:srgbClr val="C00000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001927" y="4217887"/>
            <a:ext cx="2744649" cy="1272094"/>
            <a:chOff x="4509591" y="2156906"/>
            <a:chExt cx="2744649" cy="1272094"/>
          </a:xfrm>
        </p:grpSpPr>
        <p:sp>
          <p:nvSpPr>
            <p:cNvPr id="35" name="矩形: 圆角 34"/>
            <p:cNvSpPr/>
            <p:nvPr/>
          </p:nvSpPr>
          <p:spPr>
            <a:xfrm>
              <a:off x="4509591" y="2156906"/>
              <a:ext cx="2744649" cy="127209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36" name="泪滴形 35"/>
            <p:cNvSpPr/>
            <p:nvPr/>
          </p:nvSpPr>
          <p:spPr>
            <a:xfrm>
              <a:off x="4610100" y="2240503"/>
              <a:ext cx="1104900" cy="1104900"/>
            </a:xfrm>
            <a:prstGeom prst="teardrop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5881915" y="2459504"/>
              <a:ext cx="110799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其他公司</a:t>
              </a:r>
              <a:endParaRPr lang="en-US" altLang="zh-CN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加盟价格</a:t>
              </a:r>
              <a:endParaRPr lang="zh-CN" altLang="en-US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4788088" y="2397948"/>
              <a:ext cx="748923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低</a:t>
              </a:r>
              <a:endParaRPr lang="zh-CN" alt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417636" y="2072642"/>
            <a:ext cx="4671928" cy="3977640"/>
            <a:chOff x="6297413" y="2396485"/>
            <a:chExt cx="4671928" cy="3977640"/>
          </a:xfrm>
        </p:grpSpPr>
        <p:grpSp>
          <p:nvGrpSpPr>
            <p:cNvPr id="24" name="组合 23"/>
            <p:cNvGrpSpPr/>
            <p:nvPr/>
          </p:nvGrpSpPr>
          <p:grpSpPr>
            <a:xfrm>
              <a:off x="6297413" y="2396485"/>
              <a:ext cx="4671928" cy="3977640"/>
              <a:chOff x="4375600" y="4064844"/>
              <a:chExt cx="6894170" cy="2090034"/>
            </a:xfrm>
          </p:grpSpPr>
          <p:sp>
            <p:nvSpPr>
              <p:cNvPr id="25" name="矩形: 圆角 24"/>
              <p:cNvSpPr/>
              <p:nvPr/>
            </p:nvSpPr>
            <p:spPr>
              <a:xfrm>
                <a:off x="4375600" y="4064844"/>
                <a:ext cx="6894170" cy="2090034"/>
              </a:xfrm>
              <a:prstGeom prst="roundRect">
                <a:avLst>
                  <a:gd name="adj" fmla="val 1818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4842478" y="4715088"/>
                <a:ext cx="6091018" cy="10789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30000"/>
                  </a:lnSpc>
                </a:pPr>
                <a:r>
                  <a:rPr lang="zh-CN" altLang="en-US" sz="2000" b="1" dirty="0">
                    <a:solidFill>
                      <a:srgbClr val="B10F0F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详细阐述己方项目的优点、特点、品质、企业实力，企业理念与其它同类项目比较分析</a:t>
                </a:r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，使客户了解价格差异的原因，明白虽付出较高金额购买，但能得到更多利益 。</a:t>
                </a:r>
                <a:endPara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6905980" y="2715492"/>
              <a:ext cx="3543300" cy="818883"/>
              <a:chOff x="6890740" y="2213996"/>
              <a:chExt cx="3543300" cy="818883"/>
            </a:xfrm>
          </p:grpSpPr>
          <p:sp>
            <p:nvSpPr>
              <p:cNvPr id="5" name="矩形: 圆角 4"/>
              <p:cNvSpPr/>
              <p:nvPr/>
            </p:nvSpPr>
            <p:spPr>
              <a:xfrm>
                <a:off x="6890740" y="2213996"/>
                <a:ext cx="3543300" cy="818883"/>
              </a:xfrm>
              <a:prstGeom prst="roundRect">
                <a:avLst>
                  <a:gd name="adj" fmla="val 50000"/>
                </a:avLst>
              </a:prstGeom>
              <a:solidFill>
                <a:srgbClr val="B10F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7180806" y="2392604"/>
                <a:ext cx="296316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应采取差异战术法</a:t>
                </a:r>
                <a:endParaRPr lang="zh-CN" altLang="en-US" sz="2400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</p:grpSp>
      <p:sp>
        <p:nvSpPr>
          <p:cNvPr id="30" name="矩形 29"/>
          <p:cNvSpPr/>
          <p:nvPr/>
        </p:nvSpPr>
        <p:spPr>
          <a:xfrm>
            <a:off x="320170" y="114356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B10F0F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rPr>
              <a:t>销售常用技巧</a:t>
            </a:r>
            <a:endParaRPr lang="zh-CN" altLang="en-US" sz="2800" b="1" dirty="0">
              <a:solidFill>
                <a:srgbClr val="B10F0F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  <a:sym typeface="阿里巴巴普惠体 R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箭头: 下 56"/>
          <p:cNvSpPr/>
          <p:nvPr/>
        </p:nvSpPr>
        <p:spPr>
          <a:xfrm rot="16200000">
            <a:off x="4903267" y="2301278"/>
            <a:ext cx="1359856" cy="1569759"/>
          </a:xfrm>
          <a:prstGeom prst="downArrow">
            <a:avLst>
              <a:gd name="adj1" fmla="val 65363"/>
              <a:gd name="adj2" fmla="val 65873"/>
            </a:avLst>
          </a:prstGeom>
          <a:gradFill>
            <a:gsLst>
              <a:gs pos="0">
                <a:schemeClr val="bg1">
                  <a:lumMod val="85000"/>
                  <a:alpha val="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032865" y="210144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勤奋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+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技巧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=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成交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2707640" y="163977"/>
            <a:ext cx="3388360" cy="461665"/>
            <a:chOff x="2707640" y="163977"/>
            <a:chExt cx="3388360" cy="461665"/>
          </a:xfrm>
        </p:grpSpPr>
        <p:grpSp>
          <p:nvGrpSpPr>
            <p:cNvPr id="46" name="组合 45"/>
            <p:cNvGrpSpPr/>
            <p:nvPr/>
          </p:nvGrpSpPr>
          <p:grpSpPr>
            <a:xfrm>
              <a:off x="3477722" y="163977"/>
              <a:ext cx="2618278" cy="461665"/>
              <a:chOff x="2795666" y="145132"/>
              <a:chExt cx="2618278" cy="461665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3299327" y="145132"/>
                <a:ext cx="211461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B10F0F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坦诚比较法</a:t>
                </a:r>
                <a:endParaRPr lang="zh-CN" altLang="en-US" sz="2400" b="1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2855486" y="166756"/>
                <a:ext cx="418419" cy="418419"/>
              </a:xfrm>
              <a:prstGeom prst="ellipse">
                <a:avLst/>
              </a:prstGeom>
              <a:solidFill>
                <a:srgbClr val="B10F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2795666" y="145132"/>
                <a:ext cx="51809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spc="-150" dirty="0">
                    <a:solidFill>
                      <a:schemeClr val="bg1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14</a:t>
                </a:r>
                <a:endParaRPr lang="zh-CN" altLang="en-US" sz="2400" b="1" spc="-150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  <p:cxnSp>
          <p:nvCxnSpPr>
            <p:cNvPr id="66" name="直接连接符 65"/>
            <p:cNvCxnSpPr/>
            <p:nvPr/>
          </p:nvCxnSpPr>
          <p:spPr>
            <a:xfrm>
              <a:off x="2707640" y="394810"/>
              <a:ext cx="655320" cy="0"/>
            </a:xfrm>
            <a:prstGeom prst="line">
              <a:avLst/>
            </a:prstGeom>
            <a:ln w="22225">
              <a:solidFill>
                <a:srgbClr val="B10F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1015649" y="1233099"/>
            <a:ext cx="4023042" cy="5230091"/>
            <a:chOff x="1015649" y="1233099"/>
            <a:chExt cx="4023042" cy="5230091"/>
          </a:xfrm>
        </p:grpSpPr>
        <p:sp>
          <p:nvSpPr>
            <p:cNvPr id="8" name="矩形 7"/>
            <p:cNvSpPr/>
            <p:nvPr/>
          </p:nvSpPr>
          <p:spPr>
            <a:xfrm>
              <a:off x="1015649" y="1233099"/>
              <a:ext cx="3724096" cy="5230091"/>
            </a:xfrm>
            <a:prstGeom prst="rect">
              <a:avLst/>
            </a:prstGeom>
            <a:solidFill>
              <a:schemeClr val="bg1"/>
            </a:solidFill>
            <a:ln w="63500">
              <a:solidFill>
                <a:srgbClr val="B10F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323652" y="2511636"/>
              <a:ext cx="3166251" cy="18620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1500" b="1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不要</a:t>
              </a:r>
              <a:endParaRPr lang="zh-CN" altLang="en-US" sz="11500" b="1" dirty="0">
                <a:solidFill>
                  <a:srgbClr val="B10F0F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028700" y="4551281"/>
              <a:ext cx="3724096" cy="1911909"/>
            </a:xfrm>
            <a:prstGeom prst="rect">
              <a:avLst/>
            </a:prstGeom>
            <a:solidFill>
              <a:srgbClr val="B10F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131661" y="4906475"/>
              <a:ext cx="380727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怕自己项目的小缺点</a:t>
              </a:r>
              <a:endParaRPr lang="zh-CN" altLang="en-US" sz="2800" b="1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128348" y="5498628"/>
              <a:ext cx="348996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随便攻击竞争对手</a:t>
              </a:r>
              <a:endParaRPr lang="zh-CN" altLang="en-US" sz="2800" b="1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10" name="箭头: 五边形 9"/>
            <p:cNvSpPr/>
            <p:nvPr/>
          </p:nvSpPr>
          <p:spPr>
            <a:xfrm>
              <a:off x="1077191" y="1653152"/>
              <a:ext cx="3460173" cy="486860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1257722" y="1681652"/>
              <a:ext cx="3780969" cy="4405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dirty="0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面对看过多个项目的客户：</a:t>
              </a:r>
              <a:endParaRPr lang="zh-CN" altLang="en-US" sz="2000" b="1" dirty="0">
                <a:solidFill>
                  <a:srgbClr val="C00000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364299" y="2189853"/>
            <a:ext cx="5231955" cy="3285175"/>
            <a:chOff x="6364299" y="2189853"/>
            <a:chExt cx="5231955" cy="3285175"/>
          </a:xfrm>
        </p:grpSpPr>
        <p:sp>
          <p:nvSpPr>
            <p:cNvPr id="42" name="矩形 41"/>
            <p:cNvSpPr/>
            <p:nvPr/>
          </p:nvSpPr>
          <p:spPr>
            <a:xfrm>
              <a:off x="6426644" y="4337922"/>
              <a:ext cx="5169610" cy="11371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要针对客户实际需求，客观评价自己与竞争对手项目各自的优、缺点让客户了解己方产品与其他项目的不同之处和优势所在。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6364299" y="2189853"/>
              <a:ext cx="3916457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800" b="1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客观评价敌我</a:t>
              </a:r>
              <a:endParaRPr lang="en-US" altLang="zh-CN" sz="4800" b="1" dirty="0">
                <a:solidFill>
                  <a:srgbClr val="B10F0F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  <a:p>
              <a:r>
                <a:rPr lang="zh-CN" altLang="en-US" sz="4800" b="1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双发优缺点</a:t>
              </a:r>
              <a:endParaRPr lang="zh-CN" altLang="en-US" sz="5400" b="1" dirty="0">
                <a:solidFill>
                  <a:srgbClr val="B10F0F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6546273" y="4024745"/>
              <a:ext cx="851370" cy="0"/>
            </a:xfrm>
            <a:prstGeom prst="line">
              <a:avLst/>
            </a:prstGeom>
            <a:ln w="34925">
              <a:solidFill>
                <a:srgbClr val="B10F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6452866" y="1640241"/>
            <a:ext cx="999392" cy="416996"/>
            <a:chOff x="6452865" y="1448835"/>
            <a:chExt cx="1458123" cy="608402"/>
          </a:xfrm>
        </p:grpSpPr>
        <p:sp>
          <p:nvSpPr>
            <p:cNvPr id="58" name="rating_348456"/>
            <p:cNvSpPr>
              <a:spLocks noChangeAspect="1"/>
            </p:cNvSpPr>
            <p:nvPr/>
          </p:nvSpPr>
          <p:spPr bwMode="auto">
            <a:xfrm>
              <a:off x="7301303" y="1448835"/>
              <a:ext cx="609685" cy="608402"/>
            </a:xfrm>
            <a:custGeom>
              <a:avLst/>
              <a:gdLst>
                <a:gd name="connsiteX0" fmla="*/ 252911 w 606937"/>
                <a:gd name="connsiteY0" fmla="*/ 542446 h 605660"/>
                <a:gd name="connsiteX1" fmla="*/ 606937 w 606937"/>
                <a:gd name="connsiteY1" fmla="*/ 542446 h 605660"/>
                <a:gd name="connsiteX2" fmla="*/ 606937 w 606937"/>
                <a:gd name="connsiteY2" fmla="*/ 567708 h 605660"/>
                <a:gd name="connsiteX3" fmla="*/ 252911 w 606937"/>
                <a:gd name="connsiteY3" fmla="*/ 567708 h 605660"/>
                <a:gd name="connsiteX4" fmla="*/ 252911 w 606937"/>
                <a:gd name="connsiteY4" fmla="*/ 479290 h 605660"/>
                <a:gd name="connsiteX5" fmla="*/ 467853 w 606937"/>
                <a:gd name="connsiteY5" fmla="*/ 479290 h 605660"/>
                <a:gd name="connsiteX6" fmla="*/ 467853 w 606937"/>
                <a:gd name="connsiteY6" fmla="*/ 504623 h 605660"/>
                <a:gd name="connsiteX7" fmla="*/ 252911 w 606937"/>
                <a:gd name="connsiteY7" fmla="*/ 504623 h 605660"/>
                <a:gd name="connsiteX8" fmla="*/ 101159 w 606937"/>
                <a:gd name="connsiteY8" fmla="*/ 412596 h 605660"/>
                <a:gd name="connsiteX9" fmla="*/ 111800 w 606937"/>
                <a:gd name="connsiteY9" fmla="*/ 417860 h 605660"/>
                <a:gd name="connsiteX10" fmla="*/ 141267 w 606937"/>
                <a:gd name="connsiteY10" fmla="*/ 462863 h 605660"/>
                <a:gd name="connsiteX11" fmla="*/ 192979 w 606937"/>
                <a:gd name="connsiteY11" fmla="*/ 476902 h 605660"/>
                <a:gd name="connsiteX12" fmla="*/ 201646 w 606937"/>
                <a:gd name="connsiteY12" fmla="*/ 485172 h 605660"/>
                <a:gd name="connsiteX13" fmla="*/ 199528 w 606937"/>
                <a:gd name="connsiteY13" fmla="*/ 496903 h 605660"/>
                <a:gd name="connsiteX14" fmla="*/ 165920 w 606937"/>
                <a:gd name="connsiteY14" fmla="*/ 538829 h 605660"/>
                <a:gd name="connsiteX15" fmla="*/ 168520 w 606937"/>
                <a:gd name="connsiteY15" fmla="*/ 592390 h 605660"/>
                <a:gd name="connsiteX16" fmla="*/ 163223 w 606937"/>
                <a:gd name="connsiteY16" fmla="*/ 603256 h 605660"/>
                <a:gd name="connsiteX17" fmla="*/ 155905 w 606937"/>
                <a:gd name="connsiteY17" fmla="*/ 605660 h 605660"/>
                <a:gd name="connsiteX18" fmla="*/ 151379 w 606937"/>
                <a:gd name="connsiteY18" fmla="*/ 604699 h 605660"/>
                <a:gd name="connsiteX19" fmla="*/ 101111 w 606937"/>
                <a:gd name="connsiteY19" fmla="*/ 585851 h 605660"/>
                <a:gd name="connsiteX20" fmla="*/ 50940 w 606937"/>
                <a:gd name="connsiteY20" fmla="*/ 604699 h 605660"/>
                <a:gd name="connsiteX21" fmla="*/ 39095 w 606937"/>
                <a:gd name="connsiteY21" fmla="*/ 603256 h 605660"/>
                <a:gd name="connsiteX22" fmla="*/ 33799 w 606937"/>
                <a:gd name="connsiteY22" fmla="*/ 592390 h 605660"/>
                <a:gd name="connsiteX23" fmla="*/ 36399 w 606937"/>
                <a:gd name="connsiteY23" fmla="*/ 538829 h 605660"/>
                <a:gd name="connsiteX24" fmla="*/ 2791 w 606937"/>
                <a:gd name="connsiteY24" fmla="*/ 496903 h 605660"/>
                <a:gd name="connsiteX25" fmla="*/ 672 w 606937"/>
                <a:gd name="connsiteY25" fmla="*/ 485172 h 605660"/>
                <a:gd name="connsiteX26" fmla="*/ 9339 w 606937"/>
                <a:gd name="connsiteY26" fmla="*/ 476902 h 605660"/>
                <a:gd name="connsiteX27" fmla="*/ 61051 w 606937"/>
                <a:gd name="connsiteY27" fmla="*/ 462863 h 605660"/>
                <a:gd name="connsiteX28" fmla="*/ 90518 w 606937"/>
                <a:gd name="connsiteY28" fmla="*/ 417860 h 605660"/>
                <a:gd name="connsiteX29" fmla="*/ 101159 w 606937"/>
                <a:gd name="connsiteY29" fmla="*/ 412596 h 605660"/>
                <a:gd name="connsiteX30" fmla="*/ 252911 w 606937"/>
                <a:gd name="connsiteY30" fmla="*/ 327856 h 605660"/>
                <a:gd name="connsiteX31" fmla="*/ 606937 w 606937"/>
                <a:gd name="connsiteY31" fmla="*/ 327856 h 605660"/>
                <a:gd name="connsiteX32" fmla="*/ 606937 w 606937"/>
                <a:gd name="connsiteY32" fmla="*/ 353118 h 605660"/>
                <a:gd name="connsiteX33" fmla="*/ 252911 w 606937"/>
                <a:gd name="connsiteY33" fmla="*/ 353118 h 605660"/>
                <a:gd name="connsiteX34" fmla="*/ 252911 w 606937"/>
                <a:gd name="connsiteY34" fmla="*/ 264771 h 605660"/>
                <a:gd name="connsiteX35" fmla="*/ 467853 w 606937"/>
                <a:gd name="connsiteY35" fmla="*/ 264771 h 605660"/>
                <a:gd name="connsiteX36" fmla="*/ 467853 w 606937"/>
                <a:gd name="connsiteY36" fmla="*/ 289963 h 605660"/>
                <a:gd name="connsiteX37" fmla="*/ 252911 w 606937"/>
                <a:gd name="connsiteY37" fmla="*/ 289963 h 605660"/>
                <a:gd name="connsiteX38" fmla="*/ 101159 w 606937"/>
                <a:gd name="connsiteY38" fmla="*/ 206263 h 605660"/>
                <a:gd name="connsiteX39" fmla="*/ 111800 w 606937"/>
                <a:gd name="connsiteY39" fmla="*/ 211530 h 605660"/>
                <a:gd name="connsiteX40" fmla="*/ 141267 w 606937"/>
                <a:gd name="connsiteY40" fmla="*/ 256356 h 605660"/>
                <a:gd name="connsiteX41" fmla="*/ 192979 w 606937"/>
                <a:gd name="connsiteY41" fmla="*/ 270497 h 605660"/>
                <a:gd name="connsiteX42" fmla="*/ 201646 w 606937"/>
                <a:gd name="connsiteY42" fmla="*/ 278866 h 605660"/>
                <a:gd name="connsiteX43" fmla="*/ 199528 w 606937"/>
                <a:gd name="connsiteY43" fmla="*/ 290601 h 605660"/>
                <a:gd name="connsiteX44" fmla="*/ 165920 w 606937"/>
                <a:gd name="connsiteY44" fmla="*/ 332446 h 605660"/>
                <a:gd name="connsiteX45" fmla="*/ 168520 w 606937"/>
                <a:gd name="connsiteY45" fmla="*/ 386122 h 605660"/>
                <a:gd name="connsiteX46" fmla="*/ 163223 w 606937"/>
                <a:gd name="connsiteY46" fmla="*/ 396799 h 605660"/>
                <a:gd name="connsiteX47" fmla="*/ 155905 w 606937"/>
                <a:gd name="connsiteY47" fmla="*/ 399300 h 605660"/>
                <a:gd name="connsiteX48" fmla="*/ 151379 w 606937"/>
                <a:gd name="connsiteY48" fmla="*/ 398435 h 605660"/>
                <a:gd name="connsiteX49" fmla="*/ 101111 w 606937"/>
                <a:gd name="connsiteY49" fmla="*/ 379484 h 605660"/>
                <a:gd name="connsiteX50" fmla="*/ 50940 w 606937"/>
                <a:gd name="connsiteY50" fmla="*/ 398435 h 605660"/>
                <a:gd name="connsiteX51" fmla="*/ 39095 w 606937"/>
                <a:gd name="connsiteY51" fmla="*/ 396799 h 605660"/>
                <a:gd name="connsiteX52" fmla="*/ 33799 w 606937"/>
                <a:gd name="connsiteY52" fmla="*/ 386122 h 605660"/>
                <a:gd name="connsiteX53" fmla="*/ 36399 w 606937"/>
                <a:gd name="connsiteY53" fmla="*/ 332446 h 605660"/>
                <a:gd name="connsiteX54" fmla="*/ 2791 w 606937"/>
                <a:gd name="connsiteY54" fmla="*/ 290601 h 605660"/>
                <a:gd name="connsiteX55" fmla="*/ 672 w 606937"/>
                <a:gd name="connsiteY55" fmla="*/ 278866 h 605660"/>
                <a:gd name="connsiteX56" fmla="*/ 9339 w 606937"/>
                <a:gd name="connsiteY56" fmla="*/ 270497 h 605660"/>
                <a:gd name="connsiteX57" fmla="*/ 61051 w 606937"/>
                <a:gd name="connsiteY57" fmla="*/ 256356 h 605660"/>
                <a:gd name="connsiteX58" fmla="*/ 90518 w 606937"/>
                <a:gd name="connsiteY58" fmla="*/ 211530 h 605660"/>
                <a:gd name="connsiteX59" fmla="*/ 101159 w 606937"/>
                <a:gd name="connsiteY59" fmla="*/ 206263 h 605660"/>
                <a:gd name="connsiteX60" fmla="*/ 252911 w 606937"/>
                <a:gd name="connsiteY60" fmla="*/ 125898 h 605660"/>
                <a:gd name="connsiteX61" fmla="*/ 606937 w 606937"/>
                <a:gd name="connsiteY61" fmla="*/ 125898 h 605660"/>
                <a:gd name="connsiteX62" fmla="*/ 606937 w 606937"/>
                <a:gd name="connsiteY62" fmla="*/ 151090 h 605660"/>
                <a:gd name="connsiteX63" fmla="*/ 252911 w 606937"/>
                <a:gd name="connsiteY63" fmla="*/ 151090 h 605660"/>
                <a:gd name="connsiteX64" fmla="*/ 252911 w 606937"/>
                <a:gd name="connsiteY64" fmla="*/ 62671 h 605660"/>
                <a:gd name="connsiteX65" fmla="*/ 467853 w 606937"/>
                <a:gd name="connsiteY65" fmla="*/ 62671 h 605660"/>
                <a:gd name="connsiteX66" fmla="*/ 467853 w 606937"/>
                <a:gd name="connsiteY66" fmla="*/ 88004 h 605660"/>
                <a:gd name="connsiteX67" fmla="*/ 252911 w 606937"/>
                <a:gd name="connsiteY67" fmla="*/ 88004 h 605660"/>
                <a:gd name="connsiteX68" fmla="*/ 101159 w 606937"/>
                <a:gd name="connsiteY68" fmla="*/ 0 h 605660"/>
                <a:gd name="connsiteX69" fmla="*/ 111800 w 606937"/>
                <a:gd name="connsiteY69" fmla="*/ 5267 h 605660"/>
                <a:gd name="connsiteX70" fmla="*/ 141267 w 606937"/>
                <a:gd name="connsiteY70" fmla="*/ 50093 h 605660"/>
                <a:gd name="connsiteX71" fmla="*/ 192979 w 606937"/>
                <a:gd name="connsiteY71" fmla="*/ 64234 h 605660"/>
                <a:gd name="connsiteX72" fmla="*/ 201646 w 606937"/>
                <a:gd name="connsiteY72" fmla="*/ 72506 h 605660"/>
                <a:gd name="connsiteX73" fmla="*/ 199528 w 606937"/>
                <a:gd name="connsiteY73" fmla="*/ 84338 h 605660"/>
                <a:gd name="connsiteX74" fmla="*/ 165920 w 606937"/>
                <a:gd name="connsiteY74" fmla="*/ 126183 h 605660"/>
                <a:gd name="connsiteX75" fmla="*/ 168520 w 606937"/>
                <a:gd name="connsiteY75" fmla="*/ 179666 h 605660"/>
                <a:gd name="connsiteX76" fmla="*/ 163223 w 606937"/>
                <a:gd name="connsiteY76" fmla="*/ 190536 h 605660"/>
                <a:gd name="connsiteX77" fmla="*/ 155905 w 606937"/>
                <a:gd name="connsiteY77" fmla="*/ 192941 h 605660"/>
                <a:gd name="connsiteX78" fmla="*/ 151379 w 606937"/>
                <a:gd name="connsiteY78" fmla="*/ 192172 h 605660"/>
                <a:gd name="connsiteX79" fmla="*/ 101111 w 606937"/>
                <a:gd name="connsiteY79" fmla="*/ 173125 h 605660"/>
                <a:gd name="connsiteX80" fmla="*/ 50940 w 606937"/>
                <a:gd name="connsiteY80" fmla="*/ 192172 h 605660"/>
                <a:gd name="connsiteX81" fmla="*/ 39095 w 606937"/>
                <a:gd name="connsiteY81" fmla="*/ 190536 h 605660"/>
                <a:gd name="connsiteX82" fmla="*/ 33799 w 606937"/>
                <a:gd name="connsiteY82" fmla="*/ 179666 h 605660"/>
                <a:gd name="connsiteX83" fmla="*/ 36399 w 606937"/>
                <a:gd name="connsiteY83" fmla="*/ 126183 h 605660"/>
                <a:gd name="connsiteX84" fmla="*/ 2791 w 606937"/>
                <a:gd name="connsiteY84" fmla="*/ 84338 h 605660"/>
                <a:gd name="connsiteX85" fmla="*/ 672 w 606937"/>
                <a:gd name="connsiteY85" fmla="*/ 72506 h 605660"/>
                <a:gd name="connsiteX86" fmla="*/ 9339 w 606937"/>
                <a:gd name="connsiteY86" fmla="*/ 64234 h 605660"/>
                <a:gd name="connsiteX87" fmla="*/ 61051 w 606937"/>
                <a:gd name="connsiteY87" fmla="*/ 50093 h 605660"/>
                <a:gd name="connsiteX88" fmla="*/ 90518 w 606937"/>
                <a:gd name="connsiteY88" fmla="*/ 5267 h 605660"/>
                <a:gd name="connsiteX89" fmla="*/ 101159 w 606937"/>
                <a:gd name="connsiteY89" fmla="*/ 0 h 605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606937" h="605660">
                  <a:moveTo>
                    <a:pt x="252911" y="542446"/>
                  </a:moveTo>
                  <a:lnTo>
                    <a:pt x="606937" y="542446"/>
                  </a:lnTo>
                  <a:lnTo>
                    <a:pt x="606937" y="567708"/>
                  </a:lnTo>
                  <a:lnTo>
                    <a:pt x="252911" y="567708"/>
                  </a:lnTo>
                  <a:close/>
                  <a:moveTo>
                    <a:pt x="252911" y="479290"/>
                  </a:moveTo>
                  <a:lnTo>
                    <a:pt x="467853" y="479290"/>
                  </a:lnTo>
                  <a:lnTo>
                    <a:pt x="467853" y="504623"/>
                  </a:lnTo>
                  <a:lnTo>
                    <a:pt x="252911" y="504623"/>
                  </a:lnTo>
                  <a:close/>
                  <a:moveTo>
                    <a:pt x="101159" y="412596"/>
                  </a:moveTo>
                  <a:cubicBezTo>
                    <a:pt x="105300" y="412596"/>
                    <a:pt x="109441" y="414351"/>
                    <a:pt x="111800" y="417860"/>
                  </a:cubicBezTo>
                  <a:lnTo>
                    <a:pt x="141267" y="462863"/>
                  </a:lnTo>
                  <a:lnTo>
                    <a:pt x="192979" y="476902"/>
                  </a:lnTo>
                  <a:cubicBezTo>
                    <a:pt x="197120" y="477960"/>
                    <a:pt x="200394" y="481133"/>
                    <a:pt x="201646" y="485172"/>
                  </a:cubicBezTo>
                  <a:cubicBezTo>
                    <a:pt x="203091" y="489211"/>
                    <a:pt x="202128" y="493634"/>
                    <a:pt x="199528" y="496903"/>
                  </a:cubicBezTo>
                  <a:lnTo>
                    <a:pt x="165920" y="538829"/>
                  </a:lnTo>
                  <a:lnTo>
                    <a:pt x="168520" y="592390"/>
                  </a:lnTo>
                  <a:cubicBezTo>
                    <a:pt x="168712" y="596621"/>
                    <a:pt x="166786" y="600660"/>
                    <a:pt x="163223" y="603256"/>
                  </a:cubicBezTo>
                  <a:cubicBezTo>
                    <a:pt x="161105" y="604699"/>
                    <a:pt x="158408" y="605660"/>
                    <a:pt x="155905" y="605660"/>
                  </a:cubicBezTo>
                  <a:cubicBezTo>
                    <a:pt x="154364" y="605660"/>
                    <a:pt x="152823" y="605372"/>
                    <a:pt x="151379" y="604699"/>
                  </a:cubicBezTo>
                  <a:lnTo>
                    <a:pt x="101111" y="585851"/>
                  </a:lnTo>
                  <a:lnTo>
                    <a:pt x="50940" y="604699"/>
                  </a:lnTo>
                  <a:cubicBezTo>
                    <a:pt x="46895" y="606237"/>
                    <a:pt x="42466" y="605660"/>
                    <a:pt x="39095" y="603256"/>
                  </a:cubicBezTo>
                  <a:cubicBezTo>
                    <a:pt x="35532" y="600660"/>
                    <a:pt x="33606" y="596621"/>
                    <a:pt x="33799" y="592390"/>
                  </a:cubicBezTo>
                  <a:lnTo>
                    <a:pt x="36399" y="538829"/>
                  </a:lnTo>
                  <a:lnTo>
                    <a:pt x="2791" y="496903"/>
                  </a:lnTo>
                  <a:cubicBezTo>
                    <a:pt x="191" y="493634"/>
                    <a:pt x="-772" y="489211"/>
                    <a:pt x="672" y="485172"/>
                  </a:cubicBezTo>
                  <a:cubicBezTo>
                    <a:pt x="1924" y="481133"/>
                    <a:pt x="5198" y="477960"/>
                    <a:pt x="9339" y="476902"/>
                  </a:cubicBezTo>
                  <a:lnTo>
                    <a:pt x="61051" y="462863"/>
                  </a:lnTo>
                  <a:lnTo>
                    <a:pt x="90518" y="417860"/>
                  </a:lnTo>
                  <a:cubicBezTo>
                    <a:pt x="92878" y="414351"/>
                    <a:pt x="97018" y="412596"/>
                    <a:pt x="101159" y="412596"/>
                  </a:cubicBezTo>
                  <a:close/>
                  <a:moveTo>
                    <a:pt x="252911" y="327856"/>
                  </a:moveTo>
                  <a:lnTo>
                    <a:pt x="606937" y="327856"/>
                  </a:lnTo>
                  <a:lnTo>
                    <a:pt x="606937" y="353118"/>
                  </a:lnTo>
                  <a:lnTo>
                    <a:pt x="252911" y="353118"/>
                  </a:lnTo>
                  <a:close/>
                  <a:moveTo>
                    <a:pt x="252911" y="264771"/>
                  </a:moveTo>
                  <a:lnTo>
                    <a:pt x="467853" y="264771"/>
                  </a:lnTo>
                  <a:lnTo>
                    <a:pt x="467853" y="289963"/>
                  </a:lnTo>
                  <a:lnTo>
                    <a:pt x="252911" y="289963"/>
                  </a:lnTo>
                  <a:close/>
                  <a:moveTo>
                    <a:pt x="101159" y="206263"/>
                  </a:moveTo>
                  <a:cubicBezTo>
                    <a:pt x="105300" y="206263"/>
                    <a:pt x="109441" y="208019"/>
                    <a:pt x="111800" y="211530"/>
                  </a:cubicBezTo>
                  <a:lnTo>
                    <a:pt x="141267" y="256356"/>
                  </a:lnTo>
                  <a:lnTo>
                    <a:pt x="192979" y="270497"/>
                  </a:lnTo>
                  <a:cubicBezTo>
                    <a:pt x="197120" y="271651"/>
                    <a:pt x="200394" y="274825"/>
                    <a:pt x="201646" y="278866"/>
                  </a:cubicBezTo>
                  <a:cubicBezTo>
                    <a:pt x="203091" y="282906"/>
                    <a:pt x="202128" y="287331"/>
                    <a:pt x="199528" y="290601"/>
                  </a:cubicBezTo>
                  <a:lnTo>
                    <a:pt x="165920" y="332446"/>
                  </a:lnTo>
                  <a:lnTo>
                    <a:pt x="168520" y="386122"/>
                  </a:lnTo>
                  <a:cubicBezTo>
                    <a:pt x="168712" y="390258"/>
                    <a:pt x="166786" y="394395"/>
                    <a:pt x="163223" y="396799"/>
                  </a:cubicBezTo>
                  <a:cubicBezTo>
                    <a:pt x="161105" y="398435"/>
                    <a:pt x="158408" y="399300"/>
                    <a:pt x="155905" y="399300"/>
                  </a:cubicBezTo>
                  <a:cubicBezTo>
                    <a:pt x="154364" y="399300"/>
                    <a:pt x="152823" y="399012"/>
                    <a:pt x="151379" y="398435"/>
                  </a:cubicBezTo>
                  <a:lnTo>
                    <a:pt x="101111" y="379484"/>
                  </a:lnTo>
                  <a:lnTo>
                    <a:pt x="50940" y="398435"/>
                  </a:lnTo>
                  <a:cubicBezTo>
                    <a:pt x="46895" y="399974"/>
                    <a:pt x="42466" y="399300"/>
                    <a:pt x="39095" y="396799"/>
                  </a:cubicBezTo>
                  <a:cubicBezTo>
                    <a:pt x="35532" y="394395"/>
                    <a:pt x="33606" y="390258"/>
                    <a:pt x="33799" y="386122"/>
                  </a:cubicBezTo>
                  <a:lnTo>
                    <a:pt x="36399" y="332446"/>
                  </a:lnTo>
                  <a:lnTo>
                    <a:pt x="2791" y="290601"/>
                  </a:lnTo>
                  <a:cubicBezTo>
                    <a:pt x="191" y="287331"/>
                    <a:pt x="-772" y="282906"/>
                    <a:pt x="672" y="278866"/>
                  </a:cubicBezTo>
                  <a:cubicBezTo>
                    <a:pt x="1924" y="274825"/>
                    <a:pt x="5198" y="271651"/>
                    <a:pt x="9339" y="270497"/>
                  </a:cubicBezTo>
                  <a:lnTo>
                    <a:pt x="61051" y="256356"/>
                  </a:lnTo>
                  <a:lnTo>
                    <a:pt x="90518" y="211530"/>
                  </a:lnTo>
                  <a:cubicBezTo>
                    <a:pt x="92878" y="208019"/>
                    <a:pt x="97018" y="206263"/>
                    <a:pt x="101159" y="206263"/>
                  </a:cubicBezTo>
                  <a:close/>
                  <a:moveTo>
                    <a:pt x="252911" y="125898"/>
                  </a:moveTo>
                  <a:lnTo>
                    <a:pt x="606937" y="125898"/>
                  </a:lnTo>
                  <a:lnTo>
                    <a:pt x="606937" y="151090"/>
                  </a:lnTo>
                  <a:lnTo>
                    <a:pt x="252911" y="151090"/>
                  </a:lnTo>
                  <a:close/>
                  <a:moveTo>
                    <a:pt x="252911" y="62671"/>
                  </a:moveTo>
                  <a:lnTo>
                    <a:pt x="467853" y="62671"/>
                  </a:lnTo>
                  <a:lnTo>
                    <a:pt x="467853" y="88004"/>
                  </a:lnTo>
                  <a:lnTo>
                    <a:pt x="252911" y="88004"/>
                  </a:lnTo>
                  <a:close/>
                  <a:moveTo>
                    <a:pt x="101159" y="0"/>
                  </a:moveTo>
                  <a:cubicBezTo>
                    <a:pt x="105300" y="0"/>
                    <a:pt x="109441" y="1756"/>
                    <a:pt x="111800" y="5267"/>
                  </a:cubicBezTo>
                  <a:lnTo>
                    <a:pt x="141267" y="50093"/>
                  </a:lnTo>
                  <a:lnTo>
                    <a:pt x="192979" y="64234"/>
                  </a:lnTo>
                  <a:cubicBezTo>
                    <a:pt x="197120" y="65388"/>
                    <a:pt x="200394" y="68466"/>
                    <a:pt x="201646" y="72506"/>
                  </a:cubicBezTo>
                  <a:cubicBezTo>
                    <a:pt x="203091" y="76547"/>
                    <a:pt x="202128" y="81068"/>
                    <a:pt x="199528" y="84338"/>
                  </a:cubicBezTo>
                  <a:lnTo>
                    <a:pt x="165920" y="126183"/>
                  </a:lnTo>
                  <a:lnTo>
                    <a:pt x="168520" y="179666"/>
                  </a:lnTo>
                  <a:cubicBezTo>
                    <a:pt x="168712" y="183995"/>
                    <a:pt x="166786" y="188035"/>
                    <a:pt x="163223" y="190536"/>
                  </a:cubicBezTo>
                  <a:cubicBezTo>
                    <a:pt x="161105" y="192172"/>
                    <a:pt x="158408" y="192941"/>
                    <a:pt x="155905" y="192941"/>
                  </a:cubicBezTo>
                  <a:cubicBezTo>
                    <a:pt x="154364" y="192941"/>
                    <a:pt x="152823" y="192653"/>
                    <a:pt x="151379" y="192172"/>
                  </a:cubicBezTo>
                  <a:lnTo>
                    <a:pt x="101111" y="173125"/>
                  </a:lnTo>
                  <a:lnTo>
                    <a:pt x="50940" y="192172"/>
                  </a:lnTo>
                  <a:cubicBezTo>
                    <a:pt x="46895" y="193711"/>
                    <a:pt x="42466" y="193037"/>
                    <a:pt x="39095" y="190536"/>
                  </a:cubicBezTo>
                  <a:cubicBezTo>
                    <a:pt x="35532" y="188035"/>
                    <a:pt x="33606" y="183995"/>
                    <a:pt x="33799" y="179666"/>
                  </a:cubicBezTo>
                  <a:lnTo>
                    <a:pt x="36399" y="126183"/>
                  </a:lnTo>
                  <a:lnTo>
                    <a:pt x="2791" y="84338"/>
                  </a:lnTo>
                  <a:cubicBezTo>
                    <a:pt x="191" y="81068"/>
                    <a:pt x="-772" y="76547"/>
                    <a:pt x="672" y="72506"/>
                  </a:cubicBezTo>
                  <a:cubicBezTo>
                    <a:pt x="1924" y="68466"/>
                    <a:pt x="5198" y="65388"/>
                    <a:pt x="9339" y="64234"/>
                  </a:cubicBezTo>
                  <a:lnTo>
                    <a:pt x="61051" y="50093"/>
                  </a:lnTo>
                  <a:lnTo>
                    <a:pt x="90518" y="5267"/>
                  </a:lnTo>
                  <a:cubicBezTo>
                    <a:pt x="92878" y="1756"/>
                    <a:pt x="97018" y="0"/>
                    <a:pt x="101159" y="0"/>
                  </a:cubicBezTo>
                  <a:close/>
                </a:path>
              </a:pathLst>
            </a:custGeom>
            <a:solidFill>
              <a:srgbClr val="B10F0F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59" name="rating_348456"/>
            <p:cNvSpPr>
              <a:spLocks noChangeAspect="1"/>
            </p:cNvSpPr>
            <p:nvPr/>
          </p:nvSpPr>
          <p:spPr bwMode="auto">
            <a:xfrm flipH="1">
              <a:off x="6452865" y="1448835"/>
              <a:ext cx="609685" cy="608402"/>
            </a:xfrm>
            <a:custGeom>
              <a:avLst/>
              <a:gdLst>
                <a:gd name="connsiteX0" fmla="*/ 252911 w 606937"/>
                <a:gd name="connsiteY0" fmla="*/ 542446 h 605660"/>
                <a:gd name="connsiteX1" fmla="*/ 606937 w 606937"/>
                <a:gd name="connsiteY1" fmla="*/ 542446 h 605660"/>
                <a:gd name="connsiteX2" fmla="*/ 606937 w 606937"/>
                <a:gd name="connsiteY2" fmla="*/ 567708 h 605660"/>
                <a:gd name="connsiteX3" fmla="*/ 252911 w 606937"/>
                <a:gd name="connsiteY3" fmla="*/ 567708 h 605660"/>
                <a:gd name="connsiteX4" fmla="*/ 252911 w 606937"/>
                <a:gd name="connsiteY4" fmla="*/ 479290 h 605660"/>
                <a:gd name="connsiteX5" fmla="*/ 467853 w 606937"/>
                <a:gd name="connsiteY5" fmla="*/ 479290 h 605660"/>
                <a:gd name="connsiteX6" fmla="*/ 467853 w 606937"/>
                <a:gd name="connsiteY6" fmla="*/ 504623 h 605660"/>
                <a:gd name="connsiteX7" fmla="*/ 252911 w 606937"/>
                <a:gd name="connsiteY7" fmla="*/ 504623 h 605660"/>
                <a:gd name="connsiteX8" fmla="*/ 101159 w 606937"/>
                <a:gd name="connsiteY8" fmla="*/ 412596 h 605660"/>
                <a:gd name="connsiteX9" fmla="*/ 111800 w 606937"/>
                <a:gd name="connsiteY9" fmla="*/ 417860 h 605660"/>
                <a:gd name="connsiteX10" fmla="*/ 141267 w 606937"/>
                <a:gd name="connsiteY10" fmla="*/ 462863 h 605660"/>
                <a:gd name="connsiteX11" fmla="*/ 192979 w 606937"/>
                <a:gd name="connsiteY11" fmla="*/ 476902 h 605660"/>
                <a:gd name="connsiteX12" fmla="*/ 201646 w 606937"/>
                <a:gd name="connsiteY12" fmla="*/ 485172 h 605660"/>
                <a:gd name="connsiteX13" fmla="*/ 199528 w 606937"/>
                <a:gd name="connsiteY13" fmla="*/ 496903 h 605660"/>
                <a:gd name="connsiteX14" fmla="*/ 165920 w 606937"/>
                <a:gd name="connsiteY14" fmla="*/ 538829 h 605660"/>
                <a:gd name="connsiteX15" fmla="*/ 168520 w 606937"/>
                <a:gd name="connsiteY15" fmla="*/ 592390 h 605660"/>
                <a:gd name="connsiteX16" fmla="*/ 163223 w 606937"/>
                <a:gd name="connsiteY16" fmla="*/ 603256 h 605660"/>
                <a:gd name="connsiteX17" fmla="*/ 155905 w 606937"/>
                <a:gd name="connsiteY17" fmla="*/ 605660 h 605660"/>
                <a:gd name="connsiteX18" fmla="*/ 151379 w 606937"/>
                <a:gd name="connsiteY18" fmla="*/ 604699 h 605660"/>
                <a:gd name="connsiteX19" fmla="*/ 101111 w 606937"/>
                <a:gd name="connsiteY19" fmla="*/ 585851 h 605660"/>
                <a:gd name="connsiteX20" fmla="*/ 50940 w 606937"/>
                <a:gd name="connsiteY20" fmla="*/ 604699 h 605660"/>
                <a:gd name="connsiteX21" fmla="*/ 39095 w 606937"/>
                <a:gd name="connsiteY21" fmla="*/ 603256 h 605660"/>
                <a:gd name="connsiteX22" fmla="*/ 33799 w 606937"/>
                <a:gd name="connsiteY22" fmla="*/ 592390 h 605660"/>
                <a:gd name="connsiteX23" fmla="*/ 36399 w 606937"/>
                <a:gd name="connsiteY23" fmla="*/ 538829 h 605660"/>
                <a:gd name="connsiteX24" fmla="*/ 2791 w 606937"/>
                <a:gd name="connsiteY24" fmla="*/ 496903 h 605660"/>
                <a:gd name="connsiteX25" fmla="*/ 672 w 606937"/>
                <a:gd name="connsiteY25" fmla="*/ 485172 h 605660"/>
                <a:gd name="connsiteX26" fmla="*/ 9339 w 606937"/>
                <a:gd name="connsiteY26" fmla="*/ 476902 h 605660"/>
                <a:gd name="connsiteX27" fmla="*/ 61051 w 606937"/>
                <a:gd name="connsiteY27" fmla="*/ 462863 h 605660"/>
                <a:gd name="connsiteX28" fmla="*/ 90518 w 606937"/>
                <a:gd name="connsiteY28" fmla="*/ 417860 h 605660"/>
                <a:gd name="connsiteX29" fmla="*/ 101159 w 606937"/>
                <a:gd name="connsiteY29" fmla="*/ 412596 h 605660"/>
                <a:gd name="connsiteX30" fmla="*/ 252911 w 606937"/>
                <a:gd name="connsiteY30" fmla="*/ 327856 h 605660"/>
                <a:gd name="connsiteX31" fmla="*/ 606937 w 606937"/>
                <a:gd name="connsiteY31" fmla="*/ 327856 h 605660"/>
                <a:gd name="connsiteX32" fmla="*/ 606937 w 606937"/>
                <a:gd name="connsiteY32" fmla="*/ 353118 h 605660"/>
                <a:gd name="connsiteX33" fmla="*/ 252911 w 606937"/>
                <a:gd name="connsiteY33" fmla="*/ 353118 h 605660"/>
                <a:gd name="connsiteX34" fmla="*/ 252911 w 606937"/>
                <a:gd name="connsiteY34" fmla="*/ 264771 h 605660"/>
                <a:gd name="connsiteX35" fmla="*/ 467853 w 606937"/>
                <a:gd name="connsiteY35" fmla="*/ 264771 h 605660"/>
                <a:gd name="connsiteX36" fmla="*/ 467853 w 606937"/>
                <a:gd name="connsiteY36" fmla="*/ 289963 h 605660"/>
                <a:gd name="connsiteX37" fmla="*/ 252911 w 606937"/>
                <a:gd name="connsiteY37" fmla="*/ 289963 h 605660"/>
                <a:gd name="connsiteX38" fmla="*/ 101159 w 606937"/>
                <a:gd name="connsiteY38" fmla="*/ 206263 h 605660"/>
                <a:gd name="connsiteX39" fmla="*/ 111800 w 606937"/>
                <a:gd name="connsiteY39" fmla="*/ 211530 h 605660"/>
                <a:gd name="connsiteX40" fmla="*/ 141267 w 606937"/>
                <a:gd name="connsiteY40" fmla="*/ 256356 h 605660"/>
                <a:gd name="connsiteX41" fmla="*/ 192979 w 606937"/>
                <a:gd name="connsiteY41" fmla="*/ 270497 h 605660"/>
                <a:gd name="connsiteX42" fmla="*/ 201646 w 606937"/>
                <a:gd name="connsiteY42" fmla="*/ 278866 h 605660"/>
                <a:gd name="connsiteX43" fmla="*/ 199528 w 606937"/>
                <a:gd name="connsiteY43" fmla="*/ 290601 h 605660"/>
                <a:gd name="connsiteX44" fmla="*/ 165920 w 606937"/>
                <a:gd name="connsiteY44" fmla="*/ 332446 h 605660"/>
                <a:gd name="connsiteX45" fmla="*/ 168520 w 606937"/>
                <a:gd name="connsiteY45" fmla="*/ 386122 h 605660"/>
                <a:gd name="connsiteX46" fmla="*/ 163223 w 606937"/>
                <a:gd name="connsiteY46" fmla="*/ 396799 h 605660"/>
                <a:gd name="connsiteX47" fmla="*/ 155905 w 606937"/>
                <a:gd name="connsiteY47" fmla="*/ 399300 h 605660"/>
                <a:gd name="connsiteX48" fmla="*/ 151379 w 606937"/>
                <a:gd name="connsiteY48" fmla="*/ 398435 h 605660"/>
                <a:gd name="connsiteX49" fmla="*/ 101111 w 606937"/>
                <a:gd name="connsiteY49" fmla="*/ 379484 h 605660"/>
                <a:gd name="connsiteX50" fmla="*/ 50940 w 606937"/>
                <a:gd name="connsiteY50" fmla="*/ 398435 h 605660"/>
                <a:gd name="connsiteX51" fmla="*/ 39095 w 606937"/>
                <a:gd name="connsiteY51" fmla="*/ 396799 h 605660"/>
                <a:gd name="connsiteX52" fmla="*/ 33799 w 606937"/>
                <a:gd name="connsiteY52" fmla="*/ 386122 h 605660"/>
                <a:gd name="connsiteX53" fmla="*/ 36399 w 606937"/>
                <a:gd name="connsiteY53" fmla="*/ 332446 h 605660"/>
                <a:gd name="connsiteX54" fmla="*/ 2791 w 606937"/>
                <a:gd name="connsiteY54" fmla="*/ 290601 h 605660"/>
                <a:gd name="connsiteX55" fmla="*/ 672 w 606937"/>
                <a:gd name="connsiteY55" fmla="*/ 278866 h 605660"/>
                <a:gd name="connsiteX56" fmla="*/ 9339 w 606937"/>
                <a:gd name="connsiteY56" fmla="*/ 270497 h 605660"/>
                <a:gd name="connsiteX57" fmla="*/ 61051 w 606937"/>
                <a:gd name="connsiteY57" fmla="*/ 256356 h 605660"/>
                <a:gd name="connsiteX58" fmla="*/ 90518 w 606937"/>
                <a:gd name="connsiteY58" fmla="*/ 211530 h 605660"/>
                <a:gd name="connsiteX59" fmla="*/ 101159 w 606937"/>
                <a:gd name="connsiteY59" fmla="*/ 206263 h 605660"/>
                <a:gd name="connsiteX60" fmla="*/ 252911 w 606937"/>
                <a:gd name="connsiteY60" fmla="*/ 125898 h 605660"/>
                <a:gd name="connsiteX61" fmla="*/ 606937 w 606937"/>
                <a:gd name="connsiteY61" fmla="*/ 125898 h 605660"/>
                <a:gd name="connsiteX62" fmla="*/ 606937 w 606937"/>
                <a:gd name="connsiteY62" fmla="*/ 151090 h 605660"/>
                <a:gd name="connsiteX63" fmla="*/ 252911 w 606937"/>
                <a:gd name="connsiteY63" fmla="*/ 151090 h 605660"/>
                <a:gd name="connsiteX64" fmla="*/ 252911 w 606937"/>
                <a:gd name="connsiteY64" fmla="*/ 62671 h 605660"/>
                <a:gd name="connsiteX65" fmla="*/ 467853 w 606937"/>
                <a:gd name="connsiteY65" fmla="*/ 62671 h 605660"/>
                <a:gd name="connsiteX66" fmla="*/ 467853 w 606937"/>
                <a:gd name="connsiteY66" fmla="*/ 88004 h 605660"/>
                <a:gd name="connsiteX67" fmla="*/ 252911 w 606937"/>
                <a:gd name="connsiteY67" fmla="*/ 88004 h 605660"/>
                <a:gd name="connsiteX68" fmla="*/ 101159 w 606937"/>
                <a:gd name="connsiteY68" fmla="*/ 0 h 605660"/>
                <a:gd name="connsiteX69" fmla="*/ 111800 w 606937"/>
                <a:gd name="connsiteY69" fmla="*/ 5267 h 605660"/>
                <a:gd name="connsiteX70" fmla="*/ 141267 w 606937"/>
                <a:gd name="connsiteY70" fmla="*/ 50093 h 605660"/>
                <a:gd name="connsiteX71" fmla="*/ 192979 w 606937"/>
                <a:gd name="connsiteY71" fmla="*/ 64234 h 605660"/>
                <a:gd name="connsiteX72" fmla="*/ 201646 w 606937"/>
                <a:gd name="connsiteY72" fmla="*/ 72506 h 605660"/>
                <a:gd name="connsiteX73" fmla="*/ 199528 w 606937"/>
                <a:gd name="connsiteY73" fmla="*/ 84338 h 605660"/>
                <a:gd name="connsiteX74" fmla="*/ 165920 w 606937"/>
                <a:gd name="connsiteY74" fmla="*/ 126183 h 605660"/>
                <a:gd name="connsiteX75" fmla="*/ 168520 w 606937"/>
                <a:gd name="connsiteY75" fmla="*/ 179666 h 605660"/>
                <a:gd name="connsiteX76" fmla="*/ 163223 w 606937"/>
                <a:gd name="connsiteY76" fmla="*/ 190536 h 605660"/>
                <a:gd name="connsiteX77" fmla="*/ 155905 w 606937"/>
                <a:gd name="connsiteY77" fmla="*/ 192941 h 605660"/>
                <a:gd name="connsiteX78" fmla="*/ 151379 w 606937"/>
                <a:gd name="connsiteY78" fmla="*/ 192172 h 605660"/>
                <a:gd name="connsiteX79" fmla="*/ 101111 w 606937"/>
                <a:gd name="connsiteY79" fmla="*/ 173125 h 605660"/>
                <a:gd name="connsiteX80" fmla="*/ 50940 w 606937"/>
                <a:gd name="connsiteY80" fmla="*/ 192172 h 605660"/>
                <a:gd name="connsiteX81" fmla="*/ 39095 w 606937"/>
                <a:gd name="connsiteY81" fmla="*/ 190536 h 605660"/>
                <a:gd name="connsiteX82" fmla="*/ 33799 w 606937"/>
                <a:gd name="connsiteY82" fmla="*/ 179666 h 605660"/>
                <a:gd name="connsiteX83" fmla="*/ 36399 w 606937"/>
                <a:gd name="connsiteY83" fmla="*/ 126183 h 605660"/>
                <a:gd name="connsiteX84" fmla="*/ 2791 w 606937"/>
                <a:gd name="connsiteY84" fmla="*/ 84338 h 605660"/>
                <a:gd name="connsiteX85" fmla="*/ 672 w 606937"/>
                <a:gd name="connsiteY85" fmla="*/ 72506 h 605660"/>
                <a:gd name="connsiteX86" fmla="*/ 9339 w 606937"/>
                <a:gd name="connsiteY86" fmla="*/ 64234 h 605660"/>
                <a:gd name="connsiteX87" fmla="*/ 61051 w 606937"/>
                <a:gd name="connsiteY87" fmla="*/ 50093 h 605660"/>
                <a:gd name="connsiteX88" fmla="*/ 90518 w 606937"/>
                <a:gd name="connsiteY88" fmla="*/ 5267 h 605660"/>
                <a:gd name="connsiteX89" fmla="*/ 101159 w 606937"/>
                <a:gd name="connsiteY89" fmla="*/ 0 h 605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606937" h="605660">
                  <a:moveTo>
                    <a:pt x="252911" y="542446"/>
                  </a:moveTo>
                  <a:lnTo>
                    <a:pt x="606937" y="542446"/>
                  </a:lnTo>
                  <a:lnTo>
                    <a:pt x="606937" y="567708"/>
                  </a:lnTo>
                  <a:lnTo>
                    <a:pt x="252911" y="567708"/>
                  </a:lnTo>
                  <a:close/>
                  <a:moveTo>
                    <a:pt x="252911" y="479290"/>
                  </a:moveTo>
                  <a:lnTo>
                    <a:pt x="467853" y="479290"/>
                  </a:lnTo>
                  <a:lnTo>
                    <a:pt x="467853" y="504623"/>
                  </a:lnTo>
                  <a:lnTo>
                    <a:pt x="252911" y="504623"/>
                  </a:lnTo>
                  <a:close/>
                  <a:moveTo>
                    <a:pt x="101159" y="412596"/>
                  </a:moveTo>
                  <a:cubicBezTo>
                    <a:pt x="105300" y="412596"/>
                    <a:pt x="109441" y="414351"/>
                    <a:pt x="111800" y="417860"/>
                  </a:cubicBezTo>
                  <a:lnTo>
                    <a:pt x="141267" y="462863"/>
                  </a:lnTo>
                  <a:lnTo>
                    <a:pt x="192979" y="476902"/>
                  </a:lnTo>
                  <a:cubicBezTo>
                    <a:pt x="197120" y="477960"/>
                    <a:pt x="200394" y="481133"/>
                    <a:pt x="201646" y="485172"/>
                  </a:cubicBezTo>
                  <a:cubicBezTo>
                    <a:pt x="203091" y="489211"/>
                    <a:pt x="202128" y="493634"/>
                    <a:pt x="199528" y="496903"/>
                  </a:cubicBezTo>
                  <a:lnTo>
                    <a:pt x="165920" y="538829"/>
                  </a:lnTo>
                  <a:lnTo>
                    <a:pt x="168520" y="592390"/>
                  </a:lnTo>
                  <a:cubicBezTo>
                    <a:pt x="168712" y="596621"/>
                    <a:pt x="166786" y="600660"/>
                    <a:pt x="163223" y="603256"/>
                  </a:cubicBezTo>
                  <a:cubicBezTo>
                    <a:pt x="161105" y="604699"/>
                    <a:pt x="158408" y="605660"/>
                    <a:pt x="155905" y="605660"/>
                  </a:cubicBezTo>
                  <a:cubicBezTo>
                    <a:pt x="154364" y="605660"/>
                    <a:pt x="152823" y="605372"/>
                    <a:pt x="151379" y="604699"/>
                  </a:cubicBezTo>
                  <a:lnTo>
                    <a:pt x="101111" y="585851"/>
                  </a:lnTo>
                  <a:lnTo>
                    <a:pt x="50940" y="604699"/>
                  </a:lnTo>
                  <a:cubicBezTo>
                    <a:pt x="46895" y="606237"/>
                    <a:pt x="42466" y="605660"/>
                    <a:pt x="39095" y="603256"/>
                  </a:cubicBezTo>
                  <a:cubicBezTo>
                    <a:pt x="35532" y="600660"/>
                    <a:pt x="33606" y="596621"/>
                    <a:pt x="33799" y="592390"/>
                  </a:cubicBezTo>
                  <a:lnTo>
                    <a:pt x="36399" y="538829"/>
                  </a:lnTo>
                  <a:lnTo>
                    <a:pt x="2791" y="496903"/>
                  </a:lnTo>
                  <a:cubicBezTo>
                    <a:pt x="191" y="493634"/>
                    <a:pt x="-772" y="489211"/>
                    <a:pt x="672" y="485172"/>
                  </a:cubicBezTo>
                  <a:cubicBezTo>
                    <a:pt x="1924" y="481133"/>
                    <a:pt x="5198" y="477960"/>
                    <a:pt x="9339" y="476902"/>
                  </a:cubicBezTo>
                  <a:lnTo>
                    <a:pt x="61051" y="462863"/>
                  </a:lnTo>
                  <a:lnTo>
                    <a:pt x="90518" y="417860"/>
                  </a:lnTo>
                  <a:cubicBezTo>
                    <a:pt x="92878" y="414351"/>
                    <a:pt x="97018" y="412596"/>
                    <a:pt x="101159" y="412596"/>
                  </a:cubicBezTo>
                  <a:close/>
                  <a:moveTo>
                    <a:pt x="252911" y="327856"/>
                  </a:moveTo>
                  <a:lnTo>
                    <a:pt x="606937" y="327856"/>
                  </a:lnTo>
                  <a:lnTo>
                    <a:pt x="606937" y="353118"/>
                  </a:lnTo>
                  <a:lnTo>
                    <a:pt x="252911" y="353118"/>
                  </a:lnTo>
                  <a:close/>
                  <a:moveTo>
                    <a:pt x="252911" y="264771"/>
                  </a:moveTo>
                  <a:lnTo>
                    <a:pt x="467853" y="264771"/>
                  </a:lnTo>
                  <a:lnTo>
                    <a:pt x="467853" y="289963"/>
                  </a:lnTo>
                  <a:lnTo>
                    <a:pt x="252911" y="289963"/>
                  </a:lnTo>
                  <a:close/>
                  <a:moveTo>
                    <a:pt x="101159" y="206263"/>
                  </a:moveTo>
                  <a:cubicBezTo>
                    <a:pt x="105300" y="206263"/>
                    <a:pt x="109441" y="208019"/>
                    <a:pt x="111800" y="211530"/>
                  </a:cubicBezTo>
                  <a:lnTo>
                    <a:pt x="141267" y="256356"/>
                  </a:lnTo>
                  <a:lnTo>
                    <a:pt x="192979" y="270497"/>
                  </a:lnTo>
                  <a:cubicBezTo>
                    <a:pt x="197120" y="271651"/>
                    <a:pt x="200394" y="274825"/>
                    <a:pt x="201646" y="278866"/>
                  </a:cubicBezTo>
                  <a:cubicBezTo>
                    <a:pt x="203091" y="282906"/>
                    <a:pt x="202128" y="287331"/>
                    <a:pt x="199528" y="290601"/>
                  </a:cubicBezTo>
                  <a:lnTo>
                    <a:pt x="165920" y="332446"/>
                  </a:lnTo>
                  <a:lnTo>
                    <a:pt x="168520" y="386122"/>
                  </a:lnTo>
                  <a:cubicBezTo>
                    <a:pt x="168712" y="390258"/>
                    <a:pt x="166786" y="394395"/>
                    <a:pt x="163223" y="396799"/>
                  </a:cubicBezTo>
                  <a:cubicBezTo>
                    <a:pt x="161105" y="398435"/>
                    <a:pt x="158408" y="399300"/>
                    <a:pt x="155905" y="399300"/>
                  </a:cubicBezTo>
                  <a:cubicBezTo>
                    <a:pt x="154364" y="399300"/>
                    <a:pt x="152823" y="399012"/>
                    <a:pt x="151379" y="398435"/>
                  </a:cubicBezTo>
                  <a:lnTo>
                    <a:pt x="101111" y="379484"/>
                  </a:lnTo>
                  <a:lnTo>
                    <a:pt x="50940" y="398435"/>
                  </a:lnTo>
                  <a:cubicBezTo>
                    <a:pt x="46895" y="399974"/>
                    <a:pt x="42466" y="399300"/>
                    <a:pt x="39095" y="396799"/>
                  </a:cubicBezTo>
                  <a:cubicBezTo>
                    <a:pt x="35532" y="394395"/>
                    <a:pt x="33606" y="390258"/>
                    <a:pt x="33799" y="386122"/>
                  </a:cubicBezTo>
                  <a:lnTo>
                    <a:pt x="36399" y="332446"/>
                  </a:lnTo>
                  <a:lnTo>
                    <a:pt x="2791" y="290601"/>
                  </a:lnTo>
                  <a:cubicBezTo>
                    <a:pt x="191" y="287331"/>
                    <a:pt x="-772" y="282906"/>
                    <a:pt x="672" y="278866"/>
                  </a:cubicBezTo>
                  <a:cubicBezTo>
                    <a:pt x="1924" y="274825"/>
                    <a:pt x="5198" y="271651"/>
                    <a:pt x="9339" y="270497"/>
                  </a:cubicBezTo>
                  <a:lnTo>
                    <a:pt x="61051" y="256356"/>
                  </a:lnTo>
                  <a:lnTo>
                    <a:pt x="90518" y="211530"/>
                  </a:lnTo>
                  <a:cubicBezTo>
                    <a:pt x="92878" y="208019"/>
                    <a:pt x="97018" y="206263"/>
                    <a:pt x="101159" y="206263"/>
                  </a:cubicBezTo>
                  <a:close/>
                  <a:moveTo>
                    <a:pt x="252911" y="125898"/>
                  </a:moveTo>
                  <a:lnTo>
                    <a:pt x="606937" y="125898"/>
                  </a:lnTo>
                  <a:lnTo>
                    <a:pt x="606937" y="151090"/>
                  </a:lnTo>
                  <a:lnTo>
                    <a:pt x="252911" y="151090"/>
                  </a:lnTo>
                  <a:close/>
                  <a:moveTo>
                    <a:pt x="252911" y="62671"/>
                  </a:moveTo>
                  <a:lnTo>
                    <a:pt x="467853" y="62671"/>
                  </a:lnTo>
                  <a:lnTo>
                    <a:pt x="467853" y="88004"/>
                  </a:lnTo>
                  <a:lnTo>
                    <a:pt x="252911" y="88004"/>
                  </a:lnTo>
                  <a:close/>
                  <a:moveTo>
                    <a:pt x="101159" y="0"/>
                  </a:moveTo>
                  <a:cubicBezTo>
                    <a:pt x="105300" y="0"/>
                    <a:pt x="109441" y="1756"/>
                    <a:pt x="111800" y="5267"/>
                  </a:cubicBezTo>
                  <a:lnTo>
                    <a:pt x="141267" y="50093"/>
                  </a:lnTo>
                  <a:lnTo>
                    <a:pt x="192979" y="64234"/>
                  </a:lnTo>
                  <a:cubicBezTo>
                    <a:pt x="197120" y="65388"/>
                    <a:pt x="200394" y="68466"/>
                    <a:pt x="201646" y="72506"/>
                  </a:cubicBezTo>
                  <a:cubicBezTo>
                    <a:pt x="203091" y="76547"/>
                    <a:pt x="202128" y="81068"/>
                    <a:pt x="199528" y="84338"/>
                  </a:cubicBezTo>
                  <a:lnTo>
                    <a:pt x="165920" y="126183"/>
                  </a:lnTo>
                  <a:lnTo>
                    <a:pt x="168520" y="179666"/>
                  </a:lnTo>
                  <a:cubicBezTo>
                    <a:pt x="168712" y="183995"/>
                    <a:pt x="166786" y="188035"/>
                    <a:pt x="163223" y="190536"/>
                  </a:cubicBezTo>
                  <a:cubicBezTo>
                    <a:pt x="161105" y="192172"/>
                    <a:pt x="158408" y="192941"/>
                    <a:pt x="155905" y="192941"/>
                  </a:cubicBezTo>
                  <a:cubicBezTo>
                    <a:pt x="154364" y="192941"/>
                    <a:pt x="152823" y="192653"/>
                    <a:pt x="151379" y="192172"/>
                  </a:cubicBezTo>
                  <a:lnTo>
                    <a:pt x="101111" y="173125"/>
                  </a:lnTo>
                  <a:lnTo>
                    <a:pt x="50940" y="192172"/>
                  </a:lnTo>
                  <a:cubicBezTo>
                    <a:pt x="46895" y="193711"/>
                    <a:pt x="42466" y="193037"/>
                    <a:pt x="39095" y="190536"/>
                  </a:cubicBezTo>
                  <a:cubicBezTo>
                    <a:pt x="35532" y="188035"/>
                    <a:pt x="33606" y="183995"/>
                    <a:pt x="33799" y="179666"/>
                  </a:cubicBezTo>
                  <a:lnTo>
                    <a:pt x="36399" y="126183"/>
                  </a:lnTo>
                  <a:lnTo>
                    <a:pt x="2791" y="84338"/>
                  </a:lnTo>
                  <a:cubicBezTo>
                    <a:pt x="191" y="81068"/>
                    <a:pt x="-772" y="76547"/>
                    <a:pt x="672" y="72506"/>
                  </a:cubicBezTo>
                  <a:cubicBezTo>
                    <a:pt x="1924" y="68466"/>
                    <a:pt x="5198" y="65388"/>
                    <a:pt x="9339" y="64234"/>
                  </a:cubicBezTo>
                  <a:lnTo>
                    <a:pt x="61051" y="50093"/>
                  </a:lnTo>
                  <a:lnTo>
                    <a:pt x="90518" y="5267"/>
                  </a:lnTo>
                  <a:cubicBezTo>
                    <a:pt x="92878" y="1756"/>
                    <a:pt x="97018" y="0"/>
                    <a:pt x="101159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320170" y="114356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B10F0F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rPr>
              <a:t>销售常用技巧</a:t>
            </a:r>
            <a:endParaRPr lang="zh-CN" altLang="en-US" sz="2800" b="1" dirty="0">
              <a:solidFill>
                <a:srgbClr val="B10F0F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  <a:sym typeface="阿里巴巴普惠体 R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032865" y="210144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勤奋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+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技巧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=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成交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2707640" y="163977"/>
            <a:ext cx="3388360" cy="461665"/>
            <a:chOff x="2707640" y="163977"/>
            <a:chExt cx="3388360" cy="461665"/>
          </a:xfrm>
        </p:grpSpPr>
        <p:grpSp>
          <p:nvGrpSpPr>
            <p:cNvPr id="46" name="组合 45"/>
            <p:cNvGrpSpPr/>
            <p:nvPr/>
          </p:nvGrpSpPr>
          <p:grpSpPr>
            <a:xfrm>
              <a:off x="3477722" y="163977"/>
              <a:ext cx="2618278" cy="461665"/>
              <a:chOff x="2795666" y="145132"/>
              <a:chExt cx="2618278" cy="461665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3299327" y="145132"/>
                <a:ext cx="211461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B10F0F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等待无益法</a:t>
                </a:r>
                <a:endParaRPr lang="zh-CN" altLang="en-US" sz="2400" b="1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2855486" y="166756"/>
                <a:ext cx="418419" cy="418419"/>
              </a:xfrm>
              <a:prstGeom prst="ellipse">
                <a:avLst/>
              </a:prstGeom>
              <a:solidFill>
                <a:srgbClr val="B10F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2795666" y="145132"/>
                <a:ext cx="51809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spc="-150" dirty="0">
                    <a:solidFill>
                      <a:schemeClr val="bg1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15</a:t>
                </a:r>
                <a:endParaRPr lang="zh-CN" altLang="en-US" sz="2400" b="1" spc="-150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  <p:cxnSp>
          <p:nvCxnSpPr>
            <p:cNvPr id="66" name="直接连接符 65"/>
            <p:cNvCxnSpPr/>
            <p:nvPr/>
          </p:nvCxnSpPr>
          <p:spPr>
            <a:xfrm>
              <a:off x="2707640" y="394810"/>
              <a:ext cx="655320" cy="0"/>
            </a:xfrm>
            <a:prstGeom prst="line">
              <a:avLst/>
            </a:prstGeom>
            <a:ln w="22225">
              <a:solidFill>
                <a:srgbClr val="B10F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矩形 25"/>
          <p:cNvSpPr/>
          <p:nvPr/>
        </p:nvSpPr>
        <p:spPr>
          <a:xfrm>
            <a:off x="748080" y="1525165"/>
            <a:ext cx="4722133" cy="1253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很多时候，当销售人员把客户等下去和立即购买的好处和怀疑列明，客户的眼睛就会被拨亮！具体方法：</a:t>
            </a:r>
            <a:endParaRPr lang="zh-CN" altLang="en-US" sz="2000" b="1" dirty="0">
              <a:solidFill>
                <a:srgbClr val="C00000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5617324" y="1169658"/>
            <a:ext cx="5669281" cy="3202618"/>
            <a:chOff x="4564379" y="2156907"/>
            <a:chExt cx="6687563" cy="3777853"/>
          </a:xfrm>
        </p:grpSpPr>
        <p:sp>
          <p:nvSpPr>
            <p:cNvPr id="28" name="任意多边形: 形状 27"/>
            <p:cNvSpPr/>
            <p:nvPr/>
          </p:nvSpPr>
          <p:spPr>
            <a:xfrm>
              <a:off x="4564379" y="2156907"/>
              <a:ext cx="3320922" cy="3777853"/>
            </a:xfrm>
            <a:custGeom>
              <a:avLst/>
              <a:gdLst>
                <a:gd name="connsiteX0" fmla="*/ 181450 w 3320922"/>
                <a:gd name="connsiteY0" fmla="*/ 0 h 3777853"/>
                <a:gd name="connsiteX1" fmla="*/ 3320922 w 3320922"/>
                <a:gd name="connsiteY1" fmla="*/ 0 h 3777853"/>
                <a:gd name="connsiteX2" fmla="*/ 3320922 w 3320922"/>
                <a:gd name="connsiteY2" fmla="*/ 3777853 h 3777853"/>
                <a:gd name="connsiteX3" fmla="*/ 181450 w 3320922"/>
                <a:gd name="connsiteY3" fmla="*/ 3777853 h 3777853"/>
                <a:gd name="connsiteX4" fmla="*/ 0 w 3320922"/>
                <a:gd name="connsiteY4" fmla="*/ 3596403 h 3777853"/>
                <a:gd name="connsiteX5" fmla="*/ 0 w 3320922"/>
                <a:gd name="connsiteY5" fmla="*/ 181450 h 3777853"/>
                <a:gd name="connsiteX6" fmla="*/ 181450 w 3320922"/>
                <a:gd name="connsiteY6" fmla="*/ 0 h 3777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20922" h="3777853">
                  <a:moveTo>
                    <a:pt x="181450" y="0"/>
                  </a:moveTo>
                  <a:lnTo>
                    <a:pt x="3320922" y="0"/>
                  </a:lnTo>
                  <a:lnTo>
                    <a:pt x="3320922" y="3777853"/>
                  </a:lnTo>
                  <a:lnTo>
                    <a:pt x="181450" y="3777853"/>
                  </a:lnTo>
                  <a:cubicBezTo>
                    <a:pt x="81238" y="3777853"/>
                    <a:pt x="0" y="3696615"/>
                    <a:pt x="0" y="3596403"/>
                  </a:cubicBezTo>
                  <a:lnTo>
                    <a:pt x="0" y="181450"/>
                  </a:lnTo>
                  <a:cubicBezTo>
                    <a:pt x="0" y="81238"/>
                    <a:pt x="81238" y="0"/>
                    <a:pt x="181450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9" name="任意多边形: 形状 28"/>
            <p:cNvSpPr/>
            <p:nvPr/>
          </p:nvSpPr>
          <p:spPr>
            <a:xfrm>
              <a:off x="7931021" y="2156907"/>
              <a:ext cx="3320921" cy="3777853"/>
            </a:xfrm>
            <a:custGeom>
              <a:avLst/>
              <a:gdLst>
                <a:gd name="connsiteX0" fmla="*/ 0 w 3320921"/>
                <a:gd name="connsiteY0" fmla="*/ 0 h 3777853"/>
                <a:gd name="connsiteX1" fmla="*/ 3139471 w 3320921"/>
                <a:gd name="connsiteY1" fmla="*/ 0 h 3777853"/>
                <a:gd name="connsiteX2" fmla="*/ 3320921 w 3320921"/>
                <a:gd name="connsiteY2" fmla="*/ 181450 h 3777853"/>
                <a:gd name="connsiteX3" fmla="*/ 3320921 w 3320921"/>
                <a:gd name="connsiteY3" fmla="*/ 3596403 h 3777853"/>
                <a:gd name="connsiteX4" fmla="*/ 3139471 w 3320921"/>
                <a:gd name="connsiteY4" fmla="*/ 3777853 h 3777853"/>
                <a:gd name="connsiteX5" fmla="*/ 0 w 3320921"/>
                <a:gd name="connsiteY5" fmla="*/ 3777853 h 3777853"/>
                <a:gd name="connsiteX6" fmla="*/ 0 w 3320921"/>
                <a:gd name="connsiteY6" fmla="*/ 0 h 3777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20921" h="3777853">
                  <a:moveTo>
                    <a:pt x="0" y="0"/>
                  </a:moveTo>
                  <a:lnTo>
                    <a:pt x="3139471" y="0"/>
                  </a:lnTo>
                  <a:cubicBezTo>
                    <a:pt x="3239683" y="0"/>
                    <a:pt x="3320921" y="81238"/>
                    <a:pt x="3320921" y="181450"/>
                  </a:cubicBezTo>
                  <a:lnTo>
                    <a:pt x="3320921" y="3596403"/>
                  </a:lnTo>
                  <a:cubicBezTo>
                    <a:pt x="3320921" y="3696615"/>
                    <a:pt x="3239683" y="3777853"/>
                    <a:pt x="3139471" y="3777853"/>
                  </a:cubicBezTo>
                  <a:lnTo>
                    <a:pt x="0" y="37778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4960620" y="2705100"/>
              <a:ext cx="2751149" cy="3125425"/>
              <a:chOff x="4998720" y="2705100"/>
              <a:chExt cx="2751149" cy="3125425"/>
            </a:xfrm>
          </p:grpSpPr>
          <p:cxnSp>
            <p:nvCxnSpPr>
              <p:cNvPr id="52" name="直接连接符 51"/>
              <p:cNvCxnSpPr/>
              <p:nvPr/>
            </p:nvCxnSpPr>
            <p:spPr>
              <a:xfrm>
                <a:off x="4998720" y="2705100"/>
                <a:ext cx="1577340" cy="0"/>
              </a:xfrm>
              <a:prstGeom prst="line">
                <a:avLst/>
              </a:prstGeom>
              <a:ln w="825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/>
              <p:nvPr/>
            </p:nvCxnSpPr>
            <p:spPr>
              <a:xfrm>
                <a:off x="4998720" y="3009900"/>
                <a:ext cx="2369820" cy="0"/>
              </a:xfrm>
              <a:prstGeom prst="line">
                <a:avLst/>
              </a:prstGeom>
              <a:ln w="825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连接符 53"/>
              <p:cNvCxnSpPr/>
              <p:nvPr/>
            </p:nvCxnSpPr>
            <p:spPr>
              <a:xfrm>
                <a:off x="4998720" y="3314700"/>
                <a:ext cx="1897380" cy="0"/>
              </a:xfrm>
              <a:prstGeom prst="line">
                <a:avLst/>
              </a:prstGeom>
              <a:ln w="825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接连接符 54"/>
              <p:cNvCxnSpPr/>
              <p:nvPr/>
            </p:nvCxnSpPr>
            <p:spPr>
              <a:xfrm>
                <a:off x="4998720" y="3619500"/>
                <a:ext cx="1577340" cy="0"/>
              </a:xfrm>
              <a:prstGeom prst="line">
                <a:avLst/>
              </a:prstGeom>
              <a:ln w="825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/>
              <p:cNvCxnSpPr/>
              <p:nvPr/>
            </p:nvCxnSpPr>
            <p:spPr>
              <a:xfrm>
                <a:off x="4998720" y="3924300"/>
                <a:ext cx="1897380" cy="0"/>
              </a:xfrm>
              <a:prstGeom prst="line">
                <a:avLst/>
              </a:prstGeom>
              <a:ln w="825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/>
              <p:cNvCxnSpPr/>
              <p:nvPr/>
            </p:nvCxnSpPr>
            <p:spPr>
              <a:xfrm>
                <a:off x="4998720" y="4229100"/>
                <a:ext cx="1729740" cy="0"/>
              </a:xfrm>
              <a:prstGeom prst="line">
                <a:avLst/>
              </a:prstGeom>
              <a:ln w="825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接连接符 60"/>
              <p:cNvCxnSpPr/>
              <p:nvPr/>
            </p:nvCxnSpPr>
            <p:spPr>
              <a:xfrm>
                <a:off x="4998720" y="4533900"/>
                <a:ext cx="1577340" cy="0"/>
              </a:xfrm>
              <a:prstGeom prst="line">
                <a:avLst/>
              </a:prstGeom>
              <a:ln w="825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连接符 61"/>
              <p:cNvCxnSpPr/>
              <p:nvPr/>
            </p:nvCxnSpPr>
            <p:spPr>
              <a:xfrm>
                <a:off x="4998720" y="4838700"/>
                <a:ext cx="1577340" cy="0"/>
              </a:xfrm>
              <a:prstGeom prst="line">
                <a:avLst/>
              </a:prstGeom>
              <a:ln w="825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接连接符 62"/>
              <p:cNvCxnSpPr/>
              <p:nvPr/>
            </p:nvCxnSpPr>
            <p:spPr>
              <a:xfrm>
                <a:off x="4998720" y="5135880"/>
                <a:ext cx="1097280" cy="0"/>
              </a:xfrm>
              <a:prstGeom prst="line">
                <a:avLst/>
              </a:prstGeom>
              <a:ln w="825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矩形 63"/>
              <p:cNvSpPr/>
              <p:nvPr/>
            </p:nvSpPr>
            <p:spPr>
              <a:xfrm>
                <a:off x="6715155" y="4741352"/>
                <a:ext cx="1034714" cy="10891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5400" b="1" dirty="0">
                    <a:solidFill>
                      <a:schemeClr val="bg1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优</a:t>
                </a:r>
                <a:endParaRPr lang="zh-CN" altLang="en-US" sz="54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8170576" y="2674620"/>
              <a:ext cx="2993188" cy="3125425"/>
              <a:chOff x="4998720" y="2705100"/>
              <a:chExt cx="2993188" cy="3125425"/>
            </a:xfrm>
          </p:grpSpPr>
          <p:cxnSp>
            <p:nvCxnSpPr>
              <p:cNvPr id="34" name="直接连接符 33"/>
              <p:cNvCxnSpPr/>
              <p:nvPr/>
            </p:nvCxnSpPr>
            <p:spPr>
              <a:xfrm>
                <a:off x="4998720" y="2705100"/>
                <a:ext cx="948690" cy="0"/>
              </a:xfrm>
              <a:prstGeom prst="line">
                <a:avLst/>
              </a:prstGeom>
              <a:ln w="825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4998720" y="3009900"/>
                <a:ext cx="948690" cy="0"/>
              </a:xfrm>
              <a:prstGeom prst="line">
                <a:avLst/>
              </a:prstGeom>
              <a:ln w="825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/>
            </p:nvCxnSpPr>
            <p:spPr>
              <a:xfrm>
                <a:off x="4998720" y="3314700"/>
                <a:ext cx="1897380" cy="0"/>
              </a:xfrm>
              <a:prstGeom prst="line">
                <a:avLst/>
              </a:prstGeom>
              <a:ln w="825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>
                <a:off x="4998720" y="3619500"/>
                <a:ext cx="1577340" cy="0"/>
              </a:xfrm>
              <a:prstGeom prst="line">
                <a:avLst/>
              </a:prstGeom>
              <a:ln w="825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>
                <a:off x="4998720" y="3924300"/>
                <a:ext cx="1897380" cy="0"/>
              </a:xfrm>
              <a:prstGeom prst="line">
                <a:avLst/>
              </a:prstGeom>
              <a:ln w="825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4998720" y="4229100"/>
                <a:ext cx="1729740" cy="0"/>
              </a:xfrm>
              <a:prstGeom prst="line">
                <a:avLst/>
              </a:prstGeom>
              <a:ln w="825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>
                <a:off x="4998720" y="4533900"/>
                <a:ext cx="1577340" cy="0"/>
              </a:xfrm>
              <a:prstGeom prst="line">
                <a:avLst/>
              </a:prstGeom>
              <a:ln w="825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/>
              <p:nvPr/>
            </p:nvCxnSpPr>
            <p:spPr>
              <a:xfrm>
                <a:off x="4998720" y="4838700"/>
                <a:ext cx="1577340" cy="0"/>
              </a:xfrm>
              <a:prstGeom prst="line">
                <a:avLst/>
              </a:prstGeom>
              <a:ln w="825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/>
              <p:nvPr/>
            </p:nvCxnSpPr>
            <p:spPr>
              <a:xfrm>
                <a:off x="4998720" y="5135880"/>
                <a:ext cx="1097280" cy="0"/>
              </a:xfrm>
              <a:prstGeom prst="line">
                <a:avLst/>
              </a:prstGeom>
              <a:ln w="825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矩形 50"/>
              <p:cNvSpPr/>
              <p:nvPr/>
            </p:nvSpPr>
            <p:spPr>
              <a:xfrm>
                <a:off x="6715155" y="4741352"/>
                <a:ext cx="1276753" cy="10891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5400" b="1" dirty="0">
                    <a:solidFill>
                      <a:schemeClr val="bg1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 劣</a:t>
                </a:r>
                <a:endParaRPr lang="zh-CN" altLang="en-US" sz="54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</p:grpSp>
      <p:sp>
        <p:nvSpPr>
          <p:cNvPr id="65" name="矩形 64"/>
          <p:cNvSpPr/>
          <p:nvPr/>
        </p:nvSpPr>
        <p:spPr>
          <a:xfrm>
            <a:off x="579105" y="4844220"/>
            <a:ext cx="10807044" cy="1053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rgbClr val="C00000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销售人员则列出等下去的坏处，然后将两者</a:t>
            </a:r>
            <a:endParaRPr lang="en-US" altLang="zh-CN" dirty="0">
              <a:solidFill>
                <a:srgbClr val="C00000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3600" b="1" dirty="0">
                <a:solidFill>
                  <a:srgbClr val="C00000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加以对比分析，优胜劣汰，结果自明</a:t>
            </a:r>
            <a:endParaRPr lang="zh-CN" altLang="en-US" sz="3600" b="1" dirty="0">
              <a:solidFill>
                <a:srgbClr val="C00000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05572" y="3103418"/>
            <a:ext cx="4100945" cy="1154655"/>
            <a:chOff x="999536" y="3429000"/>
            <a:chExt cx="4100945" cy="1154655"/>
          </a:xfrm>
        </p:grpSpPr>
        <p:sp>
          <p:nvSpPr>
            <p:cNvPr id="5" name="箭头: 五边形 4"/>
            <p:cNvSpPr/>
            <p:nvPr/>
          </p:nvSpPr>
          <p:spPr>
            <a:xfrm>
              <a:off x="999536" y="3429000"/>
              <a:ext cx="4100945" cy="1154655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1172922" y="3606276"/>
              <a:ext cx="3309024" cy="7865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请客户把他期望能等来的具体好处写在一张纸上</a:t>
              </a:r>
              <a:endParaRPr lang="zh-CN" altLang="en-US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805851" y="4652530"/>
            <a:ext cx="10538525" cy="1429615"/>
          </a:xfrm>
          <a:prstGeom prst="rect">
            <a:avLst/>
          </a:prstGeom>
          <a:noFill/>
          <a:ln w="31750">
            <a:solidFill>
              <a:srgbClr val="B10F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20170" y="114356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B10F0F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rPr>
              <a:t>销售常用技巧</a:t>
            </a:r>
            <a:endParaRPr lang="zh-CN" altLang="en-US" sz="2800" b="1" dirty="0">
              <a:solidFill>
                <a:srgbClr val="B10F0F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  <a:sym typeface="阿里巴巴普惠体 R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032865" y="210144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勤奋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+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技巧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=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成交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2707640" y="163977"/>
            <a:ext cx="3388360" cy="461665"/>
            <a:chOff x="2707640" y="163977"/>
            <a:chExt cx="3388360" cy="461665"/>
          </a:xfrm>
        </p:grpSpPr>
        <p:grpSp>
          <p:nvGrpSpPr>
            <p:cNvPr id="46" name="组合 45"/>
            <p:cNvGrpSpPr/>
            <p:nvPr/>
          </p:nvGrpSpPr>
          <p:grpSpPr>
            <a:xfrm>
              <a:off x="3477722" y="163977"/>
              <a:ext cx="2618278" cy="461665"/>
              <a:chOff x="2795666" y="145132"/>
              <a:chExt cx="2618278" cy="461665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3299327" y="145132"/>
                <a:ext cx="211461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B10F0F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以退为进法</a:t>
                </a:r>
                <a:endParaRPr lang="zh-CN" altLang="en-US" sz="2400" b="1" dirty="0">
                  <a:solidFill>
                    <a:srgbClr val="B10F0F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2855486" y="166756"/>
                <a:ext cx="418419" cy="418419"/>
              </a:xfrm>
              <a:prstGeom prst="ellipse">
                <a:avLst/>
              </a:prstGeom>
              <a:solidFill>
                <a:srgbClr val="B10F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2795666" y="145132"/>
                <a:ext cx="51809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spc="-150" dirty="0">
                    <a:solidFill>
                      <a:schemeClr val="bg1"/>
                    </a:solidFill>
                    <a:latin typeface="阿里巴巴普惠体 R" panose="00020600040101010101" pitchFamily="18" charset="-122"/>
                    <a:ea typeface="阿里巴巴普惠体 R" panose="00020600040101010101" pitchFamily="18" charset="-122"/>
                    <a:cs typeface="阿里巴巴普惠体 R" panose="00020600040101010101" pitchFamily="18" charset="-122"/>
                    <a:sym typeface="阿里巴巴普惠体 R" panose="00020600040101010101" pitchFamily="18" charset="-122"/>
                  </a:rPr>
                  <a:t>16</a:t>
                </a:r>
                <a:endParaRPr lang="zh-CN" altLang="en-US" sz="2400" b="1" spc="-150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endParaRPr>
              </a:p>
            </p:txBody>
          </p:sp>
        </p:grpSp>
        <p:cxnSp>
          <p:nvCxnSpPr>
            <p:cNvPr id="66" name="直接连接符 65"/>
            <p:cNvCxnSpPr/>
            <p:nvPr/>
          </p:nvCxnSpPr>
          <p:spPr>
            <a:xfrm>
              <a:off x="2707640" y="394810"/>
              <a:ext cx="655320" cy="0"/>
            </a:xfrm>
            <a:prstGeom prst="line">
              <a:avLst/>
            </a:prstGeom>
            <a:ln w="22225">
              <a:solidFill>
                <a:srgbClr val="B10F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矩形 40"/>
          <p:cNvSpPr/>
          <p:nvPr/>
        </p:nvSpPr>
        <p:spPr>
          <a:xfrm>
            <a:off x="649124" y="1334662"/>
            <a:ext cx="10893751" cy="95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有些客户想要折扣、或其性格喜欢就小问题纠缠</a:t>
            </a:r>
            <a:r>
              <a:rPr lang="zh-CN" altLang="en-US" sz="2000" dirty="0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，可能任凭销售人员使出十八般武艺，依然不为所动。</a:t>
            </a:r>
            <a:endParaRPr lang="zh-CN" altLang="en-US" sz="2000" b="1" dirty="0">
              <a:solidFill>
                <a:srgbClr val="C00000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564805" y="2797281"/>
            <a:ext cx="10893750" cy="2452900"/>
            <a:chOff x="690094" y="4726660"/>
            <a:chExt cx="10893750" cy="1899360"/>
          </a:xfrm>
        </p:grpSpPr>
        <p:sp>
          <p:nvSpPr>
            <p:cNvPr id="43" name="矩形: 圆角 42"/>
            <p:cNvSpPr/>
            <p:nvPr/>
          </p:nvSpPr>
          <p:spPr>
            <a:xfrm>
              <a:off x="690094" y="4726660"/>
              <a:ext cx="10893750" cy="1899360"/>
            </a:xfrm>
            <a:prstGeom prst="roundRect">
              <a:avLst>
                <a:gd name="adj" fmla="val 1873"/>
              </a:avLst>
            </a:prstGeom>
            <a:solidFill>
              <a:srgbClr val="B10F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1122551" y="4930956"/>
              <a:ext cx="5005451" cy="15218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此时，如感觉客户对项目确实动心，可使出最后一招</a:t>
              </a:r>
              <a:r>
                <a:rPr lang="en-US" altLang="zh-CN" sz="24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——</a:t>
              </a:r>
              <a:r>
                <a:rPr lang="zh-CN" altLang="en-US" sz="24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不卖！！！！置之死地而后生，也许会再现一线生机、峰回路转。</a:t>
              </a:r>
              <a:endParaRPr lang="zh-CN" altLang="en-US" sz="2400" b="1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sp>
        <p:nvSpPr>
          <p:cNvPr id="69" name="矩形 68"/>
          <p:cNvSpPr/>
          <p:nvPr/>
        </p:nvSpPr>
        <p:spPr>
          <a:xfrm>
            <a:off x="6629916" y="2826181"/>
            <a:ext cx="4490332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600" b="1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不卖</a:t>
            </a:r>
            <a:endParaRPr lang="zh-CN" altLang="en-US" sz="16600" b="1" dirty="0">
              <a:solidFill>
                <a:schemeClr val="bg1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20170" y="114356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B10F0F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rPr>
              <a:t>销售常用技巧</a:t>
            </a:r>
            <a:endParaRPr lang="zh-CN" altLang="en-US" sz="2800" b="1" dirty="0">
              <a:solidFill>
                <a:srgbClr val="B10F0F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  <a:sym typeface="阿里巴巴普惠体 R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999371" y="4903441"/>
            <a:ext cx="2128630" cy="462647"/>
            <a:chOff x="1263595" y="5053146"/>
            <a:chExt cx="2128630" cy="462647"/>
          </a:xfrm>
        </p:grpSpPr>
        <p:sp>
          <p:nvSpPr>
            <p:cNvPr id="6" name="矩形: 圆角 5"/>
            <p:cNvSpPr/>
            <p:nvPr/>
          </p:nvSpPr>
          <p:spPr>
            <a:xfrm>
              <a:off x="1263595" y="5053146"/>
              <a:ext cx="2128630" cy="462647"/>
            </a:xfrm>
            <a:prstGeom prst="roundRect">
              <a:avLst>
                <a:gd name="adj" fmla="val 50000"/>
              </a:avLst>
            </a:prstGeom>
            <a:solidFill>
              <a:srgbClr val="B10F0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523844" y="5115193"/>
              <a:ext cx="164981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培训师：</a:t>
              </a:r>
              <a:r>
                <a:rPr lang="en-US" altLang="zh-CN" sz="1600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angles</a:t>
              </a:r>
              <a:endParaRPr lang="zh-CN" altLang="en-US" sz="1600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15637" y="392590"/>
            <a:ext cx="477249" cy="396282"/>
            <a:chOff x="3131128" y="468790"/>
            <a:chExt cx="1012188" cy="840466"/>
          </a:xfrm>
        </p:grpSpPr>
        <p:sp>
          <p:nvSpPr>
            <p:cNvPr id="12" name="椭圆 11"/>
            <p:cNvSpPr/>
            <p:nvPr/>
          </p:nvSpPr>
          <p:spPr>
            <a:xfrm>
              <a:off x="3131128" y="468790"/>
              <a:ext cx="118574" cy="11857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577935" y="468790"/>
              <a:ext cx="118574" cy="11857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4024742" y="468790"/>
              <a:ext cx="118574" cy="11857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131128" y="829736"/>
              <a:ext cx="118574" cy="11857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577935" y="829736"/>
              <a:ext cx="118574" cy="11857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4024742" y="829736"/>
              <a:ext cx="118574" cy="11857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131128" y="1190682"/>
              <a:ext cx="118574" cy="11857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577935" y="1190682"/>
              <a:ext cx="118574" cy="11857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4024742" y="1190682"/>
              <a:ext cx="118574" cy="11857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43591" y="6125036"/>
            <a:ext cx="13292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稻壳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X Angles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232304" y="618685"/>
            <a:ext cx="16562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勤奋</a:t>
            </a:r>
            <a:r>
              <a:rPr lang="en-US" altLang="zh-CN" sz="1600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+</a:t>
            </a:r>
            <a:r>
              <a:rPr lang="zh-CN" altLang="en-US" sz="1600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技巧</a:t>
            </a:r>
            <a:r>
              <a:rPr lang="en-US" altLang="zh-CN" sz="1600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=</a:t>
            </a:r>
            <a:r>
              <a:rPr lang="zh-CN" altLang="en-US" sz="1600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成交</a:t>
            </a:r>
            <a:endParaRPr lang="zh-CN" altLang="en-US" sz="1600" dirty="0">
              <a:solidFill>
                <a:schemeClr val="bg1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954849" y="2228671"/>
            <a:ext cx="553388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200" b="1" dirty="0">
                <a:solidFill>
                  <a:srgbClr val="B10F0F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THANK YOU</a:t>
            </a:r>
            <a:endParaRPr lang="zh-CN" altLang="en-US" sz="23900" b="1" dirty="0">
              <a:solidFill>
                <a:srgbClr val="B10F0F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114868" y="3424236"/>
            <a:ext cx="3185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B10F0F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加油，你就是下一个销售冠军</a:t>
            </a:r>
            <a:endParaRPr lang="zh-CN" altLang="en-US" sz="4800" dirty="0">
              <a:solidFill>
                <a:srgbClr val="B10F0F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602643" y="838200"/>
            <a:ext cx="29867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CN" altLang="en-US" sz="5400" b="1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使用说明</a:t>
            </a:r>
            <a:endParaRPr lang="zh-CN" altLang="en-US" sz="5400" b="1" dirty="0">
              <a:solidFill>
                <a:schemeClr val="bg1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08363" y="2177947"/>
            <a:ext cx="9975274" cy="1677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本模板中所用的</a:t>
            </a:r>
            <a:r>
              <a:rPr lang="zh-CN" altLang="en-US" sz="1400" dirty="0">
                <a:solidFill>
                  <a:srgbClr val="FFC000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字体及图片均可以免费商用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，感谢您下载稻壳儿网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作品，为了您和稻壳儿网及原创作者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-angles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的利益，请勿复制、传播、销售，否则将承担法律责任！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不得将本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模板、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素材，本身用于再出售，或者出租、出借、转让、分销、发布，不得转授权、出卖、转让本协议或者本协议中的权利。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为了更好显示效果更好，免受版权影响，建议网上下载下面的字体。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5780809" y="1953491"/>
            <a:ext cx="630382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1939636" y="4355870"/>
            <a:ext cx="1004455" cy="1004455"/>
            <a:chOff x="1406236" y="4232564"/>
            <a:chExt cx="1004455" cy="1004455"/>
          </a:xfrm>
        </p:grpSpPr>
        <p:sp>
          <p:nvSpPr>
            <p:cNvPr id="8" name="椭圆 7"/>
            <p:cNvSpPr/>
            <p:nvPr/>
          </p:nvSpPr>
          <p:spPr>
            <a:xfrm>
              <a:off x="1406236" y="4232564"/>
              <a:ext cx="1004455" cy="1004455"/>
            </a:xfrm>
            <a:prstGeom prst="ellipse">
              <a:avLst/>
            </a:prstGeom>
            <a:no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508353" y="4319292"/>
              <a:ext cx="8002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lang="zh-CN" altLang="en-US" sz="48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字</a:t>
              </a:r>
              <a:endParaRPr lang="zh-CN" altLang="en-US" sz="4800" b="1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173846" y="4355870"/>
            <a:ext cx="1004455" cy="1004455"/>
            <a:chOff x="1406236" y="4232564"/>
            <a:chExt cx="1004455" cy="1004455"/>
          </a:xfrm>
        </p:grpSpPr>
        <p:sp>
          <p:nvSpPr>
            <p:cNvPr id="12" name="椭圆 11"/>
            <p:cNvSpPr/>
            <p:nvPr/>
          </p:nvSpPr>
          <p:spPr>
            <a:xfrm>
              <a:off x="1406236" y="4232564"/>
              <a:ext cx="1004455" cy="1004455"/>
            </a:xfrm>
            <a:prstGeom prst="ellipse">
              <a:avLst/>
            </a:prstGeom>
            <a:no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508353" y="4319292"/>
              <a:ext cx="8002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lang="zh-CN" altLang="en-US" sz="4800" b="1" dirty="0">
                  <a:solidFill>
                    <a:schemeClr val="bg1"/>
                  </a:solidFill>
                  <a:latin typeface="阿里巴巴普惠体 R" panose="00020600040101010101" pitchFamily="18" charset="-122"/>
                  <a:ea typeface="阿里巴巴普惠体 R" panose="00020600040101010101" pitchFamily="18" charset="-122"/>
                  <a:cs typeface="阿里巴巴普惠体 R" panose="00020600040101010101" pitchFamily="18" charset="-122"/>
                  <a:sym typeface="阿里巴巴普惠体 R" panose="00020600040101010101" pitchFamily="18" charset="-122"/>
                </a:rPr>
                <a:t>图</a:t>
              </a:r>
              <a:endParaRPr lang="zh-CN" altLang="en-US" sz="4800" b="1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3167433" y="4526969"/>
            <a:ext cx="27606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prstClr val="black">
                    <a:lumMod val="50000"/>
                    <a:lumOff val="50000"/>
                  </a:prstClr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rPr>
              <a:t>  阿里巴巴惠普体</a:t>
            </a:r>
            <a:r>
              <a:rPr lang="en-US" altLang="zh-CN" sz="2000" dirty="0">
                <a:solidFill>
                  <a:prstClr val="black">
                    <a:lumMod val="50000"/>
                    <a:lumOff val="50000"/>
                  </a:prstClr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rPr>
              <a:t>R</a:t>
            </a:r>
            <a:endParaRPr lang="en-US" altLang="zh-CN" sz="2000" dirty="0">
              <a:solidFill>
                <a:prstClr val="black">
                  <a:lumMod val="50000"/>
                  <a:lumOff val="50000"/>
                </a:prstClr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  <a:sym typeface="阿里巴巴普惠体 R" panose="00020600040101010101" pitchFamily="18" charset="-122"/>
            </a:endParaRPr>
          </a:p>
          <a:p>
            <a:r>
              <a:rPr lang="en-US" altLang="zh-CN" sz="2000" dirty="0">
                <a:solidFill>
                  <a:prstClr val="black">
                    <a:lumMod val="50000"/>
                    <a:lumOff val="50000"/>
                  </a:prstClr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rPr>
              <a:t>+</a:t>
            </a:r>
            <a:r>
              <a:rPr lang="zh-CN" altLang="en-US" sz="2000" dirty="0">
                <a:solidFill>
                  <a:prstClr val="black">
                    <a:lumMod val="50000"/>
                    <a:lumOff val="50000"/>
                  </a:prstClr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rPr>
              <a:t>阿里巴巴普惠体</a:t>
            </a:r>
            <a:r>
              <a:rPr lang="en-US" altLang="zh-CN" sz="2000" dirty="0">
                <a:solidFill>
                  <a:prstClr val="black">
                    <a:lumMod val="50000"/>
                    <a:lumOff val="50000"/>
                  </a:prstClr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rPr>
              <a:t>B</a:t>
            </a:r>
            <a:endParaRPr lang="zh-CN" altLang="en-US" sz="2800" dirty="0"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401643" y="4588524"/>
            <a:ext cx="21926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阿里巴巴普惠体 R" panose="00020600040101010101" pitchFamily="18" charset="-122"/>
              </a:rPr>
              <a:t>pexels</a:t>
            </a:r>
            <a:endParaRPr lang="zh-CN" altLang="en-US" sz="4000" dirty="0"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401643" y="5229520"/>
            <a:ext cx="200394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prstClr val="black">
                    <a:lumMod val="50000"/>
                    <a:lumOff val="50000"/>
                  </a:prst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可以免费商用无版权！</a:t>
            </a:r>
            <a:endParaRPr lang="zh-CN" altLang="en-US" sz="1400" dirty="0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253503" y="5273595"/>
            <a:ext cx="136070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prstClr val="black">
                    <a:lumMod val="50000"/>
                    <a:lumOff val="50000"/>
                  </a:prst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可以免费商用</a:t>
            </a:r>
            <a:r>
              <a:rPr lang="en-US" altLang="zh-CN" sz="1100" dirty="0">
                <a:solidFill>
                  <a:prstClr val="black">
                    <a:lumMod val="50000"/>
                    <a:lumOff val="50000"/>
                  </a:prst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阿里巴巴普惠体 R" panose="00020600040101010101" pitchFamily="18" charset="-122"/>
              </a:rPr>
              <a:t>+</a:t>
            </a:r>
            <a:endParaRPr lang="zh-CN" altLang="en-US" sz="1400" dirty="0"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阿里巴巴普惠体 R" panose="00020600040101010101" pitchFamily="18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MH" val="20210720113400"/>
  <p:tag name="MH_LIBRARY" val="GRAPHIC"/>
  <p:tag name="MH_TYPE" val="SubTitle"/>
  <p:tag name="MH_ORDER" val="1"/>
</p:tagLst>
</file>

<file path=ppt/tags/tag2.xml><?xml version="1.0" encoding="utf-8"?>
<p:tagLst xmlns:p="http://schemas.openxmlformats.org/presentationml/2006/main">
  <p:tag name="MH" val="20210720113400"/>
  <p:tag name="MH_LIBRARY" val="GRAPHIC"/>
  <p:tag name="MH_TYPE" val="SubTitle"/>
  <p:tag name="MH_ORDER" val="2"/>
</p:tagLst>
</file>

<file path=ppt/tags/tag3.xml><?xml version="1.0" encoding="utf-8"?>
<p:tagLst xmlns:p="http://schemas.openxmlformats.org/presentationml/2006/main">
  <p:tag name="MH" val="20210720113400"/>
  <p:tag name="MH_LIBRARY" val="GRAPHIC"/>
  <p:tag name="MH_TYPE" val="SubTitle"/>
  <p:tag name="MH_ORDER" val="3"/>
</p:tagLst>
</file>

<file path=ppt/tags/tag4.xml><?xml version="1.0" encoding="utf-8"?>
<p:tagLst xmlns:p="http://schemas.openxmlformats.org/presentationml/2006/main">
  <p:tag name="MH" val="20210720113400"/>
  <p:tag name="MH_LIBRARY" val="GRAPHIC"/>
  <p:tag name="MH_TYPE" val="SubTitle"/>
  <p:tag name="MH_ORDER" val="4"/>
</p:tagLst>
</file>

<file path=ppt/tags/tag5.xml><?xml version="1.0" encoding="utf-8"?>
<p:tagLst xmlns:p="http://schemas.openxmlformats.org/presentationml/2006/main">
  <p:tag name="MH" val="20210720113400"/>
  <p:tag name="MH_LIBRARY" val="GRAPHIC"/>
  <p:tag name="MH_TYPE" val="SubTitle"/>
  <p:tag name="MH_ORDER" val="5"/>
</p:tagLst>
</file>

<file path=ppt/tags/tag6.xml><?xml version="1.0" encoding="utf-8"?>
<p:tagLst xmlns:p="http://schemas.openxmlformats.org/presentationml/2006/main">
  <p:tag name="MH" val="20210720113400"/>
  <p:tag name="MH_LIBRARY" val="GRAPHIC"/>
  <p:tag name="MH_TYPE" val="SubTitle"/>
  <p:tag name="MH_ORDER" val="6"/>
</p:tagLst>
</file>

<file path=ppt/tags/tag7.xml><?xml version="1.0" encoding="utf-8"?>
<p:tagLst xmlns:p="http://schemas.openxmlformats.org/presentationml/2006/main">
  <p:tag name="MH" val="20210720113400"/>
  <p:tag name="MH_LIBRARY" val="GRAPHIC"/>
  <p:tag name="MH_TYPE" val="SubTitle"/>
  <p:tag name="MH_ORDER" val="7"/>
</p:tagLst>
</file>

<file path=ppt/tags/tag8.xml><?xml version="1.0" encoding="utf-8"?>
<p:tagLst xmlns:p="http://schemas.openxmlformats.org/presentationml/2006/main">
  <p:tag name="MH" val="20210720113400"/>
  <p:tag name="MH_LIBRARY" val="GRAPHIC"/>
  <p:tag name="MH_TYPE" val="Other"/>
  <p:tag name="MH_ORDER" val="1"/>
</p:tagLst>
</file>

<file path=ppt/tags/tag9.xml><?xml version="1.0" encoding="utf-8"?>
<p:tagLst xmlns:p="http://schemas.openxmlformats.org/presentationml/2006/main">
  <p:tag name="MH" val="20210720113400"/>
  <p:tag name="MH_LIBRARY" val="GRAPHIC"/>
  <p:tag name="MH_TYPE" val="Title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50h4mclm">
      <a:majorFont>
        <a:latin typeface="阿里巴巴普惠体"/>
        <a:ea typeface="阿里巴巴普惠体"/>
        <a:cs typeface=""/>
      </a:majorFont>
      <a:minorFont>
        <a:latin typeface="阿里巴巴普惠体"/>
        <a:ea typeface="阿里巴巴普惠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3030</Words>
  <Application>WPS 演示</Application>
  <PresentationFormat>宽屏</PresentationFormat>
  <Paragraphs>499</Paragraphs>
  <Slides>29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1" baseType="lpstr">
      <vt:lpstr>Arial</vt:lpstr>
      <vt:lpstr>宋体</vt:lpstr>
      <vt:lpstr>Wingdings</vt:lpstr>
      <vt:lpstr>阿里巴巴普惠体 B</vt:lpstr>
      <vt:lpstr>阿里巴巴普惠体 R</vt:lpstr>
      <vt:lpstr>阿里巴巴普惠体</vt:lpstr>
      <vt:lpstr>Segoe Print</vt:lpstr>
      <vt:lpstr>微软雅黑</vt:lpstr>
      <vt:lpstr>等线</vt:lpstr>
      <vt:lpstr>Calibri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WIN10</dc:creator>
  <cp:lastModifiedBy> 大宇哥</cp:lastModifiedBy>
  <cp:revision>52</cp:revision>
  <dcterms:created xsi:type="dcterms:W3CDTF">2019-11-08T03:13:00Z</dcterms:created>
  <dcterms:modified xsi:type="dcterms:W3CDTF">2021-09-24T04:33:08Z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2052-11.1.0.10938</vt:lpwstr>
  </property>
  <property fmtid="{D5CDD505-2E9C-101B-9397-08002B2CF9AE}" pid="3" name="KSOTemplateUUID">
    <vt:lpwstr>v1.0_mb_BzgFgKjrSdiqY0Ll8sElNA==</vt:lpwstr>
  </property>
  <property fmtid="{D5CDD505-2E9C-101B-9397-08002B2CF9AE}" pid="4" name="ICV">
    <vt:lpwstr>442612F8610C453182958A9AB97BF390</vt:lpwstr>
  </property>
</Properties>
</file>