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315" r:id="rId3"/>
    <p:sldId id="316" r:id="rId5"/>
    <p:sldId id="308" r:id="rId6"/>
    <p:sldId id="292" r:id="rId7"/>
    <p:sldId id="266" r:id="rId8"/>
    <p:sldId id="291" r:id="rId9"/>
    <p:sldId id="318" r:id="rId10"/>
    <p:sldId id="264" r:id="rId11"/>
    <p:sldId id="293" r:id="rId12"/>
    <p:sldId id="319" r:id="rId13"/>
    <p:sldId id="279" r:id="rId14"/>
    <p:sldId id="297" r:id="rId15"/>
    <p:sldId id="269" r:id="rId16"/>
    <p:sldId id="321" r:id="rId17"/>
    <p:sldId id="320" r:id="rId18"/>
    <p:sldId id="298" r:id="rId19"/>
    <p:sldId id="299" r:id="rId20"/>
    <p:sldId id="300" r:id="rId21"/>
    <p:sldId id="314" r:id="rId22"/>
    <p:sldId id="301" r:id="rId23"/>
    <p:sldId id="302" r:id="rId24"/>
    <p:sldId id="304" r:id="rId25"/>
    <p:sldId id="289" r:id="rId26"/>
    <p:sldId id="303" r:id="rId27"/>
    <p:sldId id="305" r:id="rId28"/>
    <p:sldId id="317" r:id="rId29"/>
  </p:sldIdLst>
  <p:sldSz cx="12192000" cy="6858000"/>
  <p:notesSz cx="6858000" cy="9144000"/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885"/>
    <a:srgbClr val="488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6493" autoAdjust="0"/>
  </p:normalViewPr>
  <p:slideViewPr>
    <p:cSldViewPr snapToGrid="0">
      <p:cViewPr>
        <p:scale>
          <a:sx n="75" d="100"/>
          <a:sy n="75" d="100"/>
        </p:scale>
        <p:origin x="-1704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2E0BB-B611-43D5-BEF6-18B5C7E0F7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defRPr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2E0998B-BE2D-4CB2-AF0C-37EF51B5D68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defRPr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>
              <a:defRPr/>
            </a:pPr>
            <a:fld id="{BEB7AFCB-4931-4565-AC22-E82B5B2CCC3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 cstate="print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 userDrawn="1"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438"/>
          <p:cNvGrpSpPr/>
          <p:nvPr/>
        </p:nvGrpSpPr>
        <p:grpSpPr>
          <a:xfrm>
            <a:off x="4283379" y="1593875"/>
            <a:ext cx="3538979" cy="35399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0" name="同心圆 4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2" name="椭圆 441"/>
          <p:cNvSpPr/>
          <p:nvPr/>
        </p:nvSpPr>
        <p:spPr>
          <a:xfrm>
            <a:off x="5102285" y="4449700"/>
            <a:ext cx="1367796" cy="136815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5" name="标题 4"/>
          <p:cNvSpPr txBox="1"/>
          <p:nvPr/>
        </p:nvSpPr>
        <p:spPr>
          <a:xfrm>
            <a:off x="4254500" y="2673700"/>
            <a:ext cx="3588979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r>
              <a:rPr lang="zh-CN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部</a:t>
            </a:r>
            <a:endParaRPr lang="en-US" altLang="zh-CN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员</a:t>
            </a:r>
            <a:r>
              <a:rPr lang="zh-CN" alt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工入职培训</a:t>
            </a:r>
            <a:endParaRPr lang="en-US" altLang="zh-CN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8" name="椭圆 447"/>
          <p:cNvSpPr/>
          <p:nvPr/>
        </p:nvSpPr>
        <p:spPr>
          <a:xfrm>
            <a:off x="3680992" y="4644493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椭圆 448"/>
          <p:cNvSpPr/>
          <p:nvPr/>
        </p:nvSpPr>
        <p:spPr>
          <a:xfrm>
            <a:off x="4812062" y="1569381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0" name="组合 449"/>
          <p:cNvGrpSpPr/>
          <p:nvPr/>
        </p:nvGrpSpPr>
        <p:grpSpPr>
          <a:xfrm>
            <a:off x="4313599" y="1323257"/>
            <a:ext cx="300982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1" name="同心圆 4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2" name="椭圆 4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3" name="组合 452"/>
          <p:cNvGrpSpPr/>
          <p:nvPr/>
        </p:nvGrpSpPr>
        <p:grpSpPr>
          <a:xfrm>
            <a:off x="7603350" y="1890870"/>
            <a:ext cx="623741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4" name="同心圆 4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5" name="椭圆 4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6" name="组合 455"/>
          <p:cNvGrpSpPr/>
          <p:nvPr/>
        </p:nvGrpSpPr>
        <p:grpSpPr>
          <a:xfrm>
            <a:off x="3504387" y="376772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7" name="同心圆 4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8" name="椭圆 4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椭圆 458"/>
          <p:cNvSpPr/>
          <p:nvPr/>
        </p:nvSpPr>
        <p:spPr>
          <a:xfrm>
            <a:off x="7068790" y="13554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0" name="组合 459"/>
          <p:cNvGrpSpPr/>
          <p:nvPr/>
        </p:nvGrpSpPr>
        <p:grpSpPr>
          <a:xfrm>
            <a:off x="7690541" y="4524901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1" name="同心圆 4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椭圆 4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3" name="组合 462"/>
          <p:cNvGrpSpPr/>
          <p:nvPr/>
        </p:nvGrpSpPr>
        <p:grpSpPr>
          <a:xfrm>
            <a:off x="3683289" y="1752884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4" name="同心圆 4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5" name="椭圆 4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椭圆 465"/>
          <p:cNvSpPr/>
          <p:nvPr/>
        </p:nvSpPr>
        <p:spPr>
          <a:xfrm>
            <a:off x="8032262" y="3605834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7" name="组合 466"/>
          <p:cNvGrpSpPr/>
          <p:nvPr/>
        </p:nvGrpSpPr>
        <p:grpSpPr>
          <a:xfrm>
            <a:off x="8227091" y="311866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8" name="同心圆 4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9" name="椭圆 46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0" name="组合 469"/>
          <p:cNvGrpSpPr/>
          <p:nvPr/>
        </p:nvGrpSpPr>
        <p:grpSpPr>
          <a:xfrm>
            <a:off x="6260571" y="904943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1" name="同心圆 4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椭圆 4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椭圆 472"/>
          <p:cNvSpPr/>
          <p:nvPr/>
        </p:nvSpPr>
        <p:spPr>
          <a:xfrm>
            <a:off x="7300775" y="48590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椭圆 473"/>
          <p:cNvSpPr/>
          <p:nvPr/>
        </p:nvSpPr>
        <p:spPr>
          <a:xfrm>
            <a:off x="6614059" y="5199596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椭圆 474"/>
          <p:cNvSpPr/>
          <p:nvPr/>
        </p:nvSpPr>
        <p:spPr>
          <a:xfrm>
            <a:off x="5102285" y="933500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6" name="组合 475"/>
          <p:cNvGrpSpPr/>
          <p:nvPr/>
        </p:nvGrpSpPr>
        <p:grpSpPr>
          <a:xfrm>
            <a:off x="4571832" y="5074159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7" name="同心圆 4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8" name="椭圆 4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4" name="Picture 2" descr="C:\Users\Administrator\Desktop\hl81829782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200" y="3822700"/>
            <a:ext cx="3559372" cy="261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2" descr="C:\Users\Administrator\Desktop\hl818297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59900" y="4117382"/>
            <a:ext cx="3081994" cy="242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2608E-6 -3.33333E-6 L -0.5192 -0.11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6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12" dur="1000" spd="-100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21" dur="1000" spd="-100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130" dur="1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39" dur="1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48" dur="1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99"/>
                            </p:stCondLst>
                            <p:childTnLst>
                              <p:par>
                                <p:cTn id="1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0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2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10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6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animBg="1"/>
      <p:bldP spid="445" grpId="0"/>
      <p:bldP spid="448" grpId="0" animBg="1"/>
      <p:bldP spid="448" grpId="1" animBg="1"/>
      <p:bldP spid="448" grpId="2" animBg="1"/>
      <p:bldP spid="449" grpId="0" animBg="1"/>
      <p:bldP spid="449" grpId="1" animBg="1"/>
      <p:bldP spid="449" grpId="2" animBg="1"/>
      <p:bldP spid="459" grpId="0" animBg="1"/>
      <p:bldP spid="459" grpId="1" animBg="1"/>
      <p:bldP spid="459" grpId="2" animBg="1"/>
      <p:bldP spid="466" grpId="0" animBg="1"/>
      <p:bldP spid="466" grpId="1" animBg="1"/>
      <p:bldP spid="466" grpId="2" animBg="1"/>
      <p:bldP spid="473" grpId="0" animBg="1"/>
      <p:bldP spid="473" grpId="1" animBg="1"/>
      <p:bldP spid="473" grpId="2" animBg="1"/>
      <p:bldP spid="474" grpId="0" animBg="1"/>
      <p:bldP spid="474" grpId="1" animBg="1"/>
      <p:bldP spid="474" grpId="2" animBg="1"/>
      <p:bldP spid="475" grpId="0" animBg="1"/>
      <p:bldP spid="475" grpId="1" animBg="1"/>
      <p:bldP spid="475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flipH="1">
            <a:off x="4446591" y="4555429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 flipH="1">
            <a:off x="4421191" y="2294150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837119" y="3430397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444615" y="5684693"/>
            <a:ext cx="5521552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3865675" y="1164848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9265920" y="1776730"/>
            <a:ext cx="1852295" cy="3190240"/>
            <a:chOff x="2689225" y="814470"/>
            <a:chExt cx="2591962" cy="4464122"/>
          </a:xfrm>
        </p:grpSpPr>
        <p:sp>
          <p:nvSpPr>
            <p:cNvPr id="31" name="任意多边形 30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9"/>
          <p:cNvGrpSpPr/>
          <p:nvPr/>
        </p:nvGrpSpPr>
        <p:grpSpPr>
          <a:xfrm>
            <a:off x="3834130" y="2943225"/>
            <a:ext cx="1852295" cy="3190240"/>
            <a:chOff x="2689225" y="814470"/>
            <a:chExt cx="2591962" cy="4464122"/>
          </a:xfrm>
        </p:grpSpPr>
        <p:sp>
          <p:nvSpPr>
            <p:cNvPr id="41" name="任意多边形 40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7"/>
          <p:cNvGrpSpPr/>
          <p:nvPr/>
        </p:nvGrpSpPr>
        <p:grpSpPr>
          <a:xfrm>
            <a:off x="9266555" y="4066540"/>
            <a:ext cx="1852295" cy="3190240"/>
            <a:chOff x="2689225" y="814470"/>
            <a:chExt cx="2591962" cy="4464122"/>
          </a:xfrm>
        </p:grpSpPr>
        <p:sp>
          <p:nvSpPr>
            <p:cNvPr id="52" name="任意多边形 51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69"/>
          <p:cNvGrpSpPr/>
          <p:nvPr/>
        </p:nvGrpSpPr>
        <p:grpSpPr>
          <a:xfrm>
            <a:off x="5449459" y="1481593"/>
            <a:ext cx="3567541" cy="600338"/>
            <a:chOff x="4018788" y="931942"/>
            <a:chExt cx="3567541" cy="600339"/>
          </a:xfrm>
        </p:grpSpPr>
        <p:sp>
          <p:nvSpPr>
            <p:cNvPr id="71" name="文本框 112"/>
            <p:cNvSpPr txBox="1"/>
            <p:nvPr/>
          </p:nvSpPr>
          <p:spPr>
            <a:xfrm>
              <a:off x="4683709" y="931942"/>
              <a:ext cx="290262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什么是销售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114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73"/>
          <p:cNvGrpSpPr/>
          <p:nvPr/>
        </p:nvGrpSpPr>
        <p:grpSpPr>
          <a:xfrm>
            <a:off x="5499101" y="2619608"/>
            <a:ext cx="3514588" cy="624614"/>
            <a:chOff x="4415109" y="1769822"/>
            <a:chExt cx="3514587" cy="624615"/>
          </a:xfrm>
        </p:grpSpPr>
        <p:sp>
          <p:nvSpPr>
            <p:cNvPr id="75" name="文本框 116"/>
            <p:cNvSpPr txBox="1"/>
            <p:nvPr/>
          </p:nvSpPr>
          <p:spPr>
            <a:xfrm>
              <a:off x="4415109" y="1769822"/>
              <a:ext cx="2824273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认识自己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118"/>
            <p:cNvSpPr txBox="1"/>
            <p:nvPr/>
          </p:nvSpPr>
          <p:spPr>
            <a:xfrm>
              <a:off x="7050799" y="1809661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80"/>
          <p:cNvGrpSpPr/>
          <p:nvPr/>
        </p:nvGrpSpPr>
        <p:grpSpPr>
          <a:xfrm>
            <a:off x="5540931" y="3719992"/>
            <a:ext cx="3349069" cy="605418"/>
            <a:chOff x="4018788" y="926862"/>
            <a:chExt cx="3349069" cy="605419"/>
          </a:xfrm>
        </p:grpSpPr>
        <p:sp>
          <p:nvSpPr>
            <p:cNvPr id="82" name="文本框 120"/>
            <p:cNvSpPr txBox="1"/>
            <p:nvPr/>
          </p:nvSpPr>
          <p:spPr>
            <a:xfrm>
              <a:off x="4696409" y="926862"/>
              <a:ext cx="2671448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认识产品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文本框 122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4"/>
          <p:cNvGrpSpPr/>
          <p:nvPr/>
        </p:nvGrpSpPr>
        <p:grpSpPr>
          <a:xfrm>
            <a:off x="4445000" y="4869200"/>
            <a:ext cx="4568688" cy="611914"/>
            <a:chOff x="3361009" y="1782522"/>
            <a:chExt cx="4568687" cy="611915"/>
          </a:xfrm>
        </p:grpSpPr>
        <p:sp>
          <p:nvSpPr>
            <p:cNvPr id="86" name="文本框 124"/>
            <p:cNvSpPr txBox="1"/>
            <p:nvPr/>
          </p:nvSpPr>
          <p:spPr>
            <a:xfrm>
              <a:off x="3361009" y="1782522"/>
              <a:ext cx="387837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</a:t>
              </a:r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126"/>
            <p:cNvSpPr txBox="1"/>
            <p:nvPr/>
          </p:nvSpPr>
          <p:spPr>
            <a:xfrm>
              <a:off x="7050799" y="1809661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88"/>
          <p:cNvGrpSpPr/>
          <p:nvPr/>
        </p:nvGrpSpPr>
        <p:grpSpPr>
          <a:xfrm>
            <a:off x="3585845" y="532130"/>
            <a:ext cx="1852295" cy="3190240"/>
            <a:chOff x="2689225" y="814470"/>
            <a:chExt cx="2591962" cy="4464122"/>
          </a:xfrm>
        </p:grpSpPr>
        <p:sp>
          <p:nvSpPr>
            <p:cNvPr id="90" name="任意多边形 89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文本框 153"/>
          <p:cNvSpPr txBox="1"/>
          <p:nvPr/>
        </p:nvSpPr>
        <p:spPr>
          <a:xfrm>
            <a:off x="1464513" y="1858206"/>
            <a:ext cx="9515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21" grpId="0" bldLvl="0" animBg="1"/>
      <p:bldP spid="22" grpId="0" bldLvl="0" animBg="1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839175" y="2400059"/>
            <a:ext cx="881840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什么是销售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8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5" name="TextBox 13"/>
          <p:cNvSpPr>
            <a:spLocks noChangeArrowheads="1"/>
          </p:cNvSpPr>
          <p:nvPr/>
        </p:nvSpPr>
        <p:spPr bwMode="auto">
          <a:xfrm>
            <a:off x="1564788" y="3380244"/>
            <a:ext cx="1952625" cy="36933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2400" b="1" smtClean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食品</a:t>
            </a:r>
            <a:endParaRPr lang="en-US" altLang="zh-CN" sz="2400" b="1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7" name="TextBox 13"/>
          <p:cNvSpPr>
            <a:spLocks noChangeArrowheads="1"/>
          </p:cNvSpPr>
          <p:nvPr/>
        </p:nvSpPr>
        <p:spPr bwMode="auto">
          <a:xfrm>
            <a:off x="1536004" y="4301392"/>
            <a:ext cx="1952625" cy="36933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2400" b="1" smtClean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地产</a:t>
            </a:r>
            <a:endParaRPr lang="en-US" altLang="zh-CN" sz="2400" b="1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9" name="TextBox 13"/>
          <p:cNvSpPr>
            <a:spLocks noChangeArrowheads="1"/>
          </p:cNvSpPr>
          <p:nvPr/>
        </p:nvSpPr>
        <p:spPr bwMode="auto">
          <a:xfrm>
            <a:off x="1536004" y="5336442"/>
            <a:ext cx="1952625" cy="36933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2400" b="1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手机</a:t>
            </a:r>
            <a:endParaRPr lang="en-US" altLang="zh-CN" sz="2400" b="1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1" name="TextBox 13"/>
          <p:cNvSpPr>
            <a:spLocks noChangeArrowheads="1"/>
          </p:cNvSpPr>
          <p:nvPr/>
        </p:nvSpPr>
        <p:spPr bwMode="auto">
          <a:xfrm>
            <a:off x="3799779" y="3386992"/>
            <a:ext cx="1952625" cy="36933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2400" b="1" dirty="0" smtClean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汽车</a:t>
            </a:r>
            <a:endParaRPr lang="en-US" altLang="zh-CN" sz="2400" b="1" dirty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3" name="TextBox 13"/>
          <p:cNvSpPr>
            <a:spLocks noChangeArrowheads="1"/>
          </p:cNvSpPr>
          <p:nvPr/>
        </p:nvSpPr>
        <p:spPr bwMode="auto">
          <a:xfrm>
            <a:off x="3799779" y="4275992"/>
            <a:ext cx="1952625" cy="36933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2400" b="1" dirty="0" smtClean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服饰</a:t>
            </a:r>
            <a:endParaRPr lang="en-US" altLang="zh-CN" sz="2400" b="1" dirty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5" name="TextBox 13"/>
          <p:cNvSpPr>
            <a:spLocks noChangeArrowheads="1"/>
          </p:cNvSpPr>
          <p:nvPr/>
        </p:nvSpPr>
        <p:spPr bwMode="auto">
          <a:xfrm>
            <a:off x="3799779" y="5311042"/>
            <a:ext cx="1952625" cy="369332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2400" b="1" smtClean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书籍</a:t>
            </a:r>
            <a:endParaRPr lang="en-US" altLang="zh-CN" sz="2400" b="1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7" name="TextBox 13"/>
          <p:cNvSpPr>
            <a:spLocks noChangeArrowheads="1"/>
          </p:cNvSpPr>
          <p:nvPr/>
        </p:nvSpPr>
        <p:spPr bwMode="auto">
          <a:xfrm>
            <a:off x="1524000" y="2462828"/>
            <a:ext cx="4279900" cy="67710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4400" b="1" dirty="0" smtClean="0">
                <a:solidFill>
                  <a:srgbClr val="FFFFF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销售无处不在</a:t>
            </a:r>
            <a:endParaRPr lang="en-US" altLang="zh-CN" sz="4400" b="1" dirty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8" name="图片 37" descr="E:\素材\科技\f7f06d9794ebf9fffc5ce3d16dbe2495.pngf7f06d9794ebf9fffc5ce3d16dbe249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6362700" y="728961"/>
            <a:ext cx="4559300" cy="58623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任意多边形 15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69"/>
          <p:cNvGrpSpPr/>
          <p:nvPr/>
        </p:nvGrpSpPr>
        <p:grpSpPr>
          <a:xfrm>
            <a:off x="2083959" y="567193"/>
            <a:ext cx="3567541" cy="461585"/>
            <a:chOff x="4018788" y="931942"/>
            <a:chExt cx="3567541" cy="600339"/>
          </a:xfrm>
        </p:grpSpPr>
        <p:sp>
          <p:nvSpPr>
            <p:cNvPr id="18" name="文本框 112"/>
            <p:cNvSpPr txBox="1"/>
            <p:nvPr/>
          </p:nvSpPr>
          <p:spPr>
            <a:xfrm>
              <a:off x="4683709" y="931942"/>
              <a:ext cx="290262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什么是销售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14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 animBg="1"/>
      <p:bldP spid="19467" grpId="0" animBg="1"/>
      <p:bldP spid="19469" grpId="0" animBg="1"/>
      <p:bldP spid="19471" grpId="0" animBg="1"/>
      <p:bldP spid="19473" grpId="0" animBg="1"/>
      <p:bldP spid="19475" grpId="0" animBg="1"/>
      <p:bldP spid="16" grpId="0" bldLvl="0" animBg="1"/>
      <p:bldP spid="20" grpId="0" bldLvl="0" animBg="1"/>
      <p:bldP spid="2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841999" y="2278711"/>
            <a:ext cx="4965701" cy="1561505"/>
            <a:chOff x="1907556" y="1478611"/>
            <a:chExt cx="3442496" cy="1561505"/>
          </a:xfrm>
        </p:grpSpPr>
        <p:sp>
          <p:nvSpPr>
            <p:cNvPr id="5125" name="矩形 4"/>
            <p:cNvSpPr>
              <a:spLocks noChangeArrowheads="1"/>
            </p:cNvSpPr>
            <p:nvPr/>
          </p:nvSpPr>
          <p:spPr bwMode="auto">
            <a:xfrm>
              <a:off x="1907556" y="2116786"/>
              <a:ext cx="3442496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乔</a:t>
              </a:r>
              <a:r>
                <a:rPr lang="en-US" altLang="zh-CN" dirty="0"/>
                <a:t>·</a:t>
              </a:r>
              <a:r>
                <a:rPr lang="zh-CN" altLang="en-US" dirty="0"/>
                <a:t>吉拉德被世界吉斯尼记录大全誉为“世界上最伟大的推销员” </a:t>
              </a:r>
              <a:r>
                <a:rPr lang="zh-CN" altLang="en-US" dirty="0" smtClean="0"/>
                <a:t>这</a:t>
              </a:r>
              <a:r>
                <a:rPr lang="zh-CN" altLang="en-US" dirty="0"/>
                <a:t>位世界销售界的传奇人物以连续</a:t>
              </a:r>
              <a:r>
                <a:rPr lang="en-US" altLang="zh-CN" dirty="0"/>
                <a:t>12</a:t>
              </a:r>
              <a:r>
                <a:rPr lang="zh-CN" altLang="en-US" dirty="0"/>
                <a:t>年平均每天销售</a:t>
              </a:r>
              <a:r>
                <a:rPr lang="en-US" altLang="zh-CN" dirty="0"/>
                <a:t>6</a:t>
              </a:r>
              <a:r>
                <a:rPr lang="zh-CN" altLang="en-US" dirty="0"/>
                <a:t>辆汽车的成绩，荣登世界销售第一的宝座，至今无人突破。</a:t>
              </a:r>
              <a:endParaRPr lang="zh-CN" altLang="en-US" dirty="0"/>
            </a:p>
          </p:txBody>
        </p:sp>
        <p:sp>
          <p:nvSpPr>
            <p:cNvPr id="5128" name="圆角矩形 7"/>
            <p:cNvSpPr>
              <a:spLocks noChangeArrowheads="1"/>
            </p:cNvSpPr>
            <p:nvPr/>
          </p:nvSpPr>
          <p:spPr bwMode="auto">
            <a:xfrm>
              <a:off x="1910693" y="1478611"/>
              <a:ext cx="3279775" cy="461963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5129" name="文本框 8"/>
            <p:cNvSpPr txBox="1">
              <a:spLocks noChangeArrowheads="1"/>
            </p:cNvSpPr>
            <p:nvPr/>
          </p:nvSpPr>
          <p:spPr bwMode="auto">
            <a:xfrm>
              <a:off x="2142468" y="1527824"/>
              <a:ext cx="27971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乔吉拉德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829300" y="4270967"/>
            <a:ext cx="5080823" cy="1583730"/>
            <a:chOff x="1905654" y="4309067"/>
            <a:chExt cx="3522305" cy="1583730"/>
          </a:xfrm>
        </p:grpSpPr>
        <p:sp>
          <p:nvSpPr>
            <p:cNvPr id="5130" name="圆角矩形 9"/>
            <p:cNvSpPr>
              <a:spLocks noChangeArrowheads="1"/>
            </p:cNvSpPr>
            <p:nvPr/>
          </p:nvSpPr>
          <p:spPr bwMode="auto">
            <a:xfrm>
              <a:off x="1918389" y="4309067"/>
              <a:ext cx="3465620" cy="461963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 sz="1600">
                <a:solidFill>
                  <a:srgbClr val="FFFFFF"/>
                </a:solidFill>
              </a:endParaRPr>
            </a:p>
          </p:txBody>
        </p:sp>
        <p:sp>
          <p:nvSpPr>
            <p:cNvPr id="5132" name="文本框 12"/>
            <p:cNvSpPr txBox="1">
              <a:spLocks noChangeArrowheads="1"/>
            </p:cNvSpPr>
            <p:nvPr/>
          </p:nvSpPr>
          <p:spPr bwMode="auto">
            <a:xfrm>
              <a:off x="2131114" y="4361455"/>
              <a:ext cx="27971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4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彭戈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905654" y="4969467"/>
              <a:ext cx="352230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中国乳酸菌发酵奶第一品牌太子奶</a:t>
              </a:r>
              <a:r>
                <a:rPr lang="en-US" altLang="zh-CN" dirty="0"/>
                <a:t>4</a:t>
              </a:r>
              <a:r>
                <a:rPr lang="zh-CN" altLang="en-US" dirty="0"/>
                <a:t>年品牌推广：年销售从</a:t>
              </a:r>
              <a:r>
                <a:rPr lang="en-US" altLang="zh-CN" dirty="0"/>
                <a:t>1</a:t>
              </a:r>
              <a:r>
                <a:rPr lang="zh-CN" altLang="en-US" dirty="0"/>
                <a:t>亿元增长到</a:t>
              </a:r>
              <a:r>
                <a:rPr lang="en-US" altLang="zh-CN" dirty="0"/>
                <a:t>16</a:t>
              </a:r>
              <a:r>
                <a:rPr lang="zh-CN" altLang="en-US" dirty="0"/>
                <a:t>亿元；太子童装零风险加盟模式：迅速成长为中国童装领导品牌，一次收款近亿元</a:t>
              </a:r>
              <a:endParaRPr lang="zh-CN" altLang="en-US" dirty="0"/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69"/>
          <p:cNvGrpSpPr/>
          <p:nvPr/>
        </p:nvGrpSpPr>
        <p:grpSpPr>
          <a:xfrm>
            <a:off x="2083959" y="567193"/>
            <a:ext cx="3567541" cy="461585"/>
            <a:chOff x="4018788" y="931942"/>
            <a:chExt cx="3567541" cy="600339"/>
          </a:xfrm>
        </p:grpSpPr>
        <p:sp>
          <p:nvSpPr>
            <p:cNvPr id="24" name="文本框 112"/>
            <p:cNvSpPr txBox="1"/>
            <p:nvPr/>
          </p:nvSpPr>
          <p:spPr>
            <a:xfrm>
              <a:off x="4683709" y="931942"/>
              <a:ext cx="290262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什么是销售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114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任意多边形 25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1066414" y="1252393"/>
            <a:ext cx="58169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 descr="5a97c4ad0c6cd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89792" y="1540218"/>
            <a:ext cx="4835442" cy="5317782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6" grpId="0" bldLvl="0" animBg="1"/>
      <p:bldP spid="2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92383" y="5284062"/>
            <a:ext cx="6143517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000" dirty="0" smtClean="0">
                <a:solidFill>
                  <a:schemeClr val="bg1"/>
                </a:solidFill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因为有需求，所以有产品；销售是将产品送入大众手中的必要途径，体现产品价值，推动社会发展。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71"/>
          <p:cNvSpPr txBox="1">
            <a:spLocks noChangeArrowheads="1"/>
          </p:cNvSpPr>
          <p:nvPr/>
        </p:nvSpPr>
        <p:spPr bwMode="auto">
          <a:xfrm>
            <a:off x="2534703" y="1919288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发现需求</a:t>
            </a:r>
            <a:endParaRPr lang="id-ID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71"/>
          <p:cNvSpPr txBox="1">
            <a:spLocks noChangeArrowheads="1"/>
          </p:cNvSpPr>
          <p:nvPr/>
        </p:nvSpPr>
        <p:spPr bwMode="auto">
          <a:xfrm>
            <a:off x="2542642" y="3084513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满足需求</a:t>
            </a:r>
            <a:endParaRPr lang="id-ID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71"/>
          <p:cNvSpPr txBox="1">
            <a:spLocks noChangeArrowheads="1"/>
          </p:cNvSpPr>
          <p:nvPr/>
        </p:nvSpPr>
        <p:spPr bwMode="auto">
          <a:xfrm>
            <a:off x="2575979" y="4352925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改变观念</a:t>
            </a:r>
            <a:endParaRPr lang="id-ID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71"/>
          <p:cNvSpPr txBox="1">
            <a:spLocks noChangeArrowheads="1"/>
          </p:cNvSpPr>
          <p:nvPr/>
        </p:nvSpPr>
        <p:spPr bwMode="auto">
          <a:xfrm>
            <a:off x="5442210" y="1919288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服务大众</a:t>
            </a:r>
            <a:endParaRPr lang="id-ID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71"/>
          <p:cNvSpPr txBox="1">
            <a:spLocks noChangeArrowheads="1"/>
          </p:cNvSpPr>
          <p:nvPr/>
        </p:nvSpPr>
        <p:spPr bwMode="auto">
          <a:xfrm>
            <a:off x="5408079" y="3086100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买卖双赢</a:t>
            </a:r>
            <a:endParaRPr lang="id-ID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71"/>
          <p:cNvSpPr txBox="1">
            <a:spLocks noChangeArrowheads="1"/>
          </p:cNvSpPr>
          <p:nvPr/>
        </p:nvSpPr>
        <p:spPr bwMode="auto">
          <a:xfrm>
            <a:off x="5457292" y="4333875"/>
            <a:ext cx="1415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贡献社会</a:t>
            </a:r>
            <a:endParaRPr lang="id-ID" altLang="en-US" sz="24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5" name="图片 54" descr="E:\素材\科技\f7f06d9794ebf9fffc5ce3d16dbe2495.pngf7f06d9794ebf9fffc5ce3d16dbe249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7518400" y="1928321"/>
            <a:ext cx="3340100" cy="42947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任意多边形 15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69"/>
          <p:cNvGrpSpPr/>
          <p:nvPr/>
        </p:nvGrpSpPr>
        <p:grpSpPr>
          <a:xfrm>
            <a:off x="2083959" y="567193"/>
            <a:ext cx="3567541" cy="461585"/>
            <a:chOff x="4018788" y="931942"/>
            <a:chExt cx="3567541" cy="600339"/>
          </a:xfrm>
        </p:grpSpPr>
        <p:sp>
          <p:nvSpPr>
            <p:cNvPr id="18" name="文本框 112"/>
            <p:cNvSpPr txBox="1"/>
            <p:nvPr/>
          </p:nvSpPr>
          <p:spPr>
            <a:xfrm>
              <a:off x="4683709" y="931942"/>
              <a:ext cx="290262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什么是销售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14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bldLvl="0" animBg="1"/>
      <p:bldP spid="20" grpId="0" bldLvl="0" animBg="1"/>
      <p:bldP spid="2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839175" y="2400059"/>
            <a:ext cx="881840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认识自己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83" name="Connector 760"/>
          <p:cNvCxnSpPr>
            <a:cxnSpLocks noChangeShapeType="1"/>
            <a:endCxn id="7184" idx="0"/>
          </p:cNvCxnSpPr>
          <p:nvPr/>
        </p:nvCxnSpPr>
        <p:spPr bwMode="auto">
          <a:xfrm>
            <a:off x="2146975647" y="2147394747"/>
            <a:ext cx="673100" cy="3810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84" name="Shape 761"/>
          <p:cNvSpPr/>
          <p:nvPr/>
        </p:nvSpPr>
        <p:spPr bwMode="auto">
          <a:xfrm>
            <a:off x="4267200" y="2738438"/>
            <a:ext cx="3962400" cy="1422400"/>
          </a:xfrm>
          <a:custGeom>
            <a:avLst/>
            <a:gdLst>
              <a:gd name="T0" fmla="*/ 2147483647 w 19679"/>
              <a:gd name="T1" fmla="*/ 2147483647 h 19679"/>
              <a:gd name="T2" fmla="*/ 2147483647 w 19679"/>
              <a:gd name="T3" fmla="*/ 2147483647 h 19679"/>
              <a:gd name="T4" fmla="*/ 2147483647 w 19679"/>
              <a:gd name="T5" fmla="*/ 2147483647 h 19679"/>
              <a:gd name="T6" fmla="*/ 2147483647 w 19679"/>
              <a:gd name="T7" fmla="*/ 2147483647 h 19679"/>
              <a:gd name="T8" fmla="*/ 2147483647 w 19679"/>
              <a:gd name="T9" fmla="*/ 2147483647 h 196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r>
              <a:rPr lang="zh-CN" altLang="en-US" sz="9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销售</a:t>
            </a:r>
            <a:endParaRPr lang="zh-CN" altLang="en-US" sz="9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97" name="Shape 775"/>
          <p:cNvSpPr>
            <a:spLocks noChangeArrowheads="1"/>
          </p:cNvSpPr>
          <p:nvPr/>
        </p:nvSpPr>
        <p:spPr bwMode="auto">
          <a:xfrm>
            <a:off x="4473575" y="1731963"/>
            <a:ext cx="952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412750" eaLnBrk="1" hangingPunct="1"/>
            <a:r>
              <a:rPr lang="zh-CN" altLang="en-US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自信</a:t>
            </a:r>
            <a:endParaRPr 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8" name="Shape 779"/>
          <p:cNvSpPr>
            <a:spLocks noChangeArrowheads="1"/>
          </p:cNvSpPr>
          <p:nvPr/>
        </p:nvSpPr>
        <p:spPr bwMode="auto">
          <a:xfrm>
            <a:off x="8785225" y="3490913"/>
            <a:ext cx="952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412750" eaLnBrk="1" hangingPunct="1"/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勇敢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99" name="Shape 780"/>
          <p:cNvSpPr>
            <a:spLocks noChangeArrowheads="1"/>
          </p:cNvSpPr>
          <p:nvPr/>
        </p:nvSpPr>
        <p:spPr bwMode="auto">
          <a:xfrm>
            <a:off x="8004175" y="4157663"/>
            <a:ext cx="952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412750" eaLnBrk="1" hangingPunct="1"/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活泼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01" name="Shape 782"/>
          <p:cNvSpPr>
            <a:spLocks noChangeArrowheads="1"/>
          </p:cNvSpPr>
          <p:nvPr/>
        </p:nvSpPr>
        <p:spPr bwMode="auto">
          <a:xfrm>
            <a:off x="3133725" y="2349500"/>
            <a:ext cx="952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412750" eaLnBrk="1" hangingPunct="1"/>
            <a:r>
              <a:rPr lang="zh-CN" altLang="en-US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善言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02" name="Shape 783"/>
          <p:cNvSpPr>
            <a:spLocks noChangeArrowheads="1"/>
          </p:cNvSpPr>
          <p:nvPr/>
        </p:nvSpPr>
        <p:spPr bwMode="auto">
          <a:xfrm>
            <a:off x="5826125" y="1597025"/>
            <a:ext cx="952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412750" eaLnBrk="1" hangingPunct="1"/>
            <a:r>
              <a:rPr lang="zh-CN" altLang="en-US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好学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03" name="Shape 784"/>
          <p:cNvSpPr>
            <a:spLocks noChangeArrowheads="1"/>
          </p:cNvSpPr>
          <p:nvPr/>
        </p:nvSpPr>
        <p:spPr bwMode="auto">
          <a:xfrm>
            <a:off x="5616575" y="4972050"/>
            <a:ext cx="952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412750" eaLnBrk="1" hangingPunct="1"/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诚实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04" name="Shape 785"/>
          <p:cNvSpPr>
            <a:spLocks noChangeArrowheads="1"/>
          </p:cNvSpPr>
          <p:nvPr/>
        </p:nvSpPr>
        <p:spPr bwMode="auto">
          <a:xfrm>
            <a:off x="8448675" y="2670175"/>
            <a:ext cx="952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412750" eaLnBrk="1" hangingPunct="1"/>
            <a:r>
              <a: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负责</a:t>
            </a:r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05" name="Shape 786"/>
          <p:cNvSpPr>
            <a:spLocks noChangeArrowheads="1"/>
          </p:cNvSpPr>
          <p:nvPr/>
        </p:nvSpPr>
        <p:spPr bwMode="auto">
          <a:xfrm>
            <a:off x="2994025" y="3419475"/>
            <a:ext cx="9525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412750" eaLnBrk="1" hangingPunct="1"/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礼貌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07" name="TextBox 13"/>
          <p:cNvSpPr txBox="1">
            <a:spLocks noChangeArrowheads="1"/>
          </p:cNvSpPr>
          <p:nvPr/>
        </p:nvSpPr>
        <p:spPr bwMode="auto">
          <a:xfrm>
            <a:off x="7563400" y="1978819"/>
            <a:ext cx="19542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踏实</a:t>
            </a:r>
            <a:endParaRPr 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08" name="TextBox 13"/>
          <p:cNvSpPr txBox="1">
            <a:spLocks noChangeArrowheads="1"/>
          </p:cNvSpPr>
          <p:nvPr/>
        </p:nvSpPr>
        <p:spPr bwMode="auto">
          <a:xfrm>
            <a:off x="7370763" y="4886570"/>
            <a:ext cx="19526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32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勤奋</a:t>
            </a:r>
            <a:endParaRPr 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09" name="TextBox 13"/>
          <p:cNvSpPr txBox="1">
            <a:spLocks noChangeArrowheads="1"/>
          </p:cNvSpPr>
          <p:nvPr/>
        </p:nvSpPr>
        <p:spPr bwMode="auto">
          <a:xfrm>
            <a:off x="3957638" y="4610100"/>
            <a:ext cx="19526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乐观</a:t>
            </a:r>
            <a:endParaRPr 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050561" y="5947019"/>
            <a:ext cx="8554427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你具备多少？？？？拥有越多，就越适合销售！！！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69"/>
          <p:cNvGrpSpPr/>
          <p:nvPr/>
        </p:nvGrpSpPr>
        <p:grpSpPr>
          <a:xfrm>
            <a:off x="2083959" y="567193"/>
            <a:ext cx="3567541" cy="596741"/>
            <a:chOff x="4018788" y="931942"/>
            <a:chExt cx="3567541" cy="776123"/>
          </a:xfrm>
        </p:grpSpPr>
        <p:sp>
          <p:nvSpPr>
            <p:cNvPr id="24" name="文本框 112"/>
            <p:cNvSpPr txBox="1"/>
            <p:nvPr/>
          </p:nvSpPr>
          <p:spPr>
            <a:xfrm>
              <a:off x="4683709" y="931942"/>
              <a:ext cx="29026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认识自己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任意多边形 25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7" grpId="0"/>
      <p:bldP spid="7198" grpId="0"/>
      <p:bldP spid="7199" grpId="0"/>
      <p:bldP spid="7201" grpId="0"/>
      <p:bldP spid="7202" grpId="0"/>
      <p:bldP spid="7203" grpId="0"/>
      <p:bldP spid="7204" grpId="0"/>
      <p:bldP spid="7205" grpId="0"/>
      <p:bldP spid="7207" grpId="0"/>
      <p:bldP spid="7208" grpId="0"/>
      <p:bldP spid="7209" grpId="0"/>
      <p:bldP spid="16" grpId="0" animBg="1"/>
      <p:bldP spid="22" grpId="0" bldLvl="0" animBg="1"/>
      <p:bldP spid="26" grpId="0" bldLvl="0" animBg="1"/>
      <p:bldP spid="2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83" name="Connector 760"/>
          <p:cNvCxnSpPr>
            <a:cxnSpLocks noChangeShapeType="1"/>
          </p:cNvCxnSpPr>
          <p:nvPr/>
        </p:nvCxnSpPr>
        <p:spPr bwMode="auto">
          <a:xfrm>
            <a:off x="2147483647" y="2147483647"/>
            <a:ext cx="0" cy="0"/>
          </a:xfrm>
          <a:prstGeom prst="straightConnector1">
            <a:avLst/>
          </a:prstGeom>
          <a:noFill/>
          <a:ln w="12700" cap="sq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文本框 15"/>
          <p:cNvSpPr txBox="1"/>
          <p:nvPr/>
        </p:nvSpPr>
        <p:spPr>
          <a:xfrm>
            <a:off x="2263531" y="6204294"/>
            <a:ext cx="8554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细心发现不足，耐心改正缺点，才能成为一名优秀的销售人员！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8539896" y="2083045"/>
            <a:ext cx="30226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做人不能好高骛远，脚踏实地，自然水到渠成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8539896" y="1735383"/>
            <a:ext cx="1811337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不踏实？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8539896" y="3437183"/>
            <a:ext cx="30226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骗的了一时，骗不了一世。只有坦诚相待，才能获得真心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8539896" y="3089520"/>
            <a:ext cx="181133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不诚实？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矩形 144"/>
          <p:cNvSpPr/>
          <p:nvPr/>
        </p:nvSpPr>
        <p:spPr>
          <a:xfrm>
            <a:off x="8539896" y="4833269"/>
            <a:ext cx="30226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礼貌对待顾客，这是基本要求，是销售的第一步台阶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8539896" y="4523033"/>
            <a:ext cx="18113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不礼貌？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1772383" y="2222745"/>
            <a:ext cx="3021013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那么就主动和陌生人攀谈，搭车、借物，终会捅破那层纸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2983646" y="1875083"/>
            <a:ext cx="18097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不善言？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1772383" y="3576883"/>
            <a:ext cx="3021013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拿着产品的说明手册，读读背背，产品就在你心中了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2983646" y="3229220"/>
            <a:ext cx="18097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不懂产品？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1772383" y="5010395"/>
            <a:ext cx="3021013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别人有的你也有，别人能做的你也能做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2983646" y="4662733"/>
            <a:ext cx="18097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不自信？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164" y="1384300"/>
            <a:ext cx="3344392" cy="4483100"/>
          </a:xfrm>
          <a:prstGeom prst="rect">
            <a:avLst/>
          </a:prstGeom>
          <a:effectLst/>
        </p:spPr>
      </p:pic>
      <p:sp>
        <p:nvSpPr>
          <p:cNvPr id="23" name="任意多边形 22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69"/>
          <p:cNvGrpSpPr/>
          <p:nvPr/>
        </p:nvGrpSpPr>
        <p:grpSpPr>
          <a:xfrm>
            <a:off x="2083959" y="567193"/>
            <a:ext cx="3567541" cy="596741"/>
            <a:chOff x="4018788" y="931942"/>
            <a:chExt cx="3567541" cy="776123"/>
          </a:xfrm>
        </p:grpSpPr>
        <p:sp>
          <p:nvSpPr>
            <p:cNvPr id="25" name="文本框 112"/>
            <p:cNvSpPr txBox="1"/>
            <p:nvPr/>
          </p:nvSpPr>
          <p:spPr>
            <a:xfrm>
              <a:off x="4683709" y="931942"/>
              <a:ext cx="29026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认识自己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任意多边形 26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23" grpId="0" bldLvl="0" animBg="1"/>
      <p:bldP spid="27" grpId="0" bldLvl="0" animBg="1"/>
      <p:bldP spid="2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839175" y="2400059"/>
            <a:ext cx="881840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认识产品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矩形 6"/>
          <p:cNvSpPr>
            <a:spLocks noChangeArrowheads="1"/>
          </p:cNvSpPr>
          <p:nvPr/>
        </p:nvSpPr>
        <p:spPr bwMode="auto">
          <a:xfrm>
            <a:off x="1511300" y="3729038"/>
            <a:ext cx="5638800" cy="213244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200000"/>
              </a:lnSpc>
              <a:spcBef>
                <a:spcPct val="20000"/>
              </a:spcBef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产品是企业赖以生存的根基，也维系公司命脉的源泉，产品是消费者在消费时最看重的方面。作为一名销售人员，只有了解本公司的产品，才能得心应手的把产品介绍给顾客，才能获得消费者的认可和购买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24" name="TextBox 13"/>
          <p:cNvSpPr txBox="1">
            <a:spLocks noChangeArrowheads="1"/>
          </p:cNvSpPr>
          <p:nvPr/>
        </p:nvSpPr>
        <p:spPr bwMode="auto">
          <a:xfrm>
            <a:off x="1476880" y="2466975"/>
            <a:ext cx="5618357" cy="61555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认识产品的重要性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69"/>
          <p:cNvGrpSpPr/>
          <p:nvPr/>
        </p:nvGrpSpPr>
        <p:grpSpPr>
          <a:xfrm>
            <a:off x="2083959" y="567193"/>
            <a:ext cx="3567541" cy="596741"/>
            <a:chOff x="4018788" y="931942"/>
            <a:chExt cx="3567541" cy="776123"/>
          </a:xfrm>
        </p:grpSpPr>
        <p:sp>
          <p:nvSpPr>
            <p:cNvPr id="18" name="文本框 112"/>
            <p:cNvSpPr txBox="1"/>
            <p:nvPr/>
          </p:nvSpPr>
          <p:spPr>
            <a:xfrm>
              <a:off x="4683709" y="931942"/>
              <a:ext cx="29026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认识产品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220034" y="1680383"/>
            <a:ext cx="4971966" cy="5177617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nimBg="1"/>
      <p:bldP spid="9224" grpId="0" animBg="1"/>
      <p:bldP spid="16" grpId="0" bldLvl="0" animBg="1"/>
      <p:bldP spid="20" grpId="0" bldLvl="0" animBg="1"/>
      <p:bldP spid="2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2" name="모서리가 둥근 직사각형 21"/>
          <p:cNvSpPr>
            <a:spLocks noChangeArrowheads="1"/>
          </p:cNvSpPr>
          <p:nvPr/>
        </p:nvSpPr>
        <p:spPr bwMode="auto">
          <a:xfrm>
            <a:off x="2508250" y="1741488"/>
            <a:ext cx="36893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ko-KR" altLang="en-US">
              <a:solidFill>
                <a:srgbClr val="C00000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6394" name="모서리가 둥근 직사각형 23"/>
          <p:cNvSpPr>
            <a:spLocks noChangeArrowheads="1"/>
          </p:cNvSpPr>
          <p:nvPr/>
        </p:nvSpPr>
        <p:spPr bwMode="auto">
          <a:xfrm>
            <a:off x="2597150" y="3513138"/>
            <a:ext cx="59372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ko-KR" altLang="en-US" sz="2800">
              <a:solidFill>
                <a:srgbClr val="C00000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16395" name="모서리가 둥근 직사각형 24"/>
          <p:cNvSpPr>
            <a:spLocks noChangeArrowheads="1"/>
          </p:cNvSpPr>
          <p:nvPr/>
        </p:nvSpPr>
        <p:spPr bwMode="auto">
          <a:xfrm>
            <a:off x="1974850" y="4516438"/>
            <a:ext cx="5937250" cy="1908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 eaLnBrk="1" hangingPunct="1"/>
            <a:endParaRPr lang="ko-KR" altLang="en-US" sz="2800">
              <a:solidFill>
                <a:srgbClr val="C00000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2927350" y="2106613"/>
            <a:ext cx="314234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制作工艺</a:t>
            </a: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2943225" y="2701925"/>
            <a:ext cx="37554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根据实际产品添加即可；</a:t>
            </a:r>
            <a:endParaRPr lang="en-US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2927350" y="4016375"/>
            <a:ext cx="314234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b="1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销售价格</a:t>
            </a:r>
            <a:endParaRPr lang="en-US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2930525" y="4622800"/>
            <a:ext cx="37554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根据实际产品添加即可；</a:t>
            </a:r>
            <a:endParaRPr lang="en-US" altLang="zh-CN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2884488" y="3109913"/>
            <a:ext cx="314234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b="1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产品性能</a:t>
            </a:r>
            <a:endParaRPr lang="en-US" sz="28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>
            <a:spLocks noChangeArrowheads="1"/>
          </p:cNvSpPr>
          <p:nvPr/>
        </p:nvSpPr>
        <p:spPr bwMode="auto">
          <a:xfrm>
            <a:off x="2887662" y="3705225"/>
            <a:ext cx="37580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根据实际产品添加即可；</a:t>
            </a:r>
            <a:endParaRPr lang="en-US" altLang="zh-CN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2884487" y="4962525"/>
            <a:ext cx="54339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对于同行产品的优势</a:t>
            </a:r>
            <a:endParaRPr lang="en-US" sz="28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TextBox 13"/>
          <p:cNvSpPr txBox="1">
            <a:spLocks noChangeArrowheads="1"/>
          </p:cNvSpPr>
          <p:nvPr/>
        </p:nvSpPr>
        <p:spPr bwMode="auto">
          <a:xfrm>
            <a:off x="2887662" y="5632450"/>
            <a:ext cx="37580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根据实际产品添加即可；</a:t>
            </a:r>
            <a:endParaRPr lang="en-US" altLang="zh-CN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69"/>
          <p:cNvGrpSpPr/>
          <p:nvPr/>
        </p:nvGrpSpPr>
        <p:grpSpPr>
          <a:xfrm>
            <a:off x="2083959" y="567193"/>
            <a:ext cx="3567541" cy="596741"/>
            <a:chOff x="4018788" y="931942"/>
            <a:chExt cx="3567541" cy="776123"/>
          </a:xfrm>
        </p:grpSpPr>
        <p:sp>
          <p:nvSpPr>
            <p:cNvPr id="21" name="文本框 112"/>
            <p:cNvSpPr txBox="1"/>
            <p:nvPr/>
          </p:nvSpPr>
          <p:spPr>
            <a:xfrm>
              <a:off x="4683709" y="931942"/>
              <a:ext cx="29026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认识产品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788150" y="1430338"/>
            <a:ext cx="4235450" cy="517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5" grpId="0" autoUpdateAnimBg="0"/>
      <p:bldP spid="20496" grpId="0" autoUpdateAnimBg="0"/>
      <p:bldP spid="20497" grpId="0" autoUpdateAnimBg="0"/>
      <p:bldP spid="20498" grpId="0" autoUpdateAnimBg="0"/>
      <p:bldP spid="20499" grpId="0" autoUpdateAnimBg="0"/>
      <p:bldP spid="20500" grpId="0" autoUpdateAnimBg="0"/>
      <p:bldP spid="20501" grpId="0" autoUpdateAnimBg="0"/>
      <p:bldP spid="20502" grpId="0" autoUpdateAnimBg="0"/>
      <p:bldP spid="19" grpId="0" bldLvl="0" animBg="1"/>
      <p:bldP spid="29" grpId="0" bldLvl="0" animBg="1"/>
      <p:bldP spid="3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790699" y="2905125"/>
            <a:ext cx="8699501" cy="1177072"/>
            <a:chOff x="2133600" y="2308225"/>
            <a:chExt cx="3040841" cy="1177072"/>
          </a:xfrm>
        </p:grpSpPr>
        <p:grpSp>
          <p:nvGrpSpPr>
            <p:cNvPr id="11281" name="组合 23"/>
            <p:cNvGrpSpPr/>
            <p:nvPr/>
          </p:nvGrpSpPr>
          <p:grpSpPr bwMode="auto">
            <a:xfrm>
              <a:off x="5003800" y="3006530"/>
              <a:ext cx="170641" cy="251019"/>
              <a:chOff x="0" y="332150"/>
              <a:chExt cx="170732" cy="251441"/>
            </a:xfrm>
          </p:grpSpPr>
          <p:sp>
            <p:nvSpPr>
              <p:cNvPr id="11290" name="Freeform 382"/>
              <p:cNvSpPr/>
              <p:nvPr/>
            </p:nvSpPr>
            <p:spPr bwMode="auto">
              <a:xfrm flipH="1">
                <a:off x="0" y="459423"/>
                <a:ext cx="52151" cy="53392"/>
              </a:xfrm>
              <a:custGeom>
                <a:avLst/>
                <a:gdLst>
                  <a:gd name="T0" fmla="*/ 2147483647 w 168"/>
                  <a:gd name="T1" fmla="*/ 2147483647 h 172"/>
                  <a:gd name="T2" fmla="*/ 2147483647 w 168"/>
                  <a:gd name="T3" fmla="*/ 2147483647 h 172"/>
                  <a:gd name="T4" fmla="*/ 2147483647 w 168"/>
                  <a:gd name="T5" fmla="*/ 2147483647 h 172"/>
                  <a:gd name="T6" fmla="*/ 2147483647 w 168"/>
                  <a:gd name="T7" fmla="*/ 2147483647 h 172"/>
                  <a:gd name="T8" fmla="*/ 2147483647 w 168"/>
                  <a:gd name="T9" fmla="*/ 2147483647 h 172"/>
                  <a:gd name="T10" fmla="*/ 2147483647 w 168"/>
                  <a:gd name="T11" fmla="*/ 2147483647 h 172"/>
                  <a:gd name="T12" fmla="*/ 2147483647 w 168"/>
                  <a:gd name="T13" fmla="*/ 0 h 172"/>
                  <a:gd name="T14" fmla="*/ 2147483647 w 168"/>
                  <a:gd name="T15" fmla="*/ 0 h 172"/>
                  <a:gd name="T16" fmla="*/ 2147483647 w 168"/>
                  <a:gd name="T17" fmla="*/ 2147483647 h 172"/>
                  <a:gd name="T18" fmla="*/ 2147483647 w 168"/>
                  <a:gd name="T19" fmla="*/ 2147483647 h 172"/>
                  <a:gd name="T20" fmla="*/ 0 w 168"/>
                  <a:gd name="T21" fmla="*/ 2147483647 h 172"/>
                  <a:gd name="T22" fmla="*/ 0 w 168"/>
                  <a:gd name="T23" fmla="*/ 2147483647 h 172"/>
                  <a:gd name="T24" fmla="*/ 2147483647 w 168"/>
                  <a:gd name="T25" fmla="*/ 2147483647 h 172"/>
                  <a:gd name="T26" fmla="*/ 2147483647 w 168"/>
                  <a:gd name="T27" fmla="*/ 2147483647 h 172"/>
                  <a:gd name="T28" fmla="*/ 2147483647 w 168"/>
                  <a:gd name="T29" fmla="*/ 2147483647 h 172"/>
                  <a:gd name="T30" fmla="*/ 2147483647 w 168"/>
                  <a:gd name="T31" fmla="*/ 2147483647 h 172"/>
                  <a:gd name="T32" fmla="*/ 2147483647 w 168"/>
                  <a:gd name="T33" fmla="*/ 2147483647 h 172"/>
                  <a:gd name="T34" fmla="*/ 2147483647 w 168"/>
                  <a:gd name="T35" fmla="*/ 2147483647 h 172"/>
                  <a:gd name="T36" fmla="*/ 2147483647 w 168"/>
                  <a:gd name="T37" fmla="*/ 2147483647 h 172"/>
                  <a:gd name="T38" fmla="*/ 2147483647 w 168"/>
                  <a:gd name="T39" fmla="*/ 2147483647 h 172"/>
                  <a:gd name="T40" fmla="*/ 2147483647 w 168"/>
                  <a:gd name="T41" fmla="*/ 2147483647 h 172"/>
                  <a:gd name="T42" fmla="*/ 2147483647 w 168"/>
                  <a:gd name="T43" fmla="*/ 2147483647 h 17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68" h="172">
                    <a:moveTo>
                      <a:pt x="138" y="134"/>
                    </a:moveTo>
                    <a:lnTo>
                      <a:pt x="138" y="134"/>
                    </a:lnTo>
                    <a:lnTo>
                      <a:pt x="70" y="60"/>
                    </a:lnTo>
                    <a:lnTo>
                      <a:pt x="34" y="18"/>
                    </a:lnTo>
                    <a:lnTo>
                      <a:pt x="12" y="0"/>
                    </a:lnTo>
                    <a:lnTo>
                      <a:pt x="8" y="10"/>
                    </a:lnTo>
                    <a:lnTo>
                      <a:pt x="0" y="20"/>
                    </a:lnTo>
                    <a:lnTo>
                      <a:pt x="20" y="42"/>
                    </a:lnTo>
                    <a:lnTo>
                      <a:pt x="60" y="76"/>
                    </a:lnTo>
                    <a:lnTo>
                      <a:pt x="132" y="142"/>
                    </a:lnTo>
                    <a:lnTo>
                      <a:pt x="166" y="172"/>
                    </a:lnTo>
                    <a:lnTo>
                      <a:pt x="168" y="170"/>
                    </a:lnTo>
                    <a:lnTo>
                      <a:pt x="138" y="1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291" name="Freeform 383"/>
              <p:cNvSpPr/>
              <p:nvPr/>
            </p:nvSpPr>
            <p:spPr bwMode="auto">
              <a:xfrm flipH="1">
                <a:off x="0" y="459423"/>
                <a:ext cx="52151" cy="53392"/>
              </a:xfrm>
              <a:custGeom>
                <a:avLst/>
                <a:gdLst>
                  <a:gd name="T0" fmla="*/ 2147483647 w 168"/>
                  <a:gd name="T1" fmla="*/ 2147483647 h 172"/>
                  <a:gd name="T2" fmla="*/ 2147483647 w 168"/>
                  <a:gd name="T3" fmla="*/ 2147483647 h 172"/>
                  <a:gd name="T4" fmla="*/ 2147483647 w 168"/>
                  <a:gd name="T5" fmla="*/ 2147483647 h 172"/>
                  <a:gd name="T6" fmla="*/ 2147483647 w 168"/>
                  <a:gd name="T7" fmla="*/ 2147483647 h 172"/>
                  <a:gd name="T8" fmla="*/ 2147483647 w 168"/>
                  <a:gd name="T9" fmla="*/ 2147483647 h 172"/>
                  <a:gd name="T10" fmla="*/ 2147483647 w 168"/>
                  <a:gd name="T11" fmla="*/ 2147483647 h 172"/>
                  <a:gd name="T12" fmla="*/ 2147483647 w 168"/>
                  <a:gd name="T13" fmla="*/ 0 h 172"/>
                  <a:gd name="T14" fmla="*/ 2147483647 w 168"/>
                  <a:gd name="T15" fmla="*/ 0 h 172"/>
                  <a:gd name="T16" fmla="*/ 2147483647 w 168"/>
                  <a:gd name="T17" fmla="*/ 2147483647 h 172"/>
                  <a:gd name="T18" fmla="*/ 2147483647 w 168"/>
                  <a:gd name="T19" fmla="*/ 2147483647 h 172"/>
                  <a:gd name="T20" fmla="*/ 0 w 168"/>
                  <a:gd name="T21" fmla="*/ 2147483647 h 172"/>
                  <a:gd name="T22" fmla="*/ 0 w 168"/>
                  <a:gd name="T23" fmla="*/ 2147483647 h 172"/>
                  <a:gd name="T24" fmla="*/ 2147483647 w 168"/>
                  <a:gd name="T25" fmla="*/ 2147483647 h 172"/>
                  <a:gd name="T26" fmla="*/ 2147483647 w 168"/>
                  <a:gd name="T27" fmla="*/ 2147483647 h 172"/>
                  <a:gd name="T28" fmla="*/ 2147483647 w 168"/>
                  <a:gd name="T29" fmla="*/ 2147483647 h 172"/>
                  <a:gd name="T30" fmla="*/ 2147483647 w 168"/>
                  <a:gd name="T31" fmla="*/ 2147483647 h 172"/>
                  <a:gd name="T32" fmla="*/ 2147483647 w 168"/>
                  <a:gd name="T33" fmla="*/ 2147483647 h 172"/>
                  <a:gd name="T34" fmla="*/ 2147483647 w 168"/>
                  <a:gd name="T35" fmla="*/ 2147483647 h 172"/>
                  <a:gd name="T36" fmla="*/ 2147483647 w 168"/>
                  <a:gd name="T37" fmla="*/ 2147483647 h 172"/>
                  <a:gd name="T38" fmla="*/ 2147483647 w 168"/>
                  <a:gd name="T39" fmla="*/ 2147483647 h 172"/>
                  <a:gd name="T40" fmla="*/ 2147483647 w 168"/>
                  <a:gd name="T41" fmla="*/ 2147483647 h 172"/>
                  <a:gd name="T42" fmla="*/ 2147483647 w 168"/>
                  <a:gd name="T43" fmla="*/ 2147483647 h 17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68" h="172">
                    <a:moveTo>
                      <a:pt x="138" y="134"/>
                    </a:moveTo>
                    <a:lnTo>
                      <a:pt x="138" y="134"/>
                    </a:lnTo>
                    <a:lnTo>
                      <a:pt x="70" y="60"/>
                    </a:lnTo>
                    <a:lnTo>
                      <a:pt x="34" y="18"/>
                    </a:lnTo>
                    <a:lnTo>
                      <a:pt x="12" y="0"/>
                    </a:lnTo>
                    <a:lnTo>
                      <a:pt x="8" y="10"/>
                    </a:lnTo>
                    <a:lnTo>
                      <a:pt x="0" y="20"/>
                    </a:lnTo>
                    <a:lnTo>
                      <a:pt x="20" y="42"/>
                    </a:lnTo>
                    <a:lnTo>
                      <a:pt x="60" y="76"/>
                    </a:lnTo>
                    <a:lnTo>
                      <a:pt x="132" y="142"/>
                    </a:lnTo>
                    <a:lnTo>
                      <a:pt x="166" y="172"/>
                    </a:lnTo>
                    <a:lnTo>
                      <a:pt x="168" y="170"/>
                    </a:lnTo>
                    <a:lnTo>
                      <a:pt x="138" y="13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293" name="Freeform 385"/>
              <p:cNvSpPr/>
              <p:nvPr/>
            </p:nvSpPr>
            <p:spPr bwMode="auto">
              <a:xfrm flipH="1">
                <a:off x="137827" y="332150"/>
                <a:ext cx="32905" cy="53392"/>
              </a:xfrm>
              <a:custGeom>
                <a:avLst/>
                <a:gdLst>
                  <a:gd name="T0" fmla="*/ 2147483647 w 106"/>
                  <a:gd name="T1" fmla="*/ 2147483647 h 171"/>
                  <a:gd name="T2" fmla="*/ 2147483647 w 106"/>
                  <a:gd name="T3" fmla="*/ 2147483647 h 171"/>
                  <a:gd name="T4" fmla="*/ 2147483647 w 106"/>
                  <a:gd name="T5" fmla="*/ 2147483647 h 171"/>
                  <a:gd name="T6" fmla="*/ 2147483647 w 106"/>
                  <a:gd name="T7" fmla="*/ 0 h 171"/>
                  <a:gd name="T8" fmla="*/ 2147483647 w 106"/>
                  <a:gd name="T9" fmla="*/ 2147483647 h 171"/>
                  <a:gd name="T10" fmla="*/ 2147483647 w 106"/>
                  <a:gd name="T11" fmla="*/ 2147483647 h 171"/>
                  <a:gd name="T12" fmla="*/ 2147483647 w 106"/>
                  <a:gd name="T13" fmla="*/ 2147483647 h 171"/>
                  <a:gd name="T14" fmla="*/ 2147483647 w 106"/>
                  <a:gd name="T15" fmla="*/ 2147483647 h 171"/>
                  <a:gd name="T16" fmla="*/ 2147483647 w 106"/>
                  <a:gd name="T17" fmla="*/ 2147483647 h 171"/>
                  <a:gd name="T18" fmla="*/ 2147483647 w 106"/>
                  <a:gd name="T19" fmla="*/ 2147483647 h 171"/>
                  <a:gd name="T20" fmla="*/ 2147483647 w 106"/>
                  <a:gd name="T21" fmla="*/ 2147483647 h 171"/>
                  <a:gd name="T22" fmla="*/ 2147483647 w 106"/>
                  <a:gd name="T23" fmla="*/ 2147483647 h 171"/>
                  <a:gd name="T24" fmla="*/ 2147483647 w 106"/>
                  <a:gd name="T25" fmla="*/ 2147483647 h 171"/>
                  <a:gd name="T26" fmla="*/ 2147483647 w 106"/>
                  <a:gd name="T27" fmla="*/ 2147483647 h 171"/>
                  <a:gd name="T28" fmla="*/ 2147483647 w 106"/>
                  <a:gd name="T29" fmla="*/ 2147483647 h 171"/>
                  <a:gd name="T30" fmla="*/ 2147483647 w 106"/>
                  <a:gd name="T31" fmla="*/ 2147483647 h 171"/>
                  <a:gd name="T32" fmla="*/ 2147483647 w 106"/>
                  <a:gd name="T33" fmla="*/ 2147483647 h 171"/>
                  <a:gd name="T34" fmla="*/ 2147483647 w 106"/>
                  <a:gd name="T35" fmla="*/ 2147483647 h 171"/>
                  <a:gd name="T36" fmla="*/ 2147483647 w 106"/>
                  <a:gd name="T37" fmla="*/ 2147483647 h 171"/>
                  <a:gd name="T38" fmla="*/ 2147483647 w 106"/>
                  <a:gd name="T39" fmla="*/ 2147483647 h 171"/>
                  <a:gd name="T40" fmla="*/ 2147483647 w 106"/>
                  <a:gd name="T41" fmla="*/ 2147483647 h 171"/>
                  <a:gd name="T42" fmla="*/ 2147483647 w 106"/>
                  <a:gd name="T43" fmla="*/ 2147483647 h 171"/>
                  <a:gd name="T44" fmla="*/ 2147483647 w 106"/>
                  <a:gd name="T45" fmla="*/ 2147483647 h 171"/>
                  <a:gd name="T46" fmla="*/ 2147483647 w 106"/>
                  <a:gd name="T47" fmla="*/ 2147483647 h 171"/>
                  <a:gd name="T48" fmla="*/ 2147483647 w 106"/>
                  <a:gd name="T49" fmla="*/ 2147483647 h 171"/>
                  <a:gd name="T50" fmla="*/ 2147483647 w 106"/>
                  <a:gd name="T51" fmla="*/ 2147483647 h 171"/>
                  <a:gd name="T52" fmla="*/ 2147483647 w 106"/>
                  <a:gd name="T53" fmla="*/ 2147483647 h 171"/>
                  <a:gd name="T54" fmla="*/ 0 w 106"/>
                  <a:gd name="T55" fmla="*/ 2147483647 h 171"/>
                  <a:gd name="T56" fmla="*/ 0 w 106"/>
                  <a:gd name="T57" fmla="*/ 2147483647 h 171"/>
                  <a:gd name="T58" fmla="*/ 2147483647 w 106"/>
                  <a:gd name="T59" fmla="*/ 2147483647 h 171"/>
                  <a:gd name="T60" fmla="*/ 2147483647 w 106"/>
                  <a:gd name="T61" fmla="*/ 2147483647 h 171"/>
                  <a:gd name="T62" fmla="*/ 2147483647 w 106"/>
                  <a:gd name="T63" fmla="*/ 2147483647 h 171"/>
                  <a:gd name="T64" fmla="*/ 2147483647 w 106"/>
                  <a:gd name="T65" fmla="*/ 2147483647 h 171"/>
                  <a:gd name="T66" fmla="*/ 2147483647 w 106"/>
                  <a:gd name="T67" fmla="*/ 2147483647 h 171"/>
                  <a:gd name="T68" fmla="*/ 2147483647 w 106"/>
                  <a:gd name="T69" fmla="*/ 2147483647 h 171"/>
                  <a:gd name="T70" fmla="*/ 2147483647 w 106"/>
                  <a:gd name="T71" fmla="*/ 2147483647 h 171"/>
                  <a:gd name="T72" fmla="*/ 2147483647 w 106"/>
                  <a:gd name="T73" fmla="*/ 2147483647 h 171"/>
                  <a:gd name="T74" fmla="*/ 2147483647 w 106"/>
                  <a:gd name="T75" fmla="*/ 2147483647 h 171"/>
                  <a:gd name="T76" fmla="*/ 2147483647 w 106"/>
                  <a:gd name="T77" fmla="*/ 2147483647 h 171"/>
                  <a:gd name="T78" fmla="*/ 2147483647 w 106"/>
                  <a:gd name="T79" fmla="*/ 2147483647 h 171"/>
                  <a:gd name="T80" fmla="*/ 2147483647 w 106"/>
                  <a:gd name="T81" fmla="*/ 2147483647 h 171"/>
                  <a:gd name="T82" fmla="*/ 2147483647 w 106"/>
                  <a:gd name="T83" fmla="*/ 2147483647 h 171"/>
                  <a:gd name="T84" fmla="*/ 2147483647 w 106"/>
                  <a:gd name="T85" fmla="*/ 2147483647 h 171"/>
                  <a:gd name="T86" fmla="*/ 2147483647 w 106"/>
                  <a:gd name="T87" fmla="*/ 2147483647 h 171"/>
                  <a:gd name="T88" fmla="*/ 2147483647 w 106"/>
                  <a:gd name="T89" fmla="*/ 2147483647 h 171"/>
                  <a:gd name="T90" fmla="*/ 2147483647 w 106"/>
                  <a:gd name="T91" fmla="*/ 2147483647 h 171"/>
                  <a:gd name="T92" fmla="*/ 2147483647 w 106"/>
                  <a:gd name="T93" fmla="*/ 2147483647 h 171"/>
                  <a:gd name="T94" fmla="*/ 2147483647 w 106"/>
                  <a:gd name="T95" fmla="*/ 2147483647 h 171"/>
                  <a:gd name="T96" fmla="*/ 2147483647 w 106"/>
                  <a:gd name="T97" fmla="*/ 2147483647 h 171"/>
                  <a:gd name="T98" fmla="*/ 2147483647 w 106"/>
                  <a:gd name="T99" fmla="*/ 2147483647 h 171"/>
                  <a:gd name="T100" fmla="*/ 2147483647 w 106"/>
                  <a:gd name="T101" fmla="*/ 2147483647 h 17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06" h="171">
                    <a:moveTo>
                      <a:pt x="102" y="4"/>
                    </a:moveTo>
                    <a:lnTo>
                      <a:pt x="102" y="4"/>
                    </a:lnTo>
                    <a:lnTo>
                      <a:pt x="98" y="2"/>
                    </a:lnTo>
                    <a:lnTo>
                      <a:pt x="94" y="0"/>
                    </a:lnTo>
                    <a:lnTo>
                      <a:pt x="84" y="2"/>
                    </a:lnTo>
                    <a:lnTo>
                      <a:pt x="72" y="10"/>
                    </a:lnTo>
                    <a:lnTo>
                      <a:pt x="60" y="22"/>
                    </a:lnTo>
                    <a:lnTo>
                      <a:pt x="76" y="36"/>
                    </a:lnTo>
                    <a:lnTo>
                      <a:pt x="76" y="46"/>
                    </a:lnTo>
                    <a:lnTo>
                      <a:pt x="76" y="56"/>
                    </a:lnTo>
                    <a:lnTo>
                      <a:pt x="72" y="68"/>
                    </a:lnTo>
                    <a:lnTo>
                      <a:pt x="68" y="82"/>
                    </a:lnTo>
                    <a:lnTo>
                      <a:pt x="60" y="96"/>
                    </a:lnTo>
                    <a:lnTo>
                      <a:pt x="52" y="110"/>
                    </a:lnTo>
                    <a:lnTo>
                      <a:pt x="42" y="118"/>
                    </a:lnTo>
                    <a:lnTo>
                      <a:pt x="36" y="124"/>
                    </a:lnTo>
                    <a:lnTo>
                      <a:pt x="30" y="127"/>
                    </a:lnTo>
                    <a:lnTo>
                      <a:pt x="22" y="129"/>
                    </a:lnTo>
                    <a:lnTo>
                      <a:pt x="8" y="114"/>
                    </a:lnTo>
                    <a:lnTo>
                      <a:pt x="2" y="131"/>
                    </a:lnTo>
                    <a:lnTo>
                      <a:pt x="0" y="147"/>
                    </a:lnTo>
                    <a:lnTo>
                      <a:pt x="0" y="161"/>
                    </a:lnTo>
                    <a:lnTo>
                      <a:pt x="2" y="165"/>
                    </a:lnTo>
                    <a:lnTo>
                      <a:pt x="4" y="169"/>
                    </a:lnTo>
                    <a:lnTo>
                      <a:pt x="6" y="169"/>
                    </a:lnTo>
                    <a:lnTo>
                      <a:pt x="12" y="171"/>
                    </a:lnTo>
                    <a:lnTo>
                      <a:pt x="18" y="171"/>
                    </a:lnTo>
                    <a:lnTo>
                      <a:pt x="26" y="167"/>
                    </a:lnTo>
                    <a:lnTo>
                      <a:pt x="36" y="159"/>
                    </a:lnTo>
                    <a:lnTo>
                      <a:pt x="46" y="151"/>
                    </a:lnTo>
                    <a:lnTo>
                      <a:pt x="56" y="139"/>
                    </a:lnTo>
                    <a:lnTo>
                      <a:pt x="66" y="125"/>
                    </a:lnTo>
                    <a:lnTo>
                      <a:pt x="76" y="110"/>
                    </a:lnTo>
                    <a:lnTo>
                      <a:pt x="84" y="92"/>
                    </a:lnTo>
                    <a:lnTo>
                      <a:pt x="92" y="76"/>
                    </a:lnTo>
                    <a:lnTo>
                      <a:pt x="98" y="58"/>
                    </a:lnTo>
                    <a:lnTo>
                      <a:pt x="102" y="44"/>
                    </a:lnTo>
                    <a:lnTo>
                      <a:pt x="106" y="30"/>
                    </a:lnTo>
                    <a:lnTo>
                      <a:pt x="106" y="18"/>
                    </a:lnTo>
                    <a:lnTo>
                      <a:pt x="104" y="10"/>
                    </a:lnTo>
                    <a:lnTo>
                      <a:pt x="10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299" name="Freeform 406"/>
              <p:cNvSpPr/>
              <p:nvPr/>
            </p:nvSpPr>
            <p:spPr bwMode="auto">
              <a:xfrm flipH="1">
                <a:off x="31663" y="560620"/>
                <a:ext cx="10555" cy="22971"/>
              </a:xfrm>
              <a:custGeom>
                <a:avLst/>
                <a:gdLst>
                  <a:gd name="T0" fmla="*/ 2147483647 w 34"/>
                  <a:gd name="T1" fmla="*/ 0 h 74"/>
                  <a:gd name="T2" fmla="*/ 2147483647 w 34"/>
                  <a:gd name="T3" fmla="*/ 0 h 74"/>
                  <a:gd name="T4" fmla="*/ 2147483647 w 34"/>
                  <a:gd name="T5" fmla="*/ 2147483647 h 74"/>
                  <a:gd name="T6" fmla="*/ 0 w 34"/>
                  <a:gd name="T7" fmla="*/ 2147483647 h 74"/>
                  <a:gd name="T8" fmla="*/ 2147483647 w 34"/>
                  <a:gd name="T9" fmla="*/ 2147483647 h 74"/>
                  <a:gd name="T10" fmla="*/ 2147483647 w 34"/>
                  <a:gd name="T11" fmla="*/ 2147483647 h 74"/>
                  <a:gd name="T12" fmla="*/ 2147483647 w 34"/>
                  <a:gd name="T13" fmla="*/ 2147483647 h 74"/>
                  <a:gd name="T14" fmla="*/ 2147483647 w 34"/>
                  <a:gd name="T15" fmla="*/ 2147483647 h 74"/>
                  <a:gd name="T16" fmla="*/ 2147483647 w 34"/>
                  <a:gd name="T17" fmla="*/ 2147483647 h 74"/>
                  <a:gd name="T18" fmla="*/ 2147483647 w 34"/>
                  <a:gd name="T19" fmla="*/ 0 h 7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" h="74">
                    <a:moveTo>
                      <a:pt x="10" y="0"/>
                    </a:moveTo>
                    <a:lnTo>
                      <a:pt x="10" y="0"/>
                    </a:lnTo>
                    <a:lnTo>
                      <a:pt x="4" y="38"/>
                    </a:lnTo>
                    <a:lnTo>
                      <a:pt x="0" y="74"/>
                    </a:lnTo>
                    <a:lnTo>
                      <a:pt x="34" y="50"/>
                    </a:lnTo>
                    <a:lnTo>
                      <a:pt x="34" y="46"/>
                    </a:lnTo>
                    <a:lnTo>
                      <a:pt x="30" y="36"/>
                    </a:lnTo>
                    <a:lnTo>
                      <a:pt x="22" y="2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300" name="Freeform 408"/>
              <p:cNvSpPr/>
              <p:nvPr/>
            </p:nvSpPr>
            <p:spPr bwMode="auto">
              <a:xfrm flipH="1">
                <a:off x="0" y="512194"/>
                <a:ext cx="621" cy="621"/>
              </a:xfrm>
              <a:custGeom>
                <a:avLst/>
                <a:gdLst>
                  <a:gd name="T0" fmla="*/ 0 w 621"/>
                  <a:gd name="T1" fmla="*/ 0 h 2"/>
                  <a:gd name="T2" fmla="*/ 0 w 621"/>
                  <a:gd name="T3" fmla="*/ 0 h 2"/>
                  <a:gd name="T4" fmla="*/ 0 w 621"/>
                  <a:gd name="T5" fmla="*/ 0 h 2"/>
                  <a:gd name="T6" fmla="*/ 0 w 621"/>
                  <a:gd name="T7" fmla="*/ 0 h 2"/>
                  <a:gd name="T8" fmla="*/ 0 w 621"/>
                  <a:gd name="T9" fmla="*/ 2147483647 h 2"/>
                  <a:gd name="T10" fmla="*/ 0 w 621"/>
                  <a:gd name="T11" fmla="*/ 2147483647 h 2"/>
                  <a:gd name="T12" fmla="*/ 0 w 621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301" name="Freeform 409"/>
              <p:cNvSpPr/>
              <p:nvPr/>
            </p:nvSpPr>
            <p:spPr bwMode="auto">
              <a:xfrm flipH="1">
                <a:off x="0" y="512194"/>
                <a:ext cx="621" cy="621"/>
              </a:xfrm>
              <a:custGeom>
                <a:avLst/>
                <a:gdLst>
                  <a:gd name="T0" fmla="*/ 0 w 621"/>
                  <a:gd name="T1" fmla="*/ 0 h 2"/>
                  <a:gd name="T2" fmla="*/ 0 w 621"/>
                  <a:gd name="T3" fmla="*/ 0 h 2"/>
                  <a:gd name="T4" fmla="*/ 0 w 621"/>
                  <a:gd name="T5" fmla="*/ 0 h 2"/>
                  <a:gd name="T6" fmla="*/ 0 w 621"/>
                  <a:gd name="T7" fmla="*/ 0 h 2"/>
                  <a:gd name="T8" fmla="*/ 0 w 621"/>
                  <a:gd name="T9" fmla="*/ 2147483647 h 2"/>
                  <a:gd name="T10" fmla="*/ 0 w 621"/>
                  <a:gd name="T11" fmla="*/ 2147483647 h 2"/>
                  <a:gd name="T12" fmla="*/ 0 w 621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682" tIns="60841" rIns="121682" bIns="6084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1282" name="TextBox 13"/>
            <p:cNvSpPr txBox="1">
              <a:spLocks noChangeArrowheads="1"/>
            </p:cNvSpPr>
            <p:nvPr/>
          </p:nvSpPr>
          <p:spPr bwMode="auto">
            <a:xfrm>
              <a:off x="2134698" y="2308225"/>
              <a:ext cx="12763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产品手册</a:t>
              </a:r>
              <a:endParaRPr 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83" name="TextBox 13"/>
            <p:cNvSpPr txBox="1">
              <a:spLocks noChangeArrowheads="1"/>
            </p:cNvSpPr>
            <p:nvPr/>
          </p:nvSpPr>
          <p:spPr bwMode="auto">
            <a:xfrm>
              <a:off x="2133600" y="2654300"/>
              <a:ext cx="20002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dirty="0" smtClean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手册详尽的介绍了产品的性能和特点，详读手册就会对产品有深切的认识</a:t>
              </a:r>
              <a:endParaRPr 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-279400" y="4086225"/>
            <a:ext cx="7685111" cy="874673"/>
            <a:chOff x="6569007" y="2333625"/>
            <a:chExt cx="4771682" cy="874673"/>
          </a:xfrm>
        </p:grpSpPr>
        <p:sp>
          <p:nvSpPr>
            <p:cNvPr id="11307" name="AutoShape 82"/>
            <p:cNvSpPr/>
            <p:nvPr/>
          </p:nvSpPr>
          <p:spPr bwMode="auto">
            <a:xfrm>
              <a:off x="6569007" y="3024323"/>
              <a:ext cx="45970" cy="45969"/>
            </a:xfrm>
            <a:custGeom>
              <a:avLst/>
              <a:gdLst>
                <a:gd name="T0" fmla="*/ 220413 w 21600"/>
                <a:gd name="T1" fmla="*/ 293888 h 21600"/>
                <a:gd name="T2" fmla="*/ 146940 w 21600"/>
                <a:gd name="T3" fmla="*/ 220413 h 21600"/>
                <a:gd name="T4" fmla="*/ 220413 w 21600"/>
                <a:gd name="T5" fmla="*/ 146940 h 21600"/>
                <a:gd name="T6" fmla="*/ 293888 w 21600"/>
                <a:gd name="T7" fmla="*/ 220413 h 21600"/>
                <a:gd name="T8" fmla="*/ 220413 w 21600"/>
                <a:gd name="T9" fmla="*/ 293888 h 21600"/>
                <a:gd name="T10" fmla="*/ 220413 w 21600"/>
                <a:gd name="T11" fmla="*/ 0 h 21600"/>
                <a:gd name="T12" fmla="*/ 0 w 21600"/>
                <a:gd name="T13" fmla="*/ 220413 h 21600"/>
                <a:gd name="T14" fmla="*/ 220413 w 21600"/>
                <a:gd name="T15" fmla="*/ 440808 h 21600"/>
                <a:gd name="T16" fmla="*/ 440827 w 21600"/>
                <a:gd name="T17" fmla="*/ 220413 h 21600"/>
                <a:gd name="T18" fmla="*/ 220413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099" dir="2700000" algn="ctr" rotWithShape="0">
                      <a:srgbClr val="000000">
                        <a:alpha val="73996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11284" name="TextBox 13"/>
            <p:cNvSpPr txBox="1">
              <a:spLocks noChangeArrowheads="1"/>
            </p:cNvSpPr>
            <p:nvPr/>
          </p:nvSpPr>
          <p:spPr bwMode="auto">
            <a:xfrm>
              <a:off x="7829550" y="2333625"/>
              <a:ext cx="14970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销售前辈</a:t>
              </a:r>
              <a:endParaRPr 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85" name="TextBox 13"/>
            <p:cNvSpPr txBox="1">
              <a:spLocks noChangeArrowheads="1"/>
            </p:cNvSpPr>
            <p:nvPr/>
          </p:nvSpPr>
          <p:spPr bwMode="auto">
            <a:xfrm>
              <a:off x="7829550" y="2654300"/>
              <a:ext cx="3511139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dirty="0" smtClean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所谓卖出的产品比你吃过的盐都多，对于产品的认知自然有很多你需要学习的地方</a:t>
              </a:r>
              <a:endParaRPr 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1742479" y="2346324"/>
            <a:ext cx="5676144" cy="430887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如何认识产品？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69"/>
          <p:cNvGrpSpPr/>
          <p:nvPr/>
        </p:nvGrpSpPr>
        <p:grpSpPr>
          <a:xfrm>
            <a:off x="2083959" y="567193"/>
            <a:ext cx="3567541" cy="596741"/>
            <a:chOff x="4018788" y="931942"/>
            <a:chExt cx="3567541" cy="776123"/>
          </a:xfrm>
        </p:grpSpPr>
        <p:sp>
          <p:nvSpPr>
            <p:cNvPr id="32" name="文本框 112"/>
            <p:cNvSpPr txBox="1"/>
            <p:nvPr/>
          </p:nvSpPr>
          <p:spPr>
            <a:xfrm>
              <a:off x="4683709" y="931942"/>
              <a:ext cx="29026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认识产品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任意多边形 33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Picture 3" descr="C:\Users\Administrator\Desktop\qwas71重复用\46e542e2380dbba7885d76db4f671184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94600" y="1793775"/>
            <a:ext cx="4038600" cy="37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4" grpId="0" bldLvl="0" animBg="1"/>
      <p:bldP spid="3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7"/>
          <p:cNvGrpSpPr/>
          <p:nvPr/>
        </p:nvGrpSpPr>
        <p:grpSpPr>
          <a:xfrm>
            <a:off x="4914900" y="2955925"/>
            <a:ext cx="6591300" cy="1202472"/>
            <a:chOff x="2133600" y="4568825"/>
            <a:chExt cx="2000250" cy="1202472"/>
          </a:xfrm>
        </p:grpSpPr>
        <p:sp>
          <p:nvSpPr>
            <p:cNvPr id="11286" name="TextBox 13"/>
            <p:cNvSpPr txBox="1">
              <a:spLocks noChangeArrowheads="1"/>
            </p:cNvSpPr>
            <p:nvPr/>
          </p:nvSpPr>
          <p:spPr bwMode="auto">
            <a:xfrm>
              <a:off x="2149449" y="4568825"/>
              <a:ext cx="127635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dirty="0" smtClean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技术人员</a:t>
              </a:r>
              <a:endParaRPr lang="en-US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87" name="TextBox 13"/>
            <p:cNvSpPr txBox="1">
              <a:spLocks noChangeArrowheads="1"/>
            </p:cNvSpPr>
            <p:nvPr/>
          </p:nvSpPr>
          <p:spPr bwMode="auto">
            <a:xfrm>
              <a:off x="2133600" y="4940300"/>
              <a:ext cx="20002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dirty="0" smtClean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产品出自技术人员之手，和技术人员沟通，可以了解到本产品和同类产品的异同之处</a:t>
              </a:r>
              <a:endParaRPr lang="en-US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6"/>
          <p:cNvGrpSpPr/>
          <p:nvPr/>
        </p:nvGrpSpPr>
        <p:grpSpPr>
          <a:xfrm>
            <a:off x="4870450" y="4162425"/>
            <a:ext cx="6606996" cy="1705670"/>
            <a:chOff x="7829550" y="4619625"/>
            <a:chExt cx="2005013" cy="1705670"/>
          </a:xfrm>
        </p:grpSpPr>
        <p:sp>
          <p:nvSpPr>
            <p:cNvPr id="11288" name="TextBox 13"/>
            <p:cNvSpPr txBox="1">
              <a:spLocks noChangeArrowheads="1"/>
            </p:cNvSpPr>
            <p:nvPr/>
          </p:nvSpPr>
          <p:spPr bwMode="auto">
            <a:xfrm>
              <a:off x="7829550" y="4619625"/>
              <a:ext cx="14970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b="1" smtClean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同类产品</a:t>
              </a:r>
              <a:endParaRPr lang="en-US" b="1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89" name="TextBox 13"/>
            <p:cNvSpPr txBox="1">
              <a:spLocks noChangeArrowheads="1"/>
            </p:cNvSpPr>
            <p:nvPr/>
          </p:nvSpPr>
          <p:spPr bwMode="auto">
            <a:xfrm>
              <a:off x="7829550" y="4940300"/>
              <a:ext cx="2005013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mtClean="0">
                  <a:solidFill>
                    <a:srgbClr val="C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作为销售，对于同行的产品的关注和了解是必不可少的，知己知彼，产品才能销售成功</a:t>
              </a:r>
              <a:endParaRPr lang="en-US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13"/>
          <p:cNvSpPr txBox="1">
            <a:spLocks noChangeArrowheads="1"/>
          </p:cNvSpPr>
          <p:nvPr/>
        </p:nvSpPr>
        <p:spPr bwMode="auto">
          <a:xfrm>
            <a:off x="4892078" y="2105024"/>
            <a:ext cx="6537921" cy="430887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如何认识产品？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9"/>
          <p:cNvGrpSpPr/>
          <p:nvPr/>
        </p:nvGrpSpPr>
        <p:grpSpPr>
          <a:xfrm>
            <a:off x="2083959" y="567193"/>
            <a:ext cx="3567541" cy="596741"/>
            <a:chOff x="4018788" y="931942"/>
            <a:chExt cx="3567541" cy="776123"/>
          </a:xfrm>
        </p:grpSpPr>
        <p:sp>
          <p:nvSpPr>
            <p:cNvPr id="32" name="文本框 112"/>
            <p:cNvSpPr txBox="1"/>
            <p:nvPr/>
          </p:nvSpPr>
          <p:spPr>
            <a:xfrm>
              <a:off x="4683709" y="931942"/>
              <a:ext cx="29026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认识产品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任意多边形 33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任意多边形 34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9350" y="1590798"/>
            <a:ext cx="3206750" cy="427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4" grpId="0" bldLvl="0" animBg="1"/>
      <p:bldP spid="3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432775" y="2666759"/>
            <a:ext cx="88184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认识顾客及销售步骤</a:t>
            </a:r>
            <a:endParaRPr lang="zh-CN" alt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矩形 8"/>
          <p:cNvSpPr>
            <a:spLocks noChangeArrowheads="1"/>
          </p:cNvSpPr>
          <p:nvPr/>
        </p:nvSpPr>
        <p:spPr bwMode="auto">
          <a:xfrm>
            <a:off x="983457" y="2670969"/>
            <a:ext cx="6026943" cy="2589212"/>
          </a:xfrm>
          <a:prstGeom prst="rect">
            <a:avLst/>
          </a:prstGeom>
          <a:noFill/>
          <a:ln w="25400">
            <a:solidFill>
              <a:srgbClr val="C00000"/>
            </a:solidFill>
            <a:miter lim="800000"/>
          </a:ln>
        </p:spPr>
        <p:txBody>
          <a:bodyPr anchor="ctr"/>
          <a:lstStyle/>
          <a:p>
            <a:pPr algn="ctr" defTabSz="1216025" eaLnBrk="1" hangingPunct="1"/>
            <a:endParaRPr lang="zh-CN" altLang="en-US" sz="20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文本框 11"/>
          <p:cNvSpPr txBox="1">
            <a:spLocks noChangeArrowheads="1"/>
          </p:cNvSpPr>
          <p:nvPr/>
        </p:nvSpPr>
        <p:spPr bwMode="auto">
          <a:xfrm>
            <a:off x="1803400" y="2279650"/>
            <a:ext cx="4573751" cy="707886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为什么认识顾客？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2" name="矩形 12"/>
          <p:cNvSpPr>
            <a:spLocks noChangeArrowheads="1"/>
          </p:cNvSpPr>
          <p:nvPr/>
        </p:nvSpPr>
        <p:spPr bwMode="auto">
          <a:xfrm>
            <a:off x="1562894" y="3522662"/>
            <a:ext cx="501570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只有了解顾客，您才能针对性的介绍产品；才能投顾客之所好，销售才能成功。好的产品，它的价值是由顾客来体现的！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478" y="1056617"/>
            <a:ext cx="5203122" cy="4784479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21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任意多边形 22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26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 animBg="1"/>
      <p:bldP spid="25611" grpId="0" animBg="1"/>
      <p:bldP spid="25612" grpId="0"/>
      <p:bldP spid="12" grpId="0" bldLvl="0" animBg="1"/>
      <p:bldP spid="23" grpId="0" bldLvl="0" animBg="1"/>
      <p:bldP spid="2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2" name="TextBox 13"/>
          <p:cNvSpPr txBox="1">
            <a:spLocks noChangeArrowheads="1"/>
          </p:cNvSpPr>
          <p:nvPr/>
        </p:nvSpPr>
        <p:spPr bwMode="auto">
          <a:xfrm>
            <a:off x="2166938" y="5045075"/>
            <a:ext cx="28067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音量大，说话速度快，喜欢质问，表情严肃</a:t>
            </a:r>
            <a:endParaRPr lang="en-US" sz="200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3" name="TextBox 13"/>
          <p:cNvSpPr txBox="1">
            <a:spLocks noChangeArrowheads="1"/>
          </p:cNvSpPr>
          <p:nvPr/>
        </p:nvSpPr>
        <p:spPr bwMode="auto">
          <a:xfrm>
            <a:off x="2197100" y="3327400"/>
            <a:ext cx="28067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语速平稳，音量适中；从容，安静，善于倾听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4" name="TextBox 13"/>
          <p:cNvSpPr txBox="1">
            <a:spLocks noChangeArrowheads="1"/>
          </p:cNvSpPr>
          <p:nvPr/>
        </p:nvSpPr>
        <p:spPr bwMode="auto">
          <a:xfrm>
            <a:off x="7092950" y="3219450"/>
            <a:ext cx="33591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语速不快，音量不大，音调无变化；面无表情，不喜表现</a:t>
            </a:r>
            <a:endParaRPr lang="en-US" sz="200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5" name="TextBox 13"/>
          <p:cNvSpPr txBox="1">
            <a:spLocks noChangeArrowheads="1"/>
          </p:cNvSpPr>
          <p:nvPr/>
        </p:nvSpPr>
        <p:spPr bwMode="auto">
          <a:xfrm>
            <a:off x="7297738" y="4994275"/>
            <a:ext cx="33591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语速较块，抑扬顿挫；表情丰富，易交往</a:t>
            </a:r>
            <a:endParaRPr lang="en-US" sz="200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6" name="TextBox 13"/>
          <p:cNvSpPr txBox="1">
            <a:spLocks noChangeArrowheads="1"/>
          </p:cNvSpPr>
          <p:nvPr/>
        </p:nvSpPr>
        <p:spPr bwMode="auto">
          <a:xfrm>
            <a:off x="2198688" y="3009900"/>
            <a:ext cx="23503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随和型</a:t>
            </a:r>
            <a:endParaRPr lang="en-US" sz="20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7" name="TextBox 13"/>
          <p:cNvSpPr txBox="1">
            <a:spLocks noChangeArrowheads="1"/>
          </p:cNvSpPr>
          <p:nvPr/>
        </p:nvSpPr>
        <p:spPr bwMode="auto">
          <a:xfrm>
            <a:off x="2166938" y="4695825"/>
            <a:ext cx="23484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控制型</a:t>
            </a:r>
            <a:endParaRPr lang="en-US" sz="20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8" name="TextBox 13"/>
          <p:cNvSpPr txBox="1">
            <a:spLocks noChangeArrowheads="1"/>
          </p:cNvSpPr>
          <p:nvPr/>
        </p:nvSpPr>
        <p:spPr bwMode="auto">
          <a:xfrm>
            <a:off x="7297738" y="4619625"/>
            <a:ext cx="28107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表现型</a:t>
            </a:r>
            <a:endParaRPr lang="en-US" sz="20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7092950" y="2943225"/>
            <a:ext cx="28107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分析型</a:t>
            </a:r>
            <a:endParaRPr lang="en-US" sz="2000" b="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77631" y="2070346"/>
            <a:ext cx="8399869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顾客主要分为四种类型：分析型、表现型、随和型、控制型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31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任意多边形 32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2" grpId="0"/>
      <p:bldP spid="20493" grpId="0"/>
      <p:bldP spid="20494" grpId="0"/>
      <p:bldP spid="20495" grpId="0"/>
      <p:bldP spid="20496" grpId="0"/>
      <p:bldP spid="20497" grpId="0"/>
      <p:bldP spid="20498" grpId="0"/>
      <p:bldP spid="20499" grpId="0"/>
      <p:bldP spid="2" grpId="0" animBg="1"/>
      <p:bldP spid="29" grpId="0" bldLvl="0" animBg="1"/>
      <p:bldP spid="33" grpId="0" bldLvl="0" animBg="1"/>
      <p:bldP spid="3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矩形 13"/>
          <p:cNvSpPr>
            <a:spLocks noChangeArrowheads="1"/>
          </p:cNvSpPr>
          <p:nvPr/>
        </p:nvSpPr>
        <p:spPr bwMode="auto">
          <a:xfrm>
            <a:off x="1516175" y="3408363"/>
            <a:ext cx="53799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礼貌、谦和有分寸，适度夸赞，让顾客了解您，解除戒备之心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8" name="矩形 14"/>
          <p:cNvSpPr>
            <a:spLocks noChangeArrowheads="1"/>
          </p:cNvSpPr>
          <p:nvPr/>
        </p:nvSpPr>
        <p:spPr bwMode="auto">
          <a:xfrm>
            <a:off x="1447800" y="4507624"/>
            <a:ext cx="72083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不要施加压力，不要直接追问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矩形 15"/>
          <p:cNvSpPr>
            <a:spLocks noChangeArrowheads="1"/>
          </p:cNvSpPr>
          <p:nvPr/>
        </p:nvSpPr>
        <p:spPr bwMode="auto">
          <a:xfrm>
            <a:off x="1485900" y="5354638"/>
            <a:ext cx="69256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认真倾听顾客的每一句话，推测心中想法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3"/>
          <p:cNvSpPr>
            <a:spLocks noChangeArrowheads="1"/>
          </p:cNvSpPr>
          <p:nvPr/>
        </p:nvSpPr>
        <p:spPr bwMode="auto">
          <a:xfrm>
            <a:off x="1352682" y="2068513"/>
            <a:ext cx="5467218" cy="590931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分析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型顾客应对技巧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27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Picture 3" descr="C:\Users\Administrator\Desktop\qwas71重复用\9119444d8bf56beb98fdee9f61857cf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432675" y="1587502"/>
            <a:ext cx="4289425" cy="4289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/>
      <p:bldP spid="14348" grpId="0"/>
      <p:bldP spid="14349" grpId="0"/>
      <p:bldP spid="25" grpId="0" bldLvl="0" animBg="1"/>
      <p:bldP spid="29" grpId="0" bldLvl="0" animBg="1"/>
      <p:bldP spid="30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矩形 13"/>
          <p:cNvSpPr>
            <a:spLocks noChangeArrowheads="1"/>
          </p:cNvSpPr>
          <p:nvPr/>
        </p:nvSpPr>
        <p:spPr bwMode="auto">
          <a:xfrm>
            <a:off x="2341674" y="3395663"/>
            <a:ext cx="9517837" cy="33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迎接顾客，唠家常，多聊天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8" name="矩形 14"/>
          <p:cNvSpPr>
            <a:spLocks noChangeArrowheads="1"/>
          </p:cNvSpPr>
          <p:nvPr/>
        </p:nvSpPr>
        <p:spPr bwMode="auto">
          <a:xfrm>
            <a:off x="2273300" y="4266324"/>
            <a:ext cx="9969500" cy="33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多多夸张炫耀产品，多让顾客说话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矩形 15"/>
          <p:cNvSpPr>
            <a:spLocks noChangeArrowheads="1"/>
          </p:cNvSpPr>
          <p:nvPr/>
        </p:nvSpPr>
        <p:spPr bwMode="auto">
          <a:xfrm>
            <a:off x="2311400" y="5113338"/>
            <a:ext cx="9578506" cy="33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体察顾客感情、不必解答问题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3"/>
          <p:cNvSpPr>
            <a:spLocks noChangeArrowheads="1"/>
          </p:cNvSpPr>
          <p:nvPr/>
        </p:nvSpPr>
        <p:spPr bwMode="auto">
          <a:xfrm>
            <a:off x="2178182" y="2055813"/>
            <a:ext cx="7561422" cy="540854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表现型顾客应对技巧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72368" y="3288018"/>
            <a:ext cx="3144731" cy="221108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667" r="-166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21" name="任意多边形 20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26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任意多边形 27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/>
      <p:bldP spid="14348" grpId="0"/>
      <p:bldP spid="14349" grpId="0"/>
      <p:bldP spid="12" grpId="0" animBg="1"/>
      <p:bldP spid="21" grpId="0" bldLvl="0" animBg="1"/>
      <p:bldP spid="28" grpId="0" bldLvl="0" animBg="1"/>
      <p:bldP spid="29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矩形 13"/>
          <p:cNvSpPr>
            <a:spLocks noChangeArrowheads="1"/>
          </p:cNvSpPr>
          <p:nvPr/>
        </p:nvSpPr>
        <p:spPr bwMode="auto">
          <a:xfrm>
            <a:off x="1890712" y="3217863"/>
            <a:ext cx="41916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亲切、诚信相待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8" name="矩形 14"/>
          <p:cNvSpPr>
            <a:spLocks noChangeArrowheads="1"/>
          </p:cNvSpPr>
          <p:nvPr/>
        </p:nvSpPr>
        <p:spPr bwMode="auto">
          <a:xfrm>
            <a:off x="1890712" y="4088524"/>
            <a:ext cx="4548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声音温和，不急不躁</a:t>
            </a: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矩形 15"/>
          <p:cNvSpPr>
            <a:spLocks noChangeArrowheads="1"/>
          </p:cNvSpPr>
          <p:nvPr/>
        </p:nvSpPr>
        <p:spPr bwMode="auto">
          <a:xfrm>
            <a:off x="1890713" y="4935538"/>
            <a:ext cx="4310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试探性询问，被拒绝时态度要好</a:t>
            </a: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3"/>
          <p:cNvSpPr>
            <a:spLocks noChangeArrowheads="1"/>
          </p:cNvSpPr>
          <p:nvPr/>
        </p:nvSpPr>
        <p:spPr bwMode="auto">
          <a:xfrm>
            <a:off x="1816100" y="2208213"/>
            <a:ext cx="4927600" cy="590931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随和型顾客应对技巧</a:t>
            </a:r>
            <a:endParaRPr 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906" y="1905000"/>
            <a:ext cx="5313094" cy="3901803"/>
          </a:xfrm>
          <a:prstGeom prst="rect">
            <a:avLst/>
          </a:prstGeom>
        </p:spPr>
      </p:pic>
      <p:sp>
        <p:nvSpPr>
          <p:cNvPr id="27" name="任意多边形 26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29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任意多边形 30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/>
      <p:bldP spid="14348" grpId="0"/>
      <p:bldP spid="14349" grpId="0"/>
      <p:bldP spid="18" grpId="0" animBg="1"/>
      <p:bldP spid="27" grpId="0" bldLvl="0" animBg="1"/>
      <p:bldP spid="31" grpId="0" bldLvl="0" animBg="1"/>
      <p:bldP spid="32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7" name="矩形 13"/>
          <p:cNvSpPr>
            <a:spLocks noChangeArrowheads="1"/>
          </p:cNvSpPr>
          <p:nvPr/>
        </p:nvSpPr>
        <p:spPr bwMode="auto">
          <a:xfrm>
            <a:off x="6043612" y="3179763"/>
            <a:ext cx="47438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保持微笑，热情招呼，开文件山</a:t>
            </a: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8" name="矩形 14"/>
          <p:cNvSpPr>
            <a:spLocks noChangeArrowheads="1"/>
          </p:cNvSpPr>
          <p:nvPr/>
        </p:nvSpPr>
        <p:spPr bwMode="auto">
          <a:xfrm>
            <a:off x="6043612" y="4050424"/>
            <a:ext cx="5147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突出产品档次，体现身份</a:t>
            </a: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9" name="矩形 15"/>
          <p:cNvSpPr>
            <a:spLocks noChangeArrowheads="1"/>
          </p:cNvSpPr>
          <p:nvPr/>
        </p:nvSpPr>
        <p:spPr bwMode="auto">
          <a:xfrm>
            <a:off x="6043612" y="4897438"/>
            <a:ext cx="48783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简介明了、体现专业，征求意见，让其做主</a:t>
            </a: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3"/>
          <p:cNvSpPr>
            <a:spLocks noChangeArrowheads="1"/>
          </p:cNvSpPr>
          <p:nvPr/>
        </p:nvSpPr>
        <p:spPr bwMode="auto">
          <a:xfrm>
            <a:off x="6056314" y="2322513"/>
            <a:ext cx="4294186" cy="540854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控制型顾客应对技巧</a:t>
            </a:r>
            <a:endParaRPr 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05" y="1829216"/>
            <a:ext cx="5768106" cy="3791200"/>
          </a:xfrm>
          <a:prstGeom prst="rect">
            <a:avLst/>
          </a:prstGeom>
        </p:spPr>
      </p:pic>
      <p:sp>
        <p:nvSpPr>
          <p:cNvPr id="27" name="任意多边形 26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29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任意多边形 30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/>
      <p:bldP spid="14348" grpId="0"/>
      <p:bldP spid="14349" grpId="0"/>
      <p:bldP spid="18" grpId="0" animBg="1"/>
      <p:bldP spid="27" grpId="0" bldLvl="0" animBg="1"/>
      <p:bldP spid="31" grpId="0" bldLvl="0" animBg="1"/>
      <p:bldP spid="32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막힌 원호 127"/>
          <p:cNvSpPr/>
          <p:nvPr/>
        </p:nvSpPr>
        <p:spPr bwMode="auto">
          <a:xfrm rot="-5400000">
            <a:off x="4937919" y="1885157"/>
            <a:ext cx="2370137" cy="2368550"/>
          </a:xfrm>
          <a:custGeom>
            <a:avLst/>
            <a:gdLst>
              <a:gd name="T0" fmla="*/ 0 w 2369150"/>
              <a:gd name="T1" fmla="*/ 1183371 h 2369152"/>
              <a:gd name="T2" fmla="*/ 0 w 2369150"/>
              <a:gd name="T3" fmla="*/ 1183371 h 2369152"/>
              <a:gd name="T4" fmla="*/ 1186551 w 2369150"/>
              <a:gd name="T5" fmla="*/ 0 h 2369152"/>
              <a:gd name="T6" fmla="*/ 2373099 w 2369150"/>
              <a:gd name="T7" fmla="*/ 1183370 h 2369152"/>
              <a:gd name="T8" fmla="*/ 1913265 w 2369150"/>
              <a:gd name="T9" fmla="*/ 1183370 h 2369152"/>
              <a:gd name="T10" fmla="*/ 1913264 w 2369150"/>
              <a:gd name="T11" fmla="*/ 1183370 h 2369152"/>
              <a:gd name="T12" fmla="*/ 1186551 w 2369150"/>
              <a:gd name="T13" fmla="*/ 458602 h 2369152"/>
              <a:gd name="T14" fmla="*/ 459834 w 2369150"/>
              <a:gd name="T15" fmla="*/ 1183371 h 2369152"/>
              <a:gd name="T16" fmla="*/ 0 w 2369150"/>
              <a:gd name="T17" fmla="*/ 1183371 h 23691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369150"/>
              <a:gd name="T28" fmla="*/ 0 h 2369152"/>
              <a:gd name="T29" fmla="*/ 2369150 w 2369150"/>
              <a:gd name="T30" fmla="*/ 1184575 h 236915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369150" h="2369152">
                <a:moveTo>
                  <a:pt x="0" y="1184575"/>
                </a:moveTo>
                <a:lnTo>
                  <a:pt x="0" y="1184575"/>
                </a:lnTo>
                <a:cubicBezTo>
                  <a:pt x="0" y="530352"/>
                  <a:pt x="530352" y="0"/>
                  <a:pt x="1184575" y="0"/>
                </a:cubicBezTo>
                <a:cubicBezTo>
                  <a:pt x="1838796" y="0"/>
                  <a:pt x="2369148" y="530351"/>
                  <a:pt x="2369149" y="1184574"/>
                </a:cubicBezTo>
                <a:lnTo>
                  <a:pt x="1910080" y="1184574"/>
                </a:lnTo>
                <a:lnTo>
                  <a:pt x="1910079" y="1184574"/>
                </a:lnTo>
                <a:cubicBezTo>
                  <a:pt x="1910078" y="783888"/>
                  <a:pt x="1585259" y="459070"/>
                  <a:pt x="1184575" y="459070"/>
                </a:cubicBezTo>
                <a:cubicBezTo>
                  <a:pt x="783890" y="459070"/>
                  <a:pt x="459070" y="783889"/>
                  <a:pt x="459070" y="1184575"/>
                </a:cubicBezTo>
                <a:lnTo>
                  <a:pt x="0" y="1184575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45000"/>
                </a:srgbClr>
              </a:gs>
              <a:gs pos="50000">
                <a:srgbClr val="FFFFFF">
                  <a:alpha val="225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9" name="矩形 11"/>
          <p:cNvSpPr>
            <a:spLocks noChangeArrowheads="1"/>
          </p:cNvSpPr>
          <p:nvPr/>
        </p:nvSpPr>
        <p:spPr bwMode="auto">
          <a:xfrm>
            <a:off x="911510" y="3829050"/>
            <a:ext cx="374859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顾客对产品的认识不足，在顾客心目中，销售人员是专家般的存在，通过介绍产品和回答异议，可以和顾客建立良好的关系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421" name="矩形 13"/>
          <p:cNvSpPr>
            <a:spLocks noChangeArrowheads="1"/>
          </p:cNvSpPr>
          <p:nvPr/>
        </p:nvSpPr>
        <p:spPr bwMode="auto">
          <a:xfrm>
            <a:off x="7916069" y="3829050"/>
            <a:ext cx="3008312" cy="1445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由于信息不足、环境陌生，顾客对自己的需求不确定，各种因素在心中萦绕，需要销售人员在旁给予建议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9" name="TextBox 13"/>
          <p:cNvSpPr txBox="1">
            <a:spLocks noChangeArrowheads="1"/>
          </p:cNvSpPr>
          <p:nvPr/>
        </p:nvSpPr>
        <p:spPr bwMode="auto">
          <a:xfrm>
            <a:off x="838200" y="2536825"/>
            <a:ext cx="3657601" cy="1083374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顾客对产品</a:t>
            </a:r>
            <a:endParaRPr lang="en-US" altLang="zh-CN" sz="32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认识不足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0" name="TextBox 13"/>
          <p:cNvSpPr txBox="1">
            <a:spLocks noChangeArrowheads="1"/>
          </p:cNvSpPr>
          <p:nvPr/>
        </p:nvSpPr>
        <p:spPr bwMode="auto">
          <a:xfrm>
            <a:off x="7912101" y="2524125"/>
            <a:ext cx="2863850" cy="1083374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顾客购买的</a:t>
            </a:r>
            <a:endParaRPr lang="en-US" altLang="zh-CN" sz="32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决心不大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21" name="TextBox 13"/>
          <p:cNvSpPr txBox="1">
            <a:spLocks noChangeArrowheads="1"/>
          </p:cNvSpPr>
          <p:nvPr/>
        </p:nvSpPr>
        <p:spPr bwMode="auto">
          <a:xfrm>
            <a:off x="5473700" y="2536825"/>
            <a:ext cx="1373188" cy="249299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主动建议购买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28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29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/>
      <p:bldP spid="17419" grpId="0"/>
      <p:bldP spid="17421" grpId="0"/>
      <p:bldP spid="21519" grpId="0" animBg="1"/>
      <p:bldP spid="21520" grpId="0" animBg="1"/>
      <p:bldP spid="21521" grpId="0" animBg="1"/>
      <p:bldP spid="26" grpId="0" bldLvl="0" animBg="1"/>
      <p:bldP spid="30" grpId="0" bldLvl="0" animBg="1"/>
      <p:bldP spid="31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1" name="TextBox 13"/>
          <p:cNvSpPr>
            <a:spLocks noChangeArrowheads="1"/>
          </p:cNvSpPr>
          <p:nvPr/>
        </p:nvSpPr>
        <p:spPr bwMode="auto">
          <a:xfrm>
            <a:off x="1681162" y="2589213"/>
            <a:ext cx="3762255" cy="61555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4000" b="1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确定需求</a:t>
            </a:r>
            <a:endParaRPr lang="en-US" altLang="zh-CN" sz="4000" b="1" dirty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192" name="TextBox 13"/>
          <p:cNvSpPr>
            <a:spLocks noChangeArrowheads="1"/>
          </p:cNvSpPr>
          <p:nvPr/>
        </p:nvSpPr>
        <p:spPr bwMode="auto">
          <a:xfrm>
            <a:off x="1649412" y="4398963"/>
            <a:ext cx="3762255" cy="61555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4000" b="1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处理异议</a:t>
            </a:r>
            <a:endParaRPr lang="en-US" altLang="zh-CN" sz="4000" b="1" dirty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193" name="TextBox 13"/>
          <p:cNvSpPr>
            <a:spLocks noChangeArrowheads="1"/>
          </p:cNvSpPr>
          <p:nvPr/>
        </p:nvSpPr>
        <p:spPr bwMode="auto">
          <a:xfrm>
            <a:off x="1652588" y="5208332"/>
            <a:ext cx="3759200" cy="61555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4000" b="1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促使签单</a:t>
            </a:r>
            <a:endParaRPr lang="en-US" altLang="zh-CN" sz="4000" b="1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194" name="TextBox 13"/>
          <p:cNvSpPr>
            <a:spLocks noChangeArrowheads="1"/>
          </p:cNvSpPr>
          <p:nvPr/>
        </p:nvSpPr>
        <p:spPr bwMode="auto">
          <a:xfrm>
            <a:off x="1638300" y="3503613"/>
            <a:ext cx="3759200" cy="61555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4000" b="1" dirty="0" smtClean="0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提供解决方案</a:t>
            </a:r>
            <a:endParaRPr lang="en-US" altLang="zh-CN" sz="4000" b="1" dirty="0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7195" name="TextBox 13"/>
          <p:cNvSpPr>
            <a:spLocks noChangeArrowheads="1"/>
          </p:cNvSpPr>
          <p:nvPr/>
        </p:nvSpPr>
        <p:spPr bwMode="auto">
          <a:xfrm>
            <a:off x="1669992" y="1718577"/>
            <a:ext cx="3759200" cy="615553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zh-CN" altLang="en-US" sz="4000" b="1">
                <a:solidFill>
                  <a:schemeClr val="bg1"/>
                </a:solidFill>
                <a:ea typeface="微软雅黑" panose="020B0503020204020204" pitchFamily="34" charset="-122"/>
                <a:sym typeface="Calibri" panose="020F0502020204030204" pitchFamily="34" charset="0"/>
              </a:rPr>
              <a:t>问候</a:t>
            </a:r>
            <a:endParaRPr lang="en-US" altLang="zh-CN" sz="4000" b="1">
              <a:solidFill>
                <a:schemeClr val="bg1"/>
              </a:solidFill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279" y="1841500"/>
            <a:ext cx="5764455" cy="4171830"/>
          </a:xfrm>
          <a:prstGeom prst="rect">
            <a:avLst/>
          </a:prstGeom>
        </p:spPr>
      </p:pic>
      <p:sp>
        <p:nvSpPr>
          <p:cNvPr id="14" name="任意多边形 13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16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任意多边形 17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1" grpId="0" animBg="1"/>
      <p:bldP spid="7192" grpId="0" animBg="1"/>
      <p:bldP spid="7193" grpId="0" animBg="1"/>
      <p:bldP spid="7194" grpId="0" animBg="1"/>
      <p:bldP spid="7195" grpId="0" animBg="1"/>
      <p:bldP spid="14" grpId="0" bldLvl="0" animBg="1"/>
      <p:bldP spid="18" grpId="0" bldLvl="0" animBg="1"/>
      <p:bldP spid="19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Box 13"/>
          <p:cNvSpPr txBox="1">
            <a:spLocks noChangeArrowheads="1"/>
          </p:cNvSpPr>
          <p:nvPr/>
        </p:nvSpPr>
        <p:spPr bwMode="auto">
          <a:xfrm>
            <a:off x="612775" y="2600325"/>
            <a:ext cx="23368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3200" b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问候</a:t>
            </a:r>
            <a:endParaRPr lang="en-US" sz="3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1" name="TextBox 13"/>
          <p:cNvSpPr txBox="1">
            <a:spLocks noChangeArrowheads="1"/>
          </p:cNvSpPr>
          <p:nvPr/>
        </p:nvSpPr>
        <p:spPr bwMode="auto">
          <a:xfrm>
            <a:off x="1258888" y="3514725"/>
            <a:ext cx="13843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谁</a:t>
            </a: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使用？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使用</a:t>
            </a: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环境？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价格</a:t>
            </a: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预算？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2" name="TextBox 13"/>
          <p:cNvSpPr txBox="1">
            <a:spLocks noChangeArrowheads="1"/>
          </p:cNvSpPr>
          <p:nvPr/>
        </p:nvSpPr>
        <p:spPr bwMode="auto">
          <a:xfrm>
            <a:off x="4597400" y="2602857"/>
            <a:ext cx="26162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提出</a:t>
            </a:r>
            <a:r>
              <a:rPr lang="zh-CN" altLang="en-US" sz="3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解决方案</a:t>
            </a:r>
            <a:endParaRPr lang="en-US" sz="3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3" name="TextBox 13"/>
          <p:cNvSpPr txBox="1">
            <a:spLocks noChangeArrowheads="1"/>
          </p:cNvSpPr>
          <p:nvPr/>
        </p:nvSpPr>
        <p:spPr bwMode="auto">
          <a:xfrm>
            <a:off x="5121104" y="3444875"/>
            <a:ext cx="1627359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根据顾客的特殊需求，选取合适的产品类型</a:t>
            </a: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4" name="TextBox 13"/>
          <p:cNvSpPr txBox="1">
            <a:spLocks noChangeArrowheads="1"/>
          </p:cNvSpPr>
          <p:nvPr/>
        </p:nvSpPr>
        <p:spPr bwMode="auto">
          <a:xfrm>
            <a:off x="6928433" y="2562225"/>
            <a:ext cx="274896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3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排除异议</a:t>
            </a:r>
            <a:endParaRPr lang="en-US" sz="3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5" name="TextBox 13"/>
          <p:cNvSpPr txBox="1">
            <a:spLocks noChangeArrowheads="1"/>
          </p:cNvSpPr>
          <p:nvPr/>
        </p:nvSpPr>
        <p:spPr bwMode="auto">
          <a:xfrm>
            <a:off x="7557916" y="3444875"/>
            <a:ext cx="1627359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针对顾客顾虑，仔细聆听，并澄清对方的问题和需求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6" name="TextBox 13"/>
          <p:cNvSpPr txBox="1">
            <a:spLocks noChangeArrowheads="1"/>
          </p:cNvSpPr>
          <p:nvPr/>
        </p:nvSpPr>
        <p:spPr bwMode="auto">
          <a:xfrm>
            <a:off x="8768344" y="2562225"/>
            <a:ext cx="274896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3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签单</a:t>
            </a:r>
            <a:endParaRPr lang="en-US" sz="3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87" name="TextBox 13"/>
          <p:cNvSpPr txBox="1">
            <a:spLocks noChangeArrowheads="1"/>
          </p:cNvSpPr>
          <p:nvPr/>
        </p:nvSpPr>
        <p:spPr bwMode="auto">
          <a:xfrm>
            <a:off x="9486729" y="3444875"/>
            <a:ext cx="16273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确定产品类型和交易方式，讲明售后服务</a:t>
            </a: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598" name="TextBox 13"/>
          <p:cNvSpPr txBox="1">
            <a:spLocks noChangeArrowheads="1"/>
          </p:cNvSpPr>
          <p:nvPr/>
        </p:nvSpPr>
        <p:spPr bwMode="auto">
          <a:xfrm>
            <a:off x="2351088" y="2587625"/>
            <a:ext cx="23383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3200" b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确定需求</a:t>
            </a:r>
            <a:endParaRPr lang="en-US" sz="3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>
            <a:spLocks noChangeArrowheads="1"/>
          </p:cNvSpPr>
          <p:nvPr/>
        </p:nvSpPr>
        <p:spPr bwMode="auto">
          <a:xfrm>
            <a:off x="2900363" y="3482975"/>
            <a:ext cx="13843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了解顾客对产品的要求</a:t>
            </a:r>
            <a:endParaRPr 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20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任意多边形 21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24581" grpId="0"/>
      <p:bldP spid="24582" grpId="0"/>
      <p:bldP spid="24583" grpId="0"/>
      <p:bldP spid="24584" grpId="0"/>
      <p:bldP spid="24585" grpId="0"/>
      <p:bldP spid="24586" grpId="0"/>
      <p:bldP spid="24587" grpId="0"/>
      <p:bldP spid="18" grpId="0" bldLvl="0" animBg="1"/>
      <p:bldP spid="22" grpId="0" bldLvl="0" animBg="1"/>
      <p:bldP spid="23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3"/>
          <p:cNvSpPr>
            <a:spLocks noChangeArrowheads="1"/>
          </p:cNvSpPr>
          <p:nvPr/>
        </p:nvSpPr>
        <p:spPr bwMode="auto">
          <a:xfrm>
            <a:off x="2082800" y="2593041"/>
            <a:ext cx="4724400" cy="2954655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indent="457200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每天多做一点点，就是成功的开始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457200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每天创新一点点，就是领先的开始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457200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每天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进步一点点，就是卓越的开始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indent="457200" defTabSz="1216025"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销售人员，只有做事有方法、做人有礼貌、努力不怕苦，就会创造出属于自己的价值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69"/>
          <p:cNvGrpSpPr/>
          <p:nvPr/>
        </p:nvGrpSpPr>
        <p:grpSpPr>
          <a:xfrm>
            <a:off x="1588659" y="567193"/>
            <a:ext cx="4799441" cy="596741"/>
            <a:chOff x="4018788" y="931942"/>
            <a:chExt cx="4799441" cy="776123"/>
          </a:xfrm>
        </p:grpSpPr>
        <p:sp>
          <p:nvSpPr>
            <p:cNvPr id="17" name="文本框 112"/>
            <p:cNvSpPr txBox="1"/>
            <p:nvPr/>
          </p:nvSpPr>
          <p:spPr>
            <a:xfrm>
              <a:off x="4683709" y="931942"/>
              <a:ext cx="4134520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认识顾客及销售步骤</a:t>
              </a:r>
              <a:endPara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14"/>
            <p:cNvSpPr txBox="1"/>
            <p:nvPr/>
          </p:nvSpPr>
          <p:spPr>
            <a:xfrm>
              <a:off x="4018788" y="947505"/>
              <a:ext cx="878897" cy="76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Group 2"/>
          <p:cNvGrpSpPr/>
          <p:nvPr/>
        </p:nvGrpSpPr>
        <p:grpSpPr bwMode="auto">
          <a:xfrm>
            <a:off x="7353300" y="2235200"/>
            <a:ext cx="3644900" cy="3500438"/>
            <a:chOff x="6121705" y="1444037"/>
            <a:chExt cx="4228570" cy="4544744"/>
          </a:xfrm>
        </p:grpSpPr>
        <p:sp>
          <p:nvSpPr>
            <p:cNvPr id="23" name="Freeform: Shape 3"/>
            <p:cNvSpPr>
              <a:spLocks noChangeArrowheads="1"/>
            </p:cNvSpPr>
            <p:nvPr/>
          </p:nvSpPr>
          <p:spPr bwMode="auto">
            <a:xfrm>
              <a:off x="6968130" y="2344911"/>
              <a:ext cx="2211796" cy="2617032"/>
            </a:xfrm>
            <a:custGeom>
              <a:avLst/>
              <a:gdLst>
                <a:gd name="T0" fmla="*/ 1032 w 1430"/>
                <a:gd name="T1" fmla="*/ 692 h 1692"/>
                <a:gd name="T2" fmla="*/ 1034 w 1430"/>
                <a:gd name="T3" fmla="*/ 692 h 1692"/>
                <a:gd name="T4" fmla="*/ 693 w 1430"/>
                <a:gd name="T5" fmla="*/ 631 h 1692"/>
                <a:gd name="T6" fmla="*/ 1034 w 1430"/>
                <a:gd name="T7" fmla="*/ 692 h 1692"/>
                <a:gd name="T8" fmla="*/ 1030 w 1430"/>
                <a:gd name="T9" fmla="*/ 688 h 1692"/>
                <a:gd name="T10" fmla="*/ 1311 w 1430"/>
                <a:gd name="T11" fmla="*/ 688 h 1692"/>
                <a:gd name="T12" fmla="*/ 797 w 1430"/>
                <a:gd name="T13" fmla="*/ 352 h 1692"/>
                <a:gd name="T14" fmla="*/ 1070 w 1430"/>
                <a:gd name="T15" fmla="*/ 423 h 1692"/>
                <a:gd name="T16" fmla="*/ 1430 w 1430"/>
                <a:gd name="T17" fmla="*/ 958 h 1692"/>
                <a:gd name="T18" fmla="*/ 1258 w 1430"/>
                <a:gd name="T19" fmla="*/ 1420 h 1692"/>
                <a:gd name="T20" fmla="*/ 709 w 1430"/>
                <a:gd name="T21" fmla="*/ 1686 h 1692"/>
                <a:gd name="T22" fmla="*/ 320 w 1430"/>
                <a:gd name="T23" fmla="*/ 1465 h 1692"/>
                <a:gd name="T24" fmla="*/ 0 w 1430"/>
                <a:gd name="T25" fmla="*/ 516 h 1692"/>
                <a:gd name="T26" fmla="*/ 1108 w 1430"/>
                <a:gd name="T27" fmla="*/ 159 h 1692"/>
                <a:gd name="T28" fmla="*/ 1127 w 1430"/>
                <a:gd name="T29" fmla="*/ 950 h 1692"/>
                <a:gd name="T30" fmla="*/ 1258 w 1430"/>
                <a:gd name="T31" fmla="*/ 1420 h 1692"/>
                <a:gd name="T32" fmla="*/ 1430 w 1430"/>
                <a:gd name="T33" fmla="*/ 958 h 1692"/>
                <a:gd name="T34" fmla="*/ 543 w 1430"/>
                <a:gd name="T35" fmla="*/ 218 h 1692"/>
                <a:gd name="T36" fmla="*/ 797 w 1430"/>
                <a:gd name="T37" fmla="*/ 352 h 1692"/>
                <a:gd name="T38" fmla="*/ 370 w 1430"/>
                <a:gd name="T39" fmla="*/ 444 h 1692"/>
                <a:gd name="T40" fmla="*/ 800 w 1430"/>
                <a:gd name="T41" fmla="*/ 355 h 1692"/>
                <a:gd name="T42" fmla="*/ 800 w 1430"/>
                <a:gd name="T43" fmla="*/ 355 h 1692"/>
                <a:gd name="T44" fmla="*/ 370 w 1430"/>
                <a:gd name="T45" fmla="*/ 447 h 1692"/>
                <a:gd name="T46" fmla="*/ 424 w 1430"/>
                <a:gd name="T47" fmla="*/ 673 h 1692"/>
                <a:gd name="T48" fmla="*/ 361 w 1430"/>
                <a:gd name="T49" fmla="*/ 450 h 1692"/>
                <a:gd name="T50" fmla="*/ 213 w 1430"/>
                <a:gd name="T51" fmla="*/ 694 h 1692"/>
                <a:gd name="T52" fmla="*/ 364 w 1430"/>
                <a:gd name="T53" fmla="*/ 450 h 1692"/>
                <a:gd name="T54" fmla="*/ 372 w 1430"/>
                <a:gd name="T55" fmla="*/ 448 h 1692"/>
                <a:gd name="T56" fmla="*/ 372 w 1430"/>
                <a:gd name="T57" fmla="*/ 448 h 1692"/>
                <a:gd name="T58" fmla="*/ 453 w 1430"/>
                <a:gd name="T59" fmla="*/ 901 h 1692"/>
                <a:gd name="T60" fmla="*/ 244 w 1430"/>
                <a:gd name="T61" fmla="*/ 124 h 1692"/>
                <a:gd name="T62" fmla="*/ 774 w 1430"/>
                <a:gd name="T63" fmla="*/ 1179 h 1692"/>
                <a:gd name="T64" fmla="*/ 564 w 1430"/>
                <a:gd name="T65" fmla="*/ 1180 h 1692"/>
                <a:gd name="T66" fmla="*/ 744 w 1430"/>
                <a:gd name="T67" fmla="*/ 1453 h 1692"/>
                <a:gd name="T68" fmla="*/ 774 w 1430"/>
                <a:gd name="T69" fmla="*/ 1179 h 1692"/>
                <a:gd name="T70" fmla="*/ 805 w 1430"/>
                <a:gd name="T71" fmla="*/ 941 h 1692"/>
                <a:gd name="T72" fmla="*/ 564 w 1430"/>
                <a:gd name="T73" fmla="*/ 1180 h 1692"/>
                <a:gd name="T74" fmla="*/ 454 w 1430"/>
                <a:gd name="T75" fmla="*/ 904 h 1692"/>
                <a:gd name="T76" fmla="*/ 446 w 1430"/>
                <a:gd name="T77" fmla="*/ 915 h 1692"/>
                <a:gd name="T78" fmla="*/ 744 w 1430"/>
                <a:gd name="T79" fmla="*/ 1459 h 1692"/>
                <a:gd name="T80" fmla="*/ 744 w 1430"/>
                <a:gd name="T81" fmla="*/ 1459 h 1692"/>
                <a:gd name="T82" fmla="*/ 456 w 1430"/>
                <a:gd name="T83" fmla="*/ 903 h 1692"/>
                <a:gd name="T84" fmla="*/ 442 w 1430"/>
                <a:gd name="T85" fmla="*/ 904 h 1692"/>
                <a:gd name="T86" fmla="*/ 506 w 1430"/>
                <a:gd name="T87" fmla="*/ 1416 h 1692"/>
                <a:gd name="T88" fmla="*/ 501 w 1430"/>
                <a:gd name="T89" fmla="*/ 1686 h 1692"/>
                <a:gd name="T90" fmla="*/ 805 w 1430"/>
                <a:gd name="T91" fmla="*/ 941 h 16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430"/>
                <a:gd name="T139" fmla="*/ 0 h 1692"/>
                <a:gd name="T140" fmla="*/ 1430 w 1430"/>
                <a:gd name="T141" fmla="*/ 1692 h 169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430" h="1692">
                  <a:moveTo>
                    <a:pt x="1032" y="694"/>
                  </a:moveTo>
                  <a:lnTo>
                    <a:pt x="1034" y="692"/>
                  </a:lnTo>
                  <a:lnTo>
                    <a:pt x="1032" y="692"/>
                  </a:lnTo>
                  <a:lnTo>
                    <a:pt x="1032" y="694"/>
                  </a:lnTo>
                  <a:lnTo>
                    <a:pt x="1127" y="950"/>
                  </a:lnTo>
                  <a:moveTo>
                    <a:pt x="1034" y="692"/>
                  </a:moveTo>
                  <a:lnTo>
                    <a:pt x="1030" y="688"/>
                  </a:lnTo>
                  <a:lnTo>
                    <a:pt x="1032" y="692"/>
                  </a:lnTo>
                  <a:lnTo>
                    <a:pt x="693" y="631"/>
                  </a:lnTo>
                  <a:lnTo>
                    <a:pt x="803" y="358"/>
                  </a:lnTo>
                  <a:lnTo>
                    <a:pt x="1030" y="688"/>
                  </a:lnTo>
                  <a:moveTo>
                    <a:pt x="1034" y="692"/>
                  </a:moveTo>
                  <a:lnTo>
                    <a:pt x="1290" y="451"/>
                  </a:lnTo>
                  <a:lnTo>
                    <a:pt x="1070" y="423"/>
                  </a:lnTo>
                  <a:lnTo>
                    <a:pt x="1030" y="688"/>
                  </a:lnTo>
                  <a:moveTo>
                    <a:pt x="1034" y="692"/>
                  </a:moveTo>
                  <a:lnTo>
                    <a:pt x="1311" y="688"/>
                  </a:lnTo>
                  <a:lnTo>
                    <a:pt x="1290" y="451"/>
                  </a:lnTo>
                  <a:moveTo>
                    <a:pt x="1108" y="159"/>
                  </a:moveTo>
                  <a:lnTo>
                    <a:pt x="797" y="352"/>
                  </a:lnTo>
                  <a:lnTo>
                    <a:pt x="799" y="352"/>
                  </a:lnTo>
                  <a:lnTo>
                    <a:pt x="805" y="354"/>
                  </a:lnTo>
                  <a:lnTo>
                    <a:pt x="1070" y="423"/>
                  </a:lnTo>
                  <a:lnTo>
                    <a:pt x="1108" y="159"/>
                  </a:lnTo>
                  <a:moveTo>
                    <a:pt x="1311" y="688"/>
                  </a:moveTo>
                  <a:lnTo>
                    <a:pt x="1430" y="958"/>
                  </a:lnTo>
                  <a:lnTo>
                    <a:pt x="1311" y="1035"/>
                  </a:lnTo>
                  <a:lnTo>
                    <a:pt x="1300" y="1234"/>
                  </a:lnTo>
                  <a:lnTo>
                    <a:pt x="1258" y="1420"/>
                  </a:lnTo>
                  <a:lnTo>
                    <a:pt x="1049" y="1421"/>
                  </a:lnTo>
                  <a:lnTo>
                    <a:pt x="948" y="1688"/>
                  </a:lnTo>
                  <a:lnTo>
                    <a:pt x="709" y="1686"/>
                  </a:lnTo>
                  <a:lnTo>
                    <a:pt x="501" y="1686"/>
                  </a:lnTo>
                  <a:lnTo>
                    <a:pt x="309" y="1692"/>
                  </a:lnTo>
                  <a:lnTo>
                    <a:pt x="320" y="1465"/>
                  </a:lnTo>
                  <a:lnTo>
                    <a:pt x="276" y="1180"/>
                  </a:lnTo>
                  <a:lnTo>
                    <a:pt x="61" y="932"/>
                  </a:lnTo>
                  <a:lnTo>
                    <a:pt x="0" y="516"/>
                  </a:lnTo>
                  <a:lnTo>
                    <a:pt x="244" y="124"/>
                  </a:lnTo>
                  <a:lnTo>
                    <a:pt x="745" y="0"/>
                  </a:lnTo>
                  <a:lnTo>
                    <a:pt x="1108" y="159"/>
                  </a:lnTo>
                  <a:lnTo>
                    <a:pt x="1290" y="451"/>
                  </a:lnTo>
                  <a:moveTo>
                    <a:pt x="1311" y="1035"/>
                  </a:moveTo>
                  <a:lnTo>
                    <a:pt x="1127" y="950"/>
                  </a:lnTo>
                  <a:lnTo>
                    <a:pt x="1300" y="1234"/>
                  </a:lnTo>
                  <a:lnTo>
                    <a:pt x="1008" y="1179"/>
                  </a:lnTo>
                  <a:lnTo>
                    <a:pt x="1258" y="1420"/>
                  </a:lnTo>
                  <a:moveTo>
                    <a:pt x="1311" y="688"/>
                  </a:moveTo>
                  <a:lnTo>
                    <a:pt x="1127" y="950"/>
                  </a:lnTo>
                  <a:lnTo>
                    <a:pt x="1430" y="958"/>
                  </a:lnTo>
                  <a:moveTo>
                    <a:pt x="244" y="124"/>
                  </a:moveTo>
                  <a:lnTo>
                    <a:pt x="541" y="220"/>
                  </a:lnTo>
                  <a:lnTo>
                    <a:pt x="543" y="218"/>
                  </a:lnTo>
                  <a:lnTo>
                    <a:pt x="745" y="0"/>
                  </a:lnTo>
                  <a:lnTo>
                    <a:pt x="797" y="352"/>
                  </a:lnTo>
                  <a:moveTo>
                    <a:pt x="797" y="352"/>
                  </a:moveTo>
                  <a:lnTo>
                    <a:pt x="797" y="352"/>
                  </a:lnTo>
                  <a:lnTo>
                    <a:pt x="541" y="220"/>
                  </a:lnTo>
                  <a:lnTo>
                    <a:pt x="370" y="444"/>
                  </a:lnTo>
                  <a:lnTo>
                    <a:pt x="370" y="447"/>
                  </a:lnTo>
                  <a:lnTo>
                    <a:pt x="372" y="447"/>
                  </a:lnTo>
                  <a:lnTo>
                    <a:pt x="800" y="355"/>
                  </a:lnTo>
                  <a:lnTo>
                    <a:pt x="799" y="352"/>
                  </a:lnTo>
                  <a:lnTo>
                    <a:pt x="803" y="354"/>
                  </a:lnTo>
                  <a:lnTo>
                    <a:pt x="800" y="355"/>
                  </a:lnTo>
                  <a:lnTo>
                    <a:pt x="803" y="358"/>
                  </a:lnTo>
                  <a:lnTo>
                    <a:pt x="805" y="354"/>
                  </a:lnTo>
                  <a:moveTo>
                    <a:pt x="370" y="447"/>
                  </a:moveTo>
                  <a:lnTo>
                    <a:pt x="372" y="448"/>
                  </a:lnTo>
                  <a:lnTo>
                    <a:pt x="424" y="673"/>
                  </a:lnTo>
                  <a:lnTo>
                    <a:pt x="693" y="631"/>
                  </a:lnTo>
                  <a:lnTo>
                    <a:pt x="372" y="447"/>
                  </a:lnTo>
                  <a:moveTo>
                    <a:pt x="361" y="450"/>
                  </a:moveTo>
                  <a:lnTo>
                    <a:pt x="0" y="516"/>
                  </a:lnTo>
                  <a:lnTo>
                    <a:pt x="212" y="695"/>
                  </a:lnTo>
                  <a:lnTo>
                    <a:pt x="213" y="694"/>
                  </a:lnTo>
                  <a:lnTo>
                    <a:pt x="366" y="450"/>
                  </a:lnTo>
                  <a:lnTo>
                    <a:pt x="366" y="448"/>
                  </a:lnTo>
                  <a:lnTo>
                    <a:pt x="364" y="450"/>
                  </a:lnTo>
                  <a:lnTo>
                    <a:pt x="367" y="448"/>
                  </a:lnTo>
                  <a:lnTo>
                    <a:pt x="370" y="447"/>
                  </a:lnTo>
                  <a:moveTo>
                    <a:pt x="372" y="448"/>
                  </a:moveTo>
                  <a:lnTo>
                    <a:pt x="367" y="448"/>
                  </a:lnTo>
                  <a:moveTo>
                    <a:pt x="366" y="448"/>
                  </a:moveTo>
                  <a:lnTo>
                    <a:pt x="372" y="448"/>
                  </a:lnTo>
                  <a:moveTo>
                    <a:pt x="213" y="694"/>
                  </a:moveTo>
                  <a:lnTo>
                    <a:pt x="424" y="673"/>
                  </a:lnTo>
                  <a:lnTo>
                    <a:pt x="453" y="901"/>
                  </a:lnTo>
                  <a:lnTo>
                    <a:pt x="212" y="695"/>
                  </a:lnTo>
                  <a:lnTo>
                    <a:pt x="61" y="932"/>
                  </a:lnTo>
                  <a:moveTo>
                    <a:pt x="244" y="124"/>
                  </a:moveTo>
                  <a:lnTo>
                    <a:pt x="370" y="444"/>
                  </a:lnTo>
                  <a:moveTo>
                    <a:pt x="744" y="1453"/>
                  </a:moveTo>
                  <a:lnTo>
                    <a:pt x="774" y="1179"/>
                  </a:lnTo>
                  <a:lnTo>
                    <a:pt x="564" y="1180"/>
                  </a:lnTo>
                  <a:lnTo>
                    <a:pt x="744" y="1453"/>
                  </a:lnTo>
                  <a:moveTo>
                    <a:pt x="564" y="1180"/>
                  </a:moveTo>
                  <a:lnTo>
                    <a:pt x="506" y="1416"/>
                  </a:lnTo>
                  <a:lnTo>
                    <a:pt x="744" y="1459"/>
                  </a:lnTo>
                  <a:lnTo>
                    <a:pt x="744" y="1453"/>
                  </a:lnTo>
                  <a:moveTo>
                    <a:pt x="1008" y="1179"/>
                  </a:moveTo>
                  <a:lnTo>
                    <a:pt x="805" y="941"/>
                  </a:lnTo>
                  <a:lnTo>
                    <a:pt x="774" y="1179"/>
                  </a:lnTo>
                  <a:lnTo>
                    <a:pt x="1008" y="1179"/>
                  </a:lnTo>
                  <a:lnTo>
                    <a:pt x="1127" y="950"/>
                  </a:lnTo>
                  <a:lnTo>
                    <a:pt x="805" y="941"/>
                  </a:lnTo>
                  <a:lnTo>
                    <a:pt x="454" y="904"/>
                  </a:lnTo>
                  <a:lnTo>
                    <a:pt x="446" y="915"/>
                  </a:lnTo>
                  <a:lnTo>
                    <a:pt x="564" y="1180"/>
                  </a:lnTo>
                  <a:lnTo>
                    <a:pt x="805" y="941"/>
                  </a:lnTo>
                  <a:lnTo>
                    <a:pt x="693" y="631"/>
                  </a:lnTo>
                  <a:lnTo>
                    <a:pt x="454" y="904"/>
                  </a:lnTo>
                  <a:lnTo>
                    <a:pt x="454" y="903"/>
                  </a:lnTo>
                  <a:lnTo>
                    <a:pt x="442" y="904"/>
                  </a:lnTo>
                  <a:lnTo>
                    <a:pt x="446" y="915"/>
                  </a:lnTo>
                  <a:lnTo>
                    <a:pt x="276" y="1180"/>
                  </a:lnTo>
                  <a:lnTo>
                    <a:pt x="564" y="1180"/>
                  </a:lnTo>
                  <a:moveTo>
                    <a:pt x="744" y="1459"/>
                  </a:moveTo>
                  <a:lnTo>
                    <a:pt x="1049" y="1421"/>
                  </a:lnTo>
                  <a:lnTo>
                    <a:pt x="1008" y="1179"/>
                  </a:lnTo>
                  <a:lnTo>
                    <a:pt x="744" y="1459"/>
                  </a:lnTo>
                  <a:lnTo>
                    <a:pt x="948" y="1688"/>
                  </a:lnTo>
                  <a:moveTo>
                    <a:pt x="454" y="903"/>
                  </a:moveTo>
                  <a:lnTo>
                    <a:pt x="456" y="903"/>
                  </a:lnTo>
                  <a:lnTo>
                    <a:pt x="453" y="901"/>
                  </a:lnTo>
                  <a:lnTo>
                    <a:pt x="454" y="903"/>
                  </a:lnTo>
                  <a:moveTo>
                    <a:pt x="442" y="904"/>
                  </a:moveTo>
                  <a:lnTo>
                    <a:pt x="61" y="932"/>
                  </a:lnTo>
                  <a:moveTo>
                    <a:pt x="276" y="1180"/>
                  </a:moveTo>
                  <a:lnTo>
                    <a:pt x="506" y="1416"/>
                  </a:lnTo>
                  <a:moveTo>
                    <a:pt x="709" y="1686"/>
                  </a:moveTo>
                  <a:lnTo>
                    <a:pt x="744" y="1459"/>
                  </a:lnTo>
                  <a:lnTo>
                    <a:pt x="501" y="1686"/>
                  </a:lnTo>
                  <a:lnTo>
                    <a:pt x="506" y="1416"/>
                  </a:lnTo>
                  <a:lnTo>
                    <a:pt x="309" y="1692"/>
                  </a:lnTo>
                  <a:moveTo>
                    <a:pt x="805" y="941"/>
                  </a:moveTo>
                  <a:lnTo>
                    <a:pt x="1032" y="694"/>
                  </a:lnTo>
                </a:path>
              </a:pathLst>
            </a:custGeom>
            <a:noFill/>
            <a:ln w="9525" cap="rnd">
              <a:solidFill>
                <a:srgbClr val="A6A6A6"/>
              </a:solidFill>
              <a:round/>
            </a:ln>
          </p:spPr>
          <p:txBody>
            <a:bodyPr anchor="ctr"/>
            <a:lstStyle/>
            <a:p>
              <a:endParaRPr lang="zh-CN" altLang="en-US"/>
            </a:p>
          </p:txBody>
        </p:sp>
        <p:grpSp>
          <p:nvGrpSpPr>
            <p:cNvPr id="24" name="Group 4"/>
            <p:cNvGrpSpPr/>
            <p:nvPr/>
          </p:nvGrpSpPr>
          <p:grpSpPr bwMode="auto">
            <a:xfrm>
              <a:off x="6893884" y="2267576"/>
              <a:ext cx="2337077" cy="2751595"/>
              <a:chOff x="3371851" y="1649413"/>
              <a:chExt cx="2398713" cy="2824162"/>
            </a:xfrm>
          </p:grpSpPr>
          <p:sp>
            <p:nvSpPr>
              <p:cNvPr id="32" name="Freeform: Shape 5"/>
              <p:cNvSpPr>
                <a:spLocks noChangeArrowheads="1"/>
              </p:cNvSpPr>
              <p:nvPr/>
            </p:nvSpPr>
            <p:spPr bwMode="auto">
              <a:xfrm>
                <a:off x="3775076" y="1862138"/>
                <a:ext cx="130175" cy="130175"/>
              </a:xfrm>
              <a:custGeom>
                <a:avLst/>
                <a:gdLst>
                  <a:gd name="T0" fmla="*/ 46 w 54"/>
                  <a:gd name="T1" fmla="*/ 46 h 54"/>
                  <a:gd name="T2" fmla="*/ 27 w 54"/>
                  <a:gd name="T3" fmla="*/ 54 h 54"/>
                  <a:gd name="T4" fmla="*/ 8 w 54"/>
                  <a:gd name="T5" fmla="*/ 46 h 54"/>
                  <a:gd name="T6" fmla="*/ 0 w 54"/>
                  <a:gd name="T7" fmla="*/ 27 h 54"/>
                  <a:gd name="T8" fmla="*/ 8 w 54"/>
                  <a:gd name="T9" fmla="*/ 8 h 54"/>
                  <a:gd name="T10" fmla="*/ 27 w 54"/>
                  <a:gd name="T11" fmla="*/ 0 h 54"/>
                  <a:gd name="T12" fmla="*/ 46 w 54"/>
                  <a:gd name="T13" fmla="*/ 8 h 54"/>
                  <a:gd name="T14" fmla="*/ 54 w 54"/>
                  <a:gd name="T15" fmla="*/ 27 h 54"/>
                  <a:gd name="T16" fmla="*/ 46 w 54"/>
                  <a:gd name="T17" fmla="*/ 46 h 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4"/>
                  <a:gd name="T28" fmla="*/ 0 h 54"/>
                  <a:gd name="T29" fmla="*/ 54 w 54"/>
                  <a:gd name="T30" fmla="*/ 54 h 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4" h="54">
                    <a:moveTo>
                      <a:pt x="46" y="46"/>
                    </a:moveTo>
                    <a:cubicBezTo>
                      <a:pt x="41" y="51"/>
                      <a:pt x="34" y="54"/>
                      <a:pt x="27" y="54"/>
                    </a:cubicBezTo>
                    <a:cubicBezTo>
                      <a:pt x="20" y="54"/>
                      <a:pt x="13" y="51"/>
                      <a:pt x="8" y="46"/>
                    </a:cubicBezTo>
                    <a:cubicBezTo>
                      <a:pt x="3" y="41"/>
                      <a:pt x="0" y="34"/>
                      <a:pt x="0" y="27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7" y="0"/>
                    </a:cubicBezTo>
                    <a:cubicBezTo>
                      <a:pt x="34" y="0"/>
                      <a:pt x="41" y="3"/>
                      <a:pt x="46" y="8"/>
                    </a:cubicBezTo>
                    <a:cubicBezTo>
                      <a:pt x="51" y="13"/>
                      <a:pt x="54" y="20"/>
                      <a:pt x="54" y="27"/>
                    </a:cubicBezTo>
                    <a:cubicBezTo>
                      <a:pt x="54" y="34"/>
                      <a:pt x="51" y="41"/>
                      <a:pt x="46" y="46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3" name="Freeform: Shape 6"/>
              <p:cNvSpPr>
                <a:spLocks noChangeArrowheads="1"/>
              </p:cNvSpPr>
              <p:nvPr/>
            </p:nvSpPr>
            <p:spPr bwMode="auto">
              <a:xfrm>
                <a:off x="4518026" y="1649413"/>
                <a:ext cx="188913" cy="188912"/>
              </a:xfrm>
              <a:custGeom>
                <a:avLst/>
                <a:gdLst>
                  <a:gd name="T0" fmla="*/ 11 w 78"/>
                  <a:gd name="T1" fmla="*/ 11 h 78"/>
                  <a:gd name="T2" fmla="*/ 39 w 78"/>
                  <a:gd name="T3" fmla="*/ 0 h 78"/>
                  <a:gd name="T4" fmla="*/ 66 w 78"/>
                  <a:gd name="T5" fmla="*/ 11 h 78"/>
                  <a:gd name="T6" fmla="*/ 78 w 78"/>
                  <a:gd name="T7" fmla="*/ 39 h 78"/>
                  <a:gd name="T8" fmla="*/ 66 w 78"/>
                  <a:gd name="T9" fmla="*/ 66 h 78"/>
                  <a:gd name="T10" fmla="*/ 39 w 78"/>
                  <a:gd name="T11" fmla="*/ 78 h 78"/>
                  <a:gd name="T12" fmla="*/ 11 w 78"/>
                  <a:gd name="T13" fmla="*/ 66 h 78"/>
                  <a:gd name="T14" fmla="*/ 0 w 78"/>
                  <a:gd name="T15" fmla="*/ 39 h 78"/>
                  <a:gd name="T16" fmla="*/ 11 w 78"/>
                  <a:gd name="T17" fmla="*/ 11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8"/>
                  <a:gd name="T28" fmla="*/ 0 h 78"/>
                  <a:gd name="T29" fmla="*/ 78 w 78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8" h="78">
                    <a:moveTo>
                      <a:pt x="11" y="11"/>
                    </a:moveTo>
                    <a:cubicBezTo>
                      <a:pt x="19" y="4"/>
                      <a:pt x="28" y="0"/>
                      <a:pt x="39" y="0"/>
                    </a:cubicBezTo>
                    <a:cubicBezTo>
                      <a:pt x="50" y="0"/>
                      <a:pt x="59" y="4"/>
                      <a:pt x="66" y="11"/>
                    </a:cubicBezTo>
                    <a:cubicBezTo>
                      <a:pt x="74" y="19"/>
                      <a:pt x="78" y="28"/>
                      <a:pt x="78" y="39"/>
                    </a:cubicBezTo>
                    <a:cubicBezTo>
                      <a:pt x="78" y="50"/>
                      <a:pt x="74" y="59"/>
                      <a:pt x="66" y="66"/>
                    </a:cubicBezTo>
                    <a:cubicBezTo>
                      <a:pt x="59" y="74"/>
                      <a:pt x="50" y="78"/>
                      <a:pt x="39" y="78"/>
                    </a:cubicBezTo>
                    <a:cubicBezTo>
                      <a:pt x="28" y="78"/>
                      <a:pt x="19" y="74"/>
                      <a:pt x="11" y="66"/>
                    </a:cubicBezTo>
                    <a:cubicBezTo>
                      <a:pt x="4" y="59"/>
                      <a:pt x="0" y="50"/>
                      <a:pt x="0" y="39"/>
                    </a:cubicBezTo>
                    <a:cubicBezTo>
                      <a:pt x="0" y="28"/>
                      <a:pt x="4" y="19"/>
                      <a:pt x="11" y="11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4" name="Freeform: Shape 7"/>
              <p:cNvSpPr>
                <a:spLocks noChangeArrowheads="1"/>
              </p:cNvSpPr>
              <p:nvPr/>
            </p:nvSpPr>
            <p:spPr bwMode="auto">
              <a:xfrm>
                <a:off x="4252913" y="2024063"/>
                <a:ext cx="107950" cy="106362"/>
              </a:xfrm>
              <a:custGeom>
                <a:avLst/>
                <a:gdLst>
                  <a:gd name="T0" fmla="*/ 6 w 44"/>
                  <a:gd name="T1" fmla="*/ 6 h 44"/>
                  <a:gd name="T2" fmla="*/ 22 w 44"/>
                  <a:gd name="T3" fmla="*/ 0 h 44"/>
                  <a:gd name="T4" fmla="*/ 38 w 44"/>
                  <a:gd name="T5" fmla="*/ 6 h 44"/>
                  <a:gd name="T6" fmla="*/ 44 w 44"/>
                  <a:gd name="T7" fmla="*/ 22 h 44"/>
                  <a:gd name="T8" fmla="*/ 38 w 44"/>
                  <a:gd name="T9" fmla="*/ 37 h 44"/>
                  <a:gd name="T10" fmla="*/ 22 w 44"/>
                  <a:gd name="T11" fmla="*/ 44 h 44"/>
                  <a:gd name="T12" fmla="*/ 6 w 44"/>
                  <a:gd name="T13" fmla="*/ 37 h 44"/>
                  <a:gd name="T14" fmla="*/ 0 w 44"/>
                  <a:gd name="T15" fmla="*/ 22 h 44"/>
                  <a:gd name="T16" fmla="*/ 6 w 44"/>
                  <a:gd name="T17" fmla="*/ 6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44"/>
                  <a:gd name="T29" fmla="*/ 44 w 44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44">
                    <a:moveTo>
                      <a:pt x="6" y="6"/>
                    </a:move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5" name="Freeform: Shape 8"/>
              <p:cNvSpPr/>
              <p:nvPr/>
            </p:nvSpPr>
            <p:spPr bwMode="auto">
              <a:xfrm>
                <a:off x="5154172" y="1926667"/>
                <a:ext cx="107400" cy="107417"/>
              </a:xfrm>
              <a:custGeom>
                <a:avLst/>
                <a:gdLst/>
                <a:ahLst/>
                <a:cxnLst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</a:cxnLst>
                <a:rect l="0" t="0" r="r" b="b"/>
                <a:pathLst>
                  <a:path w="44" h="44">
                    <a:moveTo>
                      <a:pt x="44" y="22"/>
                    </a:move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36" name="Freeform: Shape 9"/>
              <p:cNvSpPr/>
              <p:nvPr/>
            </p:nvSpPr>
            <p:spPr bwMode="auto">
              <a:xfrm>
                <a:off x="5096340" y="2334853"/>
                <a:ext cx="107402" cy="104733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37" name="Freeform: Shape 10"/>
              <p:cNvSpPr>
                <a:spLocks noChangeArrowheads="1"/>
              </p:cNvSpPr>
              <p:nvPr/>
            </p:nvSpPr>
            <p:spPr bwMode="auto">
              <a:xfrm>
                <a:off x="5483226" y="2774950"/>
                <a:ext cx="106363" cy="106362"/>
              </a:xfrm>
              <a:custGeom>
                <a:avLst/>
                <a:gdLst>
                  <a:gd name="T0" fmla="*/ 0 w 44"/>
                  <a:gd name="T1" fmla="*/ 22 h 44"/>
                  <a:gd name="T2" fmla="*/ 6 w 44"/>
                  <a:gd name="T3" fmla="*/ 6 h 44"/>
                  <a:gd name="T4" fmla="*/ 22 w 44"/>
                  <a:gd name="T5" fmla="*/ 0 h 44"/>
                  <a:gd name="T6" fmla="*/ 38 w 44"/>
                  <a:gd name="T7" fmla="*/ 6 h 44"/>
                  <a:gd name="T8" fmla="*/ 44 w 44"/>
                  <a:gd name="T9" fmla="*/ 22 h 44"/>
                  <a:gd name="T10" fmla="*/ 38 w 44"/>
                  <a:gd name="T11" fmla="*/ 37 h 44"/>
                  <a:gd name="T12" fmla="*/ 22 w 44"/>
                  <a:gd name="T13" fmla="*/ 44 h 44"/>
                  <a:gd name="T14" fmla="*/ 6 w 44"/>
                  <a:gd name="T15" fmla="*/ 37 h 44"/>
                  <a:gd name="T16" fmla="*/ 0 w 44"/>
                  <a:gd name="T17" fmla="*/ 22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44"/>
                  <a:gd name="T29" fmla="*/ 44 w 44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44">
                    <a:moveTo>
                      <a:pt x="0" y="22"/>
                    </a:move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8" name="Freeform: Shape 11"/>
              <p:cNvSpPr>
                <a:spLocks noChangeArrowheads="1"/>
              </p:cNvSpPr>
              <p:nvPr/>
            </p:nvSpPr>
            <p:spPr bwMode="auto">
              <a:xfrm>
                <a:off x="5035551" y="2774950"/>
                <a:ext cx="106363" cy="106362"/>
              </a:xfrm>
              <a:custGeom>
                <a:avLst/>
                <a:gdLst>
                  <a:gd name="T0" fmla="*/ 6 w 44"/>
                  <a:gd name="T1" fmla="*/ 6 h 44"/>
                  <a:gd name="T2" fmla="*/ 22 w 44"/>
                  <a:gd name="T3" fmla="*/ 0 h 44"/>
                  <a:gd name="T4" fmla="*/ 38 w 44"/>
                  <a:gd name="T5" fmla="*/ 6 h 44"/>
                  <a:gd name="T6" fmla="*/ 44 w 44"/>
                  <a:gd name="T7" fmla="*/ 22 h 44"/>
                  <a:gd name="T8" fmla="*/ 38 w 44"/>
                  <a:gd name="T9" fmla="*/ 37 h 44"/>
                  <a:gd name="T10" fmla="*/ 22 w 44"/>
                  <a:gd name="T11" fmla="*/ 44 h 44"/>
                  <a:gd name="T12" fmla="*/ 6 w 44"/>
                  <a:gd name="T13" fmla="*/ 37 h 44"/>
                  <a:gd name="T14" fmla="*/ 0 w 44"/>
                  <a:gd name="T15" fmla="*/ 22 h 44"/>
                  <a:gd name="T16" fmla="*/ 6 w 44"/>
                  <a:gd name="T17" fmla="*/ 6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44"/>
                  <a:gd name="T29" fmla="*/ 44 w 44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44">
                    <a:moveTo>
                      <a:pt x="6" y="6"/>
                    </a:move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9" name="Freeform: Shape 12"/>
              <p:cNvSpPr/>
              <p:nvPr/>
            </p:nvSpPr>
            <p:spPr bwMode="auto">
              <a:xfrm>
                <a:off x="3730422" y="2780635"/>
                <a:ext cx="107402" cy="104733"/>
              </a:xfrm>
              <a:custGeom>
                <a:avLst/>
                <a:gdLst/>
                <a:ahLst/>
                <a:cxnLst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</a:cxnLst>
                <a:rect l="0" t="0" r="r" b="b"/>
                <a:pathLst>
                  <a:path w="44" h="44">
                    <a:moveTo>
                      <a:pt x="38" y="6"/>
                    </a:move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40" name="Freeform: Shape 13"/>
              <p:cNvSpPr>
                <a:spLocks noChangeArrowheads="1"/>
              </p:cNvSpPr>
              <p:nvPr/>
            </p:nvSpPr>
            <p:spPr bwMode="auto">
              <a:xfrm>
                <a:off x="4067176" y="2743200"/>
                <a:ext cx="106363" cy="106362"/>
              </a:xfrm>
              <a:custGeom>
                <a:avLst/>
                <a:gdLst>
                  <a:gd name="T0" fmla="*/ 6 w 44"/>
                  <a:gd name="T1" fmla="*/ 37 h 44"/>
                  <a:gd name="T2" fmla="*/ 0 w 44"/>
                  <a:gd name="T3" fmla="*/ 22 h 44"/>
                  <a:gd name="T4" fmla="*/ 6 w 44"/>
                  <a:gd name="T5" fmla="*/ 6 h 44"/>
                  <a:gd name="T6" fmla="*/ 22 w 44"/>
                  <a:gd name="T7" fmla="*/ 0 h 44"/>
                  <a:gd name="T8" fmla="*/ 38 w 44"/>
                  <a:gd name="T9" fmla="*/ 6 h 44"/>
                  <a:gd name="T10" fmla="*/ 44 w 44"/>
                  <a:gd name="T11" fmla="*/ 22 h 44"/>
                  <a:gd name="T12" fmla="*/ 38 w 44"/>
                  <a:gd name="T13" fmla="*/ 37 h 44"/>
                  <a:gd name="T14" fmla="*/ 22 w 44"/>
                  <a:gd name="T15" fmla="*/ 44 h 44"/>
                  <a:gd name="T16" fmla="*/ 6 w 44"/>
                  <a:gd name="T17" fmla="*/ 37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44"/>
                  <a:gd name="T29" fmla="*/ 44 w 44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1" name="Freeform: Shape 14"/>
              <p:cNvSpPr>
                <a:spLocks noChangeArrowheads="1"/>
              </p:cNvSpPr>
              <p:nvPr/>
            </p:nvSpPr>
            <p:spPr bwMode="auto">
              <a:xfrm>
                <a:off x="4638676" y="3135313"/>
                <a:ext cx="174625" cy="174625"/>
              </a:xfrm>
              <a:custGeom>
                <a:avLst/>
                <a:gdLst>
                  <a:gd name="T0" fmla="*/ 0 w 72"/>
                  <a:gd name="T1" fmla="*/ 36 h 72"/>
                  <a:gd name="T2" fmla="*/ 11 w 72"/>
                  <a:gd name="T3" fmla="*/ 10 h 72"/>
                  <a:gd name="T4" fmla="*/ 36 w 72"/>
                  <a:gd name="T5" fmla="*/ 0 h 72"/>
                  <a:gd name="T6" fmla="*/ 62 w 72"/>
                  <a:gd name="T7" fmla="*/ 10 h 72"/>
                  <a:gd name="T8" fmla="*/ 72 w 72"/>
                  <a:gd name="T9" fmla="*/ 36 h 72"/>
                  <a:gd name="T10" fmla="*/ 62 w 72"/>
                  <a:gd name="T11" fmla="*/ 61 h 72"/>
                  <a:gd name="T12" fmla="*/ 36 w 72"/>
                  <a:gd name="T13" fmla="*/ 72 h 72"/>
                  <a:gd name="T14" fmla="*/ 11 w 72"/>
                  <a:gd name="T15" fmla="*/ 61 h 72"/>
                  <a:gd name="T16" fmla="*/ 0 w 72"/>
                  <a:gd name="T17" fmla="*/ 36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72"/>
                  <a:gd name="T29" fmla="*/ 72 w 72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72">
                    <a:moveTo>
                      <a:pt x="0" y="36"/>
                    </a:moveTo>
                    <a:cubicBezTo>
                      <a:pt x="0" y="26"/>
                      <a:pt x="4" y="17"/>
                      <a:pt x="11" y="10"/>
                    </a:cubicBezTo>
                    <a:cubicBezTo>
                      <a:pt x="18" y="3"/>
                      <a:pt x="26" y="0"/>
                      <a:pt x="36" y="0"/>
                    </a:cubicBezTo>
                    <a:cubicBezTo>
                      <a:pt x="46" y="0"/>
                      <a:pt x="55" y="3"/>
                      <a:pt x="62" y="10"/>
                    </a:cubicBezTo>
                    <a:cubicBezTo>
                      <a:pt x="69" y="17"/>
                      <a:pt x="72" y="26"/>
                      <a:pt x="72" y="36"/>
                    </a:cubicBezTo>
                    <a:cubicBezTo>
                      <a:pt x="72" y="46"/>
                      <a:pt x="69" y="54"/>
                      <a:pt x="62" y="61"/>
                    </a:cubicBezTo>
                    <a:cubicBezTo>
                      <a:pt x="55" y="68"/>
                      <a:pt x="46" y="72"/>
                      <a:pt x="36" y="72"/>
                    </a:cubicBezTo>
                    <a:cubicBezTo>
                      <a:pt x="26" y="72"/>
                      <a:pt x="18" y="68"/>
                      <a:pt x="11" y="61"/>
                    </a:cubicBezTo>
                    <a:cubicBezTo>
                      <a:pt x="4" y="54"/>
                      <a:pt x="0" y="46"/>
                      <a:pt x="0" y="36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2" name="Freeform: Shape 15"/>
              <p:cNvSpPr>
                <a:spLocks noChangeArrowheads="1"/>
              </p:cNvSpPr>
              <p:nvPr/>
            </p:nvSpPr>
            <p:spPr bwMode="auto">
              <a:xfrm>
                <a:off x="5183188" y="3182938"/>
                <a:ext cx="106363" cy="107950"/>
              </a:xfrm>
              <a:custGeom>
                <a:avLst/>
                <a:gdLst>
                  <a:gd name="T0" fmla="*/ 38 w 44"/>
                  <a:gd name="T1" fmla="*/ 6 h 44"/>
                  <a:gd name="T2" fmla="*/ 44 w 44"/>
                  <a:gd name="T3" fmla="*/ 22 h 44"/>
                  <a:gd name="T4" fmla="*/ 38 w 44"/>
                  <a:gd name="T5" fmla="*/ 37 h 44"/>
                  <a:gd name="T6" fmla="*/ 22 w 44"/>
                  <a:gd name="T7" fmla="*/ 44 h 44"/>
                  <a:gd name="T8" fmla="*/ 6 w 44"/>
                  <a:gd name="T9" fmla="*/ 37 h 44"/>
                  <a:gd name="T10" fmla="*/ 0 w 44"/>
                  <a:gd name="T11" fmla="*/ 22 h 44"/>
                  <a:gd name="T12" fmla="*/ 6 w 44"/>
                  <a:gd name="T13" fmla="*/ 6 h 44"/>
                  <a:gd name="T14" fmla="*/ 22 w 44"/>
                  <a:gd name="T15" fmla="*/ 0 h 44"/>
                  <a:gd name="T16" fmla="*/ 38 w 44"/>
                  <a:gd name="T17" fmla="*/ 6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44"/>
                  <a:gd name="T29" fmla="*/ 44 w 44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44">
                    <a:moveTo>
                      <a:pt x="38" y="6"/>
                    </a:move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3" name="Freeform: Shape 16"/>
              <p:cNvSpPr>
                <a:spLocks noChangeArrowheads="1"/>
              </p:cNvSpPr>
              <p:nvPr/>
            </p:nvSpPr>
            <p:spPr bwMode="auto">
              <a:xfrm>
                <a:off x="5491163" y="3333750"/>
                <a:ext cx="76200" cy="77787"/>
              </a:xfrm>
              <a:custGeom>
                <a:avLst/>
                <a:gdLst>
                  <a:gd name="T0" fmla="*/ 5 w 32"/>
                  <a:gd name="T1" fmla="*/ 27 h 32"/>
                  <a:gd name="T2" fmla="*/ 0 w 32"/>
                  <a:gd name="T3" fmla="*/ 16 h 32"/>
                  <a:gd name="T4" fmla="*/ 5 w 32"/>
                  <a:gd name="T5" fmla="*/ 4 h 32"/>
                  <a:gd name="T6" fmla="*/ 16 w 32"/>
                  <a:gd name="T7" fmla="*/ 0 h 32"/>
                  <a:gd name="T8" fmla="*/ 27 w 32"/>
                  <a:gd name="T9" fmla="*/ 4 h 32"/>
                  <a:gd name="T10" fmla="*/ 32 w 32"/>
                  <a:gd name="T11" fmla="*/ 16 h 32"/>
                  <a:gd name="T12" fmla="*/ 27 w 32"/>
                  <a:gd name="T13" fmla="*/ 27 h 32"/>
                  <a:gd name="T14" fmla="*/ 16 w 32"/>
                  <a:gd name="T15" fmla="*/ 32 h 32"/>
                  <a:gd name="T16" fmla="*/ 5 w 32"/>
                  <a:gd name="T17" fmla="*/ 27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5" y="27"/>
                    </a:moveTo>
                    <a:cubicBezTo>
                      <a:pt x="1" y="24"/>
                      <a:pt x="0" y="20"/>
                      <a:pt x="0" y="16"/>
                    </a:cubicBezTo>
                    <a:cubicBezTo>
                      <a:pt x="0" y="11"/>
                      <a:pt x="1" y="8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4" name="Freeform: Shape 17"/>
              <p:cNvSpPr/>
              <p:nvPr/>
            </p:nvSpPr>
            <p:spPr bwMode="auto">
              <a:xfrm>
                <a:off x="3490837" y="3153911"/>
                <a:ext cx="107400" cy="107417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</a:cxnLst>
                <a:rect l="0" t="0" r="r" b="b"/>
                <a:pathLst>
                  <a:path w="44" h="44">
                    <a:moveTo>
                      <a:pt x="0" y="22"/>
                    </a:move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45" name="Freeform: Shape 18"/>
              <p:cNvSpPr>
                <a:spLocks noChangeArrowheads="1"/>
              </p:cNvSpPr>
              <p:nvPr/>
            </p:nvSpPr>
            <p:spPr bwMode="auto">
              <a:xfrm>
                <a:off x="3810001" y="3529013"/>
                <a:ext cx="147638" cy="147637"/>
              </a:xfrm>
              <a:custGeom>
                <a:avLst/>
                <a:gdLst>
                  <a:gd name="T0" fmla="*/ 31 w 61"/>
                  <a:gd name="T1" fmla="*/ 0 h 61"/>
                  <a:gd name="T2" fmla="*/ 52 w 61"/>
                  <a:gd name="T3" fmla="*/ 9 h 61"/>
                  <a:gd name="T4" fmla="*/ 61 w 61"/>
                  <a:gd name="T5" fmla="*/ 30 h 61"/>
                  <a:gd name="T6" fmla="*/ 52 w 61"/>
                  <a:gd name="T7" fmla="*/ 52 h 61"/>
                  <a:gd name="T8" fmla="*/ 31 w 61"/>
                  <a:gd name="T9" fmla="*/ 61 h 61"/>
                  <a:gd name="T10" fmla="*/ 9 w 61"/>
                  <a:gd name="T11" fmla="*/ 52 h 61"/>
                  <a:gd name="T12" fmla="*/ 0 w 61"/>
                  <a:gd name="T13" fmla="*/ 30 h 61"/>
                  <a:gd name="T14" fmla="*/ 9 w 61"/>
                  <a:gd name="T15" fmla="*/ 9 h 61"/>
                  <a:gd name="T16" fmla="*/ 31 w 61"/>
                  <a:gd name="T17" fmla="*/ 0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1"/>
                  <a:gd name="T29" fmla="*/ 61 w 61"/>
                  <a:gd name="T30" fmla="*/ 61 h 6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1">
                    <a:moveTo>
                      <a:pt x="31" y="0"/>
                    </a:moveTo>
                    <a:cubicBezTo>
                      <a:pt x="39" y="0"/>
                      <a:pt x="46" y="3"/>
                      <a:pt x="52" y="9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6" name="Freeform: Shape 19"/>
              <p:cNvSpPr>
                <a:spLocks noChangeArrowheads="1"/>
              </p:cNvSpPr>
              <p:nvPr/>
            </p:nvSpPr>
            <p:spPr bwMode="auto">
              <a:xfrm>
                <a:off x="4268788" y="3529013"/>
                <a:ext cx="147638" cy="147637"/>
              </a:xfrm>
              <a:custGeom>
                <a:avLst/>
                <a:gdLst>
                  <a:gd name="T0" fmla="*/ 31 w 61"/>
                  <a:gd name="T1" fmla="*/ 0 h 61"/>
                  <a:gd name="T2" fmla="*/ 52 w 61"/>
                  <a:gd name="T3" fmla="*/ 9 h 61"/>
                  <a:gd name="T4" fmla="*/ 61 w 61"/>
                  <a:gd name="T5" fmla="*/ 30 h 61"/>
                  <a:gd name="T6" fmla="*/ 52 w 61"/>
                  <a:gd name="T7" fmla="*/ 52 h 61"/>
                  <a:gd name="T8" fmla="*/ 31 w 61"/>
                  <a:gd name="T9" fmla="*/ 61 h 61"/>
                  <a:gd name="T10" fmla="*/ 9 w 61"/>
                  <a:gd name="T11" fmla="*/ 52 h 61"/>
                  <a:gd name="T12" fmla="*/ 0 w 61"/>
                  <a:gd name="T13" fmla="*/ 30 h 61"/>
                  <a:gd name="T14" fmla="*/ 9 w 61"/>
                  <a:gd name="T15" fmla="*/ 9 h 61"/>
                  <a:gd name="T16" fmla="*/ 31 w 61"/>
                  <a:gd name="T17" fmla="*/ 0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1"/>
                  <a:gd name="T29" fmla="*/ 61 w 61"/>
                  <a:gd name="T30" fmla="*/ 61 h 6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1">
                    <a:moveTo>
                      <a:pt x="31" y="0"/>
                    </a:moveTo>
                    <a:cubicBezTo>
                      <a:pt x="39" y="0"/>
                      <a:pt x="46" y="3"/>
                      <a:pt x="52" y="9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7" name="Freeform: Shape 20"/>
              <p:cNvSpPr>
                <a:spLocks noChangeArrowheads="1"/>
              </p:cNvSpPr>
              <p:nvPr/>
            </p:nvSpPr>
            <p:spPr bwMode="auto">
              <a:xfrm>
                <a:off x="4081463" y="3079750"/>
                <a:ext cx="171450" cy="171450"/>
              </a:xfrm>
              <a:custGeom>
                <a:avLst/>
                <a:gdLst>
                  <a:gd name="T0" fmla="*/ 61 w 71"/>
                  <a:gd name="T1" fmla="*/ 10 h 71"/>
                  <a:gd name="T2" fmla="*/ 71 w 71"/>
                  <a:gd name="T3" fmla="*/ 35 h 71"/>
                  <a:gd name="T4" fmla="*/ 61 w 71"/>
                  <a:gd name="T5" fmla="*/ 60 h 71"/>
                  <a:gd name="T6" fmla="*/ 36 w 71"/>
                  <a:gd name="T7" fmla="*/ 71 h 71"/>
                  <a:gd name="T8" fmla="*/ 10 w 71"/>
                  <a:gd name="T9" fmla="*/ 60 h 71"/>
                  <a:gd name="T10" fmla="*/ 0 w 71"/>
                  <a:gd name="T11" fmla="*/ 35 h 71"/>
                  <a:gd name="T12" fmla="*/ 10 w 71"/>
                  <a:gd name="T13" fmla="*/ 10 h 71"/>
                  <a:gd name="T14" fmla="*/ 36 w 71"/>
                  <a:gd name="T15" fmla="*/ 0 h 71"/>
                  <a:gd name="T16" fmla="*/ 61 w 71"/>
                  <a:gd name="T17" fmla="*/ 10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71"/>
                  <a:gd name="T29" fmla="*/ 71 w 71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71">
                    <a:moveTo>
                      <a:pt x="61" y="10"/>
                    </a:moveTo>
                    <a:cubicBezTo>
                      <a:pt x="68" y="17"/>
                      <a:pt x="71" y="26"/>
                      <a:pt x="71" y="35"/>
                    </a:cubicBezTo>
                    <a:cubicBezTo>
                      <a:pt x="71" y="45"/>
                      <a:pt x="68" y="54"/>
                      <a:pt x="61" y="60"/>
                    </a:cubicBezTo>
                    <a:cubicBezTo>
                      <a:pt x="54" y="68"/>
                      <a:pt x="45" y="71"/>
                      <a:pt x="36" y="71"/>
                    </a:cubicBezTo>
                    <a:cubicBezTo>
                      <a:pt x="26" y="71"/>
                      <a:pt x="17" y="68"/>
                      <a:pt x="10" y="60"/>
                    </a:cubicBezTo>
                    <a:cubicBezTo>
                      <a:pt x="3" y="54"/>
                      <a:pt x="0" y="45"/>
                      <a:pt x="0" y="35"/>
                    </a:cubicBezTo>
                    <a:cubicBezTo>
                      <a:pt x="0" y="26"/>
                      <a:pt x="3" y="17"/>
                      <a:pt x="10" y="10"/>
                    </a:cubicBezTo>
                    <a:cubicBezTo>
                      <a:pt x="17" y="3"/>
                      <a:pt x="26" y="0"/>
                      <a:pt x="36" y="0"/>
                    </a:cubicBezTo>
                    <a:cubicBezTo>
                      <a:pt x="45" y="0"/>
                      <a:pt x="54" y="3"/>
                      <a:pt x="61" y="10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8" name="Freeform: Shape 21"/>
              <p:cNvSpPr>
                <a:spLocks noChangeArrowheads="1"/>
              </p:cNvSpPr>
              <p:nvPr/>
            </p:nvSpPr>
            <p:spPr bwMode="auto">
              <a:xfrm>
                <a:off x="5405438" y="3943350"/>
                <a:ext cx="77788" cy="77787"/>
              </a:xfrm>
              <a:custGeom>
                <a:avLst/>
                <a:gdLst>
                  <a:gd name="T0" fmla="*/ 0 w 32"/>
                  <a:gd name="T1" fmla="*/ 16 h 32"/>
                  <a:gd name="T2" fmla="*/ 5 w 32"/>
                  <a:gd name="T3" fmla="*/ 4 h 32"/>
                  <a:gd name="T4" fmla="*/ 16 w 32"/>
                  <a:gd name="T5" fmla="*/ 0 h 32"/>
                  <a:gd name="T6" fmla="*/ 27 w 32"/>
                  <a:gd name="T7" fmla="*/ 4 h 32"/>
                  <a:gd name="T8" fmla="*/ 32 w 32"/>
                  <a:gd name="T9" fmla="*/ 16 h 32"/>
                  <a:gd name="T10" fmla="*/ 27 w 32"/>
                  <a:gd name="T11" fmla="*/ 27 h 32"/>
                  <a:gd name="T12" fmla="*/ 16 w 32"/>
                  <a:gd name="T13" fmla="*/ 32 h 32"/>
                  <a:gd name="T14" fmla="*/ 5 w 32"/>
                  <a:gd name="T15" fmla="*/ 27 h 32"/>
                  <a:gd name="T16" fmla="*/ 0 w 32"/>
                  <a:gd name="T17" fmla="*/ 16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32"/>
                  <a:gd name="T29" fmla="*/ 32 w 32"/>
                  <a:gd name="T30" fmla="*/ 32 h 3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32">
                    <a:moveTo>
                      <a:pt x="0" y="16"/>
                    </a:moveTo>
                    <a:cubicBezTo>
                      <a:pt x="0" y="11"/>
                      <a:pt x="2" y="8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ubicBezTo>
                      <a:pt x="2" y="24"/>
                      <a:pt x="0" y="20"/>
                      <a:pt x="0" y="1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49" name="Freeform: Shape 22"/>
              <p:cNvSpPr/>
              <p:nvPr/>
            </p:nvSpPr>
            <p:spPr bwMode="auto">
              <a:xfrm>
                <a:off x="4639198" y="3559411"/>
                <a:ext cx="77108" cy="7787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  <a:cxn ang="0">
                    <a:pos x="0" y="16"/>
                  </a:cxn>
                  <a:cxn ang="0">
                    <a:pos x="5" y="4"/>
                  </a:cxn>
                </a:cxnLst>
                <a:rect l="0" t="0" r="r" b="b"/>
                <a:pathLst>
                  <a:path w="32" h="32">
                    <a:moveTo>
                      <a:pt x="5" y="4"/>
                    </a:move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ubicBezTo>
                      <a:pt x="2" y="24"/>
                      <a:pt x="0" y="20"/>
                      <a:pt x="0" y="16"/>
                    </a:cubicBezTo>
                    <a:cubicBezTo>
                      <a:pt x="0" y="11"/>
                      <a:pt x="2" y="8"/>
                      <a:pt x="5" y="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50" name="Freeform: Shape 23"/>
              <p:cNvSpPr/>
              <p:nvPr/>
            </p:nvSpPr>
            <p:spPr bwMode="auto">
              <a:xfrm>
                <a:off x="4986185" y="3535243"/>
                <a:ext cx="123925" cy="126215"/>
              </a:xfrm>
              <a:custGeom>
                <a:avLst/>
                <a:gdLst/>
                <a:ahLst/>
                <a:cxnLst>
                  <a:cxn ang="0">
                    <a:pos x="44" y="7"/>
                  </a:cxn>
                  <a:cxn ang="0">
                    <a:pos x="52" y="26"/>
                  </a:cxn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</a:cxnLst>
                <a:rect l="0" t="0" r="r" b="b"/>
                <a:pathLst>
                  <a:path w="52" h="52">
                    <a:moveTo>
                      <a:pt x="44" y="7"/>
                    </a:moveTo>
                    <a:cubicBezTo>
                      <a:pt x="49" y="12"/>
                      <a:pt x="52" y="19"/>
                      <a:pt x="52" y="26"/>
                    </a:cubicBezTo>
                    <a:cubicBezTo>
                      <a:pt x="52" y="33"/>
                      <a:pt x="49" y="39"/>
                      <a:pt x="44" y="44"/>
                    </a:cubicBezTo>
                    <a:cubicBezTo>
                      <a:pt x="39" y="49"/>
                      <a:pt x="33" y="52"/>
                      <a:pt x="26" y="52"/>
                    </a:cubicBezTo>
                    <a:cubicBezTo>
                      <a:pt x="19" y="52"/>
                      <a:pt x="13" y="49"/>
                      <a:pt x="7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51" name="Freeform: Shape 24"/>
              <p:cNvSpPr>
                <a:spLocks noChangeArrowheads="1"/>
              </p:cNvSpPr>
              <p:nvPr/>
            </p:nvSpPr>
            <p:spPr bwMode="auto">
              <a:xfrm>
                <a:off x="5049838" y="3921125"/>
                <a:ext cx="125413" cy="127000"/>
              </a:xfrm>
              <a:custGeom>
                <a:avLst/>
                <a:gdLst>
                  <a:gd name="T0" fmla="*/ 44 w 52"/>
                  <a:gd name="T1" fmla="*/ 44 h 52"/>
                  <a:gd name="T2" fmla="*/ 26 w 52"/>
                  <a:gd name="T3" fmla="*/ 52 h 52"/>
                  <a:gd name="T4" fmla="*/ 7 w 52"/>
                  <a:gd name="T5" fmla="*/ 44 h 52"/>
                  <a:gd name="T6" fmla="*/ 0 w 52"/>
                  <a:gd name="T7" fmla="*/ 26 h 52"/>
                  <a:gd name="T8" fmla="*/ 7 w 52"/>
                  <a:gd name="T9" fmla="*/ 7 h 52"/>
                  <a:gd name="T10" fmla="*/ 26 w 52"/>
                  <a:gd name="T11" fmla="*/ 0 h 52"/>
                  <a:gd name="T12" fmla="*/ 44 w 52"/>
                  <a:gd name="T13" fmla="*/ 7 h 52"/>
                  <a:gd name="T14" fmla="*/ 52 w 52"/>
                  <a:gd name="T15" fmla="*/ 26 h 52"/>
                  <a:gd name="T16" fmla="*/ 44 w 52"/>
                  <a:gd name="T17" fmla="*/ 44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2"/>
                  <a:gd name="T28" fmla="*/ 0 h 52"/>
                  <a:gd name="T29" fmla="*/ 52 w 52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2" h="52">
                    <a:moveTo>
                      <a:pt x="44" y="44"/>
                    </a:moveTo>
                    <a:cubicBezTo>
                      <a:pt x="39" y="49"/>
                      <a:pt x="33" y="52"/>
                      <a:pt x="26" y="52"/>
                    </a:cubicBezTo>
                    <a:cubicBezTo>
                      <a:pt x="19" y="52"/>
                      <a:pt x="13" y="49"/>
                      <a:pt x="7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ubicBezTo>
                      <a:pt x="49" y="12"/>
                      <a:pt x="52" y="19"/>
                      <a:pt x="52" y="26"/>
                    </a:cubicBezTo>
                    <a:cubicBezTo>
                      <a:pt x="52" y="33"/>
                      <a:pt x="49" y="39"/>
                      <a:pt x="44" y="44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2" name="Freeform: Shape 25"/>
              <p:cNvSpPr>
                <a:spLocks noChangeArrowheads="1"/>
              </p:cNvSpPr>
              <p:nvPr/>
            </p:nvSpPr>
            <p:spPr bwMode="auto">
              <a:xfrm>
                <a:off x="4551363" y="3967163"/>
                <a:ext cx="155575" cy="155575"/>
              </a:xfrm>
              <a:custGeom>
                <a:avLst/>
                <a:gdLst>
                  <a:gd name="T0" fmla="*/ 32 w 64"/>
                  <a:gd name="T1" fmla="*/ 64 h 64"/>
                  <a:gd name="T2" fmla="*/ 9 w 64"/>
                  <a:gd name="T3" fmla="*/ 54 h 64"/>
                  <a:gd name="T4" fmla="*/ 0 w 64"/>
                  <a:gd name="T5" fmla="*/ 32 h 64"/>
                  <a:gd name="T6" fmla="*/ 9 w 64"/>
                  <a:gd name="T7" fmla="*/ 9 h 64"/>
                  <a:gd name="T8" fmla="*/ 32 w 64"/>
                  <a:gd name="T9" fmla="*/ 0 h 64"/>
                  <a:gd name="T10" fmla="*/ 54 w 64"/>
                  <a:gd name="T11" fmla="*/ 9 h 64"/>
                  <a:gd name="T12" fmla="*/ 64 w 64"/>
                  <a:gd name="T13" fmla="*/ 32 h 64"/>
                  <a:gd name="T14" fmla="*/ 54 w 64"/>
                  <a:gd name="T15" fmla="*/ 54 h 64"/>
                  <a:gd name="T16" fmla="*/ 32 w 64"/>
                  <a:gd name="T17" fmla="*/ 64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4"/>
                  <a:gd name="T29" fmla="*/ 64 w 64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4">
                    <a:moveTo>
                      <a:pt x="32" y="64"/>
                    </a:moveTo>
                    <a:cubicBezTo>
                      <a:pt x="23" y="64"/>
                      <a:pt x="16" y="61"/>
                      <a:pt x="9" y="54"/>
                    </a:cubicBezTo>
                    <a:cubicBezTo>
                      <a:pt x="3" y="48"/>
                      <a:pt x="0" y="40"/>
                      <a:pt x="0" y="32"/>
                    </a:cubicBezTo>
                    <a:cubicBezTo>
                      <a:pt x="0" y="23"/>
                      <a:pt x="3" y="15"/>
                      <a:pt x="9" y="9"/>
                    </a:cubicBezTo>
                    <a:cubicBezTo>
                      <a:pt x="16" y="3"/>
                      <a:pt x="23" y="0"/>
                      <a:pt x="32" y="0"/>
                    </a:cubicBezTo>
                    <a:cubicBezTo>
                      <a:pt x="41" y="0"/>
                      <a:pt x="48" y="3"/>
                      <a:pt x="54" y="9"/>
                    </a:cubicBezTo>
                    <a:cubicBezTo>
                      <a:pt x="61" y="15"/>
                      <a:pt x="64" y="23"/>
                      <a:pt x="64" y="32"/>
                    </a:cubicBezTo>
                    <a:cubicBezTo>
                      <a:pt x="64" y="40"/>
                      <a:pt x="61" y="48"/>
                      <a:pt x="54" y="54"/>
                    </a:cubicBezTo>
                    <a:cubicBezTo>
                      <a:pt x="48" y="61"/>
                      <a:pt x="41" y="64"/>
                      <a:pt x="32" y="64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3" name="Freeform: Shape 26"/>
              <p:cNvSpPr/>
              <p:nvPr/>
            </p:nvSpPr>
            <p:spPr bwMode="auto">
              <a:xfrm>
                <a:off x="5451589" y="3626547"/>
                <a:ext cx="121170" cy="120844"/>
              </a:xfrm>
              <a:custGeom>
                <a:avLst/>
                <a:gdLst/>
                <a:ahLst/>
                <a:cxnLst>
                  <a:cxn ang="0">
                    <a:pos x="42" y="7"/>
                  </a:cxn>
                  <a:cxn ang="0">
                    <a:pos x="50" y="25"/>
                  </a:cxn>
                  <a:cxn ang="0">
                    <a:pos x="42" y="42"/>
                  </a:cxn>
                  <a:cxn ang="0">
                    <a:pos x="25" y="50"/>
                  </a:cxn>
                  <a:cxn ang="0">
                    <a:pos x="7" y="42"/>
                  </a:cxn>
                  <a:cxn ang="0">
                    <a:pos x="0" y="25"/>
                  </a:cxn>
                  <a:cxn ang="0">
                    <a:pos x="7" y="7"/>
                  </a:cxn>
                  <a:cxn ang="0">
                    <a:pos x="25" y="0"/>
                  </a:cxn>
                  <a:cxn ang="0">
                    <a:pos x="42" y="7"/>
                  </a:cxn>
                </a:cxnLst>
                <a:rect l="0" t="0" r="r" b="b"/>
                <a:pathLst>
                  <a:path w="50" h="50">
                    <a:moveTo>
                      <a:pt x="42" y="7"/>
                    </a:moveTo>
                    <a:cubicBezTo>
                      <a:pt x="47" y="12"/>
                      <a:pt x="50" y="18"/>
                      <a:pt x="50" y="25"/>
                    </a:cubicBezTo>
                    <a:cubicBezTo>
                      <a:pt x="50" y="32"/>
                      <a:pt x="47" y="37"/>
                      <a:pt x="42" y="42"/>
                    </a:cubicBezTo>
                    <a:cubicBezTo>
                      <a:pt x="38" y="47"/>
                      <a:pt x="32" y="50"/>
                      <a:pt x="25" y="50"/>
                    </a:cubicBezTo>
                    <a:cubicBezTo>
                      <a:pt x="18" y="50"/>
                      <a:pt x="12" y="47"/>
                      <a:pt x="7" y="42"/>
                    </a:cubicBezTo>
                    <a:cubicBezTo>
                      <a:pt x="2" y="37"/>
                      <a:pt x="0" y="32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2" y="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54" name="Freeform: Shape 27"/>
              <p:cNvSpPr/>
              <p:nvPr/>
            </p:nvSpPr>
            <p:spPr bwMode="auto">
              <a:xfrm>
                <a:off x="4193072" y="3919259"/>
                <a:ext cx="115662" cy="115475"/>
              </a:xfrm>
              <a:custGeom>
                <a:avLst/>
                <a:gdLst/>
                <a:ahLst/>
                <a:cxnLst>
                  <a:cxn ang="0">
                    <a:pos x="40" y="6"/>
                  </a:cxn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</a:cxnLst>
                <a:rect l="0" t="0" r="r" b="b"/>
                <a:pathLst>
                  <a:path w="47" h="47">
                    <a:moveTo>
                      <a:pt x="40" y="6"/>
                    </a:moveTo>
                    <a:cubicBezTo>
                      <a:pt x="45" y="11"/>
                      <a:pt x="47" y="17"/>
                      <a:pt x="47" y="23"/>
                    </a:cubicBezTo>
                    <a:cubicBezTo>
                      <a:pt x="47" y="30"/>
                      <a:pt x="45" y="35"/>
                      <a:pt x="40" y="40"/>
                    </a:cubicBezTo>
                    <a:cubicBezTo>
                      <a:pt x="36" y="45"/>
                      <a:pt x="30" y="47"/>
                      <a:pt x="24" y="47"/>
                    </a:cubicBezTo>
                    <a:cubicBezTo>
                      <a:pt x="17" y="47"/>
                      <a:pt x="12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2" y="2"/>
                      <a:pt x="17" y="0"/>
                      <a:pt x="24" y="0"/>
                    </a:cubicBezTo>
                    <a:cubicBezTo>
                      <a:pt x="30" y="0"/>
                      <a:pt x="36" y="2"/>
                      <a:pt x="40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55" name="Freeform: Shape 28"/>
              <p:cNvSpPr/>
              <p:nvPr/>
            </p:nvSpPr>
            <p:spPr bwMode="auto">
              <a:xfrm>
                <a:off x="4895308" y="4351615"/>
                <a:ext cx="112908" cy="112788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  <a:cxn ang="0">
                    <a:pos x="47" y="23"/>
                  </a:cxn>
                </a:cxnLst>
                <a:rect l="0" t="0" r="r" b="b"/>
                <a:pathLst>
                  <a:path w="47" h="47">
                    <a:moveTo>
                      <a:pt x="47" y="23"/>
                    </a:moveTo>
                    <a:cubicBezTo>
                      <a:pt x="47" y="30"/>
                      <a:pt x="45" y="35"/>
                      <a:pt x="40" y="40"/>
                    </a:cubicBezTo>
                    <a:cubicBezTo>
                      <a:pt x="35" y="45"/>
                      <a:pt x="30" y="47"/>
                      <a:pt x="24" y="47"/>
                    </a:cubicBezTo>
                    <a:cubicBezTo>
                      <a:pt x="17" y="47"/>
                      <a:pt x="11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56" name="Freeform: Shape 29"/>
              <p:cNvSpPr/>
              <p:nvPr/>
            </p:nvSpPr>
            <p:spPr bwMode="auto">
              <a:xfrm>
                <a:off x="3906670" y="4005193"/>
                <a:ext cx="96386" cy="99362"/>
              </a:xfrm>
              <a:custGeom>
                <a:avLst/>
                <a:gdLst/>
                <a:ahLst/>
                <a:cxnLst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  <a:cxn ang="0">
                    <a:pos x="41" y="20"/>
                  </a:cxn>
                </a:cxnLst>
                <a:rect l="0" t="0" r="r" b="b"/>
                <a:pathLst>
                  <a:path w="41" h="41">
                    <a:moveTo>
                      <a:pt x="41" y="20"/>
                    </a:move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ubicBezTo>
                      <a:pt x="39" y="10"/>
                      <a:pt x="41" y="15"/>
                      <a:pt x="41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57" name="Freeform: Shape 30"/>
              <p:cNvSpPr/>
              <p:nvPr/>
            </p:nvSpPr>
            <p:spPr bwMode="auto">
              <a:xfrm>
                <a:off x="4193072" y="4365041"/>
                <a:ext cx="99139" cy="99362"/>
              </a:xfrm>
              <a:custGeom>
                <a:avLst/>
                <a:gdLst/>
                <a:ahLst/>
                <a:cxnLst>
                  <a:cxn ang="0">
                    <a:pos x="35" y="6"/>
                  </a:cxn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</a:cxnLst>
                <a:rect l="0" t="0" r="r" b="b"/>
                <a:pathLst>
                  <a:path w="41" h="41">
                    <a:moveTo>
                      <a:pt x="35" y="6"/>
                    </a:moveTo>
                    <a:cubicBezTo>
                      <a:pt x="39" y="10"/>
                      <a:pt x="41" y="15"/>
                      <a:pt x="41" y="20"/>
                    </a:cubicBez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58" name="Freeform: Shape 31"/>
              <p:cNvSpPr>
                <a:spLocks noChangeArrowheads="1"/>
              </p:cNvSpPr>
              <p:nvPr/>
            </p:nvSpPr>
            <p:spPr bwMode="auto">
              <a:xfrm>
                <a:off x="4522788" y="4367213"/>
                <a:ext cx="98425" cy="98425"/>
              </a:xfrm>
              <a:custGeom>
                <a:avLst/>
                <a:gdLst>
                  <a:gd name="T0" fmla="*/ 0 w 41"/>
                  <a:gd name="T1" fmla="*/ 20 h 41"/>
                  <a:gd name="T2" fmla="*/ 6 w 41"/>
                  <a:gd name="T3" fmla="*/ 6 h 41"/>
                  <a:gd name="T4" fmla="*/ 21 w 41"/>
                  <a:gd name="T5" fmla="*/ 0 h 41"/>
                  <a:gd name="T6" fmla="*/ 35 w 41"/>
                  <a:gd name="T7" fmla="*/ 6 h 41"/>
                  <a:gd name="T8" fmla="*/ 41 w 41"/>
                  <a:gd name="T9" fmla="*/ 20 h 41"/>
                  <a:gd name="T10" fmla="*/ 35 w 41"/>
                  <a:gd name="T11" fmla="*/ 35 h 41"/>
                  <a:gd name="T12" fmla="*/ 21 w 41"/>
                  <a:gd name="T13" fmla="*/ 41 h 41"/>
                  <a:gd name="T14" fmla="*/ 6 w 41"/>
                  <a:gd name="T15" fmla="*/ 35 h 41"/>
                  <a:gd name="T16" fmla="*/ 0 w 41"/>
                  <a:gd name="T17" fmla="*/ 2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1"/>
                  <a:gd name="T28" fmla="*/ 0 h 41"/>
                  <a:gd name="T29" fmla="*/ 41 w 41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1" h="41">
                    <a:moveTo>
                      <a:pt x="0" y="20"/>
                    </a:move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ubicBezTo>
                      <a:pt x="39" y="10"/>
                      <a:pt x="41" y="15"/>
                      <a:pt x="41" y="20"/>
                    </a:cubicBez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59" name="Freeform: Shape 32"/>
              <p:cNvSpPr>
                <a:spLocks noChangeArrowheads="1"/>
              </p:cNvSpPr>
              <p:nvPr/>
            </p:nvSpPr>
            <p:spPr bwMode="auto">
              <a:xfrm>
                <a:off x="5664201" y="3195638"/>
                <a:ext cx="106363" cy="106362"/>
              </a:xfrm>
              <a:custGeom>
                <a:avLst/>
                <a:gdLst>
                  <a:gd name="T0" fmla="*/ 6 w 44"/>
                  <a:gd name="T1" fmla="*/ 37 h 44"/>
                  <a:gd name="T2" fmla="*/ 0 w 44"/>
                  <a:gd name="T3" fmla="*/ 22 h 44"/>
                  <a:gd name="T4" fmla="*/ 6 w 44"/>
                  <a:gd name="T5" fmla="*/ 6 h 44"/>
                  <a:gd name="T6" fmla="*/ 22 w 44"/>
                  <a:gd name="T7" fmla="*/ 0 h 44"/>
                  <a:gd name="T8" fmla="*/ 38 w 44"/>
                  <a:gd name="T9" fmla="*/ 6 h 44"/>
                  <a:gd name="T10" fmla="*/ 44 w 44"/>
                  <a:gd name="T11" fmla="*/ 22 h 44"/>
                  <a:gd name="T12" fmla="*/ 38 w 44"/>
                  <a:gd name="T13" fmla="*/ 37 h 44"/>
                  <a:gd name="T14" fmla="*/ 22 w 44"/>
                  <a:gd name="T15" fmla="*/ 44 h 44"/>
                  <a:gd name="T16" fmla="*/ 6 w 44"/>
                  <a:gd name="T17" fmla="*/ 37 h 4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4"/>
                  <a:gd name="T28" fmla="*/ 0 h 44"/>
                  <a:gd name="T29" fmla="*/ 44 w 44"/>
                  <a:gd name="T30" fmla="*/ 44 h 4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0" name="Freeform: Shape 33"/>
              <p:cNvSpPr>
                <a:spLocks noChangeArrowheads="1"/>
              </p:cNvSpPr>
              <p:nvPr/>
            </p:nvSpPr>
            <p:spPr bwMode="auto">
              <a:xfrm>
                <a:off x="5422901" y="2373313"/>
                <a:ext cx="144463" cy="144462"/>
              </a:xfrm>
              <a:custGeom>
                <a:avLst/>
                <a:gdLst>
                  <a:gd name="T0" fmla="*/ 9 w 60"/>
                  <a:gd name="T1" fmla="*/ 51 h 60"/>
                  <a:gd name="T2" fmla="*/ 0 w 60"/>
                  <a:gd name="T3" fmla="*/ 30 h 60"/>
                  <a:gd name="T4" fmla="*/ 9 w 60"/>
                  <a:gd name="T5" fmla="*/ 8 h 60"/>
                  <a:gd name="T6" fmla="*/ 30 w 60"/>
                  <a:gd name="T7" fmla="*/ 0 h 60"/>
                  <a:gd name="T8" fmla="*/ 51 w 60"/>
                  <a:gd name="T9" fmla="*/ 8 h 60"/>
                  <a:gd name="T10" fmla="*/ 60 w 60"/>
                  <a:gd name="T11" fmla="*/ 30 h 60"/>
                  <a:gd name="T12" fmla="*/ 51 w 60"/>
                  <a:gd name="T13" fmla="*/ 51 h 60"/>
                  <a:gd name="T14" fmla="*/ 30 w 60"/>
                  <a:gd name="T15" fmla="*/ 60 h 60"/>
                  <a:gd name="T16" fmla="*/ 9 w 60"/>
                  <a:gd name="T17" fmla="*/ 51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0"/>
                  <a:gd name="T28" fmla="*/ 0 h 60"/>
                  <a:gd name="T29" fmla="*/ 60 w 60"/>
                  <a:gd name="T30" fmla="*/ 60 h 6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0" h="60">
                    <a:moveTo>
                      <a:pt x="9" y="51"/>
                    </a:moveTo>
                    <a:cubicBezTo>
                      <a:pt x="3" y="45"/>
                      <a:pt x="0" y="38"/>
                      <a:pt x="0" y="30"/>
                    </a:cubicBezTo>
                    <a:cubicBezTo>
                      <a:pt x="0" y="22"/>
                      <a:pt x="3" y="14"/>
                      <a:pt x="9" y="8"/>
                    </a:cubicBezTo>
                    <a:cubicBezTo>
                      <a:pt x="15" y="3"/>
                      <a:pt x="22" y="0"/>
                      <a:pt x="30" y="0"/>
                    </a:cubicBezTo>
                    <a:cubicBezTo>
                      <a:pt x="38" y="0"/>
                      <a:pt x="45" y="3"/>
                      <a:pt x="51" y="8"/>
                    </a:cubicBezTo>
                    <a:cubicBezTo>
                      <a:pt x="57" y="14"/>
                      <a:pt x="60" y="22"/>
                      <a:pt x="60" y="30"/>
                    </a:cubicBezTo>
                    <a:cubicBezTo>
                      <a:pt x="60" y="38"/>
                      <a:pt x="57" y="45"/>
                      <a:pt x="51" y="51"/>
                    </a:cubicBezTo>
                    <a:cubicBezTo>
                      <a:pt x="45" y="57"/>
                      <a:pt x="38" y="60"/>
                      <a:pt x="30" y="60"/>
                    </a:cubicBezTo>
                    <a:cubicBezTo>
                      <a:pt x="22" y="60"/>
                      <a:pt x="15" y="57"/>
                      <a:pt x="9" y="51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1" name="Freeform: Shape 34"/>
              <p:cNvSpPr>
                <a:spLocks noChangeArrowheads="1"/>
              </p:cNvSpPr>
              <p:nvPr/>
            </p:nvSpPr>
            <p:spPr bwMode="auto">
              <a:xfrm>
                <a:off x="4624388" y="2185988"/>
                <a:ext cx="203200" cy="203200"/>
              </a:xfrm>
              <a:custGeom>
                <a:avLst/>
                <a:gdLst>
                  <a:gd name="T0" fmla="*/ 72 w 84"/>
                  <a:gd name="T1" fmla="*/ 12 h 84"/>
                  <a:gd name="T2" fmla="*/ 84 w 84"/>
                  <a:gd name="T3" fmla="*/ 42 h 84"/>
                  <a:gd name="T4" fmla="*/ 72 w 84"/>
                  <a:gd name="T5" fmla="*/ 71 h 84"/>
                  <a:gd name="T6" fmla="*/ 42 w 84"/>
                  <a:gd name="T7" fmla="*/ 84 h 84"/>
                  <a:gd name="T8" fmla="*/ 12 w 84"/>
                  <a:gd name="T9" fmla="*/ 71 h 84"/>
                  <a:gd name="T10" fmla="*/ 0 w 84"/>
                  <a:gd name="T11" fmla="*/ 42 h 84"/>
                  <a:gd name="T12" fmla="*/ 12 w 84"/>
                  <a:gd name="T13" fmla="*/ 12 h 84"/>
                  <a:gd name="T14" fmla="*/ 42 w 84"/>
                  <a:gd name="T15" fmla="*/ 0 h 84"/>
                  <a:gd name="T16" fmla="*/ 72 w 84"/>
                  <a:gd name="T17" fmla="*/ 12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84"/>
                  <a:gd name="T29" fmla="*/ 84 w 84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84">
                    <a:moveTo>
                      <a:pt x="72" y="12"/>
                    </a:moveTo>
                    <a:cubicBezTo>
                      <a:pt x="80" y="20"/>
                      <a:pt x="84" y="30"/>
                      <a:pt x="84" y="42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2" name="Freeform: Shape 35"/>
              <p:cNvSpPr>
                <a:spLocks noChangeArrowheads="1"/>
              </p:cNvSpPr>
              <p:nvPr/>
            </p:nvSpPr>
            <p:spPr bwMode="auto">
              <a:xfrm>
                <a:off x="3937001" y="2338388"/>
                <a:ext cx="203200" cy="203200"/>
              </a:xfrm>
              <a:custGeom>
                <a:avLst/>
                <a:gdLst>
                  <a:gd name="T0" fmla="*/ 84 w 84"/>
                  <a:gd name="T1" fmla="*/ 42 h 84"/>
                  <a:gd name="T2" fmla="*/ 72 w 84"/>
                  <a:gd name="T3" fmla="*/ 71 h 84"/>
                  <a:gd name="T4" fmla="*/ 42 w 84"/>
                  <a:gd name="T5" fmla="*/ 84 h 84"/>
                  <a:gd name="T6" fmla="*/ 12 w 84"/>
                  <a:gd name="T7" fmla="*/ 71 h 84"/>
                  <a:gd name="T8" fmla="*/ 0 w 84"/>
                  <a:gd name="T9" fmla="*/ 42 h 84"/>
                  <a:gd name="T10" fmla="*/ 12 w 84"/>
                  <a:gd name="T11" fmla="*/ 12 h 84"/>
                  <a:gd name="T12" fmla="*/ 42 w 84"/>
                  <a:gd name="T13" fmla="*/ 0 h 84"/>
                  <a:gd name="T14" fmla="*/ 72 w 84"/>
                  <a:gd name="T15" fmla="*/ 12 h 84"/>
                  <a:gd name="T16" fmla="*/ 84 w 84"/>
                  <a:gd name="T17" fmla="*/ 42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84"/>
                  <a:gd name="T29" fmla="*/ 84 w 84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84">
                    <a:moveTo>
                      <a:pt x="84" y="42"/>
                    </a:move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ubicBezTo>
                      <a:pt x="80" y="20"/>
                      <a:pt x="84" y="30"/>
                      <a:pt x="84" y="42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3" name="Freeform: Shape 36"/>
              <p:cNvSpPr/>
              <p:nvPr/>
            </p:nvSpPr>
            <p:spPr bwMode="auto">
              <a:xfrm>
                <a:off x="3372420" y="2474495"/>
                <a:ext cx="148709" cy="147700"/>
              </a:xfrm>
              <a:custGeom>
                <a:avLst/>
                <a:gdLst/>
                <a:ahLst/>
                <a:cxnLst>
                  <a:cxn ang="0">
                    <a:pos x="9" y="52"/>
                  </a:cxn>
                  <a:cxn ang="0">
                    <a:pos x="0" y="30"/>
                  </a:cxn>
                  <a:cxn ang="0">
                    <a:pos x="9" y="8"/>
                  </a:cxn>
                  <a:cxn ang="0">
                    <a:pos x="31" y="0"/>
                  </a:cxn>
                  <a:cxn ang="0">
                    <a:pos x="52" y="8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</a:cxnLst>
                <a:rect l="0" t="0" r="r" b="b"/>
                <a:pathLst>
                  <a:path w="61" h="61">
                    <a:moveTo>
                      <a:pt x="9" y="52"/>
                    </a:move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8"/>
                    </a:cubicBezTo>
                    <a:cubicBezTo>
                      <a:pt x="15" y="3"/>
                      <a:pt x="22" y="0"/>
                      <a:pt x="31" y="0"/>
                    </a:cubicBezTo>
                    <a:cubicBezTo>
                      <a:pt x="39" y="0"/>
                      <a:pt x="46" y="3"/>
                      <a:pt x="52" y="8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 fontAlgn="auto">
                  <a:defRPr/>
                </a:pPr>
              </a:p>
            </p:txBody>
          </p:sp>
          <p:sp>
            <p:nvSpPr>
              <p:cNvPr id="64" name="Freeform: Shape 37"/>
              <p:cNvSpPr>
                <a:spLocks noChangeArrowheads="1"/>
              </p:cNvSpPr>
              <p:nvPr/>
            </p:nvSpPr>
            <p:spPr bwMode="auto">
              <a:xfrm>
                <a:off x="4446588" y="2628900"/>
                <a:ext cx="204788" cy="203200"/>
              </a:xfrm>
              <a:custGeom>
                <a:avLst/>
                <a:gdLst>
                  <a:gd name="T0" fmla="*/ 12 w 84"/>
                  <a:gd name="T1" fmla="*/ 71 h 84"/>
                  <a:gd name="T2" fmla="*/ 0 w 84"/>
                  <a:gd name="T3" fmla="*/ 42 h 84"/>
                  <a:gd name="T4" fmla="*/ 12 w 84"/>
                  <a:gd name="T5" fmla="*/ 12 h 84"/>
                  <a:gd name="T6" fmla="*/ 42 w 84"/>
                  <a:gd name="T7" fmla="*/ 0 h 84"/>
                  <a:gd name="T8" fmla="*/ 72 w 84"/>
                  <a:gd name="T9" fmla="*/ 12 h 84"/>
                  <a:gd name="T10" fmla="*/ 84 w 84"/>
                  <a:gd name="T11" fmla="*/ 42 h 84"/>
                  <a:gd name="T12" fmla="*/ 72 w 84"/>
                  <a:gd name="T13" fmla="*/ 71 h 84"/>
                  <a:gd name="T14" fmla="*/ 42 w 84"/>
                  <a:gd name="T15" fmla="*/ 84 h 84"/>
                  <a:gd name="T16" fmla="*/ 12 w 84"/>
                  <a:gd name="T17" fmla="*/ 71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84"/>
                  <a:gd name="T29" fmla="*/ 84 w 84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84">
                    <a:moveTo>
                      <a:pt x="12" y="71"/>
                    </a:move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ubicBezTo>
                      <a:pt x="80" y="20"/>
                      <a:pt x="84" y="30"/>
                      <a:pt x="84" y="42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65" name="Freeform: Shape 38"/>
              <p:cNvSpPr>
                <a:spLocks noChangeArrowheads="1"/>
              </p:cNvSpPr>
              <p:nvPr/>
            </p:nvSpPr>
            <p:spPr bwMode="auto">
              <a:xfrm>
                <a:off x="3881438" y="4359275"/>
                <a:ext cx="112713" cy="114300"/>
              </a:xfrm>
              <a:custGeom>
                <a:avLst/>
                <a:gdLst>
                  <a:gd name="T0" fmla="*/ 47 w 47"/>
                  <a:gd name="T1" fmla="*/ 23 h 47"/>
                  <a:gd name="T2" fmla="*/ 40 w 47"/>
                  <a:gd name="T3" fmla="*/ 40 h 47"/>
                  <a:gd name="T4" fmla="*/ 24 w 47"/>
                  <a:gd name="T5" fmla="*/ 47 h 47"/>
                  <a:gd name="T6" fmla="*/ 7 w 47"/>
                  <a:gd name="T7" fmla="*/ 40 h 47"/>
                  <a:gd name="T8" fmla="*/ 0 w 47"/>
                  <a:gd name="T9" fmla="*/ 23 h 47"/>
                  <a:gd name="T10" fmla="*/ 7 w 47"/>
                  <a:gd name="T11" fmla="*/ 6 h 47"/>
                  <a:gd name="T12" fmla="*/ 24 w 47"/>
                  <a:gd name="T13" fmla="*/ 0 h 47"/>
                  <a:gd name="T14" fmla="*/ 40 w 47"/>
                  <a:gd name="T15" fmla="*/ 6 h 47"/>
                  <a:gd name="T16" fmla="*/ 47 w 47"/>
                  <a:gd name="T17" fmla="*/ 23 h 4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7"/>
                  <a:gd name="T28" fmla="*/ 0 h 47"/>
                  <a:gd name="T29" fmla="*/ 47 w 47"/>
                  <a:gd name="T30" fmla="*/ 47 h 4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7" h="47">
                    <a:moveTo>
                      <a:pt x="47" y="23"/>
                    </a:moveTo>
                    <a:cubicBezTo>
                      <a:pt x="47" y="30"/>
                      <a:pt x="45" y="35"/>
                      <a:pt x="40" y="40"/>
                    </a:cubicBezTo>
                    <a:cubicBezTo>
                      <a:pt x="35" y="45"/>
                      <a:pt x="30" y="47"/>
                      <a:pt x="24" y="47"/>
                    </a:cubicBezTo>
                    <a:cubicBezTo>
                      <a:pt x="17" y="47"/>
                      <a:pt x="11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lose/>
                  </a:path>
                </a:pathLst>
              </a:custGeom>
              <a:solidFill>
                <a:srgbClr val="C0000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25" name="Arc 78"/>
            <p:cNvSpPr/>
            <p:nvPr/>
          </p:nvSpPr>
          <p:spPr>
            <a:xfrm>
              <a:off x="6121705" y="1692599"/>
              <a:ext cx="4078316" cy="4076402"/>
            </a:xfrm>
            <a:prstGeom prst="arc">
              <a:avLst>
                <a:gd name="adj1" fmla="val 16200000"/>
                <a:gd name="adj2" fmla="val 5686778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defRPr/>
              </a:pPr>
            </a:p>
          </p:txBody>
        </p:sp>
        <p:sp>
          <p:nvSpPr>
            <p:cNvPr id="26" name="Oval 79"/>
            <p:cNvSpPr/>
            <p:nvPr/>
          </p:nvSpPr>
          <p:spPr>
            <a:xfrm>
              <a:off x="7908651" y="1444037"/>
              <a:ext cx="437347" cy="436945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</a:p>
          </p:txBody>
        </p:sp>
        <p:sp>
          <p:nvSpPr>
            <p:cNvPr id="27" name="Oval 80"/>
            <p:cNvSpPr/>
            <p:nvPr/>
          </p:nvSpPr>
          <p:spPr>
            <a:xfrm>
              <a:off x="9247521" y="1956858"/>
              <a:ext cx="437345" cy="43694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</a:p>
          </p:txBody>
        </p:sp>
        <p:sp>
          <p:nvSpPr>
            <p:cNvPr id="28" name="Oval 81"/>
            <p:cNvSpPr/>
            <p:nvPr/>
          </p:nvSpPr>
          <p:spPr>
            <a:xfrm>
              <a:off x="9896831" y="2935403"/>
              <a:ext cx="437345" cy="4369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</a:p>
          </p:txBody>
        </p:sp>
        <p:sp>
          <p:nvSpPr>
            <p:cNvPr id="29" name="Oval 82"/>
            <p:cNvSpPr/>
            <p:nvPr/>
          </p:nvSpPr>
          <p:spPr>
            <a:xfrm>
              <a:off x="9912930" y="4065702"/>
              <a:ext cx="437345" cy="43694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</a:p>
          </p:txBody>
        </p:sp>
        <p:sp>
          <p:nvSpPr>
            <p:cNvPr id="30" name="Oval 83"/>
            <p:cNvSpPr/>
            <p:nvPr/>
          </p:nvSpPr>
          <p:spPr>
            <a:xfrm>
              <a:off x="9124098" y="5130591"/>
              <a:ext cx="437345" cy="439561"/>
            </a:xfrm>
            <a:prstGeom prst="ellipse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</a:p>
          </p:txBody>
        </p:sp>
        <p:sp>
          <p:nvSpPr>
            <p:cNvPr id="31" name="Oval 84"/>
            <p:cNvSpPr/>
            <p:nvPr/>
          </p:nvSpPr>
          <p:spPr>
            <a:xfrm>
              <a:off x="7908651" y="5551836"/>
              <a:ext cx="437347" cy="43694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20" grpId="0" bldLvl="0" animBg="1"/>
      <p:bldP spid="21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8"/>
          <p:cNvGrpSpPr/>
          <p:nvPr/>
        </p:nvGrpSpPr>
        <p:grpSpPr>
          <a:xfrm>
            <a:off x="4283379" y="1593875"/>
            <a:ext cx="3538979" cy="35399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0" name="同心圆 4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2" name="椭圆 441"/>
          <p:cNvSpPr/>
          <p:nvPr/>
        </p:nvSpPr>
        <p:spPr>
          <a:xfrm>
            <a:off x="5102285" y="4449700"/>
            <a:ext cx="1367796" cy="136815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5" name="标题 4"/>
          <p:cNvSpPr txBox="1"/>
          <p:nvPr/>
        </p:nvSpPr>
        <p:spPr>
          <a:xfrm>
            <a:off x="4254500" y="2673700"/>
            <a:ext cx="3588979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endParaRPr lang="en-US" altLang="zh-CN" sz="9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8" name="椭圆 447"/>
          <p:cNvSpPr/>
          <p:nvPr/>
        </p:nvSpPr>
        <p:spPr>
          <a:xfrm>
            <a:off x="3680992" y="4644493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椭圆 448"/>
          <p:cNvSpPr/>
          <p:nvPr/>
        </p:nvSpPr>
        <p:spPr>
          <a:xfrm>
            <a:off x="4812062" y="1569381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449"/>
          <p:cNvGrpSpPr/>
          <p:nvPr/>
        </p:nvGrpSpPr>
        <p:grpSpPr>
          <a:xfrm>
            <a:off x="4313599" y="1323257"/>
            <a:ext cx="300982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1" name="同心圆 4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2" name="椭圆 4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452"/>
          <p:cNvGrpSpPr/>
          <p:nvPr/>
        </p:nvGrpSpPr>
        <p:grpSpPr>
          <a:xfrm>
            <a:off x="7603350" y="1890870"/>
            <a:ext cx="623741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4" name="同心圆 4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5" name="椭圆 4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55"/>
          <p:cNvGrpSpPr/>
          <p:nvPr/>
        </p:nvGrpSpPr>
        <p:grpSpPr>
          <a:xfrm>
            <a:off x="3504387" y="376772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7" name="同心圆 4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8" name="椭圆 4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椭圆 458"/>
          <p:cNvSpPr/>
          <p:nvPr/>
        </p:nvSpPr>
        <p:spPr>
          <a:xfrm>
            <a:off x="7068790" y="13554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459"/>
          <p:cNvGrpSpPr/>
          <p:nvPr/>
        </p:nvGrpSpPr>
        <p:grpSpPr>
          <a:xfrm>
            <a:off x="7690541" y="4524901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1" name="同心圆 4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椭圆 4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462"/>
          <p:cNvGrpSpPr/>
          <p:nvPr/>
        </p:nvGrpSpPr>
        <p:grpSpPr>
          <a:xfrm>
            <a:off x="3683289" y="1752884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4" name="同心圆 4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5" name="椭圆 4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椭圆 465"/>
          <p:cNvSpPr/>
          <p:nvPr/>
        </p:nvSpPr>
        <p:spPr>
          <a:xfrm>
            <a:off x="8032262" y="3605834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66"/>
          <p:cNvGrpSpPr/>
          <p:nvPr/>
        </p:nvGrpSpPr>
        <p:grpSpPr>
          <a:xfrm>
            <a:off x="8227091" y="311866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8" name="同心圆 4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9" name="椭圆 46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469"/>
          <p:cNvGrpSpPr/>
          <p:nvPr/>
        </p:nvGrpSpPr>
        <p:grpSpPr>
          <a:xfrm>
            <a:off x="6260571" y="904943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1" name="同心圆 4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椭圆 4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椭圆 472"/>
          <p:cNvSpPr/>
          <p:nvPr/>
        </p:nvSpPr>
        <p:spPr>
          <a:xfrm>
            <a:off x="7300775" y="48590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椭圆 473"/>
          <p:cNvSpPr/>
          <p:nvPr/>
        </p:nvSpPr>
        <p:spPr>
          <a:xfrm>
            <a:off x="6614059" y="5199596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椭圆 474"/>
          <p:cNvSpPr/>
          <p:nvPr/>
        </p:nvSpPr>
        <p:spPr>
          <a:xfrm>
            <a:off x="5102285" y="933500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475"/>
          <p:cNvGrpSpPr/>
          <p:nvPr/>
        </p:nvGrpSpPr>
        <p:grpSpPr>
          <a:xfrm>
            <a:off x="4571832" y="5074159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7" name="同心圆 4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8" name="椭圆 4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4" name="Picture 2" descr="C:\Users\Administrator\Desktop\hl81829782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200" y="3822700"/>
            <a:ext cx="3559372" cy="2617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2" descr="C:\Users\Administrator\Desktop\hl8182978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59900" y="4117382"/>
            <a:ext cx="3081994" cy="242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2608E-6 -3.33333E-6 L -0.5192 -0.11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6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12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21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130" dur="1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39" dur="1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48" dur="1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99"/>
                            </p:stCondLst>
                            <p:childTnLst>
                              <p:par>
                                <p:cTn id="15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10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2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10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6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animBg="1"/>
      <p:bldP spid="445" grpId="0"/>
      <p:bldP spid="448" grpId="0" animBg="1"/>
      <p:bldP spid="448" grpId="1" animBg="1"/>
      <p:bldP spid="448" grpId="2" animBg="1"/>
      <p:bldP spid="449" grpId="0" animBg="1"/>
      <p:bldP spid="449" grpId="1" animBg="1"/>
      <p:bldP spid="449" grpId="2" animBg="1"/>
      <p:bldP spid="459" grpId="0" animBg="1"/>
      <p:bldP spid="459" grpId="1" animBg="1"/>
      <p:bldP spid="459" grpId="2" animBg="1"/>
      <p:bldP spid="466" grpId="0" animBg="1"/>
      <p:bldP spid="466" grpId="1" animBg="1"/>
      <p:bldP spid="466" grpId="2" animBg="1"/>
      <p:bldP spid="473" grpId="0" animBg="1"/>
      <p:bldP spid="473" grpId="1" animBg="1"/>
      <p:bldP spid="473" grpId="2" animBg="1"/>
      <p:bldP spid="474" grpId="0" animBg="1"/>
      <p:bldP spid="474" grpId="1" animBg="1"/>
      <p:bldP spid="474" grpId="2" animBg="1"/>
      <p:bldP spid="475" grpId="0" animBg="1"/>
      <p:bldP spid="475" grpId="1" animBg="1"/>
      <p:bldP spid="475" grpId="2" animBg="1"/>
    </p:bldLst>
  </p:timing>
</p:sld>
</file>

<file path=ppt/tags/tag1.xml><?xml version="1.0" encoding="utf-8"?>
<p:tagLst xmlns:p="http://schemas.openxmlformats.org/presentationml/2006/main">
  <p:tag name="ISPRING_PRESENTATION_TITLE" val="销售培训1.pptx"/>
</p:tagLst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1776</Words>
  <Application>WPS 演示</Application>
  <PresentationFormat>自定义</PresentationFormat>
  <Paragraphs>347</Paragraphs>
  <Slides>26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Wingdings 2</vt:lpstr>
      <vt:lpstr>Wingdings</vt:lpstr>
      <vt:lpstr>微软雅黑</vt:lpstr>
      <vt:lpstr>Arial Unicode MS</vt:lpstr>
      <vt:lpstr>Malgun Gothic</vt:lpstr>
      <vt:lpstr>Calibri Light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销售培训1.pptx</dc:title>
  <dc:creator/>
  <cp:lastModifiedBy>陈Sir</cp:lastModifiedBy>
  <cp:revision>2</cp:revision>
  <dcterms:created xsi:type="dcterms:W3CDTF">2017-07-24T11:05:00Z</dcterms:created>
  <dcterms:modified xsi:type="dcterms:W3CDTF">2021-10-28T14:50:12Z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KSOTemplateUUID">
    <vt:lpwstr>v1.0_mb_MdS4UN5YTpKXkn1fdR2mLw==</vt:lpwstr>
  </property>
  <property fmtid="{D5CDD505-2E9C-101B-9397-08002B2CF9AE}" pid="4" name="ICV">
    <vt:lpwstr>029C2515B78941408466E993A253997C</vt:lpwstr>
  </property>
</Properties>
</file>