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36" r:id="rId3"/>
    <p:sldId id="257" r:id="rId4"/>
    <p:sldId id="258" r:id="rId6"/>
    <p:sldId id="310" r:id="rId7"/>
    <p:sldId id="31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8" r:id="rId23"/>
    <p:sldId id="329" r:id="rId24"/>
    <p:sldId id="327" r:id="rId25"/>
    <p:sldId id="330" r:id="rId26"/>
    <p:sldId id="331" r:id="rId27"/>
    <p:sldId id="332" r:id="rId28"/>
    <p:sldId id="333" r:id="rId29"/>
    <p:sldId id="334" r:id="rId30"/>
    <p:sldId id="335"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6" d="100"/>
          <a:sy n="66" d="100"/>
        </p:scale>
        <p:origin x="906" y="11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D8A9E6-F0D0-4BEB-B3F2-E3BFD2D576E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81A178-3CC6-466E-A302-B78C678AB37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C9051-4128-452B-95AE-63BADAC69D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6D17C2-B27B-4909-8DEB-66447EECB43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C9051-4128-452B-95AE-63BADAC69D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D17C2-B27B-4909-8DEB-66447EECB43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1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4381890" y="3818724"/>
            <a:ext cx="645981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en-US" altLang="zh-CN" sz="3200" dirty="0">
                <a:latin typeface="+mn-lt"/>
                <a:ea typeface="+mn-ea"/>
                <a:cs typeface="+mn-ea"/>
                <a:sym typeface="+mn-lt"/>
              </a:rPr>
              <a:t>Property quality improvement plan</a:t>
            </a:r>
            <a:endParaRPr lang="en-US" altLang="zh-CN" sz="3200" dirty="0">
              <a:latin typeface="+mn-lt"/>
              <a:ea typeface="+mn-ea"/>
              <a:cs typeface="+mn-ea"/>
              <a:sym typeface="+mn-lt"/>
            </a:endParaRPr>
          </a:p>
        </p:txBody>
      </p:sp>
      <p:sp>
        <p:nvSpPr>
          <p:cNvPr id="5" name="Rectangle 12"/>
          <p:cNvSpPr>
            <a:spLocks noChangeArrowheads="1"/>
          </p:cNvSpPr>
          <p:nvPr/>
        </p:nvSpPr>
        <p:spPr bwMode="auto">
          <a:xfrm>
            <a:off x="4407918" y="5542202"/>
            <a:ext cx="3714158"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algn="dist"/>
            <a:r>
              <a:rPr lang="zh-CN" altLang="en-US" sz="1735" dirty="0" smtClean="0">
                <a:latin typeface="+mn-lt"/>
                <a:ea typeface="+mn-ea"/>
                <a:cs typeface="+mn-ea"/>
                <a:sym typeface="+mn-lt"/>
              </a:rPr>
              <a:t>适用于</a:t>
            </a:r>
            <a:r>
              <a:rPr kumimoji="1" lang="zh-CN" altLang="en-US" sz="1600" dirty="0">
                <a:latin typeface="+mn-lt"/>
                <a:ea typeface="+mn-ea"/>
                <a:cs typeface="+mn-ea"/>
                <a:sym typeface="+mn-lt"/>
              </a:rPr>
              <a:t>物业管理／ 小区物业 ／ </a:t>
            </a:r>
            <a:r>
              <a:rPr kumimoji="1" lang="zh-CN" altLang="en-US" sz="1600" dirty="0" smtClean="0">
                <a:latin typeface="+mn-lt"/>
                <a:ea typeface="+mn-ea"/>
                <a:cs typeface="+mn-ea"/>
                <a:sym typeface="+mn-lt"/>
              </a:rPr>
              <a:t>物业培训</a:t>
            </a:r>
            <a:endParaRPr kumimoji="1" lang="zh-CN" altLang="en-US" sz="1600" dirty="0">
              <a:latin typeface="+mn-lt"/>
              <a:ea typeface="+mn-ea"/>
              <a:cs typeface="+mn-ea"/>
              <a:sym typeface="+mn-lt"/>
            </a:endParaRPr>
          </a:p>
        </p:txBody>
      </p:sp>
      <p:sp>
        <p:nvSpPr>
          <p:cNvPr id="6" name="Rectangle 26"/>
          <p:cNvSpPr>
            <a:spLocks noChangeArrowheads="1"/>
          </p:cNvSpPr>
          <p:nvPr/>
        </p:nvSpPr>
        <p:spPr bwMode="auto">
          <a:xfrm>
            <a:off x="4407918" y="4302929"/>
            <a:ext cx="6603576" cy="1014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a:lnSpc>
                <a:spcPct val="120000"/>
              </a:lnSpc>
            </a:pPr>
            <a:r>
              <a:rPr kumimoji="1" lang="zh-CN" altLang="en-US" sz="6000" b="1" spc="300" dirty="0">
                <a:latin typeface="+mn-lt"/>
                <a:ea typeface="+mn-ea"/>
                <a:cs typeface="+mn-ea"/>
                <a:sym typeface="+mn-lt"/>
              </a:rPr>
              <a:t>物业</a:t>
            </a:r>
            <a:r>
              <a:rPr kumimoji="1" lang="zh-CN" altLang="en-US" sz="6000" b="1" spc="300" dirty="0" smtClean="0">
                <a:latin typeface="+mn-lt"/>
                <a:ea typeface="+mn-ea"/>
                <a:cs typeface="+mn-ea"/>
                <a:sym typeface="+mn-lt"/>
              </a:rPr>
              <a:t>品质提升</a:t>
            </a:r>
            <a:r>
              <a:rPr kumimoji="1" lang="zh-CN" altLang="en-US" sz="6000" b="1" spc="300" dirty="0">
                <a:latin typeface="+mn-lt"/>
                <a:ea typeface="+mn-ea"/>
                <a:cs typeface="+mn-ea"/>
                <a:sym typeface="+mn-lt"/>
              </a:rPr>
              <a:t>方案</a:t>
            </a:r>
            <a:endParaRPr kumimoji="1" lang="zh-CN" altLang="en-US" sz="6000" b="1" spc="300" dirty="0">
              <a:latin typeface="+mn-lt"/>
              <a:ea typeface="+mn-ea"/>
              <a:cs typeface="+mn-ea"/>
              <a:sym typeface="+mn-lt"/>
            </a:endParaRPr>
          </a:p>
        </p:txBody>
      </p:sp>
      <p:sp>
        <p:nvSpPr>
          <p:cNvPr id="7" name="矩形 6"/>
          <p:cNvSpPr/>
          <p:nvPr/>
        </p:nvSpPr>
        <p:spPr>
          <a:xfrm>
            <a:off x="1460898" y="4023984"/>
            <a:ext cx="2331257" cy="1107996"/>
          </a:xfrm>
          <a:prstGeom prst="rect">
            <a:avLst/>
          </a:prstGeom>
        </p:spPr>
        <p:txBody>
          <a:bodyPr wrap="square">
            <a:spAutoFit/>
          </a:bodyPr>
          <a:lstStyle/>
          <a:p>
            <a:pPr>
              <a:defRPr/>
            </a:pPr>
            <a:r>
              <a:rPr lang="en-US" altLang="zh-CN" sz="6600" b="1" spc="400" dirty="0" smtClean="0">
                <a:solidFill>
                  <a:srgbClr val="B1925F"/>
                </a:solidFill>
                <a:latin typeface="Impact" panose="020B0806030902050204" pitchFamily="34" charset="0"/>
                <a:cs typeface="+mn-ea"/>
                <a:sym typeface="+mn-lt"/>
              </a:rPr>
              <a:t>LOGO</a:t>
            </a:r>
            <a:endParaRPr lang="zh-CN" altLang="en-US" sz="6600" b="1" spc="400" dirty="0">
              <a:solidFill>
                <a:srgbClr val="B1925F"/>
              </a:solidFill>
              <a:latin typeface="Impact" panose="020B0806030902050204" pitchFamily="34" charset="0"/>
              <a:cs typeface="+mn-ea"/>
              <a:sym typeface="+mn-lt"/>
            </a:endParaRPr>
          </a:p>
        </p:txBody>
      </p:sp>
      <p:sp>
        <p:nvSpPr>
          <p:cNvPr id="8" name="文本框 7"/>
          <p:cNvSpPr txBox="1"/>
          <p:nvPr/>
        </p:nvSpPr>
        <p:spPr>
          <a:xfrm>
            <a:off x="1476269" y="5065308"/>
            <a:ext cx="2028687" cy="461665"/>
          </a:xfrm>
          <a:prstGeom prst="rect">
            <a:avLst/>
          </a:prstGeom>
        </p:spPr>
        <p:txBody>
          <a:bodyPr wrap="square" rtlCol="0">
            <a:spAutoFit/>
          </a:bodyPr>
          <a:lstStyle/>
          <a:p>
            <a:pPr algn="ctr"/>
            <a:r>
              <a:rPr lang="zh-CN" altLang="en-US" sz="2400" b="1" dirty="0" smtClean="0">
                <a:solidFill>
                  <a:schemeClr val="tx1">
                    <a:lumMod val="85000"/>
                    <a:lumOff val="15000"/>
                  </a:schemeClr>
                </a:solidFill>
                <a:cs typeface="+mn-ea"/>
                <a:sym typeface="+mn-lt"/>
              </a:rPr>
              <a:t>输入企业名称</a:t>
            </a:r>
            <a:endParaRPr lang="zh-CN" altLang="en-US" sz="2400" b="1" dirty="0">
              <a:solidFill>
                <a:schemeClr val="tx1">
                  <a:lumMod val="85000"/>
                  <a:lumOff val="15000"/>
                </a:schemeClr>
              </a:solidFill>
              <a:cs typeface="+mn-ea"/>
              <a:sym typeface="+mn-lt"/>
            </a:endParaRPr>
          </a:p>
        </p:txBody>
      </p:sp>
      <p:sp>
        <p:nvSpPr>
          <p:cNvPr id="9" name="矩形 8"/>
          <p:cNvSpPr/>
          <p:nvPr/>
        </p:nvSpPr>
        <p:spPr>
          <a:xfrm>
            <a:off x="7184200" y="3242252"/>
            <a:ext cx="4178999" cy="49809"/>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389197" y="106891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7222699" y="1069566"/>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2940303" y="1054750"/>
            <a:ext cx="2012501" cy="2012501"/>
          </a:xfrm>
          <a:prstGeom prst="rect">
            <a:avLst/>
          </a:prstGeom>
          <a:blipFill>
            <a:blip r:embed="rId2"/>
            <a:srcRect/>
            <a:stretch>
              <a:fillRect l="-42710" r="-408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5078297" y="1058951"/>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784170" y="1052486"/>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2907958" y="3225385"/>
            <a:ext cx="2012501" cy="66676"/>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773805" y="846807"/>
            <a:ext cx="4178999" cy="49809"/>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9350698" y="863278"/>
            <a:ext cx="2012501" cy="66676"/>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11517196" y="1068918"/>
            <a:ext cx="674804" cy="2012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6131" y="1068918"/>
            <a:ext cx="674804"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7"/>
          <p:cNvSpPr txBox="1"/>
          <p:nvPr/>
        </p:nvSpPr>
        <p:spPr>
          <a:xfrm>
            <a:off x="8068811" y="1753322"/>
            <a:ext cx="4224789" cy="812530"/>
          </a:xfrm>
          <a:prstGeom prst="rect">
            <a:avLst/>
          </a:prstGeom>
          <a:noFill/>
        </p:spPr>
        <p:txBody>
          <a:bodyPr wrap="square" rtlCol="0">
            <a:spAutoFit/>
            <a:scene3d>
              <a:camera prst="orthographicFront"/>
              <a:lightRig rig="threePt" dir="t"/>
            </a:scene3d>
            <a:sp3d contourW="12700"/>
          </a:bodyPr>
          <a:lstStyle/>
          <a:p>
            <a:pPr>
              <a:lnSpc>
                <a:spcPct val="130000"/>
              </a:lnSpc>
            </a:pPr>
            <a:r>
              <a:rPr lang="en-US" altLang="zh-CN" sz="3600" i="1" spc="600" dirty="0">
                <a:solidFill>
                  <a:schemeClr val="accent1"/>
                </a:solidFill>
                <a:cs typeface="+mn-ea"/>
                <a:sym typeface="+mn-lt"/>
              </a:rPr>
              <a:t>CONTENT</a:t>
            </a:r>
            <a:endParaRPr lang="en-US" altLang="zh-CN" sz="3600" i="1" spc="600" dirty="0">
              <a:solidFill>
                <a:schemeClr val="accent1"/>
              </a:solidFill>
              <a:cs typeface="+mn-ea"/>
              <a:sym typeface="+mn-lt"/>
            </a:endParaRPr>
          </a:p>
        </p:txBody>
      </p:sp>
      <p:sp>
        <p:nvSpPr>
          <p:cNvPr id="39" name="矩形 38"/>
          <p:cNvSpPr/>
          <p:nvPr/>
        </p:nvSpPr>
        <p:spPr>
          <a:xfrm>
            <a:off x="3236274" y="1399736"/>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矩形 40"/>
          <p:cNvSpPr/>
          <p:nvPr/>
        </p:nvSpPr>
        <p:spPr>
          <a:xfrm>
            <a:off x="1026689" y="1399736"/>
            <a:ext cx="2012501" cy="2012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p:cNvSpPr/>
          <p:nvPr/>
        </p:nvSpPr>
        <p:spPr>
          <a:xfrm>
            <a:off x="1026689" y="3592686"/>
            <a:ext cx="2012501" cy="201250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3236273" y="3592685"/>
            <a:ext cx="2012501" cy="2012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5758865" y="2986728"/>
            <a:ext cx="813043" cy="461665"/>
          </a:xfrm>
          <a:prstGeom prst="rect">
            <a:avLst/>
          </a:prstGeom>
          <a:noFill/>
        </p:spPr>
        <p:txBody>
          <a:bodyPr wrap="none" rtlCol="0">
            <a:spAutoFit/>
          </a:bodyPr>
          <a:lstStyle/>
          <a:p>
            <a:pPr marL="342900" indent="-342900">
              <a:buClr>
                <a:schemeClr val="accent1"/>
              </a:buClr>
              <a:buFont typeface="Wingdings" panose="05000000000000000000" pitchFamily="2" charset="2"/>
              <a:buChar char="u"/>
            </a:pPr>
            <a:r>
              <a:rPr kumimoji="1" lang="en-US" altLang="zh-CN" sz="2400" dirty="0" smtClean="0">
                <a:latin typeface="Impact" panose="020B0806030902050204" pitchFamily="34" charset="0"/>
                <a:cs typeface="+mn-ea"/>
                <a:sym typeface="+mn-lt"/>
              </a:rPr>
              <a:t>01</a:t>
            </a:r>
            <a:endParaRPr kumimoji="1" lang="zh-CN" altLang="en-US" sz="2400" dirty="0">
              <a:latin typeface="Impact" panose="020B0806030902050204" pitchFamily="34" charset="0"/>
              <a:cs typeface="+mn-ea"/>
              <a:sym typeface="+mn-lt"/>
            </a:endParaRPr>
          </a:p>
        </p:txBody>
      </p:sp>
      <p:sp>
        <p:nvSpPr>
          <p:cNvPr id="13" name="矩形 12"/>
          <p:cNvSpPr/>
          <p:nvPr/>
        </p:nvSpPr>
        <p:spPr>
          <a:xfrm>
            <a:off x="6607422" y="3012127"/>
            <a:ext cx="1210588" cy="400110"/>
          </a:xfrm>
          <a:prstGeom prst="rect">
            <a:avLst/>
          </a:prstGeom>
        </p:spPr>
        <p:txBody>
          <a:bodyPr wrap="none">
            <a:spAutoFit/>
          </a:bodyPr>
          <a:lstStyle/>
          <a:p>
            <a:r>
              <a:rPr lang="zh-CN" altLang="en-US" sz="2000" dirty="0">
                <a:cs typeface="+mn-ea"/>
                <a:sym typeface="+mn-lt"/>
              </a:rPr>
              <a:t>安全方面</a:t>
            </a:r>
            <a:endParaRPr lang="en-US" altLang="zh-CN" sz="2000" dirty="0">
              <a:cs typeface="+mn-ea"/>
              <a:sym typeface="+mn-lt"/>
            </a:endParaRPr>
          </a:p>
        </p:txBody>
      </p:sp>
      <p:sp>
        <p:nvSpPr>
          <p:cNvPr id="14" name="文本框 13"/>
          <p:cNvSpPr txBox="1"/>
          <p:nvPr/>
        </p:nvSpPr>
        <p:spPr>
          <a:xfrm>
            <a:off x="8605291" y="3012128"/>
            <a:ext cx="873957" cy="461665"/>
          </a:xfrm>
          <a:prstGeom prst="rect">
            <a:avLst/>
          </a:prstGeom>
          <a:noFill/>
        </p:spPr>
        <p:txBody>
          <a:bodyPr wrap="none" rtlCol="0">
            <a:spAutoFit/>
          </a:bodyPr>
          <a:lstStyle/>
          <a:p>
            <a:pPr marL="342900" indent="-342900">
              <a:buClr>
                <a:schemeClr val="accent1"/>
              </a:buClr>
              <a:buFont typeface="Wingdings" panose="05000000000000000000" pitchFamily="2" charset="2"/>
              <a:buChar char="u"/>
            </a:pPr>
            <a:r>
              <a:rPr kumimoji="1" lang="en-US" altLang="zh-CN" sz="2400" dirty="0" smtClean="0">
                <a:latin typeface="Impact" panose="020B0806030902050204" pitchFamily="34" charset="0"/>
                <a:cs typeface="+mn-ea"/>
                <a:sym typeface="+mn-lt"/>
              </a:rPr>
              <a:t>02</a:t>
            </a:r>
            <a:endParaRPr kumimoji="1" lang="zh-CN" altLang="en-US" sz="2400" dirty="0">
              <a:latin typeface="Impact" panose="020B0806030902050204" pitchFamily="34" charset="0"/>
              <a:cs typeface="+mn-ea"/>
              <a:sym typeface="+mn-lt"/>
            </a:endParaRPr>
          </a:p>
        </p:txBody>
      </p:sp>
      <p:sp>
        <p:nvSpPr>
          <p:cNvPr id="15" name="矩形 14"/>
          <p:cNvSpPr/>
          <p:nvPr/>
        </p:nvSpPr>
        <p:spPr>
          <a:xfrm>
            <a:off x="9479248" y="3012127"/>
            <a:ext cx="1723549" cy="400110"/>
          </a:xfrm>
          <a:prstGeom prst="rect">
            <a:avLst/>
          </a:prstGeom>
        </p:spPr>
        <p:txBody>
          <a:bodyPr wrap="none">
            <a:spAutoFit/>
          </a:bodyPr>
          <a:lstStyle/>
          <a:p>
            <a:r>
              <a:rPr lang="zh-CN" altLang="en-US" sz="2000" dirty="0">
                <a:cs typeface="+mn-ea"/>
                <a:sym typeface="+mn-lt"/>
              </a:rPr>
              <a:t>公共设施维护</a:t>
            </a:r>
            <a:endParaRPr lang="en-US" altLang="zh-CN" sz="2000" dirty="0">
              <a:cs typeface="+mn-ea"/>
              <a:sym typeface="+mn-lt"/>
            </a:endParaRPr>
          </a:p>
        </p:txBody>
      </p:sp>
      <p:sp>
        <p:nvSpPr>
          <p:cNvPr id="16" name="文本框 15"/>
          <p:cNvSpPr txBox="1"/>
          <p:nvPr/>
        </p:nvSpPr>
        <p:spPr>
          <a:xfrm>
            <a:off x="5766357" y="3710983"/>
            <a:ext cx="873957" cy="461665"/>
          </a:xfrm>
          <a:prstGeom prst="rect">
            <a:avLst/>
          </a:prstGeom>
          <a:noFill/>
        </p:spPr>
        <p:txBody>
          <a:bodyPr wrap="none" rtlCol="0">
            <a:spAutoFit/>
          </a:bodyPr>
          <a:lstStyle/>
          <a:p>
            <a:pPr marL="342900" indent="-342900">
              <a:buClr>
                <a:schemeClr val="accent1"/>
              </a:buClr>
              <a:buFont typeface="Wingdings" panose="05000000000000000000" pitchFamily="2" charset="2"/>
              <a:buChar char="u"/>
            </a:pPr>
            <a:r>
              <a:rPr kumimoji="1" lang="en-US" altLang="zh-CN" sz="2400" dirty="0" smtClean="0">
                <a:latin typeface="Impact" panose="020B0806030902050204" pitchFamily="34" charset="0"/>
                <a:cs typeface="+mn-ea"/>
                <a:sym typeface="+mn-lt"/>
              </a:rPr>
              <a:t>03</a:t>
            </a:r>
            <a:endParaRPr kumimoji="1" lang="zh-CN" altLang="en-US" sz="2400" dirty="0">
              <a:latin typeface="Impact" panose="020B0806030902050204" pitchFamily="34" charset="0"/>
              <a:cs typeface="+mn-ea"/>
              <a:sym typeface="+mn-lt"/>
            </a:endParaRPr>
          </a:p>
        </p:txBody>
      </p:sp>
      <p:sp>
        <p:nvSpPr>
          <p:cNvPr id="17" name="矩形 16"/>
          <p:cNvSpPr/>
          <p:nvPr/>
        </p:nvSpPr>
        <p:spPr>
          <a:xfrm>
            <a:off x="6614914" y="3736382"/>
            <a:ext cx="1210588" cy="400110"/>
          </a:xfrm>
          <a:prstGeom prst="rect">
            <a:avLst/>
          </a:prstGeom>
        </p:spPr>
        <p:txBody>
          <a:bodyPr wrap="none">
            <a:spAutoFit/>
          </a:bodyPr>
          <a:lstStyle/>
          <a:p>
            <a:r>
              <a:rPr lang="zh-CN" altLang="en-US" sz="2000" dirty="0">
                <a:cs typeface="+mn-ea"/>
                <a:sym typeface="+mn-lt"/>
              </a:rPr>
              <a:t>公共环境</a:t>
            </a:r>
            <a:endParaRPr lang="en-US" altLang="zh-CN" sz="2000" dirty="0">
              <a:cs typeface="+mn-ea"/>
              <a:sym typeface="+mn-lt"/>
            </a:endParaRPr>
          </a:p>
        </p:txBody>
      </p:sp>
      <p:sp>
        <p:nvSpPr>
          <p:cNvPr id="18" name="文本框 17"/>
          <p:cNvSpPr txBox="1"/>
          <p:nvPr/>
        </p:nvSpPr>
        <p:spPr>
          <a:xfrm>
            <a:off x="8576379" y="3731111"/>
            <a:ext cx="873957" cy="461665"/>
          </a:xfrm>
          <a:prstGeom prst="rect">
            <a:avLst/>
          </a:prstGeom>
          <a:noFill/>
        </p:spPr>
        <p:txBody>
          <a:bodyPr wrap="none" rtlCol="0">
            <a:spAutoFit/>
          </a:bodyPr>
          <a:lstStyle/>
          <a:p>
            <a:pPr marL="342900" indent="-342900">
              <a:buClr>
                <a:schemeClr val="accent1"/>
              </a:buClr>
              <a:buFont typeface="Wingdings" panose="05000000000000000000" pitchFamily="2" charset="2"/>
              <a:buChar char="u"/>
            </a:pPr>
            <a:r>
              <a:rPr kumimoji="1" lang="en-US" altLang="zh-CN" sz="2400" dirty="0" smtClean="0">
                <a:latin typeface="Impact" panose="020B0806030902050204" pitchFamily="34" charset="0"/>
                <a:cs typeface="+mn-ea"/>
                <a:sym typeface="+mn-lt"/>
              </a:rPr>
              <a:t>04</a:t>
            </a:r>
            <a:endParaRPr kumimoji="1" lang="zh-CN" altLang="en-US" sz="2400" dirty="0">
              <a:latin typeface="Impact" panose="020B0806030902050204" pitchFamily="34" charset="0"/>
              <a:cs typeface="+mn-ea"/>
              <a:sym typeface="+mn-lt"/>
            </a:endParaRPr>
          </a:p>
        </p:txBody>
      </p:sp>
      <p:sp>
        <p:nvSpPr>
          <p:cNvPr id="19" name="矩形 18"/>
          <p:cNvSpPr/>
          <p:nvPr/>
        </p:nvSpPr>
        <p:spPr>
          <a:xfrm>
            <a:off x="9450336" y="3731110"/>
            <a:ext cx="1210588" cy="400110"/>
          </a:xfrm>
          <a:prstGeom prst="rect">
            <a:avLst/>
          </a:prstGeom>
        </p:spPr>
        <p:txBody>
          <a:bodyPr wrap="none">
            <a:spAutoFit/>
          </a:bodyPr>
          <a:lstStyle/>
          <a:p>
            <a:r>
              <a:rPr lang="zh-CN" altLang="en-US" sz="2000" dirty="0">
                <a:cs typeface="+mn-ea"/>
                <a:sym typeface="+mn-lt"/>
              </a:rPr>
              <a:t>绿化养护</a:t>
            </a:r>
            <a:endParaRPr lang="en-US" altLang="zh-CN" sz="2000" dirty="0">
              <a:cs typeface="+mn-ea"/>
              <a:sym typeface="+mn-lt"/>
            </a:endParaRPr>
          </a:p>
        </p:txBody>
      </p:sp>
      <p:sp>
        <p:nvSpPr>
          <p:cNvPr id="20" name="文本框 19"/>
          <p:cNvSpPr txBox="1"/>
          <p:nvPr/>
        </p:nvSpPr>
        <p:spPr>
          <a:xfrm>
            <a:off x="5758865" y="4435238"/>
            <a:ext cx="873957" cy="461665"/>
          </a:xfrm>
          <a:prstGeom prst="rect">
            <a:avLst/>
          </a:prstGeom>
          <a:noFill/>
        </p:spPr>
        <p:txBody>
          <a:bodyPr wrap="none" rtlCol="0">
            <a:spAutoFit/>
          </a:bodyPr>
          <a:lstStyle/>
          <a:p>
            <a:pPr marL="342900" indent="-342900">
              <a:buClr>
                <a:schemeClr val="accent1"/>
              </a:buClr>
              <a:buFont typeface="Wingdings" panose="05000000000000000000" pitchFamily="2" charset="2"/>
              <a:buChar char="u"/>
            </a:pPr>
            <a:r>
              <a:rPr kumimoji="1" lang="en-US" altLang="zh-CN" sz="2400" dirty="0" smtClean="0">
                <a:latin typeface="Impact" panose="020B0806030902050204" pitchFamily="34" charset="0"/>
                <a:cs typeface="+mn-ea"/>
                <a:sym typeface="+mn-lt"/>
              </a:rPr>
              <a:t>05</a:t>
            </a:r>
            <a:endParaRPr kumimoji="1" lang="zh-CN" altLang="en-US" sz="2400" dirty="0">
              <a:latin typeface="Impact" panose="020B0806030902050204" pitchFamily="34" charset="0"/>
              <a:cs typeface="+mn-ea"/>
              <a:sym typeface="+mn-lt"/>
            </a:endParaRPr>
          </a:p>
        </p:txBody>
      </p:sp>
      <p:sp>
        <p:nvSpPr>
          <p:cNvPr id="21" name="矩形 20"/>
          <p:cNvSpPr/>
          <p:nvPr/>
        </p:nvSpPr>
        <p:spPr>
          <a:xfrm>
            <a:off x="6607422" y="4460637"/>
            <a:ext cx="1210588" cy="400110"/>
          </a:xfrm>
          <a:prstGeom prst="rect">
            <a:avLst/>
          </a:prstGeom>
        </p:spPr>
        <p:txBody>
          <a:bodyPr wrap="none">
            <a:spAutoFit/>
          </a:bodyPr>
          <a:lstStyle/>
          <a:p>
            <a:r>
              <a:rPr lang="zh-CN" altLang="en-US" sz="2000" dirty="0">
                <a:cs typeface="+mn-ea"/>
                <a:sym typeface="+mn-lt"/>
              </a:rPr>
              <a:t>交通秩序</a:t>
            </a:r>
            <a:endParaRPr lang="en-US" altLang="zh-CN" sz="2000" dirty="0">
              <a:cs typeface="+mn-ea"/>
              <a:sym typeface="+mn-lt"/>
            </a:endParaRPr>
          </a:p>
        </p:txBody>
      </p:sp>
      <p:sp>
        <p:nvSpPr>
          <p:cNvPr id="22" name="文本框 21"/>
          <p:cNvSpPr txBox="1"/>
          <p:nvPr/>
        </p:nvSpPr>
        <p:spPr>
          <a:xfrm>
            <a:off x="5751373" y="5159493"/>
            <a:ext cx="816249" cy="461665"/>
          </a:xfrm>
          <a:prstGeom prst="rect">
            <a:avLst/>
          </a:prstGeom>
          <a:noFill/>
        </p:spPr>
        <p:txBody>
          <a:bodyPr wrap="none" rtlCol="0">
            <a:spAutoFit/>
          </a:bodyPr>
          <a:lstStyle/>
          <a:p>
            <a:pPr marL="342900" indent="-342900">
              <a:buClr>
                <a:schemeClr val="accent1"/>
              </a:buClr>
              <a:buFont typeface="Wingdings" panose="05000000000000000000" pitchFamily="2" charset="2"/>
              <a:buChar char="u"/>
            </a:pPr>
            <a:r>
              <a:rPr kumimoji="1" lang="en-US" altLang="zh-CN" sz="2400" dirty="0" smtClean="0">
                <a:latin typeface="Impact" panose="020B0806030902050204" pitchFamily="34" charset="0"/>
                <a:cs typeface="+mn-ea"/>
                <a:sym typeface="+mn-lt"/>
              </a:rPr>
              <a:t>07</a:t>
            </a:r>
            <a:endParaRPr kumimoji="1" lang="zh-CN" altLang="en-US" sz="2400" dirty="0">
              <a:latin typeface="Impact" panose="020B0806030902050204" pitchFamily="34" charset="0"/>
              <a:cs typeface="+mn-ea"/>
              <a:sym typeface="+mn-lt"/>
            </a:endParaRPr>
          </a:p>
        </p:txBody>
      </p:sp>
      <p:sp>
        <p:nvSpPr>
          <p:cNvPr id="23" name="矩形 22"/>
          <p:cNvSpPr/>
          <p:nvPr/>
        </p:nvSpPr>
        <p:spPr>
          <a:xfrm>
            <a:off x="6599930" y="5184892"/>
            <a:ext cx="1210588" cy="400110"/>
          </a:xfrm>
          <a:prstGeom prst="rect">
            <a:avLst/>
          </a:prstGeom>
        </p:spPr>
        <p:txBody>
          <a:bodyPr wrap="none">
            <a:spAutoFit/>
          </a:bodyPr>
          <a:lstStyle/>
          <a:p>
            <a:r>
              <a:rPr lang="zh-CN" altLang="en-US" sz="2000" dirty="0">
                <a:cs typeface="+mn-ea"/>
                <a:sym typeface="+mn-lt"/>
              </a:rPr>
              <a:t>客户服务</a:t>
            </a:r>
            <a:endParaRPr lang="en-US" altLang="zh-CN" sz="2000" dirty="0">
              <a:cs typeface="+mn-ea"/>
              <a:sym typeface="+mn-lt"/>
            </a:endParaRPr>
          </a:p>
        </p:txBody>
      </p:sp>
      <p:sp>
        <p:nvSpPr>
          <p:cNvPr id="24" name="文本框 23"/>
          <p:cNvSpPr txBox="1"/>
          <p:nvPr/>
        </p:nvSpPr>
        <p:spPr>
          <a:xfrm>
            <a:off x="8568887" y="4460638"/>
            <a:ext cx="873957" cy="461665"/>
          </a:xfrm>
          <a:prstGeom prst="rect">
            <a:avLst/>
          </a:prstGeom>
          <a:noFill/>
        </p:spPr>
        <p:txBody>
          <a:bodyPr wrap="none" rtlCol="0">
            <a:spAutoFit/>
          </a:bodyPr>
          <a:lstStyle/>
          <a:p>
            <a:pPr marL="342900" indent="-342900">
              <a:buClr>
                <a:schemeClr val="accent1"/>
              </a:buClr>
              <a:buFont typeface="Wingdings" panose="05000000000000000000" pitchFamily="2" charset="2"/>
              <a:buChar char="u"/>
            </a:pPr>
            <a:r>
              <a:rPr kumimoji="1" lang="en-US" altLang="zh-CN" sz="2400" dirty="0" smtClean="0">
                <a:latin typeface="Impact" panose="020B0806030902050204" pitchFamily="34" charset="0"/>
                <a:cs typeface="+mn-ea"/>
                <a:sym typeface="+mn-lt"/>
              </a:rPr>
              <a:t>06</a:t>
            </a:r>
            <a:endParaRPr kumimoji="1" lang="zh-CN" altLang="en-US" sz="2400" dirty="0">
              <a:latin typeface="Impact" panose="020B0806030902050204" pitchFamily="34" charset="0"/>
              <a:cs typeface="+mn-ea"/>
              <a:sym typeface="+mn-lt"/>
            </a:endParaRPr>
          </a:p>
        </p:txBody>
      </p:sp>
      <p:sp>
        <p:nvSpPr>
          <p:cNvPr id="25" name="矩形 24"/>
          <p:cNvSpPr/>
          <p:nvPr/>
        </p:nvSpPr>
        <p:spPr>
          <a:xfrm>
            <a:off x="9442844" y="4460637"/>
            <a:ext cx="1210588" cy="400110"/>
          </a:xfrm>
          <a:prstGeom prst="rect">
            <a:avLst/>
          </a:prstGeom>
        </p:spPr>
        <p:txBody>
          <a:bodyPr wrap="none">
            <a:spAutoFit/>
          </a:bodyPr>
          <a:lstStyle/>
          <a:p>
            <a:r>
              <a:rPr lang="zh-CN" altLang="en-US" sz="2000" dirty="0">
                <a:cs typeface="+mn-ea"/>
                <a:sym typeface="+mn-lt"/>
              </a:rPr>
              <a:t>家庭维修</a:t>
            </a:r>
            <a:endParaRPr lang="en-US" altLang="zh-CN" sz="2000" dirty="0">
              <a:cs typeface="+mn-ea"/>
              <a:sym typeface="+mn-lt"/>
            </a:endParaRPr>
          </a:p>
        </p:txBody>
      </p:sp>
      <p:sp>
        <p:nvSpPr>
          <p:cNvPr id="26" name="文本框 25"/>
          <p:cNvSpPr txBox="1"/>
          <p:nvPr/>
        </p:nvSpPr>
        <p:spPr>
          <a:xfrm>
            <a:off x="8561395" y="5184893"/>
            <a:ext cx="873957" cy="461665"/>
          </a:xfrm>
          <a:prstGeom prst="rect">
            <a:avLst/>
          </a:prstGeom>
          <a:noFill/>
        </p:spPr>
        <p:txBody>
          <a:bodyPr wrap="none" rtlCol="0">
            <a:spAutoFit/>
          </a:bodyPr>
          <a:lstStyle/>
          <a:p>
            <a:pPr marL="342900" indent="-342900">
              <a:buClr>
                <a:schemeClr val="accent1"/>
              </a:buClr>
              <a:buFont typeface="Wingdings" panose="05000000000000000000" pitchFamily="2" charset="2"/>
              <a:buChar char="u"/>
            </a:pPr>
            <a:r>
              <a:rPr kumimoji="1" lang="en-US" altLang="zh-CN" sz="2400" dirty="0" smtClean="0">
                <a:latin typeface="Impact" panose="020B0806030902050204" pitchFamily="34" charset="0"/>
                <a:cs typeface="+mn-ea"/>
                <a:sym typeface="+mn-lt"/>
              </a:rPr>
              <a:t>08</a:t>
            </a:r>
            <a:endParaRPr kumimoji="1" lang="zh-CN" altLang="en-US" sz="2400" dirty="0">
              <a:latin typeface="Impact" panose="020B0806030902050204" pitchFamily="34" charset="0"/>
              <a:cs typeface="+mn-ea"/>
              <a:sym typeface="+mn-lt"/>
            </a:endParaRPr>
          </a:p>
        </p:txBody>
      </p:sp>
      <p:sp>
        <p:nvSpPr>
          <p:cNvPr id="27" name="矩形 26"/>
          <p:cNvSpPr/>
          <p:nvPr/>
        </p:nvSpPr>
        <p:spPr>
          <a:xfrm>
            <a:off x="9435352" y="5184892"/>
            <a:ext cx="1723549" cy="400110"/>
          </a:xfrm>
          <a:prstGeom prst="rect">
            <a:avLst/>
          </a:prstGeom>
        </p:spPr>
        <p:txBody>
          <a:bodyPr wrap="none">
            <a:spAutoFit/>
          </a:bodyPr>
          <a:lstStyle/>
          <a:p>
            <a:r>
              <a:rPr lang="zh-CN" altLang="en-US" sz="2000" dirty="0">
                <a:cs typeface="+mn-ea"/>
                <a:sym typeface="+mn-lt"/>
              </a:rPr>
              <a:t>物业增值服务</a:t>
            </a:r>
            <a:endParaRPr lang="en-US" altLang="zh-CN" sz="2000" dirty="0">
              <a:cs typeface="+mn-ea"/>
              <a:sym typeface="+mn-lt"/>
            </a:endParaRPr>
          </a:p>
        </p:txBody>
      </p:sp>
      <p:sp>
        <p:nvSpPr>
          <p:cNvPr id="28" name="文本框 27"/>
          <p:cNvSpPr txBox="1"/>
          <p:nvPr/>
        </p:nvSpPr>
        <p:spPr>
          <a:xfrm>
            <a:off x="5727732" y="1057457"/>
            <a:ext cx="4224789" cy="1692771"/>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8000" b="1" spc="600" dirty="0" smtClean="0">
                <a:cs typeface="+mn-ea"/>
                <a:sym typeface="+mn-lt"/>
              </a:rPr>
              <a:t>目录</a:t>
            </a:r>
            <a:endParaRPr lang="en-US" altLang="zh-CN" sz="8000" b="1" spc="6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right)">
                                      <p:cBhvr>
                                        <p:cTn id="20" dur="500"/>
                                        <p:tgtEl>
                                          <p:spTgt spid="16"/>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ppt_x</p:attrName>
                                        </p:attrNameLst>
                                      </p:cBhvr>
                                      <p:tavLst>
                                        <p:tav tm="0">
                                          <p:val>
                                            <p:strVal val="#ppt_x-#ppt_w*1.125000"/>
                                          </p:val>
                                        </p:tav>
                                        <p:tav tm="100000">
                                          <p:val>
                                            <p:strVal val="#ppt_x"/>
                                          </p:val>
                                        </p:tav>
                                      </p:tavLst>
                                    </p:anim>
                                    <p:animEffect transition="in" filter="wipe(right)">
                                      <p:cBhvr>
                                        <p:cTn id="24" dur="500"/>
                                        <p:tgtEl>
                                          <p:spTgt spid="18"/>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p:tgtEl>
                                          <p:spTgt spid="20"/>
                                        </p:tgtEl>
                                        <p:attrNameLst>
                                          <p:attrName>ppt_x</p:attrName>
                                        </p:attrNameLst>
                                      </p:cBhvr>
                                      <p:tavLst>
                                        <p:tav tm="0">
                                          <p:val>
                                            <p:strVal val="#ppt_x-#ppt_w*1.125000"/>
                                          </p:val>
                                        </p:tav>
                                        <p:tav tm="100000">
                                          <p:val>
                                            <p:strVal val="#ppt_x"/>
                                          </p:val>
                                        </p:tav>
                                      </p:tavLst>
                                    </p:anim>
                                    <p:animEffect transition="in" filter="wipe(right)">
                                      <p:cBhvr>
                                        <p:cTn id="28" dur="500"/>
                                        <p:tgtEl>
                                          <p:spTgt spid="20"/>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ppt_x</p:attrName>
                                        </p:attrNameLst>
                                      </p:cBhvr>
                                      <p:tavLst>
                                        <p:tav tm="0">
                                          <p:val>
                                            <p:strVal val="#ppt_x-#ppt_w*1.125000"/>
                                          </p:val>
                                        </p:tav>
                                        <p:tav tm="100000">
                                          <p:val>
                                            <p:strVal val="#ppt_x"/>
                                          </p:val>
                                        </p:tav>
                                      </p:tavLst>
                                    </p:anim>
                                    <p:animEffect transition="in" filter="wipe(right)">
                                      <p:cBhvr>
                                        <p:cTn id="32" dur="500"/>
                                        <p:tgtEl>
                                          <p:spTgt spid="24"/>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p:tgtEl>
                                          <p:spTgt spid="22"/>
                                        </p:tgtEl>
                                        <p:attrNameLst>
                                          <p:attrName>ppt_x</p:attrName>
                                        </p:attrNameLst>
                                      </p:cBhvr>
                                      <p:tavLst>
                                        <p:tav tm="0">
                                          <p:val>
                                            <p:strVal val="#ppt_x-#ppt_w*1.125000"/>
                                          </p:val>
                                        </p:tav>
                                        <p:tav tm="100000">
                                          <p:val>
                                            <p:strVal val="#ppt_x"/>
                                          </p:val>
                                        </p:tav>
                                      </p:tavLst>
                                    </p:anim>
                                    <p:animEffect transition="in" filter="wipe(right)">
                                      <p:cBhvr>
                                        <p:cTn id="36" dur="500"/>
                                        <p:tgtEl>
                                          <p:spTgt spid="22"/>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p:tgtEl>
                                          <p:spTgt spid="26"/>
                                        </p:tgtEl>
                                        <p:attrNameLst>
                                          <p:attrName>ppt_x</p:attrName>
                                        </p:attrNameLst>
                                      </p:cBhvr>
                                      <p:tavLst>
                                        <p:tav tm="0">
                                          <p:val>
                                            <p:strVal val="#ppt_x-#ppt_w*1.125000"/>
                                          </p:val>
                                        </p:tav>
                                        <p:tav tm="100000">
                                          <p:val>
                                            <p:strVal val="#ppt_x"/>
                                          </p:val>
                                        </p:tav>
                                      </p:tavLst>
                                    </p:anim>
                                    <p:animEffect transition="in" filter="wipe(right)">
                                      <p:cBhvr>
                                        <p:cTn id="40" dur="500"/>
                                        <p:tgtEl>
                                          <p:spTgt spid="26"/>
                                        </p:tgtEl>
                                      </p:cBhvr>
                                    </p:animEffect>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1000" fill="hold"/>
                                        <p:tgtEl>
                                          <p:spTgt spid="13"/>
                                        </p:tgtEl>
                                        <p:attrNameLst>
                                          <p:attrName>ppt_x</p:attrName>
                                        </p:attrNameLst>
                                      </p:cBhvr>
                                      <p:tavLst>
                                        <p:tav tm="0">
                                          <p:val>
                                            <p:strVal val="#ppt_x"/>
                                          </p:val>
                                        </p:tav>
                                        <p:tav tm="100000">
                                          <p:val>
                                            <p:strVal val="#ppt_x"/>
                                          </p:val>
                                        </p:tav>
                                      </p:tavLst>
                                    </p:anim>
                                    <p:anim calcmode="lin" valueType="num">
                                      <p:cBhvr additive="base">
                                        <p:cTn id="45" dur="10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5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1000" fill="hold"/>
                                        <p:tgtEl>
                                          <p:spTgt spid="15"/>
                                        </p:tgtEl>
                                        <p:attrNameLst>
                                          <p:attrName>ppt_x</p:attrName>
                                        </p:attrNameLst>
                                      </p:cBhvr>
                                      <p:tavLst>
                                        <p:tav tm="0">
                                          <p:val>
                                            <p:strVal val="#ppt_x"/>
                                          </p:val>
                                        </p:tav>
                                        <p:tav tm="100000">
                                          <p:val>
                                            <p:strVal val="#ppt_x"/>
                                          </p:val>
                                        </p:tav>
                                      </p:tavLst>
                                    </p:anim>
                                    <p:anim calcmode="lin" valueType="num">
                                      <p:cBhvr additive="base">
                                        <p:cTn id="49" dur="100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30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1000" fill="hold"/>
                                        <p:tgtEl>
                                          <p:spTgt spid="17"/>
                                        </p:tgtEl>
                                        <p:attrNameLst>
                                          <p:attrName>ppt_x</p:attrName>
                                        </p:attrNameLst>
                                      </p:cBhvr>
                                      <p:tavLst>
                                        <p:tav tm="0">
                                          <p:val>
                                            <p:strVal val="#ppt_x"/>
                                          </p:val>
                                        </p:tav>
                                        <p:tav tm="100000">
                                          <p:val>
                                            <p:strVal val="#ppt_x"/>
                                          </p:val>
                                        </p:tav>
                                      </p:tavLst>
                                    </p:anim>
                                    <p:anim calcmode="lin" valueType="num">
                                      <p:cBhvr additive="base">
                                        <p:cTn id="53" dur="1000" fill="hold"/>
                                        <p:tgtEl>
                                          <p:spTgt spid="1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45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1000" fill="hold"/>
                                        <p:tgtEl>
                                          <p:spTgt spid="19"/>
                                        </p:tgtEl>
                                        <p:attrNameLst>
                                          <p:attrName>ppt_x</p:attrName>
                                        </p:attrNameLst>
                                      </p:cBhvr>
                                      <p:tavLst>
                                        <p:tav tm="0">
                                          <p:val>
                                            <p:strVal val="#ppt_x"/>
                                          </p:val>
                                        </p:tav>
                                        <p:tav tm="100000">
                                          <p:val>
                                            <p:strVal val="#ppt_x"/>
                                          </p:val>
                                        </p:tav>
                                      </p:tavLst>
                                    </p:anim>
                                    <p:anim calcmode="lin" valueType="num">
                                      <p:cBhvr additive="base">
                                        <p:cTn id="57" dur="1000" fill="hold"/>
                                        <p:tgtEl>
                                          <p:spTgt spid="1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600"/>
                                  </p:stCondLst>
                                  <p:childTnLst>
                                    <p:set>
                                      <p:cBhvr>
                                        <p:cTn id="59" dur="1" fill="hold">
                                          <p:stCondLst>
                                            <p:cond delay="0"/>
                                          </p:stCondLst>
                                        </p:cTn>
                                        <p:tgtEl>
                                          <p:spTgt spid="21"/>
                                        </p:tgtEl>
                                        <p:attrNameLst>
                                          <p:attrName>style.visibility</p:attrName>
                                        </p:attrNameLst>
                                      </p:cBhvr>
                                      <p:to>
                                        <p:strVal val="visible"/>
                                      </p:to>
                                    </p:set>
                                    <p:anim calcmode="lin" valueType="num">
                                      <p:cBhvr additive="base">
                                        <p:cTn id="60" dur="1000" fill="hold"/>
                                        <p:tgtEl>
                                          <p:spTgt spid="21"/>
                                        </p:tgtEl>
                                        <p:attrNameLst>
                                          <p:attrName>ppt_x</p:attrName>
                                        </p:attrNameLst>
                                      </p:cBhvr>
                                      <p:tavLst>
                                        <p:tav tm="0">
                                          <p:val>
                                            <p:strVal val="#ppt_x"/>
                                          </p:val>
                                        </p:tav>
                                        <p:tav tm="100000">
                                          <p:val>
                                            <p:strVal val="#ppt_x"/>
                                          </p:val>
                                        </p:tav>
                                      </p:tavLst>
                                    </p:anim>
                                    <p:anim calcmode="lin" valueType="num">
                                      <p:cBhvr additive="base">
                                        <p:cTn id="61" dur="1000" fill="hold"/>
                                        <p:tgtEl>
                                          <p:spTgt spid="21"/>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75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1000" fill="hold"/>
                                        <p:tgtEl>
                                          <p:spTgt spid="25"/>
                                        </p:tgtEl>
                                        <p:attrNameLst>
                                          <p:attrName>ppt_x</p:attrName>
                                        </p:attrNameLst>
                                      </p:cBhvr>
                                      <p:tavLst>
                                        <p:tav tm="0">
                                          <p:val>
                                            <p:strVal val="#ppt_x"/>
                                          </p:val>
                                        </p:tav>
                                        <p:tav tm="100000">
                                          <p:val>
                                            <p:strVal val="#ppt_x"/>
                                          </p:val>
                                        </p:tav>
                                      </p:tavLst>
                                    </p:anim>
                                    <p:anim calcmode="lin" valueType="num">
                                      <p:cBhvr additive="base">
                                        <p:cTn id="65" dur="1000" fill="hold"/>
                                        <p:tgtEl>
                                          <p:spTgt spid="25"/>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90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1000" fill="hold"/>
                                        <p:tgtEl>
                                          <p:spTgt spid="23"/>
                                        </p:tgtEl>
                                        <p:attrNameLst>
                                          <p:attrName>ppt_x</p:attrName>
                                        </p:attrNameLst>
                                      </p:cBhvr>
                                      <p:tavLst>
                                        <p:tav tm="0">
                                          <p:val>
                                            <p:strVal val="#ppt_x"/>
                                          </p:val>
                                        </p:tav>
                                        <p:tav tm="100000">
                                          <p:val>
                                            <p:strVal val="#ppt_x"/>
                                          </p:val>
                                        </p:tav>
                                      </p:tavLst>
                                    </p:anim>
                                    <p:anim calcmode="lin" valueType="num">
                                      <p:cBhvr additive="base">
                                        <p:cTn id="69" dur="1000" fill="hold"/>
                                        <p:tgtEl>
                                          <p:spTgt spid="2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115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1000" fill="hold"/>
                                        <p:tgtEl>
                                          <p:spTgt spid="27"/>
                                        </p:tgtEl>
                                        <p:attrNameLst>
                                          <p:attrName>ppt_x</p:attrName>
                                        </p:attrNameLst>
                                      </p:cBhvr>
                                      <p:tavLst>
                                        <p:tav tm="0">
                                          <p:val>
                                            <p:strVal val="#ppt_x"/>
                                          </p:val>
                                        </p:tav>
                                        <p:tav tm="100000">
                                          <p:val>
                                            <p:strVal val="#ppt_x"/>
                                          </p:val>
                                        </p:tav>
                                      </p:tavLst>
                                    </p:anim>
                                    <p:anim calcmode="lin" valueType="num">
                                      <p:cBhvr additive="base">
                                        <p:cTn id="73" dur="1000" fill="hold"/>
                                        <p:tgtEl>
                                          <p:spTgt spid="27"/>
                                        </p:tgtEl>
                                        <p:attrNameLst>
                                          <p:attrName>ppt_y</p:attrName>
                                        </p:attrNameLst>
                                      </p:cBhvr>
                                      <p:tavLst>
                                        <p:tav tm="0">
                                          <p:val>
                                            <p:strVal val="1+#ppt_h/2"/>
                                          </p:val>
                                        </p:tav>
                                        <p:tav tm="100000">
                                          <p:val>
                                            <p:strVal val="#ppt_y"/>
                                          </p:val>
                                        </p:tav>
                                      </p:tavLst>
                                    </p:anim>
                                  </p:childTnLst>
                                </p:cTn>
                              </p:par>
                            </p:childTnLst>
                          </p:cTn>
                        </p:par>
                        <p:par>
                          <p:cTn id="74" fill="hold">
                            <p:stCondLst>
                              <p:cond delay="2000"/>
                            </p:stCondLst>
                            <p:childTnLst>
                              <p:par>
                                <p:cTn id="75" presetID="22" presetClass="entr" presetSubtype="1"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07850" y="1228890"/>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681400" y="1228891"/>
            <a:ext cx="2012501" cy="2012501"/>
          </a:xfrm>
          <a:prstGeom prst="rect">
            <a:avLst/>
          </a:prstGeom>
          <a:blipFill>
            <a:blip r:embed="rId2"/>
            <a:srcRect/>
            <a:stretch>
              <a:fillRect l="-29210" r="-287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3944625" y="1228889"/>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Impact" panose="020B0806030902050204" pitchFamily="34" charset="0"/>
                <a:cs typeface="+mn-ea"/>
                <a:sym typeface="+mn-lt"/>
              </a:rPr>
              <a:t>01</a:t>
            </a:r>
            <a:endParaRPr lang="zh-CN" altLang="en-US" sz="7200" dirty="0">
              <a:latin typeface="Impact" panose="020B0806030902050204" pitchFamily="34" charset="0"/>
              <a:cs typeface="+mn-ea"/>
              <a:sym typeface="+mn-lt"/>
            </a:endParaRPr>
          </a:p>
        </p:txBody>
      </p:sp>
      <p:sp>
        <p:nvSpPr>
          <p:cNvPr id="22" name="矩形 21"/>
          <p:cNvSpPr/>
          <p:nvPr/>
        </p:nvSpPr>
        <p:spPr>
          <a:xfrm>
            <a:off x="8471075" y="122888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4530598" y="3708599"/>
            <a:ext cx="2954655" cy="923330"/>
          </a:xfrm>
          <a:prstGeom prst="rect">
            <a:avLst/>
          </a:prstGeom>
          <a:noFill/>
        </p:spPr>
        <p:txBody>
          <a:bodyPr wrap="none" rtlCol="0">
            <a:spAutoFit/>
            <a:scene3d>
              <a:camera prst="orthographicFront"/>
              <a:lightRig rig="threePt" dir="t"/>
            </a:scene3d>
            <a:sp3d contourW="12700"/>
          </a:bodyPr>
          <a:lstStyle/>
          <a:p>
            <a:r>
              <a:rPr lang="zh-CN" altLang="en-US" sz="5400" b="1" dirty="0" smtClean="0">
                <a:cs typeface="+mn-ea"/>
                <a:sym typeface="+mn-lt"/>
              </a:rPr>
              <a:t>安全方面</a:t>
            </a:r>
            <a:endParaRPr lang="en-US" altLang="zh-CN" sz="5400" b="1" dirty="0">
              <a:cs typeface="+mn-ea"/>
              <a:sym typeface="+mn-lt"/>
            </a:endParaRPr>
          </a:p>
        </p:txBody>
      </p:sp>
      <p:grpSp>
        <p:nvGrpSpPr>
          <p:cNvPr id="24" name="组合 23"/>
          <p:cNvGrpSpPr/>
          <p:nvPr/>
        </p:nvGrpSpPr>
        <p:grpSpPr>
          <a:xfrm>
            <a:off x="0" y="4872188"/>
            <a:ext cx="12204000" cy="72000"/>
            <a:chOff x="4376786" y="-327967"/>
            <a:chExt cx="1714500" cy="327967"/>
          </a:xfrm>
        </p:grpSpPr>
        <p:sp>
          <p:nvSpPr>
            <p:cNvPr id="25" name="矩形 24"/>
            <p:cNvSpPr/>
            <p:nvPr/>
          </p:nvSpPr>
          <p:spPr>
            <a:xfrm>
              <a:off x="4376786" y="-327967"/>
              <a:ext cx="571500" cy="327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4948286" y="-327967"/>
              <a:ext cx="571500" cy="327967"/>
            </a:xfrm>
            <a:prstGeom prst="rect">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5519786" y="-327967"/>
              <a:ext cx="571500" cy="3279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等腰三角形 27"/>
          <p:cNvSpPr/>
          <p:nvPr/>
        </p:nvSpPr>
        <p:spPr>
          <a:xfrm flipV="1">
            <a:off x="5727700" y="5184447"/>
            <a:ext cx="736600" cy="350495"/>
          </a:xfrm>
          <a:prstGeom prst="triangle">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安全方面</a:t>
            </a:r>
            <a:endParaRPr lang="zh-CN" altLang="en-US"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1"/>
          <p:cNvSpPr/>
          <p:nvPr/>
        </p:nvSpPr>
        <p:spPr>
          <a:xfrm>
            <a:off x="1061335" y="1661586"/>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smtClean="0">
                <a:solidFill>
                  <a:schemeClr val="bg1"/>
                </a:solidFill>
                <a:cs typeface="+mn-ea"/>
                <a:sym typeface="+mn-lt"/>
              </a:rPr>
              <a:t>重点加强安全团队内部管理，提升客户直观感受</a:t>
            </a:r>
            <a:endParaRPr lang="zh-CN" altLang="en-US" sz="2400" b="1" dirty="0">
              <a:solidFill>
                <a:schemeClr val="bg1"/>
              </a:solidFill>
              <a:cs typeface="+mn-ea"/>
              <a:sym typeface="+mn-lt"/>
            </a:endParaRPr>
          </a:p>
        </p:txBody>
      </p:sp>
      <p:sp>
        <p:nvSpPr>
          <p:cNvPr id="3" name="矩形 2"/>
          <p:cNvSpPr/>
          <p:nvPr/>
        </p:nvSpPr>
        <p:spPr>
          <a:xfrm>
            <a:off x="1061335" y="2654300"/>
            <a:ext cx="4056765" cy="29210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334885" y="2654300"/>
            <a:ext cx="660400" cy="48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9" name="矩形 28"/>
          <p:cNvSpPr/>
          <p:nvPr/>
        </p:nvSpPr>
        <p:spPr>
          <a:xfrm>
            <a:off x="5334885" y="3467100"/>
            <a:ext cx="660400" cy="482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0" name="矩形 29"/>
          <p:cNvSpPr/>
          <p:nvPr/>
        </p:nvSpPr>
        <p:spPr>
          <a:xfrm>
            <a:off x="5334885" y="4279900"/>
            <a:ext cx="660400" cy="48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1" name="矩形 30"/>
          <p:cNvSpPr/>
          <p:nvPr/>
        </p:nvSpPr>
        <p:spPr>
          <a:xfrm>
            <a:off x="5334885" y="5092700"/>
            <a:ext cx="660400" cy="482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5" name="矩形 4"/>
          <p:cNvSpPr/>
          <p:nvPr/>
        </p:nvSpPr>
        <p:spPr>
          <a:xfrm>
            <a:off x="6096000" y="2633990"/>
            <a:ext cx="4833235" cy="523220"/>
          </a:xfrm>
          <a:prstGeom prst="rect">
            <a:avLst/>
          </a:prstGeom>
        </p:spPr>
        <p:txBody>
          <a:bodyPr wrap="square">
            <a:spAutoFit/>
          </a:bodyPr>
          <a:lstStyle/>
          <a:p>
            <a:pPr>
              <a:buClr>
                <a:srgbClr val="244073"/>
              </a:buClr>
              <a:buSzPct val="80000"/>
            </a:pPr>
            <a:r>
              <a:rPr lang="zh-CN" altLang="en-US" sz="1400" dirty="0" smtClean="0">
                <a:solidFill>
                  <a:schemeClr val="tx1">
                    <a:lumMod val="75000"/>
                    <a:lumOff val="25000"/>
                  </a:schemeClr>
                </a:solidFill>
                <a:cs typeface="+mn-ea"/>
                <a:sym typeface="+mn-lt"/>
              </a:rPr>
              <a:t>客户出入较集中的时段，将巡逻岗临时固定在明显位置，随时为客户提供便捷服务增强岗位的主动性</a:t>
            </a:r>
            <a:endParaRPr lang="en-US" altLang="zh-CN" sz="1400" dirty="0">
              <a:solidFill>
                <a:schemeClr val="tx1">
                  <a:lumMod val="75000"/>
                  <a:lumOff val="25000"/>
                </a:schemeClr>
              </a:solidFill>
              <a:cs typeface="+mn-ea"/>
              <a:sym typeface="+mn-lt"/>
            </a:endParaRPr>
          </a:p>
        </p:txBody>
      </p:sp>
      <p:sp>
        <p:nvSpPr>
          <p:cNvPr id="6" name="矩形 5"/>
          <p:cNvSpPr/>
          <p:nvPr/>
        </p:nvSpPr>
        <p:spPr>
          <a:xfrm>
            <a:off x="6096000" y="3554511"/>
            <a:ext cx="4493538" cy="307777"/>
          </a:xfrm>
          <a:prstGeom prst="rect">
            <a:avLst/>
          </a:prstGeom>
        </p:spPr>
        <p:txBody>
          <a:bodyPr wrap="none">
            <a:spAutoFit/>
          </a:bodyPr>
          <a:lstStyle/>
          <a:p>
            <a:pPr>
              <a:buClr>
                <a:srgbClr val="244073"/>
              </a:buClr>
              <a:buSzPct val="80000"/>
            </a:pPr>
            <a:r>
              <a:rPr lang="zh-CN" altLang="en-US" sz="1400" dirty="0" smtClean="0">
                <a:solidFill>
                  <a:schemeClr val="tx1">
                    <a:lumMod val="75000"/>
                    <a:lumOff val="25000"/>
                  </a:schemeClr>
                </a:solidFill>
                <a:cs typeface="+mn-ea"/>
                <a:sym typeface="+mn-lt"/>
              </a:rPr>
              <a:t>对认识的客户主动打招呼，面生的礼貌询问、身份核实</a:t>
            </a:r>
            <a:endParaRPr lang="en-US" altLang="zh-CN" sz="1400" dirty="0">
              <a:solidFill>
                <a:schemeClr val="tx1">
                  <a:lumMod val="75000"/>
                  <a:lumOff val="25000"/>
                </a:schemeClr>
              </a:solidFill>
              <a:cs typeface="+mn-ea"/>
              <a:sym typeface="+mn-lt"/>
            </a:endParaRPr>
          </a:p>
        </p:txBody>
      </p:sp>
      <p:sp>
        <p:nvSpPr>
          <p:cNvPr id="7" name="矩形 6"/>
          <p:cNvSpPr/>
          <p:nvPr/>
        </p:nvSpPr>
        <p:spPr>
          <a:xfrm>
            <a:off x="6096000" y="4259590"/>
            <a:ext cx="4833235" cy="523220"/>
          </a:xfrm>
          <a:prstGeom prst="rect">
            <a:avLst/>
          </a:prstGeom>
        </p:spPr>
        <p:txBody>
          <a:bodyPr wrap="square">
            <a:spAutoFit/>
          </a:bodyPr>
          <a:lstStyle/>
          <a:p>
            <a:pPr>
              <a:buClr>
                <a:srgbClr val="244073"/>
              </a:buClr>
              <a:buSzPct val="80000"/>
            </a:pPr>
            <a:r>
              <a:rPr lang="zh-CN" altLang="en-US" sz="1400" dirty="0" smtClean="0">
                <a:solidFill>
                  <a:schemeClr val="tx1">
                    <a:lumMod val="75000"/>
                    <a:lumOff val="25000"/>
                  </a:schemeClr>
                </a:solidFill>
                <a:cs typeface="+mn-ea"/>
                <a:sym typeface="+mn-lt"/>
              </a:rPr>
              <a:t>每周末下午客户集中时段，进行安全军事训练，提高客户对安全的直观感受</a:t>
            </a:r>
            <a:endParaRPr lang="en-US" altLang="zh-CN" sz="1400" dirty="0">
              <a:solidFill>
                <a:schemeClr val="tx1">
                  <a:lumMod val="75000"/>
                  <a:lumOff val="25000"/>
                </a:schemeClr>
              </a:solidFill>
              <a:cs typeface="+mn-ea"/>
              <a:sym typeface="+mn-lt"/>
            </a:endParaRPr>
          </a:p>
        </p:txBody>
      </p:sp>
      <p:sp>
        <p:nvSpPr>
          <p:cNvPr id="8" name="矩形 7"/>
          <p:cNvSpPr/>
          <p:nvPr/>
        </p:nvSpPr>
        <p:spPr>
          <a:xfrm>
            <a:off x="6096000" y="5092700"/>
            <a:ext cx="4833235" cy="523220"/>
          </a:xfrm>
          <a:prstGeom prst="rect">
            <a:avLst/>
          </a:prstGeom>
        </p:spPr>
        <p:txBody>
          <a:bodyPr wrap="square">
            <a:spAutoFit/>
          </a:bodyPr>
          <a:lstStyle/>
          <a:p>
            <a:pPr>
              <a:buClr>
                <a:srgbClr val="244073"/>
              </a:buClr>
              <a:buSzPct val="80000"/>
            </a:pPr>
            <a:r>
              <a:rPr lang="zh-CN" altLang="en-US" sz="1400" dirty="0" smtClean="0">
                <a:solidFill>
                  <a:schemeClr val="tx1">
                    <a:lumMod val="75000"/>
                    <a:lumOff val="25000"/>
                  </a:schemeClr>
                </a:solidFill>
                <a:cs typeface="+mn-ea"/>
                <a:sym typeface="+mn-lt"/>
              </a:rPr>
              <a:t>制作宣传画，在出入口摆放，引导住户进出小区时自觉刷卡，加强人员管控；</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安全方面</a:t>
            </a:r>
            <a:endParaRPr lang="zh-CN" altLang="en-US"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1"/>
          <p:cNvSpPr/>
          <p:nvPr/>
        </p:nvSpPr>
        <p:spPr>
          <a:xfrm>
            <a:off x="1061335" y="1661586"/>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smtClean="0">
                <a:solidFill>
                  <a:schemeClr val="bg1"/>
                </a:solidFill>
                <a:cs typeface="+mn-ea"/>
                <a:sym typeface="+mn-lt"/>
              </a:rPr>
              <a:t>重点加强安全团队内部管理，提升客户直观感受</a:t>
            </a:r>
            <a:endParaRPr lang="zh-CN" altLang="en-US" sz="2400" b="1" dirty="0">
              <a:solidFill>
                <a:schemeClr val="bg1"/>
              </a:solidFill>
              <a:cs typeface="+mn-ea"/>
              <a:sym typeface="+mn-lt"/>
            </a:endParaRPr>
          </a:p>
        </p:txBody>
      </p:sp>
      <p:sp>
        <p:nvSpPr>
          <p:cNvPr id="3" name="矩形 2"/>
          <p:cNvSpPr/>
          <p:nvPr/>
        </p:nvSpPr>
        <p:spPr>
          <a:xfrm>
            <a:off x="1061335" y="2654300"/>
            <a:ext cx="4056765" cy="29210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334885" y="2654300"/>
            <a:ext cx="660400" cy="48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9" name="矩形 28"/>
          <p:cNvSpPr/>
          <p:nvPr/>
        </p:nvSpPr>
        <p:spPr>
          <a:xfrm>
            <a:off x="5334885" y="3467100"/>
            <a:ext cx="660400" cy="482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0" name="矩形 29"/>
          <p:cNvSpPr/>
          <p:nvPr/>
        </p:nvSpPr>
        <p:spPr>
          <a:xfrm>
            <a:off x="5334885" y="4279900"/>
            <a:ext cx="660400" cy="48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1" name="矩形 30"/>
          <p:cNvSpPr/>
          <p:nvPr/>
        </p:nvSpPr>
        <p:spPr>
          <a:xfrm>
            <a:off x="5334885" y="5092700"/>
            <a:ext cx="660400" cy="482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5" name="矩形 4"/>
          <p:cNvSpPr/>
          <p:nvPr/>
        </p:nvSpPr>
        <p:spPr>
          <a:xfrm>
            <a:off x="6096000" y="2633990"/>
            <a:ext cx="4833235" cy="307777"/>
          </a:xfrm>
          <a:prstGeom prst="rect">
            <a:avLst/>
          </a:prstGeom>
        </p:spPr>
        <p:txBody>
          <a:bodyPr wrap="square">
            <a:spAutoFit/>
          </a:bodyPr>
          <a:lstStyle/>
          <a:p>
            <a:pPr>
              <a:buClr>
                <a:srgbClr val="244073"/>
              </a:buClr>
              <a:buSzPct val="80000"/>
            </a:pPr>
            <a:r>
              <a:rPr lang="zh-CN" altLang="en-US" sz="1400" dirty="0" smtClean="0">
                <a:solidFill>
                  <a:schemeClr val="tx1">
                    <a:lumMod val="75000"/>
                    <a:lumOff val="25000"/>
                  </a:schemeClr>
                </a:solidFill>
                <a:cs typeface="+mn-ea"/>
                <a:sym typeface="+mn-lt"/>
              </a:rPr>
              <a:t>定期上门统计出租户信息，消除安全隐患；</a:t>
            </a:r>
            <a:endParaRPr lang="zh-CN" altLang="en-US" sz="1400" dirty="0" smtClean="0">
              <a:solidFill>
                <a:schemeClr val="tx1">
                  <a:lumMod val="75000"/>
                  <a:lumOff val="25000"/>
                </a:schemeClr>
              </a:solidFill>
              <a:cs typeface="+mn-ea"/>
              <a:sym typeface="+mn-lt"/>
            </a:endParaRPr>
          </a:p>
        </p:txBody>
      </p:sp>
      <p:sp>
        <p:nvSpPr>
          <p:cNvPr id="6" name="矩形 5"/>
          <p:cNvSpPr/>
          <p:nvPr/>
        </p:nvSpPr>
        <p:spPr>
          <a:xfrm>
            <a:off x="6096000" y="3446790"/>
            <a:ext cx="4833235" cy="523220"/>
          </a:xfrm>
          <a:prstGeom prst="rect">
            <a:avLst/>
          </a:prstGeom>
        </p:spPr>
        <p:txBody>
          <a:bodyPr wrap="square">
            <a:spAutoFit/>
          </a:bodyPr>
          <a:lstStyle/>
          <a:p>
            <a:pPr>
              <a:buClr>
                <a:srgbClr val="244073"/>
              </a:buClr>
              <a:buSzPct val="80000"/>
            </a:pPr>
            <a:r>
              <a:rPr lang="zh-CN" altLang="en-US" sz="1400" dirty="0" smtClean="0">
                <a:solidFill>
                  <a:schemeClr val="tx1">
                    <a:lumMod val="75000"/>
                    <a:lumOff val="25000"/>
                  </a:schemeClr>
                </a:solidFill>
                <a:cs typeface="+mn-ea"/>
                <a:sym typeface="+mn-lt"/>
              </a:rPr>
              <a:t>定期开展安全日等活动，通过安全宣传展板或</a:t>
            </a:r>
            <a:r>
              <a:rPr lang="en-US" altLang="zh-CN" sz="1400" dirty="0" smtClean="0">
                <a:solidFill>
                  <a:schemeClr val="tx1">
                    <a:lumMod val="75000"/>
                    <a:lumOff val="25000"/>
                  </a:schemeClr>
                </a:solidFill>
                <a:cs typeface="+mn-ea"/>
                <a:sym typeface="+mn-lt"/>
              </a:rPr>
              <a:t>led</a:t>
            </a:r>
            <a:r>
              <a:rPr lang="zh-CN" altLang="en-US" sz="1400" dirty="0" smtClean="0">
                <a:solidFill>
                  <a:schemeClr val="tx1">
                    <a:lumMod val="75000"/>
                    <a:lumOff val="25000"/>
                  </a:schemeClr>
                </a:solidFill>
                <a:cs typeface="+mn-ea"/>
                <a:sym typeface="+mn-lt"/>
              </a:rPr>
              <a:t>屏播放进行宣传引导； </a:t>
            </a:r>
            <a:endParaRPr lang="zh-CN" altLang="en-US" sz="1400" dirty="0" smtClean="0">
              <a:solidFill>
                <a:schemeClr val="tx1">
                  <a:lumMod val="75000"/>
                  <a:lumOff val="25000"/>
                </a:schemeClr>
              </a:solidFill>
              <a:cs typeface="+mn-ea"/>
              <a:sym typeface="+mn-lt"/>
            </a:endParaRPr>
          </a:p>
        </p:txBody>
      </p:sp>
      <p:sp>
        <p:nvSpPr>
          <p:cNvPr id="7" name="矩形 6"/>
          <p:cNvSpPr/>
          <p:nvPr/>
        </p:nvSpPr>
        <p:spPr>
          <a:xfrm>
            <a:off x="6096000" y="4377466"/>
            <a:ext cx="4833235" cy="307777"/>
          </a:xfrm>
          <a:prstGeom prst="rect">
            <a:avLst/>
          </a:prstGeom>
        </p:spPr>
        <p:txBody>
          <a:bodyPr wrap="square">
            <a:spAutoFit/>
          </a:bodyPr>
          <a:lstStyle/>
          <a:p>
            <a:pPr>
              <a:buClr>
                <a:srgbClr val="244073"/>
              </a:buClr>
              <a:buSzPct val="80000"/>
            </a:pPr>
            <a:r>
              <a:rPr lang="zh-CN" altLang="en-US" sz="1400" dirty="0" smtClean="0">
                <a:solidFill>
                  <a:schemeClr val="tx1">
                    <a:lumMod val="75000"/>
                    <a:lumOff val="25000"/>
                  </a:schemeClr>
                </a:solidFill>
                <a:cs typeface="+mn-ea"/>
                <a:sym typeface="+mn-lt"/>
              </a:rPr>
              <a:t>对小区洋房地下车库梯间加装摄像头，保障人员出入受控； </a:t>
            </a:r>
            <a:endParaRPr lang="zh-CN" altLang="en-US" sz="1400" dirty="0">
              <a:solidFill>
                <a:schemeClr val="tx1">
                  <a:lumMod val="75000"/>
                  <a:lumOff val="25000"/>
                </a:schemeClr>
              </a:solidFill>
              <a:cs typeface="+mn-ea"/>
              <a:sym typeface="+mn-lt"/>
            </a:endParaRPr>
          </a:p>
        </p:txBody>
      </p:sp>
      <p:sp>
        <p:nvSpPr>
          <p:cNvPr id="8" name="矩形 7"/>
          <p:cNvSpPr/>
          <p:nvPr/>
        </p:nvSpPr>
        <p:spPr>
          <a:xfrm>
            <a:off x="6096000" y="5092700"/>
            <a:ext cx="4833235" cy="523220"/>
          </a:xfrm>
          <a:prstGeom prst="rect">
            <a:avLst/>
          </a:prstGeom>
        </p:spPr>
        <p:txBody>
          <a:bodyPr wrap="square">
            <a:spAutoFit/>
          </a:bodyPr>
          <a:lstStyle/>
          <a:p>
            <a:pPr>
              <a:buClr>
                <a:srgbClr val="244073"/>
              </a:buClr>
              <a:buSzPct val="80000"/>
            </a:pPr>
            <a:r>
              <a:rPr lang="zh-CN" altLang="en-US" sz="1400" dirty="0" smtClean="0">
                <a:solidFill>
                  <a:schemeClr val="tx1">
                    <a:lumMod val="75000"/>
                    <a:lumOff val="25000"/>
                  </a:schemeClr>
                </a:solidFill>
                <a:cs typeface="+mn-ea"/>
                <a:sym typeface="+mn-lt"/>
              </a:rPr>
              <a:t>片区管家定期到安全班组开座谈会，与一线安全员分析案例，提升一线人员的服务意识。</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07850" y="1228890"/>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681400" y="1228891"/>
            <a:ext cx="2012501" cy="2012501"/>
          </a:xfrm>
          <a:prstGeom prst="rect">
            <a:avLst/>
          </a:prstGeom>
          <a:blipFill>
            <a:blip r:embed="rId2"/>
            <a:srcRect/>
            <a:stretch>
              <a:fillRect l="-29210" r="-287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3944625" y="1228889"/>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Impact" panose="020B0806030902050204" pitchFamily="34" charset="0"/>
                <a:cs typeface="+mn-ea"/>
                <a:sym typeface="+mn-lt"/>
              </a:rPr>
              <a:t>02</a:t>
            </a:r>
            <a:endParaRPr lang="zh-CN" altLang="en-US" sz="7200" dirty="0">
              <a:latin typeface="Impact" panose="020B0806030902050204" pitchFamily="34" charset="0"/>
              <a:cs typeface="+mn-ea"/>
              <a:sym typeface="+mn-lt"/>
            </a:endParaRPr>
          </a:p>
        </p:txBody>
      </p:sp>
      <p:sp>
        <p:nvSpPr>
          <p:cNvPr id="22" name="矩形 21"/>
          <p:cNvSpPr/>
          <p:nvPr/>
        </p:nvSpPr>
        <p:spPr>
          <a:xfrm>
            <a:off x="8471075" y="122888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3880701" y="3708599"/>
            <a:ext cx="4339650" cy="923330"/>
          </a:xfrm>
          <a:prstGeom prst="rect">
            <a:avLst/>
          </a:prstGeom>
          <a:noFill/>
        </p:spPr>
        <p:txBody>
          <a:bodyPr wrap="square" rtlCol="0">
            <a:spAutoFit/>
            <a:scene3d>
              <a:camera prst="orthographicFront"/>
              <a:lightRig rig="threePt" dir="t"/>
            </a:scene3d>
            <a:sp3d contourW="12700"/>
          </a:bodyPr>
          <a:lstStyle/>
          <a:p>
            <a:r>
              <a:rPr lang="zh-CN" altLang="en-US" sz="5400" b="1" dirty="0" smtClean="0">
                <a:cs typeface="+mn-ea"/>
                <a:sym typeface="+mn-lt"/>
              </a:rPr>
              <a:t>公共设施维护</a:t>
            </a:r>
            <a:endParaRPr lang="en-US" altLang="zh-CN" sz="5400" b="1" dirty="0">
              <a:cs typeface="+mn-ea"/>
              <a:sym typeface="+mn-lt"/>
            </a:endParaRPr>
          </a:p>
        </p:txBody>
      </p:sp>
      <p:grpSp>
        <p:nvGrpSpPr>
          <p:cNvPr id="24" name="组合 23"/>
          <p:cNvGrpSpPr/>
          <p:nvPr/>
        </p:nvGrpSpPr>
        <p:grpSpPr>
          <a:xfrm>
            <a:off x="0" y="4872188"/>
            <a:ext cx="12204000" cy="72000"/>
            <a:chOff x="4376786" y="-327967"/>
            <a:chExt cx="1714500" cy="327967"/>
          </a:xfrm>
        </p:grpSpPr>
        <p:sp>
          <p:nvSpPr>
            <p:cNvPr id="25" name="矩形 24"/>
            <p:cNvSpPr/>
            <p:nvPr/>
          </p:nvSpPr>
          <p:spPr>
            <a:xfrm>
              <a:off x="4376786" y="-327967"/>
              <a:ext cx="571500" cy="327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4948286" y="-327967"/>
              <a:ext cx="571500" cy="327967"/>
            </a:xfrm>
            <a:prstGeom prst="rect">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5519786" y="-327967"/>
              <a:ext cx="571500" cy="3279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等腰三角形 27"/>
          <p:cNvSpPr/>
          <p:nvPr/>
        </p:nvSpPr>
        <p:spPr>
          <a:xfrm flipV="1">
            <a:off x="5727700" y="5184447"/>
            <a:ext cx="736600" cy="350495"/>
          </a:xfrm>
          <a:prstGeom prst="triangle">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723549" cy="400110"/>
          </a:xfrm>
          <a:prstGeom prst="rect">
            <a:avLst/>
          </a:prstGeom>
          <a:noFill/>
        </p:spPr>
        <p:txBody>
          <a:bodyPr wrap="none" rtlCol="0" anchor="ctr">
            <a:spAutoFit/>
          </a:bodyPr>
          <a:lstStyle/>
          <a:p>
            <a:r>
              <a:rPr lang="zh-CN" altLang="en-US" sz="2000" b="1" dirty="0" smtClean="0">
                <a:cs typeface="+mn-ea"/>
                <a:sym typeface="+mn-lt"/>
              </a:rPr>
              <a:t>公共设施维护</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3419291" y="1187719"/>
            <a:ext cx="5416868" cy="461665"/>
          </a:xfrm>
          <a:prstGeom prst="rect">
            <a:avLst/>
          </a:prstGeom>
        </p:spPr>
        <p:txBody>
          <a:bodyPr wrap="none">
            <a:spAutoFit/>
          </a:bodyPr>
          <a:lstStyle/>
          <a:p>
            <a:r>
              <a:rPr lang="zh-CN" altLang="en-US" sz="2400" b="1" dirty="0" smtClean="0">
                <a:solidFill>
                  <a:srgbClr val="C79656"/>
                </a:solidFill>
                <a:cs typeface="+mn-ea"/>
                <a:sym typeface="+mn-lt"/>
              </a:rPr>
              <a:t>重点提升公共设施完好性和维修及时性</a:t>
            </a:r>
            <a:endParaRPr lang="zh-CN" altLang="en-US" sz="2400" b="1" dirty="0">
              <a:solidFill>
                <a:srgbClr val="C79656"/>
              </a:solidFill>
              <a:cs typeface="+mn-ea"/>
              <a:sym typeface="+mn-lt"/>
            </a:endParaRPr>
          </a:p>
        </p:txBody>
      </p:sp>
      <p:sp>
        <p:nvSpPr>
          <p:cNvPr id="17" name="Freeform 149"/>
          <p:cNvSpPr/>
          <p:nvPr/>
        </p:nvSpPr>
        <p:spPr bwMode="auto">
          <a:xfrm>
            <a:off x="4192847" y="2064133"/>
            <a:ext cx="3863298" cy="4430388"/>
          </a:xfrm>
          <a:custGeom>
            <a:avLst/>
            <a:gdLst>
              <a:gd name="T0" fmla="*/ 185 w 437"/>
              <a:gd name="T1" fmla="*/ 435 h 503"/>
              <a:gd name="T2" fmla="*/ 162 w 437"/>
              <a:gd name="T3" fmla="*/ 429 h 503"/>
              <a:gd name="T4" fmla="*/ 139 w 437"/>
              <a:gd name="T5" fmla="*/ 422 h 503"/>
              <a:gd name="T6" fmla="*/ 116 w 437"/>
              <a:gd name="T7" fmla="*/ 412 h 503"/>
              <a:gd name="T8" fmla="*/ 87 w 437"/>
              <a:gd name="T9" fmla="*/ 393 h 503"/>
              <a:gd name="T10" fmla="*/ 55 w 437"/>
              <a:gd name="T11" fmla="*/ 364 h 503"/>
              <a:gd name="T12" fmla="*/ 30 w 437"/>
              <a:gd name="T13" fmla="*/ 329 h 503"/>
              <a:gd name="T14" fmla="*/ 12 w 437"/>
              <a:gd name="T15" fmla="*/ 292 h 503"/>
              <a:gd name="T16" fmla="*/ 2 w 437"/>
              <a:gd name="T17" fmla="*/ 251 h 503"/>
              <a:gd name="T18" fmla="*/ 0 w 437"/>
              <a:gd name="T19" fmla="*/ 209 h 503"/>
              <a:gd name="T20" fmla="*/ 6 w 437"/>
              <a:gd name="T21" fmla="*/ 167 h 503"/>
              <a:gd name="T22" fmla="*/ 20 w 437"/>
              <a:gd name="T23" fmla="*/ 126 h 503"/>
              <a:gd name="T24" fmla="*/ 44 w 437"/>
              <a:gd name="T25" fmla="*/ 88 h 503"/>
              <a:gd name="T26" fmla="*/ 73 w 437"/>
              <a:gd name="T27" fmla="*/ 55 h 503"/>
              <a:gd name="T28" fmla="*/ 108 w 437"/>
              <a:gd name="T29" fmla="*/ 30 h 503"/>
              <a:gd name="T30" fmla="*/ 145 w 437"/>
              <a:gd name="T31" fmla="*/ 13 h 503"/>
              <a:gd name="T32" fmla="*/ 186 w 437"/>
              <a:gd name="T33" fmla="*/ 2 h 503"/>
              <a:gd name="T34" fmla="*/ 228 w 437"/>
              <a:gd name="T35" fmla="*/ 0 h 503"/>
              <a:gd name="T36" fmla="*/ 270 w 437"/>
              <a:gd name="T37" fmla="*/ 7 h 503"/>
              <a:gd name="T38" fmla="*/ 311 w 437"/>
              <a:gd name="T39" fmla="*/ 21 h 503"/>
              <a:gd name="T40" fmla="*/ 349 w 437"/>
              <a:gd name="T41" fmla="*/ 44 h 503"/>
              <a:gd name="T42" fmla="*/ 382 w 437"/>
              <a:gd name="T43" fmla="*/ 74 h 503"/>
              <a:gd name="T44" fmla="*/ 407 w 437"/>
              <a:gd name="T45" fmla="*/ 109 h 503"/>
              <a:gd name="T46" fmla="*/ 424 w 437"/>
              <a:gd name="T47" fmla="*/ 146 h 503"/>
              <a:gd name="T48" fmla="*/ 435 w 437"/>
              <a:gd name="T49" fmla="*/ 187 h 503"/>
              <a:gd name="T50" fmla="*/ 437 w 437"/>
              <a:gd name="T51" fmla="*/ 229 h 503"/>
              <a:gd name="T52" fmla="*/ 431 w 437"/>
              <a:gd name="T53" fmla="*/ 271 h 503"/>
              <a:gd name="T54" fmla="*/ 416 w 437"/>
              <a:gd name="T55" fmla="*/ 312 h 503"/>
              <a:gd name="T56" fmla="*/ 326 w 437"/>
              <a:gd name="T57" fmla="*/ 284 h 503"/>
              <a:gd name="T58" fmla="*/ 337 w 437"/>
              <a:gd name="T59" fmla="*/ 260 h 503"/>
              <a:gd name="T60" fmla="*/ 342 w 437"/>
              <a:gd name="T61" fmla="*/ 237 h 503"/>
              <a:gd name="T62" fmla="*/ 344 w 437"/>
              <a:gd name="T63" fmla="*/ 212 h 503"/>
              <a:gd name="T64" fmla="*/ 340 w 437"/>
              <a:gd name="T65" fmla="*/ 189 h 503"/>
              <a:gd name="T66" fmla="*/ 332 w 437"/>
              <a:gd name="T67" fmla="*/ 166 h 503"/>
              <a:gd name="T68" fmla="*/ 320 w 437"/>
              <a:gd name="T69" fmla="*/ 145 h 503"/>
              <a:gd name="T70" fmla="*/ 304 w 437"/>
              <a:gd name="T71" fmla="*/ 126 h 503"/>
              <a:gd name="T72" fmla="*/ 283 w 437"/>
              <a:gd name="T73" fmla="*/ 111 h 503"/>
              <a:gd name="T74" fmla="*/ 261 w 437"/>
              <a:gd name="T75" fmla="*/ 100 h 503"/>
              <a:gd name="T76" fmla="*/ 236 w 437"/>
              <a:gd name="T77" fmla="*/ 95 h 503"/>
              <a:gd name="T78" fmla="*/ 212 w 437"/>
              <a:gd name="T79" fmla="*/ 93 h 503"/>
              <a:gd name="T80" fmla="*/ 188 w 437"/>
              <a:gd name="T81" fmla="*/ 97 h 503"/>
              <a:gd name="T82" fmla="*/ 165 w 437"/>
              <a:gd name="T83" fmla="*/ 105 h 503"/>
              <a:gd name="T84" fmla="*/ 144 w 437"/>
              <a:gd name="T85" fmla="*/ 117 h 503"/>
              <a:gd name="T86" fmla="*/ 125 w 437"/>
              <a:gd name="T87" fmla="*/ 133 h 503"/>
              <a:gd name="T88" fmla="*/ 110 w 437"/>
              <a:gd name="T89" fmla="*/ 154 h 503"/>
              <a:gd name="T90" fmla="*/ 100 w 437"/>
              <a:gd name="T91" fmla="*/ 177 h 503"/>
              <a:gd name="T92" fmla="*/ 94 w 437"/>
              <a:gd name="T93" fmla="*/ 201 h 503"/>
              <a:gd name="T94" fmla="*/ 93 w 437"/>
              <a:gd name="T95" fmla="*/ 225 h 503"/>
              <a:gd name="T96" fmla="*/ 96 w 437"/>
              <a:gd name="T97" fmla="*/ 249 h 503"/>
              <a:gd name="T98" fmla="*/ 104 w 437"/>
              <a:gd name="T99" fmla="*/ 272 h 503"/>
              <a:gd name="T100" fmla="*/ 116 w 437"/>
              <a:gd name="T101" fmla="*/ 293 h 503"/>
              <a:gd name="T102" fmla="*/ 134 w 437"/>
              <a:gd name="T103" fmla="*/ 312 h 503"/>
              <a:gd name="T104" fmla="*/ 153 w 437"/>
              <a:gd name="T105" fmla="*/ 327 h 503"/>
              <a:gd name="T106" fmla="*/ 174 w 437"/>
              <a:gd name="T107" fmla="*/ 336 h 503"/>
              <a:gd name="T108" fmla="*/ 195 w 437"/>
              <a:gd name="T109" fmla="*/ 342 h 503"/>
              <a:gd name="T110" fmla="*/ 268 w 437"/>
              <a:gd name="T111" fmla="*/ 328 h 503"/>
              <a:gd name="T112" fmla="*/ 270 w 437"/>
              <a:gd name="T113" fmla="*/ 443 h 503"/>
              <a:gd name="T114" fmla="*/ 198 w 437"/>
              <a:gd name="T115" fmla="*/ 43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7" h="503">
                <a:moveTo>
                  <a:pt x="198" y="436"/>
                </a:moveTo>
                <a:lnTo>
                  <a:pt x="185" y="435"/>
                </a:lnTo>
                <a:lnTo>
                  <a:pt x="173" y="433"/>
                </a:lnTo>
                <a:lnTo>
                  <a:pt x="162" y="429"/>
                </a:lnTo>
                <a:lnTo>
                  <a:pt x="150" y="426"/>
                </a:lnTo>
                <a:lnTo>
                  <a:pt x="139" y="422"/>
                </a:lnTo>
                <a:lnTo>
                  <a:pt x="128" y="418"/>
                </a:lnTo>
                <a:lnTo>
                  <a:pt x="116" y="412"/>
                </a:lnTo>
                <a:lnTo>
                  <a:pt x="105" y="406"/>
                </a:lnTo>
                <a:lnTo>
                  <a:pt x="87" y="393"/>
                </a:lnTo>
                <a:lnTo>
                  <a:pt x="70" y="379"/>
                </a:lnTo>
                <a:lnTo>
                  <a:pt x="55" y="364"/>
                </a:lnTo>
                <a:lnTo>
                  <a:pt x="41" y="348"/>
                </a:lnTo>
                <a:lnTo>
                  <a:pt x="30" y="329"/>
                </a:lnTo>
                <a:lnTo>
                  <a:pt x="20" y="310"/>
                </a:lnTo>
                <a:lnTo>
                  <a:pt x="12" y="292"/>
                </a:lnTo>
                <a:lnTo>
                  <a:pt x="6" y="271"/>
                </a:lnTo>
                <a:lnTo>
                  <a:pt x="2" y="251"/>
                </a:lnTo>
                <a:lnTo>
                  <a:pt x="0" y="230"/>
                </a:lnTo>
                <a:lnTo>
                  <a:pt x="0" y="209"/>
                </a:lnTo>
                <a:lnTo>
                  <a:pt x="2" y="188"/>
                </a:lnTo>
                <a:lnTo>
                  <a:pt x="6" y="167"/>
                </a:lnTo>
                <a:lnTo>
                  <a:pt x="12" y="146"/>
                </a:lnTo>
                <a:lnTo>
                  <a:pt x="20" y="126"/>
                </a:lnTo>
                <a:lnTo>
                  <a:pt x="31" y="106"/>
                </a:lnTo>
                <a:lnTo>
                  <a:pt x="44" y="88"/>
                </a:lnTo>
                <a:lnTo>
                  <a:pt x="58" y="70"/>
                </a:lnTo>
                <a:lnTo>
                  <a:pt x="73" y="55"/>
                </a:lnTo>
                <a:lnTo>
                  <a:pt x="90" y="42"/>
                </a:lnTo>
                <a:lnTo>
                  <a:pt x="108" y="30"/>
                </a:lnTo>
                <a:lnTo>
                  <a:pt x="127" y="21"/>
                </a:lnTo>
                <a:lnTo>
                  <a:pt x="145" y="13"/>
                </a:lnTo>
                <a:lnTo>
                  <a:pt x="166" y="7"/>
                </a:lnTo>
                <a:lnTo>
                  <a:pt x="186" y="2"/>
                </a:lnTo>
                <a:lnTo>
                  <a:pt x="207" y="0"/>
                </a:lnTo>
                <a:lnTo>
                  <a:pt x="228" y="0"/>
                </a:lnTo>
                <a:lnTo>
                  <a:pt x="249" y="2"/>
                </a:lnTo>
                <a:lnTo>
                  <a:pt x="270" y="7"/>
                </a:lnTo>
                <a:lnTo>
                  <a:pt x="291" y="13"/>
                </a:lnTo>
                <a:lnTo>
                  <a:pt x="311" y="21"/>
                </a:lnTo>
                <a:lnTo>
                  <a:pt x="331" y="32"/>
                </a:lnTo>
                <a:lnTo>
                  <a:pt x="349" y="44"/>
                </a:lnTo>
                <a:lnTo>
                  <a:pt x="367" y="58"/>
                </a:lnTo>
                <a:lnTo>
                  <a:pt x="382" y="74"/>
                </a:lnTo>
                <a:lnTo>
                  <a:pt x="395" y="90"/>
                </a:lnTo>
                <a:lnTo>
                  <a:pt x="407" y="109"/>
                </a:lnTo>
                <a:lnTo>
                  <a:pt x="416" y="127"/>
                </a:lnTo>
                <a:lnTo>
                  <a:pt x="424" y="146"/>
                </a:lnTo>
                <a:lnTo>
                  <a:pt x="430" y="166"/>
                </a:lnTo>
                <a:lnTo>
                  <a:pt x="435" y="187"/>
                </a:lnTo>
                <a:lnTo>
                  <a:pt x="437" y="208"/>
                </a:lnTo>
                <a:lnTo>
                  <a:pt x="437" y="229"/>
                </a:lnTo>
                <a:lnTo>
                  <a:pt x="435" y="250"/>
                </a:lnTo>
                <a:lnTo>
                  <a:pt x="431" y="271"/>
                </a:lnTo>
                <a:lnTo>
                  <a:pt x="424" y="292"/>
                </a:lnTo>
                <a:lnTo>
                  <a:pt x="416" y="312"/>
                </a:lnTo>
                <a:lnTo>
                  <a:pt x="405" y="331"/>
                </a:lnTo>
                <a:lnTo>
                  <a:pt x="326" y="284"/>
                </a:lnTo>
                <a:lnTo>
                  <a:pt x="332" y="272"/>
                </a:lnTo>
                <a:lnTo>
                  <a:pt x="337" y="260"/>
                </a:lnTo>
                <a:lnTo>
                  <a:pt x="340" y="249"/>
                </a:lnTo>
                <a:lnTo>
                  <a:pt x="342" y="237"/>
                </a:lnTo>
                <a:lnTo>
                  <a:pt x="344" y="224"/>
                </a:lnTo>
                <a:lnTo>
                  <a:pt x="344" y="212"/>
                </a:lnTo>
                <a:lnTo>
                  <a:pt x="342" y="201"/>
                </a:lnTo>
                <a:lnTo>
                  <a:pt x="340" y="189"/>
                </a:lnTo>
                <a:lnTo>
                  <a:pt x="337" y="177"/>
                </a:lnTo>
                <a:lnTo>
                  <a:pt x="332" y="166"/>
                </a:lnTo>
                <a:lnTo>
                  <a:pt x="327" y="155"/>
                </a:lnTo>
                <a:lnTo>
                  <a:pt x="320" y="145"/>
                </a:lnTo>
                <a:lnTo>
                  <a:pt x="312" y="135"/>
                </a:lnTo>
                <a:lnTo>
                  <a:pt x="304" y="126"/>
                </a:lnTo>
                <a:lnTo>
                  <a:pt x="293" y="118"/>
                </a:lnTo>
                <a:lnTo>
                  <a:pt x="283" y="111"/>
                </a:lnTo>
                <a:lnTo>
                  <a:pt x="272" y="105"/>
                </a:lnTo>
                <a:lnTo>
                  <a:pt x="261" y="100"/>
                </a:lnTo>
                <a:lnTo>
                  <a:pt x="248" y="97"/>
                </a:lnTo>
                <a:lnTo>
                  <a:pt x="236" y="95"/>
                </a:lnTo>
                <a:lnTo>
                  <a:pt x="225" y="93"/>
                </a:lnTo>
                <a:lnTo>
                  <a:pt x="212" y="93"/>
                </a:lnTo>
                <a:lnTo>
                  <a:pt x="200" y="95"/>
                </a:lnTo>
                <a:lnTo>
                  <a:pt x="188" y="97"/>
                </a:lnTo>
                <a:lnTo>
                  <a:pt x="177" y="100"/>
                </a:lnTo>
                <a:lnTo>
                  <a:pt x="165" y="105"/>
                </a:lnTo>
                <a:lnTo>
                  <a:pt x="155" y="111"/>
                </a:lnTo>
                <a:lnTo>
                  <a:pt x="144" y="117"/>
                </a:lnTo>
                <a:lnTo>
                  <a:pt x="135" y="125"/>
                </a:lnTo>
                <a:lnTo>
                  <a:pt x="125" y="133"/>
                </a:lnTo>
                <a:lnTo>
                  <a:pt x="118" y="144"/>
                </a:lnTo>
                <a:lnTo>
                  <a:pt x="110" y="154"/>
                </a:lnTo>
                <a:lnTo>
                  <a:pt x="104" y="166"/>
                </a:lnTo>
                <a:lnTo>
                  <a:pt x="100" y="177"/>
                </a:lnTo>
                <a:lnTo>
                  <a:pt x="96" y="189"/>
                </a:lnTo>
                <a:lnTo>
                  <a:pt x="94" y="201"/>
                </a:lnTo>
                <a:lnTo>
                  <a:pt x="93" y="212"/>
                </a:lnTo>
                <a:lnTo>
                  <a:pt x="93" y="225"/>
                </a:lnTo>
                <a:lnTo>
                  <a:pt x="94" y="237"/>
                </a:lnTo>
                <a:lnTo>
                  <a:pt x="96" y="249"/>
                </a:lnTo>
                <a:lnTo>
                  <a:pt x="100" y="260"/>
                </a:lnTo>
                <a:lnTo>
                  <a:pt x="104" y="272"/>
                </a:lnTo>
                <a:lnTo>
                  <a:pt x="110" y="282"/>
                </a:lnTo>
                <a:lnTo>
                  <a:pt x="116" y="293"/>
                </a:lnTo>
                <a:lnTo>
                  <a:pt x="124" y="302"/>
                </a:lnTo>
                <a:lnTo>
                  <a:pt x="134" y="312"/>
                </a:lnTo>
                <a:lnTo>
                  <a:pt x="143" y="320"/>
                </a:lnTo>
                <a:lnTo>
                  <a:pt x="153" y="327"/>
                </a:lnTo>
                <a:lnTo>
                  <a:pt x="164" y="331"/>
                </a:lnTo>
                <a:lnTo>
                  <a:pt x="174" y="336"/>
                </a:lnTo>
                <a:lnTo>
                  <a:pt x="185" y="340"/>
                </a:lnTo>
                <a:lnTo>
                  <a:pt x="195" y="342"/>
                </a:lnTo>
                <a:lnTo>
                  <a:pt x="195" y="271"/>
                </a:lnTo>
                <a:lnTo>
                  <a:pt x="268" y="328"/>
                </a:lnTo>
                <a:lnTo>
                  <a:pt x="341" y="385"/>
                </a:lnTo>
                <a:lnTo>
                  <a:pt x="270" y="443"/>
                </a:lnTo>
                <a:lnTo>
                  <a:pt x="198" y="503"/>
                </a:lnTo>
                <a:lnTo>
                  <a:pt x="198" y="436"/>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18" name="椭圆 17"/>
          <p:cNvSpPr/>
          <p:nvPr/>
        </p:nvSpPr>
        <p:spPr>
          <a:xfrm>
            <a:off x="4972384" y="4937961"/>
            <a:ext cx="637674" cy="6376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303294" y="3639909"/>
            <a:ext cx="637674" cy="6376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004326" y="2390063"/>
            <a:ext cx="637674" cy="6376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754962" y="2483250"/>
            <a:ext cx="637674" cy="6376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302355" y="3814406"/>
            <a:ext cx="637674" cy="6376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7435385" y="3958746"/>
            <a:ext cx="371614" cy="367096"/>
            <a:chOff x="8678228" y="2215779"/>
            <a:chExt cx="371614" cy="367096"/>
          </a:xfrm>
          <a:solidFill>
            <a:schemeClr val="bg1"/>
          </a:solidFill>
        </p:grpSpPr>
        <p:sp>
          <p:nvSpPr>
            <p:cNvPr id="24" name="Freeform 54"/>
            <p:cNvSpPr>
              <a:spLocks noEditPoints="1"/>
            </p:cNvSpPr>
            <p:nvPr/>
          </p:nvSpPr>
          <p:spPr bwMode="auto">
            <a:xfrm>
              <a:off x="8678228" y="2215779"/>
              <a:ext cx="371614" cy="367096"/>
            </a:xfrm>
            <a:custGeom>
              <a:avLst/>
              <a:gdLst>
                <a:gd name="T0" fmla="*/ 50 w 139"/>
                <a:gd name="T1" fmla="*/ 137 h 137"/>
                <a:gd name="T2" fmla="*/ 50 w 139"/>
                <a:gd name="T3" fmla="*/ 137 h 137"/>
                <a:gd name="T4" fmla="*/ 47 w 139"/>
                <a:gd name="T5" fmla="*/ 136 h 137"/>
                <a:gd name="T6" fmla="*/ 2 w 139"/>
                <a:gd name="T7" fmla="*/ 91 h 137"/>
                <a:gd name="T8" fmla="*/ 2 w 139"/>
                <a:gd name="T9" fmla="*/ 86 h 137"/>
                <a:gd name="T10" fmla="*/ 87 w 139"/>
                <a:gd name="T11" fmla="*/ 1 h 137"/>
                <a:gd name="T12" fmla="*/ 90 w 139"/>
                <a:gd name="T13" fmla="*/ 0 h 137"/>
                <a:gd name="T14" fmla="*/ 90 w 139"/>
                <a:gd name="T15" fmla="*/ 0 h 137"/>
                <a:gd name="T16" fmla="*/ 93 w 139"/>
                <a:gd name="T17" fmla="*/ 1 h 137"/>
                <a:gd name="T18" fmla="*/ 137 w 139"/>
                <a:gd name="T19" fmla="*/ 45 h 137"/>
                <a:gd name="T20" fmla="*/ 137 w 139"/>
                <a:gd name="T21" fmla="*/ 51 h 137"/>
                <a:gd name="T22" fmla="*/ 52 w 139"/>
                <a:gd name="T23" fmla="*/ 136 h 137"/>
                <a:gd name="T24" fmla="*/ 50 w 139"/>
                <a:gd name="T25" fmla="*/ 137 h 137"/>
                <a:gd name="T26" fmla="*/ 11 w 139"/>
                <a:gd name="T27" fmla="*/ 88 h 137"/>
                <a:gd name="T28" fmla="*/ 50 w 139"/>
                <a:gd name="T29" fmla="*/ 127 h 137"/>
                <a:gd name="T30" fmla="*/ 129 w 139"/>
                <a:gd name="T31" fmla="*/ 48 h 137"/>
                <a:gd name="T32" fmla="*/ 90 w 139"/>
                <a:gd name="T33" fmla="*/ 9 h 137"/>
                <a:gd name="T34" fmla="*/ 11 w 139"/>
                <a:gd name="T35" fmla="*/ 8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7">
                  <a:moveTo>
                    <a:pt x="50" y="137"/>
                  </a:moveTo>
                  <a:cubicBezTo>
                    <a:pt x="50" y="137"/>
                    <a:pt x="50" y="137"/>
                    <a:pt x="50" y="137"/>
                  </a:cubicBezTo>
                  <a:cubicBezTo>
                    <a:pt x="48" y="137"/>
                    <a:pt x="47" y="137"/>
                    <a:pt x="47" y="136"/>
                  </a:cubicBezTo>
                  <a:cubicBezTo>
                    <a:pt x="2" y="91"/>
                    <a:pt x="2" y="91"/>
                    <a:pt x="2" y="91"/>
                  </a:cubicBezTo>
                  <a:cubicBezTo>
                    <a:pt x="0" y="90"/>
                    <a:pt x="0" y="87"/>
                    <a:pt x="2" y="86"/>
                  </a:cubicBezTo>
                  <a:cubicBezTo>
                    <a:pt x="87" y="1"/>
                    <a:pt x="87" y="1"/>
                    <a:pt x="87" y="1"/>
                  </a:cubicBezTo>
                  <a:cubicBezTo>
                    <a:pt x="88" y="0"/>
                    <a:pt x="89" y="0"/>
                    <a:pt x="90" y="0"/>
                  </a:cubicBezTo>
                  <a:cubicBezTo>
                    <a:pt x="90" y="0"/>
                    <a:pt x="90" y="0"/>
                    <a:pt x="90" y="0"/>
                  </a:cubicBezTo>
                  <a:cubicBezTo>
                    <a:pt x="91" y="0"/>
                    <a:pt x="92" y="0"/>
                    <a:pt x="93" y="1"/>
                  </a:cubicBezTo>
                  <a:cubicBezTo>
                    <a:pt x="137" y="45"/>
                    <a:pt x="137" y="45"/>
                    <a:pt x="137" y="45"/>
                  </a:cubicBezTo>
                  <a:cubicBezTo>
                    <a:pt x="139" y="47"/>
                    <a:pt x="139" y="49"/>
                    <a:pt x="137" y="51"/>
                  </a:cubicBezTo>
                  <a:cubicBezTo>
                    <a:pt x="52" y="136"/>
                    <a:pt x="52" y="136"/>
                    <a:pt x="52" y="136"/>
                  </a:cubicBezTo>
                  <a:cubicBezTo>
                    <a:pt x="52" y="137"/>
                    <a:pt x="51" y="137"/>
                    <a:pt x="50" y="137"/>
                  </a:cubicBezTo>
                  <a:close/>
                  <a:moveTo>
                    <a:pt x="11" y="88"/>
                  </a:moveTo>
                  <a:cubicBezTo>
                    <a:pt x="50" y="127"/>
                    <a:pt x="50" y="127"/>
                    <a:pt x="50" y="127"/>
                  </a:cubicBezTo>
                  <a:cubicBezTo>
                    <a:pt x="129" y="48"/>
                    <a:pt x="129" y="48"/>
                    <a:pt x="129" y="48"/>
                  </a:cubicBezTo>
                  <a:cubicBezTo>
                    <a:pt x="90" y="9"/>
                    <a:pt x="90" y="9"/>
                    <a:pt x="90" y="9"/>
                  </a:cubicBezTo>
                  <a:lnTo>
                    <a:pt x="11"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5"/>
            <p:cNvSpPr/>
            <p:nvPr/>
          </p:nvSpPr>
          <p:spPr bwMode="auto">
            <a:xfrm>
              <a:off x="8867989" y="2254183"/>
              <a:ext cx="47440" cy="47440"/>
            </a:xfrm>
            <a:custGeom>
              <a:avLst/>
              <a:gdLst>
                <a:gd name="T0" fmla="*/ 14 w 18"/>
                <a:gd name="T1" fmla="*/ 18 h 18"/>
                <a:gd name="T2" fmla="*/ 11 w 18"/>
                <a:gd name="T3" fmla="*/ 16 h 18"/>
                <a:gd name="T4" fmla="*/ 1 w 18"/>
                <a:gd name="T5" fmla="*/ 7 h 18"/>
                <a:gd name="T6" fmla="*/ 1 w 18"/>
                <a:gd name="T7" fmla="*/ 1 h 18"/>
                <a:gd name="T8" fmla="*/ 7 w 18"/>
                <a:gd name="T9" fmla="*/ 1 h 18"/>
                <a:gd name="T10" fmla="*/ 17 w 18"/>
                <a:gd name="T11" fmla="*/ 11 h 18"/>
                <a:gd name="T12" fmla="*/ 17 w 18"/>
                <a:gd name="T13" fmla="*/ 16 h 18"/>
                <a:gd name="T14" fmla="*/ 14 w 18"/>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4" y="18"/>
                  </a:moveTo>
                  <a:cubicBezTo>
                    <a:pt x="13" y="18"/>
                    <a:pt x="12" y="17"/>
                    <a:pt x="11" y="16"/>
                  </a:cubicBezTo>
                  <a:cubicBezTo>
                    <a:pt x="1" y="7"/>
                    <a:pt x="1" y="7"/>
                    <a:pt x="1" y="7"/>
                  </a:cubicBezTo>
                  <a:cubicBezTo>
                    <a:pt x="0" y="5"/>
                    <a:pt x="0" y="3"/>
                    <a:pt x="1" y="1"/>
                  </a:cubicBezTo>
                  <a:cubicBezTo>
                    <a:pt x="3" y="0"/>
                    <a:pt x="5" y="0"/>
                    <a:pt x="7" y="1"/>
                  </a:cubicBezTo>
                  <a:cubicBezTo>
                    <a:pt x="17" y="11"/>
                    <a:pt x="17" y="11"/>
                    <a:pt x="17" y="11"/>
                  </a:cubicBezTo>
                  <a:cubicBezTo>
                    <a:pt x="18" y="12"/>
                    <a:pt x="18" y="15"/>
                    <a:pt x="17" y="16"/>
                  </a:cubicBezTo>
                  <a:cubicBezTo>
                    <a:pt x="16" y="17"/>
                    <a:pt x="15" y="18"/>
                    <a:pt x="1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56"/>
            <p:cNvSpPr/>
            <p:nvPr/>
          </p:nvSpPr>
          <p:spPr bwMode="auto">
            <a:xfrm>
              <a:off x="8829585" y="2291457"/>
              <a:ext cx="72290" cy="68901"/>
            </a:xfrm>
            <a:custGeom>
              <a:avLst/>
              <a:gdLst>
                <a:gd name="T0" fmla="*/ 23 w 27"/>
                <a:gd name="T1" fmla="*/ 26 h 26"/>
                <a:gd name="T2" fmla="*/ 20 w 27"/>
                <a:gd name="T3" fmla="*/ 25 h 26"/>
                <a:gd name="T4" fmla="*/ 1 w 27"/>
                <a:gd name="T5" fmla="*/ 7 h 26"/>
                <a:gd name="T6" fmla="*/ 1 w 27"/>
                <a:gd name="T7" fmla="*/ 1 h 26"/>
                <a:gd name="T8" fmla="*/ 7 w 27"/>
                <a:gd name="T9" fmla="*/ 1 h 26"/>
                <a:gd name="T10" fmla="*/ 26 w 27"/>
                <a:gd name="T11" fmla="*/ 20 h 26"/>
                <a:gd name="T12" fmla="*/ 26 w 27"/>
                <a:gd name="T13" fmla="*/ 25 h 26"/>
                <a:gd name="T14" fmla="*/ 23 w 27"/>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23" y="26"/>
                  </a:moveTo>
                  <a:cubicBezTo>
                    <a:pt x="22" y="26"/>
                    <a:pt x="21" y="26"/>
                    <a:pt x="20" y="25"/>
                  </a:cubicBezTo>
                  <a:cubicBezTo>
                    <a:pt x="1" y="7"/>
                    <a:pt x="1" y="7"/>
                    <a:pt x="1" y="7"/>
                  </a:cubicBezTo>
                  <a:cubicBezTo>
                    <a:pt x="0" y="5"/>
                    <a:pt x="0" y="3"/>
                    <a:pt x="1" y="1"/>
                  </a:cubicBezTo>
                  <a:cubicBezTo>
                    <a:pt x="3" y="0"/>
                    <a:pt x="6" y="0"/>
                    <a:pt x="7" y="1"/>
                  </a:cubicBezTo>
                  <a:cubicBezTo>
                    <a:pt x="26" y="20"/>
                    <a:pt x="26" y="20"/>
                    <a:pt x="26" y="20"/>
                  </a:cubicBezTo>
                  <a:cubicBezTo>
                    <a:pt x="27" y="21"/>
                    <a:pt x="27" y="24"/>
                    <a:pt x="26" y="25"/>
                  </a:cubicBezTo>
                  <a:cubicBezTo>
                    <a:pt x="25" y="26"/>
                    <a:pt x="24" y="26"/>
                    <a:pt x="2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57"/>
            <p:cNvSpPr/>
            <p:nvPr/>
          </p:nvSpPr>
          <p:spPr bwMode="auto">
            <a:xfrm>
              <a:off x="8792310" y="2328732"/>
              <a:ext cx="48570" cy="45181"/>
            </a:xfrm>
            <a:custGeom>
              <a:avLst/>
              <a:gdLst>
                <a:gd name="T0" fmla="*/ 14 w 18"/>
                <a:gd name="T1" fmla="*/ 17 h 17"/>
                <a:gd name="T2" fmla="*/ 11 w 18"/>
                <a:gd name="T3" fmla="*/ 16 h 17"/>
                <a:gd name="T4" fmla="*/ 1 w 18"/>
                <a:gd name="T5" fmla="*/ 7 h 17"/>
                <a:gd name="T6" fmla="*/ 1 w 18"/>
                <a:gd name="T7" fmla="*/ 1 h 17"/>
                <a:gd name="T8" fmla="*/ 7 w 18"/>
                <a:gd name="T9" fmla="*/ 1 h 17"/>
                <a:gd name="T10" fmla="*/ 17 w 18"/>
                <a:gd name="T11" fmla="*/ 11 h 17"/>
                <a:gd name="T12" fmla="*/ 17 w 18"/>
                <a:gd name="T13" fmla="*/ 16 h 17"/>
                <a:gd name="T14" fmla="*/ 14 w 18"/>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7">
                  <a:moveTo>
                    <a:pt x="14" y="17"/>
                  </a:moveTo>
                  <a:cubicBezTo>
                    <a:pt x="13" y="17"/>
                    <a:pt x="12" y="17"/>
                    <a:pt x="11" y="16"/>
                  </a:cubicBezTo>
                  <a:cubicBezTo>
                    <a:pt x="1" y="7"/>
                    <a:pt x="1" y="7"/>
                    <a:pt x="1" y="7"/>
                  </a:cubicBezTo>
                  <a:cubicBezTo>
                    <a:pt x="0" y="5"/>
                    <a:pt x="0" y="3"/>
                    <a:pt x="1" y="1"/>
                  </a:cubicBezTo>
                  <a:cubicBezTo>
                    <a:pt x="3" y="0"/>
                    <a:pt x="6" y="0"/>
                    <a:pt x="7" y="1"/>
                  </a:cubicBezTo>
                  <a:cubicBezTo>
                    <a:pt x="17" y="11"/>
                    <a:pt x="17" y="11"/>
                    <a:pt x="17" y="11"/>
                  </a:cubicBezTo>
                  <a:cubicBezTo>
                    <a:pt x="18" y="12"/>
                    <a:pt x="18" y="15"/>
                    <a:pt x="17" y="16"/>
                  </a:cubicBezTo>
                  <a:cubicBezTo>
                    <a:pt x="16" y="17"/>
                    <a:pt x="15" y="17"/>
                    <a:pt x="1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58"/>
            <p:cNvSpPr/>
            <p:nvPr/>
          </p:nvSpPr>
          <p:spPr bwMode="auto">
            <a:xfrm>
              <a:off x="8755036" y="2366006"/>
              <a:ext cx="72290" cy="68901"/>
            </a:xfrm>
            <a:custGeom>
              <a:avLst/>
              <a:gdLst>
                <a:gd name="T0" fmla="*/ 23 w 27"/>
                <a:gd name="T1" fmla="*/ 26 h 26"/>
                <a:gd name="T2" fmla="*/ 20 w 27"/>
                <a:gd name="T3" fmla="*/ 25 h 26"/>
                <a:gd name="T4" fmla="*/ 1 w 27"/>
                <a:gd name="T5" fmla="*/ 7 h 26"/>
                <a:gd name="T6" fmla="*/ 1 w 27"/>
                <a:gd name="T7" fmla="*/ 1 h 26"/>
                <a:gd name="T8" fmla="*/ 7 w 27"/>
                <a:gd name="T9" fmla="*/ 1 h 26"/>
                <a:gd name="T10" fmla="*/ 26 w 27"/>
                <a:gd name="T11" fmla="*/ 20 h 26"/>
                <a:gd name="T12" fmla="*/ 26 w 27"/>
                <a:gd name="T13" fmla="*/ 25 h 26"/>
                <a:gd name="T14" fmla="*/ 23 w 27"/>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23" y="26"/>
                  </a:moveTo>
                  <a:cubicBezTo>
                    <a:pt x="22" y="26"/>
                    <a:pt x="21" y="26"/>
                    <a:pt x="20" y="25"/>
                  </a:cubicBezTo>
                  <a:cubicBezTo>
                    <a:pt x="1" y="7"/>
                    <a:pt x="1" y="7"/>
                    <a:pt x="1" y="7"/>
                  </a:cubicBezTo>
                  <a:cubicBezTo>
                    <a:pt x="0" y="5"/>
                    <a:pt x="0" y="3"/>
                    <a:pt x="1" y="1"/>
                  </a:cubicBezTo>
                  <a:cubicBezTo>
                    <a:pt x="3" y="0"/>
                    <a:pt x="6" y="0"/>
                    <a:pt x="7" y="1"/>
                  </a:cubicBezTo>
                  <a:cubicBezTo>
                    <a:pt x="26" y="20"/>
                    <a:pt x="26" y="20"/>
                    <a:pt x="26" y="20"/>
                  </a:cubicBezTo>
                  <a:cubicBezTo>
                    <a:pt x="27" y="21"/>
                    <a:pt x="27" y="24"/>
                    <a:pt x="26" y="25"/>
                  </a:cubicBezTo>
                  <a:cubicBezTo>
                    <a:pt x="25" y="26"/>
                    <a:pt x="24" y="26"/>
                    <a:pt x="2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59"/>
            <p:cNvSpPr/>
            <p:nvPr/>
          </p:nvSpPr>
          <p:spPr bwMode="auto">
            <a:xfrm>
              <a:off x="8717762" y="2401021"/>
              <a:ext cx="48570" cy="47440"/>
            </a:xfrm>
            <a:custGeom>
              <a:avLst/>
              <a:gdLst>
                <a:gd name="T0" fmla="*/ 14 w 18"/>
                <a:gd name="T1" fmla="*/ 18 h 18"/>
                <a:gd name="T2" fmla="*/ 11 w 18"/>
                <a:gd name="T3" fmla="*/ 17 h 18"/>
                <a:gd name="T4" fmla="*/ 2 w 18"/>
                <a:gd name="T5" fmla="*/ 8 h 18"/>
                <a:gd name="T6" fmla="*/ 2 w 18"/>
                <a:gd name="T7" fmla="*/ 2 h 18"/>
                <a:gd name="T8" fmla="*/ 7 w 18"/>
                <a:gd name="T9" fmla="*/ 2 h 18"/>
                <a:gd name="T10" fmla="*/ 17 w 18"/>
                <a:gd name="T11" fmla="*/ 12 h 18"/>
                <a:gd name="T12" fmla="*/ 17 w 18"/>
                <a:gd name="T13" fmla="*/ 17 h 18"/>
                <a:gd name="T14" fmla="*/ 14 w 18"/>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4" y="18"/>
                  </a:moveTo>
                  <a:cubicBezTo>
                    <a:pt x="13" y="18"/>
                    <a:pt x="12" y="18"/>
                    <a:pt x="11" y="17"/>
                  </a:cubicBezTo>
                  <a:cubicBezTo>
                    <a:pt x="2" y="8"/>
                    <a:pt x="2" y="8"/>
                    <a:pt x="2" y="8"/>
                  </a:cubicBezTo>
                  <a:cubicBezTo>
                    <a:pt x="0" y="6"/>
                    <a:pt x="0" y="4"/>
                    <a:pt x="2" y="2"/>
                  </a:cubicBezTo>
                  <a:cubicBezTo>
                    <a:pt x="3" y="0"/>
                    <a:pt x="6" y="0"/>
                    <a:pt x="7" y="2"/>
                  </a:cubicBezTo>
                  <a:cubicBezTo>
                    <a:pt x="17" y="12"/>
                    <a:pt x="17" y="12"/>
                    <a:pt x="17" y="12"/>
                  </a:cubicBezTo>
                  <a:cubicBezTo>
                    <a:pt x="18" y="13"/>
                    <a:pt x="18" y="16"/>
                    <a:pt x="17" y="17"/>
                  </a:cubicBezTo>
                  <a:cubicBezTo>
                    <a:pt x="16" y="18"/>
                    <a:pt x="15" y="18"/>
                    <a:pt x="1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a:off x="6882344" y="2623057"/>
            <a:ext cx="382909" cy="358060"/>
            <a:chOff x="7602920" y="4357360"/>
            <a:chExt cx="382909" cy="358060"/>
          </a:xfrm>
          <a:solidFill>
            <a:schemeClr val="bg1"/>
          </a:solidFill>
        </p:grpSpPr>
        <p:sp>
          <p:nvSpPr>
            <p:cNvPr id="34" name="Freeform 66"/>
            <p:cNvSpPr>
              <a:spLocks noEditPoints="1"/>
            </p:cNvSpPr>
            <p:nvPr/>
          </p:nvSpPr>
          <p:spPr bwMode="auto">
            <a:xfrm>
              <a:off x="7602920" y="4443204"/>
              <a:ext cx="275604" cy="272216"/>
            </a:xfrm>
            <a:custGeom>
              <a:avLst/>
              <a:gdLst>
                <a:gd name="T0" fmla="*/ 18 w 103"/>
                <a:gd name="T1" fmla="*/ 102 h 102"/>
                <a:gd name="T2" fmla="*/ 15 w 103"/>
                <a:gd name="T3" fmla="*/ 101 h 102"/>
                <a:gd name="T4" fmla="*/ 1 w 103"/>
                <a:gd name="T5" fmla="*/ 87 h 102"/>
                <a:gd name="T6" fmla="*/ 0 w 103"/>
                <a:gd name="T7" fmla="*/ 84 h 102"/>
                <a:gd name="T8" fmla="*/ 1 w 103"/>
                <a:gd name="T9" fmla="*/ 82 h 102"/>
                <a:gd name="T10" fmla="*/ 81 w 103"/>
                <a:gd name="T11" fmla="*/ 2 h 102"/>
                <a:gd name="T12" fmla="*/ 87 w 103"/>
                <a:gd name="T13" fmla="*/ 2 h 102"/>
                <a:gd name="T14" fmla="*/ 101 w 103"/>
                <a:gd name="T15" fmla="*/ 15 h 102"/>
                <a:gd name="T16" fmla="*/ 101 w 103"/>
                <a:gd name="T17" fmla="*/ 21 h 102"/>
                <a:gd name="T18" fmla="*/ 21 w 103"/>
                <a:gd name="T19" fmla="*/ 101 h 102"/>
                <a:gd name="T20" fmla="*/ 18 w 103"/>
                <a:gd name="T21" fmla="*/ 102 h 102"/>
                <a:gd name="T22" fmla="*/ 10 w 103"/>
                <a:gd name="T23" fmla="*/ 84 h 102"/>
                <a:gd name="T24" fmla="*/ 18 w 103"/>
                <a:gd name="T25" fmla="*/ 93 h 102"/>
                <a:gd name="T26" fmla="*/ 93 w 103"/>
                <a:gd name="T27" fmla="*/ 18 h 102"/>
                <a:gd name="T28" fmla="*/ 84 w 103"/>
                <a:gd name="T29" fmla="*/ 10 h 102"/>
                <a:gd name="T30" fmla="*/ 10 w 103"/>
                <a:gd name="T3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102">
                  <a:moveTo>
                    <a:pt x="18" y="102"/>
                  </a:moveTo>
                  <a:cubicBezTo>
                    <a:pt x="17" y="102"/>
                    <a:pt x="16" y="102"/>
                    <a:pt x="15" y="101"/>
                  </a:cubicBezTo>
                  <a:cubicBezTo>
                    <a:pt x="1" y="87"/>
                    <a:pt x="1" y="87"/>
                    <a:pt x="1" y="87"/>
                  </a:cubicBezTo>
                  <a:cubicBezTo>
                    <a:pt x="1" y="87"/>
                    <a:pt x="0" y="85"/>
                    <a:pt x="0" y="84"/>
                  </a:cubicBezTo>
                  <a:cubicBezTo>
                    <a:pt x="0" y="83"/>
                    <a:pt x="1" y="82"/>
                    <a:pt x="1" y="82"/>
                  </a:cubicBezTo>
                  <a:cubicBezTo>
                    <a:pt x="81" y="2"/>
                    <a:pt x="81" y="2"/>
                    <a:pt x="81" y="2"/>
                  </a:cubicBezTo>
                  <a:cubicBezTo>
                    <a:pt x="83" y="0"/>
                    <a:pt x="86" y="0"/>
                    <a:pt x="87" y="2"/>
                  </a:cubicBezTo>
                  <a:cubicBezTo>
                    <a:pt x="101" y="15"/>
                    <a:pt x="101" y="15"/>
                    <a:pt x="101" y="15"/>
                  </a:cubicBezTo>
                  <a:cubicBezTo>
                    <a:pt x="103" y="17"/>
                    <a:pt x="103" y="20"/>
                    <a:pt x="101" y="21"/>
                  </a:cubicBezTo>
                  <a:cubicBezTo>
                    <a:pt x="21" y="101"/>
                    <a:pt x="21" y="101"/>
                    <a:pt x="21" y="101"/>
                  </a:cubicBezTo>
                  <a:cubicBezTo>
                    <a:pt x="20" y="102"/>
                    <a:pt x="19" y="102"/>
                    <a:pt x="18" y="102"/>
                  </a:cubicBezTo>
                  <a:close/>
                  <a:moveTo>
                    <a:pt x="10" y="84"/>
                  </a:moveTo>
                  <a:cubicBezTo>
                    <a:pt x="18" y="93"/>
                    <a:pt x="18" y="93"/>
                    <a:pt x="18" y="93"/>
                  </a:cubicBezTo>
                  <a:cubicBezTo>
                    <a:pt x="93" y="18"/>
                    <a:pt x="93" y="18"/>
                    <a:pt x="93" y="18"/>
                  </a:cubicBezTo>
                  <a:cubicBezTo>
                    <a:pt x="84" y="10"/>
                    <a:pt x="84" y="10"/>
                    <a:pt x="84" y="10"/>
                  </a:cubicBezTo>
                  <a:lnTo>
                    <a:pt x="10"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7"/>
            <p:cNvSpPr/>
            <p:nvPr/>
          </p:nvSpPr>
          <p:spPr bwMode="auto">
            <a:xfrm>
              <a:off x="7766701" y="4494033"/>
              <a:ext cx="58735" cy="58735"/>
            </a:xfrm>
            <a:custGeom>
              <a:avLst/>
              <a:gdLst>
                <a:gd name="T0" fmla="*/ 18 w 22"/>
                <a:gd name="T1" fmla="*/ 22 h 22"/>
                <a:gd name="T2" fmla="*/ 15 w 22"/>
                <a:gd name="T3" fmla="*/ 21 h 22"/>
                <a:gd name="T4" fmla="*/ 1 w 22"/>
                <a:gd name="T5" fmla="*/ 7 h 22"/>
                <a:gd name="T6" fmla="*/ 1 w 22"/>
                <a:gd name="T7" fmla="*/ 2 h 22"/>
                <a:gd name="T8" fmla="*/ 7 w 22"/>
                <a:gd name="T9" fmla="*/ 2 h 22"/>
                <a:gd name="T10" fmla="*/ 21 w 22"/>
                <a:gd name="T11" fmla="*/ 16 h 22"/>
                <a:gd name="T12" fmla="*/ 21 w 22"/>
                <a:gd name="T13" fmla="*/ 21 h 22"/>
                <a:gd name="T14" fmla="*/ 18 w 22"/>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18" y="22"/>
                  </a:moveTo>
                  <a:cubicBezTo>
                    <a:pt x="17" y="22"/>
                    <a:pt x="16" y="22"/>
                    <a:pt x="15" y="21"/>
                  </a:cubicBezTo>
                  <a:cubicBezTo>
                    <a:pt x="1" y="7"/>
                    <a:pt x="1" y="7"/>
                    <a:pt x="1" y="7"/>
                  </a:cubicBezTo>
                  <a:cubicBezTo>
                    <a:pt x="0" y="6"/>
                    <a:pt x="0" y="3"/>
                    <a:pt x="1" y="2"/>
                  </a:cubicBezTo>
                  <a:cubicBezTo>
                    <a:pt x="3" y="0"/>
                    <a:pt x="5" y="0"/>
                    <a:pt x="7" y="2"/>
                  </a:cubicBezTo>
                  <a:cubicBezTo>
                    <a:pt x="21" y="16"/>
                    <a:pt x="21" y="16"/>
                    <a:pt x="21" y="16"/>
                  </a:cubicBezTo>
                  <a:cubicBezTo>
                    <a:pt x="22" y="17"/>
                    <a:pt x="22" y="20"/>
                    <a:pt x="21" y="21"/>
                  </a:cubicBezTo>
                  <a:cubicBezTo>
                    <a:pt x="20" y="22"/>
                    <a:pt x="19" y="22"/>
                    <a:pt x="18"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68"/>
            <p:cNvSpPr/>
            <p:nvPr/>
          </p:nvSpPr>
          <p:spPr bwMode="auto">
            <a:xfrm>
              <a:off x="7784773" y="4357360"/>
              <a:ext cx="58735" cy="58735"/>
            </a:xfrm>
            <a:custGeom>
              <a:avLst/>
              <a:gdLst>
                <a:gd name="T0" fmla="*/ 4 w 22"/>
                <a:gd name="T1" fmla="*/ 22 h 22"/>
                <a:gd name="T2" fmla="*/ 1 w 22"/>
                <a:gd name="T3" fmla="*/ 21 h 22"/>
                <a:gd name="T4" fmla="*/ 1 w 22"/>
                <a:gd name="T5" fmla="*/ 15 h 22"/>
                <a:gd name="T6" fmla="*/ 15 w 22"/>
                <a:gd name="T7" fmla="*/ 1 h 22"/>
                <a:gd name="T8" fmla="*/ 21 w 22"/>
                <a:gd name="T9" fmla="*/ 1 h 22"/>
                <a:gd name="T10" fmla="*/ 21 w 22"/>
                <a:gd name="T11" fmla="*/ 7 h 22"/>
                <a:gd name="T12" fmla="*/ 7 w 22"/>
                <a:gd name="T13" fmla="*/ 21 h 22"/>
                <a:gd name="T14" fmla="*/ 4 w 22"/>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4" y="22"/>
                  </a:moveTo>
                  <a:cubicBezTo>
                    <a:pt x="3" y="22"/>
                    <a:pt x="2" y="21"/>
                    <a:pt x="1" y="21"/>
                  </a:cubicBezTo>
                  <a:cubicBezTo>
                    <a:pt x="0" y="19"/>
                    <a:pt x="0" y="16"/>
                    <a:pt x="1" y="15"/>
                  </a:cubicBezTo>
                  <a:cubicBezTo>
                    <a:pt x="15" y="1"/>
                    <a:pt x="15" y="1"/>
                    <a:pt x="15" y="1"/>
                  </a:cubicBezTo>
                  <a:cubicBezTo>
                    <a:pt x="17" y="0"/>
                    <a:pt x="19" y="0"/>
                    <a:pt x="21" y="1"/>
                  </a:cubicBezTo>
                  <a:cubicBezTo>
                    <a:pt x="22" y="3"/>
                    <a:pt x="22" y="5"/>
                    <a:pt x="21" y="7"/>
                  </a:cubicBezTo>
                  <a:cubicBezTo>
                    <a:pt x="7" y="21"/>
                    <a:pt x="7" y="21"/>
                    <a:pt x="7" y="21"/>
                  </a:cubicBezTo>
                  <a:cubicBezTo>
                    <a:pt x="6" y="21"/>
                    <a:pt x="5" y="22"/>
                    <a:pt x="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69"/>
            <p:cNvSpPr/>
            <p:nvPr/>
          </p:nvSpPr>
          <p:spPr bwMode="auto">
            <a:xfrm>
              <a:off x="7784773" y="4357360"/>
              <a:ext cx="58735" cy="58735"/>
            </a:xfrm>
            <a:custGeom>
              <a:avLst/>
              <a:gdLst>
                <a:gd name="T0" fmla="*/ 18 w 22"/>
                <a:gd name="T1" fmla="*/ 22 h 22"/>
                <a:gd name="T2" fmla="*/ 15 w 22"/>
                <a:gd name="T3" fmla="*/ 21 h 22"/>
                <a:gd name="T4" fmla="*/ 1 w 22"/>
                <a:gd name="T5" fmla="*/ 7 h 22"/>
                <a:gd name="T6" fmla="*/ 1 w 22"/>
                <a:gd name="T7" fmla="*/ 1 h 22"/>
                <a:gd name="T8" fmla="*/ 7 w 22"/>
                <a:gd name="T9" fmla="*/ 1 h 22"/>
                <a:gd name="T10" fmla="*/ 21 w 22"/>
                <a:gd name="T11" fmla="*/ 15 h 22"/>
                <a:gd name="T12" fmla="*/ 21 w 22"/>
                <a:gd name="T13" fmla="*/ 21 h 22"/>
                <a:gd name="T14" fmla="*/ 18 w 22"/>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18" y="22"/>
                  </a:moveTo>
                  <a:cubicBezTo>
                    <a:pt x="17" y="22"/>
                    <a:pt x="16" y="21"/>
                    <a:pt x="15" y="21"/>
                  </a:cubicBezTo>
                  <a:cubicBezTo>
                    <a:pt x="1" y="7"/>
                    <a:pt x="1" y="7"/>
                    <a:pt x="1" y="7"/>
                  </a:cubicBezTo>
                  <a:cubicBezTo>
                    <a:pt x="0" y="5"/>
                    <a:pt x="0" y="3"/>
                    <a:pt x="1" y="1"/>
                  </a:cubicBezTo>
                  <a:cubicBezTo>
                    <a:pt x="3" y="0"/>
                    <a:pt x="6" y="0"/>
                    <a:pt x="7" y="1"/>
                  </a:cubicBezTo>
                  <a:cubicBezTo>
                    <a:pt x="21" y="15"/>
                    <a:pt x="21" y="15"/>
                    <a:pt x="21" y="15"/>
                  </a:cubicBezTo>
                  <a:cubicBezTo>
                    <a:pt x="22" y="16"/>
                    <a:pt x="22" y="19"/>
                    <a:pt x="21" y="21"/>
                  </a:cubicBezTo>
                  <a:cubicBezTo>
                    <a:pt x="20" y="21"/>
                    <a:pt x="19" y="22"/>
                    <a:pt x="18"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70"/>
            <p:cNvSpPr/>
            <p:nvPr/>
          </p:nvSpPr>
          <p:spPr bwMode="auto">
            <a:xfrm>
              <a:off x="7915798" y="4381081"/>
              <a:ext cx="70031" cy="70031"/>
            </a:xfrm>
            <a:custGeom>
              <a:avLst/>
              <a:gdLst>
                <a:gd name="T0" fmla="*/ 4 w 26"/>
                <a:gd name="T1" fmla="*/ 26 h 26"/>
                <a:gd name="T2" fmla="*/ 1 w 26"/>
                <a:gd name="T3" fmla="*/ 25 h 26"/>
                <a:gd name="T4" fmla="*/ 1 w 26"/>
                <a:gd name="T5" fmla="*/ 19 h 26"/>
                <a:gd name="T6" fmla="*/ 19 w 26"/>
                <a:gd name="T7" fmla="*/ 1 h 26"/>
                <a:gd name="T8" fmla="*/ 25 w 26"/>
                <a:gd name="T9" fmla="*/ 1 h 26"/>
                <a:gd name="T10" fmla="*/ 25 w 26"/>
                <a:gd name="T11" fmla="*/ 7 h 26"/>
                <a:gd name="T12" fmla="*/ 7 w 26"/>
                <a:gd name="T13" fmla="*/ 25 h 26"/>
                <a:gd name="T14" fmla="*/ 4 w 26"/>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6">
                  <a:moveTo>
                    <a:pt x="4" y="26"/>
                  </a:moveTo>
                  <a:cubicBezTo>
                    <a:pt x="3" y="26"/>
                    <a:pt x="2" y="26"/>
                    <a:pt x="1" y="25"/>
                  </a:cubicBezTo>
                  <a:cubicBezTo>
                    <a:pt x="0" y="24"/>
                    <a:pt x="0" y="21"/>
                    <a:pt x="1" y="19"/>
                  </a:cubicBezTo>
                  <a:cubicBezTo>
                    <a:pt x="19" y="1"/>
                    <a:pt x="19" y="1"/>
                    <a:pt x="19" y="1"/>
                  </a:cubicBezTo>
                  <a:cubicBezTo>
                    <a:pt x="21" y="0"/>
                    <a:pt x="23" y="0"/>
                    <a:pt x="25" y="1"/>
                  </a:cubicBezTo>
                  <a:cubicBezTo>
                    <a:pt x="26" y="3"/>
                    <a:pt x="26" y="5"/>
                    <a:pt x="25" y="7"/>
                  </a:cubicBezTo>
                  <a:cubicBezTo>
                    <a:pt x="7" y="25"/>
                    <a:pt x="7" y="25"/>
                    <a:pt x="7" y="25"/>
                  </a:cubicBezTo>
                  <a:cubicBezTo>
                    <a:pt x="6" y="26"/>
                    <a:pt x="5" y="26"/>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71"/>
            <p:cNvSpPr/>
            <p:nvPr/>
          </p:nvSpPr>
          <p:spPr bwMode="auto">
            <a:xfrm>
              <a:off x="7915798" y="4381081"/>
              <a:ext cx="70031" cy="70031"/>
            </a:xfrm>
            <a:custGeom>
              <a:avLst/>
              <a:gdLst>
                <a:gd name="T0" fmla="*/ 22 w 26"/>
                <a:gd name="T1" fmla="*/ 26 h 26"/>
                <a:gd name="T2" fmla="*/ 19 w 26"/>
                <a:gd name="T3" fmla="*/ 25 h 26"/>
                <a:gd name="T4" fmla="*/ 1 w 26"/>
                <a:gd name="T5" fmla="*/ 7 h 26"/>
                <a:gd name="T6" fmla="*/ 1 w 26"/>
                <a:gd name="T7" fmla="*/ 1 h 26"/>
                <a:gd name="T8" fmla="*/ 7 w 26"/>
                <a:gd name="T9" fmla="*/ 1 h 26"/>
                <a:gd name="T10" fmla="*/ 25 w 26"/>
                <a:gd name="T11" fmla="*/ 19 h 26"/>
                <a:gd name="T12" fmla="*/ 25 w 26"/>
                <a:gd name="T13" fmla="*/ 25 h 26"/>
                <a:gd name="T14" fmla="*/ 22 w 26"/>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6">
                  <a:moveTo>
                    <a:pt x="22" y="26"/>
                  </a:moveTo>
                  <a:cubicBezTo>
                    <a:pt x="21" y="26"/>
                    <a:pt x="20" y="26"/>
                    <a:pt x="19" y="25"/>
                  </a:cubicBezTo>
                  <a:cubicBezTo>
                    <a:pt x="1" y="7"/>
                    <a:pt x="1" y="7"/>
                    <a:pt x="1" y="7"/>
                  </a:cubicBezTo>
                  <a:cubicBezTo>
                    <a:pt x="0" y="5"/>
                    <a:pt x="0" y="3"/>
                    <a:pt x="1" y="1"/>
                  </a:cubicBezTo>
                  <a:cubicBezTo>
                    <a:pt x="3" y="0"/>
                    <a:pt x="5" y="0"/>
                    <a:pt x="7" y="1"/>
                  </a:cubicBezTo>
                  <a:cubicBezTo>
                    <a:pt x="25" y="19"/>
                    <a:pt x="25" y="19"/>
                    <a:pt x="25" y="19"/>
                  </a:cubicBezTo>
                  <a:cubicBezTo>
                    <a:pt x="26" y="21"/>
                    <a:pt x="26" y="24"/>
                    <a:pt x="25" y="25"/>
                  </a:cubicBezTo>
                  <a:cubicBezTo>
                    <a:pt x="24" y="26"/>
                    <a:pt x="23" y="26"/>
                    <a:pt x="2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72"/>
            <p:cNvSpPr/>
            <p:nvPr/>
          </p:nvSpPr>
          <p:spPr bwMode="auto">
            <a:xfrm>
              <a:off x="7878524" y="4512106"/>
              <a:ext cx="56476" cy="54217"/>
            </a:xfrm>
            <a:custGeom>
              <a:avLst/>
              <a:gdLst>
                <a:gd name="T0" fmla="*/ 4 w 21"/>
                <a:gd name="T1" fmla="*/ 20 h 20"/>
                <a:gd name="T2" fmla="*/ 2 w 21"/>
                <a:gd name="T3" fmla="*/ 19 h 20"/>
                <a:gd name="T4" fmla="*/ 2 w 21"/>
                <a:gd name="T5" fmla="*/ 13 h 20"/>
                <a:gd name="T6" fmla="*/ 13 w 21"/>
                <a:gd name="T7" fmla="*/ 2 h 20"/>
                <a:gd name="T8" fmla="*/ 19 w 21"/>
                <a:gd name="T9" fmla="*/ 2 h 20"/>
                <a:gd name="T10" fmla="*/ 19 w 21"/>
                <a:gd name="T11" fmla="*/ 7 h 20"/>
                <a:gd name="T12" fmla="*/ 7 w 21"/>
                <a:gd name="T13" fmla="*/ 19 h 20"/>
                <a:gd name="T14" fmla="*/ 4 w 21"/>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0">
                  <a:moveTo>
                    <a:pt x="4" y="20"/>
                  </a:moveTo>
                  <a:cubicBezTo>
                    <a:pt x="3" y="20"/>
                    <a:pt x="2" y="20"/>
                    <a:pt x="2" y="19"/>
                  </a:cubicBezTo>
                  <a:cubicBezTo>
                    <a:pt x="0" y="18"/>
                    <a:pt x="0" y="15"/>
                    <a:pt x="2" y="13"/>
                  </a:cubicBezTo>
                  <a:cubicBezTo>
                    <a:pt x="13" y="2"/>
                    <a:pt x="13" y="2"/>
                    <a:pt x="13" y="2"/>
                  </a:cubicBezTo>
                  <a:cubicBezTo>
                    <a:pt x="15" y="0"/>
                    <a:pt x="17" y="0"/>
                    <a:pt x="19" y="2"/>
                  </a:cubicBezTo>
                  <a:cubicBezTo>
                    <a:pt x="21" y="3"/>
                    <a:pt x="21" y="6"/>
                    <a:pt x="19" y="7"/>
                  </a:cubicBezTo>
                  <a:cubicBezTo>
                    <a:pt x="7" y="19"/>
                    <a:pt x="7" y="19"/>
                    <a:pt x="7" y="19"/>
                  </a:cubicBezTo>
                  <a:cubicBezTo>
                    <a:pt x="6" y="20"/>
                    <a:pt x="5" y="20"/>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73"/>
            <p:cNvSpPr/>
            <p:nvPr/>
          </p:nvSpPr>
          <p:spPr bwMode="auto">
            <a:xfrm>
              <a:off x="7878524" y="4512106"/>
              <a:ext cx="56476" cy="54217"/>
            </a:xfrm>
            <a:custGeom>
              <a:avLst/>
              <a:gdLst>
                <a:gd name="T0" fmla="*/ 16 w 21"/>
                <a:gd name="T1" fmla="*/ 20 h 20"/>
                <a:gd name="T2" fmla="*/ 13 w 21"/>
                <a:gd name="T3" fmla="*/ 19 h 20"/>
                <a:gd name="T4" fmla="*/ 2 w 21"/>
                <a:gd name="T5" fmla="*/ 7 h 20"/>
                <a:gd name="T6" fmla="*/ 2 w 21"/>
                <a:gd name="T7" fmla="*/ 2 h 20"/>
                <a:gd name="T8" fmla="*/ 7 w 21"/>
                <a:gd name="T9" fmla="*/ 2 h 20"/>
                <a:gd name="T10" fmla="*/ 19 w 21"/>
                <a:gd name="T11" fmla="*/ 13 h 20"/>
                <a:gd name="T12" fmla="*/ 19 w 21"/>
                <a:gd name="T13" fmla="*/ 19 h 20"/>
                <a:gd name="T14" fmla="*/ 16 w 21"/>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0">
                  <a:moveTo>
                    <a:pt x="16" y="20"/>
                  </a:moveTo>
                  <a:cubicBezTo>
                    <a:pt x="15" y="20"/>
                    <a:pt x="14" y="20"/>
                    <a:pt x="13" y="19"/>
                  </a:cubicBezTo>
                  <a:cubicBezTo>
                    <a:pt x="2" y="7"/>
                    <a:pt x="2" y="7"/>
                    <a:pt x="2" y="7"/>
                  </a:cubicBezTo>
                  <a:cubicBezTo>
                    <a:pt x="0" y="6"/>
                    <a:pt x="0" y="3"/>
                    <a:pt x="2" y="2"/>
                  </a:cubicBezTo>
                  <a:cubicBezTo>
                    <a:pt x="3" y="0"/>
                    <a:pt x="6" y="0"/>
                    <a:pt x="7" y="2"/>
                  </a:cubicBezTo>
                  <a:cubicBezTo>
                    <a:pt x="19" y="13"/>
                    <a:pt x="19" y="13"/>
                    <a:pt x="19" y="13"/>
                  </a:cubicBezTo>
                  <a:cubicBezTo>
                    <a:pt x="21" y="15"/>
                    <a:pt x="21" y="18"/>
                    <a:pt x="19" y="19"/>
                  </a:cubicBezTo>
                  <a:cubicBezTo>
                    <a:pt x="18" y="20"/>
                    <a:pt x="17" y="20"/>
                    <a:pt x="1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2" name="Freeform 274"/>
          <p:cNvSpPr/>
          <p:nvPr/>
        </p:nvSpPr>
        <p:spPr bwMode="auto">
          <a:xfrm>
            <a:off x="5142261" y="5085450"/>
            <a:ext cx="289775" cy="321224"/>
          </a:xfrm>
          <a:custGeom>
            <a:avLst/>
            <a:gdLst>
              <a:gd name="T0" fmla="*/ 23 w 109"/>
              <a:gd name="T1" fmla="*/ 121 h 121"/>
              <a:gd name="T2" fmla="*/ 7 w 109"/>
              <a:gd name="T3" fmla="*/ 114 h 121"/>
              <a:gd name="T4" fmla="*/ 0 w 109"/>
              <a:gd name="T5" fmla="*/ 98 h 121"/>
              <a:gd name="T6" fmla="*/ 6 w 109"/>
              <a:gd name="T7" fmla="*/ 83 h 121"/>
              <a:gd name="T8" fmla="*/ 55 w 109"/>
              <a:gd name="T9" fmla="*/ 34 h 121"/>
              <a:gd name="T10" fmla="*/ 76 w 109"/>
              <a:gd name="T11" fmla="*/ 33 h 121"/>
              <a:gd name="T12" fmla="*/ 80 w 109"/>
              <a:gd name="T13" fmla="*/ 44 h 121"/>
              <a:gd name="T14" fmla="*/ 76 w 109"/>
              <a:gd name="T15" fmla="*/ 54 h 121"/>
              <a:gd name="T16" fmla="*/ 48 w 109"/>
              <a:gd name="T17" fmla="*/ 83 h 121"/>
              <a:gd name="T18" fmla="*/ 42 w 109"/>
              <a:gd name="T19" fmla="*/ 83 h 121"/>
              <a:gd name="T20" fmla="*/ 42 w 109"/>
              <a:gd name="T21" fmla="*/ 77 h 121"/>
              <a:gd name="T22" fmla="*/ 70 w 109"/>
              <a:gd name="T23" fmla="*/ 49 h 121"/>
              <a:gd name="T24" fmla="*/ 72 w 109"/>
              <a:gd name="T25" fmla="*/ 44 h 121"/>
              <a:gd name="T26" fmla="*/ 71 w 109"/>
              <a:gd name="T27" fmla="*/ 39 h 121"/>
              <a:gd name="T28" fmla="*/ 61 w 109"/>
              <a:gd name="T29" fmla="*/ 39 h 121"/>
              <a:gd name="T30" fmla="*/ 11 w 109"/>
              <a:gd name="T31" fmla="*/ 88 h 121"/>
              <a:gd name="T32" fmla="*/ 8 w 109"/>
              <a:gd name="T33" fmla="*/ 98 h 121"/>
              <a:gd name="T34" fmla="*/ 12 w 109"/>
              <a:gd name="T35" fmla="*/ 108 h 121"/>
              <a:gd name="T36" fmla="*/ 32 w 109"/>
              <a:gd name="T37" fmla="*/ 109 h 121"/>
              <a:gd name="T38" fmla="*/ 90 w 109"/>
              <a:gd name="T39" fmla="*/ 51 h 121"/>
              <a:gd name="T40" fmla="*/ 91 w 109"/>
              <a:gd name="T41" fmla="*/ 18 h 121"/>
              <a:gd name="T42" fmla="*/ 59 w 109"/>
              <a:gd name="T43" fmla="*/ 19 h 121"/>
              <a:gd name="T44" fmla="*/ 8 w 109"/>
              <a:gd name="T45" fmla="*/ 70 h 121"/>
              <a:gd name="T46" fmla="*/ 2 w 109"/>
              <a:gd name="T47" fmla="*/ 70 h 121"/>
              <a:gd name="T48" fmla="*/ 2 w 109"/>
              <a:gd name="T49" fmla="*/ 64 h 121"/>
              <a:gd name="T50" fmla="*/ 53 w 109"/>
              <a:gd name="T51" fmla="*/ 13 h 121"/>
              <a:gd name="T52" fmla="*/ 97 w 109"/>
              <a:gd name="T53" fmla="*/ 12 h 121"/>
              <a:gd name="T54" fmla="*/ 96 w 109"/>
              <a:gd name="T55" fmla="*/ 56 h 121"/>
              <a:gd name="T56" fmla="*/ 38 w 109"/>
              <a:gd name="T57" fmla="*/ 115 h 121"/>
              <a:gd name="T58" fmla="*/ 23 w 109"/>
              <a:gd name="T5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 h="121">
                <a:moveTo>
                  <a:pt x="23" y="121"/>
                </a:moveTo>
                <a:cubicBezTo>
                  <a:pt x="17" y="121"/>
                  <a:pt x="11" y="118"/>
                  <a:pt x="7" y="114"/>
                </a:cubicBezTo>
                <a:cubicBezTo>
                  <a:pt x="2" y="110"/>
                  <a:pt x="0" y="104"/>
                  <a:pt x="0" y="98"/>
                </a:cubicBezTo>
                <a:cubicBezTo>
                  <a:pt x="0" y="92"/>
                  <a:pt x="2" y="87"/>
                  <a:pt x="6" y="83"/>
                </a:cubicBezTo>
                <a:cubicBezTo>
                  <a:pt x="55" y="34"/>
                  <a:pt x="55" y="34"/>
                  <a:pt x="55" y="34"/>
                </a:cubicBezTo>
                <a:cubicBezTo>
                  <a:pt x="61" y="28"/>
                  <a:pt x="70" y="27"/>
                  <a:pt x="76" y="33"/>
                </a:cubicBezTo>
                <a:cubicBezTo>
                  <a:pt x="79" y="36"/>
                  <a:pt x="81" y="40"/>
                  <a:pt x="80" y="44"/>
                </a:cubicBezTo>
                <a:cubicBezTo>
                  <a:pt x="80" y="48"/>
                  <a:pt x="79" y="52"/>
                  <a:pt x="76" y="54"/>
                </a:cubicBezTo>
                <a:cubicBezTo>
                  <a:pt x="48" y="83"/>
                  <a:pt x="48" y="83"/>
                  <a:pt x="48" y="83"/>
                </a:cubicBezTo>
                <a:cubicBezTo>
                  <a:pt x="46" y="84"/>
                  <a:pt x="44" y="84"/>
                  <a:pt x="42" y="83"/>
                </a:cubicBezTo>
                <a:cubicBezTo>
                  <a:pt x="40" y="81"/>
                  <a:pt x="40" y="79"/>
                  <a:pt x="42" y="77"/>
                </a:cubicBezTo>
                <a:cubicBezTo>
                  <a:pt x="70" y="49"/>
                  <a:pt x="70" y="49"/>
                  <a:pt x="70" y="49"/>
                </a:cubicBezTo>
                <a:cubicBezTo>
                  <a:pt x="72" y="47"/>
                  <a:pt x="72" y="46"/>
                  <a:pt x="72" y="44"/>
                </a:cubicBezTo>
                <a:cubicBezTo>
                  <a:pt x="72" y="42"/>
                  <a:pt x="72" y="40"/>
                  <a:pt x="71" y="39"/>
                </a:cubicBezTo>
                <a:cubicBezTo>
                  <a:pt x="68" y="36"/>
                  <a:pt x="63" y="36"/>
                  <a:pt x="61" y="39"/>
                </a:cubicBezTo>
                <a:cubicBezTo>
                  <a:pt x="11" y="88"/>
                  <a:pt x="11" y="88"/>
                  <a:pt x="11" y="88"/>
                </a:cubicBezTo>
                <a:cubicBezTo>
                  <a:pt x="9" y="91"/>
                  <a:pt x="8" y="94"/>
                  <a:pt x="8" y="98"/>
                </a:cubicBezTo>
                <a:cubicBezTo>
                  <a:pt x="8" y="102"/>
                  <a:pt x="9" y="105"/>
                  <a:pt x="12" y="108"/>
                </a:cubicBezTo>
                <a:cubicBezTo>
                  <a:pt x="18" y="114"/>
                  <a:pt x="27" y="114"/>
                  <a:pt x="32" y="109"/>
                </a:cubicBezTo>
                <a:cubicBezTo>
                  <a:pt x="90" y="51"/>
                  <a:pt x="90" y="51"/>
                  <a:pt x="90" y="51"/>
                </a:cubicBezTo>
                <a:cubicBezTo>
                  <a:pt x="100" y="41"/>
                  <a:pt x="100" y="27"/>
                  <a:pt x="91" y="18"/>
                </a:cubicBezTo>
                <a:cubicBezTo>
                  <a:pt x="83" y="9"/>
                  <a:pt x="68" y="10"/>
                  <a:pt x="59" y="19"/>
                </a:cubicBezTo>
                <a:cubicBezTo>
                  <a:pt x="8" y="70"/>
                  <a:pt x="8" y="70"/>
                  <a:pt x="8" y="70"/>
                </a:cubicBezTo>
                <a:cubicBezTo>
                  <a:pt x="6" y="71"/>
                  <a:pt x="4" y="71"/>
                  <a:pt x="2" y="70"/>
                </a:cubicBezTo>
                <a:cubicBezTo>
                  <a:pt x="1" y="68"/>
                  <a:pt x="1" y="65"/>
                  <a:pt x="2" y="64"/>
                </a:cubicBezTo>
                <a:cubicBezTo>
                  <a:pt x="53" y="13"/>
                  <a:pt x="53" y="13"/>
                  <a:pt x="53" y="13"/>
                </a:cubicBezTo>
                <a:cubicBezTo>
                  <a:pt x="65" y="1"/>
                  <a:pt x="85" y="0"/>
                  <a:pt x="97" y="12"/>
                </a:cubicBezTo>
                <a:cubicBezTo>
                  <a:pt x="109" y="24"/>
                  <a:pt x="109" y="44"/>
                  <a:pt x="96" y="56"/>
                </a:cubicBezTo>
                <a:cubicBezTo>
                  <a:pt x="38" y="115"/>
                  <a:pt x="38" y="115"/>
                  <a:pt x="38" y="115"/>
                </a:cubicBezTo>
                <a:cubicBezTo>
                  <a:pt x="34" y="119"/>
                  <a:pt x="28" y="121"/>
                  <a:pt x="23" y="12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43" name="组合 42"/>
          <p:cNvGrpSpPr/>
          <p:nvPr/>
        </p:nvGrpSpPr>
        <p:grpSpPr>
          <a:xfrm>
            <a:off x="5130799" y="2553343"/>
            <a:ext cx="363904" cy="311115"/>
            <a:chOff x="5045067" y="3299322"/>
            <a:chExt cx="363904" cy="311115"/>
          </a:xfrm>
          <a:solidFill>
            <a:schemeClr val="bg1"/>
          </a:solidFill>
        </p:grpSpPr>
        <p:sp>
          <p:nvSpPr>
            <p:cNvPr id="44" name="Freeform 295"/>
            <p:cNvSpPr>
              <a:spLocks noEditPoints="1"/>
            </p:cNvSpPr>
            <p:nvPr/>
          </p:nvSpPr>
          <p:spPr bwMode="auto">
            <a:xfrm>
              <a:off x="5048437" y="3344248"/>
              <a:ext cx="360534" cy="266189"/>
            </a:xfrm>
            <a:custGeom>
              <a:avLst/>
              <a:gdLst>
                <a:gd name="T0" fmla="*/ 124 w 136"/>
                <a:gd name="T1" fmla="*/ 100 h 100"/>
                <a:gd name="T2" fmla="*/ 12 w 136"/>
                <a:gd name="T3" fmla="*/ 100 h 100"/>
                <a:gd name="T4" fmla="*/ 0 w 136"/>
                <a:gd name="T5" fmla="*/ 88 h 100"/>
                <a:gd name="T6" fmla="*/ 0 w 136"/>
                <a:gd name="T7" fmla="*/ 12 h 100"/>
                <a:gd name="T8" fmla="*/ 12 w 136"/>
                <a:gd name="T9" fmla="*/ 0 h 100"/>
                <a:gd name="T10" fmla="*/ 124 w 136"/>
                <a:gd name="T11" fmla="*/ 0 h 100"/>
                <a:gd name="T12" fmla="*/ 136 w 136"/>
                <a:gd name="T13" fmla="*/ 12 h 100"/>
                <a:gd name="T14" fmla="*/ 136 w 136"/>
                <a:gd name="T15" fmla="*/ 88 h 100"/>
                <a:gd name="T16" fmla="*/ 124 w 136"/>
                <a:gd name="T17" fmla="*/ 100 h 100"/>
                <a:gd name="T18" fmla="*/ 12 w 136"/>
                <a:gd name="T19" fmla="*/ 8 h 100"/>
                <a:gd name="T20" fmla="*/ 8 w 136"/>
                <a:gd name="T21" fmla="*/ 12 h 100"/>
                <a:gd name="T22" fmla="*/ 8 w 136"/>
                <a:gd name="T23" fmla="*/ 88 h 100"/>
                <a:gd name="T24" fmla="*/ 12 w 136"/>
                <a:gd name="T25" fmla="*/ 92 h 100"/>
                <a:gd name="T26" fmla="*/ 124 w 136"/>
                <a:gd name="T27" fmla="*/ 92 h 100"/>
                <a:gd name="T28" fmla="*/ 128 w 136"/>
                <a:gd name="T29" fmla="*/ 88 h 100"/>
                <a:gd name="T30" fmla="*/ 128 w 136"/>
                <a:gd name="T31" fmla="*/ 12 h 100"/>
                <a:gd name="T32" fmla="*/ 124 w 136"/>
                <a:gd name="T33" fmla="*/ 8 h 100"/>
                <a:gd name="T34" fmla="*/ 12 w 136"/>
                <a:gd name="T35"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00">
                  <a:moveTo>
                    <a:pt x="124" y="100"/>
                  </a:moveTo>
                  <a:cubicBezTo>
                    <a:pt x="12" y="100"/>
                    <a:pt x="12" y="100"/>
                    <a:pt x="12" y="100"/>
                  </a:cubicBezTo>
                  <a:cubicBezTo>
                    <a:pt x="5" y="100"/>
                    <a:pt x="0" y="94"/>
                    <a:pt x="0" y="88"/>
                  </a:cubicBezTo>
                  <a:cubicBezTo>
                    <a:pt x="0" y="12"/>
                    <a:pt x="0" y="12"/>
                    <a:pt x="0" y="12"/>
                  </a:cubicBezTo>
                  <a:cubicBezTo>
                    <a:pt x="0" y="5"/>
                    <a:pt x="5" y="0"/>
                    <a:pt x="12" y="0"/>
                  </a:cubicBezTo>
                  <a:cubicBezTo>
                    <a:pt x="124" y="0"/>
                    <a:pt x="124" y="0"/>
                    <a:pt x="124" y="0"/>
                  </a:cubicBezTo>
                  <a:cubicBezTo>
                    <a:pt x="130" y="0"/>
                    <a:pt x="136" y="5"/>
                    <a:pt x="136" y="12"/>
                  </a:cubicBezTo>
                  <a:cubicBezTo>
                    <a:pt x="136" y="88"/>
                    <a:pt x="136" y="88"/>
                    <a:pt x="136" y="88"/>
                  </a:cubicBezTo>
                  <a:cubicBezTo>
                    <a:pt x="136" y="94"/>
                    <a:pt x="130" y="100"/>
                    <a:pt x="124" y="100"/>
                  </a:cubicBezTo>
                  <a:close/>
                  <a:moveTo>
                    <a:pt x="12" y="8"/>
                  </a:moveTo>
                  <a:cubicBezTo>
                    <a:pt x="9" y="8"/>
                    <a:pt x="8" y="9"/>
                    <a:pt x="8" y="12"/>
                  </a:cubicBezTo>
                  <a:cubicBezTo>
                    <a:pt x="8" y="88"/>
                    <a:pt x="8" y="88"/>
                    <a:pt x="8" y="88"/>
                  </a:cubicBezTo>
                  <a:cubicBezTo>
                    <a:pt x="8" y="90"/>
                    <a:pt x="9" y="92"/>
                    <a:pt x="12" y="92"/>
                  </a:cubicBezTo>
                  <a:cubicBezTo>
                    <a:pt x="124" y="92"/>
                    <a:pt x="124" y="92"/>
                    <a:pt x="124" y="92"/>
                  </a:cubicBezTo>
                  <a:cubicBezTo>
                    <a:pt x="126" y="92"/>
                    <a:pt x="128" y="90"/>
                    <a:pt x="128" y="88"/>
                  </a:cubicBezTo>
                  <a:cubicBezTo>
                    <a:pt x="128" y="12"/>
                    <a:pt x="128" y="12"/>
                    <a:pt x="128" y="12"/>
                  </a:cubicBezTo>
                  <a:cubicBezTo>
                    <a:pt x="128" y="9"/>
                    <a:pt x="126" y="8"/>
                    <a:pt x="124"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96"/>
            <p:cNvSpPr>
              <a:spLocks noEditPoints="1"/>
            </p:cNvSpPr>
            <p:nvPr/>
          </p:nvSpPr>
          <p:spPr bwMode="auto">
            <a:xfrm>
              <a:off x="5165245" y="3299322"/>
              <a:ext cx="124671" cy="66266"/>
            </a:xfrm>
            <a:custGeom>
              <a:avLst/>
              <a:gdLst>
                <a:gd name="T0" fmla="*/ 39 w 47"/>
                <a:gd name="T1" fmla="*/ 25 h 25"/>
                <a:gd name="T2" fmla="*/ 8 w 47"/>
                <a:gd name="T3" fmla="*/ 25 h 25"/>
                <a:gd name="T4" fmla="*/ 0 w 47"/>
                <a:gd name="T5" fmla="*/ 17 h 25"/>
                <a:gd name="T6" fmla="*/ 0 w 47"/>
                <a:gd name="T7" fmla="*/ 8 h 25"/>
                <a:gd name="T8" fmla="*/ 8 w 47"/>
                <a:gd name="T9" fmla="*/ 0 h 25"/>
                <a:gd name="T10" fmla="*/ 39 w 47"/>
                <a:gd name="T11" fmla="*/ 0 h 25"/>
                <a:gd name="T12" fmla="*/ 47 w 47"/>
                <a:gd name="T13" fmla="*/ 8 h 25"/>
                <a:gd name="T14" fmla="*/ 47 w 47"/>
                <a:gd name="T15" fmla="*/ 17 h 25"/>
                <a:gd name="T16" fmla="*/ 39 w 47"/>
                <a:gd name="T17" fmla="*/ 25 h 25"/>
                <a:gd name="T18" fmla="*/ 39 w 47"/>
                <a:gd name="T19" fmla="*/ 17 h 25"/>
                <a:gd name="T20" fmla="*/ 39 w 47"/>
                <a:gd name="T21" fmla="*/ 21 h 25"/>
                <a:gd name="T22" fmla="*/ 39 w 47"/>
                <a:gd name="T23" fmla="*/ 17 h 25"/>
                <a:gd name="T24" fmla="*/ 39 w 47"/>
                <a:gd name="T25" fmla="*/ 17 h 25"/>
                <a:gd name="T26" fmla="*/ 8 w 47"/>
                <a:gd name="T27" fmla="*/ 8 h 25"/>
                <a:gd name="T28" fmla="*/ 8 w 47"/>
                <a:gd name="T29" fmla="*/ 17 h 25"/>
                <a:gd name="T30" fmla="*/ 39 w 47"/>
                <a:gd name="T31" fmla="*/ 17 h 25"/>
                <a:gd name="T32" fmla="*/ 39 w 47"/>
                <a:gd name="T33" fmla="*/ 8 h 25"/>
                <a:gd name="T34" fmla="*/ 8 w 47"/>
                <a:gd name="T35"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5">
                  <a:moveTo>
                    <a:pt x="39" y="25"/>
                  </a:moveTo>
                  <a:cubicBezTo>
                    <a:pt x="8" y="25"/>
                    <a:pt x="8" y="25"/>
                    <a:pt x="8" y="25"/>
                  </a:cubicBezTo>
                  <a:cubicBezTo>
                    <a:pt x="4" y="25"/>
                    <a:pt x="0" y="21"/>
                    <a:pt x="0" y="17"/>
                  </a:cubicBezTo>
                  <a:cubicBezTo>
                    <a:pt x="0" y="8"/>
                    <a:pt x="0" y="8"/>
                    <a:pt x="0" y="8"/>
                  </a:cubicBezTo>
                  <a:cubicBezTo>
                    <a:pt x="0" y="4"/>
                    <a:pt x="4" y="0"/>
                    <a:pt x="8" y="0"/>
                  </a:cubicBezTo>
                  <a:cubicBezTo>
                    <a:pt x="39" y="0"/>
                    <a:pt x="39" y="0"/>
                    <a:pt x="39" y="0"/>
                  </a:cubicBezTo>
                  <a:cubicBezTo>
                    <a:pt x="44" y="0"/>
                    <a:pt x="47" y="4"/>
                    <a:pt x="47" y="8"/>
                  </a:cubicBezTo>
                  <a:cubicBezTo>
                    <a:pt x="47" y="17"/>
                    <a:pt x="47" y="17"/>
                    <a:pt x="47" y="17"/>
                  </a:cubicBezTo>
                  <a:cubicBezTo>
                    <a:pt x="47" y="21"/>
                    <a:pt x="44" y="25"/>
                    <a:pt x="39" y="25"/>
                  </a:cubicBezTo>
                  <a:close/>
                  <a:moveTo>
                    <a:pt x="39" y="17"/>
                  </a:moveTo>
                  <a:cubicBezTo>
                    <a:pt x="39" y="21"/>
                    <a:pt x="39" y="21"/>
                    <a:pt x="39" y="21"/>
                  </a:cubicBezTo>
                  <a:cubicBezTo>
                    <a:pt x="39" y="17"/>
                    <a:pt x="39" y="17"/>
                    <a:pt x="39" y="17"/>
                  </a:cubicBezTo>
                  <a:cubicBezTo>
                    <a:pt x="39" y="17"/>
                    <a:pt x="39" y="17"/>
                    <a:pt x="39" y="17"/>
                  </a:cubicBezTo>
                  <a:close/>
                  <a:moveTo>
                    <a:pt x="8" y="8"/>
                  </a:moveTo>
                  <a:cubicBezTo>
                    <a:pt x="8" y="17"/>
                    <a:pt x="8" y="17"/>
                    <a:pt x="8" y="17"/>
                  </a:cubicBezTo>
                  <a:cubicBezTo>
                    <a:pt x="39" y="17"/>
                    <a:pt x="39" y="17"/>
                    <a:pt x="39" y="17"/>
                  </a:cubicBezTo>
                  <a:cubicBezTo>
                    <a:pt x="39" y="8"/>
                    <a:pt x="39" y="8"/>
                    <a:pt x="39" y="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97"/>
            <p:cNvSpPr>
              <a:spLocks noEditPoints="1"/>
            </p:cNvSpPr>
            <p:nvPr/>
          </p:nvSpPr>
          <p:spPr bwMode="auto">
            <a:xfrm>
              <a:off x="5202310" y="3448702"/>
              <a:ext cx="52789" cy="74129"/>
            </a:xfrm>
            <a:custGeom>
              <a:avLst/>
              <a:gdLst>
                <a:gd name="T0" fmla="*/ 16 w 20"/>
                <a:gd name="T1" fmla="*/ 28 h 28"/>
                <a:gd name="T2" fmla="*/ 4 w 20"/>
                <a:gd name="T3" fmla="*/ 28 h 28"/>
                <a:gd name="T4" fmla="*/ 0 w 20"/>
                <a:gd name="T5" fmla="*/ 24 h 28"/>
                <a:gd name="T6" fmla="*/ 0 w 20"/>
                <a:gd name="T7" fmla="*/ 4 h 28"/>
                <a:gd name="T8" fmla="*/ 4 w 20"/>
                <a:gd name="T9" fmla="*/ 0 h 28"/>
                <a:gd name="T10" fmla="*/ 16 w 20"/>
                <a:gd name="T11" fmla="*/ 0 h 28"/>
                <a:gd name="T12" fmla="*/ 20 w 20"/>
                <a:gd name="T13" fmla="*/ 4 h 28"/>
                <a:gd name="T14" fmla="*/ 20 w 20"/>
                <a:gd name="T15" fmla="*/ 24 h 28"/>
                <a:gd name="T16" fmla="*/ 16 w 20"/>
                <a:gd name="T17" fmla="*/ 28 h 28"/>
                <a:gd name="T18" fmla="*/ 8 w 20"/>
                <a:gd name="T19" fmla="*/ 20 h 28"/>
                <a:gd name="T20" fmla="*/ 12 w 20"/>
                <a:gd name="T21" fmla="*/ 20 h 28"/>
                <a:gd name="T22" fmla="*/ 12 w 20"/>
                <a:gd name="T23" fmla="*/ 8 h 28"/>
                <a:gd name="T24" fmla="*/ 8 w 20"/>
                <a:gd name="T25" fmla="*/ 8 h 28"/>
                <a:gd name="T26" fmla="*/ 8 w 20"/>
                <a:gd name="T27"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28">
                  <a:moveTo>
                    <a:pt x="16" y="28"/>
                  </a:moveTo>
                  <a:cubicBezTo>
                    <a:pt x="4" y="28"/>
                    <a:pt x="4" y="28"/>
                    <a:pt x="4" y="28"/>
                  </a:cubicBezTo>
                  <a:cubicBezTo>
                    <a:pt x="1" y="28"/>
                    <a:pt x="0" y="26"/>
                    <a:pt x="0" y="24"/>
                  </a:cubicBezTo>
                  <a:cubicBezTo>
                    <a:pt x="0" y="4"/>
                    <a:pt x="0" y="4"/>
                    <a:pt x="0" y="4"/>
                  </a:cubicBezTo>
                  <a:cubicBezTo>
                    <a:pt x="0" y="2"/>
                    <a:pt x="1" y="0"/>
                    <a:pt x="4" y="0"/>
                  </a:cubicBezTo>
                  <a:cubicBezTo>
                    <a:pt x="16" y="0"/>
                    <a:pt x="16" y="0"/>
                    <a:pt x="16" y="0"/>
                  </a:cubicBezTo>
                  <a:cubicBezTo>
                    <a:pt x="18" y="0"/>
                    <a:pt x="20" y="2"/>
                    <a:pt x="20" y="4"/>
                  </a:cubicBezTo>
                  <a:cubicBezTo>
                    <a:pt x="20" y="24"/>
                    <a:pt x="20" y="24"/>
                    <a:pt x="20" y="24"/>
                  </a:cubicBezTo>
                  <a:cubicBezTo>
                    <a:pt x="20" y="26"/>
                    <a:pt x="18" y="28"/>
                    <a:pt x="16" y="28"/>
                  </a:cubicBezTo>
                  <a:close/>
                  <a:moveTo>
                    <a:pt x="8" y="20"/>
                  </a:moveTo>
                  <a:cubicBezTo>
                    <a:pt x="12" y="20"/>
                    <a:pt x="12" y="20"/>
                    <a:pt x="12" y="20"/>
                  </a:cubicBezTo>
                  <a:cubicBezTo>
                    <a:pt x="12" y="8"/>
                    <a:pt x="12" y="8"/>
                    <a:pt x="12" y="8"/>
                  </a:cubicBezTo>
                  <a:cubicBezTo>
                    <a:pt x="8" y="8"/>
                    <a:pt x="8" y="8"/>
                    <a:pt x="8" y="8"/>
                  </a:cubicBezTo>
                  <a:lnTo>
                    <a:pt x="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98"/>
            <p:cNvSpPr/>
            <p:nvPr/>
          </p:nvSpPr>
          <p:spPr bwMode="auto">
            <a:xfrm>
              <a:off x="5231512" y="3429608"/>
              <a:ext cx="177459" cy="66266"/>
            </a:xfrm>
            <a:custGeom>
              <a:avLst/>
              <a:gdLst>
                <a:gd name="T0" fmla="*/ 5 w 67"/>
                <a:gd name="T1" fmla="*/ 25 h 25"/>
                <a:gd name="T2" fmla="*/ 1 w 67"/>
                <a:gd name="T3" fmla="*/ 22 h 25"/>
                <a:gd name="T4" fmla="*/ 4 w 67"/>
                <a:gd name="T5" fmla="*/ 17 h 25"/>
                <a:gd name="T6" fmla="*/ 62 w 67"/>
                <a:gd name="T7" fmla="*/ 1 h 25"/>
                <a:gd name="T8" fmla="*/ 66 w 67"/>
                <a:gd name="T9" fmla="*/ 4 h 25"/>
                <a:gd name="T10" fmla="*/ 64 w 67"/>
                <a:gd name="T11" fmla="*/ 9 h 25"/>
                <a:gd name="T12" fmla="*/ 6 w 67"/>
                <a:gd name="T13" fmla="*/ 25 h 25"/>
                <a:gd name="T14" fmla="*/ 5 w 67"/>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5">
                  <a:moveTo>
                    <a:pt x="5" y="25"/>
                  </a:moveTo>
                  <a:cubicBezTo>
                    <a:pt x="3" y="25"/>
                    <a:pt x="1" y="24"/>
                    <a:pt x="1" y="22"/>
                  </a:cubicBezTo>
                  <a:cubicBezTo>
                    <a:pt x="0" y="20"/>
                    <a:pt x="1" y="18"/>
                    <a:pt x="4" y="17"/>
                  </a:cubicBezTo>
                  <a:cubicBezTo>
                    <a:pt x="62" y="1"/>
                    <a:pt x="62" y="1"/>
                    <a:pt x="62" y="1"/>
                  </a:cubicBezTo>
                  <a:cubicBezTo>
                    <a:pt x="64" y="0"/>
                    <a:pt x="66" y="2"/>
                    <a:pt x="66" y="4"/>
                  </a:cubicBezTo>
                  <a:cubicBezTo>
                    <a:pt x="67" y="6"/>
                    <a:pt x="66" y="8"/>
                    <a:pt x="64" y="9"/>
                  </a:cubicBezTo>
                  <a:cubicBezTo>
                    <a:pt x="6" y="25"/>
                    <a:pt x="6" y="25"/>
                    <a:pt x="6" y="25"/>
                  </a:cubicBezTo>
                  <a:cubicBezTo>
                    <a:pt x="5" y="25"/>
                    <a:pt x="5" y="25"/>
                    <a:pt x="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99"/>
            <p:cNvSpPr/>
            <p:nvPr/>
          </p:nvSpPr>
          <p:spPr bwMode="auto">
            <a:xfrm>
              <a:off x="5045067" y="3429608"/>
              <a:ext cx="178582" cy="66266"/>
            </a:xfrm>
            <a:custGeom>
              <a:avLst/>
              <a:gdLst>
                <a:gd name="T0" fmla="*/ 63 w 67"/>
                <a:gd name="T1" fmla="*/ 25 h 25"/>
                <a:gd name="T2" fmla="*/ 62 w 67"/>
                <a:gd name="T3" fmla="*/ 25 h 25"/>
                <a:gd name="T4" fmla="*/ 4 w 67"/>
                <a:gd name="T5" fmla="*/ 9 h 25"/>
                <a:gd name="T6" fmla="*/ 1 w 67"/>
                <a:gd name="T7" fmla="*/ 4 h 25"/>
                <a:gd name="T8" fmla="*/ 6 w 67"/>
                <a:gd name="T9" fmla="*/ 1 h 25"/>
                <a:gd name="T10" fmla="*/ 64 w 67"/>
                <a:gd name="T11" fmla="*/ 17 h 25"/>
                <a:gd name="T12" fmla="*/ 66 w 67"/>
                <a:gd name="T13" fmla="*/ 22 h 25"/>
                <a:gd name="T14" fmla="*/ 63 w 67"/>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5">
                  <a:moveTo>
                    <a:pt x="63" y="25"/>
                  </a:moveTo>
                  <a:cubicBezTo>
                    <a:pt x="62" y="25"/>
                    <a:pt x="62" y="25"/>
                    <a:pt x="62" y="25"/>
                  </a:cubicBezTo>
                  <a:cubicBezTo>
                    <a:pt x="4" y="9"/>
                    <a:pt x="4" y="9"/>
                    <a:pt x="4" y="9"/>
                  </a:cubicBezTo>
                  <a:cubicBezTo>
                    <a:pt x="1" y="8"/>
                    <a:pt x="0" y="6"/>
                    <a:pt x="1" y="4"/>
                  </a:cubicBezTo>
                  <a:cubicBezTo>
                    <a:pt x="1" y="2"/>
                    <a:pt x="4" y="0"/>
                    <a:pt x="6" y="1"/>
                  </a:cubicBezTo>
                  <a:cubicBezTo>
                    <a:pt x="64" y="17"/>
                    <a:pt x="64" y="17"/>
                    <a:pt x="64" y="17"/>
                  </a:cubicBezTo>
                  <a:cubicBezTo>
                    <a:pt x="66" y="18"/>
                    <a:pt x="67" y="20"/>
                    <a:pt x="66" y="22"/>
                  </a:cubicBezTo>
                  <a:cubicBezTo>
                    <a:pt x="66" y="24"/>
                    <a:pt x="64" y="25"/>
                    <a:pt x="6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4496966" y="3782544"/>
            <a:ext cx="230689" cy="334670"/>
            <a:chOff x="829847" y="1132745"/>
            <a:chExt cx="289775" cy="388614"/>
          </a:xfrm>
          <a:solidFill>
            <a:schemeClr val="bg1"/>
          </a:solidFill>
        </p:grpSpPr>
        <p:sp>
          <p:nvSpPr>
            <p:cNvPr id="50" name="Freeform 210"/>
            <p:cNvSpPr/>
            <p:nvPr/>
          </p:nvSpPr>
          <p:spPr bwMode="auto">
            <a:xfrm>
              <a:off x="829847" y="1132745"/>
              <a:ext cx="233617" cy="96592"/>
            </a:xfrm>
            <a:custGeom>
              <a:avLst/>
              <a:gdLst>
                <a:gd name="T0" fmla="*/ 5 w 88"/>
                <a:gd name="T1" fmla="*/ 36 h 36"/>
                <a:gd name="T2" fmla="*/ 1 w 88"/>
                <a:gd name="T3" fmla="*/ 33 h 36"/>
                <a:gd name="T4" fmla="*/ 3 w 88"/>
                <a:gd name="T5" fmla="*/ 28 h 36"/>
                <a:gd name="T6" fmla="*/ 83 w 88"/>
                <a:gd name="T7" fmla="*/ 1 h 36"/>
                <a:gd name="T8" fmla="*/ 87 w 88"/>
                <a:gd name="T9" fmla="*/ 1 h 36"/>
                <a:gd name="T10" fmla="*/ 88 w 88"/>
                <a:gd name="T11" fmla="*/ 5 h 36"/>
                <a:gd name="T12" fmla="*/ 88 w 88"/>
                <a:gd name="T13" fmla="*/ 20 h 36"/>
                <a:gd name="T14" fmla="*/ 84 w 88"/>
                <a:gd name="T15" fmla="*/ 24 h 36"/>
                <a:gd name="T16" fmla="*/ 80 w 88"/>
                <a:gd name="T17" fmla="*/ 20 h 36"/>
                <a:gd name="T18" fmla="*/ 80 w 88"/>
                <a:gd name="T19" fmla="*/ 10 h 36"/>
                <a:gd name="T20" fmla="*/ 6 w 88"/>
                <a:gd name="T21" fmla="*/ 35 h 36"/>
                <a:gd name="T22" fmla="*/ 5 w 88"/>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36">
                  <a:moveTo>
                    <a:pt x="5" y="36"/>
                  </a:moveTo>
                  <a:cubicBezTo>
                    <a:pt x="3" y="36"/>
                    <a:pt x="1" y="35"/>
                    <a:pt x="1" y="33"/>
                  </a:cubicBezTo>
                  <a:cubicBezTo>
                    <a:pt x="0" y="31"/>
                    <a:pt x="1" y="29"/>
                    <a:pt x="3" y="28"/>
                  </a:cubicBezTo>
                  <a:cubicBezTo>
                    <a:pt x="83" y="1"/>
                    <a:pt x="83" y="1"/>
                    <a:pt x="83" y="1"/>
                  </a:cubicBezTo>
                  <a:cubicBezTo>
                    <a:pt x="84" y="0"/>
                    <a:pt x="86" y="1"/>
                    <a:pt x="87" y="1"/>
                  </a:cubicBezTo>
                  <a:cubicBezTo>
                    <a:pt x="88" y="2"/>
                    <a:pt x="88" y="3"/>
                    <a:pt x="88" y="5"/>
                  </a:cubicBezTo>
                  <a:cubicBezTo>
                    <a:pt x="88" y="20"/>
                    <a:pt x="88" y="20"/>
                    <a:pt x="88" y="20"/>
                  </a:cubicBezTo>
                  <a:cubicBezTo>
                    <a:pt x="88" y="22"/>
                    <a:pt x="87" y="24"/>
                    <a:pt x="84" y="24"/>
                  </a:cubicBezTo>
                  <a:cubicBezTo>
                    <a:pt x="82" y="24"/>
                    <a:pt x="80" y="22"/>
                    <a:pt x="80" y="20"/>
                  </a:cubicBezTo>
                  <a:cubicBezTo>
                    <a:pt x="80" y="10"/>
                    <a:pt x="80" y="10"/>
                    <a:pt x="80" y="10"/>
                  </a:cubicBezTo>
                  <a:cubicBezTo>
                    <a:pt x="6" y="35"/>
                    <a:pt x="6" y="35"/>
                    <a:pt x="6" y="35"/>
                  </a:cubicBezTo>
                  <a:cubicBezTo>
                    <a:pt x="5" y="36"/>
                    <a:pt x="5" y="36"/>
                    <a:pt x="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1" name="组合 50"/>
            <p:cNvGrpSpPr/>
            <p:nvPr/>
          </p:nvGrpSpPr>
          <p:grpSpPr>
            <a:xfrm>
              <a:off x="832093" y="1207997"/>
              <a:ext cx="287529" cy="313362"/>
              <a:chOff x="832093" y="1207997"/>
              <a:chExt cx="287529" cy="313362"/>
            </a:xfrm>
            <a:grpFill/>
          </p:grpSpPr>
          <p:sp>
            <p:nvSpPr>
              <p:cNvPr id="52" name="Freeform 209"/>
              <p:cNvSpPr>
                <a:spLocks noEditPoints="1"/>
              </p:cNvSpPr>
              <p:nvPr/>
            </p:nvSpPr>
            <p:spPr bwMode="auto">
              <a:xfrm>
                <a:off x="832093" y="1207997"/>
                <a:ext cx="287529" cy="313362"/>
              </a:xfrm>
              <a:custGeom>
                <a:avLst/>
                <a:gdLst>
                  <a:gd name="T0" fmla="*/ 104 w 108"/>
                  <a:gd name="T1" fmla="*/ 118 h 118"/>
                  <a:gd name="T2" fmla="*/ 4 w 108"/>
                  <a:gd name="T3" fmla="*/ 118 h 118"/>
                  <a:gd name="T4" fmla="*/ 0 w 108"/>
                  <a:gd name="T5" fmla="*/ 114 h 118"/>
                  <a:gd name="T6" fmla="*/ 0 w 108"/>
                  <a:gd name="T7" fmla="*/ 4 h 118"/>
                  <a:gd name="T8" fmla="*/ 4 w 108"/>
                  <a:gd name="T9" fmla="*/ 0 h 118"/>
                  <a:gd name="T10" fmla="*/ 104 w 108"/>
                  <a:gd name="T11" fmla="*/ 0 h 118"/>
                  <a:gd name="T12" fmla="*/ 108 w 108"/>
                  <a:gd name="T13" fmla="*/ 4 h 118"/>
                  <a:gd name="T14" fmla="*/ 108 w 108"/>
                  <a:gd name="T15" fmla="*/ 114 h 118"/>
                  <a:gd name="T16" fmla="*/ 104 w 108"/>
                  <a:gd name="T17" fmla="*/ 118 h 118"/>
                  <a:gd name="T18" fmla="*/ 8 w 108"/>
                  <a:gd name="T19" fmla="*/ 110 h 118"/>
                  <a:gd name="T20" fmla="*/ 100 w 108"/>
                  <a:gd name="T21" fmla="*/ 110 h 118"/>
                  <a:gd name="T22" fmla="*/ 100 w 108"/>
                  <a:gd name="T23" fmla="*/ 8 h 118"/>
                  <a:gd name="T24" fmla="*/ 8 w 108"/>
                  <a:gd name="T25" fmla="*/ 8 h 118"/>
                  <a:gd name="T26" fmla="*/ 8 w 108"/>
                  <a:gd name="T27"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18">
                    <a:moveTo>
                      <a:pt x="104" y="118"/>
                    </a:moveTo>
                    <a:cubicBezTo>
                      <a:pt x="4" y="118"/>
                      <a:pt x="4" y="118"/>
                      <a:pt x="4" y="118"/>
                    </a:cubicBezTo>
                    <a:cubicBezTo>
                      <a:pt x="1" y="118"/>
                      <a:pt x="0" y="116"/>
                      <a:pt x="0" y="114"/>
                    </a:cubicBezTo>
                    <a:cubicBezTo>
                      <a:pt x="0" y="4"/>
                      <a:pt x="0" y="4"/>
                      <a:pt x="0" y="4"/>
                    </a:cubicBezTo>
                    <a:cubicBezTo>
                      <a:pt x="0" y="1"/>
                      <a:pt x="1" y="0"/>
                      <a:pt x="4" y="0"/>
                    </a:cubicBezTo>
                    <a:cubicBezTo>
                      <a:pt x="104" y="0"/>
                      <a:pt x="104" y="0"/>
                      <a:pt x="104" y="0"/>
                    </a:cubicBezTo>
                    <a:cubicBezTo>
                      <a:pt x="106" y="0"/>
                      <a:pt x="108" y="1"/>
                      <a:pt x="108" y="4"/>
                    </a:cubicBezTo>
                    <a:cubicBezTo>
                      <a:pt x="108" y="114"/>
                      <a:pt x="108" y="114"/>
                      <a:pt x="108" y="114"/>
                    </a:cubicBezTo>
                    <a:cubicBezTo>
                      <a:pt x="108" y="116"/>
                      <a:pt x="106" y="118"/>
                      <a:pt x="104" y="118"/>
                    </a:cubicBezTo>
                    <a:close/>
                    <a:moveTo>
                      <a:pt x="8" y="110"/>
                    </a:moveTo>
                    <a:cubicBezTo>
                      <a:pt x="100" y="110"/>
                      <a:pt x="100" y="110"/>
                      <a:pt x="100" y="110"/>
                    </a:cubicBezTo>
                    <a:cubicBezTo>
                      <a:pt x="100" y="8"/>
                      <a:pt x="100" y="8"/>
                      <a:pt x="100" y="8"/>
                    </a:cubicBezTo>
                    <a:cubicBezTo>
                      <a:pt x="8" y="8"/>
                      <a:pt x="8" y="8"/>
                      <a:pt x="8" y="8"/>
                    </a:cubicBezTo>
                    <a:lnTo>
                      <a:pt x="8"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11"/>
              <p:cNvSpPr>
                <a:spLocks noEditPoints="1"/>
              </p:cNvSpPr>
              <p:nvPr/>
            </p:nvSpPr>
            <p:spPr bwMode="auto">
              <a:xfrm>
                <a:off x="874773" y="1250677"/>
                <a:ext cx="202169" cy="116809"/>
              </a:xfrm>
              <a:custGeom>
                <a:avLst/>
                <a:gdLst>
                  <a:gd name="T0" fmla="*/ 72 w 76"/>
                  <a:gd name="T1" fmla="*/ 44 h 44"/>
                  <a:gd name="T2" fmla="*/ 4 w 76"/>
                  <a:gd name="T3" fmla="*/ 44 h 44"/>
                  <a:gd name="T4" fmla="*/ 0 w 76"/>
                  <a:gd name="T5" fmla="*/ 40 h 44"/>
                  <a:gd name="T6" fmla="*/ 0 w 76"/>
                  <a:gd name="T7" fmla="*/ 4 h 44"/>
                  <a:gd name="T8" fmla="*/ 4 w 76"/>
                  <a:gd name="T9" fmla="*/ 0 h 44"/>
                  <a:gd name="T10" fmla="*/ 72 w 76"/>
                  <a:gd name="T11" fmla="*/ 0 h 44"/>
                  <a:gd name="T12" fmla="*/ 76 w 76"/>
                  <a:gd name="T13" fmla="*/ 4 h 44"/>
                  <a:gd name="T14" fmla="*/ 76 w 76"/>
                  <a:gd name="T15" fmla="*/ 40 h 44"/>
                  <a:gd name="T16" fmla="*/ 72 w 76"/>
                  <a:gd name="T17" fmla="*/ 44 h 44"/>
                  <a:gd name="T18" fmla="*/ 8 w 76"/>
                  <a:gd name="T19" fmla="*/ 36 h 44"/>
                  <a:gd name="T20" fmla="*/ 68 w 76"/>
                  <a:gd name="T21" fmla="*/ 36 h 44"/>
                  <a:gd name="T22" fmla="*/ 68 w 76"/>
                  <a:gd name="T23" fmla="*/ 8 h 44"/>
                  <a:gd name="T24" fmla="*/ 8 w 76"/>
                  <a:gd name="T25" fmla="*/ 8 h 44"/>
                  <a:gd name="T26" fmla="*/ 8 w 76"/>
                  <a:gd name="T27"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44">
                    <a:moveTo>
                      <a:pt x="72" y="44"/>
                    </a:moveTo>
                    <a:cubicBezTo>
                      <a:pt x="4" y="44"/>
                      <a:pt x="4" y="44"/>
                      <a:pt x="4" y="44"/>
                    </a:cubicBezTo>
                    <a:cubicBezTo>
                      <a:pt x="1" y="44"/>
                      <a:pt x="0" y="42"/>
                      <a:pt x="0" y="40"/>
                    </a:cubicBezTo>
                    <a:cubicBezTo>
                      <a:pt x="0" y="4"/>
                      <a:pt x="0" y="4"/>
                      <a:pt x="0" y="4"/>
                    </a:cubicBezTo>
                    <a:cubicBezTo>
                      <a:pt x="0" y="1"/>
                      <a:pt x="1" y="0"/>
                      <a:pt x="4" y="0"/>
                    </a:cubicBezTo>
                    <a:cubicBezTo>
                      <a:pt x="72" y="0"/>
                      <a:pt x="72" y="0"/>
                      <a:pt x="72" y="0"/>
                    </a:cubicBezTo>
                    <a:cubicBezTo>
                      <a:pt x="74" y="0"/>
                      <a:pt x="76" y="1"/>
                      <a:pt x="76" y="4"/>
                    </a:cubicBezTo>
                    <a:cubicBezTo>
                      <a:pt x="76" y="40"/>
                      <a:pt x="76" y="40"/>
                      <a:pt x="76" y="40"/>
                    </a:cubicBezTo>
                    <a:cubicBezTo>
                      <a:pt x="76" y="42"/>
                      <a:pt x="74" y="44"/>
                      <a:pt x="72" y="44"/>
                    </a:cubicBezTo>
                    <a:close/>
                    <a:moveTo>
                      <a:pt x="8" y="36"/>
                    </a:moveTo>
                    <a:cubicBezTo>
                      <a:pt x="68" y="36"/>
                      <a:pt x="68" y="36"/>
                      <a:pt x="68" y="36"/>
                    </a:cubicBezTo>
                    <a:cubicBezTo>
                      <a:pt x="68" y="8"/>
                      <a:pt x="68" y="8"/>
                      <a:pt x="68" y="8"/>
                    </a:cubicBezTo>
                    <a:cubicBezTo>
                      <a:pt x="8" y="8"/>
                      <a:pt x="8" y="8"/>
                      <a:pt x="8" y="8"/>
                    </a:cubicBezTo>
                    <a:lnTo>
                      <a:pt x="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54" name="矩形 53"/>
          <p:cNvSpPr/>
          <p:nvPr/>
        </p:nvSpPr>
        <p:spPr>
          <a:xfrm>
            <a:off x="8249816" y="3906995"/>
            <a:ext cx="2802615" cy="738664"/>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1.</a:t>
            </a:r>
            <a:r>
              <a:rPr lang="zh-CN" altLang="en-US" sz="1400" dirty="0" smtClean="0">
                <a:solidFill>
                  <a:schemeClr val="tx1">
                    <a:lumMod val="75000"/>
                    <a:lumOff val="25000"/>
                  </a:schemeClr>
                </a:solidFill>
                <a:cs typeface="+mn-ea"/>
                <a:sym typeface="+mn-lt"/>
              </a:rPr>
              <a:t>制定公共设施保养计划，实施预防性管理，在公共设施出现问题前及时整改</a:t>
            </a:r>
            <a:endParaRPr lang="zh-CN" altLang="en-US" sz="1400" dirty="0">
              <a:solidFill>
                <a:schemeClr val="tx1">
                  <a:lumMod val="75000"/>
                  <a:lumOff val="25000"/>
                </a:schemeClr>
              </a:solidFill>
              <a:cs typeface="+mn-ea"/>
              <a:sym typeface="+mn-lt"/>
            </a:endParaRPr>
          </a:p>
        </p:txBody>
      </p:sp>
      <p:sp>
        <p:nvSpPr>
          <p:cNvPr id="55" name="矩形 54"/>
          <p:cNvSpPr/>
          <p:nvPr/>
        </p:nvSpPr>
        <p:spPr>
          <a:xfrm>
            <a:off x="7937990" y="2311339"/>
            <a:ext cx="2802615" cy="954107"/>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2.</a:t>
            </a:r>
            <a:r>
              <a:rPr lang="zh-CN" altLang="en-US" sz="1400" dirty="0" smtClean="0">
                <a:solidFill>
                  <a:schemeClr val="tx1">
                    <a:lumMod val="75000"/>
                    <a:lumOff val="25000"/>
                  </a:schemeClr>
                </a:solidFill>
                <a:cs typeface="+mn-ea"/>
                <a:sym typeface="+mn-lt"/>
              </a:rPr>
              <a:t>制定夜间巡查计划，夜间安管员、公共设施维护人员和片区安全主主管参与其中，重点检查夜间照明的完好性</a:t>
            </a:r>
            <a:endParaRPr lang="zh-CN" altLang="en-US" sz="1400" dirty="0">
              <a:solidFill>
                <a:schemeClr val="tx1">
                  <a:lumMod val="75000"/>
                  <a:lumOff val="25000"/>
                </a:schemeClr>
              </a:solidFill>
              <a:cs typeface="+mn-ea"/>
              <a:sym typeface="+mn-lt"/>
            </a:endParaRPr>
          </a:p>
        </p:txBody>
      </p:sp>
      <p:sp>
        <p:nvSpPr>
          <p:cNvPr id="56" name="矩形 55"/>
          <p:cNvSpPr/>
          <p:nvPr/>
        </p:nvSpPr>
        <p:spPr>
          <a:xfrm>
            <a:off x="1345736" y="2257644"/>
            <a:ext cx="2802615" cy="954107"/>
          </a:xfrm>
          <a:prstGeom prst="rect">
            <a:avLst/>
          </a:prstGeom>
        </p:spPr>
        <p:txBody>
          <a:bodyPr wrap="square">
            <a:spAutoFit/>
          </a:bodyPr>
          <a:lstStyle/>
          <a:p>
            <a:pPr algn="r"/>
            <a:r>
              <a:rPr lang="en-US" altLang="zh-CN" sz="1400" dirty="0" smtClean="0">
                <a:solidFill>
                  <a:schemeClr val="tx1">
                    <a:lumMod val="75000"/>
                    <a:lumOff val="25000"/>
                  </a:schemeClr>
                </a:solidFill>
                <a:cs typeface="+mn-ea"/>
                <a:sym typeface="+mn-lt"/>
              </a:rPr>
              <a:t>3.</a:t>
            </a:r>
            <a:r>
              <a:rPr lang="zh-CN" altLang="en-US" sz="1400" dirty="0" smtClean="0">
                <a:solidFill>
                  <a:schemeClr val="tx1">
                    <a:lumMod val="75000"/>
                    <a:lumOff val="25000"/>
                  </a:schemeClr>
                </a:solidFill>
                <a:cs typeface="+mn-ea"/>
                <a:sym typeface="+mn-lt"/>
              </a:rPr>
              <a:t>以客户直观感受以及对客户日常生活影响程度为依据，制定公共设施维护时限表，责任人在接单后必须在规定的时限内完成</a:t>
            </a:r>
            <a:endParaRPr lang="zh-CN" altLang="en-US" sz="1400" dirty="0">
              <a:solidFill>
                <a:schemeClr val="tx1">
                  <a:lumMod val="75000"/>
                  <a:lumOff val="25000"/>
                </a:schemeClr>
              </a:solidFill>
              <a:cs typeface="+mn-ea"/>
              <a:sym typeface="+mn-lt"/>
            </a:endParaRPr>
          </a:p>
        </p:txBody>
      </p:sp>
      <p:sp>
        <p:nvSpPr>
          <p:cNvPr id="57" name="矩形 56"/>
          <p:cNvSpPr/>
          <p:nvPr/>
        </p:nvSpPr>
        <p:spPr>
          <a:xfrm>
            <a:off x="1216847" y="4285157"/>
            <a:ext cx="2859884" cy="1169551"/>
          </a:xfrm>
          <a:prstGeom prst="rect">
            <a:avLst/>
          </a:prstGeom>
        </p:spPr>
        <p:txBody>
          <a:bodyPr wrap="square">
            <a:spAutoFit/>
          </a:bodyPr>
          <a:lstStyle/>
          <a:p>
            <a:pPr algn="r"/>
            <a:r>
              <a:rPr lang="en-US" altLang="zh-CN" sz="1400" dirty="0" smtClean="0">
                <a:solidFill>
                  <a:schemeClr val="tx1">
                    <a:lumMod val="75000"/>
                    <a:lumOff val="25000"/>
                  </a:schemeClr>
                </a:solidFill>
                <a:cs typeface="+mn-ea"/>
                <a:sym typeface="+mn-lt"/>
              </a:rPr>
              <a:t>4.</a:t>
            </a:r>
            <a:r>
              <a:rPr lang="zh-CN" altLang="en-US" sz="1400" dirty="0" smtClean="0">
                <a:solidFill>
                  <a:schemeClr val="tx1">
                    <a:lumMod val="75000"/>
                    <a:lumOff val="25000"/>
                  </a:schemeClr>
                </a:solidFill>
                <a:cs typeface="+mn-ea"/>
                <a:sym typeface="+mn-lt"/>
              </a:rPr>
              <a:t>实行片区责任制，片区管家、安管人员和维修人员对所辖片区公共设施负责；对各片区公共设施维护状况进行评比，较好的进行鼓励，形成片区间的良性竞争氛围</a:t>
            </a:r>
            <a:endParaRPr lang="zh-CN" altLang="en-US" sz="1400" dirty="0">
              <a:solidFill>
                <a:schemeClr val="tx1">
                  <a:lumMod val="75000"/>
                  <a:lumOff val="25000"/>
                </a:schemeClr>
              </a:solidFill>
              <a:cs typeface="+mn-ea"/>
              <a:sym typeface="+mn-lt"/>
            </a:endParaRPr>
          </a:p>
        </p:txBody>
      </p:sp>
      <p:sp>
        <p:nvSpPr>
          <p:cNvPr id="58" name="矩形 57"/>
          <p:cNvSpPr/>
          <p:nvPr/>
        </p:nvSpPr>
        <p:spPr>
          <a:xfrm>
            <a:off x="7361921" y="5406674"/>
            <a:ext cx="3072544" cy="523220"/>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5.</a:t>
            </a:r>
            <a:r>
              <a:rPr lang="zh-CN" altLang="en-US" sz="1400" dirty="0" smtClean="0">
                <a:solidFill>
                  <a:schemeClr val="tx1">
                    <a:lumMod val="75000"/>
                    <a:lumOff val="25000"/>
                  </a:schemeClr>
                </a:solidFill>
                <a:cs typeface="+mn-ea"/>
                <a:sym typeface="+mn-lt"/>
              </a:rPr>
              <a:t>对小区内实施的各项公共设施维护改造，都及时通过公示栏知会客户</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07850" y="1228890"/>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681400" y="1228891"/>
            <a:ext cx="2012501" cy="2012501"/>
          </a:xfrm>
          <a:prstGeom prst="rect">
            <a:avLst/>
          </a:prstGeom>
          <a:blipFill>
            <a:blip r:embed="rId2"/>
            <a:srcRect/>
            <a:stretch>
              <a:fillRect l="-29210" r="-287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3944625" y="1228889"/>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Impact" panose="020B0806030902050204" pitchFamily="34" charset="0"/>
                <a:cs typeface="+mn-ea"/>
                <a:sym typeface="+mn-lt"/>
              </a:rPr>
              <a:t>03</a:t>
            </a:r>
            <a:endParaRPr lang="zh-CN" altLang="en-US" sz="7200" dirty="0">
              <a:latin typeface="Impact" panose="020B0806030902050204" pitchFamily="34" charset="0"/>
              <a:cs typeface="+mn-ea"/>
              <a:sym typeface="+mn-lt"/>
            </a:endParaRPr>
          </a:p>
        </p:txBody>
      </p:sp>
      <p:sp>
        <p:nvSpPr>
          <p:cNvPr id="22" name="矩形 21"/>
          <p:cNvSpPr/>
          <p:nvPr/>
        </p:nvSpPr>
        <p:spPr>
          <a:xfrm>
            <a:off x="8471075" y="122888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3880701" y="3708599"/>
            <a:ext cx="4339650" cy="923330"/>
          </a:xfrm>
          <a:prstGeom prst="rect">
            <a:avLst/>
          </a:prstGeom>
          <a:noFill/>
        </p:spPr>
        <p:txBody>
          <a:bodyPr wrap="square" rtlCol="0">
            <a:spAutoFit/>
            <a:scene3d>
              <a:camera prst="orthographicFront"/>
              <a:lightRig rig="threePt" dir="t"/>
            </a:scene3d>
            <a:sp3d contourW="12700"/>
          </a:bodyPr>
          <a:lstStyle/>
          <a:p>
            <a:pPr algn="ctr"/>
            <a:r>
              <a:rPr lang="zh-CN" altLang="en-US" sz="5400" b="1" dirty="0" smtClean="0">
                <a:cs typeface="+mn-ea"/>
                <a:sym typeface="+mn-lt"/>
              </a:rPr>
              <a:t>公共环境</a:t>
            </a:r>
            <a:endParaRPr lang="en-US" altLang="zh-CN" sz="5400" b="1" dirty="0">
              <a:cs typeface="+mn-ea"/>
              <a:sym typeface="+mn-lt"/>
            </a:endParaRPr>
          </a:p>
        </p:txBody>
      </p:sp>
      <p:grpSp>
        <p:nvGrpSpPr>
          <p:cNvPr id="24" name="组合 23"/>
          <p:cNvGrpSpPr/>
          <p:nvPr/>
        </p:nvGrpSpPr>
        <p:grpSpPr>
          <a:xfrm>
            <a:off x="0" y="4872188"/>
            <a:ext cx="12204000" cy="72000"/>
            <a:chOff x="4376786" y="-327967"/>
            <a:chExt cx="1714500" cy="327967"/>
          </a:xfrm>
        </p:grpSpPr>
        <p:sp>
          <p:nvSpPr>
            <p:cNvPr id="25" name="矩形 24"/>
            <p:cNvSpPr/>
            <p:nvPr/>
          </p:nvSpPr>
          <p:spPr>
            <a:xfrm>
              <a:off x="4376786" y="-327967"/>
              <a:ext cx="571500" cy="327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4948286" y="-327967"/>
              <a:ext cx="571500" cy="327967"/>
            </a:xfrm>
            <a:prstGeom prst="rect">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5519786" y="-327967"/>
              <a:ext cx="571500" cy="3279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等腰三角形 27"/>
          <p:cNvSpPr/>
          <p:nvPr/>
        </p:nvSpPr>
        <p:spPr>
          <a:xfrm flipV="1">
            <a:off x="5727700" y="5184447"/>
            <a:ext cx="736600" cy="350495"/>
          </a:xfrm>
          <a:prstGeom prst="triangle">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公共环境</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2207555" y="1376522"/>
            <a:ext cx="7571303" cy="461665"/>
          </a:xfrm>
          <a:prstGeom prst="rect">
            <a:avLst/>
          </a:prstGeom>
        </p:spPr>
        <p:txBody>
          <a:bodyPr wrap="none">
            <a:spAutoFit/>
          </a:bodyPr>
          <a:lstStyle/>
          <a:p>
            <a:pPr algn="ctr"/>
            <a:r>
              <a:rPr lang="zh-CN" altLang="en-US" sz="2400" b="1" dirty="0" smtClean="0">
                <a:solidFill>
                  <a:schemeClr val="accent1"/>
                </a:solidFill>
                <a:cs typeface="+mn-ea"/>
                <a:sym typeface="+mn-lt"/>
              </a:rPr>
              <a:t>重点关注小区主干道、出入口和客户感受较明显的部位</a:t>
            </a:r>
            <a:endParaRPr lang="zh-CN" altLang="en-US" sz="2400" b="1" dirty="0">
              <a:solidFill>
                <a:schemeClr val="accent1"/>
              </a:solidFill>
              <a:cs typeface="+mn-ea"/>
              <a:sym typeface="+mn-lt"/>
            </a:endParaRPr>
          </a:p>
        </p:txBody>
      </p:sp>
      <p:grpSp>
        <p:nvGrpSpPr>
          <p:cNvPr id="59" name="组合 58"/>
          <p:cNvGrpSpPr/>
          <p:nvPr/>
        </p:nvGrpSpPr>
        <p:grpSpPr>
          <a:xfrm>
            <a:off x="1430615" y="2875041"/>
            <a:ext cx="2722504" cy="2760025"/>
            <a:chOff x="1520034" y="2298964"/>
            <a:chExt cx="2877793" cy="2917454"/>
          </a:xfrm>
        </p:grpSpPr>
        <p:sp>
          <p:nvSpPr>
            <p:cNvPr id="60" name="Freeform 83"/>
            <p:cNvSpPr>
              <a:spLocks noEditPoints="1"/>
            </p:cNvSpPr>
            <p:nvPr/>
          </p:nvSpPr>
          <p:spPr bwMode="auto">
            <a:xfrm>
              <a:off x="1669354" y="2407521"/>
              <a:ext cx="2579148" cy="135017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1" name="Rectangle 84"/>
            <p:cNvSpPr>
              <a:spLocks noChangeArrowheads="1"/>
            </p:cNvSpPr>
            <p:nvPr/>
          </p:nvSpPr>
          <p:spPr bwMode="auto">
            <a:xfrm>
              <a:off x="1520034" y="2298964"/>
              <a:ext cx="2877793" cy="31888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62" name="Freeform 85"/>
            <p:cNvSpPr>
              <a:spLocks noEditPoints="1"/>
            </p:cNvSpPr>
            <p:nvPr/>
          </p:nvSpPr>
          <p:spPr bwMode="auto">
            <a:xfrm>
              <a:off x="2646718" y="3004582"/>
              <a:ext cx="1479615" cy="1153413"/>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3" name="Rectangle 86"/>
            <p:cNvSpPr>
              <a:spLocks noChangeArrowheads="1"/>
            </p:cNvSpPr>
            <p:nvPr/>
          </p:nvSpPr>
          <p:spPr bwMode="auto">
            <a:xfrm>
              <a:off x="3562991" y="3791615"/>
              <a:ext cx="6783" cy="678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64" name="Freeform 87"/>
            <p:cNvSpPr/>
            <p:nvPr/>
          </p:nvSpPr>
          <p:spPr bwMode="auto">
            <a:xfrm>
              <a:off x="3495121" y="3228480"/>
              <a:ext cx="115390" cy="1289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5" name="Freeform 88"/>
            <p:cNvSpPr/>
            <p:nvPr/>
          </p:nvSpPr>
          <p:spPr bwMode="auto">
            <a:xfrm>
              <a:off x="3495121" y="3309898"/>
              <a:ext cx="128957" cy="529209"/>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6" name="Freeform 89"/>
            <p:cNvSpPr/>
            <p:nvPr/>
          </p:nvSpPr>
          <p:spPr bwMode="auto">
            <a:xfrm>
              <a:off x="3366164" y="2726404"/>
              <a:ext cx="407229" cy="468145"/>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7" name="Oval 90"/>
            <p:cNvSpPr>
              <a:spLocks noChangeArrowheads="1"/>
            </p:cNvSpPr>
            <p:nvPr/>
          </p:nvSpPr>
          <p:spPr bwMode="auto">
            <a:xfrm>
              <a:off x="1798311" y="4219055"/>
              <a:ext cx="332571" cy="420652"/>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68" name="Freeform 91"/>
            <p:cNvSpPr/>
            <p:nvPr/>
          </p:nvSpPr>
          <p:spPr bwMode="auto">
            <a:xfrm>
              <a:off x="1587909" y="4673638"/>
              <a:ext cx="753381" cy="542780"/>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9" name="Oval 92"/>
            <p:cNvSpPr>
              <a:spLocks noChangeArrowheads="1"/>
            </p:cNvSpPr>
            <p:nvPr/>
          </p:nvSpPr>
          <p:spPr bwMode="auto">
            <a:xfrm>
              <a:off x="2660290" y="4219055"/>
              <a:ext cx="339364" cy="420652"/>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0" name="Freeform 93"/>
            <p:cNvSpPr/>
            <p:nvPr/>
          </p:nvSpPr>
          <p:spPr bwMode="auto">
            <a:xfrm>
              <a:off x="2470246" y="4673638"/>
              <a:ext cx="739810" cy="542780"/>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71" name="Oval 94"/>
            <p:cNvSpPr>
              <a:spLocks noChangeArrowheads="1"/>
            </p:cNvSpPr>
            <p:nvPr/>
          </p:nvSpPr>
          <p:spPr bwMode="auto">
            <a:xfrm>
              <a:off x="3542627" y="4219055"/>
              <a:ext cx="339364" cy="420652"/>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72" name="Freeform 95"/>
            <p:cNvSpPr/>
            <p:nvPr/>
          </p:nvSpPr>
          <p:spPr bwMode="auto">
            <a:xfrm>
              <a:off x="3339017" y="4673638"/>
              <a:ext cx="753381" cy="542780"/>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3" name="Rectangle 96"/>
            <p:cNvSpPr>
              <a:spLocks noChangeArrowheads="1"/>
            </p:cNvSpPr>
            <p:nvPr/>
          </p:nvSpPr>
          <p:spPr bwMode="auto">
            <a:xfrm>
              <a:off x="2151251" y="3180987"/>
              <a:ext cx="190039" cy="31888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74" name="Rectangle 97"/>
            <p:cNvSpPr>
              <a:spLocks noChangeArrowheads="1"/>
            </p:cNvSpPr>
            <p:nvPr/>
          </p:nvSpPr>
          <p:spPr bwMode="auto">
            <a:xfrm>
              <a:off x="1906904" y="3065651"/>
              <a:ext cx="176468" cy="434228"/>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75" name="Rectangle 98"/>
            <p:cNvSpPr>
              <a:spLocks noChangeArrowheads="1"/>
            </p:cNvSpPr>
            <p:nvPr/>
          </p:nvSpPr>
          <p:spPr bwMode="auto">
            <a:xfrm>
              <a:off x="2409160" y="2855320"/>
              <a:ext cx="176468" cy="644554"/>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grpSp>
      <p:sp>
        <p:nvSpPr>
          <p:cNvPr id="76" name="椭圆 75"/>
          <p:cNvSpPr/>
          <p:nvPr/>
        </p:nvSpPr>
        <p:spPr>
          <a:xfrm>
            <a:off x="5079657" y="2121291"/>
            <a:ext cx="753752" cy="7537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5079657" y="3131912"/>
            <a:ext cx="753752" cy="7537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5079657" y="4199075"/>
            <a:ext cx="753752" cy="7537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5079657" y="5249527"/>
            <a:ext cx="753752" cy="7537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5863081" y="2181348"/>
            <a:ext cx="5447016" cy="372410"/>
          </a:xfrm>
          <a:prstGeom prst="rect">
            <a:avLst/>
          </a:prstGeom>
        </p:spPr>
        <p:txBody>
          <a:bodyPr wrap="square">
            <a:spAutoFit/>
          </a:bodyPr>
          <a:lstStyle/>
          <a:p>
            <a:pPr>
              <a:lnSpc>
                <a:spcPct val="130000"/>
              </a:lnSpc>
            </a:pPr>
            <a:r>
              <a:rPr lang="zh-CN" altLang="en-US" sz="1400" dirty="0" smtClean="0">
                <a:solidFill>
                  <a:schemeClr val="tx1">
                    <a:lumMod val="75000"/>
                    <a:lumOff val="25000"/>
                  </a:schemeClr>
                </a:solidFill>
                <a:cs typeface="+mn-ea"/>
                <a:sym typeface="+mn-lt"/>
              </a:rPr>
              <a:t>标准化外包单位现场作业流程和礼节礼仪，制定统一的培训课件</a:t>
            </a:r>
            <a:endParaRPr lang="zh-CN" altLang="en-US" sz="1400" dirty="0">
              <a:solidFill>
                <a:schemeClr val="tx1">
                  <a:lumMod val="75000"/>
                  <a:lumOff val="25000"/>
                </a:schemeClr>
              </a:solidFill>
              <a:cs typeface="+mn-ea"/>
              <a:sym typeface="+mn-lt"/>
            </a:endParaRPr>
          </a:p>
        </p:txBody>
      </p:sp>
      <p:grpSp>
        <p:nvGrpSpPr>
          <p:cNvPr id="82" name="组合 81"/>
          <p:cNvGrpSpPr/>
          <p:nvPr/>
        </p:nvGrpSpPr>
        <p:grpSpPr>
          <a:xfrm>
            <a:off x="5341798" y="2323628"/>
            <a:ext cx="209994" cy="281622"/>
            <a:chOff x="829847" y="1132745"/>
            <a:chExt cx="289775" cy="388614"/>
          </a:xfrm>
          <a:solidFill>
            <a:schemeClr val="bg1"/>
          </a:solidFill>
        </p:grpSpPr>
        <p:sp>
          <p:nvSpPr>
            <p:cNvPr id="83" name="Freeform 209"/>
            <p:cNvSpPr>
              <a:spLocks noEditPoints="1"/>
            </p:cNvSpPr>
            <p:nvPr/>
          </p:nvSpPr>
          <p:spPr bwMode="auto">
            <a:xfrm>
              <a:off x="832093" y="1207997"/>
              <a:ext cx="287529" cy="313362"/>
            </a:xfrm>
            <a:custGeom>
              <a:avLst/>
              <a:gdLst>
                <a:gd name="T0" fmla="*/ 104 w 108"/>
                <a:gd name="T1" fmla="*/ 118 h 118"/>
                <a:gd name="T2" fmla="*/ 4 w 108"/>
                <a:gd name="T3" fmla="*/ 118 h 118"/>
                <a:gd name="T4" fmla="*/ 0 w 108"/>
                <a:gd name="T5" fmla="*/ 114 h 118"/>
                <a:gd name="T6" fmla="*/ 0 w 108"/>
                <a:gd name="T7" fmla="*/ 4 h 118"/>
                <a:gd name="T8" fmla="*/ 4 w 108"/>
                <a:gd name="T9" fmla="*/ 0 h 118"/>
                <a:gd name="T10" fmla="*/ 104 w 108"/>
                <a:gd name="T11" fmla="*/ 0 h 118"/>
                <a:gd name="T12" fmla="*/ 108 w 108"/>
                <a:gd name="T13" fmla="*/ 4 h 118"/>
                <a:gd name="T14" fmla="*/ 108 w 108"/>
                <a:gd name="T15" fmla="*/ 114 h 118"/>
                <a:gd name="T16" fmla="*/ 104 w 108"/>
                <a:gd name="T17" fmla="*/ 118 h 118"/>
                <a:gd name="T18" fmla="*/ 8 w 108"/>
                <a:gd name="T19" fmla="*/ 110 h 118"/>
                <a:gd name="T20" fmla="*/ 100 w 108"/>
                <a:gd name="T21" fmla="*/ 110 h 118"/>
                <a:gd name="T22" fmla="*/ 100 w 108"/>
                <a:gd name="T23" fmla="*/ 8 h 118"/>
                <a:gd name="T24" fmla="*/ 8 w 108"/>
                <a:gd name="T25" fmla="*/ 8 h 118"/>
                <a:gd name="T26" fmla="*/ 8 w 108"/>
                <a:gd name="T27"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18">
                  <a:moveTo>
                    <a:pt x="104" y="118"/>
                  </a:moveTo>
                  <a:cubicBezTo>
                    <a:pt x="4" y="118"/>
                    <a:pt x="4" y="118"/>
                    <a:pt x="4" y="118"/>
                  </a:cubicBezTo>
                  <a:cubicBezTo>
                    <a:pt x="1" y="118"/>
                    <a:pt x="0" y="116"/>
                    <a:pt x="0" y="114"/>
                  </a:cubicBezTo>
                  <a:cubicBezTo>
                    <a:pt x="0" y="4"/>
                    <a:pt x="0" y="4"/>
                    <a:pt x="0" y="4"/>
                  </a:cubicBezTo>
                  <a:cubicBezTo>
                    <a:pt x="0" y="1"/>
                    <a:pt x="1" y="0"/>
                    <a:pt x="4" y="0"/>
                  </a:cubicBezTo>
                  <a:cubicBezTo>
                    <a:pt x="104" y="0"/>
                    <a:pt x="104" y="0"/>
                    <a:pt x="104" y="0"/>
                  </a:cubicBezTo>
                  <a:cubicBezTo>
                    <a:pt x="106" y="0"/>
                    <a:pt x="108" y="1"/>
                    <a:pt x="108" y="4"/>
                  </a:cubicBezTo>
                  <a:cubicBezTo>
                    <a:pt x="108" y="114"/>
                    <a:pt x="108" y="114"/>
                    <a:pt x="108" y="114"/>
                  </a:cubicBezTo>
                  <a:cubicBezTo>
                    <a:pt x="108" y="116"/>
                    <a:pt x="106" y="118"/>
                    <a:pt x="104" y="118"/>
                  </a:cubicBezTo>
                  <a:close/>
                  <a:moveTo>
                    <a:pt x="8" y="110"/>
                  </a:moveTo>
                  <a:cubicBezTo>
                    <a:pt x="100" y="110"/>
                    <a:pt x="100" y="110"/>
                    <a:pt x="100" y="110"/>
                  </a:cubicBezTo>
                  <a:cubicBezTo>
                    <a:pt x="100" y="8"/>
                    <a:pt x="100" y="8"/>
                    <a:pt x="100" y="8"/>
                  </a:cubicBezTo>
                  <a:cubicBezTo>
                    <a:pt x="8" y="8"/>
                    <a:pt x="8" y="8"/>
                    <a:pt x="8" y="8"/>
                  </a:cubicBezTo>
                  <a:lnTo>
                    <a:pt x="8"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10"/>
            <p:cNvSpPr/>
            <p:nvPr/>
          </p:nvSpPr>
          <p:spPr bwMode="auto">
            <a:xfrm>
              <a:off x="829847" y="1132745"/>
              <a:ext cx="233617" cy="96592"/>
            </a:xfrm>
            <a:custGeom>
              <a:avLst/>
              <a:gdLst>
                <a:gd name="T0" fmla="*/ 5 w 88"/>
                <a:gd name="T1" fmla="*/ 36 h 36"/>
                <a:gd name="T2" fmla="*/ 1 w 88"/>
                <a:gd name="T3" fmla="*/ 33 h 36"/>
                <a:gd name="T4" fmla="*/ 3 w 88"/>
                <a:gd name="T5" fmla="*/ 28 h 36"/>
                <a:gd name="T6" fmla="*/ 83 w 88"/>
                <a:gd name="T7" fmla="*/ 1 h 36"/>
                <a:gd name="T8" fmla="*/ 87 w 88"/>
                <a:gd name="T9" fmla="*/ 1 h 36"/>
                <a:gd name="T10" fmla="*/ 88 w 88"/>
                <a:gd name="T11" fmla="*/ 5 h 36"/>
                <a:gd name="T12" fmla="*/ 88 w 88"/>
                <a:gd name="T13" fmla="*/ 20 h 36"/>
                <a:gd name="T14" fmla="*/ 84 w 88"/>
                <a:gd name="T15" fmla="*/ 24 h 36"/>
                <a:gd name="T16" fmla="*/ 80 w 88"/>
                <a:gd name="T17" fmla="*/ 20 h 36"/>
                <a:gd name="T18" fmla="*/ 80 w 88"/>
                <a:gd name="T19" fmla="*/ 10 h 36"/>
                <a:gd name="T20" fmla="*/ 6 w 88"/>
                <a:gd name="T21" fmla="*/ 35 h 36"/>
                <a:gd name="T22" fmla="*/ 5 w 88"/>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36">
                  <a:moveTo>
                    <a:pt x="5" y="36"/>
                  </a:moveTo>
                  <a:cubicBezTo>
                    <a:pt x="3" y="36"/>
                    <a:pt x="1" y="35"/>
                    <a:pt x="1" y="33"/>
                  </a:cubicBezTo>
                  <a:cubicBezTo>
                    <a:pt x="0" y="31"/>
                    <a:pt x="1" y="29"/>
                    <a:pt x="3" y="28"/>
                  </a:cubicBezTo>
                  <a:cubicBezTo>
                    <a:pt x="83" y="1"/>
                    <a:pt x="83" y="1"/>
                    <a:pt x="83" y="1"/>
                  </a:cubicBezTo>
                  <a:cubicBezTo>
                    <a:pt x="84" y="0"/>
                    <a:pt x="86" y="1"/>
                    <a:pt x="87" y="1"/>
                  </a:cubicBezTo>
                  <a:cubicBezTo>
                    <a:pt x="88" y="2"/>
                    <a:pt x="88" y="3"/>
                    <a:pt x="88" y="5"/>
                  </a:cubicBezTo>
                  <a:cubicBezTo>
                    <a:pt x="88" y="20"/>
                    <a:pt x="88" y="20"/>
                    <a:pt x="88" y="20"/>
                  </a:cubicBezTo>
                  <a:cubicBezTo>
                    <a:pt x="88" y="22"/>
                    <a:pt x="87" y="24"/>
                    <a:pt x="84" y="24"/>
                  </a:cubicBezTo>
                  <a:cubicBezTo>
                    <a:pt x="82" y="24"/>
                    <a:pt x="80" y="22"/>
                    <a:pt x="80" y="20"/>
                  </a:cubicBezTo>
                  <a:cubicBezTo>
                    <a:pt x="80" y="10"/>
                    <a:pt x="80" y="10"/>
                    <a:pt x="80" y="10"/>
                  </a:cubicBezTo>
                  <a:cubicBezTo>
                    <a:pt x="6" y="35"/>
                    <a:pt x="6" y="35"/>
                    <a:pt x="6" y="35"/>
                  </a:cubicBezTo>
                  <a:cubicBezTo>
                    <a:pt x="5" y="36"/>
                    <a:pt x="5" y="36"/>
                    <a:pt x="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11"/>
            <p:cNvSpPr>
              <a:spLocks noEditPoints="1"/>
            </p:cNvSpPr>
            <p:nvPr/>
          </p:nvSpPr>
          <p:spPr bwMode="auto">
            <a:xfrm>
              <a:off x="874773" y="1250677"/>
              <a:ext cx="202169" cy="116809"/>
            </a:xfrm>
            <a:custGeom>
              <a:avLst/>
              <a:gdLst>
                <a:gd name="T0" fmla="*/ 72 w 76"/>
                <a:gd name="T1" fmla="*/ 44 h 44"/>
                <a:gd name="T2" fmla="*/ 4 w 76"/>
                <a:gd name="T3" fmla="*/ 44 h 44"/>
                <a:gd name="T4" fmla="*/ 0 w 76"/>
                <a:gd name="T5" fmla="*/ 40 h 44"/>
                <a:gd name="T6" fmla="*/ 0 w 76"/>
                <a:gd name="T7" fmla="*/ 4 h 44"/>
                <a:gd name="T8" fmla="*/ 4 w 76"/>
                <a:gd name="T9" fmla="*/ 0 h 44"/>
                <a:gd name="T10" fmla="*/ 72 w 76"/>
                <a:gd name="T11" fmla="*/ 0 h 44"/>
                <a:gd name="T12" fmla="*/ 76 w 76"/>
                <a:gd name="T13" fmla="*/ 4 h 44"/>
                <a:gd name="T14" fmla="*/ 76 w 76"/>
                <a:gd name="T15" fmla="*/ 40 h 44"/>
                <a:gd name="T16" fmla="*/ 72 w 76"/>
                <a:gd name="T17" fmla="*/ 44 h 44"/>
                <a:gd name="T18" fmla="*/ 8 w 76"/>
                <a:gd name="T19" fmla="*/ 36 h 44"/>
                <a:gd name="T20" fmla="*/ 68 w 76"/>
                <a:gd name="T21" fmla="*/ 36 h 44"/>
                <a:gd name="T22" fmla="*/ 68 w 76"/>
                <a:gd name="T23" fmla="*/ 8 h 44"/>
                <a:gd name="T24" fmla="*/ 8 w 76"/>
                <a:gd name="T25" fmla="*/ 8 h 44"/>
                <a:gd name="T26" fmla="*/ 8 w 76"/>
                <a:gd name="T27"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44">
                  <a:moveTo>
                    <a:pt x="72" y="44"/>
                  </a:moveTo>
                  <a:cubicBezTo>
                    <a:pt x="4" y="44"/>
                    <a:pt x="4" y="44"/>
                    <a:pt x="4" y="44"/>
                  </a:cubicBezTo>
                  <a:cubicBezTo>
                    <a:pt x="1" y="44"/>
                    <a:pt x="0" y="42"/>
                    <a:pt x="0" y="40"/>
                  </a:cubicBezTo>
                  <a:cubicBezTo>
                    <a:pt x="0" y="4"/>
                    <a:pt x="0" y="4"/>
                    <a:pt x="0" y="4"/>
                  </a:cubicBezTo>
                  <a:cubicBezTo>
                    <a:pt x="0" y="1"/>
                    <a:pt x="1" y="0"/>
                    <a:pt x="4" y="0"/>
                  </a:cubicBezTo>
                  <a:cubicBezTo>
                    <a:pt x="72" y="0"/>
                    <a:pt x="72" y="0"/>
                    <a:pt x="72" y="0"/>
                  </a:cubicBezTo>
                  <a:cubicBezTo>
                    <a:pt x="74" y="0"/>
                    <a:pt x="76" y="1"/>
                    <a:pt x="76" y="4"/>
                  </a:cubicBezTo>
                  <a:cubicBezTo>
                    <a:pt x="76" y="40"/>
                    <a:pt x="76" y="40"/>
                    <a:pt x="76" y="40"/>
                  </a:cubicBezTo>
                  <a:cubicBezTo>
                    <a:pt x="76" y="42"/>
                    <a:pt x="74" y="44"/>
                    <a:pt x="72" y="44"/>
                  </a:cubicBezTo>
                  <a:close/>
                  <a:moveTo>
                    <a:pt x="8" y="36"/>
                  </a:moveTo>
                  <a:cubicBezTo>
                    <a:pt x="68" y="36"/>
                    <a:pt x="68" y="36"/>
                    <a:pt x="68" y="36"/>
                  </a:cubicBezTo>
                  <a:cubicBezTo>
                    <a:pt x="68" y="8"/>
                    <a:pt x="68" y="8"/>
                    <a:pt x="68" y="8"/>
                  </a:cubicBezTo>
                  <a:cubicBezTo>
                    <a:pt x="8" y="8"/>
                    <a:pt x="8" y="8"/>
                    <a:pt x="8" y="8"/>
                  </a:cubicBezTo>
                  <a:lnTo>
                    <a:pt x="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6" name="组合 85"/>
          <p:cNvGrpSpPr/>
          <p:nvPr/>
        </p:nvGrpSpPr>
        <p:grpSpPr>
          <a:xfrm>
            <a:off x="5301508" y="3370159"/>
            <a:ext cx="290574" cy="262086"/>
            <a:chOff x="1837322" y="1146223"/>
            <a:chExt cx="400968" cy="361658"/>
          </a:xfrm>
          <a:solidFill>
            <a:schemeClr val="bg1"/>
          </a:solidFill>
        </p:grpSpPr>
        <p:sp>
          <p:nvSpPr>
            <p:cNvPr id="87" name="Freeform 214"/>
            <p:cNvSpPr>
              <a:spLocks noEditPoints="1"/>
            </p:cNvSpPr>
            <p:nvPr/>
          </p:nvSpPr>
          <p:spPr bwMode="auto">
            <a:xfrm>
              <a:off x="1837322" y="1146223"/>
              <a:ext cx="212277" cy="361658"/>
            </a:xfrm>
            <a:custGeom>
              <a:avLst/>
              <a:gdLst>
                <a:gd name="T0" fmla="*/ 76 w 80"/>
                <a:gd name="T1" fmla="*/ 136 h 136"/>
                <a:gd name="T2" fmla="*/ 75 w 80"/>
                <a:gd name="T3" fmla="*/ 136 h 136"/>
                <a:gd name="T4" fmla="*/ 4 w 80"/>
                <a:gd name="T5" fmla="*/ 125 h 136"/>
                <a:gd name="T6" fmla="*/ 0 w 80"/>
                <a:gd name="T7" fmla="*/ 121 h 136"/>
                <a:gd name="T8" fmla="*/ 0 w 80"/>
                <a:gd name="T9" fmla="*/ 4 h 136"/>
                <a:gd name="T10" fmla="*/ 2 w 80"/>
                <a:gd name="T11" fmla="*/ 1 h 136"/>
                <a:gd name="T12" fmla="*/ 5 w 80"/>
                <a:gd name="T13" fmla="*/ 0 h 136"/>
                <a:gd name="T14" fmla="*/ 76 w 80"/>
                <a:gd name="T15" fmla="*/ 12 h 136"/>
                <a:gd name="T16" fmla="*/ 80 w 80"/>
                <a:gd name="T17" fmla="*/ 16 h 136"/>
                <a:gd name="T18" fmla="*/ 80 w 80"/>
                <a:gd name="T19" fmla="*/ 132 h 136"/>
                <a:gd name="T20" fmla="*/ 78 w 80"/>
                <a:gd name="T21" fmla="*/ 135 h 136"/>
                <a:gd name="T22" fmla="*/ 76 w 80"/>
                <a:gd name="T23" fmla="*/ 136 h 136"/>
                <a:gd name="T24" fmla="*/ 8 w 80"/>
                <a:gd name="T25" fmla="*/ 117 h 136"/>
                <a:gd name="T26" fmla="*/ 72 w 80"/>
                <a:gd name="T27" fmla="*/ 128 h 136"/>
                <a:gd name="T28" fmla="*/ 72 w 80"/>
                <a:gd name="T29" fmla="*/ 19 h 136"/>
                <a:gd name="T30" fmla="*/ 8 w 80"/>
                <a:gd name="T31" fmla="*/ 9 h 136"/>
                <a:gd name="T32" fmla="*/ 8 w 80"/>
                <a:gd name="T33" fmla="*/ 11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136">
                  <a:moveTo>
                    <a:pt x="76" y="136"/>
                  </a:moveTo>
                  <a:cubicBezTo>
                    <a:pt x="75" y="136"/>
                    <a:pt x="75" y="136"/>
                    <a:pt x="75" y="136"/>
                  </a:cubicBezTo>
                  <a:cubicBezTo>
                    <a:pt x="4" y="125"/>
                    <a:pt x="4" y="125"/>
                    <a:pt x="4" y="125"/>
                  </a:cubicBezTo>
                  <a:cubicBezTo>
                    <a:pt x="2" y="124"/>
                    <a:pt x="0" y="123"/>
                    <a:pt x="0" y="121"/>
                  </a:cubicBezTo>
                  <a:cubicBezTo>
                    <a:pt x="0" y="4"/>
                    <a:pt x="0" y="4"/>
                    <a:pt x="0" y="4"/>
                  </a:cubicBezTo>
                  <a:cubicBezTo>
                    <a:pt x="0" y="3"/>
                    <a:pt x="1" y="2"/>
                    <a:pt x="2" y="1"/>
                  </a:cubicBezTo>
                  <a:cubicBezTo>
                    <a:pt x="3" y="0"/>
                    <a:pt x="4" y="0"/>
                    <a:pt x="5" y="0"/>
                  </a:cubicBezTo>
                  <a:cubicBezTo>
                    <a:pt x="76" y="12"/>
                    <a:pt x="76" y="12"/>
                    <a:pt x="76" y="12"/>
                  </a:cubicBezTo>
                  <a:cubicBezTo>
                    <a:pt x="78" y="12"/>
                    <a:pt x="80" y="14"/>
                    <a:pt x="80" y="16"/>
                  </a:cubicBezTo>
                  <a:cubicBezTo>
                    <a:pt x="80" y="132"/>
                    <a:pt x="80" y="132"/>
                    <a:pt x="80" y="132"/>
                  </a:cubicBezTo>
                  <a:cubicBezTo>
                    <a:pt x="80" y="133"/>
                    <a:pt x="79" y="135"/>
                    <a:pt x="78" y="135"/>
                  </a:cubicBezTo>
                  <a:cubicBezTo>
                    <a:pt x="77" y="136"/>
                    <a:pt x="77" y="136"/>
                    <a:pt x="76" y="136"/>
                  </a:cubicBezTo>
                  <a:close/>
                  <a:moveTo>
                    <a:pt x="8" y="117"/>
                  </a:moveTo>
                  <a:cubicBezTo>
                    <a:pt x="72" y="128"/>
                    <a:pt x="72" y="128"/>
                    <a:pt x="72" y="128"/>
                  </a:cubicBezTo>
                  <a:cubicBezTo>
                    <a:pt x="72" y="19"/>
                    <a:pt x="72" y="19"/>
                    <a:pt x="72" y="19"/>
                  </a:cubicBezTo>
                  <a:cubicBezTo>
                    <a:pt x="8" y="9"/>
                    <a:pt x="8" y="9"/>
                    <a:pt x="8" y="9"/>
                  </a:cubicBezTo>
                  <a:lnTo>
                    <a:pt x="8"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15"/>
            <p:cNvSpPr>
              <a:spLocks noEditPoints="1"/>
            </p:cNvSpPr>
            <p:nvPr/>
          </p:nvSpPr>
          <p:spPr bwMode="auto">
            <a:xfrm>
              <a:off x="2028259" y="1146223"/>
              <a:ext cx="210031" cy="361658"/>
            </a:xfrm>
            <a:custGeom>
              <a:avLst/>
              <a:gdLst>
                <a:gd name="T0" fmla="*/ 4 w 79"/>
                <a:gd name="T1" fmla="*/ 136 h 136"/>
                <a:gd name="T2" fmla="*/ 1 w 79"/>
                <a:gd name="T3" fmla="*/ 135 h 136"/>
                <a:gd name="T4" fmla="*/ 0 w 79"/>
                <a:gd name="T5" fmla="*/ 132 h 136"/>
                <a:gd name="T6" fmla="*/ 0 w 79"/>
                <a:gd name="T7" fmla="*/ 16 h 136"/>
                <a:gd name="T8" fmla="*/ 3 w 79"/>
                <a:gd name="T9" fmla="*/ 12 h 136"/>
                <a:gd name="T10" fmla="*/ 74 w 79"/>
                <a:gd name="T11" fmla="*/ 0 h 136"/>
                <a:gd name="T12" fmla="*/ 77 w 79"/>
                <a:gd name="T13" fmla="*/ 1 h 136"/>
                <a:gd name="T14" fmla="*/ 79 w 79"/>
                <a:gd name="T15" fmla="*/ 4 h 136"/>
                <a:gd name="T16" fmla="*/ 79 w 79"/>
                <a:gd name="T17" fmla="*/ 121 h 136"/>
                <a:gd name="T18" fmla="*/ 75 w 79"/>
                <a:gd name="T19" fmla="*/ 125 h 136"/>
                <a:gd name="T20" fmla="*/ 4 w 79"/>
                <a:gd name="T21" fmla="*/ 136 h 136"/>
                <a:gd name="T22" fmla="*/ 4 w 79"/>
                <a:gd name="T23" fmla="*/ 136 h 136"/>
                <a:gd name="T24" fmla="*/ 8 w 79"/>
                <a:gd name="T25" fmla="*/ 19 h 136"/>
                <a:gd name="T26" fmla="*/ 8 w 79"/>
                <a:gd name="T27" fmla="*/ 128 h 136"/>
                <a:gd name="T28" fmla="*/ 71 w 79"/>
                <a:gd name="T29" fmla="*/ 117 h 136"/>
                <a:gd name="T30" fmla="*/ 71 w 79"/>
                <a:gd name="T31" fmla="*/ 9 h 136"/>
                <a:gd name="T32" fmla="*/ 8 w 79"/>
                <a:gd name="T33" fmla="*/ 1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36">
                  <a:moveTo>
                    <a:pt x="4" y="136"/>
                  </a:moveTo>
                  <a:cubicBezTo>
                    <a:pt x="3" y="136"/>
                    <a:pt x="2" y="136"/>
                    <a:pt x="1" y="135"/>
                  </a:cubicBezTo>
                  <a:cubicBezTo>
                    <a:pt x="0" y="135"/>
                    <a:pt x="0" y="133"/>
                    <a:pt x="0" y="132"/>
                  </a:cubicBezTo>
                  <a:cubicBezTo>
                    <a:pt x="0" y="16"/>
                    <a:pt x="0" y="16"/>
                    <a:pt x="0" y="16"/>
                  </a:cubicBezTo>
                  <a:cubicBezTo>
                    <a:pt x="0" y="14"/>
                    <a:pt x="1" y="12"/>
                    <a:pt x="3" y="12"/>
                  </a:cubicBezTo>
                  <a:cubicBezTo>
                    <a:pt x="74" y="0"/>
                    <a:pt x="74" y="0"/>
                    <a:pt x="74" y="0"/>
                  </a:cubicBezTo>
                  <a:cubicBezTo>
                    <a:pt x="75" y="0"/>
                    <a:pt x="76" y="0"/>
                    <a:pt x="77" y="1"/>
                  </a:cubicBezTo>
                  <a:cubicBezTo>
                    <a:pt x="78" y="2"/>
                    <a:pt x="79" y="3"/>
                    <a:pt x="79" y="4"/>
                  </a:cubicBezTo>
                  <a:cubicBezTo>
                    <a:pt x="79" y="121"/>
                    <a:pt x="79" y="121"/>
                    <a:pt x="79" y="121"/>
                  </a:cubicBezTo>
                  <a:cubicBezTo>
                    <a:pt x="79" y="123"/>
                    <a:pt x="77" y="124"/>
                    <a:pt x="75" y="125"/>
                  </a:cubicBezTo>
                  <a:cubicBezTo>
                    <a:pt x="4" y="136"/>
                    <a:pt x="4" y="136"/>
                    <a:pt x="4" y="136"/>
                  </a:cubicBezTo>
                  <a:cubicBezTo>
                    <a:pt x="4" y="136"/>
                    <a:pt x="4" y="136"/>
                    <a:pt x="4" y="136"/>
                  </a:cubicBezTo>
                  <a:close/>
                  <a:moveTo>
                    <a:pt x="8" y="19"/>
                  </a:moveTo>
                  <a:cubicBezTo>
                    <a:pt x="8" y="128"/>
                    <a:pt x="8" y="128"/>
                    <a:pt x="8" y="128"/>
                  </a:cubicBezTo>
                  <a:cubicBezTo>
                    <a:pt x="71" y="117"/>
                    <a:pt x="71" y="117"/>
                    <a:pt x="71" y="117"/>
                  </a:cubicBezTo>
                  <a:cubicBezTo>
                    <a:pt x="71" y="9"/>
                    <a:pt x="71" y="9"/>
                    <a:pt x="71" y="9"/>
                  </a:cubicBezTo>
                  <a:lnTo>
                    <a:pt x="8"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16"/>
            <p:cNvSpPr/>
            <p:nvPr/>
          </p:nvSpPr>
          <p:spPr bwMode="auto">
            <a:xfrm>
              <a:off x="2073185" y="1229337"/>
              <a:ext cx="117932" cy="37064"/>
            </a:xfrm>
            <a:custGeom>
              <a:avLst/>
              <a:gdLst>
                <a:gd name="T0" fmla="*/ 5 w 44"/>
                <a:gd name="T1" fmla="*/ 14 h 14"/>
                <a:gd name="T2" fmla="*/ 1 w 44"/>
                <a:gd name="T3" fmla="*/ 11 h 14"/>
                <a:gd name="T4" fmla="*/ 4 w 44"/>
                <a:gd name="T5" fmla="*/ 6 h 14"/>
                <a:gd name="T6" fmla="*/ 39 w 44"/>
                <a:gd name="T7" fmla="*/ 1 h 14"/>
                <a:gd name="T8" fmla="*/ 44 w 44"/>
                <a:gd name="T9" fmla="*/ 4 h 14"/>
                <a:gd name="T10" fmla="*/ 40 w 44"/>
                <a:gd name="T11" fmla="*/ 9 h 14"/>
                <a:gd name="T12" fmla="*/ 5 w 44"/>
                <a:gd name="T13" fmla="*/ 14 h 14"/>
                <a:gd name="T14" fmla="*/ 5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5" y="14"/>
                  </a:moveTo>
                  <a:cubicBezTo>
                    <a:pt x="3" y="14"/>
                    <a:pt x="1" y="13"/>
                    <a:pt x="1" y="11"/>
                  </a:cubicBezTo>
                  <a:cubicBezTo>
                    <a:pt x="0" y="9"/>
                    <a:pt x="2" y="7"/>
                    <a:pt x="4" y="6"/>
                  </a:cubicBezTo>
                  <a:cubicBezTo>
                    <a:pt x="39" y="1"/>
                    <a:pt x="39" y="1"/>
                    <a:pt x="39" y="1"/>
                  </a:cubicBezTo>
                  <a:cubicBezTo>
                    <a:pt x="41" y="0"/>
                    <a:pt x="43" y="2"/>
                    <a:pt x="44" y="4"/>
                  </a:cubicBezTo>
                  <a:cubicBezTo>
                    <a:pt x="44" y="6"/>
                    <a:pt x="42" y="8"/>
                    <a:pt x="40" y="9"/>
                  </a:cubicBezTo>
                  <a:cubicBezTo>
                    <a:pt x="5" y="14"/>
                    <a:pt x="5" y="14"/>
                    <a:pt x="5" y="14"/>
                  </a:cubicBezTo>
                  <a:cubicBezTo>
                    <a:pt x="5" y="14"/>
                    <a:pt x="5" y="14"/>
                    <a:pt x="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17"/>
            <p:cNvSpPr/>
            <p:nvPr/>
          </p:nvSpPr>
          <p:spPr bwMode="auto">
            <a:xfrm>
              <a:off x="2073185" y="1309081"/>
              <a:ext cx="117932" cy="37064"/>
            </a:xfrm>
            <a:custGeom>
              <a:avLst/>
              <a:gdLst>
                <a:gd name="T0" fmla="*/ 5 w 44"/>
                <a:gd name="T1" fmla="*/ 14 h 14"/>
                <a:gd name="T2" fmla="*/ 1 w 44"/>
                <a:gd name="T3" fmla="*/ 11 h 14"/>
                <a:gd name="T4" fmla="*/ 4 w 44"/>
                <a:gd name="T5" fmla="*/ 6 h 14"/>
                <a:gd name="T6" fmla="*/ 39 w 44"/>
                <a:gd name="T7" fmla="*/ 1 h 14"/>
                <a:gd name="T8" fmla="*/ 44 w 44"/>
                <a:gd name="T9" fmla="*/ 4 h 14"/>
                <a:gd name="T10" fmla="*/ 40 w 44"/>
                <a:gd name="T11" fmla="*/ 8 h 14"/>
                <a:gd name="T12" fmla="*/ 5 w 44"/>
                <a:gd name="T13" fmla="*/ 14 h 14"/>
                <a:gd name="T14" fmla="*/ 5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5" y="14"/>
                  </a:moveTo>
                  <a:cubicBezTo>
                    <a:pt x="3" y="14"/>
                    <a:pt x="1" y="13"/>
                    <a:pt x="1" y="11"/>
                  </a:cubicBezTo>
                  <a:cubicBezTo>
                    <a:pt x="0" y="9"/>
                    <a:pt x="2" y="7"/>
                    <a:pt x="4" y="6"/>
                  </a:cubicBezTo>
                  <a:cubicBezTo>
                    <a:pt x="39" y="1"/>
                    <a:pt x="39" y="1"/>
                    <a:pt x="39" y="1"/>
                  </a:cubicBezTo>
                  <a:cubicBezTo>
                    <a:pt x="41" y="0"/>
                    <a:pt x="43" y="2"/>
                    <a:pt x="44" y="4"/>
                  </a:cubicBezTo>
                  <a:cubicBezTo>
                    <a:pt x="44" y="6"/>
                    <a:pt x="42" y="8"/>
                    <a:pt x="40" y="8"/>
                  </a:cubicBezTo>
                  <a:cubicBezTo>
                    <a:pt x="5" y="14"/>
                    <a:pt x="5" y="14"/>
                    <a:pt x="5" y="14"/>
                  </a:cubicBezTo>
                  <a:cubicBezTo>
                    <a:pt x="5" y="14"/>
                    <a:pt x="5" y="14"/>
                    <a:pt x="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18"/>
            <p:cNvSpPr/>
            <p:nvPr/>
          </p:nvSpPr>
          <p:spPr bwMode="auto">
            <a:xfrm>
              <a:off x="2073185" y="1388826"/>
              <a:ext cx="117932" cy="37064"/>
            </a:xfrm>
            <a:custGeom>
              <a:avLst/>
              <a:gdLst>
                <a:gd name="T0" fmla="*/ 5 w 44"/>
                <a:gd name="T1" fmla="*/ 14 h 14"/>
                <a:gd name="T2" fmla="*/ 1 w 44"/>
                <a:gd name="T3" fmla="*/ 11 h 14"/>
                <a:gd name="T4" fmla="*/ 4 w 44"/>
                <a:gd name="T5" fmla="*/ 6 h 14"/>
                <a:gd name="T6" fmla="*/ 39 w 44"/>
                <a:gd name="T7" fmla="*/ 0 h 14"/>
                <a:gd name="T8" fmla="*/ 44 w 44"/>
                <a:gd name="T9" fmla="*/ 4 h 14"/>
                <a:gd name="T10" fmla="*/ 40 w 44"/>
                <a:gd name="T11" fmla="*/ 8 h 14"/>
                <a:gd name="T12" fmla="*/ 5 w 44"/>
                <a:gd name="T13" fmla="*/ 14 h 14"/>
                <a:gd name="T14" fmla="*/ 5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5" y="14"/>
                  </a:moveTo>
                  <a:cubicBezTo>
                    <a:pt x="3" y="14"/>
                    <a:pt x="1" y="13"/>
                    <a:pt x="1" y="11"/>
                  </a:cubicBezTo>
                  <a:cubicBezTo>
                    <a:pt x="0" y="8"/>
                    <a:pt x="2" y="6"/>
                    <a:pt x="4" y="6"/>
                  </a:cubicBezTo>
                  <a:cubicBezTo>
                    <a:pt x="39" y="0"/>
                    <a:pt x="39" y="0"/>
                    <a:pt x="39" y="0"/>
                  </a:cubicBezTo>
                  <a:cubicBezTo>
                    <a:pt x="41" y="0"/>
                    <a:pt x="43" y="1"/>
                    <a:pt x="44" y="4"/>
                  </a:cubicBezTo>
                  <a:cubicBezTo>
                    <a:pt x="44" y="6"/>
                    <a:pt x="42" y="8"/>
                    <a:pt x="40" y="8"/>
                  </a:cubicBezTo>
                  <a:cubicBezTo>
                    <a:pt x="5" y="14"/>
                    <a:pt x="5" y="14"/>
                    <a:pt x="5" y="14"/>
                  </a:cubicBezTo>
                  <a:cubicBezTo>
                    <a:pt x="5" y="14"/>
                    <a:pt x="5" y="14"/>
                    <a:pt x="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19"/>
            <p:cNvSpPr/>
            <p:nvPr/>
          </p:nvSpPr>
          <p:spPr bwMode="auto">
            <a:xfrm>
              <a:off x="1884494" y="1229337"/>
              <a:ext cx="117932" cy="37064"/>
            </a:xfrm>
            <a:custGeom>
              <a:avLst/>
              <a:gdLst>
                <a:gd name="T0" fmla="*/ 39 w 44"/>
                <a:gd name="T1" fmla="*/ 14 h 14"/>
                <a:gd name="T2" fmla="*/ 39 w 44"/>
                <a:gd name="T3" fmla="*/ 14 h 14"/>
                <a:gd name="T4" fmla="*/ 4 w 44"/>
                <a:gd name="T5" fmla="*/ 9 h 14"/>
                <a:gd name="T6" fmla="*/ 1 w 44"/>
                <a:gd name="T7" fmla="*/ 4 h 14"/>
                <a:gd name="T8" fmla="*/ 5 w 44"/>
                <a:gd name="T9" fmla="*/ 1 h 14"/>
                <a:gd name="T10" fmla="*/ 40 w 44"/>
                <a:gd name="T11" fmla="*/ 6 h 14"/>
                <a:gd name="T12" fmla="*/ 43 w 44"/>
                <a:gd name="T13" fmla="*/ 11 h 14"/>
                <a:gd name="T14" fmla="*/ 39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39" y="14"/>
                  </a:moveTo>
                  <a:cubicBezTo>
                    <a:pt x="39" y="14"/>
                    <a:pt x="39" y="14"/>
                    <a:pt x="39" y="14"/>
                  </a:cubicBezTo>
                  <a:cubicBezTo>
                    <a:pt x="4" y="9"/>
                    <a:pt x="4" y="9"/>
                    <a:pt x="4" y="9"/>
                  </a:cubicBezTo>
                  <a:cubicBezTo>
                    <a:pt x="2" y="8"/>
                    <a:pt x="0" y="6"/>
                    <a:pt x="1" y="4"/>
                  </a:cubicBezTo>
                  <a:cubicBezTo>
                    <a:pt x="1" y="2"/>
                    <a:pt x="3" y="0"/>
                    <a:pt x="5" y="1"/>
                  </a:cubicBezTo>
                  <a:cubicBezTo>
                    <a:pt x="40" y="6"/>
                    <a:pt x="40" y="6"/>
                    <a:pt x="40" y="6"/>
                  </a:cubicBezTo>
                  <a:cubicBezTo>
                    <a:pt x="42" y="7"/>
                    <a:pt x="44" y="9"/>
                    <a:pt x="43" y="11"/>
                  </a:cubicBezTo>
                  <a:cubicBezTo>
                    <a:pt x="43" y="13"/>
                    <a:pt x="41" y="14"/>
                    <a:pt x="3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220"/>
            <p:cNvSpPr/>
            <p:nvPr/>
          </p:nvSpPr>
          <p:spPr bwMode="auto">
            <a:xfrm>
              <a:off x="1884494" y="1309081"/>
              <a:ext cx="117932" cy="37064"/>
            </a:xfrm>
            <a:custGeom>
              <a:avLst/>
              <a:gdLst>
                <a:gd name="T0" fmla="*/ 39 w 44"/>
                <a:gd name="T1" fmla="*/ 14 h 14"/>
                <a:gd name="T2" fmla="*/ 39 w 44"/>
                <a:gd name="T3" fmla="*/ 14 h 14"/>
                <a:gd name="T4" fmla="*/ 4 w 44"/>
                <a:gd name="T5" fmla="*/ 8 h 14"/>
                <a:gd name="T6" fmla="*/ 1 w 44"/>
                <a:gd name="T7" fmla="*/ 4 h 14"/>
                <a:gd name="T8" fmla="*/ 5 w 44"/>
                <a:gd name="T9" fmla="*/ 1 h 14"/>
                <a:gd name="T10" fmla="*/ 40 w 44"/>
                <a:gd name="T11" fmla="*/ 6 h 14"/>
                <a:gd name="T12" fmla="*/ 43 w 44"/>
                <a:gd name="T13" fmla="*/ 11 h 14"/>
                <a:gd name="T14" fmla="*/ 39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39" y="14"/>
                  </a:moveTo>
                  <a:cubicBezTo>
                    <a:pt x="39" y="14"/>
                    <a:pt x="39" y="14"/>
                    <a:pt x="39" y="14"/>
                  </a:cubicBezTo>
                  <a:cubicBezTo>
                    <a:pt x="4" y="8"/>
                    <a:pt x="4" y="8"/>
                    <a:pt x="4" y="8"/>
                  </a:cubicBezTo>
                  <a:cubicBezTo>
                    <a:pt x="2" y="8"/>
                    <a:pt x="0" y="6"/>
                    <a:pt x="1" y="4"/>
                  </a:cubicBezTo>
                  <a:cubicBezTo>
                    <a:pt x="1" y="2"/>
                    <a:pt x="3" y="0"/>
                    <a:pt x="5" y="1"/>
                  </a:cubicBezTo>
                  <a:cubicBezTo>
                    <a:pt x="40" y="6"/>
                    <a:pt x="40" y="6"/>
                    <a:pt x="40" y="6"/>
                  </a:cubicBezTo>
                  <a:cubicBezTo>
                    <a:pt x="42" y="7"/>
                    <a:pt x="44" y="9"/>
                    <a:pt x="43" y="11"/>
                  </a:cubicBezTo>
                  <a:cubicBezTo>
                    <a:pt x="43" y="13"/>
                    <a:pt x="41" y="14"/>
                    <a:pt x="3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221"/>
            <p:cNvSpPr/>
            <p:nvPr/>
          </p:nvSpPr>
          <p:spPr bwMode="auto">
            <a:xfrm>
              <a:off x="1884494" y="1388826"/>
              <a:ext cx="117932" cy="37064"/>
            </a:xfrm>
            <a:custGeom>
              <a:avLst/>
              <a:gdLst>
                <a:gd name="T0" fmla="*/ 39 w 44"/>
                <a:gd name="T1" fmla="*/ 14 h 14"/>
                <a:gd name="T2" fmla="*/ 39 w 44"/>
                <a:gd name="T3" fmla="*/ 14 h 14"/>
                <a:gd name="T4" fmla="*/ 4 w 44"/>
                <a:gd name="T5" fmla="*/ 8 h 14"/>
                <a:gd name="T6" fmla="*/ 1 w 44"/>
                <a:gd name="T7" fmla="*/ 4 h 14"/>
                <a:gd name="T8" fmla="*/ 5 w 44"/>
                <a:gd name="T9" fmla="*/ 0 h 14"/>
                <a:gd name="T10" fmla="*/ 40 w 44"/>
                <a:gd name="T11" fmla="*/ 6 h 14"/>
                <a:gd name="T12" fmla="*/ 43 w 44"/>
                <a:gd name="T13" fmla="*/ 11 h 14"/>
                <a:gd name="T14" fmla="*/ 39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39" y="14"/>
                  </a:moveTo>
                  <a:cubicBezTo>
                    <a:pt x="39" y="14"/>
                    <a:pt x="39" y="14"/>
                    <a:pt x="39" y="14"/>
                  </a:cubicBezTo>
                  <a:cubicBezTo>
                    <a:pt x="4" y="8"/>
                    <a:pt x="4" y="8"/>
                    <a:pt x="4" y="8"/>
                  </a:cubicBezTo>
                  <a:cubicBezTo>
                    <a:pt x="2" y="8"/>
                    <a:pt x="0" y="6"/>
                    <a:pt x="1" y="4"/>
                  </a:cubicBezTo>
                  <a:cubicBezTo>
                    <a:pt x="1" y="1"/>
                    <a:pt x="3" y="0"/>
                    <a:pt x="5" y="0"/>
                  </a:cubicBezTo>
                  <a:cubicBezTo>
                    <a:pt x="40" y="6"/>
                    <a:pt x="40" y="6"/>
                    <a:pt x="40" y="6"/>
                  </a:cubicBezTo>
                  <a:cubicBezTo>
                    <a:pt x="42" y="6"/>
                    <a:pt x="44" y="8"/>
                    <a:pt x="43" y="11"/>
                  </a:cubicBezTo>
                  <a:cubicBezTo>
                    <a:pt x="43" y="13"/>
                    <a:pt x="41" y="14"/>
                    <a:pt x="3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22"/>
            <p:cNvSpPr/>
            <p:nvPr/>
          </p:nvSpPr>
          <p:spPr bwMode="auto">
            <a:xfrm>
              <a:off x="2026012" y="1455092"/>
              <a:ext cx="212277" cy="52789"/>
            </a:xfrm>
            <a:custGeom>
              <a:avLst/>
              <a:gdLst>
                <a:gd name="T0" fmla="*/ 5 w 80"/>
                <a:gd name="T1" fmla="*/ 20 h 20"/>
                <a:gd name="T2" fmla="*/ 1 w 80"/>
                <a:gd name="T3" fmla="*/ 17 h 20"/>
                <a:gd name="T4" fmla="*/ 4 w 80"/>
                <a:gd name="T5" fmla="*/ 12 h 20"/>
                <a:gd name="T6" fmla="*/ 75 w 80"/>
                <a:gd name="T7" fmla="*/ 1 h 20"/>
                <a:gd name="T8" fmla="*/ 80 w 80"/>
                <a:gd name="T9" fmla="*/ 4 h 20"/>
                <a:gd name="T10" fmla="*/ 76 w 80"/>
                <a:gd name="T11" fmla="*/ 9 h 20"/>
                <a:gd name="T12" fmla="*/ 5 w 80"/>
                <a:gd name="T13" fmla="*/ 20 h 20"/>
                <a:gd name="T14" fmla="*/ 5 w 80"/>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0">
                  <a:moveTo>
                    <a:pt x="5" y="20"/>
                  </a:moveTo>
                  <a:cubicBezTo>
                    <a:pt x="3" y="20"/>
                    <a:pt x="1" y="19"/>
                    <a:pt x="1" y="17"/>
                  </a:cubicBezTo>
                  <a:cubicBezTo>
                    <a:pt x="0" y="15"/>
                    <a:pt x="2" y="13"/>
                    <a:pt x="4" y="12"/>
                  </a:cubicBezTo>
                  <a:cubicBezTo>
                    <a:pt x="75" y="1"/>
                    <a:pt x="75" y="1"/>
                    <a:pt x="75" y="1"/>
                  </a:cubicBezTo>
                  <a:cubicBezTo>
                    <a:pt x="77" y="0"/>
                    <a:pt x="79" y="2"/>
                    <a:pt x="80" y="4"/>
                  </a:cubicBezTo>
                  <a:cubicBezTo>
                    <a:pt x="80" y="6"/>
                    <a:pt x="79" y="8"/>
                    <a:pt x="76" y="9"/>
                  </a:cubicBezTo>
                  <a:cubicBezTo>
                    <a:pt x="5" y="20"/>
                    <a:pt x="5" y="20"/>
                    <a:pt x="5" y="20"/>
                  </a:cubicBezTo>
                  <a:cubicBezTo>
                    <a:pt x="5" y="20"/>
                    <a:pt x="5" y="20"/>
                    <a:pt x="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6" name="Freeform 274"/>
          <p:cNvSpPr/>
          <p:nvPr/>
        </p:nvSpPr>
        <p:spPr bwMode="auto">
          <a:xfrm>
            <a:off x="5377177" y="5470252"/>
            <a:ext cx="209994" cy="232786"/>
          </a:xfrm>
          <a:custGeom>
            <a:avLst/>
            <a:gdLst>
              <a:gd name="T0" fmla="*/ 23 w 109"/>
              <a:gd name="T1" fmla="*/ 121 h 121"/>
              <a:gd name="T2" fmla="*/ 7 w 109"/>
              <a:gd name="T3" fmla="*/ 114 h 121"/>
              <a:gd name="T4" fmla="*/ 0 w 109"/>
              <a:gd name="T5" fmla="*/ 98 h 121"/>
              <a:gd name="T6" fmla="*/ 6 w 109"/>
              <a:gd name="T7" fmla="*/ 83 h 121"/>
              <a:gd name="T8" fmla="*/ 55 w 109"/>
              <a:gd name="T9" fmla="*/ 34 h 121"/>
              <a:gd name="T10" fmla="*/ 76 w 109"/>
              <a:gd name="T11" fmla="*/ 33 h 121"/>
              <a:gd name="T12" fmla="*/ 80 w 109"/>
              <a:gd name="T13" fmla="*/ 44 h 121"/>
              <a:gd name="T14" fmla="*/ 76 w 109"/>
              <a:gd name="T15" fmla="*/ 54 h 121"/>
              <a:gd name="T16" fmla="*/ 48 w 109"/>
              <a:gd name="T17" fmla="*/ 83 h 121"/>
              <a:gd name="T18" fmla="*/ 42 w 109"/>
              <a:gd name="T19" fmla="*/ 83 h 121"/>
              <a:gd name="T20" fmla="*/ 42 w 109"/>
              <a:gd name="T21" fmla="*/ 77 h 121"/>
              <a:gd name="T22" fmla="*/ 70 w 109"/>
              <a:gd name="T23" fmla="*/ 49 h 121"/>
              <a:gd name="T24" fmla="*/ 72 w 109"/>
              <a:gd name="T25" fmla="*/ 44 h 121"/>
              <a:gd name="T26" fmla="*/ 71 w 109"/>
              <a:gd name="T27" fmla="*/ 39 h 121"/>
              <a:gd name="T28" fmla="*/ 61 w 109"/>
              <a:gd name="T29" fmla="*/ 39 h 121"/>
              <a:gd name="T30" fmla="*/ 11 w 109"/>
              <a:gd name="T31" fmla="*/ 88 h 121"/>
              <a:gd name="T32" fmla="*/ 8 w 109"/>
              <a:gd name="T33" fmla="*/ 98 h 121"/>
              <a:gd name="T34" fmla="*/ 12 w 109"/>
              <a:gd name="T35" fmla="*/ 108 h 121"/>
              <a:gd name="T36" fmla="*/ 32 w 109"/>
              <a:gd name="T37" fmla="*/ 109 h 121"/>
              <a:gd name="T38" fmla="*/ 90 w 109"/>
              <a:gd name="T39" fmla="*/ 51 h 121"/>
              <a:gd name="T40" fmla="*/ 91 w 109"/>
              <a:gd name="T41" fmla="*/ 18 h 121"/>
              <a:gd name="T42" fmla="*/ 59 w 109"/>
              <a:gd name="T43" fmla="*/ 19 h 121"/>
              <a:gd name="T44" fmla="*/ 8 w 109"/>
              <a:gd name="T45" fmla="*/ 70 h 121"/>
              <a:gd name="T46" fmla="*/ 2 w 109"/>
              <a:gd name="T47" fmla="*/ 70 h 121"/>
              <a:gd name="T48" fmla="*/ 2 w 109"/>
              <a:gd name="T49" fmla="*/ 64 h 121"/>
              <a:gd name="T50" fmla="*/ 53 w 109"/>
              <a:gd name="T51" fmla="*/ 13 h 121"/>
              <a:gd name="T52" fmla="*/ 97 w 109"/>
              <a:gd name="T53" fmla="*/ 12 h 121"/>
              <a:gd name="T54" fmla="*/ 96 w 109"/>
              <a:gd name="T55" fmla="*/ 56 h 121"/>
              <a:gd name="T56" fmla="*/ 38 w 109"/>
              <a:gd name="T57" fmla="*/ 115 h 121"/>
              <a:gd name="T58" fmla="*/ 23 w 109"/>
              <a:gd name="T5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 h="121">
                <a:moveTo>
                  <a:pt x="23" y="121"/>
                </a:moveTo>
                <a:cubicBezTo>
                  <a:pt x="17" y="121"/>
                  <a:pt x="11" y="118"/>
                  <a:pt x="7" y="114"/>
                </a:cubicBezTo>
                <a:cubicBezTo>
                  <a:pt x="2" y="110"/>
                  <a:pt x="0" y="104"/>
                  <a:pt x="0" y="98"/>
                </a:cubicBezTo>
                <a:cubicBezTo>
                  <a:pt x="0" y="92"/>
                  <a:pt x="2" y="87"/>
                  <a:pt x="6" y="83"/>
                </a:cubicBezTo>
                <a:cubicBezTo>
                  <a:pt x="55" y="34"/>
                  <a:pt x="55" y="34"/>
                  <a:pt x="55" y="34"/>
                </a:cubicBezTo>
                <a:cubicBezTo>
                  <a:pt x="61" y="28"/>
                  <a:pt x="70" y="27"/>
                  <a:pt x="76" y="33"/>
                </a:cubicBezTo>
                <a:cubicBezTo>
                  <a:pt x="79" y="36"/>
                  <a:pt x="81" y="40"/>
                  <a:pt x="80" y="44"/>
                </a:cubicBezTo>
                <a:cubicBezTo>
                  <a:pt x="80" y="48"/>
                  <a:pt x="79" y="52"/>
                  <a:pt x="76" y="54"/>
                </a:cubicBezTo>
                <a:cubicBezTo>
                  <a:pt x="48" y="83"/>
                  <a:pt x="48" y="83"/>
                  <a:pt x="48" y="83"/>
                </a:cubicBezTo>
                <a:cubicBezTo>
                  <a:pt x="46" y="84"/>
                  <a:pt x="44" y="84"/>
                  <a:pt x="42" y="83"/>
                </a:cubicBezTo>
                <a:cubicBezTo>
                  <a:pt x="40" y="81"/>
                  <a:pt x="40" y="79"/>
                  <a:pt x="42" y="77"/>
                </a:cubicBezTo>
                <a:cubicBezTo>
                  <a:pt x="70" y="49"/>
                  <a:pt x="70" y="49"/>
                  <a:pt x="70" y="49"/>
                </a:cubicBezTo>
                <a:cubicBezTo>
                  <a:pt x="72" y="47"/>
                  <a:pt x="72" y="46"/>
                  <a:pt x="72" y="44"/>
                </a:cubicBezTo>
                <a:cubicBezTo>
                  <a:pt x="72" y="42"/>
                  <a:pt x="72" y="40"/>
                  <a:pt x="71" y="39"/>
                </a:cubicBezTo>
                <a:cubicBezTo>
                  <a:pt x="68" y="36"/>
                  <a:pt x="63" y="36"/>
                  <a:pt x="61" y="39"/>
                </a:cubicBezTo>
                <a:cubicBezTo>
                  <a:pt x="11" y="88"/>
                  <a:pt x="11" y="88"/>
                  <a:pt x="11" y="88"/>
                </a:cubicBezTo>
                <a:cubicBezTo>
                  <a:pt x="9" y="91"/>
                  <a:pt x="8" y="94"/>
                  <a:pt x="8" y="98"/>
                </a:cubicBezTo>
                <a:cubicBezTo>
                  <a:pt x="8" y="102"/>
                  <a:pt x="9" y="105"/>
                  <a:pt x="12" y="108"/>
                </a:cubicBezTo>
                <a:cubicBezTo>
                  <a:pt x="18" y="114"/>
                  <a:pt x="27" y="114"/>
                  <a:pt x="32" y="109"/>
                </a:cubicBezTo>
                <a:cubicBezTo>
                  <a:pt x="90" y="51"/>
                  <a:pt x="90" y="51"/>
                  <a:pt x="90" y="51"/>
                </a:cubicBezTo>
                <a:cubicBezTo>
                  <a:pt x="100" y="41"/>
                  <a:pt x="100" y="27"/>
                  <a:pt x="91" y="18"/>
                </a:cubicBezTo>
                <a:cubicBezTo>
                  <a:pt x="83" y="9"/>
                  <a:pt x="68" y="10"/>
                  <a:pt x="59" y="19"/>
                </a:cubicBezTo>
                <a:cubicBezTo>
                  <a:pt x="8" y="70"/>
                  <a:pt x="8" y="70"/>
                  <a:pt x="8" y="70"/>
                </a:cubicBezTo>
                <a:cubicBezTo>
                  <a:pt x="6" y="71"/>
                  <a:pt x="4" y="71"/>
                  <a:pt x="2" y="70"/>
                </a:cubicBezTo>
                <a:cubicBezTo>
                  <a:pt x="1" y="68"/>
                  <a:pt x="1" y="65"/>
                  <a:pt x="2" y="64"/>
                </a:cubicBezTo>
                <a:cubicBezTo>
                  <a:pt x="53" y="13"/>
                  <a:pt x="53" y="13"/>
                  <a:pt x="53" y="13"/>
                </a:cubicBezTo>
                <a:cubicBezTo>
                  <a:pt x="65" y="1"/>
                  <a:pt x="85" y="0"/>
                  <a:pt x="97" y="12"/>
                </a:cubicBezTo>
                <a:cubicBezTo>
                  <a:pt x="109" y="24"/>
                  <a:pt x="109" y="44"/>
                  <a:pt x="96" y="56"/>
                </a:cubicBezTo>
                <a:cubicBezTo>
                  <a:pt x="38" y="115"/>
                  <a:pt x="38" y="115"/>
                  <a:pt x="38" y="115"/>
                </a:cubicBezTo>
                <a:cubicBezTo>
                  <a:pt x="34" y="119"/>
                  <a:pt x="28" y="121"/>
                  <a:pt x="23" y="12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97" name="组合 96"/>
          <p:cNvGrpSpPr/>
          <p:nvPr/>
        </p:nvGrpSpPr>
        <p:grpSpPr>
          <a:xfrm>
            <a:off x="5337226" y="4463220"/>
            <a:ext cx="263714" cy="225460"/>
            <a:chOff x="5045067" y="3299322"/>
            <a:chExt cx="363904" cy="311115"/>
          </a:xfrm>
          <a:solidFill>
            <a:schemeClr val="bg1"/>
          </a:solidFill>
        </p:grpSpPr>
        <p:sp>
          <p:nvSpPr>
            <p:cNvPr id="98" name="Freeform 295"/>
            <p:cNvSpPr>
              <a:spLocks noEditPoints="1"/>
            </p:cNvSpPr>
            <p:nvPr/>
          </p:nvSpPr>
          <p:spPr bwMode="auto">
            <a:xfrm>
              <a:off x="5048437" y="3344248"/>
              <a:ext cx="360534" cy="266189"/>
            </a:xfrm>
            <a:custGeom>
              <a:avLst/>
              <a:gdLst>
                <a:gd name="T0" fmla="*/ 124 w 136"/>
                <a:gd name="T1" fmla="*/ 100 h 100"/>
                <a:gd name="T2" fmla="*/ 12 w 136"/>
                <a:gd name="T3" fmla="*/ 100 h 100"/>
                <a:gd name="T4" fmla="*/ 0 w 136"/>
                <a:gd name="T5" fmla="*/ 88 h 100"/>
                <a:gd name="T6" fmla="*/ 0 w 136"/>
                <a:gd name="T7" fmla="*/ 12 h 100"/>
                <a:gd name="T8" fmla="*/ 12 w 136"/>
                <a:gd name="T9" fmla="*/ 0 h 100"/>
                <a:gd name="T10" fmla="*/ 124 w 136"/>
                <a:gd name="T11" fmla="*/ 0 h 100"/>
                <a:gd name="T12" fmla="*/ 136 w 136"/>
                <a:gd name="T13" fmla="*/ 12 h 100"/>
                <a:gd name="T14" fmla="*/ 136 w 136"/>
                <a:gd name="T15" fmla="*/ 88 h 100"/>
                <a:gd name="T16" fmla="*/ 124 w 136"/>
                <a:gd name="T17" fmla="*/ 100 h 100"/>
                <a:gd name="T18" fmla="*/ 12 w 136"/>
                <a:gd name="T19" fmla="*/ 8 h 100"/>
                <a:gd name="T20" fmla="*/ 8 w 136"/>
                <a:gd name="T21" fmla="*/ 12 h 100"/>
                <a:gd name="T22" fmla="*/ 8 w 136"/>
                <a:gd name="T23" fmla="*/ 88 h 100"/>
                <a:gd name="T24" fmla="*/ 12 w 136"/>
                <a:gd name="T25" fmla="*/ 92 h 100"/>
                <a:gd name="T26" fmla="*/ 124 w 136"/>
                <a:gd name="T27" fmla="*/ 92 h 100"/>
                <a:gd name="T28" fmla="*/ 128 w 136"/>
                <a:gd name="T29" fmla="*/ 88 h 100"/>
                <a:gd name="T30" fmla="*/ 128 w 136"/>
                <a:gd name="T31" fmla="*/ 12 h 100"/>
                <a:gd name="T32" fmla="*/ 124 w 136"/>
                <a:gd name="T33" fmla="*/ 8 h 100"/>
                <a:gd name="T34" fmla="*/ 12 w 136"/>
                <a:gd name="T35"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00">
                  <a:moveTo>
                    <a:pt x="124" y="100"/>
                  </a:moveTo>
                  <a:cubicBezTo>
                    <a:pt x="12" y="100"/>
                    <a:pt x="12" y="100"/>
                    <a:pt x="12" y="100"/>
                  </a:cubicBezTo>
                  <a:cubicBezTo>
                    <a:pt x="5" y="100"/>
                    <a:pt x="0" y="94"/>
                    <a:pt x="0" y="88"/>
                  </a:cubicBezTo>
                  <a:cubicBezTo>
                    <a:pt x="0" y="12"/>
                    <a:pt x="0" y="12"/>
                    <a:pt x="0" y="12"/>
                  </a:cubicBezTo>
                  <a:cubicBezTo>
                    <a:pt x="0" y="5"/>
                    <a:pt x="5" y="0"/>
                    <a:pt x="12" y="0"/>
                  </a:cubicBezTo>
                  <a:cubicBezTo>
                    <a:pt x="124" y="0"/>
                    <a:pt x="124" y="0"/>
                    <a:pt x="124" y="0"/>
                  </a:cubicBezTo>
                  <a:cubicBezTo>
                    <a:pt x="130" y="0"/>
                    <a:pt x="136" y="5"/>
                    <a:pt x="136" y="12"/>
                  </a:cubicBezTo>
                  <a:cubicBezTo>
                    <a:pt x="136" y="88"/>
                    <a:pt x="136" y="88"/>
                    <a:pt x="136" y="88"/>
                  </a:cubicBezTo>
                  <a:cubicBezTo>
                    <a:pt x="136" y="94"/>
                    <a:pt x="130" y="100"/>
                    <a:pt x="124" y="100"/>
                  </a:cubicBezTo>
                  <a:close/>
                  <a:moveTo>
                    <a:pt x="12" y="8"/>
                  </a:moveTo>
                  <a:cubicBezTo>
                    <a:pt x="9" y="8"/>
                    <a:pt x="8" y="9"/>
                    <a:pt x="8" y="12"/>
                  </a:cubicBezTo>
                  <a:cubicBezTo>
                    <a:pt x="8" y="88"/>
                    <a:pt x="8" y="88"/>
                    <a:pt x="8" y="88"/>
                  </a:cubicBezTo>
                  <a:cubicBezTo>
                    <a:pt x="8" y="90"/>
                    <a:pt x="9" y="92"/>
                    <a:pt x="12" y="92"/>
                  </a:cubicBezTo>
                  <a:cubicBezTo>
                    <a:pt x="124" y="92"/>
                    <a:pt x="124" y="92"/>
                    <a:pt x="124" y="92"/>
                  </a:cubicBezTo>
                  <a:cubicBezTo>
                    <a:pt x="126" y="92"/>
                    <a:pt x="128" y="90"/>
                    <a:pt x="128" y="88"/>
                  </a:cubicBezTo>
                  <a:cubicBezTo>
                    <a:pt x="128" y="12"/>
                    <a:pt x="128" y="12"/>
                    <a:pt x="128" y="12"/>
                  </a:cubicBezTo>
                  <a:cubicBezTo>
                    <a:pt x="128" y="9"/>
                    <a:pt x="126" y="8"/>
                    <a:pt x="124"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96"/>
            <p:cNvSpPr>
              <a:spLocks noEditPoints="1"/>
            </p:cNvSpPr>
            <p:nvPr/>
          </p:nvSpPr>
          <p:spPr bwMode="auto">
            <a:xfrm>
              <a:off x="5165245" y="3299322"/>
              <a:ext cx="124671" cy="66266"/>
            </a:xfrm>
            <a:custGeom>
              <a:avLst/>
              <a:gdLst>
                <a:gd name="T0" fmla="*/ 39 w 47"/>
                <a:gd name="T1" fmla="*/ 25 h 25"/>
                <a:gd name="T2" fmla="*/ 8 w 47"/>
                <a:gd name="T3" fmla="*/ 25 h 25"/>
                <a:gd name="T4" fmla="*/ 0 w 47"/>
                <a:gd name="T5" fmla="*/ 17 h 25"/>
                <a:gd name="T6" fmla="*/ 0 w 47"/>
                <a:gd name="T7" fmla="*/ 8 h 25"/>
                <a:gd name="T8" fmla="*/ 8 w 47"/>
                <a:gd name="T9" fmla="*/ 0 h 25"/>
                <a:gd name="T10" fmla="*/ 39 w 47"/>
                <a:gd name="T11" fmla="*/ 0 h 25"/>
                <a:gd name="T12" fmla="*/ 47 w 47"/>
                <a:gd name="T13" fmla="*/ 8 h 25"/>
                <a:gd name="T14" fmla="*/ 47 w 47"/>
                <a:gd name="T15" fmla="*/ 17 h 25"/>
                <a:gd name="T16" fmla="*/ 39 w 47"/>
                <a:gd name="T17" fmla="*/ 25 h 25"/>
                <a:gd name="T18" fmla="*/ 39 w 47"/>
                <a:gd name="T19" fmla="*/ 17 h 25"/>
                <a:gd name="T20" fmla="*/ 39 w 47"/>
                <a:gd name="T21" fmla="*/ 21 h 25"/>
                <a:gd name="T22" fmla="*/ 39 w 47"/>
                <a:gd name="T23" fmla="*/ 17 h 25"/>
                <a:gd name="T24" fmla="*/ 39 w 47"/>
                <a:gd name="T25" fmla="*/ 17 h 25"/>
                <a:gd name="T26" fmla="*/ 8 w 47"/>
                <a:gd name="T27" fmla="*/ 8 h 25"/>
                <a:gd name="T28" fmla="*/ 8 w 47"/>
                <a:gd name="T29" fmla="*/ 17 h 25"/>
                <a:gd name="T30" fmla="*/ 39 w 47"/>
                <a:gd name="T31" fmla="*/ 17 h 25"/>
                <a:gd name="T32" fmla="*/ 39 w 47"/>
                <a:gd name="T33" fmla="*/ 8 h 25"/>
                <a:gd name="T34" fmla="*/ 8 w 47"/>
                <a:gd name="T35"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5">
                  <a:moveTo>
                    <a:pt x="39" y="25"/>
                  </a:moveTo>
                  <a:cubicBezTo>
                    <a:pt x="8" y="25"/>
                    <a:pt x="8" y="25"/>
                    <a:pt x="8" y="25"/>
                  </a:cubicBezTo>
                  <a:cubicBezTo>
                    <a:pt x="4" y="25"/>
                    <a:pt x="0" y="21"/>
                    <a:pt x="0" y="17"/>
                  </a:cubicBezTo>
                  <a:cubicBezTo>
                    <a:pt x="0" y="8"/>
                    <a:pt x="0" y="8"/>
                    <a:pt x="0" y="8"/>
                  </a:cubicBezTo>
                  <a:cubicBezTo>
                    <a:pt x="0" y="4"/>
                    <a:pt x="4" y="0"/>
                    <a:pt x="8" y="0"/>
                  </a:cubicBezTo>
                  <a:cubicBezTo>
                    <a:pt x="39" y="0"/>
                    <a:pt x="39" y="0"/>
                    <a:pt x="39" y="0"/>
                  </a:cubicBezTo>
                  <a:cubicBezTo>
                    <a:pt x="44" y="0"/>
                    <a:pt x="47" y="4"/>
                    <a:pt x="47" y="8"/>
                  </a:cubicBezTo>
                  <a:cubicBezTo>
                    <a:pt x="47" y="17"/>
                    <a:pt x="47" y="17"/>
                    <a:pt x="47" y="17"/>
                  </a:cubicBezTo>
                  <a:cubicBezTo>
                    <a:pt x="47" y="21"/>
                    <a:pt x="44" y="25"/>
                    <a:pt x="39" y="25"/>
                  </a:cubicBezTo>
                  <a:close/>
                  <a:moveTo>
                    <a:pt x="39" y="17"/>
                  </a:moveTo>
                  <a:cubicBezTo>
                    <a:pt x="39" y="21"/>
                    <a:pt x="39" y="21"/>
                    <a:pt x="39" y="21"/>
                  </a:cubicBezTo>
                  <a:cubicBezTo>
                    <a:pt x="39" y="17"/>
                    <a:pt x="39" y="17"/>
                    <a:pt x="39" y="17"/>
                  </a:cubicBezTo>
                  <a:cubicBezTo>
                    <a:pt x="39" y="17"/>
                    <a:pt x="39" y="17"/>
                    <a:pt x="39" y="17"/>
                  </a:cubicBezTo>
                  <a:close/>
                  <a:moveTo>
                    <a:pt x="8" y="8"/>
                  </a:moveTo>
                  <a:cubicBezTo>
                    <a:pt x="8" y="17"/>
                    <a:pt x="8" y="17"/>
                    <a:pt x="8" y="17"/>
                  </a:cubicBezTo>
                  <a:cubicBezTo>
                    <a:pt x="39" y="17"/>
                    <a:pt x="39" y="17"/>
                    <a:pt x="39" y="17"/>
                  </a:cubicBezTo>
                  <a:cubicBezTo>
                    <a:pt x="39" y="8"/>
                    <a:pt x="39" y="8"/>
                    <a:pt x="39" y="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97"/>
            <p:cNvSpPr>
              <a:spLocks noEditPoints="1"/>
            </p:cNvSpPr>
            <p:nvPr/>
          </p:nvSpPr>
          <p:spPr bwMode="auto">
            <a:xfrm>
              <a:off x="5202310" y="3448702"/>
              <a:ext cx="52789" cy="74129"/>
            </a:xfrm>
            <a:custGeom>
              <a:avLst/>
              <a:gdLst>
                <a:gd name="T0" fmla="*/ 16 w 20"/>
                <a:gd name="T1" fmla="*/ 28 h 28"/>
                <a:gd name="T2" fmla="*/ 4 w 20"/>
                <a:gd name="T3" fmla="*/ 28 h 28"/>
                <a:gd name="T4" fmla="*/ 0 w 20"/>
                <a:gd name="T5" fmla="*/ 24 h 28"/>
                <a:gd name="T6" fmla="*/ 0 w 20"/>
                <a:gd name="T7" fmla="*/ 4 h 28"/>
                <a:gd name="T8" fmla="*/ 4 w 20"/>
                <a:gd name="T9" fmla="*/ 0 h 28"/>
                <a:gd name="T10" fmla="*/ 16 w 20"/>
                <a:gd name="T11" fmla="*/ 0 h 28"/>
                <a:gd name="T12" fmla="*/ 20 w 20"/>
                <a:gd name="T13" fmla="*/ 4 h 28"/>
                <a:gd name="T14" fmla="*/ 20 w 20"/>
                <a:gd name="T15" fmla="*/ 24 h 28"/>
                <a:gd name="T16" fmla="*/ 16 w 20"/>
                <a:gd name="T17" fmla="*/ 28 h 28"/>
                <a:gd name="T18" fmla="*/ 8 w 20"/>
                <a:gd name="T19" fmla="*/ 20 h 28"/>
                <a:gd name="T20" fmla="*/ 12 w 20"/>
                <a:gd name="T21" fmla="*/ 20 h 28"/>
                <a:gd name="T22" fmla="*/ 12 w 20"/>
                <a:gd name="T23" fmla="*/ 8 h 28"/>
                <a:gd name="T24" fmla="*/ 8 w 20"/>
                <a:gd name="T25" fmla="*/ 8 h 28"/>
                <a:gd name="T26" fmla="*/ 8 w 20"/>
                <a:gd name="T27"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28">
                  <a:moveTo>
                    <a:pt x="16" y="28"/>
                  </a:moveTo>
                  <a:cubicBezTo>
                    <a:pt x="4" y="28"/>
                    <a:pt x="4" y="28"/>
                    <a:pt x="4" y="28"/>
                  </a:cubicBezTo>
                  <a:cubicBezTo>
                    <a:pt x="1" y="28"/>
                    <a:pt x="0" y="26"/>
                    <a:pt x="0" y="24"/>
                  </a:cubicBezTo>
                  <a:cubicBezTo>
                    <a:pt x="0" y="4"/>
                    <a:pt x="0" y="4"/>
                    <a:pt x="0" y="4"/>
                  </a:cubicBezTo>
                  <a:cubicBezTo>
                    <a:pt x="0" y="2"/>
                    <a:pt x="1" y="0"/>
                    <a:pt x="4" y="0"/>
                  </a:cubicBezTo>
                  <a:cubicBezTo>
                    <a:pt x="16" y="0"/>
                    <a:pt x="16" y="0"/>
                    <a:pt x="16" y="0"/>
                  </a:cubicBezTo>
                  <a:cubicBezTo>
                    <a:pt x="18" y="0"/>
                    <a:pt x="20" y="2"/>
                    <a:pt x="20" y="4"/>
                  </a:cubicBezTo>
                  <a:cubicBezTo>
                    <a:pt x="20" y="24"/>
                    <a:pt x="20" y="24"/>
                    <a:pt x="20" y="24"/>
                  </a:cubicBezTo>
                  <a:cubicBezTo>
                    <a:pt x="20" y="26"/>
                    <a:pt x="18" y="28"/>
                    <a:pt x="16" y="28"/>
                  </a:cubicBezTo>
                  <a:close/>
                  <a:moveTo>
                    <a:pt x="8" y="20"/>
                  </a:moveTo>
                  <a:cubicBezTo>
                    <a:pt x="12" y="20"/>
                    <a:pt x="12" y="20"/>
                    <a:pt x="12" y="20"/>
                  </a:cubicBezTo>
                  <a:cubicBezTo>
                    <a:pt x="12" y="8"/>
                    <a:pt x="12" y="8"/>
                    <a:pt x="12" y="8"/>
                  </a:cubicBezTo>
                  <a:cubicBezTo>
                    <a:pt x="8" y="8"/>
                    <a:pt x="8" y="8"/>
                    <a:pt x="8" y="8"/>
                  </a:cubicBezTo>
                  <a:lnTo>
                    <a:pt x="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98"/>
            <p:cNvSpPr/>
            <p:nvPr/>
          </p:nvSpPr>
          <p:spPr bwMode="auto">
            <a:xfrm>
              <a:off x="5231512" y="3429608"/>
              <a:ext cx="177459" cy="66266"/>
            </a:xfrm>
            <a:custGeom>
              <a:avLst/>
              <a:gdLst>
                <a:gd name="T0" fmla="*/ 5 w 67"/>
                <a:gd name="T1" fmla="*/ 25 h 25"/>
                <a:gd name="T2" fmla="*/ 1 w 67"/>
                <a:gd name="T3" fmla="*/ 22 h 25"/>
                <a:gd name="T4" fmla="*/ 4 w 67"/>
                <a:gd name="T5" fmla="*/ 17 h 25"/>
                <a:gd name="T6" fmla="*/ 62 w 67"/>
                <a:gd name="T7" fmla="*/ 1 h 25"/>
                <a:gd name="T8" fmla="*/ 66 w 67"/>
                <a:gd name="T9" fmla="*/ 4 h 25"/>
                <a:gd name="T10" fmla="*/ 64 w 67"/>
                <a:gd name="T11" fmla="*/ 9 h 25"/>
                <a:gd name="T12" fmla="*/ 6 w 67"/>
                <a:gd name="T13" fmla="*/ 25 h 25"/>
                <a:gd name="T14" fmla="*/ 5 w 67"/>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5">
                  <a:moveTo>
                    <a:pt x="5" y="25"/>
                  </a:moveTo>
                  <a:cubicBezTo>
                    <a:pt x="3" y="25"/>
                    <a:pt x="1" y="24"/>
                    <a:pt x="1" y="22"/>
                  </a:cubicBezTo>
                  <a:cubicBezTo>
                    <a:pt x="0" y="20"/>
                    <a:pt x="1" y="18"/>
                    <a:pt x="4" y="17"/>
                  </a:cubicBezTo>
                  <a:cubicBezTo>
                    <a:pt x="62" y="1"/>
                    <a:pt x="62" y="1"/>
                    <a:pt x="62" y="1"/>
                  </a:cubicBezTo>
                  <a:cubicBezTo>
                    <a:pt x="64" y="0"/>
                    <a:pt x="66" y="2"/>
                    <a:pt x="66" y="4"/>
                  </a:cubicBezTo>
                  <a:cubicBezTo>
                    <a:pt x="67" y="6"/>
                    <a:pt x="66" y="8"/>
                    <a:pt x="64" y="9"/>
                  </a:cubicBezTo>
                  <a:cubicBezTo>
                    <a:pt x="6" y="25"/>
                    <a:pt x="6" y="25"/>
                    <a:pt x="6" y="25"/>
                  </a:cubicBezTo>
                  <a:cubicBezTo>
                    <a:pt x="5" y="25"/>
                    <a:pt x="5" y="25"/>
                    <a:pt x="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99"/>
            <p:cNvSpPr/>
            <p:nvPr/>
          </p:nvSpPr>
          <p:spPr bwMode="auto">
            <a:xfrm>
              <a:off x="5045067" y="3429608"/>
              <a:ext cx="178582" cy="66266"/>
            </a:xfrm>
            <a:custGeom>
              <a:avLst/>
              <a:gdLst>
                <a:gd name="T0" fmla="*/ 63 w 67"/>
                <a:gd name="T1" fmla="*/ 25 h 25"/>
                <a:gd name="T2" fmla="*/ 62 w 67"/>
                <a:gd name="T3" fmla="*/ 25 h 25"/>
                <a:gd name="T4" fmla="*/ 4 w 67"/>
                <a:gd name="T5" fmla="*/ 9 h 25"/>
                <a:gd name="T6" fmla="*/ 1 w 67"/>
                <a:gd name="T7" fmla="*/ 4 h 25"/>
                <a:gd name="T8" fmla="*/ 6 w 67"/>
                <a:gd name="T9" fmla="*/ 1 h 25"/>
                <a:gd name="T10" fmla="*/ 64 w 67"/>
                <a:gd name="T11" fmla="*/ 17 h 25"/>
                <a:gd name="T12" fmla="*/ 66 w 67"/>
                <a:gd name="T13" fmla="*/ 22 h 25"/>
                <a:gd name="T14" fmla="*/ 63 w 67"/>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5">
                  <a:moveTo>
                    <a:pt x="63" y="25"/>
                  </a:moveTo>
                  <a:cubicBezTo>
                    <a:pt x="62" y="25"/>
                    <a:pt x="62" y="25"/>
                    <a:pt x="62" y="25"/>
                  </a:cubicBezTo>
                  <a:cubicBezTo>
                    <a:pt x="4" y="9"/>
                    <a:pt x="4" y="9"/>
                    <a:pt x="4" y="9"/>
                  </a:cubicBezTo>
                  <a:cubicBezTo>
                    <a:pt x="1" y="8"/>
                    <a:pt x="0" y="6"/>
                    <a:pt x="1" y="4"/>
                  </a:cubicBezTo>
                  <a:cubicBezTo>
                    <a:pt x="1" y="2"/>
                    <a:pt x="4" y="0"/>
                    <a:pt x="6" y="1"/>
                  </a:cubicBezTo>
                  <a:cubicBezTo>
                    <a:pt x="64" y="17"/>
                    <a:pt x="64" y="17"/>
                    <a:pt x="64" y="17"/>
                  </a:cubicBezTo>
                  <a:cubicBezTo>
                    <a:pt x="66" y="18"/>
                    <a:pt x="67" y="20"/>
                    <a:pt x="66" y="22"/>
                  </a:cubicBezTo>
                  <a:cubicBezTo>
                    <a:pt x="66" y="24"/>
                    <a:pt x="64" y="25"/>
                    <a:pt x="6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3" name="矩形 102"/>
          <p:cNvSpPr/>
          <p:nvPr/>
        </p:nvSpPr>
        <p:spPr>
          <a:xfrm>
            <a:off x="5863081" y="3183799"/>
            <a:ext cx="5447016" cy="652486"/>
          </a:xfrm>
          <a:prstGeom prst="rect">
            <a:avLst/>
          </a:prstGeom>
        </p:spPr>
        <p:txBody>
          <a:bodyPr wrap="square">
            <a:spAutoFit/>
          </a:bodyPr>
          <a:lstStyle/>
          <a:p>
            <a:pPr>
              <a:lnSpc>
                <a:spcPct val="130000"/>
              </a:lnSpc>
            </a:pPr>
            <a:r>
              <a:rPr lang="zh-CN" altLang="en-US" sz="1400" dirty="0" smtClean="0">
                <a:solidFill>
                  <a:schemeClr val="tx1">
                    <a:lumMod val="75000"/>
                    <a:lumOff val="25000"/>
                  </a:schemeClr>
                </a:solidFill>
                <a:cs typeface="+mn-ea"/>
                <a:sym typeface="+mn-lt"/>
              </a:rPr>
              <a:t>外包单位要针对各小区的差异，提供适合本小区的管理方案，包括人员招聘、培训、作业流程、考核办法等</a:t>
            </a:r>
            <a:endParaRPr lang="zh-CN" altLang="en-US" sz="1400" dirty="0">
              <a:solidFill>
                <a:schemeClr val="tx1">
                  <a:lumMod val="75000"/>
                  <a:lumOff val="25000"/>
                </a:schemeClr>
              </a:solidFill>
              <a:cs typeface="+mn-ea"/>
              <a:sym typeface="+mn-lt"/>
            </a:endParaRPr>
          </a:p>
        </p:txBody>
      </p:sp>
      <p:sp>
        <p:nvSpPr>
          <p:cNvPr id="105" name="矩形 104"/>
          <p:cNvSpPr/>
          <p:nvPr/>
        </p:nvSpPr>
        <p:spPr>
          <a:xfrm>
            <a:off x="5863081" y="4231393"/>
            <a:ext cx="5447016" cy="652486"/>
          </a:xfrm>
          <a:prstGeom prst="rect">
            <a:avLst/>
          </a:prstGeom>
        </p:spPr>
        <p:txBody>
          <a:bodyPr wrap="square">
            <a:spAutoFit/>
          </a:bodyPr>
          <a:lstStyle/>
          <a:p>
            <a:pPr>
              <a:lnSpc>
                <a:spcPct val="130000"/>
              </a:lnSpc>
            </a:pPr>
            <a:r>
              <a:rPr lang="zh-CN" altLang="en-US" sz="1400" dirty="0" smtClean="0">
                <a:solidFill>
                  <a:schemeClr val="tx1">
                    <a:lumMod val="75000"/>
                    <a:lumOff val="25000"/>
                  </a:schemeClr>
                </a:solidFill>
                <a:cs typeface="+mn-ea"/>
                <a:sym typeface="+mn-lt"/>
              </a:rPr>
              <a:t>物业公司定期评选外包单位优秀员工，给予一定奖励，提升外包单位人员工作积极性；让其融入到团队当中，更好的服务于社区</a:t>
            </a:r>
            <a:endParaRPr lang="zh-CN" altLang="en-US" sz="1400" dirty="0">
              <a:solidFill>
                <a:schemeClr val="tx1">
                  <a:lumMod val="75000"/>
                  <a:lumOff val="25000"/>
                </a:schemeClr>
              </a:solidFill>
              <a:cs typeface="+mn-ea"/>
              <a:sym typeface="+mn-lt"/>
            </a:endParaRPr>
          </a:p>
        </p:txBody>
      </p:sp>
      <p:sp>
        <p:nvSpPr>
          <p:cNvPr id="107" name="矩形 106"/>
          <p:cNvSpPr/>
          <p:nvPr/>
        </p:nvSpPr>
        <p:spPr>
          <a:xfrm>
            <a:off x="5863081" y="5300159"/>
            <a:ext cx="5447016" cy="652486"/>
          </a:xfrm>
          <a:prstGeom prst="rect">
            <a:avLst/>
          </a:prstGeom>
        </p:spPr>
        <p:txBody>
          <a:bodyPr wrap="square">
            <a:spAutoFit/>
          </a:bodyPr>
          <a:lstStyle/>
          <a:p>
            <a:pPr>
              <a:lnSpc>
                <a:spcPct val="130000"/>
              </a:lnSpc>
            </a:pPr>
            <a:r>
              <a:rPr lang="zh-CN" altLang="en-US" sz="1400" dirty="0" smtClean="0">
                <a:solidFill>
                  <a:schemeClr val="tx1">
                    <a:lumMod val="75000"/>
                    <a:lumOff val="25000"/>
                  </a:schemeClr>
                </a:solidFill>
                <a:cs typeface="+mn-ea"/>
                <a:sym typeface="+mn-lt"/>
              </a:rPr>
              <a:t>每月与外包单位班长以上管理人员召开工作会议，针对本月环境工作出现的问题，客户投诉等确定整改措施，共同制定下月工作重点</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公共环境</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2207555" y="1376522"/>
            <a:ext cx="7571303" cy="461665"/>
          </a:xfrm>
          <a:prstGeom prst="rect">
            <a:avLst/>
          </a:prstGeom>
        </p:spPr>
        <p:txBody>
          <a:bodyPr wrap="none">
            <a:spAutoFit/>
          </a:bodyPr>
          <a:lstStyle/>
          <a:p>
            <a:pPr algn="ctr"/>
            <a:r>
              <a:rPr lang="zh-CN" altLang="en-US" sz="2400" b="1" dirty="0" smtClean="0">
                <a:solidFill>
                  <a:schemeClr val="accent1"/>
                </a:solidFill>
                <a:cs typeface="+mn-ea"/>
                <a:sym typeface="+mn-lt"/>
              </a:rPr>
              <a:t>重点关注小区主干道、出入口和客户感受较明显的部位</a:t>
            </a:r>
            <a:endParaRPr lang="zh-CN" altLang="en-US" sz="2400" b="1" dirty="0">
              <a:solidFill>
                <a:schemeClr val="accent1"/>
              </a:solidFill>
              <a:cs typeface="+mn-ea"/>
              <a:sym typeface="+mn-lt"/>
            </a:endParaRPr>
          </a:p>
        </p:txBody>
      </p:sp>
      <p:sp>
        <p:nvSpPr>
          <p:cNvPr id="52" name="圆角矩形 51"/>
          <p:cNvSpPr/>
          <p:nvPr/>
        </p:nvSpPr>
        <p:spPr>
          <a:xfrm>
            <a:off x="4217487" y="2428423"/>
            <a:ext cx="1450798" cy="142661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6403441" y="2428423"/>
            <a:ext cx="1450798" cy="142661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4217487" y="4443202"/>
            <a:ext cx="1450798" cy="142661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6403441" y="4443202"/>
            <a:ext cx="1450798" cy="142661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6950158" y="4991163"/>
            <a:ext cx="358558" cy="375291"/>
            <a:chOff x="7550443" y="5496816"/>
            <a:chExt cx="358558" cy="375291"/>
          </a:xfrm>
          <a:solidFill>
            <a:schemeClr val="bg1"/>
          </a:solidFill>
        </p:grpSpPr>
        <p:sp>
          <p:nvSpPr>
            <p:cNvPr id="57" name="Freeform 24"/>
            <p:cNvSpPr/>
            <p:nvPr/>
          </p:nvSpPr>
          <p:spPr bwMode="auto">
            <a:xfrm>
              <a:off x="7632911" y="5517134"/>
              <a:ext cx="84859" cy="240234"/>
            </a:xfrm>
            <a:custGeom>
              <a:avLst/>
              <a:gdLst>
                <a:gd name="T0" fmla="*/ 4 w 30"/>
                <a:gd name="T1" fmla="*/ 85 h 85"/>
                <a:gd name="T2" fmla="*/ 0 w 30"/>
                <a:gd name="T3" fmla="*/ 81 h 85"/>
                <a:gd name="T4" fmla="*/ 0 w 30"/>
                <a:gd name="T5" fmla="*/ 16 h 85"/>
                <a:gd name="T6" fmla="*/ 15 w 30"/>
                <a:gd name="T7" fmla="*/ 0 h 85"/>
                <a:gd name="T8" fmla="*/ 30 w 30"/>
                <a:gd name="T9" fmla="*/ 16 h 85"/>
                <a:gd name="T10" fmla="*/ 30 w 30"/>
                <a:gd name="T11" fmla="*/ 59 h 85"/>
                <a:gd name="T12" fmla="*/ 26 w 30"/>
                <a:gd name="T13" fmla="*/ 63 h 85"/>
                <a:gd name="T14" fmla="*/ 22 w 30"/>
                <a:gd name="T15" fmla="*/ 59 h 85"/>
                <a:gd name="T16" fmla="*/ 22 w 30"/>
                <a:gd name="T17" fmla="*/ 16 h 85"/>
                <a:gd name="T18" fmla="*/ 15 w 30"/>
                <a:gd name="T19" fmla="*/ 8 h 85"/>
                <a:gd name="T20" fmla="*/ 8 w 30"/>
                <a:gd name="T21" fmla="*/ 16 h 85"/>
                <a:gd name="T22" fmla="*/ 8 w 30"/>
                <a:gd name="T23" fmla="*/ 81 h 85"/>
                <a:gd name="T24" fmla="*/ 4 w 30"/>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5">
                  <a:moveTo>
                    <a:pt x="4" y="85"/>
                  </a:moveTo>
                  <a:cubicBezTo>
                    <a:pt x="2" y="85"/>
                    <a:pt x="0" y="84"/>
                    <a:pt x="0" y="81"/>
                  </a:cubicBezTo>
                  <a:cubicBezTo>
                    <a:pt x="0" y="16"/>
                    <a:pt x="0" y="16"/>
                    <a:pt x="0" y="16"/>
                  </a:cubicBezTo>
                  <a:cubicBezTo>
                    <a:pt x="0" y="7"/>
                    <a:pt x="7" y="0"/>
                    <a:pt x="15" y="0"/>
                  </a:cubicBezTo>
                  <a:cubicBezTo>
                    <a:pt x="24" y="0"/>
                    <a:pt x="30" y="7"/>
                    <a:pt x="30" y="16"/>
                  </a:cubicBezTo>
                  <a:cubicBezTo>
                    <a:pt x="30" y="59"/>
                    <a:pt x="30" y="59"/>
                    <a:pt x="30" y="59"/>
                  </a:cubicBezTo>
                  <a:cubicBezTo>
                    <a:pt x="30" y="61"/>
                    <a:pt x="29" y="63"/>
                    <a:pt x="26" y="63"/>
                  </a:cubicBezTo>
                  <a:cubicBezTo>
                    <a:pt x="24" y="63"/>
                    <a:pt x="22" y="61"/>
                    <a:pt x="22" y="59"/>
                  </a:cubicBezTo>
                  <a:cubicBezTo>
                    <a:pt x="22" y="16"/>
                    <a:pt x="22" y="16"/>
                    <a:pt x="22" y="16"/>
                  </a:cubicBezTo>
                  <a:cubicBezTo>
                    <a:pt x="22" y="12"/>
                    <a:pt x="19" y="8"/>
                    <a:pt x="15" y="8"/>
                  </a:cubicBezTo>
                  <a:cubicBezTo>
                    <a:pt x="11" y="8"/>
                    <a:pt x="8" y="12"/>
                    <a:pt x="8" y="16"/>
                  </a:cubicBezTo>
                  <a:cubicBezTo>
                    <a:pt x="8" y="81"/>
                    <a:pt x="8" y="81"/>
                    <a:pt x="8" y="81"/>
                  </a:cubicBezTo>
                  <a:cubicBezTo>
                    <a:pt x="8" y="84"/>
                    <a:pt x="6" y="85"/>
                    <a:pt x="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5"/>
            <p:cNvSpPr/>
            <p:nvPr/>
          </p:nvSpPr>
          <p:spPr bwMode="auto">
            <a:xfrm>
              <a:off x="7550443" y="5697609"/>
              <a:ext cx="130276" cy="174498"/>
            </a:xfrm>
            <a:custGeom>
              <a:avLst/>
              <a:gdLst>
                <a:gd name="T0" fmla="*/ 42 w 46"/>
                <a:gd name="T1" fmla="*/ 62 h 62"/>
                <a:gd name="T2" fmla="*/ 39 w 46"/>
                <a:gd name="T3" fmla="*/ 61 h 62"/>
                <a:gd name="T4" fmla="*/ 9 w 46"/>
                <a:gd name="T5" fmla="*/ 31 h 62"/>
                <a:gd name="T6" fmla="*/ 6 w 46"/>
                <a:gd name="T7" fmla="*/ 6 h 62"/>
                <a:gd name="T8" fmla="*/ 28 w 46"/>
                <a:gd name="T9" fmla="*/ 6 h 62"/>
                <a:gd name="T10" fmla="*/ 36 w 46"/>
                <a:gd name="T11" fmla="*/ 15 h 62"/>
                <a:gd name="T12" fmla="*/ 36 w 46"/>
                <a:gd name="T13" fmla="*/ 20 h 62"/>
                <a:gd name="T14" fmla="*/ 30 w 46"/>
                <a:gd name="T15" fmla="*/ 20 h 62"/>
                <a:gd name="T16" fmla="*/ 22 w 46"/>
                <a:gd name="T17" fmla="*/ 12 h 62"/>
                <a:gd name="T18" fmla="*/ 11 w 46"/>
                <a:gd name="T19" fmla="*/ 12 h 62"/>
                <a:gd name="T20" fmla="*/ 15 w 46"/>
                <a:gd name="T21" fmla="*/ 25 h 62"/>
                <a:gd name="T22" fmla="*/ 44 w 46"/>
                <a:gd name="T23" fmla="*/ 55 h 62"/>
                <a:gd name="T24" fmla="*/ 44 w 46"/>
                <a:gd name="T25" fmla="*/ 61 h 62"/>
                <a:gd name="T26" fmla="*/ 42 w 46"/>
                <a:gd name="T2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62">
                  <a:moveTo>
                    <a:pt x="42" y="62"/>
                  </a:moveTo>
                  <a:cubicBezTo>
                    <a:pt x="41" y="62"/>
                    <a:pt x="40" y="61"/>
                    <a:pt x="39" y="61"/>
                  </a:cubicBezTo>
                  <a:cubicBezTo>
                    <a:pt x="9" y="31"/>
                    <a:pt x="9" y="31"/>
                    <a:pt x="9" y="31"/>
                  </a:cubicBezTo>
                  <a:cubicBezTo>
                    <a:pt x="1" y="23"/>
                    <a:pt x="0" y="12"/>
                    <a:pt x="6" y="6"/>
                  </a:cubicBezTo>
                  <a:cubicBezTo>
                    <a:pt x="12" y="0"/>
                    <a:pt x="21" y="0"/>
                    <a:pt x="28" y="6"/>
                  </a:cubicBezTo>
                  <a:cubicBezTo>
                    <a:pt x="36" y="15"/>
                    <a:pt x="36" y="15"/>
                    <a:pt x="36" y="15"/>
                  </a:cubicBezTo>
                  <a:cubicBezTo>
                    <a:pt x="37" y="16"/>
                    <a:pt x="37" y="19"/>
                    <a:pt x="36" y="20"/>
                  </a:cubicBezTo>
                  <a:cubicBezTo>
                    <a:pt x="34" y="22"/>
                    <a:pt x="32" y="22"/>
                    <a:pt x="30" y="20"/>
                  </a:cubicBezTo>
                  <a:cubicBezTo>
                    <a:pt x="22" y="12"/>
                    <a:pt x="22" y="12"/>
                    <a:pt x="22" y="12"/>
                  </a:cubicBezTo>
                  <a:cubicBezTo>
                    <a:pt x="19" y="9"/>
                    <a:pt x="14" y="9"/>
                    <a:pt x="11" y="12"/>
                  </a:cubicBezTo>
                  <a:cubicBezTo>
                    <a:pt x="9" y="14"/>
                    <a:pt x="10" y="20"/>
                    <a:pt x="15" y="25"/>
                  </a:cubicBezTo>
                  <a:cubicBezTo>
                    <a:pt x="44" y="55"/>
                    <a:pt x="44" y="55"/>
                    <a:pt x="44" y="55"/>
                  </a:cubicBezTo>
                  <a:cubicBezTo>
                    <a:pt x="46" y="57"/>
                    <a:pt x="46" y="59"/>
                    <a:pt x="44" y="61"/>
                  </a:cubicBezTo>
                  <a:cubicBezTo>
                    <a:pt x="44" y="61"/>
                    <a:pt x="43" y="62"/>
                    <a:pt x="4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6"/>
            <p:cNvSpPr/>
            <p:nvPr/>
          </p:nvSpPr>
          <p:spPr bwMode="auto">
            <a:xfrm>
              <a:off x="7695061" y="5496816"/>
              <a:ext cx="87249" cy="203183"/>
            </a:xfrm>
            <a:custGeom>
              <a:avLst/>
              <a:gdLst>
                <a:gd name="T0" fmla="*/ 27 w 31"/>
                <a:gd name="T1" fmla="*/ 72 h 72"/>
                <a:gd name="T2" fmla="*/ 23 w 31"/>
                <a:gd name="T3" fmla="*/ 68 h 72"/>
                <a:gd name="T4" fmla="*/ 23 w 31"/>
                <a:gd name="T5" fmla="*/ 16 h 72"/>
                <a:gd name="T6" fmla="*/ 16 w 31"/>
                <a:gd name="T7" fmla="*/ 8 h 72"/>
                <a:gd name="T8" fmla="*/ 8 w 31"/>
                <a:gd name="T9" fmla="*/ 16 h 72"/>
                <a:gd name="T10" fmla="*/ 8 w 31"/>
                <a:gd name="T11" fmla="*/ 68 h 72"/>
                <a:gd name="T12" fmla="*/ 4 w 31"/>
                <a:gd name="T13" fmla="*/ 72 h 72"/>
                <a:gd name="T14" fmla="*/ 0 w 31"/>
                <a:gd name="T15" fmla="*/ 68 h 72"/>
                <a:gd name="T16" fmla="*/ 0 w 31"/>
                <a:gd name="T17" fmla="*/ 16 h 72"/>
                <a:gd name="T18" fmla="*/ 16 w 31"/>
                <a:gd name="T19" fmla="*/ 0 h 72"/>
                <a:gd name="T20" fmla="*/ 31 w 31"/>
                <a:gd name="T21" fmla="*/ 16 h 72"/>
                <a:gd name="T22" fmla="*/ 31 w 31"/>
                <a:gd name="T23" fmla="*/ 68 h 72"/>
                <a:gd name="T24" fmla="*/ 27 w 31"/>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72">
                  <a:moveTo>
                    <a:pt x="27" y="72"/>
                  </a:moveTo>
                  <a:cubicBezTo>
                    <a:pt x="25" y="72"/>
                    <a:pt x="23" y="70"/>
                    <a:pt x="23" y="68"/>
                  </a:cubicBezTo>
                  <a:cubicBezTo>
                    <a:pt x="23" y="16"/>
                    <a:pt x="23" y="16"/>
                    <a:pt x="23" y="16"/>
                  </a:cubicBezTo>
                  <a:cubicBezTo>
                    <a:pt x="23" y="11"/>
                    <a:pt x="20" y="8"/>
                    <a:pt x="16" y="8"/>
                  </a:cubicBezTo>
                  <a:cubicBezTo>
                    <a:pt x="12" y="8"/>
                    <a:pt x="8" y="11"/>
                    <a:pt x="8" y="16"/>
                  </a:cubicBezTo>
                  <a:cubicBezTo>
                    <a:pt x="8" y="68"/>
                    <a:pt x="8" y="68"/>
                    <a:pt x="8" y="68"/>
                  </a:cubicBezTo>
                  <a:cubicBezTo>
                    <a:pt x="8" y="70"/>
                    <a:pt x="7" y="72"/>
                    <a:pt x="4" y="72"/>
                  </a:cubicBezTo>
                  <a:cubicBezTo>
                    <a:pt x="2" y="72"/>
                    <a:pt x="0" y="70"/>
                    <a:pt x="0" y="68"/>
                  </a:cubicBezTo>
                  <a:cubicBezTo>
                    <a:pt x="0" y="16"/>
                    <a:pt x="0" y="16"/>
                    <a:pt x="0" y="16"/>
                  </a:cubicBezTo>
                  <a:cubicBezTo>
                    <a:pt x="0" y="7"/>
                    <a:pt x="7" y="0"/>
                    <a:pt x="16" y="0"/>
                  </a:cubicBezTo>
                  <a:cubicBezTo>
                    <a:pt x="24" y="0"/>
                    <a:pt x="31" y="7"/>
                    <a:pt x="31" y="16"/>
                  </a:cubicBezTo>
                  <a:cubicBezTo>
                    <a:pt x="31" y="68"/>
                    <a:pt x="31" y="68"/>
                    <a:pt x="31" y="68"/>
                  </a:cubicBezTo>
                  <a:cubicBezTo>
                    <a:pt x="31" y="70"/>
                    <a:pt x="29" y="72"/>
                    <a:pt x="2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7"/>
            <p:cNvSpPr/>
            <p:nvPr/>
          </p:nvSpPr>
          <p:spPr bwMode="auto">
            <a:xfrm>
              <a:off x="7759601" y="5517134"/>
              <a:ext cx="84859" cy="182865"/>
            </a:xfrm>
            <a:custGeom>
              <a:avLst/>
              <a:gdLst>
                <a:gd name="T0" fmla="*/ 26 w 30"/>
                <a:gd name="T1" fmla="*/ 65 h 65"/>
                <a:gd name="T2" fmla="*/ 22 w 30"/>
                <a:gd name="T3" fmla="*/ 61 h 65"/>
                <a:gd name="T4" fmla="*/ 22 w 30"/>
                <a:gd name="T5" fmla="*/ 16 h 65"/>
                <a:gd name="T6" fmla="*/ 15 w 30"/>
                <a:gd name="T7" fmla="*/ 8 h 65"/>
                <a:gd name="T8" fmla="*/ 8 w 30"/>
                <a:gd name="T9" fmla="*/ 16 h 65"/>
                <a:gd name="T10" fmla="*/ 8 w 30"/>
                <a:gd name="T11" fmla="*/ 61 h 65"/>
                <a:gd name="T12" fmla="*/ 4 w 30"/>
                <a:gd name="T13" fmla="*/ 65 h 65"/>
                <a:gd name="T14" fmla="*/ 0 w 30"/>
                <a:gd name="T15" fmla="*/ 61 h 65"/>
                <a:gd name="T16" fmla="*/ 0 w 30"/>
                <a:gd name="T17" fmla="*/ 16 h 65"/>
                <a:gd name="T18" fmla="*/ 15 w 30"/>
                <a:gd name="T19" fmla="*/ 0 h 65"/>
                <a:gd name="T20" fmla="*/ 30 w 30"/>
                <a:gd name="T21" fmla="*/ 16 h 65"/>
                <a:gd name="T22" fmla="*/ 30 w 30"/>
                <a:gd name="T23" fmla="*/ 61 h 65"/>
                <a:gd name="T24" fmla="*/ 26 w 30"/>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65">
                  <a:moveTo>
                    <a:pt x="26" y="65"/>
                  </a:moveTo>
                  <a:cubicBezTo>
                    <a:pt x="24" y="65"/>
                    <a:pt x="22" y="63"/>
                    <a:pt x="22" y="61"/>
                  </a:cubicBezTo>
                  <a:cubicBezTo>
                    <a:pt x="22" y="16"/>
                    <a:pt x="22" y="16"/>
                    <a:pt x="22" y="16"/>
                  </a:cubicBezTo>
                  <a:cubicBezTo>
                    <a:pt x="22" y="12"/>
                    <a:pt x="19" y="8"/>
                    <a:pt x="15" y="8"/>
                  </a:cubicBezTo>
                  <a:cubicBezTo>
                    <a:pt x="11" y="8"/>
                    <a:pt x="8" y="12"/>
                    <a:pt x="8" y="16"/>
                  </a:cubicBezTo>
                  <a:cubicBezTo>
                    <a:pt x="8" y="61"/>
                    <a:pt x="8" y="61"/>
                    <a:pt x="8" y="61"/>
                  </a:cubicBezTo>
                  <a:cubicBezTo>
                    <a:pt x="8" y="63"/>
                    <a:pt x="6" y="65"/>
                    <a:pt x="4" y="65"/>
                  </a:cubicBezTo>
                  <a:cubicBezTo>
                    <a:pt x="2" y="65"/>
                    <a:pt x="0" y="63"/>
                    <a:pt x="0" y="61"/>
                  </a:cubicBezTo>
                  <a:cubicBezTo>
                    <a:pt x="0" y="16"/>
                    <a:pt x="0" y="16"/>
                    <a:pt x="0" y="16"/>
                  </a:cubicBezTo>
                  <a:cubicBezTo>
                    <a:pt x="0" y="7"/>
                    <a:pt x="7" y="0"/>
                    <a:pt x="15" y="0"/>
                  </a:cubicBezTo>
                  <a:cubicBezTo>
                    <a:pt x="23" y="0"/>
                    <a:pt x="30" y="7"/>
                    <a:pt x="30" y="16"/>
                  </a:cubicBezTo>
                  <a:cubicBezTo>
                    <a:pt x="30" y="61"/>
                    <a:pt x="30" y="61"/>
                    <a:pt x="30" y="61"/>
                  </a:cubicBezTo>
                  <a:cubicBezTo>
                    <a:pt x="30" y="63"/>
                    <a:pt x="28" y="65"/>
                    <a:pt x="26"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8"/>
            <p:cNvSpPr/>
            <p:nvPr/>
          </p:nvSpPr>
          <p:spPr bwMode="auto">
            <a:xfrm>
              <a:off x="7821751" y="5548209"/>
              <a:ext cx="87249" cy="225892"/>
            </a:xfrm>
            <a:custGeom>
              <a:avLst/>
              <a:gdLst>
                <a:gd name="T0" fmla="*/ 27 w 31"/>
                <a:gd name="T1" fmla="*/ 80 h 80"/>
                <a:gd name="T2" fmla="*/ 23 w 31"/>
                <a:gd name="T3" fmla="*/ 76 h 80"/>
                <a:gd name="T4" fmla="*/ 23 w 31"/>
                <a:gd name="T5" fmla="*/ 16 h 80"/>
                <a:gd name="T6" fmla="*/ 15 w 31"/>
                <a:gd name="T7" fmla="*/ 8 h 80"/>
                <a:gd name="T8" fmla="*/ 8 w 31"/>
                <a:gd name="T9" fmla="*/ 16 h 80"/>
                <a:gd name="T10" fmla="*/ 8 w 31"/>
                <a:gd name="T11" fmla="*/ 50 h 80"/>
                <a:gd name="T12" fmla="*/ 4 w 31"/>
                <a:gd name="T13" fmla="*/ 54 h 80"/>
                <a:gd name="T14" fmla="*/ 0 w 31"/>
                <a:gd name="T15" fmla="*/ 50 h 80"/>
                <a:gd name="T16" fmla="*/ 0 w 31"/>
                <a:gd name="T17" fmla="*/ 16 h 80"/>
                <a:gd name="T18" fmla="*/ 15 w 31"/>
                <a:gd name="T19" fmla="*/ 0 h 80"/>
                <a:gd name="T20" fmla="*/ 31 w 31"/>
                <a:gd name="T21" fmla="*/ 16 h 80"/>
                <a:gd name="T22" fmla="*/ 31 w 31"/>
                <a:gd name="T23" fmla="*/ 76 h 80"/>
                <a:gd name="T24" fmla="*/ 27 w 31"/>
                <a:gd name="T2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80">
                  <a:moveTo>
                    <a:pt x="27" y="80"/>
                  </a:moveTo>
                  <a:cubicBezTo>
                    <a:pt x="24" y="80"/>
                    <a:pt x="23" y="78"/>
                    <a:pt x="23" y="76"/>
                  </a:cubicBezTo>
                  <a:cubicBezTo>
                    <a:pt x="23" y="16"/>
                    <a:pt x="23" y="16"/>
                    <a:pt x="23" y="16"/>
                  </a:cubicBezTo>
                  <a:cubicBezTo>
                    <a:pt x="23" y="12"/>
                    <a:pt x="19" y="8"/>
                    <a:pt x="15" y="8"/>
                  </a:cubicBezTo>
                  <a:cubicBezTo>
                    <a:pt x="11" y="8"/>
                    <a:pt x="8" y="12"/>
                    <a:pt x="8" y="16"/>
                  </a:cubicBezTo>
                  <a:cubicBezTo>
                    <a:pt x="8" y="50"/>
                    <a:pt x="8" y="50"/>
                    <a:pt x="8" y="50"/>
                  </a:cubicBezTo>
                  <a:cubicBezTo>
                    <a:pt x="8" y="52"/>
                    <a:pt x="6" y="54"/>
                    <a:pt x="4" y="54"/>
                  </a:cubicBezTo>
                  <a:cubicBezTo>
                    <a:pt x="2" y="54"/>
                    <a:pt x="0" y="52"/>
                    <a:pt x="0" y="50"/>
                  </a:cubicBezTo>
                  <a:cubicBezTo>
                    <a:pt x="0" y="16"/>
                    <a:pt x="0" y="16"/>
                    <a:pt x="0" y="16"/>
                  </a:cubicBezTo>
                  <a:cubicBezTo>
                    <a:pt x="0" y="7"/>
                    <a:pt x="7" y="0"/>
                    <a:pt x="15" y="0"/>
                  </a:cubicBezTo>
                  <a:cubicBezTo>
                    <a:pt x="24" y="0"/>
                    <a:pt x="31" y="7"/>
                    <a:pt x="31" y="16"/>
                  </a:cubicBezTo>
                  <a:cubicBezTo>
                    <a:pt x="31" y="76"/>
                    <a:pt x="31" y="76"/>
                    <a:pt x="31" y="76"/>
                  </a:cubicBezTo>
                  <a:cubicBezTo>
                    <a:pt x="31" y="78"/>
                    <a:pt x="29" y="80"/>
                    <a:pt x="27"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9"/>
            <p:cNvSpPr/>
            <p:nvPr/>
          </p:nvSpPr>
          <p:spPr bwMode="auto">
            <a:xfrm>
              <a:off x="7658010" y="5743026"/>
              <a:ext cx="250991" cy="129081"/>
            </a:xfrm>
            <a:custGeom>
              <a:avLst/>
              <a:gdLst>
                <a:gd name="T0" fmla="*/ 69 w 89"/>
                <a:gd name="T1" fmla="*/ 46 h 46"/>
                <a:gd name="T2" fmla="*/ 4 w 89"/>
                <a:gd name="T3" fmla="*/ 46 h 46"/>
                <a:gd name="T4" fmla="*/ 0 w 89"/>
                <a:gd name="T5" fmla="*/ 42 h 46"/>
                <a:gd name="T6" fmla="*/ 4 w 89"/>
                <a:gd name="T7" fmla="*/ 38 h 46"/>
                <a:gd name="T8" fmla="*/ 69 w 89"/>
                <a:gd name="T9" fmla="*/ 38 h 46"/>
                <a:gd name="T10" fmla="*/ 81 w 89"/>
                <a:gd name="T11" fmla="*/ 26 h 46"/>
                <a:gd name="T12" fmla="*/ 81 w 89"/>
                <a:gd name="T13" fmla="*/ 4 h 46"/>
                <a:gd name="T14" fmla="*/ 85 w 89"/>
                <a:gd name="T15" fmla="*/ 0 h 46"/>
                <a:gd name="T16" fmla="*/ 89 w 89"/>
                <a:gd name="T17" fmla="*/ 4 h 46"/>
                <a:gd name="T18" fmla="*/ 89 w 89"/>
                <a:gd name="T19" fmla="*/ 26 h 46"/>
                <a:gd name="T20" fmla="*/ 69 w 89"/>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46">
                  <a:moveTo>
                    <a:pt x="69" y="46"/>
                  </a:moveTo>
                  <a:cubicBezTo>
                    <a:pt x="4" y="46"/>
                    <a:pt x="4" y="46"/>
                    <a:pt x="4" y="46"/>
                  </a:cubicBezTo>
                  <a:cubicBezTo>
                    <a:pt x="2" y="46"/>
                    <a:pt x="0" y="44"/>
                    <a:pt x="0" y="42"/>
                  </a:cubicBezTo>
                  <a:cubicBezTo>
                    <a:pt x="0" y="40"/>
                    <a:pt x="1" y="38"/>
                    <a:pt x="4" y="38"/>
                  </a:cubicBezTo>
                  <a:cubicBezTo>
                    <a:pt x="69" y="38"/>
                    <a:pt x="69" y="38"/>
                    <a:pt x="69" y="38"/>
                  </a:cubicBezTo>
                  <a:cubicBezTo>
                    <a:pt x="75" y="38"/>
                    <a:pt x="81" y="32"/>
                    <a:pt x="81" y="26"/>
                  </a:cubicBezTo>
                  <a:cubicBezTo>
                    <a:pt x="81" y="4"/>
                    <a:pt x="81" y="4"/>
                    <a:pt x="81" y="4"/>
                  </a:cubicBezTo>
                  <a:cubicBezTo>
                    <a:pt x="81" y="2"/>
                    <a:pt x="82" y="0"/>
                    <a:pt x="85" y="0"/>
                  </a:cubicBezTo>
                  <a:cubicBezTo>
                    <a:pt x="87" y="0"/>
                    <a:pt x="89" y="2"/>
                    <a:pt x="89" y="4"/>
                  </a:cubicBezTo>
                  <a:cubicBezTo>
                    <a:pt x="89" y="26"/>
                    <a:pt x="89" y="26"/>
                    <a:pt x="89" y="26"/>
                  </a:cubicBezTo>
                  <a:cubicBezTo>
                    <a:pt x="89" y="37"/>
                    <a:pt x="80" y="46"/>
                    <a:pt x="6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9" name="组合 108"/>
          <p:cNvGrpSpPr/>
          <p:nvPr/>
        </p:nvGrpSpPr>
        <p:grpSpPr>
          <a:xfrm>
            <a:off x="4725902" y="2938546"/>
            <a:ext cx="358559" cy="356167"/>
            <a:chOff x="8682290" y="5505182"/>
            <a:chExt cx="358559" cy="356167"/>
          </a:xfrm>
          <a:solidFill>
            <a:schemeClr val="bg1"/>
          </a:solidFill>
        </p:grpSpPr>
        <p:sp>
          <p:nvSpPr>
            <p:cNvPr id="110" name="Freeform 30"/>
            <p:cNvSpPr/>
            <p:nvPr/>
          </p:nvSpPr>
          <p:spPr bwMode="auto">
            <a:xfrm>
              <a:off x="8763563" y="5505182"/>
              <a:ext cx="84859" cy="242625"/>
            </a:xfrm>
            <a:custGeom>
              <a:avLst/>
              <a:gdLst>
                <a:gd name="T0" fmla="*/ 4 w 30"/>
                <a:gd name="T1" fmla="*/ 86 h 86"/>
                <a:gd name="T2" fmla="*/ 0 w 30"/>
                <a:gd name="T3" fmla="*/ 82 h 86"/>
                <a:gd name="T4" fmla="*/ 0 w 30"/>
                <a:gd name="T5" fmla="*/ 16 h 86"/>
                <a:gd name="T6" fmla="*/ 15 w 30"/>
                <a:gd name="T7" fmla="*/ 0 h 86"/>
                <a:gd name="T8" fmla="*/ 30 w 30"/>
                <a:gd name="T9" fmla="*/ 16 h 86"/>
                <a:gd name="T10" fmla="*/ 30 w 30"/>
                <a:gd name="T11" fmla="*/ 59 h 86"/>
                <a:gd name="T12" fmla="*/ 26 w 30"/>
                <a:gd name="T13" fmla="*/ 63 h 86"/>
                <a:gd name="T14" fmla="*/ 22 w 30"/>
                <a:gd name="T15" fmla="*/ 59 h 86"/>
                <a:gd name="T16" fmla="*/ 22 w 30"/>
                <a:gd name="T17" fmla="*/ 16 h 86"/>
                <a:gd name="T18" fmla="*/ 15 w 30"/>
                <a:gd name="T19" fmla="*/ 8 h 86"/>
                <a:gd name="T20" fmla="*/ 8 w 30"/>
                <a:gd name="T21" fmla="*/ 16 h 86"/>
                <a:gd name="T22" fmla="*/ 8 w 30"/>
                <a:gd name="T23" fmla="*/ 82 h 86"/>
                <a:gd name="T24" fmla="*/ 4 w 3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6">
                  <a:moveTo>
                    <a:pt x="4" y="86"/>
                  </a:moveTo>
                  <a:cubicBezTo>
                    <a:pt x="2" y="86"/>
                    <a:pt x="0" y="84"/>
                    <a:pt x="0" y="82"/>
                  </a:cubicBezTo>
                  <a:cubicBezTo>
                    <a:pt x="0" y="16"/>
                    <a:pt x="0" y="16"/>
                    <a:pt x="0" y="16"/>
                  </a:cubicBezTo>
                  <a:cubicBezTo>
                    <a:pt x="0" y="8"/>
                    <a:pt x="7" y="0"/>
                    <a:pt x="15" y="0"/>
                  </a:cubicBezTo>
                  <a:cubicBezTo>
                    <a:pt x="24" y="0"/>
                    <a:pt x="30" y="8"/>
                    <a:pt x="30" y="16"/>
                  </a:cubicBezTo>
                  <a:cubicBezTo>
                    <a:pt x="30" y="59"/>
                    <a:pt x="30" y="59"/>
                    <a:pt x="30" y="59"/>
                  </a:cubicBezTo>
                  <a:cubicBezTo>
                    <a:pt x="30" y="61"/>
                    <a:pt x="29" y="63"/>
                    <a:pt x="26" y="63"/>
                  </a:cubicBezTo>
                  <a:cubicBezTo>
                    <a:pt x="24" y="63"/>
                    <a:pt x="22" y="61"/>
                    <a:pt x="22" y="59"/>
                  </a:cubicBezTo>
                  <a:cubicBezTo>
                    <a:pt x="22" y="16"/>
                    <a:pt x="22" y="16"/>
                    <a:pt x="22" y="16"/>
                  </a:cubicBezTo>
                  <a:cubicBezTo>
                    <a:pt x="22" y="12"/>
                    <a:pt x="19" y="8"/>
                    <a:pt x="15" y="8"/>
                  </a:cubicBezTo>
                  <a:cubicBezTo>
                    <a:pt x="11" y="8"/>
                    <a:pt x="8" y="12"/>
                    <a:pt x="8" y="16"/>
                  </a:cubicBezTo>
                  <a:cubicBezTo>
                    <a:pt x="8" y="82"/>
                    <a:pt x="8" y="82"/>
                    <a:pt x="8" y="82"/>
                  </a:cubicBezTo>
                  <a:cubicBezTo>
                    <a:pt x="8" y="84"/>
                    <a:pt x="6" y="86"/>
                    <a:pt x="4"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1"/>
            <p:cNvSpPr/>
            <p:nvPr/>
          </p:nvSpPr>
          <p:spPr bwMode="auto">
            <a:xfrm>
              <a:off x="8682290" y="5691632"/>
              <a:ext cx="129081" cy="169717"/>
            </a:xfrm>
            <a:custGeom>
              <a:avLst/>
              <a:gdLst>
                <a:gd name="T0" fmla="*/ 42 w 46"/>
                <a:gd name="T1" fmla="*/ 60 h 60"/>
                <a:gd name="T2" fmla="*/ 39 w 46"/>
                <a:gd name="T3" fmla="*/ 59 h 60"/>
                <a:gd name="T4" fmla="*/ 9 w 46"/>
                <a:gd name="T5" fmla="*/ 29 h 60"/>
                <a:gd name="T6" fmla="*/ 6 w 46"/>
                <a:gd name="T7" fmla="*/ 4 h 60"/>
                <a:gd name="T8" fmla="*/ 17 w 46"/>
                <a:gd name="T9" fmla="*/ 0 h 60"/>
                <a:gd name="T10" fmla="*/ 28 w 46"/>
                <a:gd name="T11" fmla="*/ 5 h 60"/>
                <a:gd name="T12" fmla="*/ 36 w 46"/>
                <a:gd name="T13" fmla="*/ 13 h 60"/>
                <a:gd name="T14" fmla="*/ 36 w 46"/>
                <a:gd name="T15" fmla="*/ 19 h 60"/>
                <a:gd name="T16" fmla="*/ 30 w 46"/>
                <a:gd name="T17" fmla="*/ 19 h 60"/>
                <a:gd name="T18" fmla="*/ 22 w 46"/>
                <a:gd name="T19" fmla="*/ 10 h 60"/>
                <a:gd name="T20" fmla="*/ 16 w 46"/>
                <a:gd name="T21" fmla="*/ 8 h 60"/>
                <a:gd name="T22" fmla="*/ 11 w 46"/>
                <a:gd name="T23" fmla="*/ 10 h 60"/>
                <a:gd name="T24" fmla="*/ 10 w 46"/>
                <a:gd name="T25" fmla="*/ 16 h 60"/>
                <a:gd name="T26" fmla="*/ 15 w 46"/>
                <a:gd name="T27" fmla="*/ 24 h 60"/>
                <a:gd name="T28" fmla="*/ 44 w 46"/>
                <a:gd name="T29" fmla="*/ 53 h 60"/>
                <a:gd name="T30" fmla="*/ 44 w 46"/>
                <a:gd name="T31" fmla="*/ 59 h 60"/>
                <a:gd name="T32" fmla="*/ 42 w 46"/>
                <a:gd name="T33"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0">
                  <a:moveTo>
                    <a:pt x="42" y="60"/>
                  </a:moveTo>
                  <a:cubicBezTo>
                    <a:pt x="41" y="60"/>
                    <a:pt x="40" y="60"/>
                    <a:pt x="39" y="59"/>
                  </a:cubicBezTo>
                  <a:cubicBezTo>
                    <a:pt x="9" y="29"/>
                    <a:pt x="9" y="29"/>
                    <a:pt x="9" y="29"/>
                  </a:cubicBezTo>
                  <a:cubicBezTo>
                    <a:pt x="1" y="22"/>
                    <a:pt x="0" y="10"/>
                    <a:pt x="6" y="4"/>
                  </a:cubicBezTo>
                  <a:cubicBezTo>
                    <a:pt x="9" y="2"/>
                    <a:pt x="12" y="0"/>
                    <a:pt x="17" y="0"/>
                  </a:cubicBezTo>
                  <a:cubicBezTo>
                    <a:pt x="21" y="0"/>
                    <a:pt x="25" y="2"/>
                    <a:pt x="28" y="5"/>
                  </a:cubicBezTo>
                  <a:cubicBezTo>
                    <a:pt x="36" y="13"/>
                    <a:pt x="36" y="13"/>
                    <a:pt x="36" y="13"/>
                  </a:cubicBezTo>
                  <a:cubicBezTo>
                    <a:pt x="37" y="15"/>
                    <a:pt x="37" y="17"/>
                    <a:pt x="36" y="19"/>
                  </a:cubicBezTo>
                  <a:cubicBezTo>
                    <a:pt x="34" y="20"/>
                    <a:pt x="32" y="20"/>
                    <a:pt x="30" y="19"/>
                  </a:cubicBezTo>
                  <a:cubicBezTo>
                    <a:pt x="22" y="10"/>
                    <a:pt x="22" y="10"/>
                    <a:pt x="22" y="10"/>
                  </a:cubicBezTo>
                  <a:cubicBezTo>
                    <a:pt x="20" y="9"/>
                    <a:pt x="19" y="8"/>
                    <a:pt x="16" y="8"/>
                  </a:cubicBezTo>
                  <a:cubicBezTo>
                    <a:pt x="15" y="8"/>
                    <a:pt x="13" y="9"/>
                    <a:pt x="11" y="10"/>
                  </a:cubicBezTo>
                  <a:cubicBezTo>
                    <a:pt x="10" y="12"/>
                    <a:pt x="10" y="14"/>
                    <a:pt x="10" y="16"/>
                  </a:cubicBezTo>
                  <a:cubicBezTo>
                    <a:pt x="11" y="18"/>
                    <a:pt x="12" y="21"/>
                    <a:pt x="15" y="24"/>
                  </a:cubicBezTo>
                  <a:cubicBezTo>
                    <a:pt x="44" y="53"/>
                    <a:pt x="44" y="53"/>
                    <a:pt x="44" y="53"/>
                  </a:cubicBezTo>
                  <a:cubicBezTo>
                    <a:pt x="46" y="55"/>
                    <a:pt x="46" y="57"/>
                    <a:pt x="44" y="59"/>
                  </a:cubicBezTo>
                  <a:cubicBezTo>
                    <a:pt x="44" y="60"/>
                    <a:pt x="43"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2"/>
            <p:cNvSpPr/>
            <p:nvPr/>
          </p:nvSpPr>
          <p:spPr bwMode="auto">
            <a:xfrm>
              <a:off x="8825713" y="5610359"/>
              <a:ext cx="88444" cy="78883"/>
            </a:xfrm>
            <a:custGeom>
              <a:avLst/>
              <a:gdLst>
                <a:gd name="T0" fmla="*/ 27 w 31"/>
                <a:gd name="T1" fmla="*/ 28 h 28"/>
                <a:gd name="T2" fmla="*/ 23 w 31"/>
                <a:gd name="T3" fmla="*/ 24 h 28"/>
                <a:gd name="T4" fmla="*/ 23 w 31"/>
                <a:gd name="T5" fmla="*/ 14 h 28"/>
                <a:gd name="T6" fmla="*/ 16 w 31"/>
                <a:gd name="T7" fmla="*/ 8 h 28"/>
                <a:gd name="T8" fmla="*/ 8 w 31"/>
                <a:gd name="T9" fmla="*/ 14 h 28"/>
                <a:gd name="T10" fmla="*/ 8 w 31"/>
                <a:gd name="T11" fmla="*/ 24 h 28"/>
                <a:gd name="T12" fmla="*/ 4 w 31"/>
                <a:gd name="T13" fmla="*/ 28 h 28"/>
                <a:gd name="T14" fmla="*/ 0 w 31"/>
                <a:gd name="T15" fmla="*/ 24 h 28"/>
                <a:gd name="T16" fmla="*/ 0 w 31"/>
                <a:gd name="T17" fmla="*/ 14 h 28"/>
                <a:gd name="T18" fmla="*/ 16 w 31"/>
                <a:gd name="T19" fmla="*/ 0 h 28"/>
                <a:gd name="T20" fmla="*/ 31 w 31"/>
                <a:gd name="T21" fmla="*/ 14 h 28"/>
                <a:gd name="T22" fmla="*/ 31 w 31"/>
                <a:gd name="T23" fmla="*/ 24 h 28"/>
                <a:gd name="T24" fmla="*/ 27 w 31"/>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27" y="28"/>
                  </a:moveTo>
                  <a:cubicBezTo>
                    <a:pt x="25" y="28"/>
                    <a:pt x="23" y="26"/>
                    <a:pt x="23" y="24"/>
                  </a:cubicBezTo>
                  <a:cubicBezTo>
                    <a:pt x="23" y="14"/>
                    <a:pt x="23" y="14"/>
                    <a:pt x="23" y="14"/>
                  </a:cubicBezTo>
                  <a:cubicBezTo>
                    <a:pt x="23" y="11"/>
                    <a:pt x="19" y="8"/>
                    <a:pt x="16" y="8"/>
                  </a:cubicBezTo>
                  <a:cubicBezTo>
                    <a:pt x="12" y="8"/>
                    <a:pt x="8" y="11"/>
                    <a:pt x="8" y="14"/>
                  </a:cubicBezTo>
                  <a:cubicBezTo>
                    <a:pt x="8" y="24"/>
                    <a:pt x="8" y="24"/>
                    <a:pt x="8" y="24"/>
                  </a:cubicBezTo>
                  <a:cubicBezTo>
                    <a:pt x="8" y="26"/>
                    <a:pt x="7" y="28"/>
                    <a:pt x="4" y="28"/>
                  </a:cubicBezTo>
                  <a:cubicBezTo>
                    <a:pt x="2" y="28"/>
                    <a:pt x="0" y="26"/>
                    <a:pt x="0" y="24"/>
                  </a:cubicBezTo>
                  <a:cubicBezTo>
                    <a:pt x="0" y="14"/>
                    <a:pt x="0" y="14"/>
                    <a:pt x="0" y="14"/>
                  </a:cubicBezTo>
                  <a:cubicBezTo>
                    <a:pt x="0" y="6"/>
                    <a:pt x="7" y="0"/>
                    <a:pt x="16" y="0"/>
                  </a:cubicBezTo>
                  <a:cubicBezTo>
                    <a:pt x="24" y="0"/>
                    <a:pt x="31" y="6"/>
                    <a:pt x="31" y="14"/>
                  </a:cubicBezTo>
                  <a:cubicBezTo>
                    <a:pt x="31" y="24"/>
                    <a:pt x="31" y="24"/>
                    <a:pt x="31" y="24"/>
                  </a:cubicBezTo>
                  <a:cubicBezTo>
                    <a:pt x="31" y="26"/>
                    <a:pt x="29" y="28"/>
                    <a:pt x="2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3"/>
            <p:cNvSpPr/>
            <p:nvPr/>
          </p:nvSpPr>
          <p:spPr bwMode="auto">
            <a:xfrm>
              <a:off x="8891449" y="5618726"/>
              <a:ext cx="84859" cy="70517"/>
            </a:xfrm>
            <a:custGeom>
              <a:avLst/>
              <a:gdLst>
                <a:gd name="T0" fmla="*/ 26 w 30"/>
                <a:gd name="T1" fmla="*/ 25 h 25"/>
                <a:gd name="T2" fmla="*/ 22 w 30"/>
                <a:gd name="T3" fmla="*/ 21 h 25"/>
                <a:gd name="T4" fmla="*/ 22 w 30"/>
                <a:gd name="T5" fmla="*/ 13 h 25"/>
                <a:gd name="T6" fmla="*/ 15 w 30"/>
                <a:gd name="T7" fmla="*/ 8 h 25"/>
                <a:gd name="T8" fmla="*/ 8 w 30"/>
                <a:gd name="T9" fmla="*/ 13 h 25"/>
                <a:gd name="T10" fmla="*/ 8 w 30"/>
                <a:gd name="T11" fmla="*/ 21 h 25"/>
                <a:gd name="T12" fmla="*/ 4 w 30"/>
                <a:gd name="T13" fmla="*/ 25 h 25"/>
                <a:gd name="T14" fmla="*/ 0 w 30"/>
                <a:gd name="T15" fmla="*/ 21 h 25"/>
                <a:gd name="T16" fmla="*/ 0 w 30"/>
                <a:gd name="T17" fmla="*/ 13 h 25"/>
                <a:gd name="T18" fmla="*/ 15 w 30"/>
                <a:gd name="T19" fmla="*/ 0 h 25"/>
                <a:gd name="T20" fmla="*/ 30 w 30"/>
                <a:gd name="T21" fmla="*/ 13 h 25"/>
                <a:gd name="T22" fmla="*/ 30 w 30"/>
                <a:gd name="T23" fmla="*/ 21 h 25"/>
                <a:gd name="T24" fmla="*/ 26 w 30"/>
                <a:gd name="T2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5">
                  <a:moveTo>
                    <a:pt x="26" y="25"/>
                  </a:moveTo>
                  <a:cubicBezTo>
                    <a:pt x="24" y="25"/>
                    <a:pt x="22" y="23"/>
                    <a:pt x="22" y="21"/>
                  </a:cubicBezTo>
                  <a:cubicBezTo>
                    <a:pt x="22" y="13"/>
                    <a:pt x="22" y="13"/>
                    <a:pt x="22" y="13"/>
                  </a:cubicBezTo>
                  <a:cubicBezTo>
                    <a:pt x="22" y="11"/>
                    <a:pt x="19" y="8"/>
                    <a:pt x="15" y="8"/>
                  </a:cubicBezTo>
                  <a:cubicBezTo>
                    <a:pt x="11" y="8"/>
                    <a:pt x="8" y="11"/>
                    <a:pt x="8" y="13"/>
                  </a:cubicBezTo>
                  <a:cubicBezTo>
                    <a:pt x="8" y="21"/>
                    <a:pt x="8" y="21"/>
                    <a:pt x="8" y="21"/>
                  </a:cubicBezTo>
                  <a:cubicBezTo>
                    <a:pt x="8" y="23"/>
                    <a:pt x="6" y="25"/>
                    <a:pt x="4" y="25"/>
                  </a:cubicBezTo>
                  <a:cubicBezTo>
                    <a:pt x="2" y="25"/>
                    <a:pt x="0" y="23"/>
                    <a:pt x="0" y="21"/>
                  </a:cubicBezTo>
                  <a:cubicBezTo>
                    <a:pt x="0" y="13"/>
                    <a:pt x="0" y="13"/>
                    <a:pt x="0" y="13"/>
                  </a:cubicBezTo>
                  <a:cubicBezTo>
                    <a:pt x="0" y="6"/>
                    <a:pt x="7" y="0"/>
                    <a:pt x="15" y="0"/>
                  </a:cubicBezTo>
                  <a:cubicBezTo>
                    <a:pt x="23" y="0"/>
                    <a:pt x="30" y="6"/>
                    <a:pt x="30" y="13"/>
                  </a:cubicBezTo>
                  <a:cubicBezTo>
                    <a:pt x="30" y="21"/>
                    <a:pt x="30" y="21"/>
                    <a:pt x="30" y="21"/>
                  </a:cubicBezTo>
                  <a:cubicBezTo>
                    <a:pt x="30" y="23"/>
                    <a:pt x="28" y="25"/>
                    <a:pt x="26"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4"/>
            <p:cNvSpPr/>
            <p:nvPr/>
          </p:nvSpPr>
          <p:spPr bwMode="auto">
            <a:xfrm>
              <a:off x="8953599" y="5627092"/>
              <a:ext cx="87249" cy="135057"/>
            </a:xfrm>
            <a:custGeom>
              <a:avLst/>
              <a:gdLst>
                <a:gd name="T0" fmla="*/ 27 w 31"/>
                <a:gd name="T1" fmla="*/ 48 h 48"/>
                <a:gd name="T2" fmla="*/ 23 w 31"/>
                <a:gd name="T3" fmla="*/ 44 h 48"/>
                <a:gd name="T4" fmla="*/ 23 w 31"/>
                <a:gd name="T5" fmla="*/ 16 h 48"/>
                <a:gd name="T6" fmla="*/ 15 w 31"/>
                <a:gd name="T7" fmla="*/ 8 h 48"/>
                <a:gd name="T8" fmla="*/ 8 w 31"/>
                <a:gd name="T9" fmla="*/ 11 h 48"/>
                <a:gd name="T10" fmla="*/ 8 w 31"/>
                <a:gd name="T11" fmla="*/ 18 h 48"/>
                <a:gd name="T12" fmla="*/ 4 w 31"/>
                <a:gd name="T13" fmla="*/ 22 h 48"/>
                <a:gd name="T14" fmla="*/ 0 w 31"/>
                <a:gd name="T15" fmla="*/ 18 h 48"/>
                <a:gd name="T16" fmla="*/ 0 w 31"/>
                <a:gd name="T17" fmla="*/ 11 h 48"/>
                <a:gd name="T18" fmla="*/ 15 w 31"/>
                <a:gd name="T19" fmla="*/ 0 h 48"/>
                <a:gd name="T20" fmla="*/ 31 w 31"/>
                <a:gd name="T21" fmla="*/ 16 h 48"/>
                <a:gd name="T22" fmla="*/ 31 w 31"/>
                <a:gd name="T23" fmla="*/ 44 h 48"/>
                <a:gd name="T24" fmla="*/ 27 w 31"/>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8">
                  <a:moveTo>
                    <a:pt x="27" y="48"/>
                  </a:moveTo>
                  <a:cubicBezTo>
                    <a:pt x="24" y="48"/>
                    <a:pt x="23" y="46"/>
                    <a:pt x="23" y="44"/>
                  </a:cubicBezTo>
                  <a:cubicBezTo>
                    <a:pt x="23" y="16"/>
                    <a:pt x="23" y="16"/>
                    <a:pt x="23" y="16"/>
                  </a:cubicBezTo>
                  <a:cubicBezTo>
                    <a:pt x="23" y="12"/>
                    <a:pt x="19" y="8"/>
                    <a:pt x="15" y="8"/>
                  </a:cubicBezTo>
                  <a:cubicBezTo>
                    <a:pt x="11" y="8"/>
                    <a:pt x="8" y="11"/>
                    <a:pt x="8" y="11"/>
                  </a:cubicBezTo>
                  <a:cubicBezTo>
                    <a:pt x="8" y="18"/>
                    <a:pt x="8" y="18"/>
                    <a:pt x="8" y="18"/>
                  </a:cubicBezTo>
                  <a:cubicBezTo>
                    <a:pt x="8" y="20"/>
                    <a:pt x="6" y="22"/>
                    <a:pt x="4" y="22"/>
                  </a:cubicBezTo>
                  <a:cubicBezTo>
                    <a:pt x="2" y="22"/>
                    <a:pt x="0" y="20"/>
                    <a:pt x="0" y="18"/>
                  </a:cubicBezTo>
                  <a:cubicBezTo>
                    <a:pt x="0" y="11"/>
                    <a:pt x="0" y="11"/>
                    <a:pt x="0" y="11"/>
                  </a:cubicBezTo>
                  <a:cubicBezTo>
                    <a:pt x="0" y="5"/>
                    <a:pt x="7" y="0"/>
                    <a:pt x="15" y="0"/>
                  </a:cubicBezTo>
                  <a:cubicBezTo>
                    <a:pt x="24" y="0"/>
                    <a:pt x="31" y="8"/>
                    <a:pt x="31" y="16"/>
                  </a:cubicBezTo>
                  <a:cubicBezTo>
                    <a:pt x="31" y="44"/>
                    <a:pt x="31" y="44"/>
                    <a:pt x="31" y="44"/>
                  </a:cubicBezTo>
                  <a:cubicBezTo>
                    <a:pt x="31" y="46"/>
                    <a:pt x="29" y="48"/>
                    <a:pt x="2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5"/>
            <p:cNvSpPr/>
            <p:nvPr/>
          </p:nvSpPr>
          <p:spPr bwMode="auto">
            <a:xfrm>
              <a:off x="8788663" y="5734659"/>
              <a:ext cx="252186" cy="126690"/>
            </a:xfrm>
            <a:custGeom>
              <a:avLst/>
              <a:gdLst>
                <a:gd name="T0" fmla="*/ 69 w 89"/>
                <a:gd name="T1" fmla="*/ 45 h 45"/>
                <a:gd name="T2" fmla="*/ 4 w 89"/>
                <a:gd name="T3" fmla="*/ 45 h 45"/>
                <a:gd name="T4" fmla="*/ 0 w 89"/>
                <a:gd name="T5" fmla="*/ 41 h 45"/>
                <a:gd name="T6" fmla="*/ 4 w 89"/>
                <a:gd name="T7" fmla="*/ 37 h 45"/>
                <a:gd name="T8" fmla="*/ 69 w 89"/>
                <a:gd name="T9" fmla="*/ 37 h 45"/>
                <a:gd name="T10" fmla="*/ 81 w 89"/>
                <a:gd name="T11" fmla="*/ 25 h 45"/>
                <a:gd name="T12" fmla="*/ 81 w 89"/>
                <a:gd name="T13" fmla="*/ 4 h 45"/>
                <a:gd name="T14" fmla="*/ 85 w 89"/>
                <a:gd name="T15" fmla="*/ 0 h 45"/>
                <a:gd name="T16" fmla="*/ 89 w 89"/>
                <a:gd name="T17" fmla="*/ 4 h 45"/>
                <a:gd name="T18" fmla="*/ 89 w 89"/>
                <a:gd name="T19" fmla="*/ 25 h 45"/>
                <a:gd name="T20" fmla="*/ 69 w 89"/>
                <a:gd name="T21"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45">
                  <a:moveTo>
                    <a:pt x="69" y="45"/>
                  </a:moveTo>
                  <a:cubicBezTo>
                    <a:pt x="4" y="45"/>
                    <a:pt x="4" y="45"/>
                    <a:pt x="4" y="45"/>
                  </a:cubicBezTo>
                  <a:cubicBezTo>
                    <a:pt x="2" y="45"/>
                    <a:pt x="0" y="43"/>
                    <a:pt x="0" y="41"/>
                  </a:cubicBezTo>
                  <a:cubicBezTo>
                    <a:pt x="0" y="39"/>
                    <a:pt x="1" y="37"/>
                    <a:pt x="4" y="37"/>
                  </a:cubicBezTo>
                  <a:cubicBezTo>
                    <a:pt x="69" y="37"/>
                    <a:pt x="69" y="37"/>
                    <a:pt x="69" y="37"/>
                  </a:cubicBezTo>
                  <a:cubicBezTo>
                    <a:pt x="75" y="37"/>
                    <a:pt x="81" y="32"/>
                    <a:pt x="81" y="25"/>
                  </a:cubicBezTo>
                  <a:cubicBezTo>
                    <a:pt x="81" y="4"/>
                    <a:pt x="81" y="4"/>
                    <a:pt x="81" y="4"/>
                  </a:cubicBezTo>
                  <a:cubicBezTo>
                    <a:pt x="81" y="1"/>
                    <a:pt x="82" y="0"/>
                    <a:pt x="85" y="0"/>
                  </a:cubicBezTo>
                  <a:cubicBezTo>
                    <a:pt x="87" y="0"/>
                    <a:pt x="89" y="1"/>
                    <a:pt x="89" y="4"/>
                  </a:cubicBezTo>
                  <a:cubicBezTo>
                    <a:pt x="89" y="25"/>
                    <a:pt x="89" y="25"/>
                    <a:pt x="89" y="25"/>
                  </a:cubicBezTo>
                  <a:cubicBezTo>
                    <a:pt x="89" y="36"/>
                    <a:pt x="80" y="45"/>
                    <a:pt x="69"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6" name="组合 115"/>
          <p:cNvGrpSpPr/>
          <p:nvPr/>
        </p:nvGrpSpPr>
        <p:grpSpPr>
          <a:xfrm>
            <a:off x="6948963" y="2954084"/>
            <a:ext cx="359753" cy="375291"/>
            <a:chOff x="9812943" y="5496816"/>
            <a:chExt cx="359753" cy="375291"/>
          </a:xfrm>
          <a:solidFill>
            <a:schemeClr val="bg1"/>
          </a:solidFill>
        </p:grpSpPr>
        <p:sp>
          <p:nvSpPr>
            <p:cNvPr id="117" name="Freeform 36"/>
            <p:cNvSpPr/>
            <p:nvPr/>
          </p:nvSpPr>
          <p:spPr bwMode="auto">
            <a:xfrm>
              <a:off x="9895411" y="5517134"/>
              <a:ext cx="84859" cy="240234"/>
            </a:xfrm>
            <a:custGeom>
              <a:avLst/>
              <a:gdLst>
                <a:gd name="T0" fmla="*/ 4 w 30"/>
                <a:gd name="T1" fmla="*/ 85 h 85"/>
                <a:gd name="T2" fmla="*/ 0 w 30"/>
                <a:gd name="T3" fmla="*/ 81 h 85"/>
                <a:gd name="T4" fmla="*/ 0 w 30"/>
                <a:gd name="T5" fmla="*/ 16 h 85"/>
                <a:gd name="T6" fmla="*/ 15 w 30"/>
                <a:gd name="T7" fmla="*/ 0 h 85"/>
                <a:gd name="T8" fmla="*/ 30 w 30"/>
                <a:gd name="T9" fmla="*/ 16 h 85"/>
                <a:gd name="T10" fmla="*/ 30 w 30"/>
                <a:gd name="T11" fmla="*/ 59 h 85"/>
                <a:gd name="T12" fmla="*/ 26 w 30"/>
                <a:gd name="T13" fmla="*/ 63 h 85"/>
                <a:gd name="T14" fmla="*/ 22 w 30"/>
                <a:gd name="T15" fmla="*/ 59 h 85"/>
                <a:gd name="T16" fmla="*/ 22 w 30"/>
                <a:gd name="T17" fmla="*/ 16 h 85"/>
                <a:gd name="T18" fmla="*/ 15 w 30"/>
                <a:gd name="T19" fmla="*/ 8 h 85"/>
                <a:gd name="T20" fmla="*/ 8 w 30"/>
                <a:gd name="T21" fmla="*/ 16 h 85"/>
                <a:gd name="T22" fmla="*/ 8 w 30"/>
                <a:gd name="T23" fmla="*/ 81 h 85"/>
                <a:gd name="T24" fmla="*/ 4 w 30"/>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5">
                  <a:moveTo>
                    <a:pt x="4" y="85"/>
                  </a:moveTo>
                  <a:cubicBezTo>
                    <a:pt x="2" y="85"/>
                    <a:pt x="0" y="84"/>
                    <a:pt x="0" y="81"/>
                  </a:cubicBezTo>
                  <a:cubicBezTo>
                    <a:pt x="0" y="16"/>
                    <a:pt x="0" y="16"/>
                    <a:pt x="0" y="16"/>
                  </a:cubicBezTo>
                  <a:cubicBezTo>
                    <a:pt x="0" y="7"/>
                    <a:pt x="7" y="0"/>
                    <a:pt x="15" y="0"/>
                  </a:cubicBezTo>
                  <a:cubicBezTo>
                    <a:pt x="24" y="0"/>
                    <a:pt x="30" y="7"/>
                    <a:pt x="30" y="16"/>
                  </a:cubicBezTo>
                  <a:cubicBezTo>
                    <a:pt x="30" y="59"/>
                    <a:pt x="30" y="59"/>
                    <a:pt x="30" y="59"/>
                  </a:cubicBezTo>
                  <a:cubicBezTo>
                    <a:pt x="30" y="61"/>
                    <a:pt x="29" y="63"/>
                    <a:pt x="26" y="63"/>
                  </a:cubicBezTo>
                  <a:cubicBezTo>
                    <a:pt x="24" y="63"/>
                    <a:pt x="22" y="61"/>
                    <a:pt x="22" y="59"/>
                  </a:cubicBezTo>
                  <a:cubicBezTo>
                    <a:pt x="22" y="16"/>
                    <a:pt x="22" y="16"/>
                    <a:pt x="22" y="16"/>
                  </a:cubicBezTo>
                  <a:cubicBezTo>
                    <a:pt x="22" y="12"/>
                    <a:pt x="19" y="8"/>
                    <a:pt x="15" y="8"/>
                  </a:cubicBezTo>
                  <a:cubicBezTo>
                    <a:pt x="11" y="8"/>
                    <a:pt x="8" y="12"/>
                    <a:pt x="8" y="16"/>
                  </a:cubicBezTo>
                  <a:cubicBezTo>
                    <a:pt x="8" y="81"/>
                    <a:pt x="8" y="81"/>
                    <a:pt x="8" y="81"/>
                  </a:cubicBezTo>
                  <a:cubicBezTo>
                    <a:pt x="8" y="84"/>
                    <a:pt x="6" y="85"/>
                    <a:pt x="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7"/>
            <p:cNvSpPr/>
            <p:nvPr/>
          </p:nvSpPr>
          <p:spPr bwMode="auto">
            <a:xfrm>
              <a:off x="9812943" y="5697609"/>
              <a:ext cx="130276" cy="174498"/>
            </a:xfrm>
            <a:custGeom>
              <a:avLst/>
              <a:gdLst>
                <a:gd name="T0" fmla="*/ 42 w 46"/>
                <a:gd name="T1" fmla="*/ 62 h 62"/>
                <a:gd name="T2" fmla="*/ 39 w 46"/>
                <a:gd name="T3" fmla="*/ 61 h 62"/>
                <a:gd name="T4" fmla="*/ 9 w 46"/>
                <a:gd name="T5" fmla="*/ 31 h 62"/>
                <a:gd name="T6" fmla="*/ 6 w 46"/>
                <a:gd name="T7" fmla="*/ 6 h 62"/>
                <a:gd name="T8" fmla="*/ 28 w 46"/>
                <a:gd name="T9" fmla="*/ 6 h 62"/>
                <a:gd name="T10" fmla="*/ 36 w 46"/>
                <a:gd name="T11" fmla="*/ 15 h 62"/>
                <a:gd name="T12" fmla="*/ 36 w 46"/>
                <a:gd name="T13" fmla="*/ 20 h 62"/>
                <a:gd name="T14" fmla="*/ 30 w 46"/>
                <a:gd name="T15" fmla="*/ 20 h 62"/>
                <a:gd name="T16" fmla="*/ 22 w 46"/>
                <a:gd name="T17" fmla="*/ 12 h 62"/>
                <a:gd name="T18" fmla="*/ 11 w 46"/>
                <a:gd name="T19" fmla="*/ 12 h 62"/>
                <a:gd name="T20" fmla="*/ 15 w 46"/>
                <a:gd name="T21" fmla="*/ 25 h 62"/>
                <a:gd name="T22" fmla="*/ 44 w 46"/>
                <a:gd name="T23" fmla="*/ 55 h 62"/>
                <a:gd name="T24" fmla="*/ 44 w 46"/>
                <a:gd name="T25" fmla="*/ 61 h 62"/>
                <a:gd name="T26" fmla="*/ 42 w 46"/>
                <a:gd name="T2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62">
                  <a:moveTo>
                    <a:pt x="42" y="62"/>
                  </a:moveTo>
                  <a:cubicBezTo>
                    <a:pt x="41" y="62"/>
                    <a:pt x="40" y="61"/>
                    <a:pt x="39" y="61"/>
                  </a:cubicBezTo>
                  <a:cubicBezTo>
                    <a:pt x="9" y="31"/>
                    <a:pt x="9" y="31"/>
                    <a:pt x="9" y="31"/>
                  </a:cubicBezTo>
                  <a:cubicBezTo>
                    <a:pt x="1" y="23"/>
                    <a:pt x="0" y="12"/>
                    <a:pt x="6" y="6"/>
                  </a:cubicBezTo>
                  <a:cubicBezTo>
                    <a:pt x="12" y="0"/>
                    <a:pt x="21" y="0"/>
                    <a:pt x="28" y="6"/>
                  </a:cubicBezTo>
                  <a:cubicBezTo>
                    <a:pt x="36" y="15"/>
                    <a:pt x="36" y="15"/>
                    <a:pt x="36" y="15"/>
                  </a:cubicBezTo>
                  <a:cubicBezTo>
                    <a:pt x="37" y="16"/>
                    <a:pt x="37" y="19"/>
                    <a:pt x="36" y="20"/>
                  </a:cubicBezTo>
                  <a:cubicBezTo>
                    <a:pt x="34" y="22"/>
                    <a:pt x="32" y="22"/>
                    <a:pt x="30" y="20"/>
                  </a:cubicBezTo>
                  <a:cubicBezTo>
                    <a:pt x="22" y="12"/>
                    <a:pt x="22" y="12"/>
                    <a:pt x="22" y="12"/>
                  </a:cubicBezTo>
                  <a:cubicBezTo>
                    <a:pt x="19" y="9"/>
                    <a:pt x="14" y="9"/>
                    <a:pt x="11" y="12"/>
                  </a:cubicBezTo>
                  <a:cubicBezTo>
                    <a:pt x="9" y="14"/>
                    <a:pt x="10" y="20"/>
                    <a:pt x="15" y="25"/>
                  </a:cubicBezTo>
                  <a:cubicBezTo>
                    <a:pt x="44" y="55"/>
                    <a:pt x="44" y="55"/>
                    <a:pt x="44" y="55"/>
                  </a:cubicBezTo>
                  <a:cubicBezTo>
                    <a:pt x="46" y="57"/>
                    <a:pt x="46" y="59"/>
                    <a:pt x="44" y="61"/>
                  </a:cubicBezTo>
                  <a:cubicBezTo>
                    <a:pt x="44" y="61"/>
                    <a:pt x="43" y="62"/>
                    <a:pt x="4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8"/>
            <p:cNvSpPr/>
            <p:nvPr/>
          </p:nvSpPr>
          <p:spPr bwMode="auto">
            <a:xfrm>
              <a:off x="9957561" y="5496816"/>
              <a:ext cx="87249" cy="203183"/>
            </a:xfrm>
            <a:custGeom>
              <a:avLst/>
              <a:gdLst>
                <a:gd name="T0" fmla="*/ 27 w 31"/>
                <a:gd name="T1" fmla="*/ 72 h 72"/>
                <a:gd name="T2" fmla="*/ 23 w 31"/>
                <a:gd name="T3" fmla="*/ 68 h 72"/>
                <a:gd name="T4" fmla="*/ 23 w 31"/>
                <a:gd name="T5" fmla="*/ 16 h 72"/>
                <a:gd name="T6" fmla="*/ 16 w 31"/>
                <a:gd name="T7" fmla="*/ 8 h 72"/>
                <a:gd name="T8" fmla="*/ 8 w 31"/>
                <a:gd name="T9" fmla="*/ 16 h 72"/>
                <a:gd name="T10" fmla="*/ 8 w 31"/>
                <a:gd name="T11" fmla="*/ 68 h 72"/>
                <a:gd name="T12" fmla="*/ 4 w 31"/>
                <a:gd name="T13" fmla="*/ 72 h 72"/>
                <a:gd name="T14" fmla="*/ 0 w 31"/>
                <a:gd name="T15" fmla="*/ 68 h 72"/>
                <a:gd name="T16" fmla="*/ 0 w 31"/>
                <a:gd name="T17" fmla="*/ 16 h 72"/>
                <a:gd name="T18" fmla="*/ 16 w 31"/>
                <a:gd name="T19" fmla="*/ 0 h 72"/>
                <a:gd name="T20" fmla="*/ 31 w 31"/>
                <a:gd name="T21" fmla="*/ 16 h 72"/>
                <a:gd name="T22" fmla="*/ 31 w 31"/>
                <a:gd name="T23" fmla="*/ 68 h 72"/>
                <a:gd name="T24" fmla="*/ 27 w 31"/>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72">
                  <a:moveTo>
                    <a:pt x="27" y="72"/>
                  </a:moveTo>
                  <a:cubicBezTo>
                    <a:pt x="25" y="72"/>
                    <a:pt x="23" y="70"/>
                    <a:pt x="23" y="68"/>
                  </a:cubicBezTo>
                  <a:cubicBezTo>
                    <a:pt x="23" y="16"/>
                    <a:pt x="23" y="16"/>
                    <a:pt x="23" y="16"/>
                  </a:cubicBezTo>
                  <a:cubicBezTo>
                    <a:pt x="23" y="11"/>
                    <a:pt x="20" y="8"/>
                    <a:pt x="16" y="8"/>
                  </a:cubicBezTo>
                  <a:cubicBezTo>
                    <a:pt x="12" y="8"/>
                    <a:pt x="8" y="11"/>
                    <a:pt x="8" y="16"/>
                  </a:cubicBezTo>
                  <a:cubicBezTo>
                    <a:pt x="8" y="68"/>
                    <a:pt x="8" y="68"/>
                    <a:pt x="8" y="68"/>
                  </a:cubicBezTo>
                  <a:cubicBezTo>
                    <a:pt x="8" y="70"/>
                    <a:pt x="7" y="72"/>
                    <a:pt x="4" y="72"/>
                  </a:cubicBezTo>
                  <a:cubicBezTo>
                    <a:pt x="2" y="72"/>
                    <a:pt x="0" y="70"/>
                    <a:pt x="0" y="68"/>
                  </a:cubicBezTo>
                  <a:cubicBezTo>
                    <a:pt x="0" y="16"/>
                    <a:pt x="0" y="16"/>
                    <a:pt x="0" y="16"/>
                  </a:cubicBezTo>
                  <a:cubicBezTo>
                    <a:pt x="0" y="7"/>
                    <a:pt x="7" y="0"/>
                    <a:pt x="16" y="0"/>
                  </a:cubicBezTo>
                  <a:cubicBezTo>
                    <a:pt x="24" y="0"/>
                    <a:pt x="31" y="7"/>
                    <a:pt x="31" y="16"/>
                  </a:cubicBezTo>
                  <a:cubicBezTo>
                    <a:pt x="31" y="68"/>
                    <a:pt x="31" y="68"/>
                    <a:pt x="31" y="68"/>
                  </a:cubicBezTo>
                  <a:cubicBezTo>
                    <a:pt x="31" y="70"/>
                    <a:pt x="29" y="72"/>
                    <a:pt x="2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39"/>
            <p:cNvSpPr/>
            <p:nvPr/>
          </p:nvSpPr>
          <p:spPr bwMode="auto">
            <a:xfrm>
              <a:off x="10022102" y="5618726"/>
              <a:ext cx="84859" cy="81273"/>
            </a:xfrm>
            <a:custGeom>
              <a:avLst/>
              <a:gdLst>
                <a:gd name="T0" fmla="*/ 26 w 30"/>
                <a:gd name="T1" fmla="*/ 29 h 29"/>
                <a:gd name="T2" fmla="*/ 22 w 30"/>
                <a:gd name="T3" fmla="*/ 25 h 29"/>
                <a:gd name="T4" fmla="*/ 22 w 30"/>
                <a:gd name="T5" fmla="*/ 14 h 29"/>
                <a:gd name="T6" fmla="*/ 15 w 30"/>
                <a:gd name="T7" fmla="*/ 8 h 29"/>
                <a:gd name="T8" fmla="*/ 8 w 30"/>
                <a:gd name="T9" fmla="*/ 14 h 29"/>
                <a:gd name="T10" fmla="*/ 8 w 30"/>
                <a:gd name="T11" fmla="*/ 25 h 29"/>
                <a:gd name="T12" fmla="*/ 4 w 30"/>
                <a:gd name="T13" fmla="*/ 29 h 29"/>
                <a:gd name="T14" fmla="*/ 0 w 30"/>
                <a:gd name="T15" fmla="*/ 25 h 29"/>
                <a:gd name="T16" fmla="*/ 0 w 30"/>
                <a:gd name="T17" fmla="*/ 14 h 29"/>
                <a:gd name="T18" fmla="*/ 15 w 30"/>
                <a:gd name="T19" fmla="*/ 0 h 29"/>
                <a:gd name="T20" fmla="*/ 30 w 30"/>
                <a:gd name="T21" fmla="*/ 14 h 29"/>
                <a:gd name="T22" fmla="*/ 30 w 30"/>
                <a:gd name="T23" fmla="*/ 25 h 29"/>
                <a:gd name="T24" fmla="*/ 26 w 30"/>
                <a:gd name="T25"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9">
                  <a:moveTo>
                    <a:pt x="26" y="29"/>
                  </a:moveTo>
                  <a:cubicBezTo>
                    <a:pt x="24" y="29"/>
                    <a:pt x="22" y="27"/>
                    <a:pt x="22" y="25"/>
                  </a:cubicBezTo>
                  <a:cubicBezTo>
                    <a:pt x="22" y="14"/>
                    <a:pt x="22" y="14"/>
                    <a:pt x="22" y="14"/>
                  </a:cubicBezTo>
                  <a:cubicBezTo>
                    <a:pt x="22" y="11"/>
                    <a:pt x="19" y="8"/>
                    <a:pt x="15" y="8"/>
                  </a:cubicBezTo>
                  <a:cubicBezTo>
                    <a:pt x="11" y="8"/>
                    <a:pt x="8" y="11"/>
                    <a:pt x="8" y="14"/>
                  </a:cubicBezTo>
                  <a:cubicBezTo>
                    <a:pt x="8" y="25"/>
                    <a:pt x="8" y="25"/>
                    <a:pt x="8" y="25"/>
                  </a:cubicBezTo>
                  <a:cubicBezTo>
                    <a:pt x="8" y="27"/>
                    <a:pt x="6" y="29"/>
                    <a:pt x="4" y="29"/>
                  </a:cubicBezTo>
                  <a:cubicBezTo>
                    <a:pt x="2" y="29"/>
                    <a:pt x="0" y="27"/>
                    <a:pt x="0" y="25"/>
                  </a:cubicBezTo>
                  <a:cubicBezTo>
                    <a:pt x="0" y="14"/>
                    <a:pt x="0" y="14"/>
                    <a:pt x="0" y="14"/>
                  </a:cubicBezTo>
                  <a:cubicBezTo>
                    <a:pt x="0" y="7"/>
                    <a:pt x="7" y="0"/>
                    <a:pt x="15" y="0"/>
                  </a:cubicBezTo>
                  <a:cubicBezTo>
                    <a:pt x="23" y="0"/>
                    <a:pt x="30" y="7"/>
                    <a:pt x="30" y="14"/>
                  </a:cubicBezTo>
                  <a:cubicBezTo>
                    <a:pt x="30" y="25"/>
                    <a:pt x="30" y="25"/>
                    <a:pt x="30" y="25"/>
                  </a:cubicBezTo>
                  <a:cubicBezTo>
                    <a:pt x="30" y="27"/>
                    <a:pt x="28" y="29"/>
                    <a:pt x="2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40"/>
            <p:cNvSpPr/>
            <p:nvPr/>
          </p:nvSpPr>
          <p:spPr bwMode="auto">
            <a:xfrm>
              <a:off x="10084252" y="5627092"/>
              <a:ext cx="88444" cy="147009"/>
            </a:xfrm>
            <a:custGeom>
              <a:avLst/>
              <a:gdLst>
                <a:gd name="T0" fmla="*/ 27 w 31"/>
                <a:gd name="T1" fmla="*/ 52 h 52"/>
                <a:gd name="T2" fmla="*/ 23 w 31"/>
                <a:gd name="T3" fmla="*/ 48 h 52"/>
                <a:gd name="T4" fmla="*/ 23 w 31"/>
                <a:gd name="T5" fmla="*/ 16 h 52"/>
                <a:gd name="T6" fmla="*/ 15 w 31"/>
                <a:gd name="T7" fmla="*/ 8 h 52"/>
                <a:gd name="T8" fmla="*/ 8 w 31"/>
                <a:gd name="T9" fmla="*/ 13 h 52"/>
                <a:gd name="T10" fmla="*/ 8 w 31"/>
                <a:gd name="T11" fmla="*/ 22 h 52"/>
                <a:gd name="T12" fmla="*/ 4 w 31"/>
                <a:gd name="T13" fmla="*/ 26 h 52"/>
                <a:gd name="T14" fmla="*/ 0 w 31"/>
                <a:gd name="T15" fmla="*/ 22 h 52"/>
                <a:gd name="T16" fmla="*/ 0 w 31"/>
                <a:gd name="T17" fmla="*/ 13 h 52"/>
                <a:gd name="T18" fmla="*/ 15 w 31"/>
                <a:gd name="T19" fmla="*/ 0 h 52"/>
                <a:gd name="T20" fmla="*/ 31 w 31"/>
                <a:gd name="T21" fmla="*/ 16 h 52"/>
                <a:gd name="T22" fmla="*/ 31 w 31"/>
                <a:gd name="T23" fmla="*/ 48 h 52"/>
                <a:gd name="T24" fmla="*/ 27 w 31"/>
                <a:gd name="T2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52">
                  <a:moveTo>
                    <a:pt x="27" y="52"/>
                  </a:moveTo>
                  <a:cubicBezTo>
                    <a:pt x="24" y="52"/>
                    <a:pt x="23" y="50"/>
                    <a:pt x="23" y="48"/>
                  </a:cubicBezTo>
                  <a:cubicBezTo>
                    <a:pt x="23" y="16"/>
                    <a:pt x="23" y="16"/>
                    <a:pt x="23" y="16"/>
                  </a:cubicBezTo>
                  <a:cubicBezTo>
                    <a:pt x="23" y="12"/>
                    <a:pt x="19" y="8"/>
                    <a:pt x="15" y="8"/>
                  </a:cubicBezTo>
                  <a:cubicBezTo>
                    <a:pt x="12" y="8"/>
                    <a:pt x="8" y="10"/>
                    <a:pt x="8" y="13"/>
                  </a:cubicBezTo>
                  <a:cubicBezTo>
                    <a:pt x="8" y="22"/>
                    <a:pt x="8" y="22"/>
                    <a:pt x="8" y="22"/>
                  </a:cubicBezTo>
                  <a:cubicBezTo>
                    <a:pt x="8" y="24"/>
                    <a:pt x="6" y="26"/>
                    <a:pt x="4" y="26"/>
                  </a:cubicBezTo>
                  <a:cubicBezTo>
                    <a:pt x="2" y="26"/>
                    <a:pt x="0" y="24"/>
                    <a:pt x="0" y="22"/>
                  </a:cubicBezTo>
                  <a:cubicBezTo>
                    <a:pt x="0" y="13"/>
                    <a:pt x="0" y="13"/>
                    <a:pt x="0" y="13"/>
                  </a:cubicBezTo>
                  <a:cubicBezTo>
                    <a:pt x="0" y="6"/>
                    <a:pt x="7" y="0"/>
                    <a:pt x="15" y="0"/>
                  </a:cubicBezTo>
                  <a:cubicBezTo>
                    <a:pt x="24" y="0"/>
                    <a:pt x="31" y="7"/>
                    <a:pt x="31" y="16"/>
                  </a:cubicBezTo>
                  <a:cubicBezTo>
                    <a:pt x="31" y="48"/>
                    <a:pt x="31" y="48"/>
                    <a:pt x="31" y="48"/>
                  </a:cubicBezTo>
                  <a:cubicBezTo>
                    <a:pt x="31" y="50"/>
                    <a:pt x="29" y="52"/>
                    <a:pt x="27"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41"/>
            <p:cNvSpPr/>
            <p:nvPr/>
          </p:nvSpPr>
          <p:spPr bwMode="auto">
            <a:xfrm>
              <a:off x="9920510" y="5743026"/>
              <a:ext cx="252186" cy="129081"/>
            </a:xfrm>
            <a:custGeom>
              <a:avLst/>
              <a:gdLst>
                <a:gd name="T0" fmla="*/ 69 w 89"/>
                <a:gd name="T1" fmla="*/ 46 h 46"/>
                <a:gd name="T2" fmla="*/ 4 w 89"/>
                <a:gd name="T3" fmla="*/ 46 h 46"/>
                <a:gd name="T4" fmla="*/ 0 w 89"/>
                <a:gd name="T5" fmla="*/ 42 h 46"/>
                <a:gd name="T6" fmla="*/ 4 w 89"/>
                <a:gd name="T7" fmla="*/ 38 h 46"/>
                <a:gd name="T8" fmla="*/ 69 w 89"/>
                <a:gd name="T9" fmla="*/ 38 h 46"/>
                <a:gd name="T10" fmla="*/ 81 w 89"/>
                <a:gd name="T11" fmla="*/ 26 h 46"/>
                <a:gd name="T12" fmla="*/ 81 w 89"/>
                <a:gd name="T13" fmla="*/ 4 h 46"/>
                <a:gd name="T14" fmla="*/ 85 w 89"/>
                <a:gd name="T15" fmla="*/ 0 h 46"/>
                <a:gd name="T16" fmla="*/ 89 w 89"/>
                <a:gd name="T17" fmla="*/ 4 h 46"/>
                <a:gd name="T18" fmla="*/ 89 w 89"/>
                <a:gd name="T19" fmla="*/ 26 h 46"/>
                <a:gd name="T20" fmla="*/ 69 w 89"/>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46">
                  <a:moveTo>
                    <a:pt x="69" y="46"/>
                  </a:moveTo>
                  <a:cubicBezTo>
                    <a:pt x="4" y="46"/>
                    <a:pt x="4" y="46"/>
                    <a:pt x="4" y="46"/>
                  </a:cubicBezTo>
                  <a:cubicBezTo>
                    <a:pt x="2" y="46"/>
                    <a:pt x="0" y="44"/>
                    <a:pt x="0" y="42"/>
                  </a:cubicBezTo>
                  <a:cubicBezTo>
                    <a:pt x="0" y="40"/>
                    <a:pt x="1" y="38"/>
                    <a:pt x="4" y="38"/>
                  </a:cubicBezTo>
                  <a:cubicBezTo>
                    <a:pt x="69" y="38"/>
                    <a:pt x="69" y="38"/>
                    <a:pt x="69" y="38"/>
                  </a:cubicBezTo>
                  <a:cubicBezTo>
                    <a:pt x="75" y="38"/>
                    <a:pt x="81" y="32"/>
                    <a:pt x="81" y="26"/>
                  </a:cubicBezTo>
                  <a:cubicBezTo>
                    <a:pt x="81" y="4"/>
                    <a:pt x="81" y="4"/>
                    <a:pt x="81" y="4"/>
                  </a:cubicBezTo>
                  <a:cubicBezTo>
                    <a:pt x="81" y="2"/>
                    <a:pt x="82" y="0"/>
                    <a:pt x="85" y="0"/>
                  </a:cubicBezTo>
                  <a:cubicBezTo>
                    <a:pt x="87" y="0"/>
                    <a:pt x="89" y="2"/>
                    <a:pt x="89" y="4"/>
                  </a:cubicBezTo>
                  <a:cubicBezTo>
                    <a:pt x="89" y="26"/>
                    <a:pt x="89" y="26"/>
                    <a:pt x="89" y="26"/>
                  </a:cubicBezTo>
                  <a:cubicBezTo>
                    <a:pt x="89" y="37"/>
                    <a:pt x="80" y="46"/>
                    <a:pt x="6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3" name="组合 122"/>
          <p:cNvGrpSpPr/>
          <p:nvPr/>
        </p:nvGrpSpPr>
        <p:grpSpPr>
          <a:xfrm>
            <a:off x="4717537" y="4968863"/>
            <a:ext cx="358558" cy="375291"/>
            <a:chOff x="10944791" y="5496816"/>
            <a:chExt cx="358558" cy="375291"/>
          </a:xfrm>
          <a:solidFill>
            <a:schemeClr val="bg1"/>
          </a:solidFill>
        </p:grpSpPr>
        <p:sp>
          <p:nvSpPr>
            <p:cNvPr id="124" name="Freeform 42"/>
            <p:cNvSpPr/>
            <p:nvPr/>
          </p:nvSpPr>
          <p:spPr bwMode="auto">
            <a:xfrm>
              <a:off x="11026064" y="5517134"/>
              <a:ext cx="84859" cy="240234"/>
            </a:xfrm>
            <a:custGeom>
              <a:avLst/>
              <a:gdLst>
                <a:gd name="T0" fmla="*/ 4 w 30"/>
                <a:gd name="T1" fmla="*/ 85 h 85"/>
                <a:gd name="T2" fmla="*/ 0 w 30"/>
                <a:gd name="T3" fmla="*/ 81 h 85"/>
                <a:gd name="T4" fmla="*/ 0 w 30"/>
                <a:gd name="T5" fmla="*/ 16 h 85"/>
                <a:gd name="T6" fmla="*/ 15 w 30"/>
                <a:gd name="T7" fmla="*/ 0 h 85"/>
                <a:gd name="T8" fmla="*/ 30 w 30"/>
                <a:gd name="T9" fmla="*/ 16 h 85"/>
                <a:gd name="T10" fmla="*/ 30 w 30"/>
                <a:gd name="T11" fmla="*/ 59 h 85"/>
                <a:gd name="T12" fmla="*/ 26 w 30"/>
                <a:gd name="T13" fmla="*/ 63 h 85"/>
                <a:gd name="T14" fmla="*/ 22 w 30"/>
                <a:gd name="T15" fmla="*/ 59 h 85"/>
                <a:gd name="T16" fmla="*/ 22 w 30"/>
                <a:gd name="T17" fmla="*/ 16 h 85"/>
                <a:gd name="T18" fmla="*/ 15 w 30"/>
                <a:gd name="T19" fmla="*/ 8 h 85"/>
                <a:gd name="T20" fmla="*/ 8 w 30"/>
                <a:gd name="T21" fmla="*/ 16 h 85"/>
                <a:gd name="T22" fmla="*/ 8 w 30"/>
                <a:gd name="T23" fmla="*/ 81 h 85"/>
                <a:gd name="T24" fmla="*/ 4 w 30"/>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5">
                  <a:moveTo>
                    <a:pt x="4" y="85"/>
                  </a:moveTo>
                  <a:cubicBezTo>
                    <a:pt x="2" y="85"/>
                    <a:pt x="0" y="84"/>
                    <a:pt x="0" y="81"/>
                  </a:cubicBezTo>
                  <a:cubicBezTo>
                    <a:pt x="0" y="16"/>
                    <a:pt x="0" y="16"/>
                    <a:pt x="0" y="16"/>
                  </a:cubicBezTo>
                  <a:cubicBezTo>
                    <a:pt x="0" y="7"/>
                    <a:pt x="7" y="0"/>
                    <a:pt x="15" y="0"/>
                  </a:cubicBezTo>
                  <a:cubicBezTo>
                    <a:pt x="24" y="0"/>
                    <a:pt x="30" y="7"/>
                    <a:pt x="30" y="16"/>
                  </a:cubicBezTo>
                  <a:cubicBezTo>
                    <a:pt x="30" y="59"/>
                    <a:pt x="30" y="59"/>
                    <a:pt x="30" y="59"/>
                  </a:cubicBezTo>
                  <a:cubicBezTo>
                    <a:pt x="30" y="61"/>
                    <a:pt x="29" y="63"/>
                    <a:pt x="26" y="63"/>
                  </a:cubicBezTo>
                  <a:cubicBezTo>
                    <a:pt x="24" y="63"/>
                    <a:pt x="22" y="61"/>
                    <a:pt x="22" y="59"/>
                  </a:cubicBezTo>
                  <a:cubicBezTo>
                    <a:pt x="22" y="16"/>
                    <a:pt x="22" y="16"/>
                    <a:pt x="22" y="16"/>
                  </a:cubicBezTo>
                  <a:cubicBezTo>
                    <a:pt x="22" y="12"/>
                    <a:pt x="19" y="8"/>
                    <a:pt x="15" y="8"/>
                  </a:cubicBezTo>
                  <a:cubicBezTo>
                    <a:pt x="11" y="8"/>
                    <a:pt x="8" y="12"/>
                    <a:pt x="8" y="16"/>
                  </a:cubicBezTo>
                  <a:cubicBezTo>
                    <a:pt x="8" y="81"/>
                    <a:pt x="8" y="81"/>
                    <a:pt x="8" y="81"/>
                  </a:cubicBezTo>
                  <a:cubicBezTo>
                    <a:pt x="8" y="84"/>
                    <a:pt x="6" y="85"/>
                    <a:pt x="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43"/>
            <p:cNvSpPr/>
            <p:nvPr/>
          </p:nvSpPr>
          <p:spPr bwMode="auto">
            <a:xfrm>
              <a:off x="10944791" y="5697609"/>
              <a:ext cx="130276" cy="174498"/>
            </a:xfrm>
            <a:custGeom>
              <a:avLst/>
              <a:gdLst>
                <a:gd name="T0" fmla="*/ 42 w 46"/>
                <a:gd name="T1" fmla="*/ 62 h 62"/>
                <a:gd name="T2" fmla="*/ 39 w 46"/>
                <a:gd name="T3" fmla="*/ 61 h 62"/>
                <a:gd name="T4" fmla="*/ 9 w 46"/>
                <a:gd name="T5" fmla="*/ 31 h 62"/>
                <a:gd name="T6" fmla="*/ 6 w 46"/>
                <a:gd name="T7" fmla="*/ 6 h 62"/>
                <a:gd name="T8" fmla="*/ 28 w 46"/>
                <a:gd name="T9" fmla="*/ 6 h 62"/>
                <a:gd name="T10" fmla="*/ 36 w 46"/>
                <a:gd name="T11" fmla="*/ 15 h 62"/>
                <a:gd name="T12" fmla="*/ 36 w 46"/>
                <a:gd name="T13" fmla="*/ 20 h 62"/>
                <a:gd name="T14" fmla="*/ 30 w 46"/>
                <a:gd name="T15" fmla="*/ 20 h 62"/>
                <a:gd name="T16" fmla="*/ 22 w 46"/>
                <a:gd name="T17" fmla="*/ 12 h 62"/>
                <a:gd name="T18" fmla="*/ 11 w 46"/>
                <a:gd name="T19" fmla="*/ 12 h 62"/>
                <a:gd name="T20" fmla="*/ 15 w 46"/>
                <a:gd name="T21" fmla="*/ 25 h 62"/>
                <a:gd name="T22" fmla="*/ 44 w 46"/>
                <a:gd name="T23" fmla="*/ 55 h 62"/>
                <a:gd name="T24" fmla="*/ 44 w 46"/>
                <a:gd name="T25" fmla="*/ 61 h 62"/>
                <a:gd name="T26" fmla="*/ 42 w 46"/>
                <a:gd name="T2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62">
                  <a:moveTo>
                    <a:pt x="42" y="62"/>
                  </a:moveTo>
                  <a:cubicBezTo>
                    <a:pt x="41" y="62"/>
                    <a:pt x="40" y="61"/>
                    <a:pt x="39" y="61"/>
                  </a:cubicBezTo>
                  <a:cubicBezTo>
                    <a:pt x="9" y="31"/>
                    <a:pt x="9" y="31"/>
                    <a:pt x="9" y="31"/>
                  </a:cubicBezTo>
                  <a:cubicBezTo>
                    <a:pt x="1" y="23"/>
                    <a:pt x="0" y="12"/>
                    <a:pt x="6" y="6"/>
                  </a:cubicBezTo>
                  <a:cubicBezTo>
                    <a:pt x="12" y="0"/>
                    <a:pt x="21" y="0"/>
                    <a:pt x="28" y="6"/>
                  </a:cubicBezTo>
                  <a:cubicBezTo>
                    <a:pt x="36" y="15"/>
                    <a:pt x="36" y="15"/>
                    <a:pt x="36" y="15"/>
                  </a:cubicBezTo>
                  <a:cubicBezTo>
                    <a:pt x="37" y="16"/>
                    <a:pt x="37" y="19"/>
                    <a:pt x="36" y="20"/>
                  </a:cubicBezTo>
                  <a:cubicBezTo>
                    <a:pt x="34" y="22"/>
                    <a:pt x="32" y="22"/>
                    <a:pt x="30" y="20"/>
                  </a:cubicBezTo>
                  <a:cubicBezTo>
                    <a:pt x="22" y="12"/>
                    <a:pt x="22" y="12"/>
                    <a:pt x="22" y="12"/>
                  </a:cubicBezTo>
                  <a:cubicBezTo>
                    <a:pt x="19" y="9"/>
                    <a:pt x="14" y="9"/>
                    <a:pt x="11" y="12"/>
                  </a:cubicBezTo>
                  <a:cubicBezTo>
                    <a:pt x="9" y="14"/>
                    <a:pt x="10" y="20"/>
                    <a:pt x="15" y="25"/>
                  </a:cubicBezTo>
                  <a:cubicBezTo>
                    <a:pt x="44" y="55"/>
                    <a:pt x="44" y="55"/>
                    <a:pt x="44" y="55"/>
                  </a:cubicBezTo>
                  <a:cubicBezTo>
                    <a:pt x="46" y="57"/>
                    <a:pt x="46" y="59"/>
                    <a:pt x="44" y="61"/>
                  </a:cubicBezTo>
                  <a:cubicBezTo>
                    <a:pt x="44" y="61"/>
                    <a:pt x="43" y="62"/>
                    <a:pt x="4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44"/>
            <p:cNvSpPr/>
            <p:nvPr/>
          </p:nvSpPr>
          <p:spPr bwMode="auto">
            <a:xfrm>
              <a:off x="11088214" y="5496816"/>
              <a:ext cx="88444" cy="203183"/>
            </a:xfrm>
            <a:custGeom>
              <a:avLst/>
              <a:gdLst>
                <a:gd name="T0" fmla="*/ 27 w 31"/>
                <a:gd name="T1" fmla="*/ 72 h 72"/>
                <a:gd name="T2" fmla="*/ 23 w 31"/>
                <a:gd name="T3" fmla="*/ 68 h 72"/>
                <a:gd name="T4" fmla="*/ 23 w 31"/>
                <a:gd name="T5" fmla="*/ 16 h 72"/>
                <a:gd name="T6" fmla="*/ 16 w 31"/>
                <a:gd name="T7" fmla="*/ 8 h 72"/>
                <a:gd name="T8" fmla="*/ 8 w 31"/>
                <a:gd name="T9" fmla="*/ 16 h 72"/>
                <a:gd name="T10" fmla="*/ 8 w 31"/>
                <a:gd name="T11" fmla="*/ 68 h 72"/>
                <a:gd name="T12" fmla="*/ 4 w 31"/>
                <a:gd name="T13" fmla="*/ 72 h 72"/>
                <a:gd name="T14" fmla="*/ 0 w 31"/>
                <a:gd name="T15" fmla="*/ 68 h 72"/>
                <a:gd name="T16" fmla="*/ 0 w 31"/>
                <a:gd name="T17" fmla="*/ 16 h 72"/>
                <a:gd name="T18" fmla="*/ 16 w 31"/>
                <a:gd name="T19" fmla="*/ 0 h 72"/>
                <a:gd name="T20" fmla="*/ 31 w 31"/>
                <a:gd name="T21" fmla="*/ 16 h 72"/>
                <a:gd name="T22" fmla="*/ 31 w 31"/>
                <a:gd name="T23" fmla="*/ 68 h 72"/>
                <a:gd name="T24" fmla="*/ 27 w 31"/>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72">
                  <a:moveTo>
                    <a:pt x="27" y="72"/>
                  </a:moveTo>
                  <a:cubicBezTo>
                    <a:pt x="25" y="72"/>
                    <a:pt x="23" y="70"/>
                    <a:pt x="23" y="68"/>
                  </a:cubicBezTo>
                  <a:cubicBezTo>
                    <a:pt x="23" y="16"/>
                    <a:pt x="23" y="16"/>
                    <a:pt x="23" y="16"/>
                  </a:cubicBezTo>
                  <a:cubicBezTo>
                    <a:pt x="23" y="11"/>
                    <a:pt x="20" y="8"/>
                    <a:pt x="16" y="8"/>
                  </a:cubicBezTo>
                  <a:cubicBezTo>
                    <a:pt x="12" y="8"/>
                    <a:pt x="8" y="11"/>
                    <a:pt x="8" y="16"/>
                  </a:cubicBezTo>
                  <a:cubicBezTo>
                    <a:pt x="8" y="68"/>
                    <a:pt x="8" y="68"/>
                    <a:pt x="8" y="68"/>
                  </a:cubicBezTo>
                  <a:cubicBezTo>
                    <a:pt x="8" y="70"/>
                    <a:pt x="7" y="72"/>
                    <a:pt x="4" y="72"/>
                  </a:cubicBezTo>
                  <a:cubicBezTo>
                    <a:pt x="2" y="72"/>
                    <a:pt x="0" y="70"/>
                    <a:pt x="0" y="68"/>
                  </a:cubicBezTo>
                  <a:cubicBezTo>
                    <a:pt x="0" y="16"/>
                    <a:pt x="0" y="16"/>
                    <a:pt x="0" y="16"/>
                  </a:cubicBezTo>
                  <a:cubicBezTo>
                    <a:pt x="0" y="7"/>
                    <a:pt x="7" y="0"/>
                    <a:pt x="16" y="0"/>
                  </a:cubicBezTo>
                  <a:cubicBezTo>
                    <a:pt x="24" y="0"/>
                    <a:pt x="31" y="7"/>
                    <a:pt x="31" y="16"/>
                  </a:cubicBezTo>
                  <a:cubicBezTo>
                    <a:pt x="31" y="68"/>
                    <a:pt x="31" y="68"/>
                    <a:pt x="31" y="68"/>
                  </a:cubicBezTo>
                  <a:cubicBezTo>
                    <a:pt x="31" y="70"/>
                    <a:pt x="29" y="72"/>
                    <a:pt x="2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45"/>
            <p:cNvSpPr/>
            <p:nvPr/>
          </p:nvSpPr>
          <p:spPr bwMode="auto">
            <a:xfrm>
              <a:off x="11153949" y="5517134"/>
              <a:ext cx="84859" cy="182865"/>
            </a:xfrm>
            <a:custGeom>
              <a:avLst/>
              <a:gdLst>
                <a:gd name="T0" fmla="*/ 26 w 30"/>
                <a:gd name="T1" fmla="*/ 65 h 65"/>
                <a:gd name="T2" fmla="*/ 22 w 30"/>
                <a:gd name="T3" fmla="*/ 61 h 65"/>
                <a:gd name="T4" fmla="*/ 22 w 30"/>
                <a:gd name="T5" fmla="*/ 16 h 65"/>
                <a:gd name="T6" fmla="*/ 15 w 30"/>
                <a:gd name="T7" fmla="*/ 8 h 65"/>
                <a:gd name="T8" fmla="*/ 8 w 30"/>
                <a:gd name="T9" fmla="*/ 16 h 65"/>
                <a:gd name="T10" fmla="*/ 8 w 30"/>
                <a:gd name="T11" fmla="*/ 61 h 65"/>
                <a:gd name="T12" fmla="*/ 4 w 30"/>
                <a:gd name="T13" fmla="*/ 65 h 65"/>
                <a:gd name="T14" fmla="*/ 0 w 30"/>
                <a:gd name="T15" fmla="*/ 61 h 65"/>
                <a:gd name="T16" fmla="*/ 0 w 30"/>
                <a:gd name="T17" fmla="*/ 16 h 65"/>
                <a:gd name="T18" fmla="*/ 15 w 30"/>
                <a:gd name="T19" fmla="*/ 0 h 65"/>
                <a:gd name="T20" fmla="*/ 30 w 30"/>
                <a:gd name="T21" fmla="*/ 16 h 65"/>
                <a:gd name="T22" fmla="*/ 30 w 30"/>
                <a:gd name="T23" fmla="*/ 61 h 65"/>
                <a:gd name="T24" fmla="*/ 26 w 30"/>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65">
                  <a:moveTo>
                    <a:pt x="26" y="65"/>
                  </a:moveTo>
                  <a:cubicBezTo>
                    <a:pt x="24" y="65"/>
                    <a:pt x="22" y="63"/>
                    <a:pt x="22" y="61"/>
                  </a:cubicBezTo>
                  <a:cubicBezTo>
                    <a:pt x="22" y="16"/>
                    <a:pt x="22" y="16"/>
                    <a:pt x="22" y="16"/>
                  </a:cubicBezTo>
                  <a:cubicBezTo>
                    <a:pt x="22" y="12"/>
                    <a:pt x="19" y="8"/>
                    <a:pt x="15" y="8"/>
                  </a:cubicBezTo>
                  <a:cubicBezTo>
                    <a:pt x="11" y="8"/>
                    <a:pt x="8" y="12"/>
                    <a:pt x="8" y="16"/>
                  </a:cubicBezTo>
                  <a:cubicBezTo>
                    <a:pt x="8" y="61"/>
                    <a:pt x="8" y="61"/>
                    <a:pt x="8" y="61"/>
                  </a:cubicBezTo>
                  <a:cubicBezTo>
                    <a:pt x="8" y="63"/>
                    <a:pt x="6" y="65"/>
                    <a:pt x="4" y="65"/>
                  </a:cubicBezTo>
                  <a:cubicBezTo>
                    <a:pt x="2" y="65"/>
                    <a:pt x="0" y="63"/>
                    <a:pt x="0" y="61"/>
                  </a:cubicBezTo>
                  <a:cubicBezTo>
                    <a:pt x="0" y="16"/>
                    <a:pt x="0" y="16"/>
                    <a:pt x="0" y="16"/>
                  </a:cubicBezTo>
                  <a:cubicBezTo>
                    <a:pt x="0" y="7"/>
                    <a:pt x="7" y="0"/>
                    <a:pt x="15" y="0"/>
                  </a:cubicBezTo>
                  <a:cubicBezTo>
                    <a:pt x="23" y="0"/>
                    <a:pt x="30" y="7"/>
                    <a:pt x="30" y="16"/>
                  </a:cubicBezTo>
                  <a:cubicBezTo>
                    <a:pt x="30" y="61"/>
                    <a:pt x="30" y="61"/>
                    <a:pt x="30" y="61"/>
                  </a:cubicBezTo>
                  <a:cubicBezTo>
                    <a:pt x="30" y="63"/>
                    <a:pt x="28" y="65"/>
                    <a:pt x="26"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46"/>
            <p:cNvSpPr/>
            <p:nvPr/>
          </p:nvSpPr>
          <p:spPr bwMode="auto">
            <a:xfrm>
              <a:off x="11216099" y="5629482"/>
              <a:ext cx="87249" cy="144619"/>
            </a:xfrm>
            <a:custGeom>
              <a:avLst/>
              <a:gdLst>
                <a:gd name="T0" fmla="*/ 27 w 31"/>
                <a:gd name="T1" fmla="*/ 51 h 51"/>
                <a:gd name="T2" fmla="*/ 23 w 31"/>
                <a:gd name="T3" fmla="*/ 47 h 51"/>
                <a:gd name="T4" fmla="*/ 23 w 31"/>
                <a:gd name="T5" fmla="*/ 16 h 51"/>
                <a:gd name="T6" fmla="*/ 15 w 31"/>
                <a:gd name="T7" fmla="*/ 8 h 51"/>
                <a:gd name="T8" fmla="*/ 8 w 31"/>
                <a:gd name="T9" fmla="*/ 12 h 51"/>
                <a:gd name="T10" fmla="*/ 8 w 31"/>
                <a:gd name="T11" fmla="*/ 21 h 51"/>
                <a:gd name="T12" fmla="*/ 4 w 31"/>
                <a:gd name="T13" fmla="*/ 25 h 51"/>
                <a:gd name="T14" fmla="*/ 0 w 31"/>
                <a:gd name="T15" fmla="*/ 21 h 51"/>
                <a:gd name="T16" fmla="*/ 0 w 31"/>
                <a:gd name="T17" fmla="*/ 12 h 51"/>
                <a:gd name="T18" fmla="*/ 15 w 31"/>
                <a:gd name="T19" fmla="*/ 0 h 51"/>
                <a:gd name="T20" fmla="*/ 31 w 31"/>
                <a:gd name="T21" fmla="*/ 16 h 51"/>
                <a:gd name="T22" fmla="*/ 31 w 31"/>
                <a:gd name="T23" fmla="*/ 47 h 51"/>
                <a:gd name="T24" fmla="*/ 27 w 31"/>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51">
                  <a:moveTo>
                    <a:pt x="27" y="51"/>
                  </a:moveTo>
                  <a:cubicBezTo>
                    <a:pt x="24" y="51"/>
                    <a:pt x="23" y="49"/>
                    <a:pt x="23" y="47"/>
                  </a:cubicBezTo>
                  <a:cubicBezTo>
                    <a:pt x="23" y="16"/>
                    <a:pt x="23" y="16"/>
                    <a:pt x="23" y="16"/>
                  </a:cubicBezTo>
                  <a:cubicBezTo>
                    <a:pt x="23" y="12"/>
                    <a:pt x="19" y="8"/>
                    <a:pt x="15" y="8"/>
                  </a:cubicBezTo>
                  <a:cubicBezTo>
                    <a:pt x="11" y="8"/>
                    <a:pt x="8" y="10"/>
                    <a:pt x="8" y="12"/>
                  </a:cubicBezTo>
                  <a:cubicBezTo>
                    <a:pt x="8" y="21"/>
                    <a:pt x="8" y="21"/>
                    <a:pt x="8" y="21"/>
                  </a:cubicBezTo>
                  <a:cubicBezTo>
                    <a:pt x="8" y="23"/>
                    <a:pt x="6" y="25"/>
                    <a:pt x="4" y="25"/>
                  </a:cubicBezTo>
                  <a:cubicBezTo>
                    <a:pt x="2" y="25"/>
                    <a:pt x="0" y="23"/>
                    <a:pt x="0" y="21"/>
                  </a:cubicBezTo>
                  <a:cubicBezTo>
                    <a:pt x="0" y="12"/>
                    <a:pt x="0" y="12"/>
                    <a:pt x="0" y="12"/>
                  </a:cubicBezTo>
                  <a:cubicBezTo>
                    <a:pt x="0" y="6"/>
                    <a:pt x="7" y="0"/>
                    <a:pt x="15" y="0"/>
                  </a:cubicBezTo>
                  <a:cubicBezTo>
                    <a:pt x="24" y="0"/>
                    <a:pt x="31" y="7"/>
                    <a:pt x="31" y="16"/>
                  </a:cubicBezTo>
                  <a:cubicBezTo>
                    <a:pt x="31" y="47"/>
                    <a:pt x="31" y="47"/>
                    <a:pt x="31" y="47"/>
                  </a:cubicBezTo>
                  <a:cubicBezTo>
                    <a:pt x="31" y="49"/>
                    <a:pt x="29" y="51"/>
                    <a:pt x="27"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47"/>
            <p:cNvSpPr/>
            <p:nvPr/>
          </p:nvSpPr>
          <p:spPr bwMode="auto">
            <a:xfrm>
              <a:off x="11052358" y="5743026"/>
              <a:ext cx="250991" cy="129081"/>
            </a:xfrm>
            <a:custGeom>
              <a:avLst/>
              <a:gdLst>
                <a:gd name="T0" fmla="*/ 69 w 89"/>
                <a:gd name="T1" fmla="*/ 46 h 46"/>
                <a:gd name="T2" fmla="*/ 4 w 89"/>
                <a:gd name="T3" fmla="*/ 46 h 46"/>
                <a:gd name="T4" fmla="*/ 0 w 89"/>
                <a:gd name="T5" fmla="*/ 42 h 46"/>
                <a:gd name="T6" fmla="*/ 4 w 89"/>
                <a:gd name="T7" fmla="*/ 38 h 46"/>
                <a:gd name="T8" fmla="*/ 69 w 89"/>
                <a:gd name="T9" fmla="*/ 38 h 46"/>
                <a:gd name="T10" fmla="*/ 81 w 89"/>
                <a:gd name="T11" fmla="*/ 26 h 46"/>
                <a:gd name="T12" fmla="*/ 81 w 89"/>
                <a:gd name="T13" fmla="*/ 4 h 46"/>
                <a:gd name="T14" fmla="*/ 85 w 89"/>
                <a:gd name="T15" fmla="*/ 0 h 46"/>
                <a:gd name="T16" fmla="*/ 89 w 89"/>
                <a:gd name="T17" fmla="*/ 4 h 46"/>
                <a:gd name="T18" fmla="*/ 89 w 89"/>
                <a:gd name="T19" fmla="*/ 26 h 46"/>
                <a:gd name="T20" fmla="*/ 69 w 89"/>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46">
                  <a:moveTo>
                    <a:pt x="69" y="46"/>
                  </a:moveTo>
                  <a:cubicBezTo>
                    <a:pt x="4" y="46"/>
                    <a:pt x="4" y="46"/>
                    <a:pt x="4" y="46"/>
                  </a:cubicBezTo>
                  <a:cubicBezTo>
                    <a:pt x="2" y="46"/>
                    <a:pt x="0" y="44"/>
                    <a:pt x="0" y="42"/>
                  </a:cubicBezTo>
                  <a:cubicBezTo>
                    <a:pt x="0" y="40"/>
                    <a:pt x="1" y="38"/>
                    <a:pt x="4" y="38"/>
                  </a:cubicBezTo>
                  <a:cubicBezTo>
                    <a:pt x="69" y="38"/>
                    <a:pt x="69" y="38"/>
                    <a:pt x="69" y="38"/>
                  </a:cubicBezTo>
                  <a:cubicBezTo>
                    <a:pt x="75" y="38"/>
                    <a:pt x="81" y="32"/>
                    <a:pt x="81" y="26"/>
                  </a:cubicBezTo>
                  <a:cubicBezTo>
                    <a:pt x="81" y="4"/>
                    <a:pt x="81" y="4"/>
                    <a:pt x="81" y="4"/>
                  </a:cubicBezTo>
                  <a:cubicBezTo>
                    <a:pt x="81" y="2"/>
                    <a:pt x="82" y="0"/>
                    <a:pt x="85" y="0"/>
                  </a:cubicBezTo>
                  <a:cubicBezTo>
                    <a:pt x="87" y="0"/>
                    <a:pt x="89" y="2"/>
                    <a:pt x="89" y="4"/>
                  </a:cubicBezTo>
                  <a:cubicBezTo>
                    <a:pt x="89" y="26"/>
                    <a:pt x="89" y="26"/>
                    <a:pt x="89" y="26"/>
                  </a:cubicBezTo>
                  <a:cubicBezTo>
                    <a:pt x="89" y="37"/>
                    <a:pt x="80" y="46"/>
                    <a:pt x="6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0" name="十字箭头 129"/>
          <p:cNvSpPr/>
          <p:nvPr/>
        </p:nvSpPr>
        <p:spPr>
          <a:xfrm>
            <a:off x="4268372" y="2428423"/>
            <a:ext cx="3460464" cy="3460464"/>
          </a:xfrm>
          <a:prstGeom prst="quadArrow">
            <a:avLst>
              <a:gd name="adj1" fmla="val 4861"/>
              <a:gd name="adj2" fmla="val 6625"/>
              <a:gd name="adj3" fmla="val 578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矩形 130"/>
          <p:cNvSpPr/>
          <p:nvPr/>
        </p:nvSpPr>
        <p:spPr>
          <a:xfrm>
            <a:off x="8023988" y="2316411"/>
            <a:ext cx="2612769" cy="1600438"/>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定期调整作业顺序和流程，如：楼道清洁人员定期调整清洁楼道的顺序，让每个早上定时出门的业主都能遇到现场清洁人员；每天下班前对楼道进行一次清洁巡查，确保业主晚间回家时楼道清洁干净</a:t>
            </a:r>
            <a:endParaRPr lang="zh-CN" altLang="en-US" sz="1400" dirty="0">
              <a:solidFill>
                <a:schemeClr val="tx1">
                  <a:lumMod val="75000"/>
                  <a:lumOff val="25000"/>
                </a:schemeClr>
              </a:solidFill>
              <a:cs typeface="+mn-ea"/>
              <a:sym typeface="+mn-lt"/>
            </a:endParaRPr>
          </a:p>
        </p:txBody>
      </p:sp>
      <p:sp>
        <p:nvSpPr>
          <p:cNvPr id="133" name="矩形 132"/>
          <p:cNvSpPr/>
          <p:nvPr/>
        </p:nvSpPr>
        <p:spPr>
          <a:xfrm>
            <a:off x="8023988" y="4901824"/>
            <a:ext cx="2612769" cy="523220"/>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全员片区化管理，划分责任区域，免死角存在</a:t>
            </a:r>
            <a:endParaRPr lang="zh-CN" altLang="en-US" sz="1400" dirty="0">
              <a:solidFill>
                <a:schemeClr val="tx1">
                  <a:lumMod val="75000"/>
                  <a:lumOff val="25000"/>
                </a:schemeClr>
              </a:solidFill>
              <a:cs typeface="+mn-ea"/>
              <a:sym typeface="+mn-lt"/>
            </a:endParaRPr>
          </a:p>
        </p:txBody>
      </p:sp>
      <p:sp>
        <p:nvSpPr>
          <p:cNvPr id="135" name="矩形 134"/>
          <p:cNvSpPr/>
          <p:nvPr/>
        </p:nvSpPr>
        <p:spPr>
          <a:xfrm>
            <a:off x="1435951" y="2834005"/>
            <a:ext cx="2612769" cy="738664"/>
          </a:xfrm>
          <a:prstGeom prst="rect">
            <a:avLst/>
          </a:prstGeom>
        </p:spPr>
        <p:txBody>
          <a:bodyPr wrap="square">
            <a:spAutoFit/>
          </a:bodyPr>
          <a:lstStyle/>
          <a:p>
            <a:pPr algn="r"/>
            <a:r>
              <a:rPr lang="zh-CN" altLang="en-US" sz="1400" dirty="0" smtClean="0">
                <a:solidFill>
                  <a:schemeClr val="tx1">
                    <a:lumMod val="75000"/>
                    <a:lumOff val="25000"/>
                  </a:schemeClr>
                </a:solidFill>
                <a:cs typeface="+mn-ea"/>
                <a:sym typeface="+mn-lt"/>
              </a:rPr>
              <a:t>制定客户触点区域、时间段的环境卫生管理办法，让客户感觉干净整洁的居住环境</a:t>
            </a:r>
            <a:endParaRPr lang="zh-CN" altLang="en-US" sz="1400" dirty="0">
              <a:solidFill>
                <a:schemeClr val="tx1">
                  <a:lumMod val="75000"/>
                  <a:lumOff val="25000"/>
                </a:schemeClr>
              </a:solidFill>
              <a:cs typeface="+mn-ea"/>
              <a:sym typeface="+mn-lt"/>
            </a:endParaRPr>
          </a:p>
        </p:txBody>
      </p:sp>
      <p:sp>
        <p:nvSpPr>
          <p:cNvPr id="137" name="矩形 136"/>
          <p:cNvSpPr/>
          <p:nvPr/>
        </p:nvSpPr>
        <p:spPr>
          <a:xfrm>
            <a:off x="1299029" y="4845741"/>
            <a:ext cx="2749691" cy="738664"/>
          </a:xfrm>
          <a:prstGeom prst="rect">
            <a:avLst/>
          </a:prstGeom>
        </p:spPr>
        <p:txBody>
          <a:bodyPr wrap="square">
            <a:spAutoFit/>
          </a:bodyPr>
          <a:lstStyle/>
          <a:p>
            <a:pPr algn="r"/>
            <a:r>
              <a:rPr lang="zh-CN" altLang="en-US" sz="1400" dirty="0" smtClean="0">
                <a:solidFill>
                  <a:schemeClr val="tx1">
                    <a:lumMod val="75000"/>
                    <a:lumOff val="25000"/>
                  </a:schemeClr>
                </a:solidFill>
                <a:cs typeface="+mn-ea"/>
                <a:sym typeface="+mn-lt"/>
              </a:rPr>
              <a:t>强调全体职员人过地净，要求安全固定岗负责方圆一百米的环境卫生，不能出现白色垃圾</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par>
                                <p:cTn id="30" presetID="53" presetClass="entr" presetSubtype="16" fill="hold" nodeType="withEffect">
                                  <p:stCondLst>
                                    <p:cond delay="0"/>
                                  </p:stCondLst>
                                  <p:childTnLst>
                                    <p:set>
                                      <p:cBhvr>
                                        <p:cTn id="31" dur="1" fill="hold">
                                          <p:stCondLst>
                                            <p:cond delay="0"/>
                                          </p:stCondLst>
                                        </p:cTn>
                                        <p:tgtEl>
                                          <p:spTgt spid="109"/>
                                        </p:tgtEl>
                                        <p:attrNameLst>
                                          <p:attrName>style.visibility</p:attrName>
                                        </p:attrNameLst>
                                      </p:cBhvr>
                                      <p:to>
                                        <p:strVal val="visible"/>
                                      </p:to>
                                    </p:set>
                                    <p:anim calcmode="lin" valueType="num">
                                      <p:cBhvr>
                                        <p:cTn id="32" dur="500" fill="hold"/>
                                        <p:tgtEl>
                                          <p:spTgt spid="109"/>
                                        </p:tgtEl>
                                        <p:attrNameLst>
                                          <p:attrName>ppt_w</p:attrName>
                                        </p:attrNameLst>
                                      </p:cBhvr>
                                      <p:tavLst>
                                        <p:tav tm="0">
                                          <p:val>
                                            <p:fltVal val="0"/>
                                          </p:val>
                                        </p:tav>
                                        <p:tav tm="100000">
                                          <p:val>
                                            <p:strVal val="#ppt_w"/>
                                          </p:val>
                                        </p:tav>
                                      </p:tavLst>
                                    </p:anim>
                                    <p:anim calcmode="lin" valueType="num">
                                      <p:cBhvr>
                                        <p:cTn id="33" dur="500" fill="hold"/>
                                        <p:tgtEl>
                                          <p:spTgt spid="109"/>
                                        </p:tgtEl>
                                        <p:attrNameLst>
                                          <p:attrName>ppt_h</p:attrName>
                                        </p:attrNameLst>
                                      </p:cBhvr>
                                      <p:tavLst>
                                        <p:tav tm="0">
                                          <p:val>
                                            <p:fltVal val="0"/>
                                          </p:val>
                                        </p:tav>
                                        <p:tav tm="100000">
                                          <p:val>
                                            <p:strVal val="#ppt_h"/>
                                          </p:val>
                                        </p:tav>
                                      </p:tavLst>
                                    </p:anim>
                                    <p:animEffect transition="in" filter="fade">
                                      <p:cBhvr>
                                        <p:cTn id="34" dur="500"/>
                                        <p:tgtEl>
                                          <p:spTgt spid="109"/>
                                        </p:tgtEl>
                                      </p:cBhvr>
                                    </p:animEffect>
                                  </p:childTnLst>
                                </p:cTn>
                              </p:par>
                              <p:par>
                                <p:cTn id="35" presetID="53" presetClass="entr" presetSubtype="16" fill="hold" nodeType="withEffect">
                                  <p:stCondLst>
                                    <p:cond delay="0"/>
                                  </p:stCondLst>
                                  <p:childTnLst>
                                    <p:set>
                                      <p:cBhvr>
                                        <p:cTn id="36" dur="1" fill="hold">
                                          <p:stCondLst>
                                            <p:cond delay="0"/>
                                          </p:stCondLst>
                                        </p:cTn>
                                        <p:tgtEl>
                                          <p:spTgt spid="116"/>
                                        </p:tgtEl>
                                        <p:attrNameLst>
                                          <p:attrName>style.visibility</p:attrName>
                                        </p:attrNameLst>
                                      </p:cBhvr>
                                      <p:to>
                                        <p:strVal val="visible"/>
                                      </p:to>
                                    </p:set>
                                    <p:anim calcmode="lin" valueType="num">
                                      <p:cBhvr>
                                        <p:cTn id="37" dur="500" fill="hold"/>
                                        <p:tgtEl>
                                          <p:spTgt spid="116"/>
                                        </p:tgtEl>
                                        <p:attrNameLst>
                                          <p:attrName>ppt_w</p:attrName>
                                        </p:attrNameLst>
                                      </p:cBhvr>
                                      <p:tavLst>
                                        <p:tav tm="0">
                                          <p:val>
                                            <p:fltVal val="0"/>
                                          </p:val>
                                        </p:tav>
                                        <p:tav tm="100000">
                                          <p:val>
                                            <p:strVal val="#ppt_w"/>
                                          </p:val>
                                        </p:tav>
                                      </p:tavLst>
                                    </p:anim>
                                    <p:anim calcmode="lin" valueType="num">
                                      <p:cBhvr>
                                        <p:cTn id="38" dur="500" fill="hold"/>
                                        <p:tgtEl>
                                          <p:spTgt spid="116"/>
                                        </p:tgtEl>
                                        <p:attrNameLst>
                                          <p:attrName>ppt_h</p:attrName>
                                        </p:attrNameLst>
                                      </p:cBhvr>
                                      <p:tavLst>
                                        <p:tav tm="0">
                                          <p:val>
                                            <p:fltVal val="0"/>
                                          </p:val>
                                        </p:tav>
                                        <p:tav tm="100000">
                                          <p:val>
                                            <p:strVal val="#ppt_h"/>
                                          </p:val>
                                        </p:tav>
                                      </p:tavLst>
                                    </p:anim>
                                    <p:animEffect transition="in" filter="fade">
                                      <p:cBhvr>
                                        <p:cTn id="39" dur="500"/>
                                        <p:tgtEl>
                                          <p:spTgt spid="116"/>
                                        </p:tgtEl>
                                      </p:cBhvr>
                                    </p:animEffect>
                                  </p:childTnLst>
                                </p:cTn>
                              </p:par>
                              <p:par>
                                <p:cTn id="40" presetID="53" presetClass="entr" presetSubtype="16" fill="hold" nodeType="withEffect">
                                  <p:stCondLst>
                                    <p:cond delay="0"/>
                                  </p:stCondLst>
                                  <p:childTnLst>
                                    <p:set>
                                      <p:cBhvr>
                                        <p:cTn id="41" dur="1" fill="hold">
                                          <p:stCondLst>
                                            <p:cond delay="0"/>
                                          </p:stCondLst>
                                        </p:cTn>
                                        <p:tgtEl>
                                          <p:spTgt spid="123"/>
                                        </p:tgtEl>
                                        <p:attrNameLst>
                                          <p:attrName>style.visibility</p:attrName>
                                        </p:attrNameLst>
                                      </p:cBhvr>
                                      <p:to>
                                        <p:strVal val="visible"/>
                                      </p:to>
                                    </p:set>
                                    <p:anim calcmode="lin" valueType="num">
                                      <p:cBhvr>
                                        <p:cTn id="42" dur="500" fill="hold"/>
                                        <p:tgtEl>
                                          <p:spTgt spid="123"/>
                                        </p:tgtEl>
                                        <p:attrNameLst>
                                          <p:attrName>ppt_w</p:attrName>
                                        </p:attrNameLst>
                                      </p:cBhvr>
                                      <p:tavLst>
                                        <p:tav tm="0">
                                          <p:val>
                                            <p:fltVal val="0"/>
                                          </p:val>
                                        </p:tav>
                                        <p:tav tm="100000">
                                          <p:val>
                                            <p:strVal val="#ppt_w"/>
                                          </p:val>
                                        </p:tav>
                                      </p:tavLst>
                                    </p:anim>
                                    <p:anim calcmode="lin" valueType="num">
                                      <p:cBhvr>
                                        <p:cTn id="43" dur="500" fill="hold"/>
                                        <p:tgtEl>
                                          <p:spTgt spid="123"/>
                                        </p:tgtEl>
                                        <p:attrNameLst>
                                          <p:attrName>ppt_h</p:attrName>
                                        </p:attrNameLst>
                                      </p:cBhvr>
                                      <p:tavLst>
                                        <p:tav tm="0">
                                          <p:val>
                                            <p:fltVal val="0"/>
                                          </p:val>
                                        </p:tav>
                                        <p:tav tm="100000">
                                          <p:val>
                                            <p:strVal val="#ppt_h"/>
                                          </p:val>
                                        </p:tav>
                                      </p:tavLst>
                                    </p:anim>
                                    <p:animEffect transition="in" filter="fade">
                                      <p:cBhvr>
                                        <p:cTn id="44" dur="500"/>
                                        <p:tgtEl>
                                          <p:spTgt spid="12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 calcmode="lin" valueType="num">
                                      <p:cBhvr>
                                        <p:cTn id="47" dur="500" fill="hold"/>
                                        <p:tgtEl>
                                          <p:spTgt spid="130"/>
                                        </p:tgtEl>
                                        <p:attrNameLst>
                                          <p:attrName>ppt_w</p:attrName>
                                        </p:attrNameLst>
                                      </p:cBhvr>
                                      <p:tavLst>
                                        <p:tav tm="0">
                                          <p:val>
                                            <p:fltVal val="0"/>
                                          </p:val>
                                        </p:tav>
                                        <p:tav tm="100000">
                                          <p:val>
                                            <p:strVal val="#ppt_w"/>
                                          </p:val>
                                        </p:tav>
                                      </p:tavLst>
                                    </p:anim>
                                    <p:anim calcmode="lin" valueType="num">
                                      <p:cBhvr>
                                        <p:cTn id="48" dur="500" fill="hold"/>
                                        <p:tgtEl>
                                          <p:spTgt spid="130"/>
                                        </p:tgtEl>
                                        <p:attrNameLst>
                                          <p:attrName>ppt_h</p:attrName>
                                        </p:attrNameLst>
                                      </p:cBhvr>
                                      <p:tavLst>
                                        <p:tav tm="0">
                                          <p:val>
                                            <p:fltVal val="0"/>
                                          </p:val>
                                        </p:tav>
                                        <p:tav tm="100000">
                                          <p:val>
                                            <p:strVal val="#ppt_h"/>
                                          </p:val>
                                        </p:tav>
                                      </p:tavLst>
                                    </p:anim>
                                    <p:animEffect transition="in" filter="fade">
                                      <p:cBhvr>
                                        <p:cTn id="49" dur="500"/>
                                        <p:tgtEl>
                                          <p:spTgt spid="130"/>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35"/>
                                        </p:tgtEl>
                                        <p:attrNameLst>
                                          <p:attrName>style.visibility</p:attrName>
                                        </p:attrNameLst>
                                      </p:cBhvr>
                                      <p:to>
                                        <p:strVal val="visible"/>
                                      </p:to>
                                    </p:set>
                                    <p:anim calcmode="lin" valueType="num">
                                      <p:cBhvr additive="base">
                                        <p:cTn id="54" dur="500" fill="hold"/>
                                        <p:tgtEl>
                                          <p:spTgt spid="135"/>
                                        </p:tgtEl>
                                        <p:attrNameLst>
                                          <p:attrName>ppt_x</p:attrName>
                                        </p:attrNameLst>
                                      </p:cBhvr>
                                      <p:tavLst>
                                        <p:tav tm="0">
                                          <p:val>
                                            <p:strVal val="0-#ppt_w/2"/>
                                          </p:val>
                                        </p:tav>
                                        <p:tav tm="100000">
                                          <p:val>
                                            <p:strVal val="#ppt_x"/>
                                          </p:val>
                                        </p:tav>
                                      </p:tavLst>
                                    </p:anim>
                                    <p:anim calcmode="lin" valueType="num">
                                      <p:cBhvr additive="base">
                                        <p:cTn id="55" dur="500" fill="hold"/>
                                        <p:tgtEl>
                                          <p:spTgt spid="135"/>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37"/>
                                        </p:tgtEl>
                                        <p:attrNameLst>
                                          <p:attrName>style.visibility</p:attrName>
                                        </p:attrNameLst>
                                      </p:cBhvr>
                                      <p:to>
                                        <p:strVal val="visible"/>
                                      </p:to>
                                    </p:set>
                                    <p:anim calcmode="lin" valueType="num">
                                      <p:cBhvr additive="base">
                                        <p:cTn id="58" dur="500" fill="hold"/>
                                        <p:tgtEl>
                                          <p:spTgt spid="137"/>
                                        </p:tgtEl>
                                        <p:attrNameLst>
                                          <p:attrName>ppt_x</p:attrName>
                                        </p:attrNameLst>
                                      </p:cBhvr>
                                      <p:tavLst>
                                        <p:tav tm="0">
                                          <p:val>
                                            <p:strVal val="0-#ppt_w/2"/>
                                          </p:val>
                                        </p:tav>
                                        <p:tav tm="100000">
                                          <p:val>
                                            <p:strVal val="#ppt_x"/>
                                          </p:val>
                                        </p:tav>
                                      </p:tavLst>
                                    </p:anim>
                                    <p:anim calcmode="lin" valueType="num">
                                      <p:cBhvr additive="base">
                                        <p:cTn id="59" dur="500" fill="hold"/>
                                        <p:tgtEl>
                                          <p:spTgt spid="137"/>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31"/>
                                        </p:tgtEl>
                                        <p:attrNameLst>
                                          <p:attrName>style.visibility</p:attrName>
                                        </p:attrNameLst>
                                      </p:cBhvr>
                                      <p:to>
                                        <p:strVal val="visible"/>
                                      </p:to>
                                    </p:set>
                                    <p:anim calcmode="lin" valueType="num">
                                      <p:cBhvr additive="base">
                                        <p:cTn id="62" dur="500" fill="hold"/>
                                        <p:tgtEl>
                                          <p:spTgt spid="131"/>
                                        </p:tgtEl>
                                        <p:attrNameLst>
                                          <p:attrName>ppt_x</p:attrName>
                                        </p:attrNameLst>
                                      </p:cBhvr>
                                      <p:tavLst>
                                        <p:tav tm="0">
                                          <p:val>
                                            <p:strVal val="1+#ppt_w/2"/>
                                          </p:val>
                                        </p:tav>
                                        <p:tav tm="100000">
                                          <p:val>
                                            <p:strVal val="#ppt_x"/>
                                          </p:val>
                                        </p:tav>
                                      </p:tavLst>
                                    </p:anim>
                                    <p:anim calcmode="lin" valueType="num">
                                      <p:cBhvr additive="base">
                                        <p:cTn id="63" dur="500" fill="hold"/>
                                        <p:tgtEl>
                                          <p:spTgt spid="131"/>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33"/>
                                        </p:tgtEl>
                                        <p:attrNameLst>
                                          <p:attrName>style.visibility</p:attrName>
                                        </p:attrNameLst>
                                      </p:cBhvr>
                                      <p:to>
                                        <p:strVal val="visible"/>
                                      </p:to>
                                    </p:set>
                                    <p:anim calcmode="lin" valueType="num">
                                      <p:cBhvr additive="base">
                                        <p:cTn id="66" dur="500" fill="hold"/>
                                        <p:tgtEl>
                                          <p:spTgt spid="133"/>
                                        </p:tgtEl>
                                        <p:attrNameLst>
                                          <p:attrName>ppt_x</p:attrName>
                                        </p:attrNameLst>
                                      </p:cBhvr>
                                      <p:tavLst>
                                        <p:tav tm="0">
                                          <p:val>
                                            <p:strVal val="1+#ppt_w/2"/>
                                          </p:val>
                                        </p:tav>
                                        <p:tav tm="100000">
                                          <p:val>
                                            <p:strVal val="#ppt_x"/>
                                          </p:val>
                                        </p:tav>
                                      </p:tavLst>
                                    </p:anim>
                                    <p:anim calcmode="lin" valueType="num">
                                      <p:cBhvr additive="base">
                                        <p:cTn id="67" dur="500" fill="hold"/>
                                        <p:tgtEl>
                                          <p:spTgt spid="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130" grpId="0" animBg="1"/>
      <p:bldP spid="131" grpId="0"/>
      <p:bldP spid="133" grpId="0"/>
      <p:bldP spid="135" grpId="0"/>
      <p:bldP spid="1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07850" y="1228890"/>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681400" y="1228891"/>
            <a:ext cx="2012501" cy="2012501"/>
          </a:xfrm>
          <a:prstGeom prst="rect">
            <a:avLst/>
          </a:prstGeom>
          <a:blipFill>
            <a:blip r:embed="rId2"/>
            <a:srcRect/>
            <a:stretch>
              <a:fillRect l="-29210" r="-287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3944625" y="1228889"/>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Impact" panose="020B0806030902050204" pitchFamily="34" charset="0"/>
                <a:cs typeface="+mn-ea"/>
                <a:sym typeface="+mn-lt"/>
              </a:rPr>
              <a:t>04</a:t>
            </a:r>
            <a:endParaRPr lang="zh-CN" altLang="en-US" sz="7200" dirty="0">
              <a:latin typeface="Impact" panose="020B0806030902050204" pitchFamily="34" charset="0"/>
              <a:cs typeface="+mn-ea"/>
              <a:sym typeface="+mn-lt"/>
            </a:endParaRPr>
          </a:p>
        </p:txBody>
      </p:sp>
      <p:sp>
        <p:nvSpPr>
          <p:cNvPr id="22" name="矩形 21"/>
          <p:cNvSpPr/>
          <p:nvPr/>
        </p:nvSpPr>
        <p:spPr>
          <a:xfrm>
            <a:off x="8471075" y="122888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4530598" y="3708599"/>
            <a:ext cx="2954655" cy="923330"/>
          </a:xfrm>
          <a:prstGeom prst="rect">
            <a:avLst/>
          </a:prstGeom>
          <a:noFill/>
        </p:spPr>
        <p:txBody>
          <a:bodyPr wrap="none" rtlCol="0">
            <a:spAutoFit/>
            <a:scene3d>
              <a:camera prst="orthographicFront"/>
              <a:lightRig rig="threePt" dir="t"/>
            </a:scene3d>
            <a:sp3d contourW="12700"/>
          </a:bodyPr>
          <a:lstStyle/>
          <a:p>
            <a:r>
              <a:rPr lang="zh-CN" altLang="en-US" sz="5400" b="1" dirty="0" smtClean="0">
                <a:cs typeface="+mn-ea"/>
                <a:sym typeface="+mn-lt"/>
              </a:rPr>
              <a:t>绿化养护</a:t>
            </a:r>
            <a:endParaRPr lang="en-US" altLang="zh-CN" sz="5400" b="1" dirty="0">
              <a:cs typeface="+mn-ea"/>
              <a:sym typeface="+mn-lt"/>
            </a:endParaRPr>
          </a:p>
        </p:txBody>
      </p:sp>
      <p:grpSp>
        <p:nvGrpSpPr>
          <p:cNvPr id="24" name="组合 23"/>
          <p:cNvGrpSpPr/>
          <p:nvPr/>
        </p:nvGrpSpPr>
        <p:grpSpPr>
          <a:xfrm>
            <a:off x="0" y="4872188"/>
            <a:ext cx="12204000" cy="72000"/>
            <a:chOff x="4376786" y="-327967"/>
            <a:chExt cx="1714500" cy="327967"/>
          </a:xfrm>
        </p:grpSpPr>
        <p:sp>
          <p:nvSpPr>
            <p:cNvPr id="25" name="矩形 24"/>
            <p:cNvSpPr/>
            <p:nvPr/>
          </p:nvSpPr>
          <p:spPr>
            <a:xfrm>
              <a:off x="4376786" y="-327967"/>
              <a:ext cx="571500" cy="327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4948286" y="-327967"/>
              <a:ext cx="571500" cy="327967"/>
            </a:xfrm>
            <a:prstGeom prst="rect">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5519786" y="-327967"/>
              <a:ext cx="571500" cy="3279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等腰三角形 27"/>
          <p:cNvSpPr/>
          <p:nvPr/>
        </p:nvSpPr>
        <p:spPr>
          <a:xfrm flipV="1">
            <a:off x="5727700" y="5184447"/>
            <a:ext cx="736600" cy="350495"/>
          </a:xfrm>
          <a:prstGeom prst="triangle">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绿化养护</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椭圆 1"/>
          <p:cNvSpPr/>
          <p:nvPr/>
        </p:nvSpPr>
        <p:spPr>
          <a:xfrm>
            <a:off x="1291771" y="2452913"/>
            <a:ext cx="2481943" cy="24819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smtClean="0">
                <a:solidFill>
                  <a:schemeClr val="bg1"/>
                </a:solidFill>
                <a:cs typeface="+mn-ea"/>
                <a:sym typeface="+mn-lt"/>
              </a:rPr>
              <a:t>重点提升客户观感</a:t>
            </a:r>
            <a:endParaRPr lang="zh-CN" altLang="en-US" sz="2800" b="1" dirty="0">
              <a:solidFill>
                <a:schemeClr val="bg1"/>
              </a:solidFill>
              <a:cs typeface="+mn-ea"/>
              <a:sym typeface="+mn-lt"/>
            </a:endParaRPr>
          </a:p>
        </p:txBody>
      </p:sp>
      <p:sp>
        <p:nvSpPr>
          <p:cNvPr id="44" name="椭圆 43"/>
          <p:cNvSpPr/>
          <p:nvPr/>
        </p:nvSpPr>
        <p:spPr>
          <a:xfrm>
            <a:off x="3164114" y="1320799"/>
            <a:ext cx="769257" cy="7692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45" name="椭圆 44"/>
          <p:cNvSpPr/>
          <p:nvPr/>
        </p:nvSpPr>
        <p:spPr>
          <a:xfrm>
            <a:off x="3933371" y="2220684"/>
            <a:ext cx="769257" cy="7692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46" name="椭圆 45"/>
          <p:cNvSpPr/>
          <p:nvPr/>
        </p:nvSpPr>
        <p:spPr>
          <a:xfrm>
            <a:off x="4165599" y="3309255"/>
            <a:ext cx="769257" cy="7692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47" name="椭圆 46"/>
          <p:cNvSpPr/>
          <p:nvPr/>
        </p:nvSpPr>
        <p:spPr>
          <a:xfrm>
            <a:off x="3933371" y="4397826"/>
            <a:ext cx="769257" cy="7692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48" name="椭圆 47"/>
          <p:cNvSpPr/>
          <p:nvPr/>
        </p:nvSpPr>
        <p:spPr>
          <a:xfrm>
            <a:off x="3164114" y="5297713"/>
            <a:ext cx="769257" cy="7692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zh-CN" altLang="en-US" dirty="0"/>
          </a:p>
        </p:txBody>
      </p:sp>
      <p:sp>
        <p:nvSpPr>
          <p:cNvPr id="4" name="矩形 3"/>
          <p:cNvSpPr/>
          <p:nvPr/>
        </p:nvSpPr>
        <p:spPr>
          <a:xfrm>
            <a:off x="3984169" y="1233381"/>
            <a:ext cx="5900060" cy="830997"/>
          </a:xfrm>
          <a:prstGeom prst="rect">
            <a:avLst/>
          </a:prstGeom>
        </p:spPr>
        <p:txBody>
          <a:bodyPr wrap="square">
            <a:spAutoFit/>
          </a:bodyPr>
          <a:lstStyle/>
          <a:p>
            <a:pPr>
              <a:lnSpc>
                <a:spcPct val="150000"/>
              </a:lnSpc>
            </a:pPr>
            <a:r>
              <a:rPr lang="zh-CN" altLang="en-US" sz="1600" dirty="0" smtClean="0">
                <a:cs typeface="+mn-ea"/>
                <a:sym typeface="+mn-lt"/>
              </a:rPr>
              <a:t>可保持客户集中区域和重点区域（如：主出入口、大堂、广场等区域）有时季节花美化</a:t>
            </a:r>
            <a:endParaRPr lang="zh-CN" altLang="en-US" sz="1600" dirty="0" smtClean="0">
              <a:cs typeface="+mn-ea"/>
              <a:sym typeface="+mn-lt"/>
            </a:endParaRPr>
          </a:p>
        </p:txBody>
      </p:sp>
      <p:sp>
        <p:nvSpPr>
          <p:cNvPr id="5" name="矩形 4"/>
          <p:cNvSpPr/>
          <p:nvPr/>
        </p:nvSpPr>
        <p:spPr>
          <a:xfrm>
            <a:off x="4862285" y="2189813"/>
            <a:ext cx="6096000" cy="830997"/>
          </a:xfrm>
          <a:prstGeom prst="rect">
            <a:avLst/>
          </a:prstGeom>
        </p:spPr>
        <p:txBody>
          <a:bodyPr>
            <a:spAutoFit/>
          </a:bodyPr>
          <a:lstStyle/>
          <a:p>
            <a:r>
              <a:rPr lang="zh-CN" altLang="en-US" sz="1600" dirty="0" smtClean="0">
                <a:cs typeface="+mn-ea"/>
                <a:sym typeface="+mn-lt"/>
              </a:rPr>
              <a:t>对不同特定区域可选择叶子颜色不同的植被搭配栽种，也可选择价格较便宜的开花植物栽种开拓思维，外出学习，在小区内做一些标志性的植物造型</a:t>
            </a:r>
            <a:endParaRPr lang="en-US" altLang="zh-CN" sz="1600" dirty="0" smtClean="0">
              <a:cs typeface="+mn-ea"/>
              <a:sym typeface="+mn-lt"/>
            </a:endParaRPr>
          </a:p>
        </p:txBody>
      </p:sp>
      <p:sp>
        <p:nvSpPr>
          <p:cNvPr id="6" name="矩形 5"/>
          <p:cNvSpPr/>
          <p:nvPr/>
        </p:nvSpPr>
        <p:spPr>
          <a:xfrm>
            <a:off x="4956625" y="3253778"/>
            <a:ext cx="5881917" cy="830997"/>
          </a:xfrm>
          <a:prstGeom prst="rect">
            <a:avLst/>
          </a:prstGeom>
        </p:spPr>
        <p:txBody>
          <a:bodyPr wrap="square">
            <a:spAutoFit/>
          </a:bodyPr>
          <a:lstStyle/>
          <a:p>
            <a:pPr>
              <a:lnSpc>
                <a:spcPct val="150000"/>
              </a:lnSpc>
            </a:pPr>
            <a:r>
              <a:rPr lang="zh-CN" altLang="en-US" sz="1600" dirty="0" smtClean="0">
                <a:cs typeface="+mn-ea"/>
                <a:sym typeface="+mn-lt"/>
              </a:rPr>
              <a:t>对路面左右草坪进行砍边、切边修饰；针对季节制定绿化养护计划，并落实到位</a:t>
            </a:r>
            <a:endParaRPr lang="zh-CN" altLang="en-US" sz="1600" dirty="0" smtClean="0">
              <a:cs typeface="+mn-ea"/>
              <a:sym typeface="+mn-lt"/>
            </a:endParaRPr>
          </a:p>
        </p:txBody>
      </p:sp>
      <p:sp>
        <p:nvSpPr>
          <p:cNvPr id="7" name="矩形 6"/>
          <p:cNvSpPr/>
          <p:nvPr/>
        </p:nvSpPr>
        <p:spPr>
          <a:xfrm>
            <a:off x="4742542" y="4321865"/>
            <a:ext cx="6096000" cy="830997"/>
          </a:xfrm>
          <a:prstGeom prst="rect">
            <a:avLst/>
          </a:prstGeom>
        </p:spPr>
        <p:txBody>
          <a:bodyPr>
            <a:spAutoFit/>
          </a:bodyPr>
          <a:lstStyle/>
          <a:p>
            <a:pPr>
              <a:lnSpc>
                <a:spcPct val="150000"/>
              </a:lnSpc>
            </a:pPr>
            <a:r>
              <a:rPr lang="zh-CN" altLang="en-US" sz="1600" dirty="0" smtClean="0">
                <a:cs typeface="+mn-ea"/>
                <a:sym typeface="+mn-lt"/>
              </a:rPr>
              <a:t>加强专业技能培训，掌握小区内植物的生长属性与养护要求，做好病虫害预防工作</a:t>
            </a:r>
            <a:endParaRPr lang="zh-CN" altLang="en-US" sz="1600" dirty="0" smtClean="0">
              <a:cs typeface="+mn-ea"/>
              <a:sym typeface="+mn-lt"/>
            </a:endParaRPr>
          </a:p>
        </p:txBody>
      </p:sp>
      <p:sp>
        <p:nvSpPr>
          <p:cNvPr id="8" name="矩形 7"/>
          <p:cNvSpPr/>
          <p:nvPr/>
        </p:nvSpPr>
        <p:spPr>
          <a:xfrm>
            <a:off x="3984169" y="5297713"/>
            <a:ext cx="6074232" cy="830997"/>
          </a:xfrm>
          <a:prstGeom prst="rect">
            <a:avLst/>
          </a:prstGeom>
        </p:spPr>
        <p:txBody>
          <a:bodyPr wrap="square">
            <a:spAutoFit/>
          </a:bodyPr>
          <a:lstStyle/>
          <a:p>
            <a:r>
              <a:rPr lang="zh-CN" altLang="en-US" sz="1600" dirty="0" smtClean="0">
                <a:cs typeface="+mn-ea"/>
                <a:sym typeface="+mn-lt"/>
              </a:rPr>
              <a:t>每年制定乔木修剪计划，避免乔木过于茂盛而影响业主的日常生活为客户免费提供绿化养护知识的咨询，并对有需求的客户家中枯萎的花草进行施肥养护指导</a:t>
            </a:r>
            <a:endParaRPr lang="zh-CN" altLang="en-US" sz="16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07850" y="1228890"/>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681400" y="1228891"/>
            <a:ext cx="2012501" cy="2012501"/>
          </a:xfrm>
          <a:prstGeom prst="rect">
            <a:avLst/>
          </a:prstGeom>
          <a:blipFill>
            <a:blip r:embed="rId2"/>
            <a:srcRect/>
            <a:stretch>
              <a:fillRect l="-29210" r="-287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3944625" y="1228889"/>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Impact" panose="020B0806030902050204" pitchFamily="34" charset="0"/>
                <a:cs typeface="+mn-ea"/>
                <a:sym typeface="+mn-lt"/>
              </a:rPr>
              <a:t>05</a:t>
            </a:r>
            <a:endParaRPr lang="zh-CN" altLang="en-US" sz="7200" dirty="0">
              <a:latin typeface="Impact" panose="020B0806030902050204" pitchFamily="34" charset="0"/>
              <a:cs typeface="+mn-ea"/>
              <a:sym typeface="+mn-lt"/>
            </a:endParaRPr>
          </a:p>
        </p:txBody>
      </p:sp>
      <p:sp>
        <p:nvSpPr>
          <p:cNvPr id="22" name="矩形 21"/>
          <p:cNvSpPr/>
          <p:nvPr/>
        </p:nvSpPr>
        <p:spPr>
          <a:xfrm>
            <a:off x="8471075" y="122888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3880701" y="3708599"/>
            <a:ext cx="4339650" cy="923330"/>
          </a:xfrm>
          <a:prstGeom prst="rect">
            <a:avLst/>
          </a:prstGeom>
          <a:noFill/>
        </p:spPr>
        <p:txBody>
          <a:bodyPr wrap="square" rtlCol="0">
            <a:spAutoFit/>
            <a:scene3d>
              <a:camera prst="orthographicFront"/>
              <a:lightRig rig="threePt" dir="t"/>
            </a:scene3d>
            <a:sp3d contourW="12700"/>
          </a:bodyPr>
          <a:lstStyle/>
          <a:p>
            <a:pPr algn="ctr"/>
            <a:r>
              <a:rPr lang="zh-CN" altLang="en-US" sz="5400" b="1" dirty="0" smtClean="0">
                <a:cs typeface="+mn-ea"/>
                <a:sym typeface="+mn-lt"/>
              </a:rPr>
              <a:t>交通次序</a:t>
            </a:r>
            <a:endParaRPr lang="en-US" altLang="zh-CN" sz="5400" b="1" dirty="0">
              <a:cs typeface="+mn-ea"/>
              <a:sym typeface="+mn-lt"/>
            </a:endParaRPr>
          </a:p>
        </p:txBody>
      </p:sp>
      <p:grpSp>
        <p:nvGrpSpPr>
          <p:cNvPr id="24" name="组合 23"/>
          <p:cNvGrpSpPr/>
          <p:nvPr/>
        </p:nvGrpSpPr>
        <p:grpSpPr>
          <a:xfrm>
            <a:off x="0" y="4872188"/>
            <a:ext cx="12204000" cy="72000"/>
            <a:chOff x="4376786" y="-327967"/>
            <a:chExt cx="1714500" cy="327967"/>
          </a:xfrm>
        </p:grpSpPr>
        <p:sp>
          <p:nvSpPr>
            <p:cNvPr id="25" name="矩形 24"/>
            <p:cNvSpPr/>
            <p:nvPr/>
          </p:nvSpPr>
          <p:spPr>
            <a:xfrm>
              <a:off x="4376786" y="-327967"/>
              <a:ext cx="571500" cy="327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4948286" y="-327967"/>
              <a:ext cx="571500" cy="327967"/>
            </a:xfrm>
            <a:prstGeom prst="rect">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5519786" y="-327967"/>
              <a:ext cx="571500" cy="3279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等腰三角形 27"/>
          <p:cNvSpPr/>
          <p:nvPr/>
        </p:nvSpPr>
        <p:spPr>
          <a:xfrm flipV="1">
            <a:off x="5727700" y="5184447"/>
            <a:ext cx="736600" cy="350495"/>
          </a:xfrm>
          <a:prstGeom prst="triangle">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79717" y="1754861"/>
            <a:ext cx="4218453" cy="6821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交通次序</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1811616" y="1911280"/>
            <a:ext cx="2954654" cy="369332"/>
          </a:xfrm>
          <a:prstGeom prst="rect">
            <a:avLst/>
          </a:prstGeom>
        </p:spPr>
        <p:txBody>
          <a:bodyPr wrap="none">
            <a:spAutoFit/>
          </a:bodyPr>
          <a:lstStyle/>
          <a:p>
            <a:r>
              <a:rPr lang="zh-CN" altLang="en-US" b="1" dirty="0">
                <a:solidFill>
                  <a:schemeClr val="bg1"/>
                </a:solidFill>
                <a:cs typeface="+mn-ea"/>
                <a:sym typeface="+mn-lt"/>
              </a:rPr>
              <a:t>重点加强对乱停放车辆管理</a:t>
            </a:r>
            <a:endParaRPr lang="zh-CN" altLang="en-US" b="1" dirty="0">
              <a:solidFill>
                <a:schemeClr val="bg1"/>
              </a:solidFill>
              <a:cs typeface="+mn-ea"/>
              <a:sym typeface="+mn-lt"/>
            </a:endParaRPr>
          </a:p>
        </p:txBody>
      </p:sp>
      <p:sp>
        <p:nvSpPr>
          <p:cNvPr id="18" name="矩形 17"/>
          <p:cNvSpPr/>
          <p:nvPr/>
        </p:nvSpPr>
        <p:spPr>
          <a:xfrm>
            <a:off x="1179717" y="2741833"/>
            <a:ext cx="4218453" cy="2802624"/>
          </a:xfrm>
          <a:prstGeom prst="rect">
            <a:avLst/>
          </a:prstGeom>
          <a:blipFill>
            <a:blip r:embed="rId1"/>
            <a:srcRect/>
            <a:stretch>
              <a:fillRect l="-786" r="-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766232" y="1754861"/>
            <a:ext cx="808739" cy="6821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0" name="矩形 19"/>
          <p:cNvSpPr/>
          <p:nvPr/>
        </p:nvSpPr>
        <p:spPr>
          <a:xfrm>
            <a:off x="5766232" y="3068404"/>
            <a:ext cx="808739" cy="6821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21" name="矩形 20"/>
          <p:cNvSpPr/>
          <p:nvPr/>
        </p:nvSpPr>
        <p:spPr>
          <a:xfrm>
            <a:off x="5766232" y="4381947"/>
            <a:ext cx="808739" cy="6821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22" name="矩形 21"/>
          <p:cNvSpPr/>
          <p:nvPr/>
        </p:nvSpPr>
        <p:spPr>
          <a:xfrm>
            <a:off x="6574971" y="1698368"/>
            <a:ext cx="4615543" cy="1077218"/>
          </a:xfrm>
          <a:prstGeom prst="rect">
            <a:avLst/>
          </a:prstGeom>
        </p:spPr>
        <p:txBody>
          <a:bodyPr wrap="square">
            <a:spAutoFit/>
          </a:bodyPr>
          <a:lstStyle/>
          <a:p>
            <a:r>
              <a:rPr lang="zh-CN" altLang="en-US" sz="1600" dirty="0">
                <a:solidFill>
                  <a:schemeClr val="tx1">
                    <a:lumMod val="75000"/>
                    <a:lumOff val="25000"/>
                  </a:schemeClr>
                </a:solidFill>
                <a:cs typeface="+mn-ea"/>
                <a:sym typeface="+mn-lt"/>
              </a:rPr>
              <a:t>高峰期安排专人引导客户的进出与车辆停放，减少客户等待时间，及时处理冲突；岗位间形成互动，确保车辆驶入、引导、停放均有岗位跟进，缩短客户寻找车位的时间，规范车辆停放</a:t>
            </a:r>
            <a:endParaRPr lang="zh-CN" altLang="en-US" sz="1600" dirty="0">
              <a:solidFill>
                <a:schemeClr val="tx1">
                  <a:lumMod val="75000"/>
                  <a:lumOff val="25000"/>
                </a:schemeClr>
              </a:solidFill>
              <a:cs typeface="+mn-ea"/>
              <a:sym typeface="+mn-lt"/>
            </a:endParaRPr>
          </a:p>
        </p:txBody>
      </p:sp>
      <p:sp>
        <p:nvSpPr>
          <p:cNvPr id="23" name="矩形 22"/>
          <p:cNvSpPr/>
          <p:nvPr/>
        </p:nvSpPr>
        <p:spPr>
          <a:xfrm>
            <a:off x="6574971" y="3113203"/>
            <a:ext cx="4615543" cy="584775"/>
          </a:xfrm>
          <a:prstGeom prst="rect">
            <a:avLst/>
          </a:prstGeom>
        </p:spPr>
        <p:txBody>
          <a:bodyPr wrap="square">
            <a:spAutoFit/>
          </a:bodyPr>
          <a:lstStyle/>
          <a:p>
            <a:r>
              <a:rPr lang="zh-CN" altLang="en-US" sz="1600" dirty="0">
                <a:solidFill>
                  <a:schemeClr val="tx1">
                    <a:lumMod val="75000"/>
                    <a:lumOff val="25000"/>
                  </a:schemeClr>
                </a:solidFill>
                <a:cs typeface="+mn-ea"/>
                <a:sym typeface="+mn-lt"/>
              </a:rPr>
              <a:t>针对阳光新邸或大的区域进行人流分离管理，可加开原有消防通道</a:t>
            </a:r>
            <a:endParaRPr lang="zh-CN" altLang="en-US" sz="1600" dirty="0">
              <a:solidFill>
                <a:schemeClr val="tx1">
                  <a:lumMod val="75000"/>
                  <a:lumOff val="25000"/>
                </a:schemeClr>
              </a:solidFill>
              <a:cs typeface="+mn-ea"/>
              <a:sym typeface="+mn-lt"/>
            </a:endParaRPr>
          </a:p>
        </p:txBody>
      </p:sp>
      <p:sp>
        <p:nvSpPr>
          <p:cNvPr id="24" name="矩形 23"/>
          <p:cNvSpPr/>
          <p:nvPr/>
        </p:nvSpPr>
        <p:spPr>
          <a:xfrm>
            <a:off x="6574971" y="4380580"/>
            <a:ext cx="4838664" cy="1077218"/>
          </a:xfrm>
          <a:prstGeom prst="rect">
            <a:avLst/>
          </a:prstGeom>
        </p:spPr>
        <p:txBody>
          <a:bodyPr wrap="square">
            <a:spAutoFit/>
          </a:bodyPr>
          <a:lstStyle/>
          <a:p>
            <a:r>
              <a:rPr lang="zh-CN" altLang="en-US" sz="1600" dirty="0">
                <a:solidFill>
                  <a:schemeClr val="tx1">
                    <a:lumMod val="75000"/>
                    <a:lumOff val="25000"/>
                  </a:schemeClr>
                </a:solidFill>
                <a:cs typeface="+mn-ea"/>
                <a:sym typeface="+mn-lt"/>
              </a:rPr>
              <a:t>对经常违规的车主，各岗位必须熟知其信息，物业管理圈，从其一进入小区开始，车场岗就要进行提醒，还要定期采取电话提醒和上门进行沟通，直至此车主改变违规习惯</a:t>
            </a:r>
            <a:endParaRPr lang="zh-CN" altLang="en-US" sz="16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79717" y="1754861"/>
            <a:ext cx="4218453" cy="6821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交通次序</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1811616" y="1911280"/>
            <a:ext cx="2954654" cy="369332"/>
          </a:xfrm>
          <a:prstGeom prst="rect">
            <a:avLst/>
          </a:prstGeom>
        </p:spPr>
        <p:txBody>
          <a:bodyPr wrap="none">
            <a:spAutoFit/>
          </a:bodyPr>
          <a:lstStyle/>
          <a:p>
            <a:r>
              <a:rPr lang="zh-CN" altLang="en-US" b="1" dirty="0">
                <a:solidFill>
                  <a:schemeClr val="bg1"/>
                </a:solidFill>
                <a:cs typeface="+mn-ea"/>
                <a:sym typeface="+mn-lt"/>
              </a:rPr>
              <a:t>重点加强对乱停放车辆管理</a:t>
            </a:r>
            <a:endParaRPr lang="zh-CN" altLang="en-US" b="1" dirty="0">
              <a:solidFill>
                <a:schemeClr val="bg1"/>
              </a:solidFill>
              <a:cs typeface="+mn-ea"/>
              <a:sym typeface="+mn-lt"/>
            </a:endParaRPr>
          </a:p>
        </p:txBody>
      </p:sp>
      <p:sp>
        <p:nvSpPr>
          <p:cNvPr id="18" name="矩形 17"/>
          <p:cNvSpPr/>
          <p:nvPr/>
        </p:nvSpPr>
        <p:spPr>
          <a:xfrm>
            <a:off x="1179717" y="2741833"/>
            <a:ext cx="4218453" cy="2802624"/>
          </a:xfrm>
          <a:prstGeom prst="rect">
            <a:avLst/>
          </a:prstGeom>
          <a:blipFill>
            <a:blip r:embed="rId1"/>
            <a:srcRect/>
            <a:stretch>
              <a:fillRect l="-786" r="-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766232" y="1621803"/>
            <a:ext cx="808739" cy="6821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20" name="矩形 19"/>
          <p:cNvSpPr/>
          <p:nvPr/>
        </p:nvSpPr>
        <p:spPr>
          <a:xfrm>
            <a:off x="5766232" y="2761562"/>
            <a:ext cx="808739" cy="6821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zh-CN" altLang="en-US" dirty="0"/>
          </a:p>
        </p:txBody>
      </p:sp>
      <p:sp>
        <p:nvSpPr>
          <p:cNvPr id="21" name="矩形 20"/>
          <p:cNvSpPr/>
          <p:nvPr/>
        </p:nvSpPr>
        <p:spPr>
          <a:xfrm>
            <a:off x="5766232" y="3901321"/>
            <a:ext cx="808739" cy="6821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6</a:t>
            </a:r>
            <a:endParaRPr lang="zh-CN" altLang="en-US" dirty="0"/>
          </a:p>
        </p:txBody>
      </p:sp>
      <p:sp>
        <p:nvSpPr>
          <p:cNvPr id="27" name="矩形 26"/>
          <p:cNvSpPr/>
          <p:nvPr/>
        </p:nvSpPr>
        <p:spPr>
          <a:xfrm>
            <a:off x="5766232" y="5041080"/>
            <a:ext cx="808739" cy="6821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7</a:t>
            </a:r>
            <a:endParaRPr lang="zh-CN" altLang="en-US" dirty="0"/>
          </a:p>
        </p:txBody>
      </p:sp>
      <p:sp>
        <p:nvSpPr>
          <p:cNvPr id="28" name="矩形 27"/>
          <p:cNvSpPr/>
          <p:nvPr/>
        </p:nvSpPr>
        <p:spPr>
          <a:xfrm>
            <a:off x="6574971" y="1570374"/>
            <a:ext cx="4663060" cy="830997"/>
          </a:xfrm>
          <a:prstGeom prst="rect">
            <a:avLst/>
          </a:prstGeom>
        </p:spPr>
        <p:txBody>
          <a:bodyPr wrap="square">
            <a:spAutoFit/>
          </a:bodyPr>
          <a:lstStyle/>
          <a:p>
            <a:r>
              <a:rPr lang="zh-CN" altLang="en-US" sz="1600" dirty="0">
                <a:solidFill>
                  <a:schemeClr val="tx1">
                    <a:lumMod val="75000"/>
                    <a:lumOff val="25000"/>
                  </a:schemeClr>
                </a:solidFill>
                <a:cs typeface="+mn-ea"/>
                <a:sym typeface="+mn-lt"/>
              </a:rPr>
              <a:t>对于停车位不足的区域，要积极的与业户沟通探讨，寻求资源拓展车位，改善停车位不足情况</a:t>
            </a:r>
            <a:r>
              <a:rPr lang="en-US" altLang="zh-CN" sz="1600" dirty="0">
                <a:solidFill>
                  <a:schemeClr val="tx1">
                    <a:lumMod val="75000"/>
                    <a:lumOff val="25000"/>
                  </a:schemeClr>
                </a:solidFill>
                <a:cs typeface="+mn-ea"/>
                <a:sym typeface="+mn-lt"/>
              </a:rPr>
              <a:t>〔</a:t>
            </a:r>
            <a:r>
              <a:rPr lang="zh-CN" altLang="en-US" sz="1600" dirty="0">
                <a:solidFill>
                  <a:schemeClr val="tx1">
                    <a:lumMod val="75000"/>
                    <a:lumOff val="25000"/>
                  </a:schemeClr>
                </a:solidFill>
                <a:cs typeface="+mn-ea"/>
                <a:sym typeface="+mn-lt"/>
              </a:rPr>
              <a:t>如路面或广场</a:t>
            </a:r>
            <a:r>
              <a:rPr lang="en-US" altLang="zh-CN" sz="1600" dirty="0">
                <a:solidFill>
                  <a:schemeClr val="tx1">
                    <a:lumMod val="75000"/>
                    <a:lumOff val="25000"/>
                  </a:schemeClr>
                </a:solidFill>
                <a:cs typeface="+mn-ea"/>
                <a:sym typeface="+mn-lt"/>
              </a:rPr>
              <a:t>〕</a:t>
            </a:r>
            <a:endParaRPr lang="zh-CN" altLang="en-US" sz="1600" dirty="0">
              <a:solidFill>
                <a:schemeClr val="tx1">
                  <a:lumMod val="75000"/>
                  <a:lumOff val="25000"/>
                </a:schemeClr>
              </a:solidFill>
              <a:cs typeface="+mn-ea"/>
              <a:sym typeface="+mn-lt"/>
            </a:endParaRPr>
          </a:p>
        </p:txBody>
      </p:sp>
      <p:sp>
        <p:nvSpPr>
          <p:cNvPr id="29" name="矩形 28"/>
          <p:cNvSpPr/>
          <p:nvPr/>
        </p:nvSpPr>
        <p:spPr>
          <a:xfrm>
            <a:off x="6574971" y="2698207"/>
            <a:ext cx="4663060" cy="830997"/>
          </a:xfrm>
          <a:prstGeom prst="rect">
            <a:avLst/>
          </a:prstGeom>
        </p:spPr>
        <p:txBody>
          <a:bodyPr wrap="square">
            <a:spAutoFit/>
          </a:bodyPr>
          <a:lstStyle/>
          <a:p>
            <a:r>
              <a:rPr lang="zh-CN" altLang="en-US" sz="1600" dirty="0">
                <a:solidFill>
                  <a:schemeClr val="tx1">
                    <a:lumMod val="75000"/>
                    <a:lumOff val="25000"/>
                  </a:schemeClr>
                </a:solidFill>
                <a:cs typeface="+mn-ea"/>
                <a:sym typeface="+mn-lt"/>
              </a:rPr>
              <a:t>增强小区车位信息的透明度，如定期将项目内车位信息进行公示，加强与业主的沟通，提醒业主在买车前要充分考虑停车位的问题</a:t>
            </a:r>
            <a:endParaRPr lang="zh-CN" altLang="en-US" sz="1600" dirty="0">
              <a:solidFill>
                <a:schemeClr val="tx1">
                  <a:lumMod val="75000"/>
                  <a:lumOff val="25000"/>
                </a:schemeClr>
              </a:solidFill>
              <a:cs typeface="+mn-ea"/>
              <a:sym typeface="+mn-lt"/>
            </a:endParaRPr>
          </a:p>
        </p:txBody>
      </p:sp>
      <p:sp>
        <p:nvSpPr>
          <p:cNvPr id="30" name="矩形 29"/>
          <p:cNvSpPr/>
          <p:nvPr/>
        </p:nvSpPr>
        <p:spPr>
          <a:xfrm>
            <a:off x="6574971" y="3959472"/>
            <a:ext cx="4838664" cy="584775"/>
          </a:xfrm>
          <a:prstGeom prst="rect">
            <a:avLst/>
          </a:prstGeom>
        </p:spPr>
        <p:txBody>
          <a:bodyPr wrap="square">
            <a:spAutoFit/>
          </a:bodyPr>
          <a:lstStyle/>
          <a:p>
            <a:r>
              <a:rPr lang="zh-CN" altLang="en-US" sz="1600" dirty="0">
                <a:solidFill>
                  <a:schemeClr val="tx1">
                    <a:lumMod val="75000"/>
                    <a:lumOff val="25000"/>
                  </a:schemeClr>
                </a:solidFill>
                <a:cs typeface="+mn-ea"/>
                <a:sym typeface="+mn-lt"/>
              </a:rPr>
              <a:t>定期举行专项宣传，如文明行车宣传月、小区交通秩序宣传月等，通过举行各类活动进行广泛宣传</a:t>
            </a:r>
            <a:endParaRPr lang="zh-CN" altLang="en-US" sz="1600" dirty="0">
              <a:solidFill>
                <a:schemeClr val="tx1">
                  <a:lumMod val="75000"/>
                  <a:lumOff val="25000"/>
                </a:schemeClr>
              </a:solidFill>
              <a:cs typeface="+mn-ea"/>
              <a:sym typeface="+mn-lt"/>
            </a:endParaRPr>
          </a:p>
        </p:txBody>
      </p:sp>
      <p:sp>
        <p:nvSpPr>
          <p:cNvPr id="31" name="矩形 30"/>
          <p:cNvSpPr/>
          <p:nvPr/>
        </p:nvSpPr>
        <p:spPr>
          <a:xfrm>
            <a:off x="6574970" y="5089777"/>
            <a:ext cx="5065487" cy="584775"/>
          </a:xfrm>
          <a:prstGeom prst="rect">
            <a:avLst/>
          </a:prstGeom>
        </p:spPr>
        <p:txBody>
          <a:bodyPr wrap="square">
            <a:spAutoFit/>
          </a:bodyPr>
          <a:lstStyle/>
          <a:p>
            <a:r>
              <a:rPr lang="zh-CN" altLang="en-US" sz="1600" dirty="0">
                <a:solidFill>
                  <a:schemeClr val="tx1">
                    <a:lumMod val="75000"/>
                    <a:lumOff val="25000"/>
                  </a:schemeClr>
                </a:solidFill>
                <a:cs typeface="+mn-ea"/>
                <a:sym typeface="+mn-lt"/>
              </a:rPr>
              <a:t>收集社区周边汽车维修服务单位紧急联系电话，采购简易更换汽车轮胎工具并根据需要协助助更换汽车轮胎</a:t>
            </a:r>
            <a:endParaRPr lang="zh-CN" altLang="en-US" sz="16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ppt_y</p:attrName>
                                        </p:attrNameLst>
                                      </p:cBhvr>
                                      <p:tavLst>
                                        <p:tav tm="0">
                                          <p:val>
                                            <p:strVal val="#ppt_y+#ppt_h*1.125000"/>
                                          </p:val>
                                        </p:tav>
                                        <p:tav tm="100000">
                                          <p:val>
                                            <p:strVal val="#ppt_y"/>
                                          </p:val>
                                        </p:tav>
                                      </p:tavLst>
                                    </p:anim>
                                    <p:animEffect transition="in" filter="wipe(up)">
                                      <p:cBhvr>
                                        <p:cTn id="8" dur="500"/>
                                        <p:tgtEl>
                                          <p:spTgt spid="28"/>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ppt_y</p:attrName>
                                        </p:attrNameLst>
                                      </p:cBhvr>
                                      <p:tavLst>
                                        <p:tav tm="0">
                                          <p:val>
                                            <p:strVal val="#ppt_y+#ppt_h*1.125000"/>
                                          </p:val>
                                        </p:tav>
                                        <p:tav tm="100000">
                                          <p:val>
                                            <p:strVal val="#ppt_y"/>
                                          </p:val>
                                        </p:tav>
                                      </p:tavLst>
                                    </p:anim>
                                    <p:animEffect transition="in" filter="wipe(up)">
                                      <p:cBhvr>
                                        <p:cTn id="13" dur="500"/>
                                        <p:tgtEl>
                                          <p:spTgt spid="29"/>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p:tgtEl>
                                          <p:spTgt spid="30"/>
                                        </p:tgtEl>
                                        <p:attrNameLst>
                                          <p:attrName>ppt_y</p:attrName>
                                        </p:attrNameLst>
                                      </p:cBhvr>
                                      <p:tavLst>
                                        <p:tav tm="0">
                                          <p:val>
                                            <p:strVal val="#ppt_y+#ppt_h*1.125000"/>
                                          </p:val>
                                        </p:tav>
                                        <p:tav tm="100000">
                                          <p:val>
                                            <p:strVal val="#ppt_y"/>
                                          </p:val>
                                        </p:tav>
                                      </p:tavLst>
                                    </p:anim>
                                    <p:animEffect transition="in" filter="wipe(up)">
                                      <p:cBhvr>
                                        <p:cTn id="18" dur="500"/>
                                        <p:tgtEl>
                                          <p:spTgt spid="30"/>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p:tgtEl>
                                          <p:spTgt spid="31"/>
                                        </p:tgtEl>
                                        <p:attrNameLst>
                                          <p:attrName>ppt_y</p:attrName>
                                        </p:attrNameLst>
                                      </p:cBhvr>
                                      <p:tavLst>
                                        <p:tav tm="0">
                                          <p:val>
                                            <p:strVal val="#ppt_y+#ppt_h*1.125000"/>
                                          </p:val>
                                        </p:tav>
                                        <p:tav tm="100000">
                                          <p:val>
                                            <p:strVal val="#ppt_y"/>
                                          </p:val>
                                        </p:tav>
                                      </p:tavLst>
                                    </p:anim>
                                    <p:animEffect transition="in" filter="wipe(up)">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07850" y="1228890"/>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681400" y="1228891"/>
            <a:ext cx="2012501" cy="2012501"/>
          </a:xfrm>
          <a:prstGeom prst="rect">
            <a:avLst/>
          </a:prstGeom>
          <a:blipFill>
            <a:blip r:embed="rId2"/>
            <a:srcRect/>
            <a:stretch>
              <a:fillRect l="-29210" r="-287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3944625" y="1228889"/>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Impact" panose="020B0806030902050204" pitchFamily="34" charset="0"/>
                <a:cs typeface="+mn-ea"/>
                <a:sym typeface="+mn-lt"/>
              </a:rPr>
              <a:t>06</a:t>
            </a:r>
            <a:endParaRPr lang="zh-CN" altLang="en-US" sz="7200" dirty="0">
              <a:latin typeface="Impact" panose="020B0806030902050204" pitchFamily="34" charset="0"/>
              <a:cs typeface="+mn-ea"/>
              <a:sym typeface="+mn-lt"/>
            </a:endParaRPr>
          </a:p>
        </p:txBody>
      </p:sp>
      <p:sp>
        <p:nvSpPr>
          <p:cNvPr id="22" name="矩形 21"/>
          <p:cNvSpPr/>
          <p:nvPr/>
        </p:nvSpPr>
        <p:spPr>
          <a:xfrm>
            <a:off x="8471075" y="122888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4530598" y="3708599"/>
            <a:ext cx="2954655" cy="923330"/>
          </a:xfrm>
          <a:prstGeom prst="rect">
            <a:avLst/>
          </a:prstGeom>
          <a:noFill/>
        </p:spPr>
        <p:txBody>
          <a:bodyPr wrap="none" rtlCol="0">
            <a:spAutoFit/>
            <a:scene3d>
              <a:camera prst="orthographicFront"/>
              <a:lightRig rig="threePt" dir="t"/>
            </a:scene3d>
            <a:sp3d contourW="12700"/>
          </a:bodyPr>
          <a:lstStyle/>
          <a:p>
            <a:r>
              <a:rPr lang="zh-CN" altLang="en-US" sz="5400" b="1" dirty="0" smtClean="0">
                <a:cs typeface="+mn-ea"/>
                <a:sym typeface="+mn-lt"/>
              </a:rPr>
              <a:t>家庭装修</a:t>
            </a:r>
            <a:endParaRPr lang="en-US" altLang="zh-CN" sz="5400" b="1" dirty="0">
              <a:cs typeface="+mn-ea"/>
              <a:sym typeface="+mn-lt"/>
            </a:endParaRPr>
          </a:p>
        </p:txBody>
      </p:sp>
      <p:grpSp>
        <p:nvGrpSpPr>
          <p:cNvPr id="24" name="组合 23"/>
          <p:cNvGrpSpPr/>
          <p:nvPr/>
        </p:nvGrpSpPr>
        <p:grpSpPr>
          <a:xfrm>
            <a:off x="0" y="4872188"/>
            <a:ext cx="12204000" cy="72000"/>
            <a:chOff x="4376786" y="-327967"/>
            <a:chExt cx="1714500" cy="327967"/>
          </a:xfrm>
        </p:grpSpPr>
        <p:sp>
          <p:nvSpPr>
            <p:cNvPr id="25" name="矩形 24"/>
            <p:cNvSpPr/>
            <p:nvPr/>
          </p:nvSpPr>
          <p:spPr>
            <a:xfrm>
              <a:off x="4376786" y="-327967"/>
              <a:ext cx="571500" cy="327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4948286" y="-327967"/>
              <a:ext cx="571500" cy="327967"/>
            </a:xfrm>
            <a:prstGeom prst="rect">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5519786" y="-327967"/>
              <a:ext cx="571500" cy="3279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等腰三角形 27"/>
          <p:cNvSpPr/>
          <p:nvPr/>
        </p:nvSpPr>
        <p:spPr>
          <a:xfrm flipV="1">
            <a:off x="5727700" y="5184447"/>
            <a:ext cx="736600" cy="350495"/>
          </a:xfrm>
          <a:prstGeom prst="triangle">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家庭装修</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六边形 16"/>
          <p:cNvSpPr/>
          <p:nvPr/>
        </p:nvSpPr>
        <p:spPr>
          <a:xfrm>
            <a:off x="3971655" y="2429954"/>
            <a:ext cx="1642234" cy="141571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695414" y="2173497"/>
            <a:ext cx="2524897" cy="738664"/>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4.</a:t>
            </a:r>
            <a:r>
              <a:rPr lang="zh-CN" altLang="en-US" sz="1400" dirty="0" smtClean="0">
                <a:solidFill>
                  <a:schemeClr val="tx1">
                    <a:lumMod val="75000"/>
                    <a:lumOff val="25000"/>
                  </a:schemeClr>
                </a:solidFill>
                <a:cs typeface="+mn-ea"/>
                <a:sym typeface="+mn-lt"/>
              </a:rPr>
              <a:t>家庭维修回访情况每月形成报告，将当月发现的问题汇总分析，以便改善家庭维修服务</a:t>
            </a:r>
            <a:endParaRPr lang="zh-CN" altLang="en-US" sz="1400" dirty="0">
              <a:solidFill>
                <a:schemeClr val="tx1">
                  <a:lumMod val="75000"/>
                  <a:lumOff val="25000"/>
                </a:schemeClr>
              </a:solidFill>
              <a:cs typeface="+mn-ea"/>
              <a:sym typeface="+mn-lt"/>
            </a:endParaRPr>
          </a:p>
        </p:txBody>
      </p:sp>
      <p:sp>
        <p:nvSpPr>
          <p:cNvPr id="24" name="矩形 23"/>
          <p:cNvSpPr/>
          <p:nvPr/>
        </p:nvSpPr>
        <p:spPr>
          <a:xfrm>
            <a:off x="1281658" y="2084756"/>
            <a:ext cx="2524897" cy="954107"/>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1.</a:t>
            </a:r>
            <a:r>
              <a:rPr lang="zh-CN" altLang="en-US" sz="1400" dirty="0" smtClean="0">
                <a:solidFill>
                  <a:schemeClr val="tx1">
                    <a:lumMod val="75000"/>
                    <a:lumOff val="25000"/>
                  </a:schemeClr>
                </a:solidFill>
                <a:cs typeface="+mn-ea"/>
                <a:sym typeface="+mn-lt"/>
              </a:rPr>
              <a:t>制定落实客户投诉、家政维修回访制度，发现问题及时改进，并及时将回访情况汇总发送相关责任人</a:t>
            </a:r>
            <a:endParaRPr lang="zh-CN" altLang="en-US" sz="1400" dirty="0">
              <a:solidFill>
                <a:schemeClr val="tx1">
                  <a:lumMod val="75000"/>
                  <a:lumOff val="25000"/>
                </a:schemeClr>
              </a:solidFill>
              <a:cs typeface="+mn-ea"/>
              <a:sym typeface="+mn-lt"/>
            </a:endParaRPr>
          </a:p>
        </p:txBody>
      </p:sp>
      <p:sp>
        <p:nvSpPr>
          <p:cNvPr id="26" name="六边形 25"/>
          <p:cNvSpPr/>
          <p:nvPr/>
        </p:nvSpPr>
        <p:spPr>
          <a:xfrm>
            <a:off x="5416795" y="1669944"/>
            <a:ext cx="1642234" cy="141571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a:off x="6861935" y="2429954"/>
            <a:ext cx="1642234" cy="141571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3971655" y="4011092"/>
            <a:ext cx="1642234" cy="1415719"/>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a:off x="5416795" y="3251082"/>
            <a:ext cx="1642234" cy="1415719"/>
          </a:xfrm>
          <a:prstGeom prst="hexagon">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a:off x="6861935" y="4011092"/>
            <a:ext cx="1642234" cy="141571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a:off x="5416795" y="4832220"/>
            <a:ext cx="1642234" cy="141571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8695414" y="3643687"/>
            <a:ext cx="2524897" cy="738664"/>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5.</a:t>
            </a:r>
            <a:r>
              <a:rPr lang="zh-CN" altLang="en-US" sz="1400" dirty="0" smtClean="0">
                <a:solidFill>
                  <a:schemeClr val="tx1">
                    <a:lumMod val="75000"/>
                    <a:lumOff val="25000"/>
                  </a:schemeClr>
                </a:solidFill>
                <a:cs typeface="+mn-ea"/>
                <a:sym typeface="+mn-lt"/>
              </a:rPr>
              <a:t>每季度组织家政维修人员经验分享会，分享家政服务创新办法、家政维修小窍门等</a:t>
            </a:r>
            <a:endParaRPr lang="zh-CN" altLang="en-US" sz="1400" dirty="0">
              <a:solidFill>
                <a:schemeClr val="tx1">
                  <a:lumMod val="75000"/>
                  <a:lumOff val="25000"/>
                </a:schemeClr>
              </a:solidFill>
              <a:cs typeface="+mn-ea"/>
              <a:sym typeface="+mn-lt"/>
            </a:endParaRPr>
          </a:p>
        </p:txBody>
      </p:sp>
      <p:sp>
        <p:nvSpPr>
          <p:cNvPr id="39" name="矩形 38"/>
          <p:cNvSpPr/>
          <p:nvPr/>
        </p:nvSpPr>
        <p:spPr>
          <a:xfrm>
            <a:off x="1281658" y="3733093"/>
            <a:ext cx="2524897" cy="523220"/>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2.</a:t>
            </a:r>
            <a:r>
              <a:rPr lang="zh-CN" altLang="en-US" sz="1400" dirty="0" smtClean="0">
                <a:solidFill>
                  <a:schemeClr val="tx1">
                    <a:lumMod val="75000"/>
                    <a:lumOff val="25000"/>
                  </a:schemeClr>
                </a:solidFill>
                <a:cs typeface="+mn-ea"/>
                <a:sym typeface="+mn-lt"/>
              </a:rPr>
              <a:t>将家政维修服务流程标准化，重点为服务礼仪上</a:t>
            </a:r>
            <a:endParaRPr lang="zh-CN" altLang="en-US" sz="1400" dirty="0">
              <a:solidFill>
                <a:schemeClr val="tx1">
                  <a:lumMod val="75000"/>
                  <a:lumOff val="25000"/>
                </a:schemeClr>
              </a:solidFill>
              <a:cs typeface="+mn-ea"/>
              <a:sym typeface="+mn-lt"/>
            </a:endParaRPr>
          </a:p>
        </p:txBody>
      </p:sp>
      <p:sp>
        <p:nvSpPr>
          <p:cNvPr id="41" name="矩形 40"/>
          <p:cNvSpPr/>
          <p:nvPr/>
        </p:nvSpPr>
        <p:spPr>
          <a:xfrm>
            <a:off x="1281657" y="5015480"/>
            <a:ext cx="2887091" cy="954107"/>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3.</a:t>
            </a:r>
            <a:r>
              <a:rPr lang="zh-CN" altLang="en-US" sz="1400" dirty="0" smtClean="0">
                <a:solidFill>
                  <a:schemeClr val="tx1">
                    <a:lumMod val="75000"/>
                    <a:lumOff val="25000"/>
                  </a:schemeClr>
                </a:solidFill>
                <a:cs typeface="+mn-ea"/>
                <a:sym typeface="+mn-lt"/>
              </a:rPr>
              <a:t>家政维修完成后一个工作日内要求客服人员进行回访，维修效果不理想、客户有异议的，及时将信息传递给工程办跟进处理</a:t>
            </a:r>
            <a:endParaRPr lang="zh-CN" altLang="en-US" sz="1400" dirty="0">
              <a:solidFill>
                <a:schemeClr val="tx1">
                  <a:lumMod val="75000"/>
                  <a:lumOff val="25000"/>
                </a:schemeClr>
              </a:solidFill>
              <a:cs typeface="+mn-ea"/>
              <a:sym typeface="+mn-lt"/>
            </a:endParaRPr>
          </a:p>
        </p:txBody>
      </p:sp>
      <p:sp>
        <p:nvSpPr>
          <p:cNvPr id="43" name="矩形 42"/>
          <p:cNvSpPr/>
          <p:nvPr/>
        </p:nvSpPr>
        <p:spPr>
          <a:xfrm>
            <a:off x="8695414" y="5378924"/>
            <a:ext cx="2524897" cy="523220"/>
          </a:xfrm>
          <a:prstGeom prst="rect">
            <a:avLst/>
          </a:prstGeom>
        </p:spPr>
        <p:txBody>
          <a:bodyPr wrap="square">
            <a:spAutoFit/>
          </a:bodyPr>
          <a:lstStyle/>
          <a:p>
            <a:r>
              <a:rPr lang="en-US" altLang="zh-CN" sz="1400" dirty="0" smtClean="0">
                <a:solidFill>
                  <a:schemeClr val="tx1">
                    <a:lumMod val="75000"/>
                    <a:lumOff val="25000"/>
                  </a:schemeClr>
                </a:solidFill>
                <a:cs typeface="+mn-ea"/>
                <a:sym typeface="+mn-lt"/>
              </a:rPr>
              <a:t>6.</a:t>
            </a:r>
            <a:r>
              <a:rPr lang="zh-CN" altLang="en-US" sz="1400" dirty="0" smtClean="0">
                <a:solidFill>
                  <a:schemeClr val="tx1">
                    <a:lumMod val="75000"/>
                    <a:lumOff val="25000"/>
                  </a:schemeClr>
                </a:solidFill>
                <a:cs typeface="+mn-ea"/>
                <a:sym typeface="+mn-lt"/>
              </a:rPr>
              <a:t>设置家政维修实操基地，强化技术人员专业技能提升</a:t>
            </a:r>
            <a:endParaRPr lang="zh-CN" altLang="en-US" sz="1400" dirty="0">
              <a:solidFill>
                <a:schemeClr val="tx1">
                  <a:lumMod val="75000"/>
                  <a:lumOff val="25000"/>
                </a:schemeClr>
              </a:solidFill>
              <a:cs typeface="+mn-ea"/>
              <a:sym typeface="+mn-lt"/>
            </a:endParaRPr>
          </a:p>
        </p:txBody>
      </p:sp>
      <p:grpSp>
        <p:nvGrpSpPr>
          <p:cNvPr id="45" name="组合 44"/>
          <p:cNvGrpSpPr/>
          <p:nvPr/>
        </p:nvGrpSpPr>
        <p:grpSpPr>
          <a:xfrm>
            <a:off x="6053912" y="5340841"/>
            <a:ext cx="392419" cy="398475"/>
            <a:chOff x="6436456" y="2115929"/>
            <a:chExt cx="392419" cy="398475"/>
          </a:xfrm>
        </p:grpSpPr>
        <p:sp>
          <p:nvSpPr>
            <p:cNvPr id="46" name="Freeform 318"/>
            <p:cNvSpPr/>
            <p:nvPr/>
          </p:nvSpPr>
          <p:spPr bwMode="auto">
            <a:xfrm>
              <a:off x="6572107" y="2279437"/>
              <a:ext cx="256768" cy="23012"/>
            </a:xfrm>
            <a:custGeom>
              <a:avLst/>
              <a:gdLst>
                <a:gd name="T0" fmla="*/ 4 w 90"/>
                <a:gd name="T1" fmla="*/ 8 h 8"/>
                <a:gd name="T2" fmla="*/ 0 w 90"/>
                <a:gd name="T3" fmla="*/ 4 h 8"/>
                <a:gd name="T4" fmla="*/ 4 w 90"/>
                <a:gd name="T5" fmla="*/ 0 h 8"/>
                <a:gd name="T6" fmla="*/ 86 w 90"/>
                <a:gd name="T7" fmla="*/ 0 h 8"/>
                <a:gd name="T8" fmla="*/ 90 w 90"/>
                <a:gd name="T9" fmla="*/ 4 h 8"/>
                <a:gd name="T10" fmla="*/ 86 w 90"/>
                <a:gd name="T11" fmla="*/ 8 h 8"/>
                <a:gd name="T12" fmla="*/ 4 w 9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90" h="8">
                  <a:moveTo>
                    <a:pt x="4" y="8"/>
                  </a:moveTo>
                  <a:cubicBezTo>
                    <a:pt x="2" y="8"/>
                    <a:pt x="0" y="6"/>
                    <a:pt x="0" y="4"/>
                  </a:cubicBezTo>
                  <a:cubicBezTo>
                    <a:pt x="0" y="2"/>
                    <a:pt x="2" y="0"/>
                    <a:pt x="4" y="0"/>
                  </a:cubicBezTo>
                  <a:cubicBezTo>
                    <a:pt x="86" y="0"/>
                    <a:pt x="86" y="0"/>
                    <a:pt x="86" y="0"/>
                  </a:cubicBezTo>
                  <a:cubicBezTo>
                    <a:pt x="88" y="0"/>
                    <a:pt x="90" y="2"/>
                    <a:pt x="90" y="4"/>
                  </a:cubicBezTo>
                  <a:cubicBezTo>
                    <a:pt x="90" y="6"/>
                    <a:pt x="88" y="8"/>
                    <a:pt x="86" y="8"/>
                  </a:cubicBezTo>
                  <a:lnTo>
                    <a:pt x="4"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19"/>
            <p:cNvSpPr/>
            <p:nvPr/>
          </p:nvSpPr>
          <p:spPr bwMode="auto">
            <a:xfrm>
              <a:off x="6738037" y="2210400"/>
              <a:ext cx="90838" cy="159875"/>
            </a:xfrm>
            <a:custGeom>
              <a:avLst/>
              <a:gdLst>
                <a:gd name="T0" fmla="*/ 4 w 32"/>
                <a:gd name="T1" fmla="*/ 56 h 56"/>
                <a:gd name="T2" fmla="*/ 1 w 32"/>
                <a:gd name="T3" fmla="*/ 55 h 56"/>
                <a:gd name="T4" fmla="*/ 1 w 32"/>
                <a:gd name="T5" fmla="*/ 49 h 56"/>
                <a:gd name="T6" fmla="*/ 22 w 32"/>
                <a:gd name="T7" fmla="*/ 28 h 56"/>
                <a:gd name="T8" fmla="*/ 1 w 32"/>
                <a:gd name="T9" fmla="*/ 8 h 56"/>
                <a:gd name="T10" fmla="*/ 1 w 32"/>
                <a:gd name="T11" fmla="*/ 2 h 56"/>
                <a:gd name="T12" fmla="*/ 7 w 32"/>
                <a:gd name="T13" fmla="*/ 2 h 56"/>
                <a:gd name="T14" fmla="*/ 30 w 32"/>
                <a:gd name="T15" fmla="*/ 25 h 56"/>
                <a:gd name="T16" fmla="*/ 32 w 32"/>
                <a:gd name="T17" fmla="*/ 28 h 56"/>
                <a:gd name="T18" fmla="*/ 30 w 32"/>
                <a:gd name="T19" fmla="*/ 31 h 56"/>
                <a:gd name="T20" fmla="*/ 7 w 32"/>
                <a:gd name="T21" fmla="*/ 55 h 56"/>
                <a:gd name="T22" fmla="*/ 4 w 32"/>
                <a:gd name="T2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56">
                  <a:moveTo>
                    <a:pt x="4" y="56"/>
                  </a:moveTo>
                  <a:cubicBezTo>
                    <a:pt x="3" y="56"/>
                    <a:pt x="2" y="55"/>
                    <a:pt x="1" y="55"/>
                  </a:cubicBezTo>
                  <a:cubicBezTo>
                    <a:pt x="0" y="53"/>
                    <a:pt x="0" y="50"/>
                    <a:pt x="1" y="49"/>
                  </a:cubicBezTo>
                  <a:cubicBezTo>
                    <a:pt x="22" y="28"/>
                    <a:pt x="22" y="28"/>
                    <a:pt x="22" y="28"/>
                  </a:cubicBezTo>
                  <a:cubicBezTo>
                    <a:pt x="1" y="8"/>
                    <a:pt x="1" y="8"/>
                    <a:pt x="1" y="8"/>
                  </a:cubicBezTo>
                  <a:cubicBezTo>
                    <a:pt x="0" y="6"/>
                    <a:pt x="0" y="4"/>
                    <a:pt x="1" y="2"/>
                  </a:cubicBezTo>
                  <a:cubicBezTo>
                    <a:pt x="3" y="0"/>
                    <a:pt x="5" y="0"/>
                    <a:pt x="7" y="2"/>
                  </a:cubicBezTo>
                  <a:cubicBezTo>
                    <a:pt x="30" y="25"/>
                    <a:pt x="30" y="25"/>
                    <a:pt x="30" y="25"/>
                  </a:cubicBezTo>
                  <a:cubicBezTo>
                    <a:pt x="31" y="26"/>
                    <a:pt x="32" y="27"/>
                    <a:pt x="32" y="28"/>
                  </a:cubicBezTo>
                  <a:cubicBezTo>
                    <a:pt x="32" y="29"/>
                    <a:pt x="31" y="30"/>
                    <a:pt x="30" y="31"/>
                  </a:cubicBezTo>
                  <a:cubicBezTo>
                    <a:pt x="7" y="55"/>
                    <a:pt x="7" y="55"/>
                    <a:pt x="7" y="55"/>
                  </a:cubicBezTo>
                  <a:cubicBezTo>
                    <a:pt x="6" y="55"/>
                    <a:pt x="5" y="56"/>
                    <a:pt x="4"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20"/>
            <p:cNvSpPr>
              <a:spLocks noEditPoints="1"/>
            </p:cNvSpPr>
            <p:nvPr/>
          </p:nvSpPr>
          <p:spPr bwMode="auto">
            <a:xfrm>
              <a:off x="6436456" y="2212823"/>
              <a:ext cx="157452" cy="157452"/>
            </a:xfrm>
            <a:custGeom>
              <a:avLst/>
              <a:gdLst>
                <a:gd name="T0" fmla="*/ 27 w 55"/>
                <a:gd name="T1" fmla="*/ 55 h 55"/>
                <a:gd name="T2" fmla="*/ 5 w 55"/>
                <a:gd name="T3" fmla="*/ 55 h 55"/>
                <a:gd name="T4" fmla="*/ 1 w 55"/>
                <a:gd name="T5" fmla="*/ 52 h 55"/>
                <a:gd name="T6" fmla="*/ 2 w 55"/>
                <a:gd name="T7" fmla="*/ 48 h 55"/>
                <a:gd name="T8" fmla="*/ 22 w 55"/>
                <a:gd name="T9" fmla="*/ 27 h 55"/>
                <a:gd name="T10" fmla="*/ 2 w 55"/>
                <a:gd name="T11" fmla="*/ 7 h 55"/>
                <a:gd name="T12" fmla="*/ 1 w 55"/>
                <a:gd name="T13" fmla="*/ 2 h 55"/>
                <a:gd name="T14" fmla="*/ 5 w 55"/>
                <a:gd name="T15" fmla="*/ 0 h 55"/>
                <a:gd name="T16" fmla="*/ 5 w 55"/>
                <a:gd name="T17" fmla="*/ 0 h 55"/>
                <a:gd name="T18" fmla="*/ 27 w 55"/>
                <a:gd name="T19" fmla="*/ 0 h 55"/>
                <a:gd name="T20" fmla="*/ 30 w 55"/>
                <a:gd name="T21" fmla="*/ 1 h 55"/>
                <a:gd name="T22" fmla="*/ 54 w 55"/>
                <a:gd name="T23" fmla="*/ 24 h 55"/>
                <a:gd name="T24" fmla="*/ 55 w 55"/>
                <a:gd name="T25" fmla="*/ 27 h 55"/>
                <a:gd name="T26" fmla="*/ 54 w 55"/>
                <a:gd name="T27" fmla="*/ 30 h 55"/>
                <a:gd name="T28" fmla="*/ 30 w 55"/>
                <a:gd name="T29" fmla="*/ 54 h 55"/>
                <a:gd name="T30" fmla="*/ 27 w 55"/>
                <a:gd name="T31" fmla="*/ 55 h 55"/>
                <a:gd name="T32" fmla="*/ 14 w 55"/>
                <a:gd name="T33" fmla="*/ 47 h 55"/>
                <a:gd name="T34" fmla="*/ 26 w 55"/>
                <a:gd name="T35" fmla="*/ 47 h 55"/>
                <a:gd name="T36" fmla="*/ 45 w 55"/>
                <a:gd name="T37" fmla="*/ 27 h 55"/>
                <a:gd name="T38" fmla="*/ 26 w 55"/>
                <a:gd name="T39" fmla="*/ 8 h 55"/>
                <a:gd name="T40" fmla="*/ 14 w 55"/>
                <a:gd name="T41" fmla="*/ 8 h 55"/>
                <a:gd name="T42" fmla="*/ 31 w 55"/>
                <a:gd name="T43" fmla="*/ 24 h 55"/>
                <a:gd name="T44" fmla="*/ 32 w 55"/>
                <a:gd name="T45" fmla="*/ 27 h 55"/>
                <a:gd name="T46" fmla="*/ 31 w 55"/>
                <a:gd name="T47" fmla="*/ 30 h 55"/>
                <a:gd name="T48" fmla="*/ 14 w 55"/>
                <a:gd name="T49" fmla="*/ 4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5">
                  <a:moveTo>
                    <a:pt x="27" y="55"/>
                  </a:moveTo>
                  <a:cubicBezTo>
                    <a:pt x="5" y="55"/>
                    <a:pt x="5" y="55"/>
                    <a:pt x="5" y="55"/>
                  </a:cubicBezTo>
                  <a:cubicBezTo>
                    <a:pt x="3" y="55"/>
                    <a:pt x="2" y="54"/>
                    <a:pt x="1" y="52"/>
                  </a:cubicBezTo>
                  <a:cubicBezTo>
                    <a:pt x="0" y="51"/>
                    <a:pt x="1" y="49"/>
                    <a:pt x="2" y="48"/>
                  </a:cubicBezTo>
                  <a:cubicBezTo>
                    <a:pt x="22" y="27"/>
                    <a:pt x="22" y="27"/>
                    <a:pt x="22" y="27"/>
                  </a:cubicBezTo>
                  <a:cubicBezTo>
                    <a:pt x="2" y="7"/>
                    <a:pt x="2" y="7"/>
                    <a:pt x="2" y="7"/>
                  </a:cubicBezTo>
                  <a:cubicBezTo>
                    <a:pt x="1" y="5"/>
                    <a:pt x="0" y="4"/>
                    <a:pt x="1" y="2"/>
                  </a:cubicBezTo>
                  <a:cubicBezTo>
                    <a:pt x="2" y="1"/>
                    <a:pt x="3" y="0"/>
                    <a:pt x="5" y="0"/>
                  </a:cubicBezTo>
                  <a:cubicBezTo>
                    <a:pt x="5" y="0"/>
                    <a:pt x="5" y="0"/>
                    <a:pt x="5" y="0"/>
                  </a:cubicBezTo>
                  <a:cubicBezTo>
                    <a:pt x="27" y="0"/>
                    <a:pt x="27" y="0"/>
                    <a:pt x="27" y="0"/>
                  </a:cubicBezTo>
                  <a:cubicBezTo>
                    <a:pt x="28" y="0"/>
                    <a:pt x="29" y="0"/>
                    <a:pt x="30" y="1"/>
                  </a:cubicBezTo>
                  <a:cubicBezTo>
                    <a:pt x="54" y="24"/>
                    <a:pt x="54" y="24"/>
                    <a:pt x="54" y="24"/>
                  </a:cubicBezTo>
                  <a:cubicBezTo>
                    <a:pt x="54" y="25"/>
                    <a:pt x="55" y="26"/>
                    <a:pt x="55" y="27"/>
                  </a:cubicBezTo>
                  <a:cubicBezTo>
                    <a:pt x="55" y="28"/>
                    <a:pt x="54" y="29"/>
                    <a:pt x="54" y="30"/>
                  </a:cubicBezTo>
                  <a:cubicBezTo>
                    <a:pt x="30" y="54"/>
                    <a:pt x="30" y="54"/>
                    <a:pt x="30" y="54"/>
                  </a:cubicBezTo>
                  <a:cubicBezTo>
                    <a:pt x="29" y="54"/>
                    <a:pt x="28" y="55"/>
                    <a:pt x="27" y="55"/>
                  </a:cubicBezTo>
                  <a:close/>
                  <a:moveTo>
                    <a:pt x="14" y="47"/>
                  </a:moveTo>
                  <a:cubicBezTo>
                    <a:pt x="26" y="47"/>
                    <a:pt x="26" y="47"/>
                    <a:pt x="26" y="47"/>
                  </a:cubicBezTo>
                  <a:cubicBezTo>
                    <a:pt x="45" y="27"/>
                    <a:pt x="45" y="27"/>
                    <a:pt x="45" y="27"/>
                  </a:cubicBezTo>
                  <a:cubicBezTo>
                    <a:pt x="26" y="8"/>
                    <a:pt x="26" y="8"/>
                    <a:pt x="26" y="8"/>
                  </a:cubicBezTo>
                  <a:cubicBezTo>
                    <a:pt x="14" y="8"/>
                    <a:pt x="14" y="8"/>
                    <a:pt x="14" y="8"/>
                  </a:cubicBezTo>
                  <a:cubicBezTo>
                    <a:pt x="31" y="24"/>
                    <a:pt x="31" y="24"/>
                    <a:pt x="31" y="24"/>
                  </a:cubicBezTo>
                  <a:cubicBezTo>
                    <a:pt x="32" y="25"/>
                    <a:pt x="32" y="26"/>
                    <a:pt x="32" y="27"/>
                  </a:cubicBezTo>
                  <a:cubicBezTo>
                    <a:pt x="32" y="28"/>
                    <a:pt x="32" y="29"/>
                    <a:pt x="31" y="30"/>
                  </a:cubicBezTo>
                  <a:lnTo>
                    <a:pt x="14" y="4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21"/>
            <p:cNvSpPr/>
            <p:nvPr/>
          </p:nvSpPr>
          <p:spPr bwMode="auto">
            <a:xfrm>
              <a:off x="6622976" y="2166798"/>
              <a:ext cx="23012" cy="347606"/>
            </a:xfrm>
            <a:custGeom>
              <a:avLst/>
              <a:gdLst>
                <a:gd name="T0" fmla="*/ 4 w 8"/>
                <a:gd name="T1" fmla="*/ 121 h 121"/>
                <a:gd name="T2" fmla="*/ 0 w 8"/>
                <a:gd name="T3" fmla="*/ 117 h 121"/>
                <a:gd name="T4" fmla="*/ 0 w 8"/>
                <a:gd name="T5" fmla="*/ 4 h 121"/>
                <a:gd name="T6" fmla="*/ 4 w 8"/>
                <a:gd name="T7" fmla="*/ 0 h 121"/>
                <a:gd name="T8" fmla="*/ 8 w 8"/>
                <a:gd name="T9" fmla="*/ 4 h 121"/>
                <a:gd name="T10" fmla="*/ 8 w 8"/>
                <a:gd name="T11" fmla="*/ 117 h 121"/>
                <a:gd name="T12" fmla="*/ 4 w 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8" h="121">
                  <a:moveTo>
                    <a:pt x="4" y="121"/>
                  </a:moveTo>
                  <a:cubicBezTo>
                    <a:pt x="1" y="121"/>
                    <a:pt x="0" y="119"/>
                    <a:pt x="0" y="117"/>
                  </a:cubicBezTo>
                  <a:cubicBezTo>
                    <a:pt x="0" y="4"/>
                    <a:pt x="0" y="4"/>
                    <a:pt x="0" y="4"/>
                  </a:cubicBezTo>
                  <a:cubicBezTo>
                    <a:pt x="0" y="2"/>
                    <a:pt x="1" y="0"/>
                    <a:pt x="4" y="0"/>
                  </a:cubicBezTo>
                  <a:cubicBezTo>
                    <a:pt x="6" y="0"/>
                    <a:pt x="8" y="2"/>
                    <a:pt x="8" y="4"/>
                  </a:cubicBezTo>
                  <a:cubicBezTo>
                    <a:pt x="8" y="117"/>
                    <a:pt x="8" y="117"/>
                    <a:pt x="8" y="117"/>
                  </a:cubicBezTo>
                  <a:cubicBezTo>
                    <a:pt x="8" y="119"/>
                    <a:pt x="6" y="121"/>
                    <a:pt x="4" y="1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22"/>
            <p:cNvSpPr>
              <a:spLocks noEditPoints="1"/>
            </p:cNvSpPr>
            <p:nvPr/>
          </p:nvSpPr>
          <p:spPr bwMode="auto">
            <a:xfrm>
              <a:off x="6597541" y="2115929"/>
              <a:ext cx="73881" cy="73881"/>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3 w 26"/>
                <a:gd name="T11" fmla="*/ 8 h 26"/>
                <a:gd name="T12" fmla="*/ 8 w 26"/>
                <a:gd name="T13" fmla="*/ 13 h 26"/>
                <a:gd name="T14" fmla="*/ 13 w 26"/>
                <a:gd name="T15" fmla="*/ 18 h 26"/>
                <a:gd name="T16" fmla="*/ 18 w 26"/>
                <a:gd name="T17" fmla="*/ 13 h 26"/>
                <a:gd name="T18" fmla="*/ 13 w 26"/>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5" y="26"/>
                    <a:pt x="0" y="20"/>
                    <a:pt x="0" y="13"/>
                  </a:cubicBezTo>
                  <a:cubicBezTo>
                    <a:pt x="0" y="6"/>
                    <a:pt x="5" y="0"/>
                    <a:pt x="13" y="0"/>
                  </a:cubicBezTo>
                  <a:cubicBezTo>
                    <a:pt x="20" y="0"/>
                    <a:pt x="26" y="6"/>
                    <a:pt x="26" y="13"/>
                  </a:cubicBezTo>
                  <a:cubicBezTo>
                    <a:pt x="26" y="20"/>
                    <a:pt x="20" y="26"/>
                    <a:pt x="13" y="26"/>
                  </a:cubicBezTo>
                  <a:close/>
                  <a:moveTo>
                    <a:pt x="13" y="8"/>
                  </a:moveTo>
                  <a:cubicBezTo>
                    <a:pt x="10" y="8"/>
                    <a:pt x="8" y="10"/>
                    <a:pt x="8" y="13"/>
                  </a:cubicBezTo>
                  <a:cubicBezTo>
                    <a:pt x="8" y="16"/>
                    <a:pt x="10" y="18"/>
                    <a:pt x="13" y="18"/>
                  </a:cubicBezTo>
                  <a:cubicBezTo>
                    <a:pt x="15" y="18"/>
                    <a:pt x="18" y="16"/>
                    <a:pt x="18" y="13"/>
                  </a:cubicBezTo>
                  <a:cubicBezTo>
                    <a:pt x="18" y="10"/>
                    <a:pt x="15" y="8"/>
                    <a:pt x="13"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4600802" y="4559682"/>
            <a:ext cx="383941" cy="318538"/>
            <a:chOff x="9876181" y="1007708"/>
            <a:chExt cx="383941" cy="318538"/>
          </a:xfrm>
        </p:grpSpPr>
        <p:sp>
          <p:nvSpPr>
            <p:cNvPr id="52" name="Freeform 337"/>
            <p:cNvSpPr>
              <a:spLocks noEditPoints="1"/>
            </p:cNvSpPr>
            <p:nvPr/>
          </p:nvSpPr>
          <p:spPr bwMode="auto">
            <a:xfrm>
              <a:off x="9945218" y="1007708"/>
              <a:ext cx="314904" cy="299159"/>
            </a:xfrm>
            <a:custGeom>
              <a:avLst/>
              <a:gdLst>
                <a:gd name="T0" fmla="*/ 87 w 110"/>
                <a:gd name="T1" fmla="*/ 104 h 104"/>
                <a:gd name="T2" fmla="*/ 85 w 110"/>
                <a:gd name="T3" fmla="*/ 104 h 104"/>
                <a:gd name="T4" fmla="*/ 83 w 110"/>
                <a:gd name="T5" fmla="*/ 100 h 104"/>
                <a:gd name="T6" fmla="*/ 76 w 110"/>
                <a:gd name="T7" fmla="*/ 85 h 104"/>
                <a:gd name="T8" fmla="*/ 58 w 110"/>
                <a:gd name="T9" fmla="*/ 79 h 104"/>
                <a:gd name="T10" fmla="*/ 55 w 110"/>
                <a:gd name="T11" fmla="*/ 78 h 104"/>
                <a:gd name="T12" fmla="*/ 54 w 110"/>
                <a:gd name="T13" fmla="*/ 75 h 104"/>
                <a:gd name="T14" fmla="*/ 48 w 110"/>
                <a:gd name="T15" fmla="*/ 56 h 104"/>
                <a:gd name="T16" fmla="*/ 29 w 110"/>
                <a:gd name="T17" fmla="*/ 50 h 104"/>
                <a:gd name="T18" fmla="*/ 26 w 110"/>
                <a:gd name="T19" fmla="*/ 49 h 104"/>
                <a:gd name="T20" fmla="*/ 25 w 110"/>
                <a:gd name="T21" fmla="*/ 46 h 104"/>
                <a:gd name="T22" fmla="*/ 19 w 110"/>
                <a:gd name="T23" fmla="*/ 28 h 104"/>
                <a:gd name="T24" fmla="*/ 4 w 110"/>
                <a:gd name="T25" fmla="*/ 22 h 104"/>
                <a:gd name="T26" fmla="*/ 0 w 110"/>
                <a:gd name="T27" fmla="*/ 19 h 104"/>
                <a:gd name="T28" fmla="*/ 2 w 110"/>
                <a:gd name="T29" fmla="*/ 14 h 104"/>
                <a:gd name="T30" fmla="*/ 42 w 110"/>
                <a:gd name="T31" fmla="*/ 0 h 104"/>
                <a:gd name="T32" fmla="*/ 86 w 110"/>
                <a:gd name="T33" fmla="*/ 18 h 104"/>
                <a:gd name="T34" fmla="*/ 90 w 110"/>
                <a:gd name="T35" fmla="*/ 102 h 104"/>
                <a:gd name="T36" fmla="*/ 87 w 110"/>
                <a:gd name="T37" fmla="*/ 104 h 104"/>
                <a:gd name="T38" fmla="*/ 62 w 110"/>
                <a:gd name="T39" fmla="*/ 71 h 104"/>
                <a:gd name="T40" fmla="*/ 82 w 110"/>
                <a:gd name="T41" fmla="*/ 80 h 104"/>
                <a:gd name="T42" fmla="*/ 89 w 110"/>
                <a:gd name="T43" fmla="*/ 90 h 104"/>
                <a:gd name="T44" fmla="*/ 80 w 110"/>
                <a:gd name="T45" fmla="*/ 24 h 104"/>
                <a:gd name="T46" fmla="*/ 42 w 110"/>
                <a:gd name="T47" fmla="*/ 8 h 104"/>
                <a:gd name="T48" fmla="*/ 14 w 110"/>
                <a:gd name="T49" fmla="*/ 15 h 104"/>
                <a:gd name="T50" fmla="*/ 25 w 110"/>
                <a:gd name="T51" fmla="*/ 22 h 104"/>
                <a:gd name="T52" fmla="*/ 33 w 110"/>
                <a:gd name="T53" fmla="*/ 42 h 104"/>
                <a:gd name="T54" fmla="*/ 53 w 110"/>
                <a:gd name="T55" fmla="*/ 51 h 104"/>
                <a:gd name="T56" fmla="*/ 62 w 110"/>
                <a:gd name="T57" fmla="*/ 7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104">
                  <a:moveTo>
                    <a:pt x="87" y="104"/>
                  </a:moveTo>
                  <a:cubicBezTo>
                    <a:pt x="86" y="104"/>
                    <a:pt x="86" y="104"/>
                    <a:pt x="85" y="104"/>
                  </a:cubicBezTo>
                  <a:cubicBezTo>
                    <a:pt x="84" y="103"/>
                    <a:pt x="83" y="102"/>
                    <a:pt x="83" y="100"/>
                  </a:cubicBezTo>
                  <a:cubicBezTo>
                    <a:pt x="82" y="94"/>
                    <a:pt x="80" y="89"/>
                    <a:pt x="76" y="85"/>
                  </a:cubicBezTo>
                  <a:cubicBezTo>
                    <a:pt x="71" y="80"/>
                    <a:pt x="65" y="78"/>
                    <a:pt x="58" y="79"/>
                  </a:cubicBezTo>
                  <a:cubicBezTo>
                    <a:pt x="57" y="79"/>
                    <a:pt x="56" y="79"/>
                    <a:pt x="55" y="78"/>
                  </a:cubicBezTo>
                  <a:cubicBezTo>
                    <a:pt x="54" y="77"/>
                    <a:pt x="53" y="76"/>
                    <a:pt x="54" y="75"/>
                  </a:cubicBezTo>
                  <a:cubicBezTo>
                    <a:pt x="55" y="68"/>
                    <a:pt x="52" y="61"/>
                    <a:pt x="48" y="56"/>
                  </a:cubicBezTo>
                  <a:cubicBezTo>
                    <a:pt x="43" y="52"/>
                    <a:pt x="36" y="49"/>
                    <a:pt x="29" y="50"/>
                  </a:cubicBezTo>
                  <a:cubicBezTo>
                    <a:pt x="28" y="51"/>
                    <a:pt x="27" y="50"/>
                    <a:pt x="26" y="49"/>
                  </a:cubicBezTo>
                  <a:cubicBezTo>
                    <a:pt x="25" y="48"/>
                    <a:pt x="25" y="47"/>
                    <a:pt x="25" y="46"/>
                  </a:cubicBezTo>
                  <a:cubicBezTo>
                    <a:pt x="26" y="39"/>
                    <a:pt x="24" y="33"/>
                    <a:pt x="19" y="28"/>
                  </a:cubicBezTo>
                  <a:cubicBezTo>
                    <a:pt x="15" y="24"/>
                    <a:pt x="10" y="22"/>
                    <a:pt x="4" y="22"/>
                  </a:cubicBezTo>
                  <a:cubicBezTo>
                    <a:pt x="2" y="21"/>
                    <a:pt x="1" y="20"/>
                    <a:pt x="0" y="19"/>
                  </a:cubicBezTo>
                  <a:cubicBezTo>
                    <a:pt x="0" y="17"/>
                    <a:pt x="0" y="16"/>
                    <a:pt x="2" y="14"/>
                  </a:cubicBezTo>
                  <a:cubicBezTo>
                    <a:pt x="13" y="5"/>
                    <a:pt x="27" y="0"/>
                    <a:pt x="42" y="0"/>
                  </a:cubicBezTo>
                  <a:cubicBezTo>
                    <a:pt x="58" y="0"/>
                    <a:pt x="74" y="6"/>
                    <a:pt x="86" y="18"/>
                  </a:cubicBezTo>
                  <a:cubicBezTo>
                    <a:pt x="109" y="41"/>
                    <a:pt x="110" y="77"/>
                    <a:pt x="90" y="102"/>
                  </a:cubicBezTo>
                  <a:cubicBezTo>
                    <a:pt x="89" y="103"/>
                    <a:pt x="88" y="104"/>
                    <a:pt x="87" y="104"/>
                  </a:cubicBezTo>
                  <a:close/>
                  <a:moveTo>
                    <a:pt x="62" y="71"/>
                  </a:moveTo>
                  <a:cubicBezTo>
                    <a:pt x="69" y="71"/>
                    <a:pt x="77" y="74"/>
                    <a:pt x="82" y="80"/>
                  </a:cubicBezTo>
                  <a:cubicBezTo>
                    <a:pt x="85" y="83"/>
                    <a:pt x="87" y="86"/>
                    <a:pt x="89" y="90"/>
                  </a:cubicBezTo>
                  <a:cubicBezTo>
                    <a:pt x="101" y="69"/>
                    <a:pt x="98" y="42"/>
                    <a:pt x="80" y="24"/>
                  </a:cubicBezTo>
                  <a:cubicBezTo>
                    <a:pt x="70" y="14"/>
                    <a:pt x="56" y="8"/>
                    <a:pt x="42" y="8"/>
                  </a:cubicBezTo>
                  <a:cubicBezTo>
                    <a:pt x="32" y="8"/>
                    <a:pt x="22" y="11"/>
                    <a:pt x="14" y="15"/>
                  </a:cubicBezTo>
                  <a:cubicBezTo>
                    <a:pt x="18" y="17"/>
                    <a:pt x="22" y="19"/>
                    <a:pt x="25" y="22"/>
                  </a:cubicBezTo>
                  <a:cubicBezTo>
                    <a:pt x="30" y="28"/>
                    <a:pt x="33" y="35"/>
                    <a:pt x="33" y="42"/>
                  </a:cubicBezTo>
                  <a:cubicBezTo>
                    <a:pt x="41" y="42"/>
                    <a:pt x="48" y="45"/>
                    <a:pt x="53" y="51"/>
                  </a:cubicBezTo>
                  <a:cubicBezTo>
                    <a:pt x="59" y="56"/>
                    <a:pt x="62" y="63"/>
                    <a:pt x="62"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38"/>
            <p:cNvSpPr/>
            <p:nvPr/>
          </p:nvSpPr>
          <p:spPr bwMode="auto">
            <a:xfrm>
              <a:off x="9876181" y="1148204"/>
              <a:ext cx="226489" cy="178042"/>
            </a:xfrm>
            <a:custGeom>
              <a:avLst/>
              <a:gdLst>
                <a:gd name="T0" fmla="*/ 16 w 79"/>
                <a:gd name="T1" fmla="*/ 62 h 62"/>
                <a:gd name="T2" fmla="*/ 6 w 79"/>
                <a:gd name="T3" fmla="*/ 57 h 62"/>
                <a:gd name="T4" fmla="*/ 6 w 79"/>
                <a:gd name="T5" fmla="*/ 35 h 62"/>
                <a:gd name="T6" fmla="*/ 12 w 79"/>
                <a:gd name="T7" fmla="*/ 35 h 62"/>
                <a:gd name="T8" fmla="*/ 12 w 79"/>
                <a:gd name="T9" fmla="*/ 41 h 62"/>
                <a:gd name="T10" fmla="*/ 11 w 79"/>
                <a:gd name="T11" fmla="*/ 52 h 62"/>
                <a:gd name="T12" fmla="*/ 17 w 79"/>
                <a:gd name="T13" fmla="*/ 54 h 62"/>
                <a:gd name="T14" fmla="*/ 22 w 79"/>
                <a:gd name="T15" fmla="*/ 51 h 62"/>
                <a:gd name="T16" fmla="*/ 72 w 79"/>
                <a:gd name="T17" fmla="*/ 2 h 62"/>
                <a:gd name="T18" fmla="*/ 77 w 79"/>
                <a:gd name="T19" fmla="*/ 2 h 62"/>
                <a:gd name="T20" fmla="*/ 77 w 79"/>
                <a:gd name="T21" fmla="*/ 7 h 62"/>
                <a:gd name="T22" fmla="*/ 28 w 79"/>
                <a:gd name="T23" fmla="*/ 57 h 62"/>
                <a:gd name="T24" fmla="*/ 17 w 79"/>
                <a:gd name="T25" fmla="*/ 62 h 62"/>
                <a:gd name="T26" fmla="*/ 16 w 79"/>
                <a:gd name="T2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62">
                  <a:moveTo>
                    <a:pt x="16" y="62"/>
                  </a:moveTo>
                  <a:cubicBezTo>
                    <a:pt x="12" y="62"/>
                    <a:pt x="8" y="60"/>
                    <a:pt x="6" y="57"/>
                  </a:cubicBezTo>
                  <a:cubicBezTo>
                    <a:pt x="0" y="51"/>
                    <a:pt x="0" y="41"/>
                    <a:pt x="6" y="35"/>
                  </a:cubicBezTo>
                  <a:cubicBezTo>
                    <a:pt x="7" y="33"/>
                    <a:pt x="10" y="33"/>
                    <a:pt x="12" y="35"/>
                  </a:cubicBezTo>
                  <a:cubicBezTo>
                    <a:pt x="13" y="36"/>
                    <a:pt x="13" y="39"/>
                    <a:pt x="12" y="41"/>
                  </a:cubicBezTo>
                  <a:cubicBezTo>
                    <a:pt x="8" y="44"/>
                    <a:pt x="8" y="49"/>
                    <a:pt x="11" y="52"/>
                  </a:cubicBezTo>
                  <a:cubicBezTo>
                    <a:pt x="13" y="53"/>
                    <a:pt x="15" y="54"/>
                    <a:pt x="17" y="54"/>
                  </a:cubicBezTo>
                  <a:cubicBezTo>
                    <a:pt x="19" y="54"/>
                    <a:pt x="21" y="53"/>
                    <a:pt x="22" y="51"/>
                  </a:cubicBezTo>
                  <a:cubicBezTo>
                    <a:pt x="72" y="2"/>
                    <a:pt x="72" y="2"/>
                    <a:pt x="72" y="2"/>
                  </a:cubicBezTo>
                  <a:cubicBezTo>
                    <a:pt x="73" y="0"/>
                    <a:pt x="76" y="0"/>
                    <a:pt x="77" y="2"/>
                  </a:cubicBezTo>
                  <a:cubicBezTo>
                    <a:pt x="79" y="3"/>
                    <a:pt x="79" y="6"/>
                    <a:pt x="77" y="7"/>
                  </a:cubicBezTo>
                  <a:cubicBezTo>
                    <a:pt x="28" y="57"/>
                    <a:pt x="28" y="57"/>
                    <a:pt x="28" y="57"/>
                  </a:cubicBezTo>
                  <a:cubicBezTo>
                    <a:pt x="25" y="60"/>
                    <a:pt x="21" y="62"/>
                    <a:pt x="17" y="62"/>
                  </a:cubicBezTo>
                  <a:cubicBezTo>
                    <a:pt x="17" y="62"/>
                    <a:pt x="17" y="62"/>
                    <a:pt x="16"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39"/>
            <p:cNvSpPr/>
            <p:nvPr/>
          </p:nvSpPr>
          <p:spPr bwMode="auto">
            <a:xfrm>
              <a:off x="10016677" y="1057366"/>
              <a:ext cx="178042" cy="94471"/>
            </a:xfrm>
            <a:custGeom>
              <a:avLst/>
              <a:gdLst>
                <a:gd name="T0" fmla="*/ 4 w 62"/>
                <a:gd name="T1" fmla="*/ 33 h 33"/>
                <a:gd name="T2" fmla="*/ 1 w 62"/>
                <a:gd name="T3" fmla="*/ 32 h 33"/>
                <a:gd name="T4" fmla="*/ 1 w 62"/>
                <a:gd name="T5" fmla="*/ 27 h 33"/>
                <a:gd name="T6" fmla="*/ 58 w 62"/>
                <a:gd name="T7" fmla="*/ 0 h 33"/>
                <a:gd name="T8" fmla="*/ 58 w 62"/>
                <a:gd name="T9" fmla="*/ 0 h 33"/>
                <a:gd name="T10" fmla="*/ 62 w 62"/>
                <a:gd name="T11" fmla="*/ 4 h 33"/>
                <a:gd name="T12" fmla="*/ 58 w 62"/>
                <a:gd name="T13" fmla="*/ 8 h 33"/>
                <a:gd name="T14" fmla="*/ 7 w 62"/>
                <a:gd name="T15" fmla="*/ 32 h 33"/>
                <a:gd name="T16" fmla="*/ 4 w 62"/>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3">
                  <a:moveTo>
                    <a:pt x="4" y="33"/>
                  </a:moveTo>
                  <a:cubicBezTo>
                    <a:pt x="3" y="33"/>
                    <a:pt x="2" y="33"/>
                    <a:pt x="1" y="32"/>
                  </a:cubicBezTo>
                  <a:cubicBezTo>
                    <a:pt x="0" y="31"/>
                    <a:pt x="0" y="28"/>
                    <a:pt x="1" y="27"/>
                  </a:cubicBezTo>
                  <a:cubicBezTo>
                    <a:pt x="2" y="26"/>
                    <a:pt x="28" y="0"/>
                    <a:pt x="58" y="0"/>
                  </a:cubicBezTo>
                  <a:cubicBezTo>
                    <a:pt x="58" y="0"/>
                    <a:pt x="58" y="0"/>
                    <a:pt x="58" y="0"/>
                  </a:cubicBezTo>
                  <a:cubicBezTo>
                    <a:pt x="60" y="0"/>
                    <a:pt x="62" y="2"/>
                    <a:pt x="62" y="4"/>
                  </a:cubicBezTo>
                  <a:cubicBezTo>
                    <a:pt x="62" y="6"/>
                    <a:pt x="60" y="8"/>
                    <a:pt x="58" y="8"/>
                  </a:cubicBezTo>
                  <a:cubicBezTo>
                    <a:pt x="31" y="8"/>
                    <a:pt x="7" y="32"/>
                    <a:pt x="7" y="32"/>
                  </a:cubicBezTo>
                  <a:cubicBezTo>
                    <a:pt x="6" y="33"/>
                    <a:pt x="5" y="33"/>
                    <a:pt x="4"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40"/>
            <p:cNvSpPr/>
            <p:nvPr/>
          </p:nvSpPr>
          <p:spPr bwMode="auto">
            <a:xfrm>
              <a:off x="10096614" y="1057366"/>
              <a:ext cx="98105" cy="176831"/>
            </a:xfrm>
            <a:custGeom>
              <a:avLst/>
              <a:gdLst>
                <a:gd name="T0" fmla="*/ 5 w 34"/>
                <a:gd name="T1" fmla="*/ 62 h 62"/>
                <a:gd name="T2" fmla="*/ 2 w 34"/>
                <a:gd name="T3" fmla="*/ 61 h 62"/>
                <a:gd name="T4" fmla="*/ 2 w 34"/>
                <a:gd name="T5" fmla="*/ 55 h 62"/>
                <a:gd name="T6" fmla="*/ 26 w 34"/>
                <a:gd name="T7" fmla="*/ 4 h 62"/>
                <a:gd name="T8" fmla="*/ 30 w 34"/>
                <a:gd name="T9" fmla="*/ 0 h 62"/>
                <a:gd name="T10" fmla="*/ 30 w 34"/>
                <a:gd name="T11" fmla="*/ 0 h 62"/>
                <a:gd name="T12" fmla="*/ 34 w 34"/>
                <a:gd name="T13" fmla="*/ 4 h 62"/>
                <a:gd name="T14" fmla="*/ 7 w 34"/>
                <a:gd name="T15" fmla="*/ 61 h 62"/>
                <a:gd name="T16" fmla="*/ 5 w 34"/>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2">
                  <a:moveTo>
                    <a:pt x="5" y="62"/>
                  </a:moveTo>
                  <a:cubicBezTo>
                    <a:pt x="4" y="62"/>
                    <a:pt x="3" y="62"/>
                    <a:pt x="2" y="61"/>
                  </a:cubicBezTo>
                  <a:cubicBezTo>
                    <a:pt x="0" y="59"/>
                    <a:pt x="0" y="57"/>
                    <a:pt x="2" y="55"/>
                  </a:cubicBezTo>
                  <a:cubicBezTo>
                    <a:pt x="2" y="55"/>
                    <a:pt x="26" y="31"/>
                    <a:pt x="26" y="4"/>
                  </a:cubicBezTo>
                  <a:cubicBezTo>
                    <a:pt x="26" y="2"/>
                    <a:pt x="28" y="0"/>
                    <a:pt x="30" y="0"/>
                  </a:cubicBezTo>
                  <a:cubicBezTo>
                    <a:pt x="30" y="0"/>
                    <a:pt x="30" y="0"/>
                    <a:pt x="30" y="0"/>
                  </a:cubicBezTo>
                  <a:cubicBezTo>
                    <a:pt x="32" y="0"/>
                    <a:pt x="34" y="2"/>
                    <a:pt x="34" y="4"/>
                  </a:cubicBezTo>
                  <a:cubicBezTo>
                    <a:pt x="34" y="34"/>
                    <a:pt x="9" y="60"/>
                    <a:pt x="7" y="61"/>
                  </a:cubicBezTo>
                  <a:cubicBezTo>
                    <a:pt x="7" y="62"/>
                    <a:pt x="6" y="62"/>
                    <a:pt x="5"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6057506" y="2211406"/>
            <a:ext cx="388862" cy="254813"/>
            <a:chOff x="8806142" y="2136710"/>
            <a:chExt cx="388862" cy="254813"/>
          </a:xfrm>
        </p:grpSpPr>
        <p:sp>
          <p:nvSpPr>
            <p:cNvPr id="57" name="Freeform 221"/>
            <p:cNvSpPr>
              <a:spLocks noEditPoints="1"/>
            </p:cNvSpPr>
            <p:nvPr/>
          </p:nvSpPr>
          <p:spPr bwMode="auto">
            <a:xfrm>
              <a:off x="8864109" y="2136710"/>
              <a:ext cx="330895" cy="254813"/>
            </a:xfrm>
            <a:custGeom>
              <a:avLst/>
              <a:gdLst>
                <a:gd name="T0" fmla="*/ 112 w 116"/>
                <a:gd name="T1" fmla="*/ 89 h 89"/>
                <a:gd name="T2" fmla="*/ 108 w 116"/>
                <a:gd name="T3" fmla="*/ 87 h 89"/>
                <a:gd name="T4" fmla="*/ 52 w 116"/>
                <a:gd name="T5" fmla="*/ 61 h 89"/>
                <a:gd name="T6" fmla="*/ 52 w 116"/>
                <a:gd name="T7" fmla="*/ 83 h 89"/>
                <a:gd name="T8" fmla="*/ 49 w 116"/>
                <a:gd name="T9" fmla="*/ 86 h 89"/>
                <a:gd name="T10" fmla="*/ 45 w 116"/>
                <a:gd name="T11" fmla="*/ 86 h 89"/>
                <a:gd name="T12" fmla="*/ 2 w 116"/>
                <a:gd name="T13" fmla="*/ 46 h 89"/>
                <a:gd name="T14" fmla="*/ 0 w 116"/>
                <a:gd name="T15" fmla="*/ 43 h 89"/>
                <a:gd name="T16" fmla="*/ 2 w 116"/>
                <a:gd name="T17" fmla="*/ 40 h 89"/>
                <a:gd name="T18" fmla="*/ 45 w 116"/>
                <a:gd name="T19" fmla="*/ 1 h 89"/>
                <a:gd name="T20" fmla="*/ 49 w 116"/>
                <a:gd name="T21" fmla="*/ 0 h 89"/>
                <a:gd name="T22" fmla="*/ 52 w 116"/>
                <a:gd name="T23" fmla="*/ 4 h 89"/>
                <a:gd name="T24" fmla="*/ 52 w 116"/>
                <a:gd name="T25" fmla="*/ 23 h 89"/>
                <a:gd name="T26" fmla="*/ 116 w 116"/>
                <a:gd name="T27" fmla="*/ 84 h 89"/>
                <a:gd name="T28" fmla="*/ 113 w 116"/>
                <a:gd name="T29" fmla="*/ 89 h 89"/>
                <a:gd name="T30" fmla="*/ 112 w 116"/>
                <a:gd name="T31" fmla="*/ 89 h 89"/>
                <a:gd name="T32" fmla="*/ 10 w 116"/>
                <a:gd name="T33" fmla="*/ 43 h 89"/>
                <a:gd name="T34" fmla="*/ 44 w 116"/>
                <a:gd name="T35" fmla="*/ 73 h 89"/>
                <a:gd name="T36" fmla="*/ 44 w 116"/>
                <a:gd name="T37" fmla="*/ 57 h 89"/>
                <a:gd name="T38" fmla="*/ 48 w 116"/>
                <a:gd name="T39" fmla="*/ 53 h 89"/>
                <a:gd name="T40" fmla="*/ 100 w 116"/>
                <a:gd name="T41" fmla="*/ 65 h 89"/>
                <a:gd name="T42" fmla="*/ 48 w 116"/>
                <a:gd name="T43" fmla="*/ 31 h 89"/>
                <a:gd name="T44" fmla="*/ 44 w 116"/>
                <a:gd name="T45" fmla="*/ 27 h 89"/>
                <a:gd name="T46" fmla="*/ 44 w 116"/>
                <a:gd name="T47" fmla="*/ 13 h 89"/>
                <a:gd name="T48" fmla="*/ 10 w 116"/>
                <a:gd name="T49" fmla="*/ 4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6" h="89">
                  <a:moveTo>
                    <a:pt x="112" y="89"/>
                  </a:moveTo>
                  <a:cubicBezTo>
                    <a:pt x="111" y="89"/>
                    <a:pt x="109" y="89"/>
                    <a:pt x="108" y="87"/>
                  </a:cubicBezTo>
                  <a:cubicBezTo>
                    <a:pt x="95" y="64"/>
                    <a:pt x="76" y="61"/>
                    <a:pt x="52" y="61"/>
                  </a:cubicBezTo>
                  <a:cubicBezTo>
                    <a:pt x="52" y="83"/>
                    <a:pt x="52" y="83"/>
                    <a:pt x="52" y="83"/>
                  </a:cubicBezTo>
                  <a:cubicBezTo>
                    <a:pt x="52" y="84"/>
                    <a:pt x="51" y="86"/>
                    <a:pt x="49" y="86"/>
                  </a:cubicBezTo>
                  <a:cubicBezTo>
                    <a:pt x="48" y="87"/>
                    <a:pt x="46" y="87"/>
                    <a:pt x="45" y="86"/>
                  </a:cubicBezTo>
                  <a:cubicBezTo>
                    <a:pt x="2" y="46"/>
                    <a:pt x="2" y="46"/>
                    <a:pt x="2" y="46"/>
                  </a:cubicBezTo>
                  <a:cubicBezTo>
                    <a:pt x="1" y="45"/>
                    <a:pt x="0" y="44"/>
                    <a:pt x="0" y="43"/>
                  </a:cubicBezTo>
                  <a:cubicBezTo>
                    <a:pt x="0" y="41"/>
                    <a:pt x="1" y="40"/>
                    <a:pt x="2" y="40"/>
                  </a:cubicBezTo>
                  <a:cubicBezTo>
                    <a:pt x="45" y="1"/>
                    <a:pt x="45" y="1"/>
                    <a:pt x="45" y="1"/>
                  </a:cubicBezTo>
                  <a:cubicBezTo>
                    <a:pt x="46" y="0"/>
                    <a:pt x="48" y="0"/>
                    <a:pt x="49" y="0"/>
                  </a:cubicBezTo>
                  <a:cubicBezTo>
                    <a:pt x="51" y="1"/>
                    <a:pt x="52" y="2"/>
                    <a:pt x="52" y="4"/>
                  </a:cubicBezTo>
                  <a:cubicBezTo>
                    <a:pt x="52" y="23"/>
                    <a:pt x="52" y="23"/>
                    <a:pt x="52" y="23"/>
                  </a:cubicBezTo>
                  <a:cubicBezTo>
                    <a:pt x="103" y="26"/>
                    <a:pt x="116" y="84"/>
                    <a:pt x="116" y="84"/>
                  </a:cubicBezTo>
                  <a:cubicBezTo>
                    <a:pt x="116" y="86"/>
                    <a:pt x="115" y="88"/>
                    <a:pt x="113" y="89"/>
                  </a:cubicBezTo>
                  <a:cubicBezTo>
                    <a:pt x="113" y="89"/>
                    <a:pt x="112" y="89"/>
                    <a:pt x="112" y="89"/>
                  </a:cubicBezTo>
                  <a:close/>
                  <a:moveTo>
                    <a:pt x="10" y="43"/>
                  </a:moveTo>
                  <a:cubicBezTo>
                    <a:pt x="44" y="73"/>
                    <a:pt x="44" y="73"/>
                    <a:pt x="44" y="73"/>
                  </a:cubicBezTo>
                  <a:cubicBezTo>
                    <a:pt x="44" y="57"/>
                    <a:pt x="44" y="57"/>
                    <a:pt x="44" y="57"/>
                  </a:cubicBezTo>
                  <a:cubicBezTo>
                    <a:pt x="44" y="54"/>
                    <a:pt x="45" y="53"/>
                    <a:pt x="48" y="53"/>
                  </a:cubicBezTo>
                  <a:cubicBezTo>
                    <a:pt x="68" y="53"/>
                    <a:pt x="86" y="54"/>
                    <a:pt x="100" y="65"/>
                  </a:cubicBezTo>
                  <a:cubicBezTo>
                    <a:pt x="92" y="49"/>
                    <a:pt x="76" y="31"/>
                    <a:pt x="48" y="31"/>
                  </a:cubicBezTo>
                  <a:cubicBezTo>
                    <a:pt x="45" y="31"/>
                    <a:pt x="44" y="29"/>
                    <a:pt x="44" y="27"/>
                  </a:cubicBezTo>
                  <a:cubicBezTo>
                    <a:pt x="44" y="13"/>
                    <a:pt x="44" y="13"/>
                    <a:pt x="44" y="13"/>
                  </a:cubicBezTo>
                  <a:lnTo>
                    <a:pt x="10" y="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22"/>
            <p:cNvSpPr/>
            <p:nvPr/>
          </p:nvSpPr>
          <p:spPr bwMode="auto">
            <a:xfrm>
              <a:off x="8806142" y="2136710"/>
              <a:ext cx="148541" cy="248775"/>
            </a:xfrm>
            <a:custGeom>
              <a:avLst/>
              <a:gdLst>
                <a:gd name="T0" fmla="*/ 47 w 52"/>
                <a:gd name="T1" fmla="*/ 87 h 87"/>
                <a:gd name="T2" fmla="*/ 44 w 52"/>
                <a:gd name="T3" fmla="*/ 86 h 87"/>
                <a:gd name="T4" fmla="*/ 1 w 52"/>
                <a:gd name="T5" fmla="*/ 46 h 87"/>
                <a:gd name="T6" fmla="*/ 0 w 52"/>
                <a:gd name="T7" fmla="*/ 43 h 87"/>
                <a:gd name="T8" fmla="*/ 1 w 52"/>
                <a:gd name="T9" fmla="*/ 40 h 87"/>
                <a:gd name="T10" fmla="*/ 44 w 52"/>
                <a:gd name="T11" fmla="*/ 1 h 87"/>
                <a:gd name="T12" fmla="*/ 50 w 52"/>
                <a:gd name="T13" fmla="*/ 1 h 87"/>
                <a:gd name="T14" fmla="*/ 50 w 52"/>
                <a:gd name="T15" fmla="*/ 7 h 87"/>
                <a:gd name="T16" fmla="*/ 10 w 52"/>
                <a:gd name="T17" fmla="*/ 43 h 87"/>
                <a:gd name="T18" fmla="*/ 50 w 52"/>
                <a:gd name="T19" fmla="*/ 80 h 87"/>
                <a:gd name="T20" fmla="*/ 50 w 52"/>
                <a:gd name="T21" fmla="*/ 85 h 87"/>
                <a:gd name="T22" fmla="*/ 47 w 52"/>
                <a:gd name="T2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87">
                  <a:moveTo>
                    <a:pt x="47" y="87"/>
                  </a:moveTo>
                  <a:cubicBezTo>
                    <a:pt x="46" y="87"/>
                    <a:pt x="45" y="86"/>
                    <a:pt x="44" y="86"/>
                  </a:cubicBezTo>
                  <a:cubicBezTo>
                    <a:pt x="1" y="46"/>
                    <a:pt x="1" y="46"/>
                    <a:pt x="1" y="46"/>
                  </a:cubicBezTo>
                  <a:cubicBezTo>
                    <a:pt x="0" y="45"/>
                    <a:pt x="0" y="44"/>
                    <a:pt x="0" y="43"/>
                  </a:cubicBezTo>
                  <a:cubicBezTo>
                    <a:pt x="0" y="41"/>
                    <a:pt x="0" y="40"/>
                    <a:pt x="1" y="40"/>
                  </a:cubicBezTo>
                  <a:cubicBezTo>
                    <a:pt x="44" y="1"/>
                    <a:pt x="44" y="1"/>
                    <a:pt x="44" y="1"/>
                  </a:cubicBezTo>
                  <a:cubicBezTo>
                    <a:pt x="46" y="0"/>
                    <a:pt x="49" y="0"/>
                    <a:pt x="50" y="1"/>
                  </a:cubicBezTo>
                  <a:cubicBezTo>
                    <a:pt x="52" y="3"/>
                    <a:pt x="51" y="6"/>
                    <a:pt x="50" y="7"/>
                  </a:cubicBezTo>
                  <a:cubicBezTo>
                    <a:pt x="10" y="43"/>
                    <a:pt x="10" y="43"/>
                    <a:pt x="10" y="43"/>
                  </a:cubicBezTo>
                  <a:cubicBezTo>
                    <a:pt x="50" y="80"/>
                    <a:pt x="50" y="80"/>
                    <a:pt x="50" y="80"/>
                  </a:cubicBezTo>
                  <a:cubicBezTo>
                    <a:pt x="51" y="81"/>
                    <a:pt x="52" y="84"/>
                    <a:pt x="50" y="85"/>
                  </a:cubicBezTo>
                  <a:cubicBezTo>
                    <a:pt x="49" y="86"/>
                    <a:pt x="48" y="87"/>
                    <a:pt x="47"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9" name="组合 58"/>
          <p:cNvGrpSpPr/>
          <p:nvPr/>
        </p:nvGrpSpPr>
        <p:grpSpPr>
          <a:xfrm>
            <a:off x="4600802" y="2928822"/>
            <a:ext cx="433463" cy="417982"/>
            <a:chOff x="1670736" y="3220654"/>
            <a:chExt cx="433463" cy="417982"/>
          </a:xfrm>
        </p:grpSpPr>
        <p:sp>
          <p:nvSpPr>
            <p:cNvPr id="60" name="Freeform 94"/>
            <p:cNvSpPr>
              <a:spLocks noEditPoints="1"/>
            </p:cNvSpPr>
            <p:nvPr/>
          </p:nvSpPr>
          <p:spPr bwMode="auto">
            <a:xfrm>
              <a:off x="1670736" y="3220654"/>
              <a:ext cx="433463" cy="417982"/>
            </a:xfrm>
            <a:custGeom>
              <a:avLst/>
              <a:gdLst>
                <a:gd name="T0" fmla="*/ 25 w 142"/>
                <a:gd name="T1" fmla="*/ 137 h 137"/>
                <a:gd name="T2" fmla="*/ 9 w 142"/>
                <a:gd name="T3" fmla="*/ 130 h 137"/>
                <a:gd name="T4" fmla="*/ 9 w 142"/>
                <a:gd name="T5" fmla="*/ 98 h 137"/>
                <a:gd name="T6" fmla="*/ 63 w 142"/>
                <a:gd name="T7" fmla="*/ 52 h 137"/>
                <a:gd name="T8" fmla="*/ 72 w 142"/>
                <a:gd name="T9" fmla="*/ 11 h 137"/>
                <a:gd name="T10" fmla="*/ 100 w 142"/>
                <a:gd name="T11" fmla="*/ 0 h 137"/>
                <a:gd name="T12" fmla="*/ 114 w 142"/>
                <a:gd name="T13" fmla="*/ 2 h 137"/>
                <a:gd name="T14" fmla="*/ 116 w 142"/>
                <a:gd name="T15" fmla="*/ 5 h 137"/>
                <a:gd name="T16" fmla="*/ 115 w 142"/>
                <a:gd name="T17" fmla="*/ 9 h 137"/>
                <a:gd name="T18" fmla="*/ 93 w 142"/>
                <a:gd name="T19" fmla="*/ 31 h 137"/>
                <a:gd name="T20" fmla="*/ 108 w 142"/>
                <a:gd name="T21" fmla="*/ 46 h 137"/>
                <a:gd name="T22" fmla="*/ 130 w 142"/>
                <a:gd name="T23" fmla="*/ 24 h 137"/>
                <a:gd name="T24" fmla="*/ 134 w 142"/>
                <a:gd name="T25" fmla="*/ 23 h 137"/>
                <a:gd name="T26" fmla="*/ 137 w 142"/>
                <a:gd name="T27" fmla="*/ 25 h 137"/>
                <a:gd name="T28" fmla="*/ 128 w 142"/>
                <a:gd name="T29" fmla="*/ 67 h 137"/>
                <a:gd name="T30" fmla="*/ 100 w 142"/>
                <a:gd name="T31" fmla="*/ 78 h 137"/>
                <a:gd name="T32" fmla="*/ 100 w 142"/>
                <a:gd name="T33" fmla="*/ 78 h 137"/>
                <a:gd name="T34" fmla="*/ 87 w 142"/>
                <a:gd name="T35" fmla="*/ 76 h 137"/>
                <a:gd name="T36" fmla="*/ 41 w 142"/>
                <a:gd name="T37" fmla="*/ 130 h 137"/>
                <a:gd name="T38" fmla="*/ 25 w 142"/>
                <a:gd name="T39" fmla="*/ 137 h 137"/>
                <a:gd name="T40" fmla="*/ 100 w 142"/>
                <a:gd name="T41" fmla="*/ 8 h 137"/>
                <a:gd name="T42" fmla="*/ 78 w 142"/>
                <a:gd name="T43" fmla="*/ 17 h 137"/>
                <a:gd name="T44" fmla="*/ 71 w 142"/>
                <a:gd name="T45" fmla="*/ 52 h 137"/>
                <a:gd name="T46" fmla="*/ 70 w 142"/>
                <a:gd name="T47" fmla="*/ 56 h 137"/>
                <a:gd name="T48" fmla="*/ 14 w 142"/>
                <a:gd name="T49" fmla="*/ 104 h 137"/>
                <a:gd name="T50" fmla="*/ 14 w 142"/>
                <a:gd name="T51" fmla="*/ 124 h 137"/>
                <a:gd name="T52" fmla="*/ 35 w 142"/>
                <a:gd name="T53" fmla="*/ 124 h 137"/>
                <a:gd name="T54" fmla="*/ 83 w 142"/>
                <a:gd name="T55" fmla="*/ 69 h 137"/>
                <a:gd name="T56" fmla="*/ 87 w 142"/>
                <a:gd name="T57" fmla="*/ 68 h 137"/>
                <a:gd name="T58" fmla="*/ 100 w 142"/>
                <a:gd name="T59" fmla="*/ 70 h 137"/>
                <a:gd name="T60" fmla="*/ 122 w 142"/>
                <a:gd name="T61" fmla="*/ 61 h 137"/>
                <a:gd name="T62" fmla="*/ 131 w 142"/>
                <a:gd name="T63" fmla="*/ 34 h 137"/>
                <a:gd name="T64" fmla="*/ 111 w 142"/>
                <a:gd name="T65" fmla="*/ 54 h 137"/>
                <a:gd name="T66" fmla="*/ 108 w 142"/>
                <a:gd name="T67" fmla="*/ 55 h 137"/>
                <a:gd name="T68" fmla="*/ 108 w 142"/>
                <a:gd name="T69" fmla="*/ 55 h 137"/>
                <a:gd name="T70" fmla="*/ 105 w 142"/>
                <a:gd name="T71" fmla="*/ 54 h 137"/>
                <a:gd name="T72" fmla="*/ 85 w 142"/>
                <a:gd name="T73" fmla="*/ 34 h 137"/>
                <a:gd name="T74" fmla="*/ 85 w 142"/>
                <a:gd name="T75" fmla="*/ 28 h 137"/>
                <a:gd name="T76" fmla="*/ 105 w 142"/>
                <a:gd name="T77" fmla="*/ 8 h 137"/>
                <a:gd name="T78" fmla="*/ 100 w 142"/>
                <a:gd name="T79" fmla="*/ 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37">
                  <a:moveTo>
                    <a:pt x="25" y="137"/>
                  </a:moveTo>
                  <a:cubicBezTo>
                    <a:pt x="19" y="137"/>
                    <a:pt x="13" y="134"/>
                    <a:pt x="9" y="130"/>
                  </a:cubicBezTo>
                  <a:cubicBezTo>
                    <a:pt x="0" y="121"/>
                    <a:pt x="0" y="107"/>
                    <a:pt x="9" y="98"/>
                  </a:cubicBezTo>
                  <a:cubicBezTo>
                    <a:pt x="63" y="52"/>
                    <a:pt x="63" y="52"/>
                    <a:pt x="63" y="52"/>
                  </a:cubicBezTo>
                  <a:cubicBezTo>
                    <a:pt x="58" y="38"/>
                    <a:pt x="61" y="22"/>
                    <a:pt x="72" y="11"/>
                  </a:cubicBezTo>
                  <a:cubicBezTo>
                    <a:pt x="79" y="4"/>
                    <a:pt x="89" y="0"/>
                    <a:pt x="100" y="0"/>
                  </a:cubicBezTo>
                  <a:cubicBezTo>
                    <a:pt x="105" y="0"/>
                    <a:pt x="109" y="1"/>
                    <a:pt x="114" y="2"/>
                  </a:cubicBezTo>
                  <a:cubicBezTo>
                    <a:pt x="115" y="3"/>
                    <a:pt x="116" y="4"/>
                    <a:pt x="116" y="5"/>
                  </a:cubicBezTo>
                  <a:cubicBezTo>
                    <a:pt x="117" y="7"/>
                    <a:pt x="116" y="8"/>
                    <a:pt x="115" y="9"/>
                  </a:cubicBezTo>
                  <a:cubicBezTo>
                    <a:pt x="93" y="31"/>
                    <a:pt x="93" y="31"/>
                    <a:pt x="93" y="31"/>
                  </a:cubicBezTo>
                  <a:cubicBezTo>
                    <a:pt x="108" y="46"/>
                    <a:pt x="108" y="46"/>
                    <a:pt x="108" y="46"/>
                  </a:cubicBezTo>
                  <a:cubicBezTo>
                    <a:pt x="130" y="24"/>
                    <a:pt x="130" y="24"/>
                    <a:pt x="130" y="24"/>
                  </a:cubicBezTo>
                  <a:cubicBezTo>
                    <a:pt x="131" y="23"/>
                    <a:pt x="132" y="22"/>
                    <a:pt x="134" y="23"/>
                  </a:cubicBezTo>
                  <a:cubicBezTo>
                    <a:pt x="135" y="23"/>
                    <a:pt x="136" y="24"/>
                    <a:pt x="137" y="25"/>
                  </a:cubicBezTo>
                  <a:cubicBezTo>
                    <a:pt x="142" y="40"/>
                    <a:pt x="139" y="56"/>
                    <a:pt x="128" y="67"/>
                  </a:cubicBezTo>
                  <a:cubicBezTo>
                    <a:pt x="120" y="74"/>
                    <a:pt x="110" y="78"/>
                    <a:pt x="100" y="78"/>
                  </a:cubicBezTo>
                  <a:cubicBezTo>
                    <a:pt x="100" y="78"/>
                    <a:pt x="100" y="78"/>
                    <a:pt x="100" y="78"/>
                  </a:cubicBezTo>
                  <a:cubicBezTo>
                    <a:pt x="95" y="78"/>
                    <a:pt x="91" y="78"/>
                    <a:pt x="87" y="76"/>
                  </a:cubicBezTo>
                  <a:cubicBezTo>
                    <a:pt x="41" y="130"/>
                    <a:pt x="41" y="130"/>
                    <a:pt x="41" y="130"/>
                  </a:cubicBezTo>
                  <a:cubicBezTo>
                    <a:pt x="37" y="134"/>
                    <a:pt x="31" y="137"/>
                    <a:pt x="25" y="137"/>
                  </a:cubicBezTo>
                  <a:close/>
                  <a:moveTo>
                    <a:pt x="100" y="8"/>
                  </a:moveTo>
                  <a:cubicBezTo>
                    <a:pt x="91" y="8"/>
                    <a:pt x="84" y="11"/>
                    <a:pt x="78" y="17"/>
                  </a:cubicBezTo>
                  <a:cubicBezTo>
                    <a:pt x="69" y="26"/>
                    <a:pt x="66" y="40"/>
                    <a:pt x="71" y="52"/>
                  </a:cubicBezTo>
                  <a:cubicBezTo>
                    <a:pt x="72" y="53"/>
                    <a:pt x="71" y="55"/>
                    <a:pt x="70" y="56"/>
                  </a:cubicBezTo>
                  <a:cubicBezTo>
                    <a:pt x="14" y="104"/>
                    <a:pt x="14" y="104"/>
                    <a:pt x="14" y="104"/>
                  </a:cubicBezTo>
                  <a:cubicBezTo>
                    <a:pt x="9" y="109"/>
                    <a:pt x="9" y="119"/>
                    <a:pt x="14" y="124"/>
                  </a:cubicBezTo>
                  <a:cubicBezTo>
                    <a:pt x="20" y="130"/>
                    <a:pt x="30" y="130"/>
                    <a:pt x="35" y="124"/>
                  </a:cubicBezTo>
                  <a:cubicBezTo>
                    <a:pt x="83" y="69"/>
                    <a:pt x="83" y="69"/>
                    <a:pt x="83" y="69"/>
                  </a:cubicBezTo>
                  <a:cubicBezTo>
                    <a:pt x="84" y="67"/>
                    <a:pt x="86" y="67"/>
                    <a:pt x="87" y="68"/>
                  </a:cubicBezTo>
                  <a:cubicBezTo>
                    <a:pt x="91" y="69"/>
                    <a:pt x="96" y="70"/>
                    <a:pt x="100" y="70"/>
                  </a:cubicBezTo>
                  <a:cubicBezTo>
                    <a:pt x="108" y="70"/>
                    <a:pt x="116" y="67"/>
                    <a:pt x="122" y="61"/>
                  </a:cubicBezTo>
                  <a:cubicBezTo>
                    <a:pt x="129" y="54"/>
                    <a:pt x="132" y="44"/>
                    <a:pt x="131" y="34"/>
                  </a:cubicBezTo>
                  <a:cubicBezTo>
                    <a:pt x="111" y="54"/>
                    <a:pt x="111" y="54"/>
                    <a:pt x="111" y="54"/>
                  </a:cubicBezTo>
                  <a:cubicBezTo>
                    <a:pt x="110" y="55"/>
                    <a:pt x="109" y="55"/>
                    <a:pt x="108" y="55"/>
                  </a:cubicBezTo>
                  <a:cubicBezTo>
                    <a:pt x="108" y="55"/>
                    <a:pt x="108" y="55"/>
                    <a:pt x="108" y="55"/>
                  </a:cubicBezTo>
                  <a:cubicBezTo>
                    <a:pt x="107" y="55"/>
                    <a:pt x="106" y="55"/>
                    <a:pt x="105" y="54"/>
                  </a:cubicBezTo>
                  <a:cubicBezTo>
                    <a:pt x="85" y="34"/>
                    <a:pt x="85" y="34"/>
                    <a:pt x="85" y="34"/>
                  </a:cubicBezTo>
                  <a:cubicBezTo>
                    <a:pt x="83" y="32"/>
                    <a:pt x="83" y="30"/>
                    <a:pt x="85" y="28"/>
                  </a:cubicBezTo>
                  <a:cubicBezTo>
                    <a:pt x="105" y="8"/>
                    <a:pt x="105" y="8"/>
                    <a:pt x="105" y="8"/>
                  </a:cubicBezTo>
                  <a:cubicBezTo>
                    <a:pt x="103" y="8"/>
                    <a:pt x="101" y="8"/>
                    <a:pt x="10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5"/>
            <p:cNvSpPr/>
            <p:nvPr/>
          </p:nvSpPr>
          <p:spPr bwMode="auto">
            <a:xfrm>
              <a:off x="1728788" y="3547040"/>
              <a:ext cx="36122" cy="39993"/>
            </a:xfrm>
            <a:custGeom>
              <a:avLst/>
              <a:gdLst>
                <a:gd name="T0" fmla="*/ 10 w 12"/>
                <a:gd name="T1" fmla="*/ 10 h 13"/>
                <a:gd name="T2" fmla="*/ 2 w 12"/>
                <a:gd name="T3" fmla="*/ 10 h 13"/>
                <a:gd name="T4" fmla="*/ 2 w 12"/>
                <a:gd name="T5" fmla="*/ 3 h 13"/>
                <a:gd name="T6" fmla="*/ 10 w 12"/>
                <a:gd name="T7" fmla="*/ 3 h 13"/>
                <a:gd name="T8" fmla="*/ 10 w 12"/>
                <a:gd name="T9" fmla="*/ 10 h 13"/>
              </a:gdLst>
              <a:ahLst/>
              <a:cxnLst>
                <a:cxn ang="0">
                  <a:pos x="T0" y="T1"/>
                </a:cxn>
                <a:cxn ang="0">
                  <a:pos x="T2" y="T3"/>
                </a:cxn>
                <a:cxn ang="0">
                  <a:pos x="T4" y="T5"/>
                </a:cxn>
                <a:cxn ang="0">
                  <a:pos x="T6" y="T7"/>
                </a:cxn>
                <a:cxn ang="0">
                  <a:pos x="T8" y="T9"/>
                </a:cxn>
              </a:cxnLst>
              <a:rect l="0" t="0" r="r" b="b"/>
              <a:pathLst>
                <a:path w="12" h="13">
                  <a:moveTo>
                    <a:pt x="10" y="10"/>
                  </a:moveTo>
                  <a:cubicBezTo>
                    <a:pt x="8" y="13"/>
                    <a:pt x="5" y="13"/>
                    <a:pt x="2" y="10"/>
                  </a:cubicBezTo>
                  <a:cubicBezTo>
                    <a:pt x="0" y="8"/>
                    <a:pt x="0" y="5"/>
                    <a:pt x="2" y="3"/>
                  </a:cubicBezTo>
                  <a:cubicBezTo>
                    <a:pt x="5" y="0"/>
                    <a:pt x="8" y="0"/>
                    <a:pt x="10" y="3"/>
                  </a:cubicBezTo>
                  <a:cubicBezTo>
                    <a:pt x="12" y="5"/>
                    <a:pt x="12" y="8"/>
                    <a:pt x="1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2" name="Freeform 119"/>
          <p:cNvSpPr>
            <a:spLocks noEditPoints="1"/>
          </p:cNvSpPr>
          <p:nvPr/>
        </p:nvSpPr>
        <p:spPr bwMode="auto">
          <a:xfrm>
            <a:off x="7491081" y="4522710"/>
            <a:ext cx="415149" cy="392482"/>
          </a:xfrm>
          <a:custGeom>
            <a:avLst/>
            <a:gdLst>
              <a:gd name="T0" fmla="*/ 48 w 147"/>
              <a:gd name="T1" fmla="*/ 139 h 139"/>
              <a:gd name="T2" fmla="*/ 48 w 147"/>
              <a:gd name="T3" fmla="*/ 139 h 139"/>
              <a:gd name="T4" fmla="*/ 33 w 147"/>
              <a:gd name="T5" fmla="*/ 139 h 139"/>
              <a:gd name="T6" fmla="*/ 29 w 147"/>
              <a:gd name="T7" fmla="*/ 136 h 139"/>
              <a:gd name="T8" fmla="*/ 1 w 147"/>
              <a:gd name="T9" fmla="*/ 25 h 139"/>
              <a:gd name="T10" fmla="*/ 3 w 147"/>
              <a:gd name="T11" fmla="*/ 20 h 139"/>
              <a:gd name="T12" fmla="*/ 17 w 147"/>
              <a:gd name="T13" fmla="*/ 16 h 139"/>
              <a:gd name="T14" fmla="*/ 51 w 147"/>
              <a:gd name="T15" fmla="*/ 0 h 139"/>
              <a:gd name="T16" fmla="*/ 74 w 147"/>
              <a:gd name="T17" fmla="*/ 15 h 139"/>
              <a:gd name="T18" fmla="*/ 105 w 147"/>
              <a:gd name="T19" fmla="*/ 33 h 139"/>
              <a:gd name="T20" fmla="*/ 137 w 147"/>
              <a:gd name="T21" fmla="*/ 25 h 139"/>
              <a:gd name="T22" fmla="*/ 146 w 147"/>
              <a:gd name="T23" fmla="*/ 28 h 139"/>
              <a:gd name="T24" fmla="*/ 146 w 147"/>
              <a:gd name="T25" fmla="*/ 34 h 139"/>
              <a:gd name="T26" fmla="*/ 94 w 147"/>
              <a:gd name="T27" fmla="*/ 84 h 139"/>
              <a:gd name="T28" fmla="*/ 94 w 147"/>
              <a:gd name="T29" fmla="*/ 84 h 139"/>
              <a:gd name="T30" fmla="*/ 78 w 147"/>
              <a:gd name="T31" fmla="*/ 77 h 139"/>
              <a:gd name="T32" fmla="*/ 64 w 147"/>
              <a:gd name="T33" fmla="*/ 70 h 139"/>
              <a:gd name="T34" fmla="*/ 39 w 147"/>
              <a:gd name="T35" fmla="*/ 82 h 139"/>
              <a:gd name="T36" fmla="*/ 52 w 147"/>
              <a:gd name="T37" fmla="*/ 133 h 139"/>
              <a:gd name="T38" fmla="*/ 52 w 147"/>
              <a:gd name="T39" fmla="*/ 135 h 139"/>
              <a:gd name="T40" fmla="*/ 48 w 147"/>
              <a:gd name="T41" fmla="*/ 139 h 139"/>
              <a:gd name="T42" fmla="*/ 36 w 147"/>
              <a:gd name="T43" fmla="*/ 131 h 139"/>
              <a:gd name="T44" fmla="*/ 43 w 147"/>
              <a:gd name="T45" fmla="*/ 131 h 139"/>
              <a:gd name="T46" fmla="*/ 30 w 147"/>
              <a:gd name="T47" fmla="*/ 82 h 139"/>
              <a:gd name="T48" fmla="*/ 32 w 147"/>
              <a:gd name="T49" fmla="*/ 78 h 139"/>
              <a:gd name="T50" fmla="*/ 64 w 147"/>
              <a:gd name="T51" fmla="*/ 62 h 139"/>
              <a:gd name="T52" fmla="*/ 83 w 147"/>
              <a:gd name="T53" fmla="*/ 70 h 139"/>
              <a:gd name="T54" fmla="*/ 94 w 147"/>
              <a:gd name="T55" fmla="*/ 76 h 139"/>
              <a:gd name="T56" fmla="*/ 136 w 147"/>
              <a:gd name="T57" fmla="*/ 34 h 139"/>
              <a:gd name="T58" fmla="*/ 105 w 147"/>
              <a:gd name="T59" fmla="*/ 41 h 139"/>
              <a:gd name="T60" fmla="*/ 68 w 147"/>
              <a:gd name="T61" fmla="*/ 20 h 139"/>
              <a:gd name="T62" fmla="*/ 51 w 147"/>
              <a:gd name="T63" fmla="*/ 8 h 139"/>
              <a:gd name="T64" fmla="*/ 21 w 147"/>
              <a:gd name="T65" fmla="*/ 22 h 139"/>
              <a:gd name="T66" fmla="*/ 20 w 147"/>
              <a:gd name="T67" fmla="*/ 23 h 139"/>
              <a:gd name="T68" fmla="*/ 9 w 147"/>
              <a:gd name="T69" fmla="*/ 27 h 139"/>
              <a:gd name="T70" fmla="*/ 36 w 147"/>
              <a:gd name="T71" fmla="*/ 131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7" h="139">
                <a:moveTo>
                  <a:pt x="48" y="139"/>
                </a:moveTo>
                <a:cubicBezTo>
                  <a:pt x="48" y="139"/>
                  <a:pt x="48" y="139"/>
                  <a:pt x="48" y="139"/>
                </a:cubicBezTo>
                <a:cubicBezTo>
                  <a:pt x="33" y="139"/>
                  <a:pt x="33" y="139"/>
                  <a:pt x="33" y="139"/>
                </a:cubicBezTo>
                <a:cubicBezTo>
                  <a:pt x="31" y="139"/>
                  <a:pt x="29" y="138"/>
                  <a:pt x="29" y="136"/>
                </a:cubicBezTo>
                <a:cubicBezTo>
                  <a:pt x="1" y="25"/>
                  <a:pt x="1" y="25"/>
                  <a:pt x="1" y="25"/>
                </a:cubicBezTo>
                <a:cubicBezTo>
                  <a:pt x="0" y="23"/>
                  <a:pt x="1" y="21"/>
                  <a:pt x="3" y="20"/>
                </a:cubicBezTo>
                <a:cubicBezTo>
                  <a:pt x="17" y="16"/>
                  <a:pt x="17" y="16"/>
                  <a:pt x="17" y="16"/>
                </a:cubicBezTo>
                <a:cubicBezTo>
                  <a:pt x="31" y="5"/>
                  <a:pt x="42" y="0"/>
                  <a:pt x="51" y="0"/>
                </a:cubicBezTo>
                <a:cubicBezTo>
                  <a:pt x="62" y="0"/>
                  <a:pt x="68" y="8"/>
                  <a:pt x="74" y="15"/>
                </a:cubicBezTo>
                <a:cubicBezTo>
                  <a:pt x="81" y="24"/>
                  <a:pt x="88" y="33"/>
                  <a:pt x="105" y="33"/>
                </a:cubicBezTo>
                <a:cubicBezTo>
                  <a:pt x="114" y="33"/>
                  <a:pt x="125" y="30"/>
                  <a:pt x="137" y="25"/>
                </a:cubicBezTo>
                <a:cubicBezTo>
                  <a:pt x="141" y="24"/>
                  <a:pt x="145" y="25"/>
                  <a:pt x="146" y="28"/>
                </a:cubicBezTo>
                <a:cubicBezTo>
                  <a:pt x="147" y="30"/>
                  <a:pt x="147" y="32"/>
                  <a:pt x="146" y="34"/>
                </a:cubicBezTo>
                <a:cubicBezTo>
                  <a:pt x="121" y="69"/>
                  <a:pt x="106" y="84"/>
                  <a:pt x="94" y="84"/>
                </a:cubicBezTo>
                <a:cubicBezTo>
                  <a:pt x="94" y="84"/>
                  <a:pt x="94" y="84"/>
                  <a:pt x="94" y="84"/>
                </a:cubicBezTo>
                <a:cubicBezTo>
                  <a:pt x="87" y="84"/>
                  <a:pt x="82" y="80"/>
                  <a:pt x="78" y="77"/>
                </a:cubicBezTo>
                <a:cubicBezTo>
                  <a:pt x="74" y="73"/>
                  <a:pt x="69" y="70"/>
                  <a:pt x="64" y="70"/>
                </a:cubicBezTo>
                <a:cubicBezTo>
                  <a:pt x="57" y="70"/>
                  <a:pt x="49" y="74"/>
                  <a:pt x="39" y="82"/>
                </a:cubicBezTo>
                <a:cubicBezTo>
                  <a:pt x="52" y="133"/>
                  <a:pt x="52" y="133"/>
                  <a:pt x="52" y="133"/>
                </a:cubicBezTo>
                <a:cubicBezTo>
                  <a:pt x="52" y="134"/>
                  <a:pt x="52" y="134"/>
                  <a:pt x="52" y="135"/>
                </a:cubicBezTo>
                <a:cubicBezTo>
                  <a:pt x="52" y="137"/>
                  <a:pt x="50" y="139"/>
                  <a:pt x="48" y="139"/>
                </a:cubicBezTo>
                <a:close/>
                <a:moveTo>
                  <a:pt x="36" y="131"/>
                </a:moveTo>
                <a:cubicBezTo>
                  <a:pt x="43" y="131"/>
                  <a:pt x="43" y="131"/>
                  <a:pt x="43" y="131"/>
                </a:cubicBezTo>
                <a:cubicBezTo>
                  <a:pt x="30" y="82"/>
                  <a:pt x="30" y="82"/>
                  <a:pt x="30" y="82"/>
                </a:cubicBezTo>
                <a:cubicBezTo>
                  <a:pt x="30" y="80"/>
                  <a:pt x="31" y="79"/>
                  <a:pt x="32" y="78"/>
                </a:cubicBezTo>
                <a:cubicBezTo>
                  <a:pt x="44" y="67"/>
                  <a:pt x="55" y="62"/>
                  <a:pt x="64" y="62"/>
                </a:cubicBezTo>
                <a:cubicBezTo>
                  <a:pt x="72" y="62"/>
                  <a:pt x="78" y="66"/>
                  <a:pt x="83" y="70"/>
                </a:cubicBezTo>
                <a:cubicBezTo>
                  <a:pt x="87" y="73"/>
                  <a:pt x="90" y="76"/>
                  <a:pt x="94" y="76"/>
                </a:cubicBezTo>
                <a:cubicBezTo>
                  <a:pt x="102" y="76"/>
                  <a:pt x="116" y="62"/>
                  <a:pt x="136" y="34"/>
                </a:cubicBezTo>
                <a:cubicBezTo>
                  <a:pt x="124" y="39"/>
                  <a:pt x="114" y="41"/>
                  <a:pt x="105" y="41"/>
                </a:cubicBezTo>
                <a:cubicBezTo>
                  <a:pt x="84" y="41"/>
                  <a:pt x="75" y="29"/>
                  <a:pt x="68" y="20"/>
                </a:cubicBezTo>
                <a:cubicBezTo>
                  <a:pt x="62" y="13"/>
                  <a:pt x="58" y="8"/>
                  <a:pt x="51" y="8"/>
                </a:cubicBezTo>
                <a:cubicBezTo>
                  <a:pt x="44" y="8"/>
                  <a:pt x="34" y="13"/>
                  <a:pt x="21" y="22"/>
                </a:cubicBezTo>
                <a:cubicBezTo>
                  <a:pt x="21" y="23"/>
                  <a:pt x="20" y="23"/>
                  <a:pt x="20" y="23"/>
                </a:cubicBezTo>
                <a:cubicBezTo>
                  <a:pt x="9" y="27"/>
                  <a:pt x="9" y="27"/>
                  <a:pt x="9" y="27"/>
                </a:cubicBezTo>
                <a:lnTo>
                  <a:pt x="36" y="1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63" name="组合 62"/>
          <p:cNvGrpSpPr/>
          <p:nvPr/>
        </p:nvGrpSpPr>
        <p:grpSpPr>
          <a:xfrm>
            <a:off x="7474596" y="2912161"/>
            <a:ext cx="357826" cy="435918"/>
            <a:chOff x="2944795" y="4198840"/>
            <a:chExt cx="357826" cy="435918"/>
          </a:xfrm>
        </p:grpSpPr>
        <p:sp>
          <p:nvSpPr>
            <p:cNvPr id="64" name="Freeform 82"/>
            <p:cNvSpPr>
              <a:spLocks noEditPoints="1"/>
            </p:cNvSpPr>
            <p:nvPr/>
          </p:nvSpPr>
          <p:spPr bwMode="auto">
            <a:xfrm>
              <a:off x="3013563" y="4388826"/>
              <a:ext cx="278568" cy="205138"/>
            </a:xfrm>
            <a:custGeom>
              <a:avLst/>
              <a:gdLst>
                <a:gd name="T0" fmla="*/ 61 w 101"/>
                <a:gd name="T1" fmla="*/ 74 h 74"/>
                <a:gd name="T2" fmla="*/ 40 w 101"/>
                <a:gd name="T3" fmla="*/ 74 h 74"/>
                <a:gd name="T4" fmla="*/ 0 w 101"/>
                <a:gd name="T5" fmla="*/ 37 h 74"/>
                <a:gd name="T6" fmla="*/ 5 w 101"/>
                <a:gd name="T7" fmla="*/ 0 h 74"/>
                <a:gd name="T8" fmla="*/ 97 w 101"/>
                <a:gd name="T9" fmla="*/ 0 h 74"/>
                <a:gd name="T10" fmla="*/ 101 w 101"/>
                <a:gd name="T11" fmla="*/ 37 h 74"/>
                <a:gd name="T12" fmla="*/ 61 w 101"/>
                <a:gd name="T13" fmla="*/ 74 h 74"/>
                <a:gd name="T14" fmla="*/ 9 w 101"/>
                <a:gd name="T15" fmla="*/ 8 h 74"/>
                <a:gd name="T16" fmla="*/ 8 w 101"/>
                <a:gd name="T17" fmla="*/ 37 h 74"/>
                <a:gd name="T18" fmla="*/ 40 w 101"/>
                <a:gd name="T19" fmla="*/ 66 h 74"/>
                <a:gd name="T20" fmla="*/ 61 w 101"/>
                <a:gd name="T21" fmla="*/ 66 h 74"/>
                <a:gd name="T22" fmla="*/ 93 w 101"/>
                <a:gd name="T23" fmla="*/ 37 h 74"/>
                <a:gd name="T24" fmla="*/ 93 w 101"/>
                <a:gd name="T25" fmla="*/ 8 h 74"/>
                <a:gd name="T26" fmla="*/ 9 w 101"/>
                <a:gd name="T27" fmla="*/ 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74">
                  <a:moveTo>
                    <a:pt x="61" y="74"/>
                  </a:moveTo>
                  <a:cubicBezTo>
                    <a:pt x="40" y="74"/>
                    <a:pt x="40" y="74"/>
                    <a:pt x="40" y="74"/>
                  </a:cubicBezTo>
                  <a:cubicBezTo>
                    <a:pt x="18" y="74"/>
                    <a:pt x="0" y="58"/>
                    <a:pt x="0" y="37"/>
                  </a:cubicBezTo>
                  <a:cubicBezTo>
                    <a:pt x="0" y="0"/>
                    <a:pt x="0" y="0"/>
                    <a:pt x="5" y="0"/>
                  </a:cubicBezTo>
                  <a:cubicBezTo>
                    <a:pt x="97" y="0"/>
                    <a:pt x="97" y="0"/>
                    <a:pt x="97" y="0"/>
                  </a:cubicBezTo>
                  <a:cubicBezTo>
                    <a:pt x="101" y="0"/>
                    <a:pt x="101" y="0"/>
                    <a:pt x="101" y="37"/>
                  </a:cubicBezTo>
                  <a:cubicBezTo>
                    <a:pt x="101" y="58"/>
                    <a:pt x="83" y="74"/>
                    <a:pt x="61" y="74"/>
                  </a:cubicBezTo>
                  <a:close/>
                  <a:moveTo>
                    <a:pt x="9" y="8"/>
                  </a:moveTo>
                  <a:cubicBezTo>
                    <a:pt x="8" y="13"/>
                    <a:pt x="8" y="24"/>
                    <a:pt x="8" y="37"/>
                  </a:cubicBezTo>
                  <a:cubicBezTo>
                    <a:pt x="8" y="53"/>
                    <a:pt x="23" y="66"/>
                    <a:pt x="40" y="66"/>
                  </a:cubicBezTo>
                  <a:cubicBezTo>
                    <a:pt x="61" y="66"/>
                    <a:pt x="61" y="66"/>
                    <a:pt x="61" y="66"/>
                  </a:cubicBezTo>
                  <a:cubicBezTo>
                    <a:pt x="79" y="66"/>
                    <a:pt x="93" y="53"/>
                    <a:pt x="93" y="37"/>
                  </a:cubicBezTo>
                  <a:cubicBezTo>
                    <a:pt x="93" y="24"/>
                    <a:pt x="93" y="14"/>
                    <a:pt x="93" y="8"/>
                  </a:cubicBezTo>
                  <a:lnTo>
                    <a:pt x="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3"/>
            <p:cNvSpPr/>
            <p:nvPr/>
          </p:nvSpPr>
          <p:spPr bwMode="auto">
            <a:xfrm>
              <a:off x="2944795" y="4408640"/>
              <a:ext cx="90913" cy="127046"/>
            </a:xfrm>
            <a:custGeom>
              <a:avLst/>
              <a:gdLst>
                <a:gd name="T0" fmla="*/ 29 w 33"/>
                <a:gd name="T1" fmla="*/ 46 h 46"/>
                <a:gd name="T2" fmla="*/ 23 w 33"/>
                <a:gd name="T3" fmla="*/ 46 h 46"/>
                <a:gd name="T4" fmla="*/ 0 w 33"/>
                <a:gd name="T5" fmla="*/ 23 h 46"/>
                <a:gd name="T6" fmla="*/ 23 w 33"/>
                <a:gd name="T7" fmla="*/ 0 h 46"/>
                <a:gd name="T8" fmla="*/ 29 w 33"/>
                <a:gd name="T9" fmla="*/ 0 h 46"/>
                <a:gd name="T10" fmla="*/ 33 w 33"/>
                <a:gd name="T11" fmla="*/ 4 h 46"/>
                <a:gd name="T12" fmla="*/ 29 w 33"/>
                <a:gd name="T13" fmla="*/ 8 h 46"/>
                <a:gd name="T14" fmla="*/ 23 w 33"/>
                <a:gd name="T15" fmla="*/ 8 h 46"/>
                <a:gd name="T16" fmla="*/ 8 w 33"/>
                <a:gd name="T17" fmla="*/ 23 h 46"/>
                <a:gd name="T18" fmla="*/ 23 w 33"/>
                <a:gd name="T19" fmla="*/ 38 h 46"/>
                <a:gd name="T20" fmla="*/ 29 w 33"/>
                <a:gd name="T21" fmla="*/ 38 h 46"/>
                <a:gd name="T22" fmla="*/ 33 w 33"/>
                <a:gd name="T23" fmla="*/ 42 h 46"/>
                <a:gd name="T24" fmla="*/ 29 w 33"/>
                <a:gd name="T25"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6">
                  <a:moveTo>
                    <a:pt x="29" y="46"/>
                  </a:moveTo>
                  <a:cubicBezTo>
                    <a:pt x="23" y="46"/>
                    <a:pt x="23" y="46"/>
                    <a:pt x="23" y="46"/>
                  </a:cubicBezTo>
                  <a:cubicBezTo>
                    <a:pt x="10" y="46"/>
                    <a:pt x="0" y="36"/>
                    <a:pt x="0" y="23"/>
                  </a:cubicBezTo>
                  <a:cubicBezTo>
                    <a:pt x="0" y="10"/>
                    <a:pt x="10" y="0"/>
                    <a:pt x="23" y="0"/>
                  </a:cubicBezTo>
                  <a:cubicBezTo>
                    <a:pt x="29" y="0"/>
                    <a:pt x="29" y="0"/>
                    <a:pt x="29" y="0"/>
                  </a:cubicBezTo>
                  <a:cubicBezTo>
                    <a:pt x="32" y="0"/>
                    <a:pt x="33" y="2"/>
                    <a:pt x="33" y="4"/>
                  </a:cubicBezTo>
                  <a:cubicBezTo>
                    <a:pt x="33" y="6"/>
                    <a:pt x="32" y="8"/>
                    <a:pt x="29" y="8"/>
                  </a:cubicBezTo>
                  <a:cubicBezTo>
                    <a:pt x="23" y="8"/>
                    <a:pt x="23" y="8"/>
                    <a:pt x="23" y="8"/>
                  </a:cubicBezTo>
                  <a:cubicBezTo>
                    <a:pt x="14" y="8"/>
                    <a:pt x="8" y="15"/>
                    <a:pt x="8" y="23"/>
                  </a:cubicBezTo>
                  <a:cubicBezTo>
                    <a:pt x="8" y="31"/>
                    <a:pt x="14" y="38"/>
                    <a:pt x="23" y="38"/>
                  </a:cubicBezTo>
                  <a:cubicBezTo>
                    <a:pt x="29" y="38"/>
                    <a:pt x="29" y="38"/>
                    <a:pt x="29" y="38"/>
                  </a:cubicBezTo>
                  <a:cubicBezTo>
                    <a:pt x="32" y="38"/>
                    <a:pt x="33" y="40"/>
                    <a:pt x="33" y="42"/>
                  </a:cubicBezTo>
                  <a:cubicBezTo>
                    <a:pt x="33" y="44"/>
                    <a:pt x="32" y="46"/>
                    <a:pt x="29"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84"/>
            <p:cNvSpPr/>
            <p:nvPr/>
          </p:nvSpPr>
          <p:spPr bwMode="auto">
            <a:xfrm>
              <a:off x="3096318" y="4251290"/>
              <a:ext cx="38464" cy="102569"/>
            </a:xfrm>
            <a:custGeom>
              <a:avLst/>
              <a:gdLst>
                <a:gd name="T0" fmla="*/ 10 w 14"/>
                <a:gd name="T1" fmla="*/ 37 h 37"/>
                <a:gd name="T2" fmla="*/ 6 w 14"/>
                <a:gd name="T3" fmla="*/ 35 h 37"/>
                <a:gd name="T4" fmla="*/ 3 w 14"/>
                <a:gd name="T5" fmla="*/ 28 h 37"/>
                <a:gd name="T6" fmla="*/ 3 w 14"/>
                <a:gd name="T7" fmla="*/ 10 h 37"/>
                <a:gd name="T8" fmla="*/ 6 w 14"/>
                <a:gd name="T9" fmla="*/ 3 h 37"/>
                <a:gd name="T10" fmla="*/ 11 w 14"/>
                <a:gd name="T11" fmla="*/ 0 h 37"/>
                <a:gd name="T12" fmla="*/ 13 w 14"/>
                <a:gd name="T13" fmla="*/ 6 h 37"/>
                <a:gd name="T14" fmla="*/ 10 w 14"/>
                <a:gd name="T15" fmla="*/ 14 h 37"/>
                <a:gd name="T16" fmla="*/ 10 w 14"/>
                <a:gd name="T17" fmla="*/ 25 h 37"/>
                <a:gd name="T18" fmla="*/ 13 w 14"/>
                <a:gd name="T19" fmla="*/ 32 h 37"/>
                <a:gd name="T20" fmla="*/ 11 w 14"/>
                <a:gd name="T21" fmla="*/ 37 h 37"/>
                <a:gd name="T22" fmla="*/ 10 w 14"/>
                <a:gd name="T2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37">
                  <a:moveTo>
                    <a:pt x="10" y="37"/>
                  </a:moveTo>
                  <a:cubicBezTo>
                    <a:pt x="8" y="37"/>
                    <a:pt x="7" y="37"/>
                    <a:pt x="6" y="35"/>
                  </a:cubicBezTo>
                  <a:cubicBezTo>
                    <a:pt x="3" y="28"/>
                    <a:pt x="3" y="28"/>
                    <a:pt x="3" y="28"/>
                  </a:cubicBezTo>
                  <a:cubicBezTo>
                    <a:pt x="0" y="24"/>
                    <a:pt x="0" y="16"/>
                    <a:pt x="3" y="10"/>
                  </a:cubicBezTo>
                  <a:cubicBezTo>
                    <a:pt x="6" y="3"/>
                    <a:pt x="6" y="3"/>
                    <a:pt x="6" y="3"/>
                  </a:cubicBezTo>
                  <a:cubicBezTo>
                    <a:pt x="7" y="0"/>
                    <a:pt x="9" y="0"/>
                    <a:pt x="11" y="0"/>
                  </a:cubicBezTo>
                  <a:cubicBezTo>
                    <a:pt x="13" y="1"/>
                    <a:pt x="14" y="4"/>
                    <a:pt x="13" y="6"/>
                  </a:cubicBezTo>
                  <a:cubicBezTo>
                    <a:pt x="10" y="14"/>
                    <a:pt x="10" y="14"/>
                    <a:pt x="10" y="14"/>
                  </a:cubicBezTo>
                  <a:cubicBezTo>
                    <a:pt x="8" y="17"/>
                    <a:pt x="9" y="23"/>
                    <a:pt x="10" y="25"/>
                  </a:cubicBezTo>
                  <a:cubicBezTo>
                    <a:pt x="13" y="32"/>
                    <a:pt x="13" y="32"/>
                    <a:pt x="13" y="32"/>
                  </a:cubicBezTo>
                  <a:cubicBezTo>
                    <a:pt x="14" y="34"/>
                    <a:pt x="13" y="36"/>
                    <a:pt x="11" y="37"/>
                  </a:cubicBezTo>
                  <a:cubicBezTo>
                    <a:pt x="11" y="37"/>
                    <a:pt x="10" y="37"/>
                    <a:pt x="10"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85"/>
            <p:cNvSpPr/>
            <p:nvPr/>
          </p:nvSpPr>
          <p:spPr bwMode="auto">
            <a:xfrm>
              <a:off x="3151098" y="4198840"/>
              <a:ext cx="58278" cy="155019"/>
            </a:xfrm>
            <a:custGeom>
              <a:avLst/>
              <a:gdLst>
                <a:gd name="T0" fmla="*/ 9 w 21"/>
                <a:gd name="T1" fmla="*/ 56 h 56"/>
                <a:gd name="T2" fmla="*/ 7 w 21"/>
                <a:gd name="T3" fmla="*/ 56 h 56"/>
                <a:gd name="T4" fmla="*/ 5 w 21"/>
                <a:gd name="T5" fmla="*/ 50 h 56"/>
                <a:gd name="T6" fmla="*/ 10 w 21"/>
                <a:gd name="T7" fmla="*/ 42 h 56"/>
                <a:gd name="T8" fmla="*/ 8 w 21"/>
                <a:gd name="T9" fmla="*/ 33 h 56"/>
                <a:gd name="T10" fmla="*/ 3 w 21"/>
                <a:gd name="T11" fmla="*/ 12 h 56"/>
                <a:gd name="T12" fmla="*/ 8 w 21"/>
                <a:gd name="T13" fmla="*/ 2 h 56"/>
                <a:gd name="T14" fmla="*/ 14 w 21"/>
                <a:gd name="T15" fmla="*/ 1 h 56"/>
                <a:gd name="T16" fmla="*/ 15 w 21"/>
                <a:gd name="T17" fmla="*/ 6 h 56"/>
                <a:gd name="T18" fmla="*/ 10 w 21"/>
                <a:gd name="T19" fmla="*/ 16 h 56"/>
                <a:gd name="T20" fmla="*/ 13 w 21"/>
                <a:gd name="T21" fmla="*/ 26 h 56"/>
                <a:gd name="T22" fmla="*/ 17 w 21"/>
                <a:gd name="T23" fmla="*/ 46 h 56"/>
                <a:gd name="T24" fmla="*/ 12 w 21"/>
                <a:gd name="T25" fmla="*/ 54 h 56"/>
                <a:gd name="T26" fmla="*/ 9 w 21"/>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56">
                  <a:moveTo>
                    <a:pt x="9" y="56"/>
                  </a:moveTo>
                  <a:cubicBezTo>
                    <a:pt x="8" y="56"/>
                    <a:pt x="7" y="56"/>
                    <a:pt x="7" y="56"/>
                  </a:cubicBezTo>
                  <a:cubicBezTo>
                    <a:pt x="5" y="55"/>
                    <a:pt x="4" y="52"/>
                    <a:pt x="5" y="50"/>
                  </a:cubicBezTo>
                  <a:cubicBezTo>
                    <a:pt x="10" y="42"/>
                    <a:pt x="10" y="42"/>
                    <a:pt x="10" y="42"/>
                  </a:cubicBezTo>
                  <a:cubicBezTo>
                    <a:pt x="12" y="39"/>
                    <a:pt x="11" y="35"/>
                    <a:pt x="8" y="33"/>
                  </a:cubicBezTo>
                  <a:cubicBezTo>
                    <a:pt x="2" y="28"/>
                    <a:pt x="0" y="19"/>
                    <a:pt x="3" y="12"/>
                  </a:cubicBezTo>
                  <a:cubicBezTo>
                    <a:pt x="8" y="2"/>
                    <a:pt x="8" y="2"/>
                    <a:pt x="8" y="2"/>
                  </a:cubicBezTo>
                  <a:cubicBezTo>
                    <a:pt x="9" y="0"/>
                    <a:pt x="12" y="0"/>
                    <a:pt x="14" y="1"/>
                  </a:cubicBezTo>
                  <a:cubicBezTo>
                    <a:pt x="16" y="2"/>
                    <a:pt x="16" y="4"/>
                    <a:pt x="15" y="6"/>
                  </a:cubicBezTo>
                  <a:cubicBezTo>
                    <a:pt x="10" y="16"/>
                    <a:pt x="10" y="16"/>
                    <a:pt x="10" y="16"/>
                  </a:cubicBezTo>
                  <a:cubicBezTo>
                    <a:pt x="9" y="19"/>
                    <a:pt x="10" y="24"/>
                    <a:pt x="13" y="26"/>
                  </a:cubicBezTo>
                  <a:cubicBezTo>
                    <a:pt x="19" y="31"/>
                    <a:pt x="21" y="40"/>
                    <a:pt x="17" y="46"/>
                  </a:cubicBezTo>
                  <a:cubicBezTo>
                    <a:pt x="12" y="54"/>
                    <a:pt x="12" y="54"/>
                    <a:pt x="12" y="54"/>
                  </a:cubicBezTo>
                  <a:cubicBezTo>
                    <a:pt x="11" y="56"/>
                    <a:pt x="10" y="56"/>
                    <a:pt x="9"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86"/>
            <p:cNvSpPr>
              <a:spLocks noEditPoints="1"/>
            </p:cNvSpPr>
            <p:nvPr/>
          </p:nvSpPr>
          <p:spPr bwMode="auto">
            <a:xfrm>
              <a:off x="3005404" y="4571818"/>
              <a:ext cx="297217" cy="62940"/>
            </a:xfrm>
            <a:custGeom>
              <a:avLst/>
              <a:gdLst>
                <a:gd name="T0" fmla="*/ 88 w 108"/>
                <a:gd name="T1" fmla="*/ 23 h 23"/>
                <a:gd name="T2" fmla="*/ 19 w 108"/>
                <a:gd name="T3" fmla="*/ 23 h 23"/>
                <a:gd name="T4" fmla="*/ 2 w 108"/>
                <a:gd name="T5" fmla="*/ 12 h 23"/>
                <a:gd name="T6" fmla="*/ 1 w 108"/>
                <a:gd name="T7" fmla="*/ 2 h 23"/>
                <a:gd name="T8" fmla="*/ 4 w 108"/>
                <a:gd name="T9" fmla="*/ 0 h 23"/>
                <a:gd name="T10" fmla="*/ 103 w 108"/>
                <a:gd name="T11" fmla="*/ 0 h 23"/>
                <a:gd name="T12" fmla="*/ 106 w 108"/>
                <a:gd name="T13" fmla="*/ 2 h 23"/>
                <a:gd name="T14" fmla="*/ 106 w 108"/>
                <a:gd name="T15" fmla="*/ 12 h 23"/>
                <a:gd name="T16" fmla="*/ 88 w 108"/>
                <a:gd name="T17" fmla="*/ 23 h 23"/>
                <a:gd name="T18" fmla="*/ 9 w 108"/>
                <a:gd name="T19" fmla="*/ 8 h 23"/>
                <a:gd name="T20" fmla="*/ 10 w 108"/>
                <a:gd name="T21" fmla="*/ 11 h 23"/>
                <a:gd name="T22" fmla="*/ 19 w 108"/>
                <a:gd name="T23" fmla="*/ 15 h 23"/>
                <a:gd name="T24" fmla="*/ 88 w 108"/>
                <a:gd name="T25" fmla="*/ 15 h 23"/>
                <a:gd name="T26" fmla="*/ 98 w 108"/>
                <a:gd name="T27" fmla="*/ 11 h 23"/>
                <a:gd name="T28" fmla="*/ 98 w 108"/>
                <a:gd name="T29" fmla="*/ 8 h 23"/>
                <a:gd name="T30" fmla="*/ 9 w 108"/>
                <a:gd name="T31"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23">
                  <a:moveTo>
                    <a:pt x="88" y="23"/>
                  </a:moveTo>
                  <a:cubicBezTo>
                    <a:pt x="19" y="23"/>
                    <a:pt x="19" y="23"/>
                    <a:pt x="19" y="23"/>
                  </a:cubicBezTo>
                  <a:cubicBezTo>
                    <a:pt x="11" y="23"/>
                    <a:pt x="3" y="18"/>
                    <a:pt x="2" y="12"/>
                  </a:cubicBezTo>
                  <a:cubicBezTo>
                    <a:pt x="0" y="4"/>
                    <a:pt x="0" y="3"/>
                    <a:pt x="1" y="2"/>
                  </a:cubicBezTo>
                  <a:cubicBezTo>
                    <a:pt x="2" y="1"/>
                    <a:pt x="3" y="0"/>
                    <a:pt x="4" y="0"/>
                  </a:cubicBezTo>
                  <a:cubicBezTo>
                    <a:pt x="103" y="0"/>
                    <a:pt x="103" y="0"/>
                    <a:pt x="103" y="0"/>
                  </a:cubicBezTo>
                  <a:cubicBezTo>
                    <a:pt x="105" y="0"/>
                    <a:pt x="106" y="1"/>
                    <a:pt x="106" y="2"/>
                  </a:cubicBezTo>
                  <a:cubicBezTo>
                    <a:pt x="108" y="3"/>
                    <a:pt x="108" y="4"/>
                    <a:pt x="106" y="12"/>
                  </a:cubicBezTo>
                  <a:cubicBezTo>
                    <a:pt x="104" y="18"/>
                    <a:pt x="97" y="23"/>
                    <a:pt x="88" y="23"/>
                  </a:cubicBezTo>
                  <a:close/>
                  <a:moveTo>
                    <a:pt x="9" y="8"/>
                  </a:moveTo>
                  <a:cubicBezTo>
                    <a:pt x="9" y="9"/>
                    <a:pt x="9" y="10"/>
                    <a:pt x="10" y="11"/>
                  </a:cubicBezTo>
                  <a:cubicBezTo>
                    <a:pt x="10" y="12"/>
                    <a:pt x="14" y="15"/>
                    <a:pt x="19" y="15"/>
                  </a:cubicBezTo>
                  <a:cubicBezTo>
                    <a:pt x="88" y="15"/>
                    <a:pt x="88" y="15"/>
                    <a:pt x="88" y="15"/>
                  </a:cubicBezTo>
                  <a:cubicBezTo>
                    <a:pt x="94" y="15"/>
                    <a:pt x="98" y="12"/>
                    <a:pt x="98" y="11"/>
                  </a:cubicBezTo>
                  <a:cubicBezTo>
                    <a:pt x="98" y="10"/>
                    <a:pt x="98" y="9"/>
                    <a:pt x="98" y="8"/>
                  </a:cubicBezTo>
                  <a:lnTo>
                    <a:pt x="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9" name="矩形 68"/>
          <p:cNvSpPr/>
          <p:nvPr/>
        </p:nvSpPr>
        <p:spPr>
          <a:xfrm>
            <a:off x="3067814" y="1043759"/>
            <a:ext cx="6340197" cy="461665"/>
          </a:xfrm>
          <a:prstGeom prst="rect">
            <a:avLst/>
          </a:prstGeom>
        </p:spPr>
        <p:txBody>
          <a:bodyPr wrap="none">
            <a:spAutoFit/>
          </a:bodyPr>
          <a:lstStyle/>
          <a:p>
            <a:pPr algn="ctr"/>
            <a:r>
              <a:rPr lang="zh-CN" altLang="en-US" sz="2400" b="1" dirty="0">
                <a:solidFill>
                  <a:schemeClr val="accent1"/>
                </a:solidFill>
                <a:cs typeface="+mn-ea"/>
                <a:sym typeface="+mn-lt"/>
              </a:rPr>
              <a:t>重点关注维修的及时性、收费合理性及返修率</a:t>
            </a:r>
            <a:endParaRPr lang="zh-CN" altLang="en-US" sz="2400" b="1" dirty="0">
              <a:solidFill>
                <a:schemeClr val="accent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53" presetClass="entr" presetSubtype="16"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par>
                                <p:cTn id="50" presetID="53" presetClass="entr" presetSubtype="16" fill="hold"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p:cTn id="52" dur="500" fill="hold"/>
                                        <p:tgtEl>
                                          <p:spTgt spid="56"/>
                                        </p:tgtEl>
                                        <p:attrNameLst>
                                          <p:attrName>ppt_w</p:attrName>
                                        </p:attrNameLst>
                                      </p:cBhvr>
                                      <p:tavLst>
                                        <p:tav tm="0">
                                          <p:val>
                                            <p:fltVal val="0"/>
                                          </p:val>
                                        </p:tav>
                                        <p:tav tm="100000">
                                          <p:val>
                                            <p:strVal val="#ppt_w"/>
                                          </p:val>
                                        </p:tav>
                                      </p:tavLst>
                                    </p:anim>
                                    <p:anim calcmode="lin" valueType="num">
                                      <p:cBhvr>
                                        <p:cTn id="53" dur="500" fill="hold"/>
                                        <p:tgtEl>
                                          <p:spTgt spid="56"/>
                                        </p:tgtEl>
                                        <p:attrNameLst>
                                          <p:attrName>ppt_h</p:attrName>
                                        </p:attrNameLst>
                                      </p:cBhvr>
                                      <p:tavLst>
                                        <p:tav tm="0">
                                          <p:val>
                                            <p:fltVal val="0"/>
                                          </p:val>
                                        </p:tav>
                                        <p:tav tm="100000">
                                          <p:val>
                                            <p:strVal val="#ppt_h"/>
                                          </p:val>
                                        </p:tav>
                                      </p:tavLst>
                                    </p:anim>
                                    <p:animEffect transition="in" filter="fade">
                                      <p:cBhvr>
                                        <p:cTn id="54" dur="500"/>
                                        <p:tgtEl>
                                          <p:spTgt spid="56"/>
                                        </p:tgtEl>
                                      </p:cBhvr>
                                    </p:animEffect>
                                  </p:childTnLst>
                                </p:cTn>
                              </p:par>
                              <p:par>
                                <p:cTn id="55" presetID="53" presetClass="entr" presetSubtype="16" fill="hold" nodeType="withEffect">
                                  <p:stCondLst>
                                    <p:cond delay="0"/>
                                  </p:stCondLst>
                                  <p:childTnLst>
                                    <p:set>
                                      <p:cBhvr>
                                        <p:cTn id="56" dur="1" fill="hold">
                                          <p:stCondLst>
                                            <p:cond delay="0"/>
                                          </p:stCondLst>
                                        </p:cTn>
                                        <p:tgtEl>
                                          <p:spTgt spid="59"/>
                                        </p:tgtEl>
                                        <p:attrNameLst>
                                          <p:attrName>style.visibility</p:attrName>
                                        </p:attrNameLst>
                                      </p:cBhvr>
                                      <p:to>
                                        <p:strVal val="visible"/>
                                      </p:to>
                                    </p:set>
                                    <p:anim calcmode="lin" valueType="num">
                                      <p:cBhvr>
                                        <p:cTn id="57" dur="500" fill="hold"/>
                                        <p:tgtEl>
                                          <p:spTgt spid="59"/>
                                        </p:tgtEl>
                                        <p:attrNameLst>
                                          <p:attrName>ppt_w</p:attrName>
                                        </p:attrNameLst>
                                      </p:cBhvr>
                                      <p:tavLst>
                                        <p:tav tm="0">
                                          <p:val>
                                            <p:fltVal val="0"/>
                                          </p:val>
                                        </p:tav>
                                        <p:tav tm="100000">
                                          <p:val>
                                            <p:strVal val="#ppt_w"/>
                                          </p:val>
                                        </p:tav>
                                      </p:tavLst>
                                    </p:anim>
                                    <p:anim calcmode="lin" valueType="num">
                                      <p:cBhvr>
                                        <p:cTn id="58" dur="500" fill="hold"/>
                                        <p:tgtEl>
                                          <p:spTgt spid="59"/>
                                        </p:tgtEl>
                                        <p:attrNameLst>
                                          <p:attrName>ppt_h</p:attrName>
                                        </p:attrNameLst>
                                      </p:cBhvr>
                                      <p:tavLst>
                                        <p:tav tm="0">
                                          <p:val>
                                            <p:fltVal val="0"/>
                                          </p:val>
                                        </p:tav>
                                        <p:tav tm="100000">
                                          <p:val>
                                            <p:strVal val="#ppt_h"/>
                                          </p:val>
                                        </p:tav>
                                      </p:tavLst>
                                    </p:anim>
                                    <p:animEffect transition="in" filter="fade">
                                      <p:cBhvr>
                                        <p:cTn id="59" dur="500"/>
                                        <p:tgtEl>
                                          <p:spTgt spid="5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2"/>
                                        </p:tgtEl>
                                        <p:attrNameLst>
                                          <p:attrName>style.visibility</p:attrName>
                                        </p:attrNameLst>
                                      </p:cBhvr>
                                      <p:to>
                                        <p:strVal val="visible"/>
                                      </p:to>
                                    </p:set>
                                    <p:anim calcmode="lin" valueType="num">
                                      <p:cBhvr>
                                        <p:cTn id="62" dur="500" fill="hold"/>
                                        <p:tgtEl>
                                          <p:spTgt spid="62"/>
                                        </p:tgtEl>
                                        <p:attrNameLst>
                                          <p:attrName>ppt_w</p:attrName>
                                        </p:attrNameLst>
                                      </p:cBhvr>
                                      <p:tavLst>
                                        <p:tav tm="0">
                                          <p:val>
                                            <p:fltVal val="0"/>
                                          </p:val>
                                        </p:tav>
                                        <p:tav tm="100000">
                                          <p:val>
                                            <p:strVal val="#ppt_w"/>
                                          </p:val>
                                        </p:tav>
                                      </p:tavLst>
                                    </p:anim>
                                    <p:anim calcmode="lin" valueType="num">
                                      <p:cBhvr>
                                        <p:cTn id="63" dur="500" fill="hold"/>
                                        <p:tgtEl>
                                          <p:spTgt spid="62"/>
                                        </p:tgtEl>
                                        <p:attrNameLst>
                                          <p:attrName>ppt_h</p:attrName>
                                        </p:attrNameLst>
                                      </p:cBhvr>
                                      <p:tavLst>
                                        <p:tav tm="0">
                                          <p:val>
                                            <p:fltVal val="0"/>
                                          </p:val>
                                        </p:tav>
                                        <p:tav tm="100000">
                                          <p:val>
                                            <p:strVal val="#ppt_h"/>
                                          </p:val>
                                        </p:tav>
                                      </p:tavLst>
                                    </p:anim>
                                    <p:animEffect transition="in" filter="fade">
                                      <p:cBhvr>
                                        <p:cTn id="64" dur="500"/>
                                        <p:tgtEl>
                                          <p:spTgt spid="62"/>
                                        </p:tgtEl>
                                      </p:cBhvr>
                                    </p:animEffect>
                                  </p:childTnLst>
                                </p:cTn>
                              </p:par>
                              <p:par>
                                <p:cTn id="65" presetID="53" presetClass="entr" presetSubtype="16" fill="hold" nodeType="with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p:cTn id="67" dur="500" fill="hold"/>
                                        <p:tgtEl>
                                          <p:spTgt spid="63"/>
                                        </p:tgtEl>
                                        <p:attrNameLst>
                                          <p:attrName>ppt_w</p:attrName>
                                        </p:attrNameLst>
                                      </p:cBhvr>
                                      <p:tavLst>
                                        <p:tav tm="0">
                                          <p:val>
                                            <p:fltVal val="0"/>
                                          </p:val>
                                        </p:tav>
                                        <p:tav tm="100000">
                                          <p:val>
                                            <p:strVal val="#ppt_w"/>
                                          </p:val>
                                        </p:tav>
                                      </p:tavLst>
                                    </p:anim>
                                    <p:anim calcmode="lin" valueType="num">
                                      <p:cBhvr>
                                        <p:cTn id="68" dur="500" fill="hold"/>
                                        <p:tgtEl>
                                          <p:spTgt spid="63"/>
                                        </p:tgtEl>
                                        <p:attrNameLst>
                                          <p:attrName>ppt_h</p:attrName>
                                        </p:attrNameLst>
                                      </p:cBhvr>
                                      <p:tavLst>
                                        <p:tav tm="0">
                                          <p:val>
                                            <p:fltVal val="0"/>
                                          </p:val>
                                        </p:tav>
                                        <p:tav tm="100000">
                                          <p:val>
                                            <p:strVal val="#ppt_h"/>
                                          </p:val>
                                        </p:tav>
                                      </p:tavLst>
                                    </p:anim>
                                    <p:animEffect transition="in" filter="fade">
                                      <p:cBhvr>
                                        <p:cTn id="69" dur="500"/>
                                        <p:tgtEl>
                                          <p:spTgt spid="63"/>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fill="hold"/>
                                        <p:tgtEl>
                                          <p:spTgt spid="24"/>
                                        </p:tgtEl>
                                        <p:attrNameLst>
                                          <p:attrName>ppt_x</p:attrName>
                                        </p:attrNameLst>
                                      </p:cBhvr>
                                      <p:tavLst>
                                        <p:tav tm="0">
                                          <p:val>
                                            <p:strVal val="0-#ppt_w/2"/>
                                          </p:val>
                                        </p:tav>
                                        <p:tav tm="100000">
                                          <p:val>
                                            <p:strVal val="#ppt_x"/>
                                          </p:val>
                                        </p:tav>
                                      </p:tavLst>
                                    </p:anim>
                                    <p:anim calcmode="lin" valueType="num">
                                      <p:cBhvr additive="base">
                                        <p:cTn id="75" dur="500" fill="hold"/>
                                        <p:tgtEl>
                                          <p:spTgt spid="24"/>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additive="base">
                                        <p:cTn id="78" dur="500" fill="hold"/>
                                        <p:tgtEl>
                                          <p:spTgt spid="39"/>
                                        </p:tgtEl>
                                        <p:attrNameLst>
                                          <p:attrName>ppt_x</p:attrName>
                                        </p:attrNameLst>
                                      </p:cBhvr>
                                      <p:tavLst>
                                        <p:tav tm="0">
                                          <p:val>
                                            <p:strVal val="0-#ppt_w/2"/>
                                          </p:val>
                                        </p:tav>
                                        <p:tav tm="100000">
                                          <p:val>
                                            <p:strVal val="#ppt_x"/>
                                          </p:val>
                                        </p:tav>
                                      </p:tavLst>
                                    </p:anim>
                                    <p:anim calcmode="lin" valueType="num">
                                      <p:cBhvr additive="base">
                                        <p:cTn id="79" dur="500" fill="hold"/>
                                        <p:tgtEl>
                                          <p:spTgt spid="39"/>
                                        </p:tgtEl>
                                        <p:attrNameLst>
                                          <p:attrName>ppt_y</p:attrName>
                                        </p:attrNameLst>
                                      </p:cBhvr>
                                      <p:tavLst>
                                        <p:tav tm="0">
                                          <p:val>
                                            <p:strVal val="#ppt_y"/>
                                          </p:val>
                                        </p:tav>
                                        <p:tav tm="100000">
                                          <p:val>
                                            <p:strVal val="#ppt_y"/>
                                          </p:val>
                                        </p:tav>
                                      </p:tavLst>
                                    </p:anim>
                                  </p:childTnLst>
                                </p:cTn>
                              </p:par>
                              <p:par>
                                <p:cTn id="80" presetID="2" presetClass="entr" presetSubtype="8"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fill="hold"/>
                                        <p:tgtEl>
                                          <p:spTgt spid="41"/>
                                        </p:tgtEl>
                                        <p:attrNameLst>
                                          <p:attrName>ppt_x</p:attrName>
                                        </p:attrNameLst>
                                      </p:cBhvr>
                                      <p:tavLst>
                                        <p:tav tm="0">
                                          <p:val>
                                            <p:strVal val="0-#ppt_w/2"/>
                                          </p:val>
                                        </p:tav>
                                        <p:tav tm="100000">
                                          <p:val>
                                            <p:strVal val="#ppt_x"/>
                                          </p:val>
                                        </p:tav>
                                      </p:tavLst>
                                    </p:anim>
                                    <p:anim calcmode="lin" valueType="num">
                                      <p:cBhvr additive="base">
                                        <p:cTn id="83" dur="500" fill="hold"/>
                                        <p:tgtEl>
                                          <p:spTgt spid="4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fill="hold"/>
                                        <p:tgtEl>
                                          <p:spTgt spid="22"/>
                                        </p:tgtEl>
                                        <p:attrNameLst>
                                          <p:attrName>ppt_x</p:attrName>
                                        </p:attrNameLst>
                                      </p:cBhvr>
                                      <p:tavLst>
                                        <p:tav tm="0">
                                          <p:val>
                                            <p:strVal val="1+#ppt_w/2"/>
                                          </p:val>
                                        </p:tav>
                                        <p:tav tm="100000">
                                          <p:val>
                                            <p:strVal val="#ppt_x"/>
                                          </p:val>
                                        </p:tav>
                                      </p:tavLst>
                                    </p:anim>
                                    <p:anim calcmode="lin" valueType="num">
                                      <p:cBhvr additive="base">
                                        <p:cTn id="87" dur="500" fill="hold"/>
                                        <p:tgtEl>
                                          <p:spTgt spid="22"/>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additive="base">
                                        <p:cTn id="90" dur="500" fill="hold"/>
                                        <p:tgtEl>
                                          <p:spTgt spid="37"/>
                                        </p:tgtEl>
                                        <p:attrNameLst>
                                          <p:attrName>ppt_x</p:attrName>
                                        </p:attrNameLst>
                                      </p:cBhvr>
                                      <p:tavLst>
                                        <p:tav tm="0">
                                          <p:val>
                                            <p:strVal val="1+#ppt_w/2"/>
                                          </p:val>
                                        </p:tav>
                                        <p:tav tm="100000">
                                          <p:val>
                                            <p:strVal val="#ppt_x"/>
                                          </p:val>
                                        </p:tav>
                                      </p:tavLst>
                                    </p:anim>
                                    <p:anim calcmode="lin" valueType="num">
                                      <p:cBhvr additive="base">
                                        <p:cTn id="91" dur="500" fill="hold"/>
                                        <p:tgtEl>
                                          <p:spTgt spid="37"/>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additive="base">
                                        <p:cTn id="94" dur="500" fill="hold"/>
                                        <p:tgtEl>
                                          <p:spTgt spid="43"/>
                                        </p:tgtEl>
                                        <p:attrNameLst>
                                          <p:attrName>ppt_x</p:attrName>
                                        </p:attrNameLst>
                                      </p:cBhvr>
                                      <p:tavLst>
                                        <p:tav tm="0">
                                          <p:val>
                                            <p:strVal val="1+#ppt_w/2"/>
                                          </p:val>
                                        </p:tav>
                                        <p:tav tm="100000">
                                          <p:val>
                                            <p:strVal val="#ppt_x"/>
                                          </p:val>
                                        </p:tav>
                                      </p:tavLst>
                                    </p:anim>
                                    <p:anim calcmode="lin" valueType="num">
                                      <p:cBhvr additive="base">
                                        <p:cTn id="95"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p:bldP spid="24" grpId="0"/>
      <p:bldP spid="26" grpId="0" animBg="1"/>
      <p:bldP spid="32" grpId="0" animBg="1"/>
      <p:bldP spid="33" grpId="0" animBg="1"/>
      <p:bldP spid="34" grpId="0" animBg="1"/>
      <p:bldP spid="35" grpId="0" animBg="1"/>
      <p:bldP spid="36" grpId="0" animBg="1"/>
      <p:bldP spid="37" grpId="0"/>
      <p:bldP spid="39" grpId="0"/>
      <p:bldP spid="41" grpId="0"/>
      <p:bldP spid="43" grpId="0"/>
      <p:bldP spid="6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家庭装修</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p:cNvSpPr/>
          <p:nvPr/>
        </p:nvSpPr>
        <p:spPr>
          <a:xfrm>
            <a:off x="3067814" y="1043759"/>
            <a:ext cx="6340197" cy="461665"/>
          </a:xfrm>
          <a:prstGeom prst="rect">
            <a:avLst/>
          </a:prstGeom>
        </p:spPr>
        <p:txBody>
          <a:bodyPr wrap="none">
            <a:spAutoFit/>
          </a:bodyPr>
          <a:lstStyle/>
          <a:p>
            <a:pPr algn="ctr"/>
            <a:r>
              <a:rPr lang="zh-CN" altLang="en-US" sz="2400" b="1" dirty="0">
                <a:solidFill>
                  <a:schemeClr val="accent1"/>
                </a:solidFill>
                <a:cs typeface="+mn-ea"/>
                <a:sym typeface="+mn-lt"/>
              </a:rPr>
              <a:t>重点关注维修的及时性、收费合理性及返修率</a:t>
            </a:r>
            <a:endParaRPr lang="zh-CN" altLang="en-US" sz="2400" b="1" dirty="0">
              <a:solidFill>
                <a:schemeClr val="accent1"/>
              </a:solidFill>
              <a:cs typeface="+mn-ea"/>
              <a:sym typeface="+mn-lt"/>
            </a:endParaRPr>
          </a:p>
        </p:txBody>
      </p:sp>
      <p:sp>
        <p:nvSpPr>
          <p:cNvPr id="44" name="矩形 43"/>
          <p:cNvSpPr/>
          <p:nvPr/>
        </p:nvSpPr>
        <p:spPr>
          <a:xfrm>
            <a:off x="1528507" y="5069091"/>
            <a:ext cx="3060937" cy="738664"/>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定期和监控中心、片区管家</a:t>
            </a:r>
            <a:r>
              <a:rPr lang="en-US" altLang="zh-CN" sz="1400" dirty="0" smtClean="0">
                <a:solidFill>
                  <a:schemeClr val="tx1">
                    <a:lumMod val="75000"/>
                    <a:lumOff val="25000"/>
                  </a:schemeClr>
                </a:solidFill>
                <a:cs typeface="+mn-ea"/>
                <a:sym typeface="+mn-lt"/>
              </a:rPr>
              <a:t>/</a:t>
            </a:r>
            <a:r>
              <a:rPr lang="zh-CN" altLang="en-US" sz="1400" dirty="0" smtClean="0">
                <a:solidFill>
                  <a:schemeClr val="tx1">
                    <a:lumMod val="75000"/>
                    <a:lumOff val="25000"/>
                  </a:schemeClr>
                </a:solidFill>
                <a:cs typeface="+mn-ea"/>
                <a:sym typeface="+mn-lt"/>
              </a:rPr>
              <a:t>客服相关人员召开沟通交流会，发现并解决流程方面的问题</a:t>
            </a:r>
            <a:endParaRPr lang="zh-CN" altLang="en-US" sz="1400" dirty="0">
              <a:solidFill>
                <a:schemeClr val="tx1">
                  <a:lumMod val="75000"/>
                  <a:lumOff val="25000"/>
                </a:schemeClr>
              </a:solidFill>
              <a:cs typeface="+mn-ea"/>
              <a:sym typeface="+mn-lt"/>
            </a:endParaRPr>
          </a:p>
        </p:txBody>
      </p:sp>
      <p:sp>
        <p:nvSpPr>
          <p:cNvPr id="71" name="矩形 70"/>
          <p:cNvSpPr/>
          <p:nvPr/>
        </p:nvSpPr>
        <p:spPr>
          <a:xfrm>
            <a:off x="1224361" y="2443231"/>
            <a:ext cx="3060937" cy="523220"/>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家政维修人员根据社区客户家政维修的需求和家政量实行弹性工作制</a:t>
            </a:r>
            <a:endParaRPr lang="zh-CN" altLang="en-US" sz="1400" dirty="0">
              <a:solidFill>
                <a:schemeClr val="tx1">
                  <a:lumMod val="75000"/>
                  <a:lumOff val="25000"/>
                </a:schemeClr>
              </a:solidFill>
              <a:cs typeface="+mn-ea"/>
              <a:sym typeface="+mn-lt"/>
            </a:endParaRPr>
          </a:p>
        </p:txBody>
      </p:sp>
      <p:sp>
        <p:nvSpPr>
          <p:cNvPr id="73" name="矩形 72"/>
          <p:cNvSpPr/>
          <p:nvPr/>
        </p:nvSpPr>
        <p:spPr>
          <a:xfrm>
            <a:off x="7682995" y="2443231"/>
            <a:ext cx="3060937" cy="523220"/>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在维修任务完成后，主动咨询业主是否还有其他需求</a:t>
            </a:r>
            <a:endParaRPr lang="zh-CN" altLang="en-US" sz="1400" dirty="0">
              <a:solidFill>
                <a:schemeClr val="tx1">
                  <a:lumMod val="75000"/>
                  <a:lumOff val="25000"/>
                </a:schemeClr>
              </a:solidFill>
              <a:cs typeface="+mn-ea"/>
              <a:sym typeface="+mn-lt"/>
            </a:endParaRPr>
          </a:p>
        </p:txBody>
      </p:sp>
      <p:sp>
        <p:nvSpPr>
          <p:cNvPr id="75" name="矩形 74"/>
          <p:cNvSpPr/>
          <p:nvPr/>
        </p:nvSpPr>
        <p:spPr>
          <a:xfrm>
            <a:off x="7406214" y="4999022"/>
            <a:ext cx="3060937" cy="954107"/>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将社区周围家电维修服务电话制成小卡片，送给客户；免费给客户提供清洗空调过滤网，教客户节电小窍门等服务</a:t>
            </a:r>
            <a:endParaRPr lang="zh-CN" altLang="en-US" sz="1400" dirty="0">
              <a:solidFill>
                <a:schemeClr val="tx1">
                  <a:lumMod val="75000"/>
                  <a:lumOff val="25000"/>
                </a:schemeClr>
              </a:solidFill>
              <a:cs typeface="+mn-ea"/>
              <a:sym typeface="+mn-lt"/>
            </a:endParaRPr>
          </a:p>
        </p:txBody>
      </p:sp>
      <p:grpSp>
        <p:nvGrpSpPr>
          <p:cNvPr id="77" name="组合 76"/>
          <p:cNvGrpSpPr/>
          <p:nvPr/>
        </p:nvGrpSpPr>
        <p:grpSpPr>
          <a:xfrm>
            <a:off x="4150655" y="2214498"/>
            <a:ext cx="3976440" cy="3179234"/>
            <a:chOff x="4150655" y="2069355"/>
            <a:chExt cx="3976440" cy="3179234"/>
          </a:xfrm>
        </p:grpSpPr>
        <p:sp>
          <p:nvSpPr>
            <p:cNvPr id="78" name="Freeform 29"/>
            <p:cNvSpPr/>
            <p:nvPr/>
          </p:nvSpPr>
          <p:spPr bwMode="auto">
            <a:xfrm rot="8100000">
              <a:off x="5931623" y="2347724"/>
              <a:ext cx="2195472" cy="1508781"/>
            </a:xfrm>
            <a:custGeom>
              <a:avLst/>
              <a:gdLst>
                <a:gd name="T0" fmla="*/ 96 w 96"/>
                <a:gd name="T1" fmla="*/ 0 h 66"/>
                <a:gd name="T2" fmla="*/ 38 w 96"/>
                <a:gd name="T3" fmla="*/ 57 h 66"/>
                <a:gd name="T4" fmla="*/ 22 w 96"/>
                <a:gd name="T5" fmla="*/ 65 h 66"/>
                <a:gd name="T6" fmla="*/ 4 w 96"/>
                <a:gd name="T7" fmla="*/ 61 h 66"/>
                <a:gd name="T8" fmla="*/ 1 w 96"/>
                <a:gd name="T9" fmla="*/ 58 h 66"/>
                <a:gd name="T10" fmla="*/ 1 w 96"/>
                <a:gd name="T11" fmla="*/ 58 h 66"/>
                <a:gd name="T12" fmla="*/ 0 w 96"/>
                <a:gd name="T13" fmla="*/ 57 h 66"/>
                <a:gd name="T14" fmla="*/ 45 w 96"/>
                <a:gd name="T15" fmla="*/ 13 h 66"/>
                <a:gd name="T16" fmla="*/ 77 w 96"/>
                <a:gd name="T17" fmla="*/ 0 h 66"/>
                <a:gd name="T18" fmla="*/ 86 w 96"/>
                <a:gd name="T19" fmla="*/ 0 h 66"/>
                <a:gd name="T20" fmla="*/ 86 w 96"/>
                <a:gd name="T21" fmla="*/ 0 h 66"/>
                <a:gd name="T22" fmla="*/ 96 w 96"/>
                <a:gd name="T2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6">
                  <a:moveTo>
                    <a:pt x="96" y="0"/>
                  </a:moveTo>
                  <a:cubicBezTo>
                    <a:pt x="38" y="57"/>
                    <a:pt x="38" y="57"/>
                    <a:pt x="38" y="57"/>
                  </a:cubicBezTo>
                  <a:cubicBezTo>
                    <a:pt x="34" y="62"/>
                    <a:pt x="28" y="64"/>
                    <a:pt x="22" y="65"/>
                  </a:cubicBezTo>
                  <a:cubicBezTo>
                    <a:pt x="16" y="66"/>
                    <a:pt x="10" y="64"/>
                    <a:pt x="4" y="61"/>
                  </a:cubicBezTo>
                  <a:cubicBezTo>
                    <a:pt x="3" y="60"/>
                    <a:pt x="2" y="59"/>
                    <a:pt x="1" y="58"/>
                  </a:cubicBezTo>
                  <a:cubicBezTo>
                    <a:pt x="1" y="58"/>
                    <a:pt x="1" y="58"/>
                    <a:pt x="1" y="58"/>
                  </a:cubicBezTo>
                  <a:cubicBezTo>
                    <a:pt x="0" y="57"/>
                    <a:pt x="0" y="57"/>
                    <a:pt x="0" y="57"/>
                  </a:cubicBezTo>
                  <a:cubicBezTo>
                    <a:pt x="45" y="13"/>
                    <a:pt x="45" y="13"/>
                    <a:pt x="45" y="13"/>
                  </a:cubicBezTo>
                  <a:cubicBezTo>
                    <a:pt x="53" y="4"/>
                    <a:pt x="65" y="0"/>
                    <a:pt x="77" y="0"/>
                  </a:cubicBezTo>
                  <a:cubicBezTo>
                    <a:pt x="86" y="0"/>
                    <a:pt x="86" y="0"/>
                    <a:pt x="86" y="0"/>
                  </a:cubicBezTo>
                  <a:cubicBezTo>
                    <a:pt x="86" y="0"/>
                    <a:pt x="86" y="0"/>
                    <a:pt x="86" y="0"/>
                  </a:cubicBezTo>
                  <a:lnTo>
                    <a:pt x="96" y="0"/>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nvGrpSpPr>
            <p:cNvPr id="79" name="组合 78"/>
            <p:cNvGrpSpPr/>
            <p:nvPr/>
          </p:nvGrpSpPr>
          <p:grpSpPr>
            <a:xfrm>
              <a:off x="4150655" y="2069355"/>
              <a:ext cx="3335970" cy="3179234"/>
              <a:chOff x="4150655" y="2069355"/>
              <a:chExt cx="3335970" cy="3179234"/>
            </a:xfrm>
          </p:grpSpPr>
          <p:sp>
            <p:nvSpPr>
              <p:cNvPr id="80" name="Freeform 30"/>
              <p:cNvSpPr/>
              <p:nvPr/>
            </p:nvSpPr>
            <p:spPr bwMode="auto">
              <a:xfrm rot="8100000">
                <a:off x="4150655" y="2069355"/>
                <a:ext cx="1537799" cy="2195466"/>
              </a:xfrm>
              <a:custGeom>
                <a:avLst/>
                <a:gdLst>
                  <a:gd name="T0" fmla="*/ 67 w 67"/>
                  <a:gd name="T1" fmla="*/ 0 h 96"/>
                  <a:gd name="T2" fmla="*/ 9 w 67"/>
                  <a:gd name="T3" fmla="*/ 57 h 96"/>
                  <a:gd name="T4" fmla="*/ 1 w 67"/>
                  <a:gd name="T5" fmla="*/ 74 h 96"/>
                  <a:gd name="T6" fmla="*/ 5 w 67"/>
                  <a:gd name="T7" fmla="*/ 92 h 96"/>
                  <a:gd name="T8" fmla="*/ 8 w 67"/>
                  <a:gd name="T9" fmla="*/ 95 h 96"/>
                  <a:gd name="T10" fmla="*/ 8 w 67"/>
                  <a:gd name="T11" fmla="*/ 95 h 96"/>
                  <a:gd name="T12" fmla="*/ 9 w 67"/>
                  <a:gd name="T13" fmla="*/ 96 h 96"/>
                  <a:gd name="T14" fmla="*/ 53 w 67"/>
                  <a:gd name="T15" fmla="*/ 51 h 96"/>
                  <a:gd name="T16" fmla="*/ 67 w 67"/>
                  <a:gd name="T17" fmla="*/ 19 h 96"/>
                  <a:gd name="T18" fmla="*/ 67 w 67"/>
                  <a:gd name="T19" fmla="*/ 10 h 96"/>
                  <a:gd name="T20" fmla="*/ 67 w 67"/>
                  <a:gd name="T21" fmla="*/ 9 h 96"/>
                  <a:gd name="T22" fmla="*/ 67 w 67"/>
                  <a:gd name="T2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96">
                    <a:moveTo>
                      <a:pt x="67" y="0"/>
                    </a:moveTo>
                    <a:cubicBezTo>
                      <a:pt x="9" y="57"/>
                      <a:pt x="9" y="57"/>
                      <a:pt x="9" y="57"/>
                    </a:cubicBezTo>
                    <a:cubicBezTo>
                      <a:pt x="4" y="62"/>
                      <a:pt x="2" y="68"/>
                      <a:pt x="1" y="74"/>
                    </a:cubicBezTo>
                    <a:cubicBezTo>
                      <a:pt x="0" y="80"/>
                      <a:pt x="2" y="86"/>
                      <a:pt x="5" y="92"/>
                    </a:cubicBezTo>
                    <a:cubicBezTo>
                      <a:pt x="6" y="93"/>
                      <a:pt x="7" y="94"/>
                      <a:pt x="8" y="95"/>
                    </a:cubicBezTo>
                    <a:cubicBezTo>
                      <a:pt x="8" y="95"/>
                      <a:pt x="8" y="95"/>
                      <a:pt x="8" y="95"/>
                    </a:cubicBezTo>
                    <a:cubicBezTo>
                      <a:pt x="9" y="96"/>
                      <a:pt x="9" y="96"/>
                      <a:pt x="9" y="96"/>
                    </a:cubicBezTo>
                    <a:cubicBezTo>
                      <a:pt x="53" y="51"/>
                      <a:pt x="53" y="51"/>
                      <a:pt x="53" y="51"/>
                    </a:cubicBezTo>
                    <a:cubicBezTo>
                      <a:pt x="62" y="43"/>
                      <a:pt x="67" y="31"/>
                      <a:pt x="67" y="19"/>
                    </a:cubicBezTo>
                    <a:cubicBezTo>
                      <a:pt x="67" y="10"/>
                      <a:pt x="67" y="10"/>
                      <a:pt x="67" y="10"/>
                    </a:cubicBezTo>
                    <a:cubicBezTo>
                      <a:pt x="67" y="9"/>
                      <a:pt x="67" y="9"/>
                      <a:pt x="67" y="9"/>
                    </a:cubicBezTo>
                    <a:lnTo>
                      <a:pt x="67" y="0"/>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1" name="Freeform 31"/>
              <p:cNvSpPr/>
              <p:nvPr/>
            </p:nvSpPr>
            <p:spPr bwMode="auto">
              <a:xfrm rot="8100000">
                <a:off x="5088051" y="3217542"/>
                <a:ext cx="2398574" cy="1663527"/>
              </a:xfrm>
              <a:custGeom>
                <a:avLst/>
                <a:gdLst>
                  <a:gd name="T0" fmla="*/ 105 w 105"/>
                  <a:gd name="T1" fmla="*/ 0 h 73"/>
                  <a:gd name="T2" fmla="*/ 40 w 105"/>
                  <a:gd name="T3" fmla="*/ 65 h 73"/>
                  <a:gd name="T4" fmla="*/ 21 w 105"/>
                  <a:gd name="T5" fmla="*/ 73 h 73"/>
                  <a:gd name="T6" fmla="*/ 19 w 105"/>
                  <a:gd name="T7" fmla="*/ 73 h 73"/>
                  <a:gd name="T8" fmla="*/ 6 w 105"/>
                  <a:gd name="T9" fmla="*/ 69 h 73"/>
                  <a:gd name="T10" fmla="*/ 6 w 105"/>
                  <a:gd name="T11" fmla="*/ 69 h 73"/>
                  <a:gd name="T12" fmla="*/ 2 w 105"/>
                  <a:gd name="T13" fmla="*/ 65 h 73"/>
                  <a:gd name="T14" fmla="*/ 0 w 105"/>
                  <a:gd name="T15" fmla="*/ 63 h 73"/>
                  <a:gd name="T16" fmla="*/ 50 w 105"/>
                  <a:gd name="T17" fmla="*/ 14 h 73"/>
                  <a:gd name="T18" fmla="*/ 82 w 105"/>
                  <a:gd name="T19" fmla="*/ 0 h 73"/>
                  <a:gd name="T20" fmla="*/ 100 w 105"/>
                  <a:gd name="T21" fmla="*/ 0 h 73"/>
                  <a:gd name="T22" fmla="*/ 100 w 105"/>
                  <a:gd name="T23" fmla="*/ 0 h 73"/>
                  <a:gd name="T24" fmla="*/ 101 w 105"/>
                  <a:gd name="T25" fmla="*/ 0 h 73"/>
                  <a:gd name="T26" fmla="*/ 105 w 105"/>
                  <a:gd name="T2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73">
                    <a:moveTo>
                      <a:pt x="105" y="0"/>
                    </a:moveTo>
                    <a:cubicBezTo>
                      <a:pt x="40" y="65"/>
                      <a:pt x="40" y="65"/>
                      <a:pt x="40" y="65"/>
                    </a:cubicBezTo>
                    <a:cubicBezTo>
                      <a:pt x="35" y="71"/>
                      <a:pt x="28" y="73"/>
                      <a:pt x="21" y="73"/>
                    </a:cubicBezTo>
                    <a:cubicBezTo>
                      <a:pt x="20" y="73"/>
                      <a:pt x="20" y="73"/>
                      <a:pt x="19" y="73"/>
                    </a:cubicBezTo>
                    <a:cubicBezTo>
                      <a:pt x="15" y="73"/>
                      <a:pt x="10" y="71"/>
                      <a:pt x="6" y="69"/>
                    </a:cubicBezTo>
                    <a:cubicBezTo>
                      <a:pt x="6" y="69"/>
                      <a:pt x="6" y="69"/>
                      <a:pt x="6" y="69"/>
                    </a:cubicBezTo>
                    <a:cubicBezTo>
                      <a:pt x="4" y="68"/>
                      <a:pt x="3" y="67"/>
                      <a:pt x="2" y="65"/>
                    </a:cubicBezTo>
                    <a:cubicBezTo>
                      <a:pt x="0" y="63"/>
                      <a:pt x="0" y="63"/>
                      <a:pt x="0" y="63"/>
                    </a:cubicBezTo>
                    <a:cubicBezTo>
                      <a:pt x="50" y="14"/>
                      <a:pt x="50" y="14"/>
                      <a:pt x="50" y="14"/>
                    </a:cubicBezTo>
                    <a:cubicBezTo>
                      <a:pt x="58" y="5"/>
                      <a:pt x="70" y="0"/>
                      <a:pt x="82" y="0"/>
                    </a:cubicBezTo>
                    <a:cubicBezTo>
                      <a:pt x="100" y="0"/>
                      <a:pt x="100" y="0"/>
                      <a:pt x="100" y="0"/>
                    </a:cubicBezTo>
                    <a:cubicBezTo>
                      <a:pt x="100" y="0"/>
                      <a:pt x="100" y="0"/>
                      <a:pt x="100" y="0"/>
                    </a:cubicBezTo>
                    <a:cubicBezTo>
                      <a:pt x="101" y="0"/>
                      <a:pt x="101" y="0"/>
                      <a:pt x="101" y="0"/>
                    </a:cubicBezTo>
                    <a:lnTo>
                      <a:pt x="105" y="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2" name="Freeform 32"/>
              <p:cNvSpPr/>
              <p:nvPr/>
            </p:nvSpPr>
            <p:spPr bwMode="auto">
              <a:xfrm rot="8100000">
                <a:off x="4840073" y="2850015"/>
                <a:ext cx="1663527" cy="2398574"/>
              </a:xfrm>
              <a:custGeom>
                <a:avLst/>
                <a:gdLst>
                  <a:gd name="T0" fmla="*/ 73 w 73"/>
                  <a:gd name="T1" fmla="*/ 0 h 105"/>
                  <a:gd name="T2" fmla="*/ 8 w 73"/>
                  <a:gd name="T3" fmla="*/ 65 h 105"/>
                  <a:gd name="T4" fmla="*/ 0 w 73"/>
                  <a:gd name="T5" fmla="*/ 84 h 105"/>
                  <a:gd name="T6" fmla="*/ 0 w 73"/>
                  <a:gd name="T7" fmla="*/ 86 h 105"/>
                  <a:gd name="T8" fmla="*/ 5 w 73"/>
                  <a:gd name="T9" fmla="*/ 99 h 105"/>
                  <a:gd name="T10" fmla="*/ 5 w 73"/>
                  <a:gd name="T11" fmla="*/ 99 h 105"/>
                  <a:gd name="T12" fmla="*/ 8 w 73"/>
                  <a:gd name="T13" fmla="*/ 103 h 105"/>
                  <a:gd name="T14" fmla="*/ 10 w 73"/>
                  <a:gd name="T15" fmla="*/ 105 h 105"/>
                  <a:gd name="T16" fmla="*/ 60 w 73"/>
                  <a:gd name="T17" fmla="*/ 55 h 105"/>
                  <a:gd name="T18" fmla="*/ 73 w 73"/>
                  <a:gd name="T19" fmla="*/ 23 h 105"/>
                  <a:gd name="T20" fmla="*/ 73 w 73"/>
                  <a:gd name="T21" fmla="*/ 5 h 105"/>
                  <a:gd name="T22" fmla="*/ 73 w 73"/>
                  <a:gd name="T23" fmla="*/ 5 h 105"/>
                  <a:gd name="T24" fmla="*/ 73 w 73"/>
                  <a:gd name="T25" fmla="*/ 4 h 105"/>
                  <a:gd name="T26" fmla="*/ 73 w 73"/>
                  <a:gd name="T2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105">
                    <a:moveTo>
                      <a:pt x="73" y="0"/>
                    </a:moveTo>
                    <a:cubicBezTo>
                      <a:pt x="8" y="65"/>
                      <a:pt x="8" y="65"/>
                      <a:pt x="8" y="65"/>
                    </a:cubicBezTo>
                    <a:cubicBezTo>
                      <a:pt x="3" y="70"/>
                      <a:pt x="0" y="77"/>
                      <a:pt x="0" y="84"/>
                    </a:cubicBezTo>
                    <a:cubicBezTo>
                      <a:pt x="0" y="85"/>
                      <a:pt x="0" y="85"/>
                      <a:pt x="0" y="86"/>
                    </a:cubicBezTo>
                    <a:cubicBezTo>
                      <a:pt x="0" y="90"/>
                      <a:pt x="2" y="95"/>
                      <a:pt x="5" y="99"/>
                    </a:cubicBezTo>
                    <a:cubicBezTo>
                      <a:pt x="5" y="99"/>
                      <a:pt x="5" y="99"/>
                      <a:pt x="5" y="99"/>
                    </a:cubicBezTo>
                    <a:cubicBezTo>
                      <a:pt x="6" y="101"/>
                      <a:pt x="7" y="102"/>
                      <a:pt x="8" y="103"/>
                    </a:cubicBezTo>
                    <a:cubicBezTo>
                      <a:pt x="10" y="105"/>
                      <a:pt x="10" y="105"/>
                      <a:pt x="10" y="105"/>
                    </a:cubicBezTo>
                    <a:cubicBezTo>
                      <a:pt x="60" y="55"/>
                      <a:pt x="60" y="55"/>
                      <a:pt x="60" y="55"/>
                    </a:cubicBezTo>
                    <a:cubicBezTo>
                      <a:pt x="68" y="47"/>
                      <a:pt x="73" y="35"/>
                      <a:pt x="73" y="23"/>
                    </a:cubicBezTo>
                    <a:cubicBezTo>
                      <a:pt x="73" y="5"/>
                      <a:pt x="73" y="5"/>
                      <a:pt x="73" y="5"/>
                    </a:cubicBezTo>
                    <a:cubicBezTo>
                      <a:pt x="73" y="5"/>
                      <a:pt x="73" y="5"/>
                      <a:pt x="73" y="5"/>
                    </a:cubicBezTo>
                    <a:cubicBezTo>
                      <a:pt x="73" y="4"/>
                      <a:pt x="73" y="4"/>
                      <a:pt x="73" y="4"/>
                    </a:cubicBezTo>
                    <a:lnTo>
                      <a:pt x="73" y="0"/>
                    </a:ln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3" name="Freeform 38"/>
              <p:cNvSpPr>
                <a:spLocks noEditPoints="1" noChangeArrowheads="1"/>
              </p:cNvSpPr>
              <p:nvPr/>
            </p:nvSpPr>
            <p:spPr bwMode="auto">
              <a:xfrm>
                <a:off x="6099125" y="4291904"/>
                <a:ext cx="438545" cy="438060"/>
              </a:xfrm>
              <a:custGeom>
                <a:avLst/>
                <a:gdLst>
                  <a:gd name="T0" fmla="*/ 2147483647 w 104"/>
                  <a:gd name="T1" fmla="*/ 2147483647 h 100"/>
                  <a:gd name="T2" fmla="*/ 2147483647 w 104"/>
                  <a:gd name="T3" fmla="*/ 2147483647 h 100"/>
                  <a:gd name="T4" fmla="*/ 2147483647 w 104"/>
                  <a:gd name="T5" fmla="*/ 2147483647 h 100"/>
                  <a:gd name="T6" fmla="*/ 2147483647 w 104"/>
                  <a:gd name="T7" fmla="*/ 2147483647 h 100"/>
                  <a:gd name="T8" fmla="*/ 2147483647 w 104"/>
                  <a:gd name="T9" fmla="*/ 2147483647 h 100"/>
                  <a:gd name="T10" fmla="*/ 2147483647 w 104"/>
                  <a:gd name="T11" fmla="*/ 2147483647 h 100"/>
                  <a:gd name="T12" fmla="*/ 2147483647 w 104"/>
                  <a:gd name="T13" fmla="*/ 2147483647 h 100"/>
                  <a:gd name="T14" fmla="*/ 2147483647 w 104"/>
                  <a:gd name="T15" fmla="*/ 2147483647 h 100"/>
                  <a:gd name="T16" fmla="*/ 2147483647 w 104"/>
                  <a:gd name="T17" fmla="*/ 2147483647 h 100"/>
                  <a:gd name="T18" fmla="*/ 2147483647 w 104"/>
                  <a:gd name="T19" fmla="*/ 2147483647 h 100"/>
                  <a:gd name="T20" fmla="*/ 2147483647 w 104"/>
                  <a:gd name="T21" fmla="*/ 2147483647 h 100"/>
                  <a:gd name="T22" fmla="*/ 2147483647 w 104"/>
                  <a:gd name="T23" fmla="*/ 2147483647 h 100"/>
                  <a:gd name="T24" fmla="*/ 2147483647 w 104"/>
                  <a:gd name="T25" fmla="*/ 2147483647 h 100"/>
                  <a:gd name="T26" fmla="*/ 2147483647 w 104"/>
                  <a:gd name="T27" fmla="*/ 2147483647 h 100"/>
                  <a:gd name="T28" fmla="*/ 2147483647 w 104"/>
                  <a:gd name="T29" fmla="*/ 2147483647 h 100"/>
                  <a:gd name="T30" fmla="*/ 2147483647 w 104"/>
                  <a:gd name="T31" fmla="*/ 2147483647 h 100"/>
                  <a:gd name="T32" fmla="*/ 2147483647 w 104"/>
                  <a:gd name="T33" fmla="*/ 2147483647 h 100"/>
                  <a:gd name="T34" fmla="*/ 2147483647 w 104"/>
                  <a:gd name="T35" fmla="*/ 2147483647 h 100"/>
                  <a:gd name="T36" fmla="*/ 2147483647 w 104"/>
                  <a:gd name="T37" fmla="*/ 2147483647 h 100"/>
                  <a:gd name="T38" fmla="*/ 2147483647 w 104"/>
                  <a:gd name="T39" fmla="*/ 2147483647 h 100"/>
                  <a:gd name="T40" fmla="*/ 2147483647 w 104"/>
                  <a:gd name="T41" fmla="*/ 2147483647 h 100"/>
                  <a:gd name="T42" fmla="*/ 2147483647 w 104"/>
                  <a:gd name="T43" fmla="*/ 2147483647 h 100"/>
                  <a:gd name="T44" fmla="*/ 2147483647 w 104"/>
                  <a:gd name="T45" fmla="*/ 2147483647 h 100"/>
                  <a:gd name="T46" fmla="*/ 2147483647 w 104"/>
                  <a:gd name="T47" fmla="*/ 2147483647 h 100"/>
                  <a:gd name="T48" fmla="*/ 2147483647 w 104"/>
                  <a:gd name="T49" fmla="*/ 2147483647 h 100"/>
                  <a:gd name="T50" fmla="*/ 2147483647 w 104"/>
                  <a:gd name="T51" fmla="*/ 2147483647 h 100"/>
                  <a:gd name="T52" fmla="*/ 2147483647 w 104"/>
                  <a:gd name="T53" fmla="*/ 2147483647 h 100"/>
                  <a:gd name="T54" fmla="*/ 2147483647 w 104"/>
                  <a:gd name="T55" fmla="*/ 2147483647 h 100"/>
                  <a:gd name="T56" fmla="*/ 2147483647 w 104"/>
                  <a:gd name="T57" fmla="*/ 2147483647 h 100"/>
                  <a:gd name="T58" fmla="*/ 2147483647 w 104"/>
                  <a:gd name="T59" fmla="*/ 2147483647 h 100"/>
                  <a:gd name="T60" fmla="*/ 2147483647 w 104"/>
                  <a:gd name="T61" fmla="*/ 2147483647 h 100"/>
                  <a:gd name="T62" fmla="*/ 2147483647 w 104"/>
                  <a:gd name="T63" fmla="*/ 2147483647 h 100"/>
                  <a:gd name="T64" fmla="*/ 2147483647 w 104"/>
                  <a:gd name="T65" fmla="*/ 2147483647 h 100"/>
                  <a:gd name="T66" fmla="*/ 2147483647 w 104"/>
                  <a:gd name="T67" fmla="*/ 2147483647 h 100"/>
                  <a:gd name="T68" fmla="*/ 2147483647 w 104"/>
                  <a:gd name="T69" fmla="*/ 2147483647 h 100"/>
                  <a:gd name="T70" fmla="*/ 0 w 104"/>
                  <a:gd name="T71" fmla="*/ 2147483647 h 100"/>
                  <a:gd name="T72" fmla="*/ 0 w 104"/>
                  <a:gd name="T73" fmla="*/ 2147483647 h 100"/>
                  <a:gd name="T74" fmla="*/ 2147483647 w 104"/>
                  <a:gd name="T75" fmla="*/ 2147483647 h 100"/>
                  <a:gd name="T76" fmla="*/ 2147483647 w 104"/>
                  <a:gd name="T77" fmla="*/ 2147483647 h 100"/>
                  <a:gd name="T78" fmla="*/ 2147483647 w 104"/>
                  <a:gd name="T79" fmla="*/ 2147483647 h 100"/>
                  <a:gd name="T80" fmla="*/ 2147483647 w 104"/>
                  <a:gd name="T81" fmla="*/ 2147483647 h 100"/>
                  <a:gd name="T82" fmla="*/ 2147483647 w 104"/>
                  <a:gd name="T83" fmla="*/ 2147483647 h 100"/>
                  <a:gd name="T84" fmla="*/ 2147483647 w 104"/>
                  <a:gd name="T85" fmla="*/ 2147483647 h 100"/>
                  <a:gd name="T86" fmla="*/ 2147483647 w 104"/>
                  <a:gd name="T87" fmla="*/ 2147483647 h 100"/>
                  <a:gd name="T88" fmla="*/ 2147483647 w 104"/>
                  <a:gd name="T89" fmla="*/ 2147483647 h 100"/>
                  <a:gd name="T90" fmla="*/ 2147483647 w 104"/>
                  <a:gd name="T91" fmla="*/ 2147483647 h 100"/>
                  <a:gd name="T92" fmla="*/ 2147483647 w 104"/>
                  <a:gd name="T93" fmla="*/ 2147483647 h 100"/>
                  <a:gd name="T94" fmla="*/ 2147483647 w 104"/>
                  <a:gd name="T95" fmla="*/ 2147483647 h 100"/>
                  <a:gd name="T96" fmla="*/ 2147483647 w 104"/>
                  <a:gd name="T97" fmla="*/ 2147483647 h 100"/>
                  <a:gd name="T98" fmla="*/ 2147483647 w 104"/>
                  <a:gd name="T99" fmla="*/ 2147483647 h 100"/>
                  <a:gd name="T100" fmla="*/ 2147483647 w 104"/>
                  <a:gd name="T101" fmla="*/ 2147483647 h 1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4"/>
                  <a:gd name="T154" fmla="*/ 0 h 100"/>
                  <a:gd name="T155" fmla="*/ 104 w 104"/>
                  <a:gd name="T156" fmla="*/ 100 h 1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4" h="100">
                    <a:moveTo>
                      <a:pt x="15" y="30"/>
                    </a:moveTo>
                    <a:cubicBezTo>
                      <a:pt x="39" y="30"/>
                      <a:pt x="39" y="30"/>
                      <a:pt x="39" y="30"/>
                    </a:cubicBezTo>
                    <a:cubicBezTo>
                      <a:pt x="47" y="44"/>
                      <a:pt x="47" y="44"/>
                      <a:pt x="47" y="44"/>
                    </a:cubicBezTo>
                    <a:cubicBezTo>
                      <a:pt x="54" y="53"/>
                      <a:pt x="54" y="53"/>
                      <a:pt x="54" y="53"/>
                    </a:cubicBezTo>
                    <a:cubicBezTo>
                      <a:pt x="69" y="30"/>
                      <a:pt x="69" y="30"/>
                      <a:pt x="69" y="30"/>
                    </a:cubicBezTo>
                    <a:cubicBezTo>
                      <a:pt x="96" y="30"/>
                      <a:pt x="96" y="30"/>
                      <a:pt x="96" y="30"/>
                    </a:cubicBezTo>
                    <a:cubicBezTo>
                      <a:pt x="104" y="53"/>
                      <a:pt x="104" y="53"/>
                      <a:pt x="104" y="53"/>
                    </a:cubicBezTo>
                    <a:cubicBezTo>
                      <a:pt x="100" y="66"/>
                      <a:pt x="100" y="66"/>
                      <a:pt x="100" y="66"/>
                    </a:cubicBezTo>
                    <a:cubicBezTo>
                      <a:pt x="96" y="65"/>
                      <a:pt x="96" y="65"/>
                      <a:pt x="96" y="65"/>
                    </a:cubicBezTo>
                    <a:cubicBezTo>
                      <a:pt x="97" y="55"/>
                      <a:pt x="97" y="55"/>
                      <a:pt x="97" y="55"/>
                    </a:cubicBezTo>
                    <a:cubicBezTo>
                      <a:pt x="94" y="47"/>
                      <a:pt x="94" y="47"/>
                      <a:pt x="94" y="47"/>
                    </a:cubicBezTo>
                    <a:cubicBezTo>
                      <a:pt x="93" y="65"/>
                      <a:pt x="93" y="65"/>
                      <a:pt x="93" y="65"/>
                    </a:cubicBezTo>
                    <a:cubicBezTo>
                      <a:pt x="90" y="100"/>
                      <a:pt x="90" y="100"/>
                      <a:pt x="90" y="100"/>
                    </a:cubicBezTo>
                    <a:cubicBezTo>
                      <a:pt x="83" y="100"/>
                      <a:pt x="83" y="100"/>
                      <a:pt x="83" y="100"/>
                    </a:cubicBezTo>
                    <a:cubicBezTo>
                      <a:pt x="83" y="68"/>
                      <a:pt x="83" y="68"/>
                      <a:pt x="83" y="68"/>
                    </a:cubicBezTo>
                    <a:cubicBezTo>
                      <a:pt x="79" y="68"/>
                      <a:pt x="79" y="68"/>
                      <a:pt x="79" y="68"/>
                    </a:cubicBezTo>
                    <a:cubicBezTo>
                      <a:pt x="74" y="100"/>
                      <a:pt x="74" y="100"/>
                      <a:pt x="74" y="100"/>
                    </a:cubicBezTo>
                    <a:cubicBezTo>
                      <a:pt x="67" y="100"/>
                      <a:pt x="67" y="100"/>
                      <a:pt x="67" y="100"/>
                    </a:cubicBezTo>
                    <a:cubicBezTo>
                      <a:pt x="69" y="65"/>
                      <a:pt x="69" y="65"/>
                      <a:pt x="69" y="65"/>
                    </a:cubicBezTo>
                    <a:cubicBezTo>
                      <a:pt x="69" y="48"/>
                      <a:pt x="69" y="48"/>
                      <a:pt x="69" y="48"/>
                    </a:cubicBezTo>
                    <a:cubicBezTo>
                      <a:pt x="53" y="61"/>
                      <a:pt x="53" y="61"/>
                      <a:pt x="53" y="61"/>
                    </a:cubicBezTo>
                    <a:cubicBezTo>
                      <a:pt x="41" y="53"/>
                      <a:pt x="41" y="53"/>
                      <a:pt x="41" y="53"/>
                    </a:cubicBezTo>
                    <a:cubicBezTo>
                      <a:pt x="41" y="65"/>
                      <a:pt x="41" y="65"/>
                      <a:pt x="41" y="65"/>
                    </a:cubicBezTo>
                    <a:cubicBezTo>
                      <a:pt x="37" y="100"/>
                      <a:pt x="37" y="100"/>
                      <a:pt x="37" y="100"/>
                    </a:cubicBezTo>
                    <a:cubicBezTo>
                      <a:pt x="30" y="100"/>
                      <a:pt x="30" y="100"/>
                      <a:pt x="30" y="100"/>
                    </a:cubicBezTo>
                    <a:cubicBezTo>
                      <a:pt x="30" y="68"/>
                      <a:pt x="30" y="68"/>
                      <a:pt x="30" y="68"/>
                    </a:cubicBezTo>
                    <a:cubicBezTo>
                      <a:pt x="27" y="68"/>
                      <a:pt x="27" y="68"/>
                      <a:pt x="27" y="68"/>
                    </a:cubicBezTo>
                    <a:cubicBezTo>
                      <a:pt x="20" y="100"/>
                      <a:pt x="20" y="100"/>
                      <a:pt x="20" y="100"/>
                    </a:cubicBezTo>
                    <a:cubicBezTo>
                      <a:pt x="14" y="100"/>
                      <a:pt x="14" y="100"/>
                      <a:pt x="14" y="100"/>
                    </a:cubicBezTo>
                    <a:cubicBezTo>
                      <a:pt x="16" y="65"/>
                      <a:pt x="16" y="65"/>
                      <a:pt x="16" y="65"/>
                    </a:cubicBezTo>
                    <a:cubicBezTo>
                      <a:pt x="16" y="49"/>
                      <a:pt x="16" y="49"/>
                      <a:pt x="16" y="49"/>
                    </a:cubicBezTo>
                    <a:cubicBezTo>
                      <a:pt x="7" y="60"/>
                      <a:pt x="7" y="60"/>
                      <a:pt x="7" y="60"/>
                    </a:cubicBezTo>
                    <a:cubicBezTo>
                      <a:pt x="7" y="65"/>
                      <a:pt x="7" y="65"/>
                      <a:pt x="7" y="65"/>
                    </a:cubicBezTo>
                    <a:cubicBezTo>
                      <a:pt x="10" y="65"/>
                      <a:pt x="10" y="65"/>
                      <a:pt x="10" y="65"/>
                    </a:cubicBezTo>
                    <a:cubicBezTo>
                      <a:pt x="10" y="89"/>
                      <a:pt x="10" y="89"/>
                      <a:pt x="10" y="89"/>
                    </a:cubicBezTo>
                    <a:cubicBezTo>
                      <a:pt x="0" y="89"/>
                      <a:pt x="0" y="89"/>
                      <a:pt x="0" y="89"/>
                    </a:cubicBezTo>
                    <a:cubicBezTo>
                      <a:pt x="0" y="65"/>
                      <a:pt x="0" y="65"/>
                      <a:pt x="0" y="65"/>
                    </a:cubicBezTo>
                    <a:cubicBezTo>
                      <a:pt x="3" y="65"/>
                      <a:pt x="3" y="65"/>
                      <a:pt x="3" y="65"/>
                    </a:cubicBezTo>
                    <a:cubicBezTo>
                      <a:pt x="3" y="60"/>
                      <a:pt x="3" y="60"/>
                      <a:pt x="3" y="60"/>
                    </a:cubicBezTo>
                    <a:cubicBezTo>
                      <a:pt x="1" y="59"/>
                      <a:pt x="1" y="59"/>
                      <a:pt x="1" y="59"/>
                    </a:cubicBezTo>
                    <a:cubicBezTo>
                      <a:pt x="15" y="30"/>
                      <a:pt x="15" y="30"/>
                      <a:pt x="15" y="30"/>
                    </a:cubicBezTo>
                    <a:close/>
                    <a:moveTo>
                      <a:pt x="86" y="4"/>
                    </a:moveTo>
                    <a:cubicBezTo>
                      <a:pt x="80" y="0"/>
                      <a:pt x="73" y="2"/>
                      <a:pt x="70" y="8"/>
                    </a:cubicBezTo>
                    <a:cubicBezTo>
                      <a:pt x="67" y="13"/>
                      <a:pt x="68" y="20"/>
                      <a:pt x="74" y="24"/>
                    </a:cubicBezTo>
                    <a:cubicBezTo>
                      <a:pt x="79" y="27"/>
                      <a:pt x="87" y="25"/>
                      <a:pt x="90" y="20"/>
                    </a:cubicBezTo>
                    <a:cubicBezTo>
                      <a:pt x="93" y="14"/>
                      <a:pt x="91" y="7"/>
                      <a:pt x="86" y="4"/>
                    </a:cubicBezTo>
                    <a:close/>
                    <a:moveTo>
                      <a:pt x="22" y="4"/>
                    </a:moveTo>
                    <a:cubicBezTo>
                      <a:pt x="28" y="0"/>
                      <a:pt x="35" y="2"/>
                      <a:pt x="38" y="8"/>
                    </a:cubicBezTo>
                    <a:cubicBezTo>
                      <a:pt x="41" y="13"/>
                      <a:pt x="40" y="20"/>
                      <a:pt x="34" y="24"/>
                    </a:cubicBezTo>
                    <a:cubicBezTo>
                      <a:pt x="29" y="27"/>
                      <a:pt x="21" y="25"/>
                      <a:pt x="18" y="20"/>
                    </a:cubicBezTo>
                    <a:cubicBezTo>
                      <a:pt x="15" y="14"/>
                      <a:pt x="17" y="7"/>
                      <a:pt x="22" y="4"/>
                    </a:cubicBezTo>
                    <a:close/>
                  </a:path>
                </a:pathLst>
              </a:custGeom>
              <a:solidFill>
                <a:schemeClr val="bg1"/>
              </a:solidFill>
              <a:ln>
                <a:noFill/>
              </a:ln>
            </p:spPr>
            <p:txBody>
              <a:bodyPr lIns="121917" tIns="60958" rIns="121917" bIns="60958"/>
              <a:lstStyle/>
              <a:p>
                <a:endParaRPr lang="zh-CN" altLang="en-US"/>
              </a:p>
            </p:txBody>
          </p:sp>
          <p:sp>
            <p:nvSpPr>
              <p:cNvPr id="84" name="Freeform 45"/>
              <p:cNvSpPr>
                <a:spLocks noEditPoints="1" noChangeArrowheads="1"/>
              </p:cNvSpPr>
              <p:nvPr/>
            </p:nvSpPr>
            <p:spPr bwMode="auto">
              <a:xfrm>
                <a:off x="4644684" y="3391590"/>
                <a:ext cx="399326" cy="527157"/>
              </a:xfrm>
              <a:custGeom>
                <a:avLst/>
                <a:gdLst>
                  <a:gd name="T0" fmla="*/ 2147483647 w 95"/>
                  <a:gd name="T1" fmla="*/ 0 h 120"/>
                  <a:gd name="T2" fmla="*/ 2147483647 w 95"/>
                  <a:gd name="T3" fmla="*/ 2147483647 h 120"/>
                  <a:gd name="T4" fmla="*/ 2147483647 w 95"/>
                  <a:gd name="T5" fmla="*/ 2147483647 h 120"/>
                  <a:gd name="T6" fmla="*/ 2147483647 w 95"/>
                  <a:gd name="T7" fmla="*/ 2147483647 h 120"/>
                  <a:gd name="T8" fmla="*/ 2147483647 w 95"/>
                  <a:gd name="T9" fmla="*/ 2147483647 h 120"/>
                  <a:gd name="T10" fmla="*/ 0 w 95"/>
                  <a:gd name="T11" fmla="*/ 2147483647 h 120"/>
                  <a:gd name="T12" fmla="*/ 2147483647 w 95"/>
                  <a:gd name="T13" fmla="*/ 2147483647 h 120"/>
                  <a:gd name="T14" fmla="*/ 2147483647 w 95"/>
                  <a:gd name="T15" fmla="*/ 2147483647 h 120"/>
                  <a:gd name="T16" fmla="*/ 2147483647 w 95"/>
                  <a:gd name="T17" fmla="*/ 2147483647 h 120"/>
                  <a:gd name="T18" fmla="*/ 2147483647 w 95"/>
                  <a:gd name="T19" fmla="*/ 2147483647 h 120"/>
                  <a:gd name="T20" fmla="*/ 2147483647 w 95"/>
                  <a:gd name="T21" fmla="*/ 2147483647 h 120"/>
                  <a:gd name="T22" fmla="*/ 2147483647 w 95"/>
                  <a:gd name="T23" fmla="*/ 2147483647 h 120"/>
                  <a:gd name="T24" fmla="*/ 2147483647 w 95"/>
                  <a:gd name="T25" fmla="*/ 2147483647 h 120"/>
                  <a:gd name="T26" fmla="*/ 2147483647 w 95"/>
                  <a:gd name="T27" fmla="*/ 2147483647 h 120"/>
                  <a:gd name="T28" fmla="*/ 2147483647 w 95"/>
                  <a:gd name="T29" fmla="*/ 2147483647 h 120"/>
                  <a:gd name="T30" fmla="*/ 2147483647 w 95"/>
                  <a:gd name="T31" fmla="*/ 2147483647 h 120"/>
                  <a:gd name="T32" fmla="*/ 2147483647 w 95"/>
                  <a:gd name="T33" fmla="*/ 2147483647 h 120"/>
                  <a:gd name="T34" fmla="*/ 2147483647 w 95"/>
                  <a:gd name="T35" fmla="*/ 2147483647 h 120"/>
                  <a:gd name="T36" fmla="*/ 2147483647 w 95"/>
                  <a:gd name="T37" fmla="*/ 2147483647 h 120"/>
                  <a:gd name="T38" fmla="*/ 2147483647 w 95"/>
                  <a:gd name="T39" fmla="*/ 2147483647 h 120"/>
                  <a:gd name="T40" fmla="*/ 2147483647 w 95"/>
                  <a:gd name="T41" fmla="*/ 2147483647 h 120"/>
                  <a:gd name="T42" fmla="*/ 2147483647 w 95"/>
                  <a:gd name="T43" fmla="*/ 2147483647 h 120"/>
                  <a:gd name="T44" fmla="*/ 2147483647 w 95"/>
                  <a:gd name="T45" fmla="*/ 2147483647 h 120"/>
                  <a:gd name="T46" fmla="*/ 2147483647 w 95"/>
                  <a:gd name="T47" fmla="*/ 2147483647 h 120"/>
                  <a:gd name="T48" fmla="*/ 2147483647 w 95"/>
                  <a:gd name="T49" fmla="*/ 2147483647 h 120"/>
                  <a:gd name="T50" fmla="*/ 2147483647 w 95"/>
                  <a:gd name="T51" fmla="*/ 2147483647 h 120"/>
                  <a:gd name="T52" fmla="*/ 2147483647 w 95"/>
                  <a:gd name="T53" fmla="*/ 2147483647 h 120"/>
                  <a:gd name="T54" fmla="*/ 2147483647 w 95"/>
                  <a:gd name="T55" fmla="*/ 2147483647 h 120"/>
                  <a:gd name="T56" fmla="*/ 2147483647 w 95"/>
                  <a:gd name="T57" fmla="*/ 2147483647 h 120"/>
                  <a:gd name="T58" fmla="*/ 2147483647 w 95"/>
                  <a:gd name="T59" fmla="*/ 2147483647 h 120"/>
                  <a:gd name="T60" fmla="*/ 2147483647 w 95"/>
                  <a:gd name="T61" fmla="*/ 0 h 120"/>
                  <a:gd name="T62" fmla="*/ 2147483647 w 95"/>
                  <a:gd name="T63" fmla="*/ 2147483647 h 120"/>
                  <a:gd name="T64" fmla="*/ 2147483647 w 95"/>
                  <a:gd name="T65" fmla="*/ 2147483647 h 120"/>
                  <a:gd name="T66" fmla="*/ 2147483647 w 95"/>
                  <a:gd name="T67" fmla="*/ 2147483647 h 120"/>
                  <a:gd name="T68" fmla="*/ 2147483647 w 95"/>
                  <a:gd name="T69" fmla="*/ 2147483647 h 120"/>
                  <a:gd name="T70" fmla="*/ 2147483647 w 95"/>
                  <a:gd name="T71" fmla="*/ 2147483647 h 120"/>
                  <a:gd name="T72" fmla="*/ 2147483647 w 95"/>
                  <a:gd name="T73" fmla="*/ 2147483647 h 120"/>
                  <a:gd name="T74" fmla="*/ 2147483647 w 95"/>
                  <a:gd name="T75" fmla="*/ 2147483647 h 120"/>
                  <a:gd name="T76" fmla="*/ 2147483647 w 95"/>
                  <a:gd name="T77" fmla="*/ 2147483647 h 120"/>
                  <a:gd name="T78" fmla="*/ 2147483647 w 95"/>
                  <a:gd name="T79" fmla="*/ 2147483647 h 120"/>
                  <a:gd name="T80" fmla="*/ 2147483647 w 95"/>
                  <a:gd name="T81" fmla="*/ 2147483647 h 120"/>
                  <a:gd name="T82" fmla="*/ 2147483647 w 95"/>
                  <a:gd name="T83" fmla="*/ 2147483647 h 120"/>
                  <a:gd name="T84" fmla="*/ 2147483647 w 95"/>
                  <a:gd name="T85" fmla="*/ 2147483647 h 120"/>
                  <a:gd name="T86" fmla="*/ 2147483647 w 95"/>
                  <a:gd name="T87" fmla="*/ 2147483647 h 120"/>
                  <a:gd name="T88" fmla="*/ 2147483647 w 95"/>
                  <a:gd name="T89" fmla="*/ 2147483647 h 120"/>
                  <a:gd name="T90" fmla="*/ 2147483647 w 95"/>
                  <a:gd name="T91" fmla="*/ 2147483647 h 120"/>
                  <a:gd name="T92" fmla="*/ 2147483647 w 95"/>
                  <a:gd name="T93" fmla="*/ 2147483647 h 120"/>
                  <a:gd name="T94" fmla="*/ 2147483647 w 95"/>
                  <a:gd name="T95" fmla="*/ 2147483647 h 120"/>
                  <a:gd name="T96" fmla="*/ 2147483647 w 95"/>
                  <a:gd name="T97" fmla="*/ 2147483647 h 120"/>
                  <a:gd name="T98" fmla="*/ 2147483647 w 95"/>
                  <a:gd name="T99" fmla="*/ 2147483647 h 120"/>
                  <a:gd name="T100" fmla="*/ 2147483647 w 95"/>
                  <a:gd name="T101" fmla="*/ 2147483647 h 120"/>
                  <a:gd name="T102" fmla="*/ 2147483647 w 95"/>
                  <a:gd name="T103" fmla="*/ 2147483647 h 120"/>
                  <a:gd name="T104" fmla="*/ 2147483647 w 95"/>
                  <a:gd name="T105" fmla="*/ 2147483647 h 120"/>
                  <a:gd name="T106" fmla="*/ 2147483647 w 95"/>
                  <a:gd name="T107" fmla="*/ 2147483647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5"/>
                  <a:gd name="T163" fmla="*/ 0 h 120"/>
                  <a:gd name="T164" fmla="*/ 95 w 95"/>
                  <a:gd name="T165" fmla="*/ 120 h 1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chemeClr val="bg1"/>
              </a:solidFill>
              <a:ln>
                <a:noFill/>
              </a:ln>
            </p:spPr>
            <p:txBody>
              <a:bodyPr lIns="121917" tIns="60958" rIns="121917" bIns="60958"/>
              <a:lstStyle/>
              <a:p>
                <a:endParaRPr lang="zh-CN" altLang="en-US"/>
              </a:p>
            </p:txBody>
          </p:sp>
          <p:sp>
            <p:nvSpPr>
              <p:cNvPr id="85" name="Freeform 93"/>
              <p:cNvSpPr>
                <a:spLocks noEditPoints="1" noChangeArrowheads="1"/>
              </p:cNvSpPr>
              <p:nvPr/>
            </p:nvSpPr>
            <p:spPr bwMode="auto">
              <a:xfrm>
                <a:off x="6874975" y="3321054"/>
                <a:ext cx="472417" cy="334114"/>
              </a:xfrm>
              <a:custGeom>
                <a:avLst/>
                <a:gdLst>
                  <a:gd name="T0" fmla="*/ 2147483647 w 112"/>
                  <a:gd name="T1" fmla="*/ 2147483647 h 77"/>
                  <a:gd name="T2" fmla="*/ 2147483647 w 112"/>
                  <a:gd name="T3" fmla="*/ 2147483647 h 77"/>
                  <a:gd name="T4" fmla="*/ 2147483647 w 112"/>
                  <a:gd name="T5" fmla="*/ 2147483647 h 77"/>
                  <a:gd name="T6" fmla="*/ 2147483647 w 112"/>
                  <a:gd name="T7" fmla="*/ 2147483647 h 77"/>
                  <a:gd name="T8" fmla="*/ 2147483647 w 112"/>
                  <a:gd name="T9" fmla="*/ 2147483647 h 77"/>
                  <a:gd name="T10" fmla="*/ 0 w 112"/>
                  <a:gd name="T11" fmla="*/ 2147483647 h 77"/>
                  <a:gd name="T12" fmla="*/ 2147483647 w 112"/>
                  <a:gd name="T13" fmla="*/ 2147483647 h 77"/>
                  <a:gd name="T14" fmla="*/ 2147483647 w 112"/>
                  <a:gd name="T15" fmla="*/ 2147483647 h 77"/>
                  <a:gd name="T16" fmla="*/ 2147483647 w 112"/>
                  <a:gd name="T17" fmla="*/ 2147483647 h 77"/>
                  <a:gd name="T18" fmla="*/ 2147483647 w 112"/>
                  <a:gd name="T19" fmla="*/ 2147483647 h 77"/>
                  <a:gd name="T20" fmla="*/ 2147483647 w 112"/>
                  <a:gd name="T21" fmla="*/ 2147483647 h 77"/>
                  <a:gd name="T22" fmla="*/ 2147483647 w 112"/>
                  <a:gd name="T23" fmla="*/ 2147483647 h 77"/>
                  <a:gd name="T24" fmla="*/ 2147483647 w 112"/>
                  <a:gd name="T25" fmla="*/ 2147483647 h 77"/>
                  <a:gd name="T26" fmla="*/ 2147483647 w 112"/>
                  <a:gd name="T27" fmla="*/ 2147483647 h 77"/>
                  <a:gd name="T28" fmla="*/ 2147483647 w 112"/>
                  <a:gd name="T29" fmla="*/ 2147483647 h 77"/>
                  <a:gd name="T30" fmla="*/ 2147483647 w 112"/>
                  <a:gd name="T31" fmla="*/ 2147483647 h 77"/>
                  <a:gd name="T32" fmla="*/ 2147483647 w 112"/>
                  <a:gd name="T33" fmla="*/ 2147483647 h 77"/>
                  <a:gd name="T34" fmla="*/ 2147483647 w 112"/>
                  <a:gd name="T35" fmla="*/ 2147483647 h 77"/>
                  <a:gd name="T36" fmla="*/ 2147483647 w 112"/>
                  <a:gd name="T37" fmla="*/ 2147483647 h 77"/>
                  <a:gd name="T38" fmla="*/ 2147483647 w 112"/>
                  <a:gd name="T39" fmla="*/ 2147483647 h 77"/>
                  <a:gd name="T40" fmla="*/ 2147483647 w 112"/>
                  <a:gd name="T41" fmla="*/ 2147483647 h 77"/>
                  <a:gd name="T42" fmla="*/ 2147483647 w 112"/>
                  <a:gd name="T43" fmla="*/ 2147483647 h 77"/>
                  <a:gd name="T44" fmla="*/ 2147483647 w 112"/>
                  <a:gd name="T45" fmla="*/ 2147483647 h 77"/>
                  <a:gd name="T46" fmla="*/ 2147483647 w 112"/>
                  <a:gd name="T47" fmla="*/ 2147483647 h 77"/>
                  <a:gd name="T48" fmla="*/ 2147483647 w 112"/>
                  <a:gd name="T49" fmla="*/ 2147483647 h 77"/>
                  <a:gd name="T50" fmla="*/ 2147483647 w 112"/>
                  <a:gd name="T51" fmla="*/ 2147483647 h 77"/>
                  <a:gd name="T52" fmla="*/ 2147483647 w 112"/>
                  <a:gd name="T53" fmla="*/ 2147483647 h 77"/>
                  <a:gd name="T54" fmla="*/ 2147483647 w 112"/>
                  <a:gd name="T55" fmla="*/ 2147483647 h 77"/>
                  <a:gd name="T56" fmla="*/ 2147483647 w 112"/>
                  <a:gd name="T57" fmla="*/ 2147483647 h 77"/>
                  <a:gd name="T58" fmla="*/ 2147483647 w 112"/>
                  <a:gd name="T59" fmla="*/ 2147483647 h 77"/>
                  <a:gd name="T60" fmla="*/ 2147483647 w 112"/>
                  <a:gd name="T61" fmla="*/ 2147483647 h 77"/>
                  <a:gd name="T62" fmla="*/ 2147483647 w 112"/>
                  <a:gd name="T63" fmla="*/ 2147483647 h 77"/>
                  <a:gd name="T64" fmla="*/ 2147483647 w 112"/>
                  <a:gd name="T65" fmla="*/ 2147483647 h 77"/>
                  <a:gd name="T66" fmla="*/ 2147483647 w 112"/>
                  <a:gd name="T67" fmla="*/ 2147483647 h 77"/>
                  <a:gd name="T68" fmla="*/ 2147483647 w 112"/>
                  <a:gd name="T69" fmla="*/ 2147483647 h 77"/>
                  <a:gd name="T70" fmla="*/ 2147483647 w 112"/>
                  <a:gd name="T71" fmla="*/ 2147483647 h 77"/>
                  <a:gd name="T72" fmla="*/ 2147483647 w 112"/>
                  <a:gd name="T73" fmla="*/ 2147483647 h 77"/>
                  <a:gd name="T74" fmla="*/ 2147483647 w 112"/>
                  <a:gd name="T75" fmla="*/ 2147483647 h 77"/>
                  <a:gd name="T76" fmla="*/ 2147483647 w 112"/>
                  <a:gd name="T77" fmla="*/ 2147483647 h 77"/>
                  <a:gd name="T78" fmla="*/ 2147483647 w 112"/>
                  <a:gd name="T79" fmla="*/ 2147483647 h 77"/>
                  <a:gd name="T80" fmla="*/ 2147483647 w 112"/>
                  <a:gd name="T81" fmla="*/ 2147483647 h 77"/>
                  <a:gd name="T82" fmla="*/ 2147483647 w 112"/>
                  <a:gd name="T83" fmla="*/ 2147483647 h 77"/>
                  <a:gd name="T84" fmla="*/ 2147483647 w 112"/>
                  <a:gd name="T85" fmla="*/ 2147483647 h 77"/>
                  <a:gd name="T86" fmla="*/ 2147483647 w 112"/>
                  <a:gd name="T87" fmla="*/ 2147483647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2"/>
                  <a:gd name="T133" fmla="*/ 0 h 77"/>
                  <a:gd name="T134" fmla="*/ 112 w 112"/>
                  <a:gd name="T135" fmla="*/ 77 h 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lIns="121917" tIns="60958" rIns="121917" bIns="60958"/>
              <a:lstStyle/>
              <a:p>
                <a:endParaRPr lang="zh-CN" altLang="en-US"/>
              </a:p>
            </p:txBody>
          </p:sp>
          <p:sp>
            <p:nvSpPr>
              <p:cNvPr id="86" name="Freeform 99"/>
              <p:cNvSpPr>
                <a:spLocks noEditPoints="1" noChangeArrowheads="1"/>
              </p:cNvSpPr>
              <p:nvPr/>
            </p:nvSpPr>
            <p:spPr bwMode="auto">
              <a:xfrm>
                <a:off x="5416342" y="4294071"/>
                <a:ext cx="374367" cy="403411"/>
              </a:xfrm>
              <a:custGeom>
                <a:avLst/>
                <a:gdLst>
                  <a:gd name="T0" fmla="*/ 2147483647 w 89"/>
                  <a:gd name="T1" fmla="*/ 2147483647 h 92"/>
                  <a:gd name="T2" fmla="*/ 2147483647 w 89"/>
                  <a:gd name="T3" fmla="*/ 2147483647 h 92"/>
                  <a:gd name="T4" fmla="*/ 2147483647 w 89"/>
                  <a:gd name="T5" fmla="*/ 2147483647 h 92"/>
                  <a:gd name="T6" fmla="*/ 2147483647 w 89"/>
                  <a:gd name="T7" fmla="*/ 2147483647 h 92"/>
                  <a:gd name="T8" fmla="*/ 2147483647 w 89"/>
                  <a:gd name="T9" fmla="*/ 2147483647 h 92"/>
                  <a:gd name="T10" fmla="*/ 2147483647 w 89"/>
                  <a:gd name="T11" fmla="*/ 2147483647 h 92"/>
                  <a:gd name="T12" fmla="*/ 2147483647 w 89"/>
                  <a:gd name="T13" fmla="*/ 2147483647 h 92"/>
                  <a:gd name="T14" fmla="*/ 2147483647 w 89"/>
                  <a:gd name="T15" fmla="*/ 2147483647 h 92"/>
                  <a:gd name="T16" fmla="*/ 2147483647 w 89"/>
                  <a:gd name="T17" fmla="*/ 2147483647 h 92"/>
                  <a:gd name="T18" fmla="*/ 2147483647 w 89"/>
                  <a:gd name="T19" fmla="*/ 2147483647 h 92"/>
                  <a:gd name="T20" fmla="*/ 2147483647 w 89"/>
                  <a:gd name="T21" fmla="*/ 2147483647 h 92"/>
                  <a:gd name="T22" fmla="*/ 2147483647 w 89"/>
                  <a:gd name="T23" fmla="*/ 2147483647 h 92"/>
                  <a:gd name="T24" fmla="*/ 2147483647 w 89"/>
                  <a:gd name="T25" fmla="*/ 2147483647 h 92"/>
                  <a:gd name="T26" fmla="*/ 2147483647 w 89"/>
                  <a:gd name="T27" fmla="*/ 2147483647 h 92"/>
                  <a:gd name="T28" fmla="*/ 2147483647 w 89"/>
                  <a:gd name="T29" fmla="*/ 2147483647 h 92"/>
                  <a:gd name="T30" fmla="*/ 2147483647 w 89"/>
                  <a:gd name="T31" fmla="*/ 2147483647 h 92"/>
                  <a:gd name="T32" fmla="*/ 2147483647 w 89"/>
                  <a:gd name="T33" fmla="*/ 2147483647 h 92"/>
                  <a:gd name="T34" fmla="*/ 2147483647 w 89"/>
                  <a:gd name="T35" fmla="*/ 2147483647 h 92"/>
                  <a:gd name="T36" fmla="*/ 2147483647 w 89"/>
                  <a:gd name="T37" fmla="*/ 2147483647 h 92"/>
                  <a:gd name="T38" fmla="*/ 2147483647 w 89"/>
                  <a:gd name="T39" fmla="*/ 2147483647 h 92"/>
                  <a:gd name="T40" fmla="*/ 2147483647 w 89"/>
                  <a:gd name="T41" fmla="*/ 2147483647 h 92"/>
                  <a:gd name="T42" fmla="*/ 2147483647 w 89"/>
                  <a:gd name="T43" fmla="*/ 2147483647 h 92"/>
                  <a:gd name="T44" fmla="*/ 2147483647 w 89"/>
                  <a:gd name="T45" fmla="*/ 2147483647 h 92"/>
                  <a:gd name="T46" fmla="*/ 2147483647 w 89"/>
                  <a:gd name="T47" fmla="*/ 2147483647 h 92"/>
                  <a:gd name="T48" fmla="*/ 2147483647 w 89"/>
                  <a:gd name="T49" fmla="*/ 2147483647 h 92"/>
                  <a:gd name="T50" fmla="*/ 2147483647 w 89"/>
                  <a:gd name="T51" fmla="*/ 2147483647 h 92"/>
                  <a:gd name="T52" fmla="*/ 2147483647 w 89"/>
                  <a:gd name="T53" fmla="*/ 2147483647 h 92"/>
                  <a:gd name="T54" fmla="*/ 2147483647 w 89"/>
                  <a:gd name="T55" fmla="*/ 2147483647 h 92"/>
                  <a:gd name="T56" fmla="*/ 2147483647 w 89"/>
                  <a:gd name="T57" fmla="*/ 2147483647 h 92"/>
                  <a:gd name="T58" fmla="*/ 2147483647 w 89"/>
                  <a:gd name="T59" fmla="*/ 2147483647 h 92"/>
                  <a:gd name="T60" fmla="*/ 2147483647 w 89"/>
                  <a:gd name="T61" fmla="*/ 2147483647 h 92"/>
                  <a:gd name="T62" fmla="*/ 2147483647 w 89"/>
                  <a:gd name="T63" fmla="*/ 2147483647 h 92"/>
                  <a:gd name="T64" fmla="*/ 2147483647 w 89"/>
                  <a:gd name="T65" fmla="*/ 2147483647 h 92"/>
                  <a:gd name="T66" fmla="*/ 2147483647 w 89"/>
                  <a:gd name="T67" fmla="*/ 2147483647 h 92"/>
                  <a:gd name="T68" fmla="*/ 2147483647 w 89"/>
                  <a:gd name="T69" fmla="*/ 2147483647 h 92"/>
                  <a:gd name="T70" fmla="*/ 2147483647 w 89"/>
                  <a:gd name="T71" fmla="*/ 2147483647 h 92"/>
                  <a:gd name="T72" fmla="*/ 2147483647 w 89"/>
                  <a:gd name="T73" fmla="*/ 2147483647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9"/>
                  <a:gd name="T112" fmla="*/ 0 h 92"/>
                  <a:gd name="T113" fmla="*/ 89 w 89"/>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bg1"/>
              </a:solidFill>
              <a:ln>
                <a:noFill/>
              </a:ln>
            </p:spPr>
            <p:txBody>
              <a:bodyPr lIns="121917" tIns="60958" rIns="121917" bIns="60958"/>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ppt_x"/>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ppt_x"/>
                                          </p:val>
                                        </p:tav>
                                        <p:tav tm="100000">
                                          <p:val>
                                            <p:strVal val="#ppt_x"/>
                                          </p:val>
                                        </p:tav>
                                      </p:tavLst>
                                    </p:anim>
                                    <p:anim calcmode="lin" valueType="num">
                                      <p:cBhvr additive="base">
                                        <p:cTn id="17" dur="500" fill="hold"/>
                                        <p:tgtEl>
                                          <p:spTgt spid="7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fill="hold"/>
                                        <p:tgtEl>
                                          <p:spTgt spid="73"/>
                                        </p:tgtEl>
                                        <p:attrNameLst>
                                          <p:attrName>ppt_x</p:attrName>
                                        </p:attrNameLst>
                                      </p:cBhvr>
                                      <p:tavLst>
                                        <p:tav tm="0">
                                          <p:val>
                                            <p:strVal val="#ppt_x"/>
                                          </p:val>
                                        </p:tav>
                                        <p:tav tm="100000">
                                          <p:val>
                                            <p:strVal val="#ppt_x"/>
                                          </p:val>
                                        </p:tav>
                                      </p:tavLst>
                                    </p:anim>
                                    <p:anim calcmode="lin" valueType="num">
                                      <p:cBhvr additive="base">
                                        <p:cTn id="21" dur="500" fill="hold"/>
                                        <p:tgtEl>
                                          <p:spTgt spid="7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 calcmode="lin" valueType="num">
                                      <p:cBhvr additive="base">
                                        <p:cTn id="24" dur="500" fill="hold"/>
                                        <p:tgtEl>
                                          <p:spTgt spid="75"/>
                                        </p:tgtEl>
                                        <p:attrNameLst>
                                          <p:attrName>ppt_x</p:attrName>
                                        </p:attrNameLst>
                                      </p:cBhvr>
                                      <p:tavLst>
                                        <p:tav tm="0">
                                          <p:val>
                                            <p:strVal val="#ppt_x"/>
                                          </p:val>
                                        </p:tav>
                                        <p:tav tm="100000">
                                          <p:val>
                                            <p:strVal val="#ppt_x"/>
                                          </p:val>
                                        </p:tav>
                                      </p:tavLst>
                                    </p:anim>
                                    <p:anim calcmode="lin" valueType="num">
                                      <p:cBhvr additive="base">
                                        <p:cTn id="25"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71" grpId="0"/>
      <p:bldP spid="73" grpId="0"/>
      <p:bldP spid="7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07850" y="1228890"/>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681400" y="1228891"/>
            <a:ext cx="2012501" cy="2012501"/>
          </a:xfrm>
          <a:prstGeom prst="rect">
            <a:avLst/>
          </a:prstGeom>
          <a:blipFill>
            <a:blip r:embed="rId2"/>
            <a:srcRect/>
            <a:stretch>
              <a:fillRect l="-29210" r="-287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3944625" y="1228889"/>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Impact" panose="020B0806030902050204" pitchFamily="34" charset="0"/>
                <a:cs typeface="+mn-ea"/>
                <a:sym typeface="+mn-lt"/>
              </a:rPr>
              <a:t>07</a:t>
            </a:r>
            <a:endParaRPr lang="zh-CN" altLang="en-US" sz="7200" dirty="0">
              <a:latin typeface="Impact" panose="020B0806030902050204" pitchFamily="34" charset="0"/>
              <a:cs typeface="+mn-ea"/>
              <a:sym typeface="+mn-lt"/>
            </a:endParaRPr>
          </a:p>
        </p:txBody>
      </p:sp>
      <p:sp>
        <p:nvSpPr>
          <p:cNvPr id="22" name="矩形 21"/>
          <p:cNvSpPr/>
          <p:nvPr/>
        </p:nvSpPr>
        <p:spPr>
          <a:xfrm>
            <a:off x="8471075" y="122888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4530598" y="3708599"/>
            <a:ext cx="2954655" cy="923330"/>
          </a:xfrm>
          <a:prstGeom prst="rect">
            <a:avLst/>
          </a:prstGeom>
          <a:noFill/>
        </p:spPr>
        <p:txBody>
          <a:bodyPr wrap="none" rtlCol="0">
            <a:spAutoFit/>
            <a:scene3d>
              <a:camera prst="orthographicFront"/>
              <a:lightRig rig="threePt" dir="t"/>
            </a:scene3d>
            <a:sp3d contourW="12700"/>
          </a:bodyPr>
          <a:lstStyle/>
          <a:p>
            <a:r>
              <a:rPr lang="zh-CN" altLang="en-US" sz="5400" b="1" dirty="0" smtClean="0">
                <a:cs typeface="+mn-ea"/>
                <a:sym typeface="+mn-lt"/>
              </a:rPr>
              <a:t>客户服务</a:t>
            </a:r>
            <a:endParaRPr lang="en-US" altLang="zh-CN" sz="5400" b="1" dirty="0">
              <a:cs typeface="+mn-ea"/>
              <a:sym typeface="+mn-lt"/>
            </a:endParaRPr>
          </a:p>
        </p:txBody>
      </p:sp>
      <p:grpSp>
        <p:nvGrpSpPr>
          <p:cNvPr id="24" name="组合 23"/>
          <p:cNvGrpSpPr/>
          <p:nvPr/>
        </p:nvGrpSpPr>
        <p:grpSpPr>
          <a:xfrm>
            <a:off x="0" y="4872188"/>
            <a:ext cx="12204000" cy="72000"/>
            <a:chOff x="4376786" y="-327967"/>
            <a:chExt cx="1714500" cy="327967"/>
          </a:xfrm>
        </p:grpSpPr>
        <p:sp>
          <p:nvSpPr>
            <p:cNvPr id="25" name="矩形 24"/>
            <p:cNvSpPr/>
            <p:nvPr/>
          </p:nvSpPr>
          <p:spPr>
            <a:xfrm>
              <a:off x="4376786" y="-327967"/>
              <a:ext cx="571500" cy="327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4948286" y="-327967"/>
              <a:ext cx="571500" cy="327967"/>
            </a:xfrm>
            <a:prstGeom prst="rect">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5519786" y="-327967"/>
              <a:ext cx="571500" cy="3279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等腰三角形 27"/>
          <p:cNvSpPr/>
          <p:nvPr/>
        </p:nvSpPr>
        <p:spPr>
          <a:xfrm flipV="1">
            <a:off x="5727700" y="5184447"/>
            <a:ext cx="736600" cy="350495"/>
          </a:xfrm>
          <a:prstGeom prst="triangle">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客户服务</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1"/>
          <p:cNvSpPr/>
          <p:nvPr/>
        </p:nvSpPr>
        <p:spPr>
          <a:xfrm>
            <a:off x="1061335" y="1661586"/>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新业主，留下美好的第一印象</a:t>
            </a:r>
            <a:endParaRPr lang="zh-CN" altLang="en-US" sz="2400" b="1" dirty="0">
              <a:solidFill>
                <a:schemeClr val="bg1"/>
              </a:solidFill>
              <a:cs typeface="+mn-ea"/>
              <a:sym typeface="+mn-lt"/>
            </a:endParaRPr>
          </a:p>
        </p:txBody>
      </p:sp>
      <p:sp>
        <p:nvSpPr>
          <p:cNvPr id="3" name="矩形 2"/>
          <p:cNvSpPr/>
          <p:nvPr/>
        </p:nvSpPr>
        <p:spPr>
          <a:xfrm>
            <a:off x="1061335" y="2654300"/>
            <a:ext cx="4056765" cy="29210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334885" y="2654300"/>
            <a:ext cx="660400" cy="48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9" name="矩形 28"/>
          <p:cNvSpPr/>
          <p:nvPr/>
        </p:nvSpPr>
        <p:spPr>
          <a:xfrm>
            <a:off x="5334885" y="3467100"/>
            <a:ext cx="660400" cy="482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0" name="矩形 29"/>
          <p:cNvSpPr/>
          <p:nvPr/>
        </p:nvSpPr>
        <p:spPr>
          <a:xfrm>
            <a:off x="5334885" y="4279900"/>
            <a:ext cx="660400" cy="48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1" name="矩形 30"/>
          <p:cNvSpPr/>
          <p:nvPr/>
        </p:nvSpPr>
        <p:spPr>
          <a:xfrm>
            <a:off x="5334885" y="5092700"/>
            <a:ext cx="660400" cy="482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5" name="矩形 4"/>
          <p:cNvSpPr/>
          <p:nvPr/>
        </p:nvSpPr>
        <p:spPr>
          <a:xfrm>
            <a:off x="6096000" y="2736690"/>
            <a:ext cx="4833235" cy="307777"/>
          </a:xfrm>
          <a:prstGeom prst="rect">
            <a:avLst/>
          </a:prstGeom>
        </p:spPr>
        <p:txBody>
          <a:bodyPr wrap="square">
            <a:spAutoFit/>
          </a:bodyPr>
          <a:lstStyle/>
          <a:p>
            <a:pPr>
              <a:buClr>
                <a:srgbClr val="244073"/>
              </a:buClr>
            </a:pPr>
            <a:r>
              <a:rPr lang="zh-CN" altLang="en-US" sz="1400" dirty="0" smtClean="0">
                <a:solidFill>
                  <a:schemeClr val="tx1">
                    <a:lumMod val="75000"/>
                    <a:lumOff val="25000"/>
                  </a:schemeClr>
                </a:solidFill>
                <a:cs typeface="+mn-ea"/>
                <a:sym typeface="+mn-lt"/>
              </a:rPr>
              <a:t>销售现场强化客户对物业感受，如物业小故事、</a:t>
            </a:r>
            <a:r>
              <a:rPr lang="en-US" altLang="zh-CN" sz="1400" dirty="0" smtClean="0">
                <a:solidFill>
                  <a:schemeClr val="tx1">
                    <a:lumMod val="75000"/>
                    <a:lumOff val="25000"/>
                  </a:schemeClr>
                </a:solidFill>
                <a:cs typeface="+mn-ea"/>
                <a:sym typeface="+mn-lt"/>
              </a:rPr>
              <a:t>LED</a:t>
            </a:r>
            <a:r>
              <a:rPr lang="zh-CN" altLang="en-US" sz="1400" dirty="0" smtClean="0">
                <a:solidFill>
                  <a:schemeClr val="tx1">
                    <a:lumMod val="75000"/>
                    <a:lumOff val="25000"/>
                  </a:schemeClr>
                </a:solidFill>
                <a:cs typeface="+mn-ea"/>
                <a:sym typeface="+mn-lt"/>
              </a:rPr>
              <a:t>屏宣传</a:t>
            </a:r>
            <a:endParaRPr lang="en-US" altLang="zh-CN" sz="1400" dirty="0">
              <a:solidFill>
                <a:schemeClr val="tx1">
                  <a:lumMod val="75000"/>
                  <a:lumOff val="25000"/>
                </a:schemeClr>
              </a:solidFill>
              <a:cs typeface="+mn-ea"/>
              <a:sym typeface="+mn-lt"/>
            </a:endParaRPr>
          </a:p>
        </p:txBody>
      </p:sp>
      <p:sp>
        <p:nvSpPr>
          <p:cNvPr id="6" name="矩形 5"/>
          <p:cNvSpPr/>
          <p:nvPr/>
        </p:nvSpPr>
        <p:spPr>
          <a:xfrm>
            <a:off x="6096000" y="3446790"/>
            <a:ext cx="5007429" cy="523220"/>
          </a:xfrm>
          <a:prstGeom prst="rect">
            <a:avLst/>
          </a:prstGeom>
        </p:spPr>
        <p:txBody>
          <a:bodyPr wrap="square">
            <a:spAutoFit/>
          </a:bodyPr>
          <a:lstStyle/>
          <a:p>
            <a:pPr>
              <a:buClr>
                <a:srgbClr val="244073"/>
              </a:buClr>
            </a:pPr>
            <a:r>
              <a:rPr lang="zh-CN" altLang="en-US" sz="1400" dirty="0" smtClean="0">
                <a:solidFill>
                  <a:schemeClr val="tx1">
                    <a:lumMod val="75000"/>
                    <a:lumOff val="25000"/>
                  </a:schemeClr>
                </a:solidFill>
                <a:cs typeface="+mn-ea"/>
                <a:sym typeface="+mn-lt"/>
              </a:rPr>
              <a:t>销售现场物业服务人员配置专业素养高的人员，使顾客感受到安心、贴心的服务，同时加强案场服务人员培训资源的投入</a:t>
            </a:r>
            <a:endParaRPr lang="en-US" altLang="zh-CN" sz="1400" dirty="0" smtClean="0">
              <a:solidFill>
                <a:schemeClr val="tx1">
                  <a:lumMod val="75000"/>
                  <a:lumOff val="25000"/>
                </a:schemeClr>
              </a:solidFill>
              <a:cs typeface="+mn-ea"/>
              <a:sym typeface="+mn-lt"/>
            </a:endParaRPr>
          </a:p>
        </p:txBody>
      </p:sp>
      <p:sp>
        <p:nvSpPr>
          <p:cNvPr id="7" name="矩形 6"/>
          <p:cNvSpPr/>
          <p:nvPr/>
        </p:nvSpPr>
        <p:spPr>
          <a:xfrm>
            <a:off x="6096000" y="4259590"/>
            <a:ext cx="4833235" cy="523220"/>
          </a:xfrm>
          <a:prstGeom prst="rect">
            <a:avLst/>
          </a:prstGeom>
        </p:spPr>
        <p:txBody>
          <a:bodyPr wrap="square">
            <a:spAutoFit/>
          </a:bodyPr>
          <a:lstStyle/>
          <a:p>
            <a:pPr>
              <a:buClr>
                <a:srgbClr val="244073"/>
              </a:buClr>
            </a:pPr>
            <a:r>
              <a:rPr lang="zh-CN" altLang="en-US" sz="1400" dirty="0" smtClean="0">
                <a:solidFill>
                  <a:schemeClr val="tx1">
                    <a:lumMod val="75000"/>
                    <a:lumOff val="25000"/>
                  </a:schemeClr>
                </a:solidFill>
                <a:cs typeface="+mn-ea"/>
                <a:sym typeface="+mn-lt"/>
              </a:rPr>
              <a:t>在业主的入伙现场</a:t>
            </a:r>
            <a:r>
              <a:rPr lang="en-US" altLang="zh-CN" sz="1400" dirty="0" smtClean="0">
                <a:solidFill>
                  <a:schemeClr val="tx1">
                    <a:lumMod val="75000"/>
                    <a:lumOff val="25000"/>
                  </a:schemeClr>
                </a:solidFill>
                <a:cs typeface="+mn-ea"/>
                <a:sym typeface="+mn-lt"/>
              </a:rPr>
              <a:t>DV</a:t>
            </a:r>
            <a:r>
              <a:rPr lang="zh-CN" altLang="en-US" sz="1400" dirty="0" smtClean="0">
                <a:solidFill>
                  <a:schemeClr val="tx1">
                    <a:lumMod val="75000"/>
                    <a:lumOff val="25000"/>
                  </a:schemeClr>
                </a:solidFill>
                <a:cs typeface="+mn-ea"/>
                <a:sym typeface="+mn-lt"/>
              </a:rPr>
              <a:t>播放物业人员开荒时的场面，评估多家装修单位，供客户选择，以此感动客户</a:t>
            </a:r>
            <a:endParaRPr lang="en-US" altLang="zh-CN" sz="1400" dirty="0">
              <a:solidFill>
                <a:schemeClr val="tx1">
                  <a:lumMod val="75000"/>
                  <a:lumOff val="25000"/>
                </a:schemeClr>
              </a:solidFill>
              <a:cs typeface="+mn-ea"/>
              <a:sym typeface="+mn-lt"/>
            </a:endParaRPr>
          </a:p>
        </p:txBody>
      </p:sp>
      <p:sp>
        <p:nvSpPr>
          <p:cNvPr id="8" name="矩形 7"/>
          <p:cNvSpPr/>
          <p:nvPr/>
        </p:nvSpPr>
        <p:spPr>
          <a:xfrm>
            <a:off x="6096000" y="5092700"/>
            <a:ext cx="5007429" cy="523220"/>
          </a:xfrm>
          <a:prstGeom prst="rect">
            <a:avLst/>
          </a:prstGeom>
        </p:spPr>
        <p:txBody>
          <a:bodyPr wrap="square">
            <a:spAutoFit/>
          </a:bodyPr>
          <a:lstStyle/>
          <a:p>
            <a:pPr>
              <a:buClr>
                <a:srgbClr val="244073"/>
              </a:buClr>
            </a:pPr>
            <a:r>
              <a:rPr lang="zh-CN" altLang="en-US" sz="1400" dirty="0" smtClean="0">
                <a:solidFill>
                  <a:schemeClr val="tx1">
                    <a:lumMod val="75000"/>
                    <a:lumOff val="25000"/>
                  </a:schemeClr>
                </a:solidFill>
                <a:cs typeface="+mn-ea"/>
                <a:sym typeface="+mn-lt"/>
              </a:rPr>
              <a:t>入伙手续办理前后，客服人员发短信给客户，感谢并欢迎业主成为雅居乐业主，并告知其物业助理的手机号，方便后期服务</a:t>
            </a:r>
            <a:endParaRPr lang="zh-CN" altLang="en-US" sz="1400" dirty="0">
              <a:solidFill>
                <a:schemeClr val="tx1">
                  <a:lumMod val="75000"/>
                  <a:lumOff val="25000"/>
                </a:schemeClr>
              </a:solidFill>
              <a:cs typeface="+mn-ea"/>
              <a:sym typeface="+mn-lt"/>
            </a:endParaRPr>
          </a:p>
        </p:txBody>
      </p:sp>
      <p:sp>
        <p:nvSpPr>
          <p:cNvPr id="15" name="矩形 14"/>
          <p:cNvSpPr/>
          <p:nvPr/>
        </p:nvSpPr>
        <p:spPr>
          <a:xfrm>
            <a:off x="5118100" y="6636008"/>
            <a:ext cx="6120092" cy="1015663"/>
          </a:xfrm>
          <a:prstGeom prst="rect">
            <a:avLst/>
          </a:prstGeom>
        </p:spPr>
        <p:txBody>
          <a:bodyPr wrap="square">
            <a:spAutoFit/>
          </a:bodyPr>
          <a:lstStyle/>
          <a:p>
            <a:pPr>
              <a:buClr>
                <a:srgbClr val="244073"/>
              </a:buClr>
            </a:pPr>
            <a:endParaRPr lang="en-US" altLang="zh-CN" dirty="0">
              <a:cs typeface="+mn-ea"/>
              <a:sym typeface="+mn-lt"/>
            </a:endParaRPr>
          </a:p>
          <a:p>
            <a:pPr>
              <a:buClr>
                <a:srgbClr val="244073"/>
              </a:buClr>
            </a:pPr>
            <a:endParaRPr lang="zh-CN" altLang="en-US" sz="1400" dirty="0">
              <a:solidFill>
                <a:schemeClr val="tx1">
                  <a:lumMod val="75000"/>
                  <a:lumOff val="25000"/>
                </a:schemeClr>
              </a:solidFill>
              <a:cs typeface="+mn-ea"/>
              <a:sym typeface="+mn-lt"/>
            </a:endParaRPr>
          </a:p>
          <a:p>
            <a:pPr>
              <a:buClr>
                <a:srgbClr val="244073"/>
              </a:buClr>
            </a:pPr>
            <a:endParaRPr lang="zh-CN" altLang="en-US" sz="1400" dirty="0">
              <a:solidFill>
                <a:schemeClr val="tx1">
                  <a:lumMod val="75000"/>
                  <a:lumOff val="25000"/>
                </a:schemeClr>
              </a:solidFill>
              <a:cs typeface="+mn-ea"/>
              <a:sym typeface="+mn-lt"/>
            </a:endParaRPr>
          </a:p>
          <a:p>
            <a:pPr>
              <a:buClr>
                <a:srgbClr val="244073"/>
              </a:buClr>
            </a:pP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客户服务</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1"/>
          <p:cNvSpPr/>
          <p:nvPr/>
        </p:nvSpPr>
        <p:spPr>
          <a:xfrm>
            <a:off x="1061335" y="1414843"/>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新业主，留下美好的第一印象</a:t>
            </a:r>
            <a:endParaRPr lang="zh-CN" altLang="en-US" sz="2400" b="1" dirty="0">
              <a:solidFill>
                <a:schemeClr val="bg1"/>
              </a:solidFill>
              <a:cs typeface="+mn-ea"/>
              <a:sym typeface="+mn-lt"/>
            </a:endParaRPr>
          </a:p>
        </p:txBody>
      </p:sp>
      <p:grpSp>
        <p:nvGrpSpPr>
          <p:cNvPr id="16" name="组合 15"/>
          <p:cNvGrpSpPr/>
          <p:nvPr/>
        </p:nvGrpSpPr>
        <p:grpSpPr>
          <a:xfrm>
            <a:off x="4695371" y="2887043"/>
            <a:ext cx="2781300" cy="2665430"/>
            <a:chOff x="4324349" y="2019300"/>
            <a:chExt cx="3378202" cy="3237464"/>
          </a:xfrm>
        </p:grpSpPr>
        <p:sp>
          <p:nvSpPr>
            <p:cNvPr id="17" name="等腰三角形 16"/>
            <p:cNvSpPr/>
            <p:nvPr/>
          </p:nvSpPr>
          <p:spPr>
            <a:xfrm>
              <a:off x="4940299" y="3770864"/>
              <a:ext cx="1723644" cy="14859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0800000">
              <a:off x="4940299" y="2019300"/>
              <a:ext cx="1723644" cy="14859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7200000">
              <a:off x="4205477" y="2451100"/>
              <a:ext cx="1723644" cy="14859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3600000">
              <a:off x="4205479" y="3308820"/>
              <a:ext cx="1723644" cy="148590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7200000">
              <a:off x="6097777" y="2451100"/>
              <a:ext cx="1723644" cy="148590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3600000">
              <a:off x="6097779" y="3308820"/>
              <a:ext cx="1723644" cy="14859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7339261" y="2837107"/>
            <a:ext cx="3131852" cy="867930"/>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400" dirty="0" smtClean="0">
                <a:solidFill>
                  <a:schemeClr val="tx1">
                    <a:lumMod val="75000"/>
                    <a:lumOff val="25000"/>
                  </a:schemeClr>
                </a:solidFill>
                <a:cs typeface="+mn-ea"/>
                <a:sym typeface="+mn-lt"/>
              </a:rPr>
              <a:t>通过社区文化活动的开展，了解客户的兴趣爱好，建立关键客户、优质客户和重点客户信息库</a:t>
            </a:r>
            <a:endParaRPr lang="zh-CN" altLang="en-US" sz="1400" dirty="0">
              <a:solidFill>
                <a:schemeClr val="tx1">
                  <a:lumMod val="75000"/>
                  <a:lumOff val="25000"/>
                </a:schemeClr>
              </a:solidFill>
              <a:cs typeface="+mn-ea"/>
              <a:sym typeface="+mn-lt"/>
            </a:endParaRPr>
          </a:p>
        </p:txBody>
      </p:sp>
      <p:sp>
        <p:nvSpPr>
          <p:cNvPr id="25" name="矩形 24"/>
          <p:cNvSpPr/>
          <p:nvPr/>
        </p:nvSpPr>
        <p:spPr>
          <a:xfrm>
            <a:off x="7685982" y="3886006"/>
            <a:ext cx="3131852" cy="867930"/>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400" dirty="0" smtClean="0">
                <a:solidFill>
                  <a:schemeClr val="tx1">
                    <a:lumMod val="75000"/>
                    <a:lumOff val="25000"/>
                  </a:schemeClr>
                </a:solidFill>
                <a:cs typeface="+mn-ea"/>
                <a:sym typeface="+mn-lt"/>
              </a:rPr>
              <a:t>将每月的管理费帐单及时通过电子邮件、短信或传真的方式发送给客户</a:t>
            </a:r>
            <a:endParaRPr lang="zh-CN" altLang="en-US" sz="1400" dirty="0">
              <a:solidFill>
                <a:schemeClr val="tx1">
                  <a:lumMod val="75000"/>
                  <a:lumOff val="25000"/>
                </a:schemeClr>
              </a:solidFill>
              <a:cs typeface="+mn-ea"/>
              <a:sym typeface="+mn-lt"/>
            </a:endParaRPr>
          </a:p>
        </p:txBody>
      </p:sp>
      <p:sp>
        <p:nvSpPr>
          <p:cNvPr id="27" name="矩形 26"/>
          <p:cNvSpPr/>
          <p:nvPr/>
        </p:nvSpPr>
        <p:spPr>
          <a:xfrm>
            <a:off x="1438411" y="2860946"/>
            <a:ext cx="3131852" cy="609398"/>
          </a:xfrm>
          <a:prstGeom prst="rect">
            <a:avLst/>
          </a:prstGeom>
        </p:spPr>
        <p:txBody>
          <a:bodyPr wrap="square">
            <a:spAutoFit/>
          </a:bodyPr>
          <a:lstStyle/>
          <a:p>
            <a:pPr marL="285750" indent="-285750" algn="r">
              <a:lnSpc>
                <a:spcPct val="120000"/>
              </a:lnSpc>
              <a:buFont typeface="Wingdings" panose="05000000000000000000" pitchFamily="2" charset="2"/>
              <a:buChar char="l"/>
            </a:pPr>
            <a:r>
              <a:rPr lang="zh-CN" altLang="en-US" sz="1400" dirty="0" smtClean="0">
                <a:solidFill>
                  <a:schemeClr val="tx1">
                    <a:lumMod val="75000"/>
                    <a:lumOff val="25000"/>
                  </a:schemeClr>
                </a:solidFill>
                <a:cs typeface="+mn-ea"/>
                <a:sym typeface="+mn-lt"/>
              </a:rPr>
              <a:t>保修期满前一个月，统一发短信提醒客户</a:t>
            </a:r>
            <a:endParaRPr lang="zh-CN" altLang="en-US" sz="1400" dirty="0">
              <a:solidFill>
                <a:schemeClr val="tx1">
                  <a:lumMod val="75000"/>
                  <a:lumOff val="25000"/>
                </a:schemeClr>
              </a:solidFill>
              <a:cs typeface="+mn-ea"/>
              <a:sym typeface="+mn-lt"/>
            </a:endParaRPr>
          </a:p>
        </p:txBody>
      </p:sp>
      <p:sp>
        <p:nvSpPr>
          <p:cNvPr id="32" name="矩形 31"/>
          <p:cNvSpPr/>
          <p:nvPr/>
        </p:nvSpPr>
        <p:spPr>
          <a:xfrm>
            <a:off x="1061336" y="3698201"/>
            <a:ext cx="3131852" cy="867930"/>
          </a:xfrm>
          <a:prstGeom prst="rect">
            <a:avLst/>
          </a:prstGeom>
        </p:spPr>
        <p:txBody>
          <a:bodyPr wrap="square">
            <a:spAutoFit/>
          </a:bodyPr>
          <a:lstStyle/>
          <a:p>
            <a:pPr marL="285750" indent="-285750" algn="r">
              <a:lnSpc>
                <a:spcPct val="120000"/>
              </a:lnSpc>
              <a:buFont typeface="Wingdings" panose="05000000000000000000" pitchFamily="2" charset="2"/>
              <a:buChar char="l"/>
            </a:pPr>
            <a:r>
              <a:rPr lang="zh-CN" altLang="en-US" sz="1400" dirty="0" smtClean="0">
                <a:solidFill>
                  <a:schemeClr val="tx1">
                    <a:lumMod val="75000"/>
                    <a:lumOff val="25000"/>
                  </a:schemeClr>
                </a:solidFill>
                <a:cs typeface="+mn-ea"/>
                <a:sym typeface="+mn-lt"/>
              </a:rPr>
              <a:t>针对业主入伙后的遗留问题进行整改，对遗留问题建档管理，实行首问责任制直至问题的解决</a:t>
            </a:r>
            <a:endParaRPr lang="zh-CN" altLang="en-US" sz="1400" dirty="0">
              <a:solidFill>
                <a:schemeClr val="tx1">
                  <a:lumMod val="75000"/>
                  <a:lumOff val="25000"/>
                </a:schemeClr>
              </a:solidFill>
              <a:cs typeface="+mn-ea"/>
              <a:sym typeface="+mn-lt"/>
            </a:endParaRPr>
          </a:p>
        </p:txBody>
      </p:sp>
      <p:grpSp>
        <p:nvGrpSpPr>
          <p:cNvPr id="38" name="组合 37"/>
          <p:cNvGrpSpPr/>
          <p:nvPr/>
        </p:nvGrpSpPr>
        <p:grpSpPr>
          <a:xfrm>
            <a:off x="5677623" y="4951200"/>
            <a:ext cx="395685" cy="337930"/>
            <a:chOff x="9927995" y="3251980"/>
            <a:chExt cx="395685" cy="337930"/>
          </a:xfrm>
        </p:grpSpPr>
        <p:sp>
          <p:nvSpPr>
            <p:cNvPr id="39" name="Freeform 122"/>
            <p:cNvSpPr>
              <a:spLocks noEditPoints="1"/>
            </p:cNvSpPr>
            <p:nvPr/>
          </p:nvSpPr>
          <p:spPr bwMode="auto">
            <a:xfrm>
              <a:off x="9927995" y="3251980"/>
              <a:ext cx="395685" cy="337930"/>
            </a:xfrm>
            <a:custGeom>
              <a:avLst/>
              <a:gdLst>
                <a:gd name="T0" fmla="*/ 124 w 136"/>
                <a:gd name="T1" fmla="*/ 116 h 116"/>
                <a:gd name="T2" fmla="*/ 12 w 136"/>
                <a:gd name="T3" fmla="*/ 116 h 116"/>
                <a:gd name="T4" fmla="*/ 0 w 136"/>
                <a:gd name="T5" fmla="*/ 104 h 116"/>
                <a:gd name="T6" fmla="*/ 0 w 136"/>
                <a:gd name="T7" fmla="*/ 12 h 116"/>
                <a:gd name="T8" fmla="*/ 12 w 136"/>
                <a:gd name="T9" fmla="*/ 0 h 116"/>
                <a:gd name="T10" fmla="*/ 124 w 136"/>
                <a:gd name="T11" fmla="*/ 0 h 116"/>
                <a:gd name="T12" fmla="*/ 136 w 136"/>
                <a:gd name="T13" fmla="*/ 12 h 116"/>
                <a:gd name="T14" fmla="*/ 136 w 136"/>
                <a:gd name="T15" fmla="*/ 104 h 116"/>
                <a:gd name="T16" fmla="*/ 124 w 136"/>
                <a:gd name="T17" fmla="*/ 116 h 116"/>
                <a:gd name="T18" fmla="*/ 12 w 136"/>
                <a:gd name="T19" fmla="*/ 8 h 116"/>
                <a:gd name="T20" fmla="*/ 8 w 136"/>
                <a:gd name="T21" fmla="*/ 12 h 116"/>
                <a:gd name="T22" fmla="*/ 8 w 136"/>
                <a:gd name="T23" fmla="*/ 104 h 116"/>
                <a:gd name="T24" fmla="*/ 12 w 136"/>
                <a:gd name="T25" fmla="*/ 108 h 116"/>
                <a:gd name="T26" fmla="*/ 124 w 136"/>
                <a:gd name="T27" fmla="*/ 108 h 116"/>
                <a:gd name="T28" fmla="*/ 128 w 136"/>
                <a:gd name="T29" fmla="*/ 104 h 116"/>
                <a:gd name="T30" fmla="*/ 128 w 136"/>
                <a:gd name="T31" fmla="*/ 12 h 116"/>
                <a:gd name="T32" fmla="*/ 124 w 136"/>
                <a:gd name="T33" fmla="*/ 8 h 116"/>
                <a:gd name="T34" fmla="*/ 12 w 136"/>
                <a:gd name="T35" fmla="*/ 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6">
                  <a:moveTo>
                    <a:pt x="124" y="116"/>
                  </a:moveTo>
                  <a:cubicBezTo>
                    <a:pt x="12" y="116"/>
                    <a:pt x="12" y="116"/>
                    <a:pt x="12" y="116"/>
                  </a:cubicBezTo>
                  <a:cubicBezTo>
                    <a:pt x="5" y="116"/>
                    <a:pt x="0" y="111"/>
                    <a:pt x="0" y="104"/>
                  </a:cubicBezTo>
                  <a:cubicBezTo>
                    <a:pt x="0" y="12"/>
                    <a:pt x="0" y="12"/>
                    <a:pt x="0" y="12"/>
                  </a:cubicBezTo>
                  <a:cubicBezTo>
                    <a:pt x="0" y="6"/>
                    <a:pt x="5" y="0"/>
                    <a:pt x="12" y="0"/>
                  </a:cubicBezTo>
                  <a:cubicBezTo>
                    <a:pt x="124" y="0"/>
                    <a:pt x="124" y="0"/>
                    <a:pt x="124" y="0"/>
                  </a:cubicBezTo>
                  <a:cubicBezTo>
                    <a:pt x="130" y="0"/>
                    <a:pt x="136" y="6"/>
                    <a:pt x="136" y="12"/>
                  </a:cubicBezTo>
                  <a:cubicBezTo>
                    <a:pt x="136" y="104"/>
                    <a:pt x="136" y="104"/>
                    <a:pt x="136" y="104"/>
                  </a:cubicBezTo>
                  <a:cubicBezTo>
                    <a:pt x="136" y="111"/>
                    <a:pt x="130" y="116"/>
                    <a:pt x="124" y="116"/>
                  </a:cubicBezTo>
                  <a:close/>
                  <a:moveTo>
                    <a:pt x="12" y="8"/>
                  </a:moveTo>
                  <a:cubicBezTo>
                    <a:pt x="9" y="8"/>
                    <a:pt x="8" y="10"/>
                    <a:pt x="8" y="12"/>
                  </a:cubicBezTo>
                  <a:cubicBezTo>
                    <a:pt x="8" y="104"/>
                    <a:pt x="8" y="104"/>
                    <a:pt x="8" y="104"/>
                  </a:cubicBezTo>
                  <a:cubicBezTo>
                    <a:pt x="8" y="106"/>
                    <a:pt x="9" y="108"/>
                    <a:pt x="12" y="108"/>
                  </a:cubicBezTo>
                  <a:cubicBezTo>
                    <a:pt x="124" y="108"/>
                    <a:pt x="124" y="108"/>
                    <a:pt x="124" y="108"/>
                  </a:cubicBezTo>
                  <a:cubicBezTo>
                    <a:pt x="126" y="108"/>
                    <a:pt x="128" y="106"/>
                    <a:pt x="128" y="104"/>
                  </a:cubicBezTo>
                  <a:cubicBezTo>
                    <a:pt x="128" y="12"/>
                    <a:pt x="128" y="12"/>
                    <a:pt x="128" y="12"/>
                  </a:cubicBezTo>
                  <a:cubicBezTo>
                    <a:pt x="128" y="10"/>
                    <a:pt x="126" y="8"/>
                    <a:pt x="124" y="8"/>
                  </a:cubicBezTo>
                  <a:lnTo>
                    <a:pt x="12"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23"/>
            <p:cNvSpPr/>
            <p:nvPr/>
          </p:nvSpPr>
          <p:spPr bwMode="auto">
            <a:xfrm>
              <a:off x="9927995" y="3342913"/>
              <a:ext cx="395685" cy="23348"/>
            </a:xfrm>
            <a:custGeom>
              <a:avLst/>
              <a:gdLst>
                <a:gd name="T0" fmla="*/ 132 w 136"/>
                <a:gd name="T1" fmla="*/ 8 h 8"/>
                <a:gd name="T2" fmla="*/ 4 w 136"/>
                <a:gd name="T3" fmla="*/ 8 h 8"/>
                <a:gd name="T4" fmla="*/ 0 w 136"/>
                <a:gd name="T5" fmla="*/ 4 h 8"/>
                <a:gd name="T6" fmla="*/ 4 w 136"/>
                <a:gd name="T7" fmla="*/ 0 h 8"/>
                <a:gd name="T8" fmla="*/ 132 w 136"/>
                <a:gd name="T9" fmla="*/ 0 h 8"/>
                <a:gd name="T10" fmla="*/ 136 w 136"/>
                <a:gd name="T11" fmla="*/ 4 h 8"/>
                <a:gd name="T12" fmla="*/ 132 w 13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36" h="8">
                  <a:moveTo>
                    <a:pt x="132" y="8"/>
                  </a:moveTo>
                  <a:cubicBezTo>
                    <a:pt x="4" y="8"/>
                    <a:pt x="4" y="8"/>
                    <a:pt x="4" y="8"/>
                  </a:cubicBezTo>
                  <a:cubicBezTo>
                    <a:pt x="1" y="8"/>
                    <a:pt x="0" y="7"/>
                    <a:pt x="0" y="4"/>
                  </a:cubicBezTo>
                  <a:cubicBezTo>
                    <a:pt x="0" y="2"/>
                    <a:pt x="1" y="0"/>
                    <a:pt x="4" y="0"/>
                  </a:cubicBezTo>
                  <a:cubicBezTo>
                    <a:pt x="132" y="0"/>
                    <a:pt x="132" y="0"/>
                    <a:pt x="132" y="0"/>
                  </a:cubicBezTo>
                  <a:cubicBezTo>
                    <a:pt x="134" y="0"/>
                    <a:pt x="136" y="2"/>
                    <a:pt x="136" y="4"/>
                  </a:cubicBezTo>
                  <a:cubicBezTo>
                    <a:pt x="136" y="7"/>
                    <a:pt x="134" y="8"/>
                    <a:pt x="132"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24"/>
            <p:cNvSpPr/>
            <p:nvPr/>
          </p:nvSpPr>
          <p:spPr bwMode="auto">
            <a:xfrm>
              <a:off x="9971004" y="3298675"/>
              <a:ext cx="27034" cy="23348"/>
            </a:xfrm>
            <a:custGeom>
              <a:avLst/>
              <a:gdLst>
                <a:gd name="T0" fmla="*/ 5 w 9"/>
                <a:gd name="T1" fmla="*/ 8 h 8"/>
                <a:gd name="T2" fmla="*/ 4 w 9"/>
                <a:gd name="T3" fmla="*/ 8 h 8"/>
                <a:gd name="T4" fmla="*/ 0 w 9"/>
                <a:gd name="T5" fmla="*/ 4 h 8"/>
                <a:gd name="T6" fmla="*/ 4 w 9"/>
                <a:gd name="T7" fmla="*/ 0 h 8"/>
                <a:gd name="T8" fmla="*/ 5 w 9"/>
                <a:gd name="T9" fmla="*/ 0 h 8"/>
                <a:gd name="T10" fmla="*/ 9 w 9"/>
                <a:gd name="T11" fmla="*/ 4 h 8"/>
                <a:gd name="T12" fmla="*/ 5 w 9"/>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5" y="8"/>
                  </a:moveTo>
                  <a:cubicBezTo>
                    <a:pt x="4" y="8"/>
                    <a:pt x="4" y="8"/>
                    <a:pt x="4" y="8"/>
                  </a:cubicBezTo>
                  <a:cubicBezTo>
                    <a:pt x="2" y="8"/>
                    <a:pt x="0" y="6"/>
                    <a:pt x="0" y="4"/>
                  </a:cubicBezTo>
                  <a:cubicBezTo>
                    <a:pt x="0" y="2"/>
                    <a:pt x="2" y="0"/>
                    <a:pt x="4" y="0"/>
                  </a:cubicBezTo>
                  <a:cubicBezTo>
                    <a:pt x="5" y="0"/>
                    <a:pt x="5" y="0"/>
                    <a:pt x="5" y="0"/>
                  </a:cubicBezTo>
                  <a:cubicBezTo>
                    <a:pt x="7" y="0"/>
                    <a:pt x="9" y="2"/>
                    <a:pt x="9" y="4"/>
                  </a:cubicBezTo>
                  <a:cubicBezTo>
                    <a:pt x="9" y="6"/>
                    <a:pt x="7" y="8"/>
                    <a:pt x="5"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25"/>
            <p:cNvSpPr/>
            <p:nvPr/>
          </p:nvSpPr>
          <p:spPr bwMode="auto">
            <a:xfrm>
              <a:off x="10015242" y="3298675"/>
              <a:ext cx="23348" cy="23348"/>
            </a:xfrm>
            <a:custGeom>
              <a:avLst/>
              <a:gdLst>
                <a:gd name="T0" fmla="*/ 4 w 8"/>
                <a:gd name="T1" fmla="*/ 8 h 8"/>
                <a:gd name="T2" fmla="*/ 4 w 8"/>
                <a:gd name="T3" fmla="*/ 8 h 8"/>
                <a:gd name="T4" fmla="*/ 0 w 8"/>
                <a:gd name="T5" fmla="*/ 4 h 8"/>
                <a:gd name="T6" fmla="*/ 4 w 8"/>
                <a:gd name="T7" fmla="*/ 0 h 8"/>
                <a:gd name="T8" fmla="*/ 4 w 8"/>
                <a:gd name="T9" fmla="*/ 0 h 8"/>
                <a:gd name="T10" fmla="*/ 8 w 8"/>
                <a:gd name="T11" fmla="*/ 4 h 8"/>
                <a:gd name="T12" fmla="*/ 4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4" y="8"/>
                  </a:moveTo>
                  <a:cubicBezTo>
                    <a:pt x="4" y="8"/>
                    <a:pt x="4" y="8"/>
                    <a:pt x="4" y="8"/>
                  </a:cubicBezTo>
                  <a:cubicBezTo>
                    <a:pt x="2" y="8"/>
                    <a:pt x="0" y="6"/>
                    <a:pt x="0" y="4"/>
                  </a:cubicBezTo>
                  <a:cubicBezTo>
                    <a:pt x="0" y="2"/>
                    <a:pt x="1" y="0"/>
                    <a:pt x="4" y="0"/>
                  </a:cubicBezTo>
                  <a:cubicBezTo>
                    <a:pt x="4" y="0"/>
                    <a:pt x="4" y="0"/>
                    <a:pt x="4" y="0"/>
                  </a:cubicBezTo>
                  <a:cubicBezTo>
                    <a:pt x="7" y="0"/>
                    <a:pt x="8" y="2"/>
                    <a:pt x="8" y="4"/>
                  </a:cubicBezTo>
                  <a:cubicBezTo>
                    <a:pt x="8" y="6"/>
                    <a:pt x="7"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26"/>
            <p:cNvSpPr/>
            <p:nvPr/>
          </p:nvSpPr>
          <p:spPr bwMode="auto">
            <a:xfrm>
              <a:off x="10055794" y="3298675"/>
              <a:ext cx="25806" cy="23348"/>
            </a:xfrm>
            <a:custGeom>
              <a:avLst/>
              <a:gdLst>
                <a:gd name="T0" fmla="*/ 5 w 9"/>
                <a:gd name="T1" fmla="*/ 8 h 8"/>
                <a:gd name="T2" fmla="*/ 5 w 9"/>
                <a:gd name="T3" fmla="*/ 8 h 8"/>
                <a:gd name="T4" fmla="*/ 0 w 9"/>
                <a:gd name="T5" fmla="*/ 4 h 8"/>
                <a:gd name="T6" fmla="*/ 4 w 9"/>
                <a:gd name="T7" fmla="*/ 0 h 8"/>
                <a:gd name="T8" fmla="*/ 5 w 9"/>
                <a:gd name="T9" fmla="*/ 0 h 8"/>
                <a:gd name="T10" fmla="*/ 9 w 9"/>
                <a:gd name="T11" fmla="*/ 4 h 8"/>
                <a:gd name="T12" fmla="*/ 5 w 9"/>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5" y="8"/>
                  </a:moveTo>
                  <a:cubicBezTo>
                    <a:pt x="5" y="8"/>
                    <a:pt x="5" y="8"/>
                    <a:pt x="5" y="8"/>
                  </a:cubicBezTo>
                  <a:cubicBezTo>
                    <a:pt x="2" y="8"/>
                    <a:pt x="0" y="6"/>
                    <a:pt x="0" y="4"/>
                  </a:cubicBezTo>
                  <a:cubicBezTo>
                    <a:pt x="0" y="2"/>
                    <a:pt x="2" y="0"/>
                    <a:pt x="4" y="0"/>
                  </a:cubicBezTo>
                  <a:cubicBezTo>
                    <a:pt x="5" y="0"/>
                    <a:pt x="5" y="0"/>
                    <a:pt x="5" y="0"/>
                  </a:cubicBezTo>
                  <a:cubicBezTo>
                    <a:pt x="7" y="0"/>
                    <a:pt x="9" y="2"/>
                    <a:pt x="9" y="4"/>
                  </a:cubicBezTo>
                  <a:cubicBezTo>
                    <a:pt x="9" y="6"/>
                    <a:pt x="7" y="8"/>
                    <a:pt x="5"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27"/>
            <p:cNvSpPr/>
            <p:nvPr/>
          </p:nvSpPr>
          <p:spPr bwMode="auto">
            <a:xfrm>
              <a:off x="10021386" y="3400669"/>
              <a:ext cx="206444" cy="131485"/>
            </a:xfrm>
            <a:custGeom>
              <a:avLst/>
              <a:gdLst>
                <a:gd name="T0" fmla="*/ 5 w 71"/>
                <a:gd name="T1" fmla="*/ 45 h 45"/>
                <a:gd name="T2" fmla="*/ 2 w 71"/>
                <a:gd name="T3" fmla="*/ 44 h 45"/>
                <a:gd name="T4" fmla="*/ 2 w 71"/>
                <a:gd name="T5" fmla="*/ 38 h 45"/>
                <a:gd name="T6" fmla="*/ 25 w 71"/>
                <a:gd name="T7" fmla="*/ 16 h 45"/>
                <a:gd name="T8" fmla="*/ 30 w 71"/>
                <a:gd name="T9" fmla="*/ 16 h 45"/>
                <a:gd name="T10" fmla="*/ 40 w 71"/>
                <a:gd name="T11" fmla="*/ 25 h 45"/>
                <a:gd name="T12" fmla="*/ 64 w 71"/>
                <a:gd name="T13" fmla="*/ 1 h 45"/>
                <a:gd name="T14" fmla="*/ 69 w 71"/>
                <a:gd name="T15" fmla="*/ 1 h 45"/>
                <a:gd name="T16" fmla="*/ 69 w 71"/>
                <a:gd name="T17" fmla="*/ 7 h 45"/>
                <a:gd name="T18" fmla="*/ 42 w 71"/>
                <a:gd name="T19" fmla="*/ 34 h 45"/>
                <a:gd name="T20" fmla="*/ 37 w 71"/>
                <a:gd name="T21" fmla="*/ 34 h 45"/>
                <a:gd name="T22" fmla="*/ 27 w 71"/>
                <a:gd name="T23" fmla="*/ 24 h 45"/>
                <a:gd name="T24" fmla="*/ 8 w 71"/>
                <a:gd name="T25" fmla="*/ 44 h 45"/>
                <a:gd name="T26" fmla="*/ 5 w 71"/>
                <a:gd name="T2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 h="45">
                  <a:moveTo>
                    <a:pt x="5" y="45"/>
                  </a:moveTo>
                  <a:cubicBezTo>
                    <a:pt x="4" y="45"/>
                    <a:pt x="3" y="45"/>
                    <a:pt x="2" y="44"/>
                  </a:cubicBezTo>
                  <a:cubicBezTo>
                    <a:pt x="0" y="42"/>
                    <a:pt x="0" y="40"/>
                    <a:pt x="2" y="38"/>
                  </a:cubicBezTo>
                  <a:cubicBezTo>
                    <a:pt x="25" y="16"/>
                    <a:pt x="25" y="16"/>
                    <a:pt x="25" y="16"/>
                  </a:cubicBezTo>
                  <a:cubicBezTo>
                    <a:pt x="26" y="14"/>
                    <a:pt x="29" y="14"/>
                    <a:pt x="30" y="16"/>
                  </a:cubicBezTo>
                  <a:cubicBezTo>
                    <a:pt x="40" y="25"/>
                    <a:pt x="40" y="25"/>
                    <a:pt x="40" y="25"/>
                  </a:cubicBezTo>
                  <a:cubicBezTo>
                    <a:pt x="64" y="1"/>
                    <a:pt x="64" y="1"/>
                    <a:pt x="64" y="1"/>
                  </a:cubicBezTo>
                  <a:cubicBezTo>
                    <a:pt x="65" y="0"/>
                    <a:pt x="68" y="0"/>
                    <a:pt x="69" y="1"/>
                  </a:cubicBezTo>
                  <a:cubicBezTo>
                    <a:pt x="71" y="3"/>
                    <a:pt x="71" y="5"/>
                    <a:pt x="69" y="7"/>
                  </a:cubicBezTo>
                  <a:cubicBezTo>
                    <a:pt x="42" y="34"/>
                    <a:pt x="42" y="34"/>
                    <a:pt x="42" y="34"/>
                  </a:cubicBezTo>
                  <a:cubicBezTo>
                    <a:pt x="41" y="35"/>
                    <a:pt x="38" y="35"/>
                    <a:pt x="37" y="34"/>
                  </a:cubicBezTo>
                  <a:cubicBezTo>
                    <a:pt x="27" y="24"/>
                    <a:pt x="27" y="24"/>
                    <a:pt x="27" y="24"/>
                  </a:cubicBezTo>
                  <a:cubicBezTo>
                    <a:pt x="8" y="44"/>
                    <a:pt x="8" y="44"/>
                    <a:pt x="8" y="44"/>
                  </a:cubicBezTo>
                  <a:cubicBezTo>
                    <a:pt x="7" y="45"/>
                    <a:pt x="6" y="45"/>
                    <a:pt x="5"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28"/>
            <p:cNvSpPr/>
            <p:nvPr/>
          </p:nvSpPr>
          <p:spPr bwMode="auto">
            <a:xfrm>
              <a:off x="10151643" y="3400669"/>
              <a:ext cx="72501" cy="72501"/>
            </a:xfrm>
            <a:custGeom>
              <a:avLst/>
              <a:gdLst>
                <a:gd name="T0" fmla="*/ 21 w 25"/>
                <a:gd name="T1" fmla="*/ 25 h 25"/>
                <a:gd name="T2" fmla="*/ 17 w 25"/>
                <a:gd name="T3" fmla="*/ 21 h 25"/>
                <a:gd name="T4" fmla="*/ 17 w 25"/>
                <a:gd name="T5" fmla="*/ 8 h 25"/>
                <a:gd name="T6" fmla="*/ 4 w 25"/>
                <a:gd name="T7" fmla="*/ 8 h 25"/>
                <a:gd name="T8" fmla="*/ 0 w 25"/>
                <a:gd name="T9" fmla="*/ 4 h 25"/>
                <a:gd name="T10" fmla="*/ 4 w 25"/>
                <a:gd name="T11" fmla="*/ 0 h 25"/>
                <a:gd name="T12" fmla="*/ 21 w 25"/>
                <a:gd name="T13" fmla="*/ 0 h 25"/>
                <a:gd name="T14" fmla="*/ 25 w 25"/>
                <a:gd name="T15" fmla="*/ 4 h 25"/>
                <a:gd name="T16" fmla="*/ 25 w 25"/>
                <a:gd name="T17" fmla="*/ 21 h 25"/>
                <a:gd name="T18" fmla="*/ 21 w 25"/>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5">
                  <a:moveTo>
                    <a:pt x="21" y="25"/>
                  </a:moveTo>
                  <a:cubicBezTo>
                    <a:pt x="19" y="25"/>
                    <a:pt x="17" y="23"/>
                    <a:pt x="17" y="21"/>
                  </a:cubicBezTo>
                  <a:cubicBezTo>
                    <a:pt x="17" y="8"/>
                    <a:pt x="17" y="8"/>
                    <a:pt x="17" y="8"/>
                  </a:cubicBezTo>
                  <a:cubicBezTo>
                    <a:pt x="4" y="8"/>
                    <a:pt x="4" y="8"/>
                    <a:pt x="4" y="8"/>
                  </a:cubicBezTo>
                  <a:cubicBezTo>
                    <a:pt x="2" y="8"/>
                    <a:pt x="0" y="6"/>
                    <a:pt x="0" y="4"/>
                  </a:cubicBezTo>
                  <a:cubicBezTo>
                    <a:pt x="0" y="2"/>
                    <a:pt x="2" y="0"/>
                    <a:pt x="4" y="0"/>
                  </a:cubicBezTo>
                  <a:cubicBezTo>
                    <a:pt x="21" y="0"/>
                    <a:pt x="21" y="0"/>
                    <a:pt x="21" y="0"/>
                  </a:cubicBezTo>
                  <a:cubicBezTo>
                    <a:pt x="24" y="0"/>
                    <a:pt x="25" y="2"/>
                    <a:pt x="25" y="4"/>
                  </a:cubicBezTo>
                  <a:cubicBezTo>
                    <a:pt x="25" y="21"/>
                    <a:pt x="25" y="21"/>
                    <a:pt x="25" y="21"/>
                  </a:cubicBezTo>
                  <a:cubicBezTo>
                    <a:pt x="25" y="23"/>
                    <a:pt x="24" y="25"/>
                    <a:pt x="21"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5735280" y="3103627"/>
            <a:ext cx="367931" cy="366717"/>
            <a:chOff x="5281489" y="939685"/>
            <a:chExt cx="367931" cy="366717"/>
          </a:xfrm>
        </p:grpSpPr>
        <p:sp>
          <p:nvSpPr>
            <p:cNvPr id="47" name="Freeform 253"/>
            <p:cNvSpPr>
              <a:spLocks noEditPoints="1"/>
            </p:cNvSpPr>
            <p:nvPr/>
          </p:nvSpPr>
          <p:spPr bwMode="auto">
            <a:xfrm>
              <a:off x="5281489" y="939685"/>
              <a:ext cx="313288" cy="309645"/>
            </a:xfrm>
            <a:custGeom>
              <a:avLst/>
              <a:gdLst>
                <a:gd name="T0" fmla="*/ 54 w 109"/>
                <a:gd name="T1" fmla="*/ 108 h 108"/>
                <a:gd name="T2" fmla="*/ 0 w 109"/>
                <a:gd name="T3" fmla="*/ 54 h 108"/>
                <a:gd name="T4" fmla="*/ 54 w 109"/>
                <a:gd name="T5" fmla="*/ 0 h 108"/>
                <a:gd name="T6" fmla="*/ 109 w 109"/>
                <a:gd name="T7" fmla="*/ 54 h 108"/>
                <a:gd name="T8" fmla="*/ 54 w 109"/>
                <a:gd name="T9" fmla="*/ 108 h 108"/>
                <a:gd name="T10" fmla="*/ 54 w 109"/>
                <a:gd name="T11" fmla="*/ 8 h 108"/>
                <a:gd name="T12" fmla="*/ 8 w 109"/>
                <a:gd name="T13" fmla="*/ 54 h 108"/>
                <a:gd name="T14" fmla="*/ 54 w 109"/>
                <a:gd name="T15" fmla="*/ 100 h 108"/>
                <a:gd name="T16" fmla="*/ 101 w 109"/>
                <a:gd name="T17" fmla="*/ 54 h 108"/>
                <a:gd name="T18" fmla="*/ 54 w 109"/>
                <a:gd name="T19" fmla="*/ 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8">
                  <a:moveTo>
                    <a:pt x="54" y="108"/>
                  </a:moveTo>
                  <a:cubicBezTo>
                    <a:pt x="24" y="108"/>
                    <a:pt x="0" y="84"/>
                    <a:pt x="0" y="54"/>
                  </a:cubicBezTo>
                  <a:cubicBezTo>
                    <a:pt x="0" y="24"/>
                    <a:pt x="24" y="0"/>
                    <a:pt x="54" y="0"/>
                  </a:cubicBezTo>
                  <a:cubicBezTo>
                    <a:pt x="84" y="0"/>
                    <a:pt x="109" y="24"/>
                    <a:pt x="109" y="54"/>
                  </a:cubicBezTo>
                  <a:cubicBezTo>
                    <a:pt x="109" y="84"/>
                    <a:pt x="84" y="108"/>
                    <a:pt x="54" y="108"/>
                  </a:cubicBezTo>
                  <a:close/>
                  <a:moveTo>
                    <a:pt x="54" y="8"/>
                  </a:moveTo>
                  <a:cubicBezTo>
                    <a:pt x="29" y="8"/>
                    <a:pt x="8" y="29"/>
                    <a:pt x="8" y="54"/>
                  </a:cubicBezTo>
                  <a:cubicBezTo>
                    <a:pt x="8" y="80"/>
                    <a:pt x="29" y="100"/>
                    <a:pt x="54" y="100"/>
                  </a:cubicBezTo>
                  <a:cubicBezTo>
                    <a:pt x="80" y="100"/>
                    <a:pt x="101" y="80"/>
                    <a:pt x="101" y="54"/>
                  </a:cubicBezTo>
                  <a:cubicBezTo>
                    <a:pt x="101" y="29"/>
                    <a:pt x="80" y="8"/>
                    <a:pt x="54"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54"/>
            <p:cNvSpPr/>
            <p:nvPr/>
          </p:nvSpPr>
          <p:spPr bwMode="auto">
            <a:xfrm>
              <a:off x="5361632" y="1039257"/>
              <a:ext cx="153001" cy="109286"/>
            </a:xfrm>
            <a:custGeom>
              <a:avLst/>
              <a:gdLst>
                <a:gd name="T0" fmla="*/ 20 w 53"/>
                <a:gd name="T1" fmla="*/ 38 h 38"/>
                <a:gd name="T2" fmla="*/ 17 w 53"/>
                <a:gd name="T3" fmla="*/ 36 h 38"/>
                <a:gd name="T4" fmla="*/ 1 w 53"/>
                <a:gd name="T5" fmla="*/ 21 h 38"/>
                <a:gd name="T6" fmla="*/ 1 w 53"/>
                <a:gd name="T7" fmla="*/ 15 h 38"/>
                <a:gd name="T8" fmla="*/ 7 w 53"/>
                <a:gd name="T9" fmla="*/ 15 h 38"/>
                <a:gd name="T10" fmla="*/ 20 w 53"/>
                <a:gd name="T11" fmla="*/ 28 h 38"/>
                <a:gd name="T12" fmla="*/ 46 w 53"/>
                <a:gd name="T13" fmla="*/ 2 h 38"/>
                <a:gd name="T14" fmla="*/ 51 w 53"/>
                <a:gd name="T15" fmla="*/ 2 h 38"/>
                <a:gd name="T16" fmla="*/ 51 w 53"/>
                <a:gd name="T17" fmla="*/ 7 h 38"/>
                <a:gd name="T18" fmla="*/ 23 w 53"/>
                <a:gd name="T19" fmla="*/ 36 h 38"/>
                <a:gd name="T20" fmla="*/ 20 w 53"/>
                <a:gd name="T2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38">
                  <a:moveTo>
                    <a:pt x="20" y="38"/>
                  </a:moveTo>
                  <a:cubicBezTo>
                    <a:pt x="19" y="38"/>
                    <a:pt x="18" y="37"/>
                    <a:pt x="17" y="36"/>
                  </a:cubicBezTo>
                  <a:cubicBezTo>
                    <a:pt x="1" y="21"/>
                    <a:pt x="1" y="21"/>
                    <a:pt x="1" y="21"/>
                  </a:cubicBezTo>
                  <a:cubicBezTo>
                    <a:pt x="0" y="19"/>
                    <a:pt x="0" y="17"/>
                    <a:pt x="1" y="15"/>
                  </a:cubicBezTo>
                  <a:cubicBezTo>
                    <a:pt x="3" y="14"/>
                    <a:pt x="5" y="14"/>
                    <a:pt x="7" y="15"/>
                  </a:cubicBezTo>
                  <a:cubicBezTo>
                    <a:pt x="20" y="28"/>
                    <a:pt x="20" y="28"/>
                    <a:pt x="20" y="28"/>
                  </a:cubicBezTo>
                  <a:cubicBezTo>
                    <a:pt x="46" y="2"/>
                    <a:pt x="46" y="2"/>
                    <a:pt x="46" y="2"/>
                  </a:cubicBezTo>
                  <a:cubicBezTo>
                    <a:pt x="47" y="0"/>
                    <a:pt x="50" y="0"/>
                    <a:pt x="51" y="2"/>
                  </a:cubicBezTo>
                  <a:cubicBezTo>
                    <a:pt x="53" y="3"/>
                    <a:pt x="53" y="6"/>
                    <a:pt x="51" y="7"/>
                  </a:cubicBezTo>
                  <a:cubicBezTo>
                    <a:pt x="23" y="36"/>
                    <a:pt x="23" y="36"/>
                    <a:pt x="23" y="36"/>
                  </a:cubicBezTo>
                  <a:cubicBezTo>
                    <a:pt x="22" y="37"/>
                    <a:pt x="21" y="38"/>
                    <a:pt x="2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55"/>
            <p:cNvSpPr/>
            <p:nvPr/>
          </p:nvSpPr>
          <p:spPr bwMode="auto">
            <a:xfrm>
              <a:off x="5506133" y="1163115"/>
              <a:ext cx="143287" cy="143287"/>
            </a:xfrm>
            <a:custGeom>
              <a:avLst/>
              <a:gdLst>
                <a:gd name="T0" fmla="*/ 36 w 50"/>
                <a:gd name="T1" fmla="*/ 50 h 50"/>
                <a:gd name="T2" fmla="*/ 27 w 50"/>
                <a:gd name="T3" fmla="*/ 46 h 50"/>
                <a:gd name="T4" fmla="*/ 2 w 50"/>
                <a:gd name="T5" fmla="*/ 21 h 50"/>
                <a:gd name="T6" fmla="*/ 2 w 50"/>
                <a:gd name="T7" fmla="*/ 15 h 50"/>
                <a:gd name="T8" fmla="*/ 7 w 50"/>
                <a:gd name="T9" fmla="*/ 15 h 50"/>
                <a:gd name="T10" fmla="*/ 33 w 50"/>
                <a:gd name="T11" fmla="*/ 40 h 50"/>
                <a:gd name="T12" fmla="*/ 38 w 50"/>
                <a:gd name="T13" fmla="*/ 40 h 50"/>
                <a:gd name="T14" fmla="*/ 41 w 50"/>
                <a:gd name="T15" fmla="*/ 38 h 50"/>
                <a:gd name="T16" fmla="*/ 41 w 50"/>
                <a:gd name="T17" fmla="*/ 32 h 50"/>
                <a:gd name="T18" fmla="*/ 15 w 50"/>
                <a:gd name="T19" fmla="*/ 7 h 50"/>
                <a:gd name="T20" fmla="*/ 15 w 50"/>
                <a:gd name="T21" fmla="*/ 1 h 50"/>
                <a:gd name="T22" fmla="*/ 21 w 50"/>
                <a:gd name="T23" fmla="*/ 1 h 50"/>
                <a:gd name="T24" fmla="*/ 46 w 50"/>
                <a:gd name="T25" fmla="*/ 27 h 50"/>
                <a:gd name="T26" fmla="*/ 50 w 50"/>
                <a:gd name="T27" fmla="*/ 35 h 50"/>
                <a:gd name="T28" fmla="*/ 46 w 50"/>
                <a:gd name="T29" fmla="*/ 44 h 50"/>
                <a:gd name="T30" fmla="*/ 44 w 50"/>
                <a:gd name="T31" fmla="*/ 46 h 50"/>
                <a:gd name="T32" fmla="*/ 36 w 50"/>
                <a:gd name="T33"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0">
                  <a:moveTo>
                    <a:pt x="36" y="50"/>
                  </a:moveTo>
                  <a:cubicBezTo>
                    <a:pt x="32" y="50"/>
                    <a:pt x="29" y="48"/>
                    <a:pt x="27" y="46"/>
                  </a:cubicBezTo>
                  <a:cubicBezTo>
                    <a:pt x="2" y="21"/>
                    <a:pt x="2" y="21"/>
                    <a:pt x="2" y="21"/>
                  </a:cubicBezTo>
                  <a:cubicBezTo>
                    <a:pt x="0" y="19"/>
                    <a:pt x="0" y="17"/>
                    <a:pt x="2" y="15"/>
                  </a:cubicBezTo>
                  <a:cubicBezTo>
                    <a:pt x="3" y="14"/>
                    <a:pt x="6" y="14"/>
                    <a:pt x="7" y="15"/>
                  </a:cubicBezTo>
                  <a:cubicBezTo>
                    <a:pt x="33" y="40"/>
                    <a:pt x="33" y="40"/>
                    <a:pt x="33" y="40"/>
                  </a:cubicBezTo>
                  <a:cubicBezTo>
                    <a:pt x="34" y="42"/>
                    <a:pt x="37" y="42"/>
                    <a:pt x="38" y="40"/>
                  </a:cubicBezTo>
                  <a:cubicBezTo>
                    <a:pt x="41" y="38"/>
                    <a:pt x="41" y="38"/>
                    <a:pt x="41" y="38"/>
                  </a:cubicBezTo>
                  <a:cubicBezTo>
                    <a:pt x="42" y="36"/>
                    <a:pt x="42" y="34"/>
                    <a:pt x="41" y="32"/>
                  </a:cubicBezTo>
                  <a:cubicBezTo>
                    <a:pt x="15" y="7"/>
                    <a:pt x="15" y="7"/>
                    <a:pt x="15" y="7"/>
                  </a:cubicBezTo>
                  <a:cubicBezTo>
                    <a:pt x="14" y="5"/>
                    <a:pt x="14" y="3"/>
                    <a:pt x="15" y="1"/>
                  </a:cubicBezTo>
                  <a:cubicBezTo>
                    <a:pt x="17" y="0"/>
                    <a:pt x="19" y="0"/>
                    <a:pt x="21" y="1"/>
                  </a:cubicBezTo>
                  <a:cubicBezTo>
                    <a:pt x="46" y="27"/>
                    <a:pt x="46" y="27"/>
                    <a:pt x="46" y="27"/>
                  </a:cubicBezTo>
                  <a:cubicBezTo>
                    <a:pt x="49" y="29"/>
                    <a:pt x="50" y="32"/>
                    <a:pt x="50" y="35"/>
                  </a:cubicBezTo>
                  <a:cubicBezTo>
                    <a:pt x="50" y="38"/>
                    <a:pt x="49" y="41"/>
                    <a:pt x="46" y="44"/>
                  </a:cubicBezTo>
                  <a:cubicBezTo>
                    <a:pt x="44" y="46"/>
                    <a:pt x="44" y="46"/>
                    <a:pt x="44" y="46"/>
                  </a:cubicBezTo>
                  <a:cubicBezTo>
                    <a:pt x="42" y="48"/>
                    <a:pt x="39" y="50"/>
                    <a:pt x="36"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Freeform 274"/>
          <p:cNvSpPr>
            <a:spLocks noEditPoints="1"/>
          </p:cNvSpPr>
          <p:nvPr/>
        </p:nvSpPr>
        <p:spPr bwMode="auto">
          <a:xfrm>
            <a:off x="4968297" y="3536642"/>
            <a:ext cx="353359" cy="382503"/>
          </a:xfrm>
          <a:custGeom>
            <a:avLst/>
            <a:gdLst>
              <a:gd name="T0" fmla="*/ 51 w 123"/>
              <a:gd name="T1" fmla="*/ 133 h 133"/>
              <a:gd name="T2" fmla="*/ 11 w 123"/>
              <a:gd name="T3" fmla="*/ 122 h 133"/>
              <a:gd name="T4" fmla="*/ 12 w 123"/>
              <a:gd name="T5" fmla="*/ 113 h 133"/>
              <a:gd name="T6" fmla="*/ 3 w 123"/>
              <a:gd name="T7" fmla="*/ 101 h 133"/>
              <a:gd name="T8" fmla="*/ 5 w 123"/>
              <a:gd name="T9" fmla="*/ 92 h 133"/>
              <a:gd name="T10" fmla="*/ 0 w 123"/>
              <a:gd name="T11" fmla="*/ 81 h 133"/>
              <a:gd name="T12" fmla="*/ 3 w 123"/>
              <a:gd name="T13" fmla="*/ 72 h 133"/>
              <a:gd name="T14" fmla="*/ 0 w 123"/>
              <a:gd name="T15" fmla="*/ 61 h 133"/>
              <a:gd name="T16" fmla="*/ 12 w 123"/>
              <a:gd name="T17" fmla="*/ 48 h 133"/>
              <a:gd name="T18" fmla="*/ 12 w 123"/>
              <a:gd name="T19" fmla="*/ 48 h 133"/>
              <a:gd name="T20" fmla="*/ 44 w 123"/>
              <a:gd name="T21" fmla="*/ 48 h 133"/>
              <a:gd name="T22" fmla="*/ 43 w 123"/>
              <a:gd name="T23" fmla="*/ 42 h 133"/>
              <a:gd name="T24" fmla="*/ 37 w 123"/>
              <a:gd name="T25" fmla="*/ 19 h 133"/>
              <a:gd name="T26" fmla="*/ 51 w 123"/>
              <a:gd name="T27" fmla="*/ 0 h 133"/>
              <a:gd name="T28" fmla="*/ 58 w 123"/>
              <a:gd name="T29" fmla="*/ 6 h 133"/>
              <a:gd name="T30" fmla="*/ 59 w 123"/>
              <a:gd name="T31" fmla="*/ 7 h 133"/>
              <a:gd name="T32" fmla="*/ 71 w 123"/>
              <a:gd name="T33" fmla="*/ 31 h 133"/>
              <a:gd name="T34" fmla="*/ 92 w 123"/>
              <a:gd name="T35" fmla="*/ 61 h 133"/>
              <a:gd name="T36" fmla="*/ 110 w 123"/>
              <a:gd name="T37" fmla="*/ 73 h 133"/>
              <a:gd name="T38" fmla="*/ 120 w 123"/>
              <a:gd name="T39" fmla="*/ 73 h 133"/>
              <a:gd name="T40" fmla="*/ 123 w 123"/>
              <a:gd name="T41" fmla="*/ 77 h 133"/>
              <a:gd name="T42" fmla="*/ 123 w 123"/>
              <a:gd name="T43" fmla="*/ 124 h 133"/>
              <a:gd name="T44" fmla="*/ 119 w 123"/>
              <a:gd name="T45" fmla="*/ 128 h 133"/>
              <a:gd name="T46" fmla="*/ 88 w 123"/>
              <a:gd name="T47" fmla="*/ 128 h 133"/>
              <a:gd name="T48" fmla="*/ 82 w 123"/>
              <a:gd name="T49" fmla="*/ 129 h 133"/>
              <a:gd name="T50" fmla="*/ 51 w 123"/>
              <a:gd name="T51" fmla="*/ 133 h 133"/>
              <a:gd name="T52" fmla="*/ 13 w 123"/>
              <a:gd name="T53" fmla="*/ 95 h 133"/>
              <a:gd name="T54" fmla="*/ 11 w 123"/>
              <a:gd name="T55" fmla="*/ 101 h 133"/>
              <a:gd name="T56" fmla="*/ 18 w 123"/>
              <a:gd name="T57" fmla="*/ 107 h 133"/>
              <a:gd name="T58" fmla="*/ 21 w 123"/>
              <a:gd name="T59" fmla="*/ 110 h 133"/>
              <a:gd name="T60" fmla="*/ 20 w 123"/>
              <a:gd name="T61" fmla="*/ 113 h 133"/>
              <a:gd name="T62" fmla="*/ 19 w 123"/>
              <a:gd name="T63" fmla="*/ 120 h 133"/>
              <a:gd name="T64" fmla="*/ 51 w 123"/>
              <a:gd name="T65" fmla="*/ 125 h 133"/>
              <a:gd name="T66" fmla="*/ 80 w 123"/>
              <a:gd name="T67" fmla="*/ 121 h 133"/>
              <a:gd name="T68" fmla="*/ 88 w 123"/>
              <a:gd name="T69" fmla="*/ 120 h 133"/>
              <a:gd name="T70" fmla="*/ 115 w 123"/>
              <a:gd name="T71" fmla="*/ 120 h 133"/>
              <a:gd name="T72" fmla="*/ 115 w 123"/>
              <a:gd name="T73" fmla="*/ 81 h 133"/>
              <a:gd name="T74" fmla="*/ 110 w 123"/>
              <a:gd name="T75" fmla="*/ 81 h 133"/>
              <a:gd name="T76" fmla="*/ 85 w 123"/>
              <a:gd name="T77" fmla="*/ 65 h 133"/>
              <a:gd name="T78" fmla="*/ 65 w 123"/>
              <a:gd name="T79" fmla="*/ 36 h 133"/>
              <a:gd name="T80" fmla="*/ 51 w 123"/>
              <a:gd name="T81" fmla="*/ 9 h 133"/>
              <a:gd name="T82" fmla="*/ 50 w 123"/>
              <a:gd name="T83" fmla="*/ 8 h 133"/>
              <a:gd name="T84" fmla="*/ 45 w 123"/>
              <a:gd name="T85" fmla="*/ 19 h 133"/>
              <a:gd name="T86" fmla="*/ 51 w 123"/>
              <a:gd name="T87" fmla="*/ 39 h 133"/>
              <a:gd name="T88" fmla="*/ 51 w 123"/>
              <a:gd name="T89" fmla="*/ 52 h 133"/>
              <a:gd name="T90" fmla="*/ 44 w 123"/>
              <a:gd name="T91" fmla="*/ 56 h 133"/>
              <a:gd name="T92" fmla="*/ 13 w 123"/>
              <a:gd name="T93" fmla="*/ 56 h 133"/>
              <a:gd name="T94" fmla="*/ 8 w 123"/>
              <a:gd name="T95" fmla="*/ 61 h 133"/>
              <a:gd name="T96" fmla="*/ 11 w 123"/>
              <a:gd name="T97" fmla="*/ 68 h 133"/>
              <a:gd name="T98" fmla="*/ 13 w 123"/>
              <a:gd name="T99" fmla="*/ 71 h 133"/>
              <a:gd name="T100" fmla="*/ 11 w 123"/>
              <a:gd name="T101" fmla="*/ 75 h 133"/>
              <a:gd name="T102" fmla="*/ 8 w 123"/>
              <a:gd name="T103" fmla="*/ 81 h 133"/>
              <a:gd name="T104" fmla="*/ 13 w 123"/>
              <a:gd name="T105" fmla="*/ 88 h 133"/>
              <a:gd name="T106" fmla="*/ 16 w 123"/>
              <a:gd name="T107" fmla="*/ 92 h 133"/>
              <a:gd name="T108" fmla="*/ 13 w 123"/>
              <a:gd name="T109" fmla="*/ 9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3">
                <a:moveTo>
                  <a:pt x="51" y="133"/>
                </a:moveTo>
                <a:cubicBezTo>
                  <a:pt x="24" y="133"/>
                  <a:pt x="13" y="130"/>
                  <a:pt x="11" y="122"/>
                </a:cubicBezTo>
                <a:cubicBezTo>
                  <a:pt x="11" y="118"/>
                  <a:pt x="11" y="115"/>
                  <a:pt x="12" y="113"/>
                </a:cubicBezTo>
                <a:cubicBezTo>
                  <a:pt x="8" y="111"/>
                  <a:pt x="3" y="107"/>
                  <a:pt x="3" y="101"/>
                </a:cubicBezTo>
                <a:cubicBezTo>
                  <a:pt x="3" y="97"/>
                  <a:pt x="4" y="94"/>
                  <a:pt x="5" y="92"/>
                </a:cubicBezTo>
                <a:cubicBezTo>
                  <a:pt x="3" y="90"/>
                  <a:pt x="0" y="86"/>
                  <a:pt x="0" y="81"/>
                </a:cubicBezTo>
                <a:cubicBezTo>
                  <a:pt x="0" y="77"/>
                  <a:pt x="1" y="74"/>
                  <a:pt x="3" y="72"/>
                </a:cubicBezTo>
                <a:cubicBezTo>
                  <a:pt x="1" y="69"/>
                  <a:pt x="0" y="66"/>
                  <a:pt x="0" y="61"/>
                </a:cubicBezTo>
                <a:cubicBezTo>
                  <a:pt x="0" y="52"/>
                  <a:pt x="8" y="48"/>
                  <a:pt x="12" y="48"/>
                </a:cubicBezTo>
                <a:cubicBezTo>
                  <a:pt x="12" y="48"/>
                  <a:pt x="12" y="48"/>
                  <a:pt x="12" y="48"/>
                </a:cubicBezTo>
                <a:cubicBezTo>
                  <a:pt x="44" y="48"/>
                  <a:pt x="44" y="48"/>
                  <a:pt x="44" y="48"/>
                </a:cubicBezTo>
                <a:cubicBezTo>
                  <a:pt x="44" y="47"/>
                  <a:pt x="45" y="46"/>
                  <a:pt x="43" y="42"/>
                </a:cubicBezTo>
                <a:cubicBezTo>
                  <a:pt x="39" y="32"/>
                  <a:pt x="37" y="25"/>
                  <a:pt x="37" y="19"/>
                </a:cubicBezTo>
                <a:cubicBezTo>
                  <a:pt x="37" y="10"/>
                  <a:pt x="42" y="0"/>
                  <a:pt x="51" y="0"/>
                </a:cubicBezTo>
                <a:cubicBezTo>
                  <a:pt x="57" y="0"/>
                  <a:pt x="58" y="4"/>
                  <a:pt x="58" y="6"/>
                </a:cubicBezTo>
                <a:cubicBezTo>
                  <a:pt x="59" y="7"/>
                  <a:pt x="59" y="7"/>
                  <a:pt x="59" y="7"/>
                </a:cubicBezTo>
                <a:cubicBezTo>
                  <a:pt x="59" y="10"/>
                  <a:pt x="63" y="21"/>
                  <a:pt x="71" y="31"/>
                </a:cubicBezTo>
                <a:cubicBezTo>
                  <a:pt x="79" y="42"/>
                  <a:pt x="84" y="49"/>
                  <a:pt x="92" y="61"/>
                </a:cubicBezTo>
                <a:cubicBezTo>
                  <a:pt x="97" y="69"/>
                  <a:pt x="103" y="73"/>
                  <a:pt x="110" y="73"/>
                </a:cubicBezTo>
                <a:cubicBezTo>
                  <a:pt x="115" y="73"/>
                  <a:pt x="120" y="73"/>
                  <a:pt x="120" y="73"/>
                </a:cubicBezTo>
                <a:cubicBezTo>
                  <a:pt x="122" y="73"/>
                  <a:pt x="123" y="75"/>
                  <a:pt x="123" y="77"/>
                </a:cubicBezTo>
                <a:cubicBezTo>
                  <a:pt x="123" y="124"/>
                  <a:pt x="123" y="124"/>
                  <a:pt x="123" y="124"/>
                </a:cubicBezTo>
                <a:cubicBezTo>
                  <a:pt x="123" y="126"/>
                  <a:pt x="122" y="128"/>
                  <a:pt x="119" y="128"/>
                </a:cubicBezTo>
                <a:cubicBezTo>
                  <a:pt x="88" y="128"/>
                  <a:pt x="88" y="128"/>
                  <a:pt x="88" y="128"/>
                </a:cubicBezTo>
                <a:cubicBezTo>
                  <a:pt x="86" y="128"/>
                  <a:pt x="84" y="128"/>
                  <a:pt x="82" y="129"/>
                </a:cubicBezTo>
                <a:cubicBezTo>
                  <a:pt x="76" y="131"/>
                  <a:pt x="68" y="133"/>
                  <a:pt x="51" y="133"/>
                </a:cubicBezTo>
                <a:close/>
                <a:moveTo>
                  <a:pt x="13" y="95"/>
                </a:moveTo>
                <a:cubicBezTo>
                  <a:pt x="13" y="95"/>
                  <a:pt x="11" y="96"/>
                  <a:pt x="11" y="101"/>
                </a:cubicBezTo>
                <a:cubicBezTo>
                  <a:pt x="11" y="105"/>
                  <a:pt x="18" y="107"/>
                  <a:pt x="18" y="107"/>
                </a:cubicBezTo>
                <a:cubicBezTo>
                  <a:pt x="20" y="107"/>
                  <a:pt x="21" y="108"/>
                  <a:pt x="21" y="110"/>
                </a:cubicBezTo>
                <a:cubicBezTo>
                  <a:pt x="22" y="111"/>
                  <a:pt x="21" y="112"/>
                  <a:pt x="20" y="113"/>
                </a:cubicBezTo>
                <a:cubicBezTo>
                  <a:pt x="20" y="114"/>
                  <a:pt x="18" y="116"/>
                  <a:pt x="19" y="120"/>
                </a:cubicBezTo>
                <a:cubicBezTo>
                  <a:pt x="19" y="120"/>
                  <a:pt x="20" y="125"/>
                  <a:pt x="51" y="125"/>
                </a:cubicBezTo>
                <a:cubicBezTo>
                  <a:pt x="67" y="125"/>
                  <a:pt x="75" y="123"/>
                  <a:pt x="80" y="121"/>
                </a:cubicBezTo>
                <a:cubicBezTo>
                  <a:pt x="83" y="121"/>
                  <a:pt x="85" y="120"/>
                  <a:pt x="88" y="120"/>
                </a:cubicBezTo>
                <a:cubicBezTo>
                  <a:pt x="115" y="120"/>
                  <a:pt x="115" y="120"/>
                  <a:pt x="115" y="120"/>
                </a:cubicBezTo>
                <a:cubicBezTo>
                  <a:pt x="115" y="81"/>
                  <a:pt x="115" y="81"/>
                  <a:pt x="115" y="81"/>
                </a:cubicBezTo>
                <a:cubicBezTo>
                  <a:pt x="114" y="81"/>
                  <a:pt x="112" y="81"/>
                  <a:pt x="110" y="81"/>
                </a:cubicBezTo>
                <a:cubicBezTo>
                  <a:pt x="100" y="81"/>
                  <a:pt x="92" y="75"/>
                  <a:pt x="85" y="65"/>
                </a:cubicBezTo>
                <a:cubicBezTo>
                  <a:pt x="77" y="53"/>
                  <a:pt x="73" y="47"/>
                  <a:pt x="65" y="36"/>
                </a:cubicBezTo>
                <a:cubicBezTo>
                  <a:pt x="56" y="25"/>
                  <a:pt x="52" y="13"/>
                  <a:pt x="51" y="9"/>
                </a:cubicBezTo>
                <a:cubicBezTo>
                  <a:pt x="51" y="9"/>
                  <a:pt x="51" y="8"/>
                  <a:pt x="50" y="8"/>
                </a:cubicBezTo>
                <a:cubicBezTo>
                  <a:pt x="47" y="9"/>
                  <a:pt x="45" y="15"/>
                  <a:pt x="45" y="19"/>
                </a:cubicBezTo>
                <a:cubicBezTo>
                  <a:pt x="45" y="24"/>
                  <a:pt x="47" y="30"/>
                  <a:pt x="51" y="39"/>
                </a:cubicBezTo>
                <a:cubicBezTo>
                  <a:pt x="53" y="44"/>
                  <a:pt x="53" y="49"/>
                  <a:pt x="51" y="52"/>
                </a:cubicBezTo>
                <a:cubicBezTo>
                  <a:pt x="49" y="54"/>
                  <a:pt x="47" y="56"/>
                  <a:pt x="44" y="56"/>
                </a:cubicBezTo>
                <a:cubicBezTo>
                  <a:pt x="13" y="56"/>
                  <a:pt x="13" y="56"/>
                  <a:pt x="13" y="56"/>
                </a:cubicBezTo>
                <a:cubicBezTo>
                  <a:pt x="11" y="56"/>
                  <a:pt x="8" y="57"/>
                  <a:pt x="8" y="61"/>
                </a:cubicBezTo>
                <a:cubicBezTo>
                  <a:pt x="8" y="66"/>
                  <a:pt x="10" y="67"/>
                  <a:pt x="11" y="68"/>
                </a:cubicBezTo>
                <a:cubicBezTo>
                  <a:pt x="12" y="68"/>
                  <a:pt x="13" y="70"/>
                  <a:pt x="13" y="71"/>
                </a:cubicBezTo>
                <a:cubicBezTo>
                  <a:pt x="13" y="73"/>
                  <a:pt x="12" y="75"/>
                  <a:pt x="11" y="75"/>
                </a:cubicBezTo>
                <a:cubicBezTo>
                  <a:pt x="10" y="75"/>
                  <a:pt x="8" y="77"/>
                  <a:pt x="8" y="81"/>
                </a:cubicBezTo>
                <a:cubicBezTo>
                  <a:pt x="8" y="86"/>
                  <a:pt x="13" y="88"/>
                  <a:pt x="13" y="88"/>
                </a:cubicBezTo>
                <a:cubicBezTo>
                  <a:pt x="15" y="89"/>
                  <a:pt x="16" y="90"/>
                  <a:pt x="16" y="92"/>
                </a:cubicBezTo>
                <a:cubicBezTo>
                  <a:pt x="16" y="93"/>
                  <a:pt x="15" y="95"/>
                  <a:pt x="13"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1" name="组合 50"/>
          <p:cNvGrpSpPr/>
          <p:nvPr/>
        </p:nvGrpSpPr>
        <p:grpSpPr>
          <a:xfrm>
            <a:off x="4947560" y="4432502"/>
            <a:ext cx="387360" cy="388574"/>
            <a:chOff x="1828037" y="5530931"/>
            <a:chExt cx="387360" cy="388574"/>
          </a:xfrm>
        </p:grpSpPr>
        <p:sp>
          <p:nvSpPr>
            <p:cNvPr id="52" name="Freeform 314"/>
            <p:cNvSpPr>
              <a:spLocks noEditPoints="1"/>
            </p:cNvSpPr>
            <p:nvPr/>
          </p:nvSpPr>
          <p:spPr bwMode="auto">
            <a:xfrm>
              <a:off x="1828037" y="5530931"/>
              <a:ext cx="387360" cy="388574"/>
            </a:xfrm>
            <a:custGeom>
              <a:avLst/>
              <a:gdLst>
                <a:gd name="T0" fmla="*/ 68 w 135"/>
                <a:gd name="T1" fmla="*/ 135 h 135"/>
                <a:gd name="T2" fmla="*/ 0 w 135"/>
                <a:gd name="T3" fmla="*/ 67 h 135"/>
                <a:gd name="T4" fmla="*/ 68 w 135"/>
                <a:gd name="T5" fmla="*/ 0 h 135"/>
                <a:gd name="T6" fmla="*/ 135 w 135"/>
                <a:gd name="T7" fmla="*/ 67 h 135"/>
                <a:gd name="T8" fmla="*/ 68 w 135"/>
                <a:gd name="T9" fmla="*/ 135 h 135"/>
                <a:gd name="T10" fmla="*/ 68 w 135"/>
                <a:gd name="T11" fmla="*/ 8 h 135"/>
                <a:gd name="T12" fmla="*/ 8 w 135"/>
                <a:gd name="T13" fmla="*/ 67 h 135"/>
                <a:gd name="T14" fmla="*/ 68 w 135"/>
                <a:gd name="T15" fmla="*/ 127 h 135"/>
                <a:gd name="T16" fmla="*/ 127 w 135"/>
                <a:gd name="T17" fmla="*/ 67 h 135"/>
                <a:gd name="T18" fmla="*/ 68 w 135"/>
                <a:gd name="T19"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135">
                  <a:moveTo>
                    <a:pt x="68" y="135"/>
                  </a:moveTo>
                  <a:cubicBezTo>
                    <a:pt x="30" y="135"/>
                    <a:pt x="0" y="105"/>
                    <a:pt x="0" y="67"/>
                  </a:cubicBezTo>
                  <a:cubicBezTo>
                    <a:pt x="0" y="30"/>
                    <a:pt x="30" y="0"/>
                    <a:pt x="68" y="0"/>
                  </a:cubicBezTo>
                  <a:cubicBezTo>
                    <a:pt x="105" y="0"/>
                    <a:pt x="135" y="30"/>
                    <a:pt x="135" y="67"/>
                  </a:cubicBezTo>
                  <a:cubicBezTo>
                    <a:pt x="135" y="105"/>
                    <a:pt x="105" y="135"/>
                    <a:pt x="68" y="135"/>
                  </a:cubicBezTo>
                  <a:close/>
                  <a:moveTo>
                    <a:pt x="68" y="8"/>
                  </a:moveTo>
                  <a:cubicBezTo>
                    <a:pt x="35" y="8"/>
                    <a:pt x="8" y="34"/>
                    <a:pt x="8" y="67"/>
                  </a:cubicBezTo>
                  <a:cubicBezTo>
                    <a:pt x="8" y="100"/>
                    <a:pt x="35" y="127"/>
                    <a:pt x="68" y="127"/>
                  </a:cubicBezTo>
                  <a:cubicBezTo>
                    <a:pt x="101" y="127"/>
                    <a:pt x="127" y="100"/>
                    <a:pt x="127" y="67"/>
                  </a:cubicBezTo>
                  <a:cubicBezTo>
                    <a:pt x="127" y="34"/>
                    <a:pt x="101" y="8"/>
                    <a:pt x="68"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15"/>
            <p:cNvSpPr/>
            <p:nvPr/>
          </p:nvSpPr>
          <p:spPr bwMode="auto">
            <a:xfrm>
              <a:off x="2011396" y="5602574"/>
              <a:ext cx="94715" cy="132358"/>
            </a:xfrm>
            <a:custGeom>
              <a:avLst/>
              <a:gdLst>
                <a:gd name="T0" fmla="*/ 29 w 33"/>
                <a:gd name="T1" fmla="*/ 46 h 46"/>
                <a:gd name="T2" fmla="*/ 4 w 33"/>
                <a:gd name="T3" fmla="*/ 46 h 46"/>
                <a:gd name="T4" fmla="*/ 0 w 33"/>
                <a:gd name="T5" fmla="*/ 42 h 46"/>
                <a:gd name="T6" fmla="*/ 0 w 33"/>
                <a:gd name="T7" fmla="*/ 4 h 46"/>
                <a:gd name="T8" fmla="*/ 4 w 33"/>
                <a:gd name="T9" fmla="*/ 0 h 46"/>
                <a:gd name="T10" fmla="*/ 8 w 33"/>
                <a:gd name="T11" fmla="*/ 4 h 46"/>
                <a:gd name="T12" fmla="*/ 8 w 33"/>
                <a:gd name="T13" fmla="*/ 38 h 46"/>
                <a:gd name="T14" fmla="*/ 29 w 33"/>
                <a:gd name="T15" fmla="*/ 38 h 46"/>
                <a:gd name="T16" fmla="*/ 33 w 33"/>
                <a:gd name="T17" fmla="*/ 42 h 46"/>
                <a:gd name="T18" fmla="*/ 29 w 33"/>
                <a:gd name="T1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6">
                  <a:moveTo>
                    <a:pt x="29" y="46"/>
                  </a:moveTo>
                  <a:cubicBezTo>
                    <a:pt x="4" y="46"/>
                    <a:pt x="4" y="46"/>
                    <a:pt x="4" y="46"/>
                  </a:cubicBezTo>
                  <a:cubicBezTo>
                    <a:pt x="1" y="46"/>
                    <a:pt x="0" y="45"/>
                    <a:pt x="0" y="42"/>
                  </a:cubicBezTo>
                  <a:cubicBezTo>
                    <a:pt x="0" y="4"/>
                    <a:pt x="0" y="4"/>
                    <a:pt x="0" y="4"/>
                  </a:cubicBezTo>
                  <a:cubicBezTo>
                    <a:pt x="0" y="2"/>
                    <a:pt x="1" y="0"/>
                    <a:pt x="4" y="0"/>
                  </a:cubicBezTo>
                  <a:cubicBezTo>
                    <a:pt x="6" y="0"/>
                    <a:pt x="8" y="2"/>
                    <a:pt x="8" y="4"/>
                  </a:cubicBezTo>
                  <a:cubicBezTo>
                    <a:pt x="8" y="38"/>
                    <a:pt x="8" y="38"/>
                    <a:pt x="8" y="38"/>
                  </a:cubicBezTo>
                  <a:cubicBezTo>
                    <a:pt x="29" y="38"/>
                    <a:pt x="29" y="38"/>
                    <a:pt x="29" y="38"/>
                  </a:cubicBezTo>
                  <a:cubicBezTo>
                    <a:pt x="31" y="38"/>
                    <a:pt x="33" y="40"/>
                    <a:pt x="33" y="42"/>
                  </a:cubicBezTo>
                  <a:cubicBezTo>
                    <a:pt x="33" y="45"/>
                    <a:pt x="31" y="46"/>
                    <a:pt x="29"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16"/>
            <p:cNvSpPr/>
            <p:nvPr/>
          </p:nvSpPr>
          <p:spPr bwMode="auto">
            <a:xfrm>
              <a:off x="1828037" y="5711860"/>
              <a:ext cx="54643" cy="23072"/>
            </a:xfrm>
            <a:custGeom>
              <a:avLst/>
              <a:gdLst>
                <a:gd name="T0" fmla="*/ 15 w 19"/>
                <a:gd name="T1" fmla="*/ 8 h 8"/>
                <a:gd name="T2" fmla="*/ 4 w 19"/>
                <a:gd name="T3" fmla="*/ 8 h 8"/>
                <a:gd name="T4" fmla="*/ 0 w 19"/>
                <a:gd name="T5" fmla="*/ 4 h 8"/>
                <a:gd name="T6" fmla="*/ 4 w 19"/>
                <a:gd name="T7" fmla="*/ 0 h 8"/>
                <a:gd name="T8" fmla="*/ 15 w 19"/>
                <a:gd name="T9" fmla="*/ 0 h 8"/>
                <a:gd name="T10" fmla="*/ 19 w 19"/>
                <a:gd name="T11" fmla="*/ 4 h 8"/>
                <a:gd name="T12" fmla="*/ 15 w 19"/>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15" y="8"/>
                  </a:moveTo>
                  <a:cubicBezTo>
                    <a:pt x="4" y="8"/>
                    <a:pt x="4" y="8"/>
                    <a:pt x="4" y="8"/>
                  </a:cubicBezTo>
                  <a:cubicBezTo>
                    <a:pt x="2" y="8"/>
                    <a:pt x="0" y="6"/>
                    <a:pt x="0" y="4"/>
                  </a:cubicBezTo>
                  <a:cubicBezTo>
                    <a:pt x="0" y="2"/>
                    <a:pt x="2" y="0"/>
                    <a:pt x="4" y="0"/>
                  </a:cubicBezTo>
                  <a:cubicBezTo>
                    <a:pt x="15" y="0"/>
                    <a:pt x="15" y="0"/>
                    <a:pt x="15" y="0"/>
                  </a:cubicBezTo>
                  <a:cubicBezTo>
                    <a:pt x="17" y="0"/>
                    <a:pt x="19" y="2"/>
                    <a:pt x="19" y="4"/>
                  </a:cubicBezTo>
                  <a:cubicBezTo>
                    <a:pt x="19" y="6"/>
                    <a:pt x="17" y="8"/>
                    <a:pt x="15"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17"/>
            <p:cNvSpPr/>
            <p:nvPr/>
          </p:nvSpPr>
          <p:spPr bwMode="auto">
            <a:xfrm>
              <a:off x="2160754" y="5711860"/>
              <a:ext cx="54643" cy="23072"/>
            </a:xfrm>
            <a:custGeom>
              <a:avLst/>
              <a:gdLst>
                <a:gd name="T0" fmla="*/ 15 w 19"/>
                <a:gd name="T1" fmla="*/ 8 h 8"/>
                <a:gd name="T2" fmla="*/ 4 w 19"/>
                <a:gd name="T3" fmla="*/ 8 h 8"/>
                <a:gd name="T4" fmla="*/ 0 w 19"/>
                <a:gd name="T5" fmla="*/ 4 h 8"/>
                <a:gd name="T6" fmla="*/ 4 w 19"/>
                <a:gd name="T7" fmla="*/ 0 h 8"/>
                <a:gd name="T8" fmla="*/ 15 w 19"/>
                <a:gd name="T9" fmla="*/ 0 h 8"/>
                <a:gd name="T10" fmla="*/ 19 w 19"/>
                <a:gd name="T11" fmla="*/ 4 h 8"/>
                <a:gd name="T12" fmla="*/ 15 w 19"/>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15" y="8"/>
                  </a:moveTo>
                  <a:cubicBezTo>
                    <a:pt x="4" y="8"/>
                    <a:pt x="4" y="8"/>
                    <a:pt x="4" y="8"/>
                  </a:cubicBezTo>
                  <a:cubicBezTo>
                    <a:pt x="2" y="8"/>
                    <a:pt x="0" y="6"/>
                    <a:pt x="0" y="4"/>
                  </a:cubicBezTo>
                  <a:cubicBezTo>
                    <a:pt x="0" y="2"/>
                    <a:pt x="2" y="0"/>
                    <a:pt x="4" y="0"/>
                  </a:cubicBezTo>
                  <a:cubicBezTo>
                    <a:pt x="15" y="0"/>
                    <a:pt x="15" y="0"/>
                    <a:pt x="15" y="0"/>
                  </a:cubicBezTo>
                  <a:cubicBezTo>
                    <a:pt x="18" y="0"/>
                    <a:pt x="19" y="2"/>
                    <a:pt x="19" y="4"/>
                  </a:cubicBezTo>
                  <a:cubicBezTo>
                    <a:pt x="19" y="6"/>
                    <a:pt x="18" y="8"/>
                    <a:pt x="15"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18"/>
            <p:cNvSpPr/>
            <p:nvPr/>
          </p:nvSpPr>
          <p:spPr bwMode="auto">
            <a:xfrm>
              <a:off x="2011396" y="5530931"/>
              <a:ext cx="23072" cy="54643"/>
            </a:xfrm>
            <a:custGeom>
              <a:avLst/>
              <a:gdLst>
                <a:gd name="T0" fmla="*/ 4 w 8"/>
                <a:gd name="T1" fmla="*/ 19 h 19"/>
                <a:gd name="T2" fmla="*/ 0 w 8"/>
                <a:gd name="T3" fmla="*/ 15 h 19"/>
                <a:gd name="T4" fmla="*/ 0 w 8"/>
                <a:gd name="T5" fmla="*/ 4 h 19"/>
                <a:gd name="T6" fmla="*/ 4 w 8"/>
                <a:gd name="T7" fmla="*/ 0 h 19"/>
                <a:gd name="T8" fmla="*/ 8 w 8"/>
                <a:gd name="T9" fmla="*/ 4 h 19"/>
                <a:gd name="T10" fmla="*/ 8 w 8"/>
                <a:gd name="T11" fmla="*/ 15 h 19"/>
                <a:gd name="T12" fmla="*/ 4 w 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8" h="19">
                  <a:moveTo>
                    <a:pt x="4" y="19"/>
                  </a:moveTo>
                  <a:cubicBezTo>
                    <a:pt x="1" y="19"/>
                    <a:pt x="0" y="17"/>
                    <a:pt x="0" y="15"/>
                  </a:cubicBezTo>
                  <a:cubicBezTo>
                    <a:pt x="0" y="4"/>
                    <a:pt x="0" y="4"/>
                    <a:pt x="0" y="4"/>
                  </a:cubicBezTo>
                  <a:cubicBezTo>
                    <a:pt x="0" y="1"/>
                    <a:pt x="1" y="0"/>
                    <a:pt x="4" y="0"/>
                  </a:cubicBezTo>
                  <a:cubicBezTo>
                    <a:pt x="6" y="0"/>
                    <a:pt x="8" y="1"/>
                    <a:pt x="8" y="4"/>
                  </a:cubicBezTo>
                  <a:cubicBezTo>
                    <a:pt x="8" y="15"/>
                    <a:pt x="8" y="15"/>
                    <a:pt x="8" y="15"/>
                  </a:cubicBezTo>
                  <a:cubicBezTo>
                    <a:pt x="8" y="17"/>
                    <a:pt x="6" y="19"/>
                    <a:pt x="4"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19"/>
            <p:cNvSpPr/>
            <p:nvPr/>
          </p:nvSpPr>
          <p:spPr bwMode="auto">
            <a:xfrm>
              <a:off x="2011396" y="5864861"/>
              <a:ext cx="23072" cy="54643"/>
            </a:xfrm>
            <a:custGeom>
              <a:avLst/>
              <a:gdLst>
                <a:gd name="T0" fmla="*/ 4 w 8"/>
                <a:gd name="T1" fmla="*/ 19 h 19"/>
                <a:gd name="T2" fmla="*/ 0 w 8"/>
                <a:gd name="T3" fmla="*/ 15 h 19"/>
                <a:gd name="T4" fmla="*/ 0 w 8"/>
                <a:gd name="T5" fmla="*/ 4 h 19"/>
                <a:gd name="T6" fmla="*/ 4 w 8"/>
                <a:gd name="T7" fmla="*/ 0 h 19"/>
                <a:gd name="T8" fmla="*/ 8 w 8"/>
                <a:gd name="T9" fmla="*/ 4 h 19"/>
                <a:gd name="T10" fmla="*/ 8 w 8"/>
                <a:gd name="T11" fmla="*/ 15 h 19"/>
                <a:gd name="T12" fmla="*/ 4 w 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8" h="19">
                  <a:moveTo>
                    <a:pt x="4" y="19"/>
                  </a:moveTo>
                  <a:cubicBezTo>
                    <a:pt x="1" y="19"/>
                    <a:pt x="0" y="17"/>
                    <a:pt x="0" y="15"/>
                  </a:cubicBezTo>
                  <a:cubicBezTo>
                    <a:pt x="0" y="4"/>
                    <a:pt x="0" y="4"/>
                    <a:pt x="0" y="4"/>
                  </a:cubicBezTo>
                  <a:cubicBezTo>
                    <a:pt x="0" y="2"/>
                    <a:pt x="1" y="0"/>
                    <a:pt x="4" y="0"/>
                  </a:cubicBezTo>
                  <a:cubicBezTo>
                    <a:pt x="6" y="0"/>
                    <a:pt x="8" y="2"/>
                    <a:pt x="8" y="4"/>
                  </a:cubicBezTo>
                  <a:cubicBezTo>
                    <a:pt x="8" y="15"/>
                    <a:pt x="8" y="15"/>
                    <a:pt x="8" y="15"/>
                  </a:cubicBezTo>
                  <a:cubicBezTo>
                    <a:pt x="8" y="17"/>
                    <a:pt x="6" y="19"/>
                    <a:pt x="4"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6497179" y="4427479"/>
            <a:ext cx="395685" cy="423949"/>
            <a:chOff x="8764288" y="2046492"/>
            <a:chExt cx="395685" cy="423949"/>
          </a:xfrm>
        </p:grpSpPr>
        <p:sp>
          <p:nvSpPr>
            <p:cNvPr id="59" name="Freeform 57"/>
            <p:cNvSpPr/>
            <p:nvPr/>
          </p:nvSpPr>
          <p:spPr bwMode="auto">
            <a:xfrm>
              <a:off x="8764288" y="2074756"/>
              <a:ext cx="395685" cy="395685"/>
            </a:xfrm>
            <a:custGeom>
              <a:avLst/>
              <a:gdLst>
                <a:gd name="T0" fmla="*/ 116 w 136"/>
                <a:gd name="T1" fmla="*/ 136 h 136"/>
                <a:gd name="T2" fmla="*/ 20 w 136"/>
                <a:gd name="T3" fmla="*/ 136 h 136"/>
                <a:gd name="T4" fmla="*/ 0 w 136"/>
                <a:gd name="T5" fmla="*/ 116 h 136"/>
                <a:gd name="T6" fmla="*/ 0 w 136"/>
                <a:gd name="T7" fmla="*/ 20 h 136"/>
                <a:gd name="T8" fmla="*/ 20 w 136"/>
                <a:gd name="T9" fmla="*/ 0 h 136"/>
                <a:gd name="T10" fmla="*/ 36 w 136"/>
                <a:gd name="T11" fmla="*/ 0 h 136"/>
                <a:gd name="T12" fmla="*/ 40 w 136"/>
                <a:gd name="T13" fmla="*/ 4 h 136"/>
                <a:gd name="T14" fmla="*/ 36 w 136"/>
                <a:gd name="T15" fmla="*/ 8 h 136"/>
                <a:gd name="T16" fmla="*/ 20 w 136"/>
                <a:gd name="T17" fmla="*/ 8 h 136"/>
                <a:gd name="T18" fmla="*/ 8 w 136"/>
                <a:gd name="T19" fmla="*/ 20 h 136"/>
                <a:gd name="T20" fmla="*/ 8 w 136"/>
                <a:gd name="T21" fmla="*/ 116 h 136"/>
                <a:gd name="T22" fmla="*/ 20 w 136"/>
                <a:gd name="T23" fmla="*/ 128 h 136"/>
                <a:gd name="T24" fmla="*/ 116 w 136"/>
                <a:gd name="T25" fmla="*/ 128 h 136"/>
                <a:gd name="T26" fmla="*/ 128 w 136"/>
                <a:gd name="T27" fmla="*/ 116 h 136"/>
                <a:gd name="T28" fmla="*/ 128 w 136"/>
                <a:gd name="T29" fmla="*/ 20 h 136"/>
                <a:gd name="T30" fmla="*/ 118 w 136"/>
                <a:gd name="T31" fmla="*/ 8 h 136"/>
                <a:gd name="T32" fmla="*/ 104 w 136"/>
                <a:gd name="T33" fmla="*/ 8 h 136"/>
                <a:gd name="T34" fmla="*/ 100 w 136"/>
                <a:gd name="T35" fmla="*/ 4 h 136"/>
                <a:gd name="T36" fmla="*/ 104 w 136"/>
                <a:gd name="T37" fmla="*/ 0 h 136"/>
                <a:gd name="T38" fmla="*/ 118 w 136"/>
                <a:gd name="T39" fmla="*/ 0 h 136"/>
                <a:gd name="T40" fmla="*/ 136 w 136"/>
                <a:gd name="T41" fmla="*/ 20 h 136"/>
                <a:gd name="T42" fmla="*/ 136 w 136"/>
                <a:gd name="T43" fmla="*/ 116 h 136"/>
                <a:gd name="T44" fmla="*/ 116 w 13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6" h="136">
                  <a:moveTo>
                    <a:pt x="116" y="136"/>
                  </a:moveTo>
                  <a:cubicBezTo>
                    <a:pt x="20" y="136"/>
                    <a:pt x="20" y="136"/>
                    <a:pt x="20" y="136"/>
                  </a:cubicBezTo>
                  <a:cubicBezTo>
                    <a:pt x="9" y="136"/>
                    <a:pt x="0" y="127"/>
                    <a:pt x="0" y="116"/>
                  </a:cubicBezTo>
                  <a:cubicBezTo>
                    <a:pt x="0" y="20"/>
                    <a:pt x="0" y="20"/>
                    <a:pt x="0" y="20"/>
                  </a:cubicBezTo>
                  <a:cubicBezTo>
                    <a:pt x="0" y="9"/>
                    <a:pt x="9" y="0"/>
                    <a:pt x="20" y="0"/>
                  </a:cubicBezTo>
                  <a:cubicBezTo>
                    <a:pt x="36" y="0"/>
                    <a:pt x="36" y="0"/>
                    <a:pt x="36" y="0"/>
                  </a:cubicBezTo>
                  <a:cubicBezTo>
                    <a:pt x="38" y="0"/>
                    <a:pt x="40" y="2"/>
                    <a:pt x="40" y="4"/>
                  </a:cubicBezTo>
                  <a:cubicBezTo>
                    <a:pt x="40" y="7"/>
                    <a:pt x="38" y="8"/>
                    <a:pt x="36" y="8"/>
                  </a:cubicBezTo>
                  <a:cubicBezTo>
                    <a:pt x="20" y="8"/>
                    <a:pt x="20" y="8"/>
                    <a:pt x="20" y="8"/>
                  </a:cubicBezTo>
                  <a:cubicBezTo>
                    <a:pt x="13" y="8"/>
                    <a:pt x="8" y="14"/>
                    <a:pt x="8" y="20"/>
                  </a:cubicBezTo>
                  <a:cubicBezTo>
                    <a:pt x="8" y="116"/>
                    <a:pt x="8" y="116"/>
                    <a:pt x="8" y="116"/>
                  </a:cubicBezTo>
                  <a:cubicBezTo>
                    <a:pt x="8" y="123"/>
                    <a:pt x="13" y="128"/>
                    <a:pt x="20" y="128"/>
                  </a:cubicBezTo>
                  <a:cubicBezTo>
                    <a:pt x="116" y="128"/>
                    <a:pt x="116" y="128"/>
                    <a:pt x="116" y="128"/>
                  </a:cubicBezTo>
                  <a:cubicBezTo>
                    <a:pt x="122" y="128"/>
                    <a:pt x="128" y="123"/>
                    <a:pt x="128" y="116"/>
                  </a:cubicBezTo>
                  <a:cubicBezTo>
                    <a:pt x="128" y="20"/>
                    <a:pt x="128" y="20"/>
                    <a:pt x="128" y="20"/>
                  </a:cubicBezTo>
                  <a:cubicBezTo>
                    <a:pt x="128" y="14"/>
                    <a:pt x="123" y="8"/>
                    <a:pt x="118" y="8"/>
                  </a:cubicBezTo>
                  <a:cubicBezTo>
                    <a:pt x="104" y="8"/>
                    <a:pt x="104" y="8"/>
                    <a:pt x="104" y="8"/>
                  </a:cubicBezTo>
                  <a:cubicBezTo>
                    <a:pt x="101" y="8"/>
                    <a:pt x="100" y="7"/>
                    <a:pt x="100" y="4"/>
                  </a:cubicBezTo>
                  <a:cubicBezTo>
                    <a:pt x="100" y="2"/>
                    <a:pt x="101" y="0"/>
                    <a:pt x="104" y="0"/>
                  </a:cubicBezTo>
                  <a:cubicBezTo>
                    <a:pt x="118" y="0"/>
                    <a:pt x="118" y="0"/>
                    <a:pt x="118" y="0"/>
                  </a:cubicBezTo>
                  <a:cubicBezTo>
                    <a:pt x="128" y="0"/>
                    <a:pt x="136" y="9"/>
                    <a:pt x="136" y="20"/>
                  </a:cubicBezTo>
                  <a:cubicBezTo>
                    <a:pt x="136" y="116"/>
                    <a:pt x="136" y="116"/>
                    <a:pt x="136" y="116"/>
                  </a:cubicBezTo>
                  <a:cubicBezTo>
                    <a:pt x="136" y="127"/>
                    <a:pt x="127" y="136"/>
                    <a:pt x="116" y="1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8"/>
            <p:cNvSpPr/>
            <p:nvPr/>
          </p:nvSpPr>
          <p:spPr bwMode="auto">
            <a:xfrm>
              <a:off x="8892087" y="2074756"/>
              <a:ext cx="148689" cy="23348"/>
            </a:xfrm>
            <a:custGeom>
              <a:avLst/>
              <a:gdLst>
                <a:gd name="T0" fmla="*/ 47 w 51"/>
                <a:gd name="T1" fmla="*/ 8 h 8"/>
                <a:gd name="T2" fmla="*/ 4 w 51"/>
                <a:gd name="T3" fmla="*/ 8 h 8"/>
                <a:gd name="T4" fmla="*/ 0 w 51"/>
                <a:gd name="T5" fmla="*/ 4 h 8"/>
                <a:gd name="T6" fmla="*/ 4 w 51"/>
                <a:gd name="T7" fmla="*/ 0 h 8"/>
                <a:gd name="T8" fmla="*/ 47 w 51"/>
                <a:gd name="T9" fmla="*/ 0 h 8"/>
                <a:gd name="T10" fmla="*/ 51 w 51"/>
                <a:gd name="T11" fmla="*/ 4 h 8"/>
                <a:gd name="T12" fmla="*/ 47 w 5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1" h="8">
                  <a:moveTo>
                    <a:pt x="47" y="8"/>
                  </a:moveTo>
                  <a:cubicBezTo>
                    <a:pt x="4" y="8"/>
                    <a:pt x="4" y="8"/>
                    <a:pt x="4" y="8"/>
                  </a:cubicBezTo>
                  <a:cubicBezTo>
                    <a:pt x="2" y="8"/>
                    <a:pt x="0" y="7"/>
                    <a:pt x="0" y="4"/>
                  </a:cubicBezTo>
                  <a:cubicBezTo>
                    <a:pt x="0" y="2"/>
                    <a:pt x="2" y="0"/>
                    <a:pt x="4" y="0"/>
                  </a:cubicBezTo>
                  <a:cubicBezTo>
                    <a:pt x="47" y="0"/>
                    <a:pt x="47" y="0"/>
                    <a:pt x="47" y="0"/>
                  </a:cubicBezTo>
                  <a:cubicBezTo>
                    <a:pt x="49" y="0"/>
                    <a:pt x="51" y="2"/>
                    <a:pt x="51" y="4"/>
                  </a:cubicBezTo>
                  <a:cubicBezTo>
                    <a:pt x="51" y="7"/>
                    <a:pt x="49" y="8"/>
                    <a:pt x="47"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9"/>
            <p:cNvSpPr/>
            <p:nvPr/>
          </p:nvSpPr>
          <p:spPr bwMode="auto">
            <a:xfrm>
              <a:off x="8764288" y="2174291"/>
              <a:ext cx="395685" cy="23348"/>
            </a:xfrm>
            <a:custGeom>
              <a:avLst/>
              <a:gdLst>
                <a:gd name="T0" fmla="*/ 132 w 136"/>
                <a:gd name="T1" fmla="*/ 8 h 8"/>
                <a:gd name="T2" fmla="*/ 4 w 136"/>
                <a:gd name="T3" fmla="*/ 8 h 8"/>
                <a:gd name="T4" fmla="*/ 0 w 136"/>
                <a:gd name="T5" fmla="*/ 4 h 8"/>
                <a:gd name="T6" fmla="*/ 4 w 136"/>
                <a:gd name="T7" fmla="*/ 0 h 8"/>
                <a:gd name="T8" fmla="*/ 132 w 136"/>
                <a:gd name="T9" fmla="*/ 0 h 8"/>
                <a:gd name="T10" fmla="*/ 136 w 136"/>
                <a:gd name="T11" fmla="*/ 4 h 8"/>
                <a:gd name="T12" fmla="*/ 132 w 13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36" h="8">
                  <a:moveTo>
                    <a:pt x="132" y="8"/>
                  </a:moveTo>
                  <a:cubicBezTo>
                    <a:pt x="4" y="8"/>
                    <a:pt x="4" y="8"/>
                    <a:pt x="4" y="8"/>
                  </a:cubicBezTo>
                  <a:cubicBezTo>
                    <a:pt x="1" y="8"/>
                    <a:pt x="0" y="6"/>
                    <a:pt x="0" y="4"/>
                  </a:cubicBezTo>
                  <a:cubicBezTo>
                    <a:pt x="0" y="2"/>
                    <a:pt x="1" y="0"/>
                    <a:pt x="4" y="0"/>
                  </a:cubicBezTo>
                  <a:cubicBezTo>
                    <a:pt x="132" y="0"/>
                    <a:pt x="132" y="0"/>
                    <a:pt x="132" y="0"/>
                  </a:cubicBezTo>
                  <a:cubicBezTo>
                    <a:pt x="134" y="0"/>
                    <a:pt x="136" y="2"/>
                    <a:pt x="136" y="4"/>
                  </a:cubicBezTo>
                  <a:cubicBezTo>
                    <a:pt x="136" y="6"/>
                    <a:pt x="134" y="8"/>
                    <a:pt x="132"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0"/>
            <p:cNvSpPr>
              <a:spLocks noEditPoints="1"/>
            </p:cNvSpPr>
            <p:nvPr/>
          </p:nvSpPr>
          <p:spPr bwMode="auto">
            <a:xfrm>
              <a:off x="8857680" y="2046492"/>
              <a:ext cx="57755" cy="81103"/>
            </a:xfrm>
            <a:custGeom>
              <a:avLst/>
              <a:gdLst>
                <a:gd name="T0" fmla="*/ 12 w 20"/>
                <a:gd name="T1" fmla="*/ 28 h 28"/>
                <a:gd name="T2" fmla="*/ 8 w 20"/>
                <a:gd name="T3" fmla="*/ 28 h 28"/>
                <a:gd name="T4" fmla="*/ 0 w 20"/>
                <a:gd name="T5" fmla="*/ 20 h 28"/>
                <a:gd name="T6" fmla="*/ 0 w 20"/>
                <a:gd name="T7" fmla="*/ 8 h 28"/>
                <a:gd name="T8" fmla="*/ 8 w 20"/>
                <a:gd name="T9" fmla="*/ 0 h 28"/>
                <a:gd name="T10" fmla="*/ 12 w 20"/>
                <a:gd name="T11" fmla="*/ 0 h 28"/>
                <a:gd name="T12" fmla="*/ 20 w 20"/>
                <a:gd name="T13" fmla="*/ 8 h 28"/>
                <a:gd name="T14" fmla="*/ 20 w 20"/>
                <a:gd name="T15" fmla="*/ 20 h 28"/>
                <a:gd name="T16" fmla="*/ 12 w 20"/>
                <a:gd name="T17" fmla="*/ 28 h 28"/>
                <a:gd name="T18" fmla="*/ 12 w 20"/>
                <a:gd name="T19" fmla="*/ 20 h 28"/>
                <a:gd name="T20" fmla="*/ 12 w 20"/>
                <a:gd name="T21" fmla="*/ 24 h 28"/>
                <a:gd name="T22" fmla="*/ 12 w 20"/>
                <a:gd name="T23" fmla="*/ 20 h 28"/>
                <a:gd name="T24" fmla="*/ 12 w 20"/>
                <a:gd name="T25" fmla="*/ 20 h 28"/>
                <a:gd name="T26" fmla="*/ 8 w 20"/>
                <a:gd name="T27" fmla="*/ 8 h 28"/>
                <a:gd name="T28" fmla="*/ 8 w 20"/>
                <a:gd name="T29" fmla="*/ 20 h 28"/>
                <a:gd name="T30" fmla="*/ 12 w 20"/>
                <a:gd name="T31" fmla="*/ 20 h 28"/>
                <a:gd name="T32" fmla="*/ 12 w 20"/>
                <a:gd name="T33" fmla="*/ 8 h 28"/>
                <a:gd name="T34" fmla="*/ 8 w 20"/>
                <a:gd name="T35"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28">
                  <a:moveTo>
                    <a:pt x="12" y="28"/>
                  </a:moveTo>
                  <a:cubicBezTo>
                    <a:pt x="8" y="28"/>
                    <a:pt x="8" y="28"/>
                    <a:pt x="8" y="28"/>
                  </a:cubicBezTo>
                  <a:cubicBezTo>
                    <a:pt x="3" y="28"/>
                    <a:pt x="0" y="25"/>
                    <a:pt x="0" y="20"/>
                  </a:cubicBezTo>
                  <a:cubicBezTo>
                    <a:pt x="0" y="8"/>
                    <a:pt x="0" y="8"/>
                    <a:pt x="0" y="8"/>
                  </a:cubicBezTo>
                  <a:cubicBezTo>
                    <a:pt x="0" y="4"/>
                    <a:pt x="3" y="0"/>
                    <a:pt x="8" y="0"/>
                  </a:cubicBezTo>
                  <a:cubicBezTo>
                    <a:pt x="12" y="0"/>
                    <a:pt x="12" y="0"/>
                    <a:pt x="12" y="0"/>
                  </a:cubicBezTo>
                  <a:cubicBezTo>
                    <a:pt x="17" y="0"/>
                    <a:pt x="20" y="4"/>
                    <a:pt x="20" y="8"/>
                  </a:cubicBezTo>
                  <a:cubicBezTo>
                    <a:pt x="20" y="20"/>
                    <a:pt x="20" y="20"/>
                    <a:pt x="20" y="20"/>
                  </a:cubicBezTo>
                  <a:cubicBezTo>
                    <a:pt x="20" y="25"/>
                    <a:pt x="17" y="28"/>
                    <a:pt x="12" y="28"/>
                  </a:cubicBezTo>
                  <a:close/>
                  <a:moveTo>
                    <a:pt x="12" y="20"/>
                  </a:moveTo>
                  <a:cubicBezTo>
                    <a:pt x="12" y="24"/>
                    <a:pt x="12" y="24"/>
                    <a:pt x="12" y="24"/>
                  </a:cubicBezTo>
                  <a:cubicBezTo>
                    <a:pt x="12" y="20"/>
                    <a:pt x="12" y="20"/>
                    <a:pt x="12" y="20"/>
                  </a:cubicBezTo>
                  <a:cubicBezTo>
                    <a:pt x="12" y="20"/>
                    <a:pt x="12" y="20"/>
                    <a:pt x="12" y="20"/>
                  </a:cubicBezTo>
                  <a:close/>
                  <a:moveTo>
                    <a:pt x="8" y="8"/>
                  </a:moveTo>
                  <a:cubicBezTo>
                    <a:pt x="8" y="20"/>
                    <a:pt x="8" y="20"/>
                    <a:pt x="8" y="20"/>
                  </a:cubicBezTo>
                  <a:cubicBezTo>
                    <a:pt x="12" y="20"/>
                    <a:pt x="12" y="20"/>
                    <a:pt x="12" y="20"/>
                  </a:cubicBezTo>
                  <a:cubicBezTo>
                    <a:pt x="12" y="8"/>
                    <a:pt x="12" y="8"/>
                    <a:pt x="12" y="8"/>
                  </a:cubicBezTo>
                  <a:lnTo>
                    <a:pt x="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1"/>
            <p:cNvSpPr>
              <a:spLocks noEditPoints="1"/>
            </p:cNvSpPr>
            <p:nvPr/>
          </p:nvSpPr>
          <p:spPr bwMode="auto">
            <a:xfrm>
              <a:off x="9017428" y="2046492"/>
              <a:ext cx="61442" cy="81103"/>
            </a:xfrm>
            <a:custGeom>
              <a:avLst/>
              <a:gdLst>
                <a:gd name="T0" fmla="*/ 13 w 21"/>
                <a:gd name="T1" fmla="*/ 28 h 28"/>
                <a:gd name="T2" fmla="*/ 8 w 21"/>
                <a:gd name="T3" fmla="*/ 28 h 28"/>
                <a:gd name="T4" fmla="*/ 0 w 21"/>
                <a:gd name="T5" fmla="*/ 20 h 28"/>
                <a:gd name="T6" fmla="*/ 0 w 21"/>
                <a:gd name="T7" fmla="*/ 8 h 28"/>
                <a:gd name="T8" fmla="*/ 8 w 21"/>
                <a:gd name="T9" fmla="*/ 0 h 28"/>
                <a:gd name="T10" fmla="*/ 13 w 21"/>
                <a:gd name="T11" fmla="*/ 0 h 28"/>
                <a:gd name="T12" fmla="*/ 21 w 21"/>
                <a:gd name="T13" fmla="*/ 8 h 28"/>
                <a:gd name="T14" fmla="*/ 21 w 21"/>
                <a:gd name="T15" fmla="*/ 20 h 28"/>
                <a:gd name="T16" fmla="*/ 13 w 21"/>
                <a:gd name="T17" fmla="*/ 28 h 28"/>
                <a:gd name="T18" fmla="*/ 13 w 21"/>
                <a:gd name="T19" fmla="*/ 20 h 28"/>
                <a:gd name="T20" fmla="*/ 13 w 21"/>
                <a:gd name="T21" fmla="*/ 24 h 28"/>
                <a:gd name="T22" fmla="*/ 13 w 21"/>
                <a:gd name="T23" fmla="*/ 20 h 28"/>
                <a:gd name="T24" fmla="*/ 13 w 21"/>
                <a:gd name="T25" fmla="*/ 20 h 28"/>
                <a:gd name="T26" fmla="*/ 8 w 21"/>
                <a:gd name="T27" fmla="*/ 8 h 28"/>
                <a:gd name="T28" fmla="*/ 8 w 21"/>
                <a:gd name="T29" fmla="*/ 20 h 28"/>
                <a:gd name="T30" fmla="*/ 13 w 21"/>
                <a:gd name="T31" fmla="*/ 20 h 28"/>
                <a:gd name="T32" fmla="*/ 13 w 21"/>
                <a:gd name="T33" fmla="*/ 8 h 28"/>
                <a:gd name="T34" fmla="*/ 8 w 21"/>
                <a:gd name="T35"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 h="28">
                  <a:moveTo>
                    <a:pt x="13" y="28"/>
                  </a:moveTo>
                  <a:cubicBezTo>
                    <a:pt x="8" y="28"/>
                    <a:pt x="8" y="28"/>
                    <a:pt x="8" y="28"/>
                  </a:cubicBezTo>
                  <a:cubicBezTo>
                    <a:pt x="4" y="28"/>
                    <a:pt x="0" y="25"/>
                    <a:pt x="0" y="20"/>
                  </a:cubicBezTo>
                  <a:cubicBezTo>
                    <a:pt x="0" y="8"/>
                    <a:pt x="0" y="8"/>
                    <a:pt x="0" y="8"/>
                  </a:cubicBezTo>
                  <a:cubicBezTo>
                    <a:pt x="0" y="4"/>
                    <a:pt x="4" y="0"/>
                    <a:pt x="8" y="0"/>
                  </a:cubicBezTo>
                  <a:cubicBezTo>
                    <a:pt x="13" y="0"/>
                    <a:pt x="13" y="0"/>
                    <a:pt x="13" y="0"/>
                  </a:cubicBezTo>
                  <a:cubicBezTo>
                    <a:pt x="17" y="0"/>
                    <a:pt x="21" y="4"/>
                    <a:pt x="21" y="8"/>
                  </a:cubicBezTo>
                  <a:cubicBezTo>
                    <a:pt x="21" y="20"/>
                    <a:pt x="21" y="20"/>
                    <a:pt x="21" y="20"/>
                  </a:cubicBezTo>
                  <a:cubicBezTo>
                    <a:pt x="21" y="25"/>
                    <a:pt x="17" y="28"/>
                    <a:pt x="13" y="28"/>
                  </a:cubicBezTo>
                  <a:close/>
                  <a:moveTo>
                    <a:pt x="13" y="20"/>
                  </a:moveTo>
                  <a:cubicBezTo>
                    <a:pt x="13" y="24"/>
                    <a:pt x="13" y="24"/>
                    <a:pt x="13" y="24"/>
                  </a:cubicBezTo>
                  <a:cubicBezTo>
                    <a:pt x="13" y="20"/>
                    <a:pt x="13" y="20"/>
                    <a:pt x="13" y="20"/>
                  </a:cubicBezTo>
                  <a:cubicBezTo>
                    <a:pt x="13" y="20"/>
                    <a:pt x="13" y="20"/>
                    <a:pt x="13" y="20"/>
                  </a:cubicBezTo>
                  <a:close/>
                  <a:moveTo>
                    <a:pt x="8" y="8"/>
                  </a:moveTo>
                  <a:cubicBezTo>
                    <a:pt x="8" y="20"/>
                    <a:pt x="8" y="20"/>
                    <a:pt x="8" y="20"/>
                  </a:cubicBezTo>
                  <a:cubicBezTo>
                    <a:pt x="13" y="20"/>
                    <a:pt x="13" y="20"/>
                    <a:pt x="13" y="20"/>
                  </a:cubicBezTo>
                  <a:cubicBezTo>
                    <a:pt x="13" y="8"/>
                    <a:pt x="13" y="8"/>
                    <a:pt x="13" y="8"/>
                  </a:cubicBezTo>
                  <a:lnTo>
                    <a:pt x="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2"/>
            <p:cNvSpPr/>
            <p:nvPr/>
          </p:nvSpPr>
          <p:spPr bwMode="auto">
            <a:xfrm>
              <a:off x="8872426" y="2246792"/>
              <a:ext cx="89705" cy="133943"/>
            </a:xfrm>
            <a:custGeom>
              <a:avLst/>
              <a:gdLst>
                <a:gd name="T0" fmla="*/ 2 w 31"/>
                <a:gd name="T1" fmla="*/ 35 h 46"/>
                <a:gd name="T2" fmla="*/ 13 w 31"/>
                <a:gd name="T3" fmla="*/ 38 h 46"/>
                <a:gd name="T4" fmla="*/ 21 w 31"/>
                <a:gd name="T5" fmla="*/ 32 h 46"/>
                <a:gd name="T6" fmla="*/ 12 w 31"/>
                <a:gd name="T7" fmla="*/ 26 h 46"/>
                <a:gd name="T8" fmla="*/ 8 w 31"/>
                <a:gd name="T9" fmla="*/ 26 h 46"/>
                <a:gd name="T10" fmla="*/ 8 w 31"/>
                <a:gd name="T11" fmla="*/ 18 h 46"/>
                <a:gd name="T12" fmla="*/ 12 w 31"/>
                <a:gd name="T13" fmla="*/ 18 h 46"/>
                <a:gd name="T14" fmla="*/ 19 w 31"/>
                <a:gd name="T15" fmla="*/ 13 h 46"/>
                <a:gd name="T16" fmla="*/ 13 w 31"/>
                <a:gd name="T17" fmla="*/ 9 h 46"/>
                <a:gd name="T18" fmla="*/ 4 w 31"/>
                <a:gd name="T19" fmla="*/ 11 h 46"/>
                <a:gd name="T20" fmla="*/ 2 w 31"/>
                <a:gd name="T21" fmla="*/ 4 h 46"/>
                <a:gd name="T22" fmla="*/ 15 w 31"/>
                <a:gd name="T23" fmla="*/ 0 h 46"/>
                <a:gd name="T24" fmla="*/ 30 w 31"/>
                <a:gd name="T25" fmla="*/ 11 h 46"/>
                <a:gd name="T26" fmla="*/ 22 w 31"/>
                <a:gd name="T27" fmla="*/ 22 h 46"/>
                <a:gd name="T28" fmla="*/ 22 w 31"/>
                <a:gd name="T29" fmla="*/ 22 h 46"/>
                <a:gd name="T30" fmla="*/ 31 w 31"/>
                <a:gd name="T31" fmla="*/ 33 h 46"/>
                <a:gd name="T32" fmla="*/ 13 w 31"/>
                <a:gd name="T33" fmla="*/ 46 h 46"/>
                <a:gd name="T34" fmla="*/ 0 w 31"/>
                <a:gd name="T35" fmla="*/ 43 h 46"/>
                <a:gd name="T36" fmla="*/ 2 w 31"/>
                <a:gd name="T37" fmla="*/ 3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 h="46">
                  <a:moveTo>
                    <a:pt x="2" y="35"/>
                  </a:moveTo>
                  <a:cubicBezTo>
                    <a:pt x="4" y="36"/>
                    <a:pt x="8" y="38"/>
                    <a:pt x="13" y="38"/>
                  </a:cubicBezTo>
                  <a:cubicBezTo>
                    <a:pt x="18" y="38"/>
                    <a:pt x="21" y="35"/>
                    <a:pt x="21" y="32"/>
                  </a:cubicBezTo>
                  <a:cubicBezTo>
                    <a:pt x="21" y="28"/>
                    <a:pt x="16" y="26"/>
                    <a:pt x="12" y="26"/>
                  </a:cubicBezTo>
                  <a:cubicBezTo>
                    <a:pt x="8" y="26"/>
                    <a:pt x="8" y="26"/>
                    <a:pt x="8" y="26"/>
                  </a:cubicBezTo>
                  <a:cubicBezTo>
                    <a:pt x="8" y="18"/>
                    <a:pt x="8" y="18"/>
                    <a:pt x="8" y="18"/>
                  </a:cubicBezTo>
                  <a:cubicBezTo>
                    <a:pt x="12" y="18"/>
                    <a:pt x="12" y="18"/>
                    <a:pt x="12" y="18"/>
                  </a:cubicBezTo>
                  <a:cubicBezTo>
                    <a:pt x="15" y="18"/>
                    <a:pt x="19" y="17"/>
                    <a:pt x="19" y="13"/>
                  </a:cubicBezTo>
                  <a:cubicBezTo>
                    <a:pt x="19" y="11"/>
                    <a:pt x="17" y="9"/>
                    <a:pt x="13" y="9"/>
                  </a:cubicBezTo>
                  <a:cubicBezTo>
                    <a:pt x="9" y="9"/>
                    <a:pt x="5" y="10"/>
                    <a:pt x="4" y="11"/>
                  </a:cubicBezTo>
                  <a:cubicBezTo>
                    <a:pt x="2" y="4"/>
                    <a:pt x="2" y="4"/>
                    <a:pt x="2" y="4"/>
                  </a:cubicBezTo>
                  <a:cubicBezTo>
                    <a:pt x="4" y="2"/>
                    <a:pt x="9" y="0"/>
                    <a:pt x="15" y="0"/>
                  </a:cubicBezTo>
                  <a:cubicBezTo>
                    <a:pt x="25" y="0"/>
                    <a:pt x="30" y="5"/>
                    <a:pt x="30" y="11"/>
                  </a:cubicBezTo>
                  <a:cubicBezTo>
                    <a:pt x="30" y="16"/>
                    <a:pt x="27" y="20"/>
                    <a:pt x="22" y="22"/>
                  </a:cubicBezTo>
                  <a:cubicBezTo>
                    <a:pt x="22" y="22"/>
                    <a:pt x="22" y="22"/>
                    <a:pt x="22" y="22"/>
                  </a:cubicBezTo>
                  <a:cubicBezTo>
                    <a:pt x="27" y="23"/>
                    <a:pt x="31" y="27"/>
                    <a:pt x="31" y="33"/>
                  </a:cubicBezTo>
                  <a:cubicBezTo>
                    <a:pt x="31" y="40"/>
                    <a:pt x="24" y="46"/>
                    <a:pt x="13" y="46"/>
                  </a:cubicBezTo>
                  <a:cubicBezTo>
                    <a:pt x="8" y="46"/>
                    <a:pt x="3" y="44"/>
                    <a:pt x="0" y="43"/>
                  </a:cubicBezTo>
                  <a:lnTo>
                    <a:pt x="2"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3"/>
            <p:cNvSpPr/>
            <p:nvPr/>
          </p:nvSpPr>
          <p:spPr bwMode="auto">
            <a:xfrm>
              <a:off x="8991623" y="2249250"/>
              <a:ext cx="57755" cy="127799"/>
            </a:xfrm>
            <a:custGeom>
              <a:avLst/>
              <a:gdLst>
                <a:gd name="T0" fmla="*/ 24 w 47"/>
                <a:gd name="T1" fmla="*/ 22 h 104"/>
                <a:gd name="T2" fmla="*/ 24 w 47"/>
                <a:gd name="T3" fmla="*/ 22 h 104"/>
                <a:gd name="T4" fmla="*/ 5 w 47"/>
                <a:gd name="T5" fmla="*/ 31 h 104"/>
                <a:gd name="T6" fmla="*/ 0 w 47"/>
                <a:gd name="T7" fmla="*/ 15 h 104"/>
                <a:gd name="T8" fmla="*/ 28 w 47"/>
                <a:gd name="T9" fmla="*/ 0 h 104"/>
                <a:gd name="T10" fmla="*/ 47 w 47"/>
                <a:gd name="T11" fmla="*/ 0 h 104"/>
                <a:gd name="T12" fmla="*/ 47 w 47"/>
                <a:gd name="T13" fmla="*/ 104 h 104"/>
                <a:gd name="T14" fmla="*/ 24 w 47"/>
                <a:gd name="T15" fmla="*/ 104 h 104"/>
                <a:gd name="T16" fmla="*/ 24 w 47"/>
                <a:gd name="T17" fmla="*/ 2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04">
                  <a:moveTo>
                    <a:pt x="24" y="22"/>
                  </a:moveTo>
                  <a:lnTo>
                    <a:pt x="24" y="22"/>
                  </a:lnTo>
                  <a:lnTo>
                    <a:pt x="5" y="31"/>
                  </a:lnTo>
                  <a:lnTo>
                    <a:pt x="0" y="15"/>
                  </a:lnTo>
                  <a:lnTo>
                    <a:pt x="28" y="0"/>
                  </a:lnTo>
                  <a:lnTo>
                    <a:pt x="47" y="0"/>
                  </a:lnTo>
                  <a:lnTo>
                    <a:pt x="47" y="104"/>
                  </a:lnTo>
                  <a:lnTo>
                    <a:pt x="24" y="104"/>
                  </a:lnTo>
                  <a:lnTo>
                    <a:pt x="2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6" name="组合 65"/>
          <p:cNvGrpSpPr/>
          <p:nvPr/>
        </p:nvGrpSpPr>
        <p:grpSpPr>
          <a:xfrm>
            <a:off x="6436761" y="3554845"/>
            <a:ext cx="480474" cy="383396"/>
            <a:chOff x="9883757" y="903676"/>
            <a:chExt cx="480474" cy="383396"/>
          </a:xfrm>
        </p:grpSpPr>
        <p:sp>
          <p:nvSpPr>
            <p:cNvPr id="67" name="Freeform 114"/>
            <p:cNvSpPr/>
            <p:nvPr/>
          </p:nvSpPr>
          <p:spPr bwMode="auto">
            <a:xfrm>
              <a:off x="9883757" y="1131010"/>
              <a:ext cx="480474" cy="156062"/>
            </a:xfrm>
            <a:custGeom>
              <a:avLst/>
              <a:gdLst>
                <a:gd name="T0" fmla="*/ 83 w 165"/>
                <a:gd name="T1" fmla="*/ 54 h 54"/>
                <a:gd name="T2" fmla="*/ 81 w 165"/>
                <a:gd name="T3" fmla="*/ 54 h 54"/>
                <a:gd name="T4" fmla="*/ 3 w 165"/>
                <a:gd name="T5" fmla="*/ 26 h 54"/>
                <a:gd name="T6" fmla="*/ 0 w 165"/>
                <a:gd name="T7" fmla="*/ 22 h 54"/>
                <a:gd name="T8" fmla="*/ 3 w 165"/>
                <a:gd name="T9" fmla="*/ 18 h 54"/>
                <a:gd name="T10" fmla="*/ 53 w 165"/>
                <a:gd name="T11" fmla="*/ 0 h 54"/>
                <a:gd name="T12" fmla="*/ 58 w 165"/>
                <a:gd name="T13" fmla="*/ 3 h 54"/>
                <a:gd name="T14" fmla="*/ 56 w 165"/>
                <a:gd name="T15" fmla="*/ 8 h 54"/>
                <a:gd name="T16" fmla="*/ 16 w 165"/>
                <a:gd name="T17" fmla="*/ 22 h 54"/>
                <a:gd name="T18" fmla="*/ 83 w 165"/>
                <a:gd name="T19" fmla="*/ 46 h 54"/>
                <a:gd name="T20" fmla="*/ 149 w 165"/>
                <a:gd name="T21" fmla="*/ 22 h 54"/>
                <a:gd name="T22" fmla="*/ 109 w 165"/>
                <a:gd name="T23" fmla="*/ 8 h 54"/>
                <a:gd name="T24" fmla="*/ 107 w 165"/>
                <a:gd name="T25" fmla="*/ 3 h 54"/>
                <a:gd name="T26" fmla="*/ 112 w 165"/>
                <a:gd name="T27" fmla="*/ 0 h 54"/>
                <a:gd name="T28" fmla="*/ 162 w 165"/>
                <a:gd name="T29" fmla="*/ 18 h 54"/>
                <a:gd name="T30" fmla="*/ 165 w 165"/>
                <a:gd name="T31" fmla="*/ 22 h 54"/>
                <a:gd name="T32" fmla="*/ 162 w 165"/>
                <a:gd name="T33" fmla="*/ 26 h 54"/>
                <a:gd name="T34" fmla="*/ 84 w 165"/>
                <a:gd name="T35" fmla="*/ 54 h 54"/>
                <a:gd name="T36" fmla="*/ 83 w 165"/>
                <a:gd name="T3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5" h="54">
                  <a:moveTo>
                    <a:pt x="83" y="54"/>
                  </a:moveTo>
                  <a:cubicBezTo>
                    <a:pt x="82" y="54"/>
                    <a:pt x="82" y="54"/>
                    <a:pt x="81" y="54"/>
                  </a:cubicBezTo>
                  <a:cubicBezTo>
                    <a:pt x="3" y="26"/>
                    <a:pt x="3" y="26"/>
                    <a:pt x="3" y="26"/>
                  </a:cubicBezTo>
                  <a:cubicBezTo>
                    <a:pt x="1" y="25"/>
                    <a:pt x="0" y="24"/>
                    <a:pt x="0" y="22"/>
                  </a:cubicBezTo>
                  <a:cubicBezTo>
                    <a:pt x="0" y="21"/>
                    <a:pt x="1" y="19"/>
                    <a:pt x="3" y="18"/>
                  </a:cubicBezTo>
                  <a:cubicBezTo>
                    <a:pt x="53" y="0"/>
                    <a:pt x="53" y="0"/>
                    <a:pt x="53" y="0"/>
                  </a:cubicBezTo>
                  <a:cubicBezTo>
                    <a:pt x="55" y="0"/>
                    <a:pt x="58" y="1"/>
                    <a:pt x="58" y="3"/>
                  </a:cubicBezTo>
                  <a:cubicBezTo>
                    <a:pt x="59" y="5"/>
                    <a:pt x="58" y="7"/>
                    <a:pt x="56" y="8"/>
                  </a:cubicBezTo>
                  <a:cubicBezTo>
                    <a:pt x="16" y="22"/>
                    <a:pt x="16" y="22"/>
                    <a:pt x="16" y="22"/>
                  </a:cubicBezTo>
                  <a:cubicBezTo>
                    <a:pt x="83" y="46"/>
                    <a:pt x="83" y="46"/>
                    <a:pt x="83" y="46"/>
                  </a:cubicBezTo>
                  <a:cubicBezTo>
                    <a:pt x="149" y="22"/>
                    <a:pt x="149" y="22"/>
                    <a:pt x="149" y="22"/>
                  </a:cubicBezTo>
                  <a:cubicBezTo>
                    <a:pt x="109" y="8"/>
                    <a:pt x="109" y="8"/>
                    <a:pt x="109" y="8"/>
                  </a:cubicBezTo>
                  <a:cubicBezTo>
                    <a:pt x="107" y="7"/>
                    <a:pt x="106" y="5"/>
                    <a:pt x="107" y="3"/>
                  </a:cubicBezTo>
                  <a:cubicBezTo>
                    <a:pt x="108" y="1"/>
                    <a:pt x="110" y="0"/>
                    <a:pt x="112" y="0"/>
                  </a:cubicBezTo>
                  <a:cubicBezTo>
                    <a:pt x="162" y="18"/>
                    <a:pt x="162" y="18"/>
                    <a:pt x="162" y="18"/>
                  </a:cubicBezTo>
                  <a:cubicBezTo>
                    <a:pt x="164" y="19"/>
                    <a:pt x="165" y="21"/>
                    <a:pt x="165" y="22"/>
                  </a:cubicBezTo>
                  <a:cubicBezTo>
                    <a:pt x="165" y="24"/>
                    <a:pt x="164" y="25"/>
                    <a:pt x="162" y="26"/>
                  </a:cubicBezTo>
                  <a:cubicBezTo>
                    <a:pt x="84" y="54"/>
                    <a:pt x="84" y="54"/>
                    <a:pt x="84" y="54"/>
                  </a:cubicBezTo>
                  <a:cubicBezTo>
                    <a:pt x="84" y="54"/>
                    <a:pt x="83" y="54"/>
                    <a:pt x="83"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15"/>
            <p:cNvSpPr/>
            <p:nvPr/>
          </p:nvSpPr>
          <p:spPr bwMode="auto">
            <a:xfrm>
              <a:off x="9883757" y="1031474"/>
              <a:ext cx="480474" cy="151147"/>
            </a:xfrm>
            <a:custGeom>
              <a:avLst/>
              <a:gdLst>
                <a:gd name="T0" fmla="*/ 83 w 165"/>
                <a:gd name="T1" fmla="*/ 52 h 52"/>
                <a:gd name="T2" fmla="*/ 81 w 165"/>
                <a:gd name="T3" fmla="*/ 52 h 52"/>
                <a:gd name="T4" fmla="*/ 3 w 165"/>
                <a:gd name="T5" fmla="*/ 24 h 52"/>
                <a:gd name="T6" fmla="*/ 0 w 165"/>
                <a:gd name="T7" fmla="*/ 20 h 52"/>
                <a:gd name="T8" fmla="*/ 3 w 165"/>
                <a:gd name="T9" fmla="*/ 16 h 52"/>
                <a:gd name="T10" fmla="*/ 47 w 165"/>
                <a:gd name="T11" fmla="*/ 0 h 52"/>
                <a:gd name="T12" fmla="*/ 52 w 165"/>
                <a:gd name="T13" fmla="*/ 3 h 52"/>
                <a:gd name="T14" fmla="*/ 50 w 165"/>
                <a:gd name="T15" fmla="*/ 8 h 52"/>
                <a:gd name="T16" fmla="*/ 16 w 165"/>
                <a:gd name="T17" fmla="*/ 20 h 52"/>
                <a:gd name="T18" fmla="*/ 83 w 165"/>
                <a:gd name="T19" fmla="*/ 44 h 52"/>
                <a:gd name="T20" fmla="*/ 149 w 165"/>
                <a:gd name="T21" fmla="*/ 20 h 52"/>
                <a:gd name="T22" fmla="*/ 115 w 165"/>
                <a:gd name="T23" fmla="*/ 8 h 52"/>
                <a:gd name="T24" fmla="*/ 113 w 165"/>
                <a:gd name="T25" fmla="*/ 3 h 52"/>
                <a:gd name="T26" fmla="*/ 118 w 165"/>
                <a:gd name="T27" fmla="*/ 1 h 52"/>
                <a:gd name="T28" fmla="*/ 162 w 165"/>
                <a:gd name="T29" fmla="*/ 16 h 52"/>
                <a:gd name="T30" fmla="*/ 165 w 165"/>
                <a:gd name="T31" fmla="*/ 20 h 52"/>
                <a:gd name="T32" fmla="*/ 162 w 165"/>
                <a:gd name="T33" fmla="*/ 24 h 52"/>
                <a:gd name="T34" fmla="*/ 84 w 165"/>
                <a:gd name="T35" fmla="*/ 52 h 52"/>
                <a:gd name="T36" fmla="*/ 83 w 165"/>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5" h="52">
                  <a:moveTo>
                    <a:pt x="83" y="52"/>
                  </a:moveTo>
                  <a:cubicBezTo>
                    <a:pt x="82" y="52"/>
                    <a:pt x="82" y="52"/>
                    <a:pt x="81" y="52"/>
                  </a:cubicBezTo>
                  <a:cubicBezTo>
                    <a:pt x="3" y="24"/>
                    <a:pt x="3" y="24"/>
                    <a:pt x="3" y="24"/>
                  </a:cubicBezTo>
                  <a:cubicBezTo>
                    <a:pt x="1" y="23"/>
                    <a:pt x="0" y="22"/>
                    <a:pt x="0" y="20"/>
                  </a:cubicBezTo>
                  <a:cubicBezTo>
                    <a:pt x="0" y="18"/>
                    <a:pt x="1" y="17"/>
                    <a:pt x="3" y="16"/>
                  </a:cubicBezTo>
                  <a:cubicBezTo>
                    <a:pt x="47" y="0"/>
                    <a:pt x="47" y="0"/>
                    <a:pt x="47" y="0"/>
                  </a:cubicBezTo>
                  <a:cubicBezTo>
                    <a:pt x="49" y="0"/>
                    <a:pt x="51" y="1"/>
                    <a:pt x="52" y="3"/>
                  </a:cubicBezTo>
                  <a:cubicBezTo>
                    <a:pt x="53" y="5"/>
                    <a:pt x="52" y="7"/>
                    <a:pt x="50" y="8"/>
                  </a:cubicBezTo>
                  <a:cubicBezTo>
                    <a:pt x="16" y="20"/>
                    <a:pt x="16" y="20"/>
                    <a:pt x="16" y="20"/>
                  </a:cubicBezTo>
                  <a:cubicBezTo>
                    <a:pt x="83" y="44"/>
                    <a:pt x="83" y="44"/>
                    <a:pt x="83" y="44"/>
                  </a:cubicBezTo>
                  <a:cubicBezTo>
                    <a:pt x="149" y="20"/>
                    <a:pt x="149" y="20"/>
                    <a:pt x="149" y="20"/>
                  </a:cubicBezTo>
                  <a:cubicBezTo>
                    <a:pt x="115" y="8"/>
                    <a:pt x="115" y="8"/>
                    <a:pt x="115" y="8"/>
                  </a:cubicBezTo>
                  <a:cubicBezTo>
                    <a:pt x="113" y="7"/>
                    <a:pt x="112" y="5"/>
                    <a:pt x="113" y="3"/>
                  </a:cubicBezTo>
                  <a:cubicBezTo>
                    <a:pt x="114" y="1"/>
                    <a:pt x="116" y="0"/>
                    <a:pt x="118" y="1"/>
                  </a:cubicBezTo>
                  <a:cubicBezTo>
                    <a:pt x="162" y="16"/>
                    <a:pt x="162" y="16"/>
                    <a:pt x="162" y="16"/>
                  </a:cubicBezTo>
                  <a:cubicBezTo>
                    <a:pt x="164" y="17"/>
                    <a:pt x="165" y="18"/>
                    <a:pt x="165" y="20"/>
                  </a:cubicBezTo>
                  <a:cubicBezTo>
                    <a:pt x="165" y="22"/>
                    <a:pt x="164" y="23"/>
                    <a:pt x="162" y="24"/>
                  </a:cubicBezTo>
                  <a:cubicBezTo>
                    <a:pt x="84" y="52"/>
                    <a:pt x="84" y="52"/>
                    <a:pt x="84" y="52"/>
                  </a:cubicBezTo>
                  <a:cubicBezTo>
                    <a:pt x="84" y="52"/>
                    <a:pt x="83" y="52"/>
                    <a:pt x="83" y="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16"/>
            <p:cNvSpPr>
              <a:spLocks noEditPoints="1"/>
            </p:cNvSpPr>
            <p:nvPr/>
          </p:nvSpPr>
          <p:spPr bwMode="auto">
            <a:xfrm>
              <a:off x="9883757" y="903676"/>
              <a:ext cx="480474" cy="185554"/>
            </a:xfrm>
            <a:custGeom>
              <a:avLst/>
              <a:gdLst>
                <a:gd name="T0" fmla="*/ 83 w 165"/>
                <a:gd name="T1" fmla="*/ 64 h 64"/>
                <a:gd name="T2" fmla="*/ 81 w 165"/>
                <a:gd name="T3" fmla="*/ 64 h 64"/>
                <a:gd name="T4" fmla="*/ 3 w 165"/>
                <a:gd name="T5" fmla="*/ 36 h 64"/>
                <a:gd name="T6" fmla="*/ 0 w 165"/>
                <a:gd name="T7" fmla="*/ 32 h 64"/>
                <a:gd name="T8" fmla="*/ 3 w 165"/>
                <a:gd name="T9" fmla="*/ 29 h 64"/>
                <a:gd name="T10" fmla="*/ 81 w 165"/>
                <a:gd name="T11" fmla="*/ 1 h 64"/>
                <a:gd name="T12" fmla="*/ 84 w 165"/>
                <a:gd name="T13" fmla="*/ 1 h 64"/>
                <a:gd name="T14" fmla="*/ 162 w 165"/>
                <a:gd name="T15" fmla="*/ 29 h 64"/>
                <a:gd name="T16" fmla="*/ 165 w 165"/>
                <a:gd name="T17" fmla="*/ 32 h 64"/>
                <a:gd name="T18" fmla="*/ 162 w 165"/>
                <a:gd name="T19" fmla="*/ 36 h 64"/>
                <a:gd name="T20" fmla="*/ 84 w 165"/>
                <a:gd name="T21" fmla="*/ 64 h 64"/>
                <a:gd name="T22" fmla="*/ 83 w 165"/>
                <a:gd name="T23" fmla="*/ 64 h 64"/>
                <a:gd name="T24" fmla="*/ 16 w 165"/>
                <a:gd name="T25" fmla="*/ 32 h 64"/>
                <a:gd name="T26" fmla="*/ 83 w 165"/>
                <a:gd name="T27" fmla="*/ 56 h 64"/>
                <a:gd name="T28" fmla="*/ 149 w 165"/>
                <a:gd name="T29" fmla="*/ 32 h 64"/>
                <a:gd name="T30" fmla="*/ 83 w 165"/>
                <a:gd name="T31" fmla="*/ 9 h 64"/>
                <a:gd name="T32" fmla="*/ 16 w 165"/>
                <a:gd name="T33"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64">
                  <a:moveTo>
                    <a:pt x="83" y="64"/>
                  </a:moveTo>
                  <a:cubicBezTo>
                    <a:pt x="82" y="64"/>
                    <a:pt x="82" y="64"/>
                    <a:pt x="81" y="64"/>
                  </a:cubicBezTo>
                  <a:cubicBezTo>
                    <a:pt x="3" y="36"/>
                    <a:pt x="3" y="36"/>
                    <a:pt x="3" y="36"/>
                  </a:cubicBezTo>
                  <a:cubicBezTo>
                    <a:pt x="1" y="36"/>
                    <a:pt x="0" y="34"/>
                    <a:pt x="0" y="32"/>
                  </a:cubicBezTo>
                  <a:cubicBezTo>
                    <a:pt x="0" y="31"/>
                    <a:pt x="1" y="29"/>
                    <a:pt x="3" y="29"/>
                  </a:cubicBezTo>
                  <a:cubicBezTo>
                    <a:pt x="81" y="1"/>
                    <a:pt x="81" y="1"/>
                    <a:pt x="81" y="1"/>
                  </a:cubicBezTo>
                  <a:cubicBezTo>
                    <a:pt x="82" y="0"/>
                    <a:pt x="83" y="0"/>
                    <a:pt x="84" y="1"/>
                  </a:cubicBezTo>
                  <a:cubicBezTo>
                    <a:pt x="162" y="29"/>
                    <a:pt x="162" y="29"/>
                    <a:pt x="162" y="29"/>
                  </a:cubicBezTo>
                  <a:cubicBezTo>
                    <a:pt x="164" y="29"/>
                    <a:pt x="165" y="31"/>
                    <a:pt x="165" y="32"/>
                  </a:cubicBezTo>
                  <a:cubicBezTo>
                    <a:pt x="165" y="34"/>
                    <a:pt x="164" y="36"/>
                    <a:pt x="162" y="36"/>
                  </a:cubicBezTo>
                  <a:cubicBezTo>
                    <a:pt x="84" y="64"/>
                    <a:pt x="84" y="64"/>
                    <a:pt x="84" y="64"/>
                  </a:cubicBezTo>
                  <a:cubicBezTo>
                    <a:pt x="84" y="64"/>
                    <a:pt x="83" y="64"/>
                    <a:pt x="83" y="64"/>
                  </a:cubicBezTo>
                  <a:close/>
                  <a:moveTo>
                    <a:pt x="16" y="32"/>
                  </a:moveTo>
                  <a:cubicBezTo>
                    <a:pt x="83" y="56"/>
                    <a:pt x="83" y="56"/>
                    <a:pt x="83" y="56"/>
                  </a:cubicBezTo>
                  <a:cubicBezTo>
                    <a:pt x="149" y="32"/>
                    <a:pt x="149" y="32"/>
                    <a:pt x="149" y="32"/>
                  </a:cubicBezTo>
                  <a:cubicBezTo>
                    <a:pt x="83" y="9"/>
                    <a:pt x="83" y="9"/>
                    <a:pt x="83" y="9"/>
                  </a:cubicBezTo>
                  <a:lnTo>
                    <a:pt x="16"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0" name="矩形 69"/>
          <p:cNvSpPr/>
          <p:nvPr/>
        </p:nvSpPr>
        <p:spPr>
          <a:xfrm>
            <a:off x="7339261" y="4881845"/>
            <a:ext cx="3131852" cy="867930"/>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400" dirty="0" smtClean="0">
                <a:solidFill>
                  <a:schemeClr val="tx1">
                    <a:lumMod val="75000"/>
                    <a:lumOff val="25000"/>
                  </a:schemeClr>
                </a:solidFill>
                <a:cs typeface="+mn-ea"/>
                <a:sym typeface="+mn-lt"/>
              </a:rPr>
              <a:t>在节假日发短信祝福客户，举行大型社区文化活动时发短信通知客户</a:t>
            </a:r>
            <a:endParaRPr lang="zh-CN" altLang="en-US" sz="1400" dirty="0">
              <a:solidFill>
                <a:schemeClr val="tx1">
                  <a:lumMod val="75000"/>
                  <a:lumOff val="25000"/>
                </a:schemeClr>
              </a:solidFill>
              <a:cs typeface="+mn-ea"/>
              <a:sym typeface="+mn-lt"/>
            </a:endParaRPr>
          </a:p>
        </p:txBody>
      </p:sp>
      <p:sp>
        <p:nvSpPr>
          <p:cNvPr id="71" name="矩形 70"/>
          <p:cNvSpPr/>
          <p:nvPr/>
        </p:nvSpPr>
        <p:spPr>
          <a:xfrm>
            <a:off x="1438411" y="4813972"/>
            <a:ext cx="3131852" cy="867930"/>
          </a:xfrm>
          <a:prstGeom prst="rect">
            <a:avLst/>
          </a:prstGeom>
        </p:spPr>
        <p:txBody>
          <a:bodyPr wrap="square">
            <a:spAutoFit/>
          </a:bodyPr>
          <a:lstStyle/>
          <a:p>
            <a:pPr marL="285750" indent="-285750" algn="r">
              <a:lnSpc>
                <a:spcPct val="120000"/>
              </a:lnSpc>
              <a:buFont typeface="Wingdings" panose="05000000000000000000" pitchFamily="2" charset="2"/>
              <a:buChar char="l"/>
            </a:pPr>
            <a:r>
              <a:rPr lang="zh-CN" altLang="en-US" sz="1400" dirty="0" smtClean="0">
                <a:solidFill>
                  <a:schemeClr val="tx1">
                    <a:lumMod val="75000"/>
                    <a:lumOff val="25000"/>
                  </a:schemeClr>
                </a:solidFill>
                <a:cs typeface="+mn-ea"/>
                <a:sym typeface="+mn-lt"/>
              </a:rPr>
              <a:t>与返修办定期召开例会，了解遗留问题的解决进展，重大问题协商解决办法，统一回复口径</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par>
                                <p:cTn id="25" presetID="53" presetClass="entr" presetSubtype="16"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par>
                                <p:cTn id="30" presetID="53" presetClass="entr" presetSubtype="16" fill="hold" nodeType="with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ppt_w</p:attrName>
                                        </p:attrNameLst>
                                      </p:cBhvr>
                                      <p:tavLst>
                                        <p:tav tm="0">
                                          <p:val>
                                            <p:fltVal val="0"/>
                                          </p:val>
                                        </p:tav>
                                        <p:tav tm="100000">
                                          <p:val>
                                            <p:strVal val="#ppt_w"/>
                                          </p:val>
                                        </p:tav>
                                      </p:tavLst>
                                    </p:anim>
                                    <p:anim calcmode="lin" valueType="num">
                                      <p:cBhvr>
                                        <p:cTn id="33" dur="500" fill="hold"/>
                                        <p:tgtEl>
                                          <p:spTgt spid="58"/>
                                        </p:tgtEl>
                                        <p:attrNameLst>
                                          <p:attrName>ppt_h</p:attrName>
                                        </p:attrNameLst>
                                      </p:cBhvr>
                                      <p:tavLst>
                                        <p:tav tm="0">
                                          <p:val>
                                            <p:fltVal val="0"/>
                                          </p:val>
                                        </p:tav>
                                        <p:tav tm="100000">
                                          <p:val>
                                            <p:strVal val="#ppt_h"/>
                                          </p:val>
                                        </p:tav>
                                      </p:tavLst>
                                    </p:anim>
                                    <p:animEffect transition="in" filter="fade">
                                      <p:cBhvr>
                                        <p:cTn id="34" dur="500"/>
                                        <p:tgtEl>
                                          <p:spTgt spid="58"/>
                                        </p:tgtEl>
                                      </p:cBhvr>
                                    </p:animEffect>
                                  </p:childTnLst>
                                </p:cTn>
                              </p:par>
                              <p:par>
                                <p:cTn id="35" presetID="53" presetClass="entr" presetSubtype="16"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fltVal val="0"/>
                                          </p:val>
                                        </p:tav>
                                        <p:tav tm="100000">
                                          <p:val>
                                            <p:strVal val="#ppt_w"/>
                                          </p:val>
                                        </p:tav>
                                      </p:tavLst>
                                    </p:anim>
                                    <p:anim calcmode="lin" valueType="num">
                                      <p:cBhvr>
                                        <p:cTn id="38" dur="500" fill="hold"/>
                                        <p:tgtEl>
                                          <p:spTgt spid="66"/>
                                        </p:tgtEl>
                                        <p:attrNameLst>
                                          <p:attrName>ppt_h</p:attrName>
                                        </p:attrNameLst>
                                      </p:cBhvr>
                                      <p:tavLst>
                                        <p:tav tm="0">
                                          <p:val>
                                            <p:fltVal val="0"/>
                                          </p:val>
                                        </p:tav>
                                        <p:tav tm="100000">
                                          <p:val>
                                            <p:strVal val="#ppt_h"/>
                                          </p:val>
                                        </p:tav>
                                      </p:tavLst>
                                    </p:anim>
                                    <p:animEffect transition="in" filter="fade">
                                      <p:cBhvr>
                                        <p:cTn id="39" dur="500"/>
                                        <p:tgtEl>
                                          <p:spTgt spid="6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0-#ppt_w/2"/>
                                          </p:val>
                                        </p:tav>
                                        <p:tav tm="100000">
                                          <p:val>
                                            <p:strVal val="#ppt_x"/>
                                          </p:val>
                                        </p:tav>
                                      </p:tavLst>
                                    </p:anim>
                                    <p:anim calcmode="lin" valueType="num">
                                      <p:cBhvr additive="base">
                                        <p:cTn id="53" dur="500" fill="hold"/>
                                        <p:tgtEl>
                                          <p:spTgt spid="27"/>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additive="base">
                                        <p:cTn id="56" dur="500" fill="hold"/>
                                        <p:tgtEl>
                                          <p:spTgt spid="32"/>
                                        </p:tgtEl>
                                        <p:attrNameLst>
                                          <p:attrName>ppt_x</p:attrName>
                                        </p:attrNameLst>
                                      </p:cBhvr>
                                      <p:tavLst>
                                        <p:tav tm="0">
                                          <p:val>
                                            <p:strVal val="0-#ppt_w/2"/>
                                          </p:val>
                                        </p:tav>
                                        <p:tav tm="100000">
                                          <p:val>
                                            <p:strVal val="#ppt_x"/>
                                          </p:val>
                                        </p:tav>
                                      </p:tavLst>
                                    </p:anim>
                                    <p:anim calcmode="lin" valueType="num">
                                      <p:cBhvr additive="base">
                                        <p:cTn id="57" dur="500" fill="hold"/>
                                        <p:tgtEl>
                                          <p:spTgt spid="32"/>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500" fill="hold"/>
                                        <p:tgtEl>
                                          <p:spTgt spid="70"/>
                                        </p:tgtEl>
                                        <p:attrNameLst>
                                          <p:attrName>ppt_x</p:attrName>
                                        </p:attrNameLst>
                                      </p:cBhvr>
                                      <p:tavLst>
                                        <p:tav tm="0">
                                          <p:val>
                                            <p:strVal val="1+#ppt_w/2"/>
                                          </p:val>
                                        </p:tav>
                                        <p:tav tm="100000">
                                          <p:val>
                                            <p:strVal val="#ppt_x"/>
                                          </p:val>
                                        </p:tav>
                                      </p:tavLst>
                                    </p:anim>
                                    <p:anim calcmode="lin" valueType="num">
                                      <p:cBhvr additive="base">
                                        <p:cTn id="61" dur="500" fill="hold"/>
                                        <p:tgtEl>
                                          <p:spTgt spid="70"/>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0-#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7" grpId="0"/>
      <p:bldP spid="32" grpId="0"/>
      <p:bldP spid="50" grpId="0" animBg="1"/>
      <p:bldP spid="70" grpId="0"/>
      <p:bldP spid="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客户服务</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1061335" y="1240672"/>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新业主，留下美好的第一印象</a:t>
            </a:r>
            <a:endParaRPr lang="zh-CN" altLang="en-US" sz="2400" b="1" dirty="0">
              <a:solidFill>
                <a:schemeClr val="bg1"/>
              </a:solidFill>
              <a:cs typeface="+mn-ea"/>
              <a:sym typeface="+mn-lt"/>
            </a:endParaRPr>
          </a:p>
        </p:txBody>
      </p:sp>
      <p:sp>
        <p:nvSpPr>
          <p:cNvPr id="22" name="矩形 21"/>
          <p:cNvSpPr/>
          <p:nvPr/>
        </p:nvSpPr>
        <p:spPr>
          <a:xfrm>
            <a:off x="5152571" y="2426253"/>
            <a:ext cx="5776664" cy="1200329"/>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印制装修提示单，标明装修注意事项，在客户办理装修手续时提示客户。物业管理圈。客户装修监理服务：建立客户装修清单；定期知会业主装修进程和装修存在问题</a:t>
            </a:r>
            <a:endParaRPr lang="zh-CN" altLang="en-US" sz="1600" dirty="0">
              <a:solidFill>
                <a:schemeClr val="tx1">
                  <a:lumMod val="75000"/>
                  <a:lumOff val="25000"/>
                </a:schemeClr>
              </a:solidFill>
              <a:cs typeface="+mn-ea"/>
              <a:sym typeface="+mn-lt"/>
            </a:endParaRPr>
          </a:p>
        </p:txBody>
      </p:sp>
      <p:sp>
        <p:nvSpPr>
          <p:cNvPr id="23" name="矩形 22"/>
          <p:cNvSpPr/>
          <p:nvPr/>
        </p:nvSpPr>
        <p:spPr>
          <a:xfrm>
            <a:off x="5142523" y="4387998"/>
            <a:ext cx="5844308" cy="1569660"/>
          </a:xfrm>
          <a:prstGeom prst="rect">
            <a:avLst/>
          </a:prstGeom>
        </p:spPr>
        <p:txBody>
          <a:bodyPr wrap="square">
            <a:spAutoFit/>
          </a:bodyPr>
          <a:lstStyle/>
          <a:p>
            <a:pPr algn="just">
              <a:lnSpc>
                <a:spcPct val="150000"/>
              </a:lnSpc>
            </a:pPr>
            <a:r>
              <a:rPr lang="zh-CN" altLang="en-US" sz="1600" dirty="0">
                <a:solidFill>
                  <a:schemeClr val="tx1">
                    <a:lumMod val="75000"/>
                    <a:lumOff val="25000"/>
                  </a:schemeClr>
                </a:solidFill>
                <a:cs typeface="+mn-ea"/>
                <a:sym typeface="+mn-lt"/>
              </a:rPr>
              <a:t>片区管家制定访谈计划和信息回馈跟进机制，在客户入住一周内进行客户关怀，恭喜客户入住小区，跟客户建立初期关系，告知其物业的服务范围及与物业的沟通渠道和方式。片区管家在出入较集中的路段在各大堂门口可安装服务名片，加深印象</a:t>
            </a:r>
            <a:endParaRPr lang="zh-CN" altLang="en-US" sz="1600" dirty="0">
              <a:solidFill>
                <a:schemeClr val="tx1">
                  <a:lumMod val="75000"/>
                  <a:lumOff val="25000"/>
                </a:schemeClr>
              </a:solidFill>
              <a:cs typeface="+mn-ea"/>
              <a:sym typeface="+mn-lt"/>
            </a:endParaRPr>
          </a:p>
        </p:txBody>
      </p:sp>
      <p:sp>
        <p:nvSpPr>
          <p:cNvPr id="3" name="矩形 2"/>
          <p:cNvSpPr/>
          <p:nvPr/>
        </p:nvSpPr>
        <p:spPr>
          <a:xfrm>
            <a:off x="1061335" y="2002972"/>
            <a:ext cx="3815465" cy="200297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61335" y="4171343"/>
            <a:ext cx="3815465" cy="200297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linds(horizontal)">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客户服务</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1061335" y="1240672"/>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新业主，留下美好的第一印象</a:t>
            </a:r>
            <a:endParaRPr lang="zh-CN" altLang="en-US" sz="2400" b="1" dirty="0">
              <a:solidFill>
                <a:schemeClr val="bg1"/>
              </a:solidFill>
              <a:cs typeface="+mn-ea"/>
              <a:sym typeface="+mn-lt"/>
            </a:endParaRPr>
          </a:p>
        </p:txBody>
      </p:sp>
      <p:sp>
        <p:nvSpPr>
          <p:cNvPr id="10" name="矩形 9"/>
          <p:cNvSpPr/>
          <p:nvPr/>
        </p:nvSpPr>
        <p:spPr>
          <a:xfrm>
            <a:off x="7398006" y="4038980"/>
            <a:ext cx="3776853" cy="1061829"/>
          </a:xfrm>
          <a:prstGeom prst="rect">
            <a:avLst/>
          </a:prstGeom>
        </p:spPr>
        <p:txBody>
          <a:bodyPr wrap="square">
            <a:spAutoFit/>
          </a:bodyPr>
          <a:lstStyle/>
          <a:p>
            <a:pPr>
              <a:lnSpc>
                <a:spcPct val="150000"/>
              </a:lnSpc>
            </a:pPr>
            <a:r>
              <a:rPr lang="zh-CN" altLang="en-US" sz="1400" dirty="0" smtClean="0">
                <a:solidFill>
                  <a:schemeClr val="tx1">
                    <a:lumMod val="75000"/>
                    <a:lumOff val="25000"/>
                  </a:schemeClr>
                </a:solidFill>
                <a:cs typeface="+mn-ea"/>
                <a:sym typeface="+mn-lt"/>
              </a:rPr>
              <a:t>客户服务专业细分：根据客户的生活习惯、性格特征、兴趣爱好、服务需求等要素对客户进行细分，以便及时调整客户服务的资源</a:t>
            </a:r>
            <a:endParaRPr lang="zh-CN" altLang="en-US" sz="1400" dirty="0">
              <a:solidFill>
                <a:schemeClr val="tx1">
                  <a:lumMod val="75000"/>
                  <a:lumOff val="25000"/>
                </a:schemeClr>
              </a:solidFill>
              <a:cs typeface="+mn-ea"/>
              <a:sym typeface="+mn-lt"/>
            </a:endParaRPr>
          </a:p>
        </p:txBody>
      </p:sp>
      <p:sp>
        <p:nvSpPr>
          <p:cNvPr id="15" name="矩形 14"/>
          <p:cNvSpPr/>
          <p:nvPr/>
        </p:nvSpPr>
        <p:spPr>
          <a:xfrm>
            <a:off x="8217626" y="2586156"/>
            <a:ext cx="3060937" cy="700192"/>
          </a:xfrm>
          <a:prstGeom prst="rect">
            <a:avLst/>
          </a:prstGeom>
        </p:spPr>
        <p:txBody>
          <a:bodyPr wrap="square">
            <a:spAutoFit/>
          </a:bodyPr>
          <a:lstStyle/>
          <a:p>
            <a:pPr>
              <a:lnSpc>
                <a:spcPct val="150000"/>
              </a:lnSpc>
            </a:pPr>
            <a:r>
              <a:rPr lang="zh-CN" altLang="en-US" sz="1400" dirty="0" smtClean="0">
                <a:solidFill>
                  <a:schemeClr val="tx1">
                    <a:lumMod val="75000"/>
                    <a:lumOff val="25000"/>
                  </a:schemeClr>
                </a:solidFill>
                <a:cs typeface="+mn-ea"/>
                <a:sym typeface="+mn-lt"/>
              </a:rPr>
              <a:t>创办社区刊物，通过报刊搭建物业与业主的沟通平台</a:t>
            </a:r>
            <a:endParaRPr lang="zh-CN" altLang="en-US" sz="1400" dirty="0">
              <a:solidFill>
                <a:schemeClr val="tx1">
                  <a:lumMod val="75000"/>
                  <a:lumOff val="25000"/>
                </a:schemeClr>
              </a:solidFill>
              <a:cs typeface="+mn-ea"/>
              <a:sym typeface="+mn-lt"/>
            </a:endParaRPr>
          </a:p>
        </p:txBody>
      </p:sp>
      <p:sp>
        <p:nvSpPr>
          <p:cNvPr id="17" name="矩形 16"/>
          <p:cNvSpPr/>
          <p:nvPr/>
        </p:nvSpPr>
        <p:spPr>
          <a:xfrm>
            <a:off x="1019701" y="4079764"/>
            <a:ext cx="3776853" cy="1061829"/>
          </a:xfrm>
          <a:prstGeom prst="rect">
            <a:avLst/>
          </a:prstGeom>
        </p:spPr>
        <p:txBody>
          <a:bodyPr wrap="square">
            <a:spAutoFit/>
          </a:bodyPr>
          <a:lstStyle/>
          <a:p>
            <a:pPr>
              <a:lnSpc>
                <a:spcPct val="150000"/>
              </a:lnSpc>
            </a:pPr>
            <a:r>
              <a:rPr lang="zh-CN" altLang="en-US" sz="1400" dirty="0" smtClean="0">
                <a:solidFill>
                  <a:schemeClr val="tx1">
                    <a:lumMod val="75000"/>
                    <a:lumOff val="25000"/>
                  </a:schemeClr>
                </a:solidFill>
                <a:cs typeface="+mn-ea"/>
                <a:sym typeface="+mn-lt"/>
              </a:rPr>
              <a:t>每月有重点有主题的集中进行文明宣传和引导工作，如文明养犬宣传月、文明行车宣传月、杜绝高空抛物宣传月、物业服务宣传月等</a:t>
            </a:r>
            <a:endParaRPr lang="zh-CN" altLang="en-US" sz="1400" dirty="0">
              <a:solidFill>
                <a:schemeClr val="tx1">
                  <a:lumMod val="75000"/>
                  <a:lumOff val="25000"/>
                </a:schemeClr>
              </a:solidFill>
              <a:cs typeface="+mn-ea"/>
              <a:sym typeface="+mn-lt"/>
            </a:endParaRPr>
          </a:p>
        </p:txBody>
      </p:sp>
      <p:sp>
        <p:nvSpPr>
          <p:cNvPr id="19" name="矩形 18"/>
          <p:cNvSpPr/>
          <p:nvPr/>
        </p:nvSpPr>
        <p:spPr>
          <a:xfrm>
            <a:off x="775585" y="2586156"/>
            <a:ext cx="3060937" cy="700192"/>
          </a:xfrm>
          <a:prstGeom prst="rect">
            <a:avLst/>
          </a:prstGeom>
        </p:spPr>
        <p:txBody>
          <a:bodyPr wrap="square">
            <a:spAutoFit/>
          </a:bodyPr>
          <a:lstStyle/>
          <a:p>
            <a:pPr>
              <a:lnSpc>
                <a:spcPct val="150000"/>
              </a:lnSpc>
            </a:pPr>
            <a:r>
              <a:rPr lang="zh-CN" altLang="en-US" sz="1400" dirty="0" smtClean="0">
                <a:solidFill>
                  <a:schemeClr val="tx1">
                    <a:lumMod val="75000"/>
                    <a:lumOff val="25000"/>
                  </a:schemeClr>
                </a:solidFill>
                <a:cs typeface="+mn-ea"/>
                <a:sym typeface="+mn-lt"/>
              </a:rPr>
              <a:t>每月进行‘经理接待日’活动有针对性的解决问题</a:t>
            </a:r>
            <a:endParaRPr lang="zh-CN" altLang="en-US" sz="1400" dirty="0">
              <a:solidFill>
                <a:schemeClr val="tx1">
                  <a:lumMod val="75000"/>
                  <a:lumOff val="25000"/>
                </a:schemeClr>
              </a:solidFill>
              <a:cs typeface="+mn-ea"/>
              <a:sym typeface="+mn-lt"/>
            </a:endParaRPr>
          </a:p>
        </p:txBody>
      </p:sp>
      <p:grpSp>
        <p:nvGrpSpPr>
          <p:cNvPr id="24" name="组合 23"/>
          <p:cNvGrpSpPr/>
          <p:nvPr/>
        </p:nvGrpSpPr>
        <p:grpSpPr>
          <a:xfrm>
            <a:off x="4030304" y="2291958"/>
            <a:ext cx="3970337" cy="2911581"/>
            <a:chOff x="3929063" y="2509732"/>
            <a:chExt cx="3970337" cy="2911581"/>
          </a:xfrm>
        </p:grpSpPr>
        <p:sp>
          <p:nvSpPr>
            <p:cNvPr id="26" name="Freeform 115"/>
            <p:cNvSpPr/>
            <p:nvPr/>
          </p:nvSpPr>
          <p:spPr bwMode="auto">
            <a:xfrm>
              <a:off x="4358039" y="2509732"/>
              <a:ext cx="3112380" cy="821448"/>
            </a:xfrm>
            <a:custGeom>
              <a:avLst/>
              <a:gdLst>
                <a:gd name="T0" fmla="*/ 19 w 341"/>
                <a:gd name="T1" fmla="*/ 19 h 90"/>
                <a:gd name="T2" fmla="*/ 88 w 341"/>
                <a:gd name="T3" fmla="*/ 90 h 90"/>
                <a:gd name="T4" fmla="*/ 254 w 341"/>
                <a:gd name="T5" fmla="*/ 90 h 90"/>
                <a:gd name="T6" fmla="*/ 277 w 341"/>
                <a:gd name="T7" fmla="*/ 66 h 90"/>
                <a:gd name="T8" fmla="*/ 341 w 341"/>
                <a:gd name="T9" fmla="*/ 0 h 90"/>
                <a:gd name="T10" fmla="*/ 0 w 341"/>
                <a:gd name="T11" fmla="*/ 0 h 90"/>
                <a:gd name="T12" fmla="*/ 19 w 341"/>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341" h="90">
                  <a:moveTo>
                    <a:pt x="19" y="19"/>
                  </a:moveTo>
                  <a:lnTo>
                    <a:pt x="88" y="90"/>
                  </a:lnTo>
                  <a:lnTo>
                    <a:pt x="254" y="90"/>
                  </a:lnTo>
                  <a:lnTo>
                    <a:pt x="277" y="66"/>
                  </a:lnTo>
                  <a:lnTo>
                    <a:pt x="341" y="0"/>
                  </a:lnTo>
                  <a:lnTo>
                    <a:pt x="0" y="0"/>
                  </a:lnTo>
                  <a:lnTo>
                    <a:pt x="19" y="19"/>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7" name="Freeform 116"/>
            <p:cNvSpPr/>
            <p:nvPr/>
          </p:nvSpPr>
          <p:spPr bwMode="auto">
            <a:xfrm>
              <a:off x="3974696" y="3413328"/>
              <a:ext cx="3888189" cy="2007985"/>
            </a:xfrm>
            <a:custGeom>
              <a:avLst/>
              <a:gdLst>
                <a:gd name="T0" fmla="*/ 426 w 426"/>
                <a:gd name="T1" fmla="*/ 0 h 220"/>
                <a:gd name="T2" fmla="*/ 300 w 426"/>
                <a:gd name="T3" fmla="*/ 0 h 220"/>
                <a:gd name="T4" fmla="*/ 300 w 426"/>
                <a:gd name="T5" fmla="*/ 0 h 220"/>
                <a:gd name="T6" fmla="*/ 213 w 426"/>
                <a:gd name="T7" fmla="*/ 90 h 220"/>
                <a:gd name="T8" fmla="*/ 128 w 426"/>
                <a:gd name="T9" fmla="*/ 0 h 220"/>
                <a:gd name="T10" fmla="*/ 0 w 426"/>
                <a:gd name="T11" fmla="*/ 0 h 220"/>
                <a:gd name="T12" fmla="*/ 213 w 426"/>
                <a:gd name="T13" fmla="*/ 220 h 220"/>
                <a:gd name="T14" fmla="*/ 426 w 426"/>
                <a:gd name="T15" fmla="*/ 0 h 2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220">
                  <a:moveTo>
                    <a:pt x="426" y="0"/>
                  </a:moveTo>
                  <a:lnTo>
                    <a:pt x="300" y="0"/>
                  </a:lnTo>
                  <a:lnTo>
                    <a:pt x="300" y="0"/>
                  </a:lnTo>
                  <a:lnTo>
                    <a:pt x="213" y="90"/>
                  </a:lnTo>
                  <a:lnTo>
                    <a:pt x="128" y="0"/>
                  </a:lnTo>
                  <a:lnTo>
                    <a:pt x="0" y="0"/>
                  </a:lnTo>
                  <a:lnTo>
                    <a:pt x="213" y="220"/>
                  </a:lnTo>
                  <a:lnTo>
                    <a:pt x="426" y="0"/>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8" name="Freeform 117"/>
            <p:cNvSpPr/>
            <p:nvPr/>
          </p:nvSpPr>
          <p:spPr bwMode="auto">
            <a:xfrm>
              <a:off x="3929063" y="2527986"/>
              <a:ext cx="1122649" cy="803194"/>
            </a:xfrm>
            <a:custGeom>
              <a:avLst/>
              <a:gdLst>
                <a:gd name="T0" fmla="*/ 123 w 123"/>
                <a:gd name="T1" fmla="*/ 88 h 88"/>
                <a:gd name="T2" fmla="*/ 38 w 123"/>
                <a:gd name="T3" fmla="*/ 0 h 88"/>
                <a:gd name="T4" fmla="*/ 0 w 123"/>
                <a:gd name="T5" fmla="*/ 88 h 88"/>
                <a:gd name="T6" fmla="*/ 123 w 123"/>
                <a:gd name="T7" fmla="*/ 88 h 88"/>
              </a:gdLst>
              <a:ahLst/>
              <a:cxnLst>
                <a:cxn ang="0">
                  <a:pos x="T0" y="T1"/>
                </a:cxn>
                <a:cxn ang="0">
                  <a:pos x="T2" y="T3"/>
                </a:cxn>
                <a:cxn ang="0">
                  <a:pos x="T4" y="T5"/>
                </a:cxn>
                <a:cxn ang="0">
                  <a:pos x="T6" y="T7"/>
                </a:cxn>
              </a:cxnLst>
              <a:rect l="0" t="0" r="r" b="b"/>
              <a:pathLst>
                <a:path w="123" h="88">
                  <a:moveTo>
                    <a:pt x="123" y="88"/>
                  </a:moveTo>
                  <a:lnTo>
                    <a:pt x="38" y="0"/>
                  </a:lnTo>
                  <a:lnTo>
                    <a:pt x="0" y="88"/>
                  </a:lnTo>
                  <a:lnTo>
                    <a:pt x="123" y="88"/>
                  </a:ln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 name="Freeform 118"/>
            <p:cNvSpPr/>
            <p:nvPr/>
          </p:nvSpPr>
          <p:spPr bwMode="auto">
            <a:xfrm>
              <a:off x="6776751" y="2527986"/>
              <a:ext cx="1122649" cy="803194"/>
            </a:xfrm>
            <a:custGeom>
              <a:avLst/>
              <a:gdLst>
                <a:gd name="T0" fmla="*/ 85 w 123"/>
                <a:gd name="T1" fmla="*/ 0 h 88"/>
                <a:gd name="T2" fmla="*/ 0 w 123"/>
                <a:gd name="T3" fmla="*/ 88 h 88"/>
                <a:gd name="T4" fmla="*/ 123 w 123"/>
                <a:gd name="T5" fmla="*/ 88 h 88"/>
                <a:gd name="T6" fmla="*/ 85 w 123"/>
                <a:gd name="T7" fmla="*/ 0 h 88"/>
              </a:gdLst>
              <a:ahLst/>
              <a:cxnLst>
                <a:cxn ang="0">
                  <a:pos x="T0" y="T1"/>
                </a:cxn>
                <a:cxn ang="0">
                  <a:pos x="T2" y="T3"/>
                </a:cxn>
                <a:cxn ang="0">
                  <a:pos x="T4" y="T5"/>
                </a:cxn>
                <a:cxn ang="0">
                  <a:pos x="T6" y="T7"/>
                </a:cxn>
              </a:cxnLst>
              <a:rect l="0" t="0" r="r" b="b"/>
              <a:pathLst>
                <a:path w="123" h="88">
                  <a:moveTo>
                    <a:pt x="85" y="0"/>
                  </a:moveTo>
                  <a:lnTo>
                    <a:pt x="0" y="88"/>
                  </a:lnTo>
                  <a:lnTo>
                    <a:pt x="123" y="88"/>
                  </a:lnTo>
                  <a:lnTo>
                    <a:pt x="85" y="0"/>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1" name="Freeform 46"/>
            <p:cNvSpPr>
              <a:spLocks noEditPoints="1" noChangeArrowheads="1"/>
            </p:cNvSpPr>
            <p:nvPr/>
          </p:nvSpPr>
          <p:spPr bwMode="auto">
            <a:xfrm>
              <a:off x="7258149" y="2872395"/>
              <a:ext cx="376123" cy="367115"/>
            </a:xfrm>
            <a:custGeom>
              <a:avLst/>
              <a:gdLst>
                <a:gd name="T0" fmla="*/ 2147483647 w 97"/>
                <a:gd name="T1" fmla="*/ 2147483647 h 91"/>
                <a:gd name="T2" fmla="*/ 2147483647 w 97"/>
                <a:gd name="T3" fmla="*/ 2147483647 h 91"/>
                <a:gd name="T4" fmla="*/ 2147483647 w 97"/>
                <a:gd name="T5" fmla="*/ 2147483647 h 91"/>
                <a:gd name="T6" fmla="*/ 2147483647 w 97"/>
                <a:gd name="T7" fmla="*/ 2147483647 h 91"/>
                <a:gd name="T8" fmla="*/ 2147483647 w 97"/>
                <a:gd name="T9" fmla="*/ 2147483647 h 91"/>
                <a:gd name="T10" fmla="*/ 2147483647 w 97"/>
                <a:gd name="T11" fmla="*/ 2147483647 h 91"/>
                <a:gd name="T12" fmla="*/ 2147483647 w 97"/>
                <a:gd name="T13" fmla="*/ 2147483647 h 91"/>
                <a:gd name="T14" fmla="*/ 2147483647 w 97"/>
                <a:gd name="T15" fmla="*/ 2147483647 h 91"/>
                <a:gd name="T16" fmla="*/ 2147483647 w 97"/>
                <a:gd name="T17" fmla="*/ 2147483647 h 91"/>
                <a:gd name="T18" fmla="*/ 2147483647 w 97"/>
                <a:gd name="T19" fmla="*/ 2147483647 h 91"/>
                <a:gd name="T20" fmla="*/ 2147483647 w 97"/>
                <a:gd name="T21" fmla="*/ 2147483647 h 91"/>
                <a:gd name="T22" fmla="*/ 2147483647 w 97"/>
                <a:gd name="T23" fmla="*/ 2147483647 h 91"/>
                <a:gd name="T24" fmla="*/ 2147483647 w 97"/>
                <a:gd name="T25" fmla="*/ 2147483647 h 91"/>
                <a:gd name="T26" fmla="*/ 2147483647 w 97"/>
                <a:gd name="T27" fmla="*/ 2147483647 h 91"/>
                <a:gd name="T28" fmla="*/ 2147483647 w 97"/>
                <a:gd name="T29" fmla="*/ 2147483647 h 91"/>
                <a:gd name="T30" fmla="*/ 2147483647 w 97"/>
                <a:gd name="T31" fmla="*/ 2147483647 h 91"/>
                <a:gd name="T32" fmla="*/ 2147483647 w 97"/>
                <a:gd name="T33" fmla="*/ 2147483647 h 91"/>
                <a:gd name="T34" fmla="*/ 2147483647 w 97"/>
                <a:gd name="T35" fmla="*/ 2147483647 h 91"/>
                <a:gd name="T36" fmla="*/ 2147483647 w 97"/>
                <a:gd name="T37" fmla="*/ 2147483647 h 91"/>
                <a:gd name="T38" fmla="*/ 2147483647 w 97"/>
                <a:gd name="T39" fmla="*/ 2147483647 h 91"/>
                <a:gd name="T40" fmla="*/ 2147483647 w 97"/>
                <a:gd name="T41" fmla="*/ 2147483647 h 91"/>
                <a:gd name="T42" fmla="*/ 2147483647 w 97"/>
                <a:gd name="T43" fmla="*/ 2147483647 h 91"/>
                <a:gd name="T44" fmla="*/ 2147483647 w 97"/>
                <a:gd name="T45" fmla="*/ 2147483647 h 91"/>
                <a:gd name="T46" fmla="*/ 2147483647 w 97"/>
                <a:gd name="T47" fmla="*/ 2147483647 h 91"/>
                <a:gd name="T48" fmla="*/ 2147483647 w 97"/>
                <a:gd name="T49" fmla="*/ 2147483647 h 91"/>
                <a:gd name="T50" fmla="*/ 2147483647 w 97"/>
                <a:gd name="T51" fmla="*/ 2147483647 h 91"/>
                <a:gd name="T52" fmla="*/ 2147483647 w 97"/>
                <a:gd name="T53" fmla="*/ 2147483647 h 91"/>
                <a:gd name="T54" fmla="*/ 2147483647 w 97"/>
                <a:gd name="T55" fmla="*/ 2147483647 h 91"/>
                <a:gd name="T56" fmla="*/ 2147483647 w 97"/>
                <a:gd name="T57" fmla="*/ 2147483647 h 91"/>
                <a:gd name="T58" fmla="*/ 2147483647 w 97"/>
                <a:gd name="T59" fmla="*/ 2147483647 h 91"/>
                <a:gd name="T60" fmla="*/ 2147483647 w 97"/>
                <a:gd name="T61" fmla="*/ 2147483647 h 91"/>
                <a:gd name="T62" fmla="*/ 2147483647 w 97"/>
                <a:gd name="T63" fmla="*/ 2147483647 h 91"/>
                <a:gd name="T64" fmla="*/ 2147483647 w 97"/>
                <a:gd name="T65" fmla="*/ 2147483647 h 91"/>
                <a:gd name="T66" fmla="*/ 2147483647 w 97"/>
                <a:gd name="T67" fmla="*/ 2147483647 h 91"/>
                <a:gd name="T68" fmla="*/ 2147483647 w 97"/>
                <a:gd name="T69" fmla="*/ 2147483647 h 91"/>
                <a:gd name="T70" fmla="*/ 2147483647 w 97"/>
                <a:gd name="T71" fmla="*/ 2147483647 h 91"/>
                <a:gd name="T72" fmla="*/ 2147483647 w 97"/>
                <a:gd name="T73" fmla="*/ 2147483647 h 91"/>
                <a:gd name="T74" fmla="*/ 0 w 97"/>
                <a:gd name="T75" fmla="*/ 2147483647 h 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7"/>
                <a:gd name="T115" fmla="*/ 0 h 91"/>
                <a:gd name="T116" fmla="*/ 97 w 97"/>
                <a:gd name="T117" fmla="*/ 91 h 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7" h="91">
                  <a:moveTo>
                    <a:pt x="18" y="0"/>
                  </a:moveTo>
                  <a:cubicBezTo>
                    <a:pt x="12" y="0"/>
                    <a:pt x="8" y="4"/>
                    <a:pt x="8" y="10"/>
                  </a:cubicBezTo>
                  <a:cubicBezTo>
                    <a:pt x="8" y="16"/>
                    <a:pt x="12" y="20"/>
                    <a:pt x="18" y="20"/>
                  </a:cubicBezTo>
                  <a:cubicBezTo>
                    <a:pt x="24" y="20"/>
                    <a:pt x="28" y="16"/>
                    <a:pt x="28" y="10"/>
                  </a:cubicBezTo>
                  <a:cubicBezTo>
                    <a:pt x="28" y="4"/>
                    <a:pt x="24" y="0"/>
                    <a:pt x="18" y="0"/>
                  </a:cubicBezTo>
                  <a:close/>
                  <a:moveTo>
                    <a:pt x="41" y="45"/>
                  </a:moveTo>
                  <a:cubicBezTo>
                    <a:pt x="50" y="42"/>
                    <a:pt x="50" y="42"/>
                    <a:pt x="50" y="42"/>
                  </a:cubicBezTo>
                  <a:cubicBezTo>
                    <a:pt x="51" y="41"/>
                    <a:pt x="51" y="41"/>
                    <a:pt x="51" y="41"/>
                  </a:cubicBezTo>
                  <a:cubicBezTo>
                    <a:pt x="52" y="42"/>
                    <a:pt x="52" y="42"/>
                    <a:pt x="52" y="42"/>
                  </a:cubicBezTo>
                  <a:cubicBezTo>
                    <a:pt x="59" y="46"/>
                    <a:pt x="59" y="46"/>
                    <a:pt x="59" y="46"/>
                  </a:cubicBezTo>
                  <a:cubicBezTo>
                    <a:pt x="65" y="29"/>
                    <a:pt x="65" y="29"/>
                    <a:pt x="65" y="29"/>
                  </a:cubicBezTo>
                  <a:cubicBezTo>
                    <a:pt x="66" y="27"/>
                    <a:pt x="66" y="27"/>
                    <a:pt x="66" y="27"/>
                  </a:cubicBezTo>
                  <a:cubicBezTo>
                    <a:pt x="67" y="29"/>
                    <a:pt x="67" y="29"/>
                    <a:pt x="67" y="29"/>
                  </a:cubicBezTo>
                  <a:cubicBezTo>
                    <a:pt x="73" y="34"/>
                    <a:pt x="73" y="34"/>
                    <a:pt x="73" y="34"/>
                  </a:cubicBezTo>
                  <a:cubicBezTo>
                    <a:pt x="81" y="21"/>
                    <a:pt x="81" y="21"/>
                    <a:pt x="81" y="21"/>
                  </a:cubicBezTo>
                  <a:cubicBezTo>
                    <a:pt x="83" y="23"/>
                    <a:pt x="83" y="23"/>
                    <a:pt x="83" y="23"/>
                  </a:cubicBezTo>
                  <a:cubicBezTo>
                    <a:pt x="75" y="38"/>
                    <a:pt x="75" y="38"/>
                    <a:pt x="75" y="38"/>
                  </a:cubicBezTo>
                  <a:cubicBezTo>
                    <a:pt x="73" y="40"/>
                    <a:pt x="73" y="40"/>
                    <a:pt x="73" y="40"/>
                  </a:cubicBezTo>
                  <a:cubicBezTo>
                    <a:pt x="72" y="38"/>
                    <a:pt x="72" y="38"/>
                    <a:pt x="72" y="38"/>
                  </a:cubicBezTo>
                  <a:cubicBezTo>
                    <a:pt x="67" y="33"/>
                    <a:pt x="67" y="33"/>
                    <a:pt x="67" y="33"/>
                  </a:cubicBezTo>
                  <a:cubicBezTo>
                    <a:pt x="61" y="49"/>
                    <a:pt x="61" y="49"/>
                    <a:pt x="61" y="49"/>
                  </a:cubicBezTo>
                  <a:cubicBezTo>
                    <a:pt x="61" y="51"/>
                    <a:pt x="61" y="51"/>
                    <a:pt x="61" y="51"/>
                  </a:cubicBezTo>
                  <a:cubicBezTo>
                    <a:pt x="59" y="50"/>
                    <a:pt x="59" y="50"/>
                    <a:pt x="59" y="50"/>
                  </a:cubicBezTo>
                  <a:cubicBezTo>
                    <a:pt x="51" y="45"/>
                    <a:pt x="51" y="45"/>
                    <a:pt x="51" y="45"/>
                  </a:cubicBezTo>
                  <a:cubicBezTo>
                    <a:pt x="42" y="48"/>
                    <a:pt x="42" y="48"/>
                    <a:pt x="42" y="48"/>
                  </a:cubicBezTo>
                  <a:cubicBezTo>
                    <a:pt x="41" y="45"/>
                    <a:pt x="41" y="45"/>
                    <a:pt x="41" y="45"/>
                  </a:cubicBezTo>
                  <a:close/>
                  <a:moveTo>
                    <a:pt x="43" y="86"/>
                  </a:moveTo>
                  <a:cubicBezTo>
                    <a:pt x="74" y="86"/>
                    <a:pt x="74" y="86"/>
                    <a:pt x="74" y="86"/>
                  </a:cubicBezTo>
                  <a:cubicBezTo>
                    <a:pt x="74" y="91"/>
                    <a:pt x="74" y="91"/>
                    <a:pt x="74" y="91"/>
                  </a:cubicBezTo>
                  <a:cubicBezTo>
                    <a:pt x="43" y="91"/>
                    <a:pt x="43" y="91"/>
                    <a:pt x="43" y="91"/>
                  </a:cubicBezTo>
                  <a:cubicBezTo>
                    <a:pt x="43" y="86"/>
                    <a:pt x="43" y="86"/>
                    <a:pt x="43" y="86"/>
                  </a:cubicBezTo>
                  <a:close/>
                  <a:moveTo>
                    <a:pt x="63" y="68"/>
                  </a:moveTo>
                  <a:cubicBezTo>
                    <a:pt x="93" y="68"/>
                    <a:pt x="93" y="68"/>
                    <a:pt x="93" y="68"/>
                  </a:cubicBezTo>
                  <a:cubicBezTo>
                    <a:pt x="97" y="68"/>
                    <a:pt x="97" y="68"/>
                    <a:pt x="97" y="68"/>
                  </a:cubicBezTo>
                  <a:cubicBezTo>
                    <a:pt x="97" y="64"/>
                    <a:pt x="97" y="64"/>
                    <a:pt x="97" y="64"/>
                  </a:cubicBezTo>
                  <a:cubicBezTo>
                    <a:pt x="97" y="6"/>
                    <a:pt x="97" y="6"/>
                    <a:pt x="97" y="6"/>
                  </a:cubicBezTo>
                  <a:cubicBezTo>
                    <a:pt x="97" y="3"/>
                    <a:pt x="97" y="3"/>
                    <a:pt x="97" y="3"/>
                  </a:cubicBezTo>
                  <a:cubicBezTo>
                    <a:pt x="93" y="3"/>
                    <a:pt x="93" y="3"/>
                    <a:pt x="93" y="3"/>
                  </a:cubicBezTo>
                  <a:cubicBezTo>
                    <a:pt x="34" y="3"/>
                    <a:pt x="34" y="3"/>
                    <a:pt x="34" y="3"/>
                  </a:cubicBezTo>
                  <a:cubicBezTo>
                    <a:pt x="34" y="9"/>
                    <a:pt x="34" y="9"/>
                    <a:pt x="34" y="9"/>
                  </a:cubicBezTo>
                  <a:cubicBezTo>
                    <a:pt x="90" y="9"/>
                    <a:pt x="90" y="9"/>
                    <a:pt x="90" y="9"/>
                  </a:cubicBezTo>
                  <a:cubicBezTo>
                    <a:pt x="90" y="61"/>
                    <a:pt x="90" y="61"/>
                    <a:pt x="90" y="61"/>
                  </a:cubicBezTo>
                  <a:cubicBezTo>
                    <a:pt x="36" y="61"/>
                    <a:pt x="36" y="61"/>
                    <a:pt x="36" y="61"/>
                  </a:cubicBezTo>
                  <a:cubicBezTo>
                    <a:pt x="36" y="68"/>
                    <a:pt x="36" y="68"/>
                    <a:pt x="36" y="68"/>
                  </a:cubicBezTo>
                  <a:cubicBezTo>
                    <a:pt x="54" y="68"/>
                    <a:pt x="54" y="68"/>
                    <a:pt x="54" y="68"/>
                  </a:cubicBezTo>
                  <a:cubicBezTo>
                    <a:pt x="54" y="84"/>
                    <a:pt x="54" y="84"/>
                    <a:pt x="54" y="84"/>
                  </a:cubicBezTo>
                  <a:cubicBezTo>
                    <a:pt x="63" y="84"/>
                    <a:pt x="63" y="84"/>
                    <a:pt x="63" y="84"/>
                  </a:cubicBezTo>
                  <a:cubicBezTo>
                    <a:pt x="63" y="68"/>
                    <a:pt x="63" y="68"/>
                    <a:pt x="63" y="68"/>
                  </a:cubicBezTo>
                  <a:close/>
                  <a:moveTo>
                    <a:pt x="0" y="50"/>
                  </a:moveTo>
                  <a:cubicBezTo>
                    <a:pt x="7" y="55"/>
                    <a:pt x="7" y="55"/>
                    <a:pt x="7" y="55"/>
                  </a:cubicBezTo>
                  <a:cubicBezTo>
                    <a:pt x="5" y="91"/>
                    <a:pt x="5" y="91"/>
                    <a:pt x="5" y="91"/>
                  </a:cubicBezTo>
                  <a:cubicBezTo>
                    <a:pt x="14" y="91"/>
                    <a:pt x="14" y="91"/>
                    <a:pt x="14" y="91"/>
                  </a:cubicBezTo>
                  <a:cubicBezTo>
                    <a:pt x="16" y="60"/>
                    <a:pt x="16" y="60"/>
                    <a:pt x="16" y="60"/>
                  </a:cubicBezTo>
                  <a:cubicBezTo>
                    <a:pt x="20" y="60"/>
                    <a:pt x="20" y="60"/>
                    <a:pt x="20" y="60"/>
                  </a:cubicBezTo>
                  <a:cubicBezTo>
                    <a:pt x="22" y="91"/>
                    <a:pt x="22" y="91"/>
                    <a:pt x="22" y="91"/>
                  </a:cubicBezTo>
                  <a:cubicBezTo>
                    <a:pt x="31" y="91"/>
                    <a:pt x="31" y="91"/>
                    <a:pt x="31" y="91"/>
                  </a:cubicBezTo>
                  <a:cubicBezTo>
                    <a:pt x="29" y="55"/>
                    <a:pt x="29" y="55"/>
                    <a:pt x="29" y="55"/>
                  </a:cubicBezTo>
                  <a:cubicBezTo>
                    <a:pt x="28" y="33"/>
                    <a:pt x="28" y="33"/>
                    <a:pt x="28" y="33"/>
                  </a:cubicBezTo>
                  <a:cubicBezTo>
                    <a:pt x="50" y="32"/>
                    <a:pt x="50" y="32"/>
                    <a:pt x="50" y="32"/>
                  </a:cubicBezTo>
                  <a:cubicBezTo>
                    <a:pt x="55" y="24"/>
                    <a:pt x="55" y="24"/>
                    <a:pt x="55" y="24"/>
                  </a:cubicBezTo>
                  <a:cubicBezTo>
                    <a:pt x="30" y="23"/>
                    <a:pt x="30" y="23"/>
                    <a:pt x="30" y="23"/>
                  </a:cubicBezTo>
                  <a:cubicBezTo>
                    <a:pt x="20" y="23"/>
                    <a:pt x="20" y="23"/>
                    <a:pt x="20" y="23"/>
                  </a:cubicBezTo>
                  <a:cubicBezTo>
                    <a:pt x="20" y="24"/>
                    <a:pt x="20" y="24"/>
                    <a:pt x="20" y="24"/>
                  </a:cubicBezTo>
                  <a:cubicBezTo>
                    <a:pt x="19" y="27"/>
                    <a:pt x="19" y="27"/>
                    <a:pt x="19" y="27"/>
                  </a:cubicBezTo>
                  <a:cubicBezTo>
                    <a:pt x="22" y="43"/>
                    <a:pt x="22" y="43"/>
                    <a:pt x="22" y="43"/>
                  </a:cubicBezTo>
                  <a:cubicBezTo>
                    <a:pt x="18" y="47"/>
                    <a:pt x="18" y="47"/>
                    <a:pt x="18" y="47"/>
                  </a:cubicBezTo>
                  <a:cubicBezTo>
                    <a:pt x="18" y="47"/>
                    <a:pt x="18" y="47"/>
                    <a:pt x="18" y="47"/>
                  </a:cubicBezTo>
                  <a:cubicBezTo>
                    <a:pt x="18" y="47"/>
                    <a:pt x="18" y="47"/>
                    <a:pt x="18" y="47"/>
                  </a:cubicBezTo>
                  <a:cubicBezTo>
                    <a:pt x="18" y="47"/>
                    <a:pt x="18" y="47"/>
                    <a:pt x="18" y="47"/>
                  </a:cubicBezTo>
                  <a:cubicBezTo>
                    <a:pt x="18" y="47"/>
                    <a:pt x="18" y="47"/>
                    <a:pt x="18" y="47"/>
                  </a:cubicBezTo>
                  <a:cubicBezTo>
                    <a:pt x="14" y="43"/>
                    <a:pt x="14" y="43"/>
                    <a:pt x="14" y="43"/>
                  </a:cubicBezTo>
                  <a:cubicBezTo>
                    <a:pt x="16" y="27"/>
                    <a:pt x="16" y="27"/>
                    <a:pt x="16" y="27"/>
                  </a:cubicBezTo>
                  <a:cubicBezTo>
                    <a:pt x="15" y="24"/>
                    <a:pt x="15" y="24"/>
                    <a:pt x="15" y="24"/>
                  </a:cubicBezTo>
                  <a:cubicBezTo>
                    <a:pt x="16" y="23"/>
                    <a:pt x="16" y="23"/>
                    <a:pt x="16" y="23"/>
                  </a:cubicBezTo>
                  <a:cubicBezTo>
                    <a:pt x="5" y="23"/>
                    <a:pt x="5" y="23"/>
                    <a:pt x="5" y="23"/>
                  </a:cubicBezTo>
                  <a:lnTo>
                    <a:pt x="0" y="50"/>
                  </a:lnTo>
                  <a:close/>
                </a:path>
              </a:pathLst>
            </a:custGeom>
            <a:solidFill>
              <a:schemeClr val="bg1"/>
            </a:solidFill>
            <a:ln>
              <a:noFill/>
            </a:ln>
          </p:spPr>
          <p:txBody>
            <a:bodyPr lIns="121917" tIns="60958" rIns="121917" bIns="60958"/>
            <a:lstStyle/>
            <a:p>
              <a:endParaRPr lang="zh-CN" altLang="en-US"/>
            </a:p>
          </p:txBody>
        </p:sp>
        <p:sp>
          <p:nvSpPr>
            <p:cNvPr id="32" name="Freeform 47"/>
            <p:cNvSpPr>
              <a:spLocks noEditPoints="1" noChangeArrowheads="1"/>
            </p:cNvSpPr>
            <p:nvPr/>
          </p:nvSpPr>
          <p:spPr bwMode="auto">
            <a:xfrm>
              <a:off x="5712416" y="4463689"/>
              <a:ext cx="395833" cy="449201"/>
            </a:xfrm>
            <a:custGeom>
              <a:avLst/>
              <a:gdLst>
                <a:gd name="T0" fmla="*/ 2147483647 w 102"/>
                <a:gd name="T1" fmla="*/ 0 h 111"/>
                <a:gd name="T2" fmla="*/ 2147483647 w 102"/>
                <a:gd name="T3" fmla="*/ 2147483647 h 111"/>
                <a:gd name="T4" fmla="*/ 2147483647 w 102"/>
                <a:gd name="T5" fmla="*/ 2147483647 h 111"/>
                <a:gd name="T6" fmla="*/ 2147483647 w 102"/>
                <a:gd name="T7" fmla="*/ 2147483647 h 111"/>
                <a:gd name="T8" fmla="*/ 2147483647 w 102"/>
                <a:gd name="T9" fmla="*/ 0 h 111"/>
                <a:gd name="T10" fmla="*/ 2147483647 w 102"/>
                <a:gd name="T11" fmla="*/ 2147483647 h 111"/>
                <a:gd name="T12" fmla="*/ 2147483647 w 102"/>
                <a:gd name="T13" fmla="*/ 2147483647 h 111"/>
                <a:gd name="T14" fmla="*/ 2147483647 w 102"/>
                <a:gd name="T15" fmla="*/ 2147483647 h 111"/>
                <a:gd name="T16" fmla="*/ 2147483647 w 102"/>
                <a:gd name="T17" fmla="*/ 2147483647 h 111"/>
                <a:gd name="T18" fmla="*/ 2147483647 w 102"/>
                <a:gd name="T19" fmla="*/ 2147483647 h 111"/>
                <a:gd name="T20" fmla="*/ 2147483647 w 102"/>
                <a:gd name="T21" fmla="*/ 2147483647 h 111"/>
                <a:gd name="T22" fmla="*/ 2147483647 w 102"/>
                <a:gd name="T23" fmla="*/ 2147483647 h 111"/>
                <a:gd name="T24" fmla="*/ 0 w 102"/>
                <a:gd name="T25" fmla="*/ 2147483647 h 111"/>
                <a:gd name="T26" fmla="*/ 2147483647 w 102"/>
                <a:gd name="T27" fmla="*/ 2147483647 h 111"/>
                <a:gd name="T28" fmla="*/ 2147483647 w 102"/>
                <a:gd name="T29" fmla="*/ 2147483647 h 111"/>
                <a:gd name="T30" fmla="*/ 2147483647 w 102"/>
                <a:gd name="T31" fmla="*/ 2147483647 h 111"/>
                <a:gd name="T32" fmla="*/ 2147483647 w 102"/>
                <a:gd name="T33" fmla="*/ 2147483647 h 111"/>
                <a:gd name="T34" fmla="*/ 2147483647 w 102"/>
                <a:gd name="T35" fmla="*/ 2147483647 h 111"/>
                <a:gd name="T36" fmla="*/ 2147483647 w 102"/>
                <a:gd name="T37" fmla="*/ 2147483647 h 111"/>
                <a:gd name="T38" fmla="*/ 2147483647 w 102"/>
                <a:gd name="T39" fmla="*/ 2147483647 h 111"/>
                <a:gd name="T40" fmla="*/ 2147483647 w 102"/>
                <a:gd name="T41" fmla="*/ 2147483647 h 111"/>
                <a:gd name="T42" fmla="*/ 2147483647 w 102"/>
                <a:gd name="T43" fmla="*/ 2147483647 h 111"/>
                <a:gd name="T44" fmla="*/ 2147483647 w 102"/>
                <a:gd name="T45" fmla="*/ 2147483647 h 111"/>
                <a:gd name="T46" fmla="*/ 2147483647 w 102"/>
                <a:gd name="T47" fmla="*/ 2147483647 h 111"/>
                <a:gd name="T48" fmla="*/ 2147483647 w 102"/>
                <a:gd name="T49" fmla="*/ 2147483647 h 111"/>
                <a:gd name="T50" fmla="*/ 2147483647 w 102"/>
                <a:gd name="T51" fmla="*/ 2147483647 h 111"/>
                <a:gd name="T52" fmla="*/ 2147483647 w 102"/>
                <a:gd name="T53" fmla="*/ 2147483647 h 111"/>
                <a:gd name="T54" fmla="*/ 2147483647 w 102"/>
                <a:gd name="T55" fmla="*/ 2147483647 h 111"/>
                <a:gd name="T56" fmla="*/ 2147483647 w 102"/>
                <a:gd name="T57" fmla="*/ 2147483647 h 111"/>
                <a:gd name="T58" fmla="*/ 2147483647 w 102"/>
                <a:gd name="T59" fmla="*/ 2147483647 h 111"/>
                <a:gd name="T60" fmla="*/ 2147483647 w 102"/>
                <a:gd name="T61" fmla="*/ 2147483647 h 111"/>
                <a:gd name="T62" fmla="*/ 2147483647 w 102"/>
                <a:gd name="T63" fmla="*/ 2147483647 h 111"/>
                <a:gd name="T64" fmla="*/ 2147483647 w 102"/>
                <a:gd name="T65" fmla="*/ 2147483647 h 111"/>
                <a:gd name="T66" fmla="*/ 2147483647 w 102"/>
                <a:gd name="T67" fmla="*/ 2147483647 h 111"/>
                <a:gd name="T68" fmla="*/ 2147483647 w 102"/>
                <a:gd name="T69" fmla="*/ 2147483647 h 111"/>
                <a:gd name="T70" fmla="*/ 2147483647 w 102"/>
                <a:gd name="T71" fmla="*/ 2147483647 h 111"/>
                <a:gd name="T72" fmla="*/ 2147483647 w 102"/>
                <a:gd name="T73" fmla="*/ 2147483647 h 111"/>
                <a:gd name="T74" fmla="*/ 2147483647 w 102"/>
                <a:gd name="T75" fmla="*/ 2147483647 h 111"/>
                <a:gd name="T76" fmla="*/ 2147483647 w 102"/>
                <a:gd name="T77" fmla="*/ 2147483647 h 111"/>
                <a:gd name="T78" fmla="*/ 2147483647 w 102"/>
                <a:gd name="T79" fmla="*/ 2147483647 h 111"/>
                <a:gd name="T80" fmla="*/ 2147483647 w 102"/>
                <a:gd name="T81" fmla="*/ 2147483647 h 111"/>
                <a:gd name="T82" fmla="*/ 2147483647 w 102"/>
                <a:gd name="T83" fmla="*/ 2147483647 h 111"/>
                <a:gd name="T84" fmla="*/ 2147483647 w 102"/>
                <a:gd name="T85" fmla="*/ 2147483647 h 111"/>
                <a:gd name="T86" fmla="*/ 2147483647 w 102"/>
                <a:gd name="T87" fmla="*/ 2147483647 h 111"/>
                <a:gd name="T88" fmla="*/ 2147483647 w 102"/>
                <a:gd name="T89" fmla="*/ 2147483647 h 111"/>
                <a:gd name="T90" fmla="*/ 2147483647 w 102"/>
                <a:gd name="T91" fmla="*/ 2147483647 h 111"/>
                <a:gd name="T92" fmla="*/ 2147483647 w 102"/>
                <a:gd name="T93" fmla="*/ 2147483647 h 111"/>
                <a:gd name="T94" fmla="*/ 2147483647 w 102"/>
                <a:gd name="T95" fmla="*/ 2147483647 h 111"/>
                <a:gd name="T96" fmla="*/ 2147483647 w 102"/>
                <a:gd name="T97" fmla="*/ 2147483647 h 111"/>
                <a:gd name="T98" fmla="*/ 2147483647 w 102"/>
                <a:gd name="T99" fmla="*/ 2147483647 h 111"/>
                <a:gd name="T100" fmla="*/ 2147483647 w 102"/>
                <a:gd name="T101" fmla="*/ 2147483647 h 111"/>
                <a:gd name="T102" fmla="*/ 2147483647 w 102"/>
                <a:gd name="T103" fmla="*/ 2147483647 h 111"/>
                <a:gd name="T104" fmla="*/ 2147483647 w 102"/>
                <a:gd name="T105" fmla="*/ 2147483647 h 111"/>
                <a:gd name="T106" fmla="*/ 2147483647 w 102"/>
                <a:gd name="T107" fmla="*/ 2147483647 h 111"/>
                <a:gd name="T108" fmla="*/ 0 w 102"/>
                <a:gd name="T109" fmla="*/ 2147483647 h 111"/>
                <a:gd name="T110" fmla="*/ 2147483647 w 102"/>
                <a:gd name="T111" fmla="*/ 2147483647 h 111"/>
                <a:gd name="T112" fmla="*/ 2147483647 w 102"/>
                <a:gd name="T113" fmla="*/ 2147483647 h 111"/>
                <a:gd name="T114" fmla="*/ 2147483647 w 102"/>
                <a:gd name="T115" fmla="*/ 2147483647 h 111"/>
                <a:gd name="T116" fmla="*/ 2147483647 w 102"/>
                <a:gd name="T117" fmla="*/ 2147483647 h 111"/>
                <a:gd name="T118" fmla="*/ 2147483647 w 102"/>
                <a:gd name="T119" fmla="*/ 2147483647 h 111"/>
                <a:gd name="T120" fmla="*/ 2147483647 w 102"/>
                <a:gd name="T121" fmla="*/ 2147483647 h 111"/>
                <a:gd name="T122" fmla="*/ 2147483647 w 102"/>
                <a:gd name="T123" fmla="*/ 2147483647 h 11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2"/>
                <a:gd name="T187" fmla="*/ 0 h 111"/>
                <a:gd name="T188" fmla="*/ 102 w 102"/>
                <a:gd name="T189" fmla="*/ 111 h 11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chemeClr val="bg1"/>
            </a:solidFill>
            <a:ln>
              <a:noFill/>
            </a:ln>
          </p:spPr>
          <p:txBody>
            <a:bodyPr lIns="121917" tIns="60958" rIns="121917" bIns="60958"/>
            <a:lstStyle/>
            <a:p>
              <a:endParaRPr lang="zh-CN" altLang="en-US"/>
            </a:p>
          </p:txBody>
        </p:sp>
        <p:sp>
          <p:nvSpPr>
            <p:cNvPr id="33" name="Freeform 48"/>
            <p:cNvSpPr>
              <a:spLocks noEditPoints="1" noChangeArrowheads="1"/>
            </p:cNvSpPr>
            <p:nvPr/>
          </p:nvSpPr>
          <p:spPr bwMode="auto">
            <a:xfrm>
              <a:off x="4175726" y="2886078"/>
              <a:ext cx="364626" cy="339751"/>
            </a:xfrm>
            <a:custGeom>
              <a:avLst/>
              <a:gdLst>
                <a:gd name="T0" fmla="*/ 0 w 94"/>
                <a:gd name="T1" fmla="*/ 2147483647 h 84"/>
                <a:gd name="T2" fmla="*/ 2147483647 w 94"/>
                <a:gd name="T3" fmla="*/ 2147483647 h 84"/>
                <a:gd name="T4" fmla="*/ 2147483647 w 94"/>
                <a:gd name="T5" fmla="*/ 2147483647 h 84"/>
                <a:gd name="T6" fmla="*/ 0 w 94"/>
                <a:gd name="T7" fmla="*/ 2147483647 h 84"/>
                <a:gd name="T8" fmla="*/ 0 w 94"/>
                <a:gd name="T9" fmla="*/ 2147483647 h 84"/>
                <a:gd name="T10" fmla="*/ 2147483647 w 94"/>
                <a:gd name="T11" fmla="*/ 2147483647 h 84"/>
                <a:gd name="T12" fmla="*/ 2147483647 w 94"/>
                <a:gd name="T13" fmla="*/ 2147483647 h 84"/>
                <a:gd name="T14" fmla="*/ 2147483647 w 94"/>
                <a:gd name="T15" fmla="*/ 2147483647 h 84"/>
                <a:gd name="T16" fmla="*/ 2147483647 w 94"/>
                <a:gd name="T17" fmla="*/ 2147483647 h 84"/>
                <a:gd name="T18" fmla="*/ 2147483647 w 94"/>
                <a:gd name="T19" fmla="*/ 2147483647 h 84"/>
                <a:gd name="T20" fmla="*/ 2147483647 w 94"/>
                <a:gd name="T21" fmla="*/ 2147483647 h 84"/>
                <a:gd name="T22" fmla="*/ 2147483647 w 94"/>
                <a:gd name="T23" fmla="*/ 2147483647 h 84"/>
                <a:gd name="T24" fmla="*/ 2147483647 w 94"/>
                <a:gd name="T25" fmla="*/ 2147483647 h 84"/>
                <a:gd name="T26" fmla="*/ 2147483647 w 94"/>
                <a:gd name="T27" fmla="*/ 2147483647 h 84"/>
                <a:gd name="T28" fmla="*/ 2147483647 w 94"/>
                <a:gd name="T29" fmla="*/ 2147483647 h 84"/>
                <a:gd name="T30" fmla="*/ 2147483647 w 94"/>
                <a:gd name="T31" fmla="*/ 0 h 84"/>
                <a:gd name="T32" fmla="*/ 2147483647 w 94"/>
                <a:gd name="T33" fmla="*/ 2147483647 h 84"/>
                <a:gd name="T34" fmla="*/ 2147483647 w 94"/>
                <a:gd name="T35" fmla="*/ 2147483647 h 84"/>
                <a:gd name="T36" fmla="*/ 2147483647 w 94"/>
                <a:gd name="T37" fmla="*/ 2147483647 h 84"/>
                <a:gd name="T38" fmla="*/ 2147483647 w 94"/>
                <a:gd name="T39" fmla="*/ 0 h 84"/>
                <a:gd name="T40" fmla="*/ 2147483647 w 94"/>
                <a:gd name="T41" fmla="*/ 2147483647 h 84"/>
                <a:gd name="T42" fmla="*/ 2147483647 w 94"/>
                <a:gd name="T43" fmla="*/ 2147483647 h 84"/>
                <a:gd name="T44" fmla="*/ 2147483647 w 94"/>
                <a:gd name="T45" fmla="*/ 2147483647 h 84"/>
                <a:gd name="T46" fmla="*/ 2147483647 w 94"/>
                <a:gd name="T47" fmla="*/ 2147483647 h 84"/>
                <a:gd name="T48" fmla="*/ 2147483647 w 94"/>
                <a:gd name="T49" fmla="*/ 2147483647 h 84"/>
                <a:gd name="T50" fmla="*/ 2147483647 w 94"/>
                <a:gd name="T51" fmla="*/ 2147483647 h 84"/>
                <a:gd name="T52" fmla="*/ 2147483647 w 94"/>
                <a:gd name="T53" fmla="*/ 2147483647 h 84"/>
                <a:gd name="T54" fmla="*/ 2147483647 w 94"/>
                <a:gd name="T55" fmla="*/ 2147483647 h 84"/>
                <a:gd name="T56" fmla="*/ 2147483647 w 94"/>
                <a:gd name="T57" fmla="*/ 2147483647 h 84"/>
                <a:gd name="T58" fmla="*/ 2147483647 w 94"/>
                <a:gd name="T59" fmla="*/ 2147483647 h 84"/>
                <a:gd name="T60" fmla="*/ 2147483647 w 94"/>
                <a:gd name="T61" fmla="*/ 2147483647 h 84"/>
                <a:gd name="T62" fmla="*/ 2147483647 w 94"/>
                <a:gd name="T63" fmla="*/ 2147483647 h 84"/>
                <a:gd name="T64" fmla="*/ 2147483647 w 94"/>
                <a:gd name="T65" fmla="*/ 2147483647 h 84"/>
                <a:gd name="T66" fmla="*/ 2147483647 w 94"/>
                <a:gd name="T67" fmla="*/ 2147483647 h 84"/>
                <a:gd name="T68" fmla="*/ 2147483647 w 94"/>
                <a:gd name="T69" fmla="*/ 2147483647 h 84"/>
                <a:gd name="T70" fmla="*/ 2147483647 w 94"/>
                <a:gd name="T71" fmla="*/ 2147483647 h 84"/>
                <a:gd name="T72" fmla="*/ 2147483647 w 94"/>
                <a:gd name="T73" fmla="*/ 2147483647 h 84"/>
                <a:gd name="T74" fmla="*/ 2147483647 w 94"/>
                <a:gd name="T75" fmla="*/ 2147483647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
                <a:gd name="T115" fmla="*/ 0 h 84"/>
                <a:gd name="T116" fmla="*/ 94 w 94"/>
                <a:gd name="T117" fmla="*/ 84 h 8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bg1"/>
            </a:solidFill>
            <a:ln>
              <a:noFill/>
            </a:ln>
          </p:spPr>
          <p:txBody>
            <a:bodyPr lIns="121917" tIns="60958" rIns="121917" bIns="60958"/>
            <a:lstStyle/>
            <a:p>
              <a:endParaRPr lang="zh-CN" altLang="en-US"/>
            </a:p>
          </p:txBody>
        </p:sp>
      </p:grpSp>
      <p:sp>
        <p:nvSpPr>
          <p:cNvPr id="34" name="矩形 33"/>
          <p:cNvSpPr/>
          <p:nvPr/>
        </p:nvSpPr>
        <p:spPr>
          <a:xfrm>
            <a:off x="4131604" y="5404094"/>
            <a:ext cx="3776853" cy="1061829"/>
          </a:xfrm>
          <a:prstGeom prst="rect">
            <a:avLst/>
          </a:prstGeom>
        </p:spPr>
        <p:txBody>
          <a:bodyPr wrap="square">
            <a:spAutoFit/>
          </a:bodyPr>
          <a:lstStyle/>
          <a:p>
            <a:pPr algn="ctr">
              <a:lnSpc>
                <a:spcPct val="150000"/>
              </a:lnSpc>
            </a:pPr>
            <a:r>
              <a:rPr lang="zh-CN" altLang="en-US" sz="1400" dirty="0" smtClean="0">
                <a:solidFill>
                  <a:schemeClr val="tx1">
                    <a:lumMod val="75000"/>
                    <a:lumOff val="25000"/>
                  </a:schemeClr>
                </a:solidFill>
                <a:cs typeface="+mn-ea"/>
                <a:sym typeface="+mn-lt"/>
              </a:rPr>
              <a:t>印制各种卡片送给客户，如商户名录卡、节电小窍门、生活小常识、灭蚊妙方、文明养犬宣传卡等，根据客户需要发放给客户</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7" grpId="0"/>
      <p:bldP spid="19"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客户服务</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1061335" y="1240672"/>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新业主，留下美好的第一印象</a:t>
            </a:r>
            <a:endParaRPr lang="zh-CN" altLang="en-US" sz="2400" b="1" dirty="0">
              <a:solidFill>
                <a:schemeClr val="bg1"/>
              </a:solidFill>
              <a:cs typeface="+mn-ea"/>
              <a:sym typeface="+mn-lt"/>
            </a:endParaRPr>
          </a:p>
        </p:txBody>
      </p:sp>
      <p:sp>
        <p:nvSpPr>
          <p:cNvPr id="22" name="Freeform 47"/>
          <p:cNvSpPr>
            <a:spLocks noEditPoints="1" noChangeArrowheads="1"/>
          </p:cNvSpPr>
          <p:nvPr/>
        </p:nvSpPr>
        <p:spPr bwMode="auto">
          <a:xfrm>
            <a:off x="4287372" y="2420240"/>
            <a:ext cx="3351139" cy="3802957"/>
          </a:xfrm>
          <a:custGeom>
            <a:avLst/>
            <a:gdLst>
              <a:gd name="T0" fmla="*/ 2147483647 w 102"/>
              <a:gd name="T1" fmla="*/ 0 h 111"/>
              <a:gd name="T2" fmla="*/ 2147483647 w 102"/>
              <a:gd name="T3" fmla="*/ 2147483647 h 111"/>
              <a:gd name="T4" fmla="*/ 2147483647 w 102"/>
              <a:gd name="T5" fmla="*/ 2147483647 h 111"/>
              <a:gd name="T6" fmla="*/ 2147483647 w 102"/>
              <a:gd name="T7" fmla="*/ 2147483647 h 111"/>
              <a:gd name="T8" fmla="*/ 2147483647 w 102"/>
              <a:gd name="T9" fmla="*/ 0 h 111"/>
              <a:gd name="T10" fmla="*/ 2147483647 w 102"/>
              <a:gd name="T11" fmla="*/ 2147483647 h 111"/>
              <a:gd name="T12" fmla="*/ 2147483647 w 102"/>
              <a:gd name="T13" fmla="*/ 2147483647 h 111"/>
              <a:gd name="T14" fmla="*/ 2147483647 w 102"/>
              <a:gd name="T15" fmla="*/ 2147483647 h 111"/>
              <a:gd name="T16" fmla="*/ 2147483647 w 102"/>
              <a:gd name="T17" fmla="*/ 2147483647 h 111"/>
              <a:gd name="T18" fmla="*/ 2147483647 w 102"/>
              <a:gd name="T19" fmla="*/ 2147483647 h 111"/>
              <a:gd name="T20" fmla="*/ 2147483647 w 102"/>
              <a:gd name="T21" fmla="*/ 2147483647 h 111"/>
              <a:gd name="T22" fmla="*/ 2147483647 w 102"/>
              <a:gd name="T23" fmla="*/ 2147483647 h 111"/>
              <a:gd name="T24" fmla="*/ 0 w 102"/>
              <a:gd name="T25" fmla="*/ 2147483647 h 111"/>
              <a:gd name="T26" fmla="*/ 2147483647 w 102"/>
              <a:gd name="T27" fmla="*/ 2147483647 h 111"/>
              <a:gd name="T28" fmla="*/ 2147483647 w 102"/>
              <a:gd name="T29" fmla="*/ 2147483647 h 111"/>
              <a:gd name="T30" fmla="*/ 2147483647 w 102"/>
              <a:gd name="T31" fmla="*/ 2147483647 h 111"/>
              <a:gd name="T32" fmla="*/ 2147483647 w 102"/>
              <a:gd name="T33" fmla="*/ 2147483647 h 111"/>
              <a:gd name="T34" fmla="*/ 2147483647 w 102"/>
              <a:gd name="T35" fmla="*/ 2147483647 h 111"/>
              <a:gd name="T36" fmla="*/ 2147483647 w 102"/>
              <a:gd name="T37" fmla="*/ 2147483647 h 111"/>
              <a:gd name="T38" fmla="*/ 2147483647 w 102"/>
              <a:gd name="T39" fmla="*/ 2147483647 h 111"/>
              <a:gd name="T40" fmla="*/ 2147483647 w 102"/>
              <a:gd name="T41" fmla="*/ 2147483647 h 111"/>
              <a:gd name="T42" fmla="*/ 2147483647 w 102"/>
              <a:gd name="T43" fmla="*/ 2147483647 h 111"/>
              <a:gd name="T44" fmla="*/ 2147483647 w 102"/>
              <a:gd name="T45" fmla="*/ 2147483647 h 111"/>
              <a:gd name="T46" fmla="*/ 2147483647 w 102"/>
              <a:gd name="T47" fmla="*/ 2147483647 h 111"/>
              <a:gd name="T48" fmla="*/ 2147483647 w 102"/>
              <a:gd name="T49" fmla="*/ 2147483647 h 111"/>
              <a:gd name="T50" fmla="*/ 2147483647 w 102"/>
              <a:gd name="T51" fmla="*/ 2147483647 h 111"/>
              <a:gd name="T52" fmla="*/ 2147483647 w 102"/>
              <a:gd name="T53" fmla="*/ 2147483647 h 111"/>
              <a:gd name="T54" fmla="*/ 2147483647 w 102"/>
              <a:gd name="T55" fmla="*/ 2147483647 h 111"/>
              <a:gd name="T56" fmla="*/ 2147483647 w 102"/>
              <a:gd name="T57" fmla="*/ 2147483647 h 111"/>
              <a:gd name="T58" fmla="*/ 2147483647 w 102"/>
              <a:gd name="T59" fmla="*/ 2147483647 h 111"/>
              <a:gd name="T60" fmla="*/ 2147483647 w 102"/>
              <a:gd name="T61" fmla="*/ 2147483647 h 111"/>
              <a:gd name="T62" fmla="*/ 2147483647 w 102"/>
              <a:gd name="T63" fmla="*/ 2147483647 h 111"/>
              <a:gd name="T64" fmla="*/ 2147483647 w 102"/>
              <a:gd name="T65" fmla="*/ 2147483647 h 111"/>
              <a:gd name="T66" fmla="*/ 2147483647 w 102"/>
              <a:gd name="T67" fmla="*/ 2147483647 h 111"/>
              <a:gd name="T68" fmla="*/ 2147483647 w 102"/>
              <a:gd name="T69" fmla="*/ 2147483647 h 111"/>
              <a:gd name="T70" fmla="*/ 2147483647 w 102"/>
              <a:gd name="T71" fmla="*/ 2147483647 h 111"/>
              <a:gd name="T72" fmla="*/ 2147483647 w 102"/>
              <a:gd name="T73" fmla="*/ 2147483647 h 111"/>
              <a:gd name="T74" fmla="*/ 2147483647 w 102"/>
              <a:gd name="T75" fmla="*/ 2147483647 h 111"/>
              <a:gd name="T76" fmla="*/ 2147483647 w 102"/>
              <a:gd name="T77" fmla="*/ 2147483647 h 111"/>
              <a:gd name="T78" fmla="*/ 2147483647 w 102"/>
              <a:gd name="T79" fmla="*/ 2147483647 h 111"/>
              <a:gd name="T80" fmla="*/ 2147483647 w 102"/>
              <a:gd name="T81" fmla="*/ 2147483647 h 111"/>
              <a:gd name="T82" fmla="*/ 2147483647 w 102"/>
              <a:gd name="T83" fmla="*/ 2147483647 h 111"/>
              <a:gd name="T84" fmla="*/ 2147483647 w 102"/>
              <a:gd name="T85" fmla="*/ 2147483647 h 111"/>
              <a:gd name="T86" fmla="*/ 2147483647 w 102"/>
              <a:gd name="T87" fmla="*/ 2147483647 h 111"/>
              <a:gd name="T88" fmla="*/ 2147483647 w 102"/>
              <a:gd name="T89" fmla="*/ 2147483647 h 111"/>
              <a:gd name="T90" fmla="*/ 2147483647 w 102"/>
              <a:gd name="T91" fmla="*/ 2147483647 h 111"/>
              <a:gd name="T92" fmla="*/ 2147483647 w 102"/>
              <a:gd name="T93" fmla="*/ 2147483647 h 111"/>
              <a:gd name="T94" fmla="*/ 2147483647 w 102"/>
              <a:gd name="T95" fmla="*/ 2147483647 h 111"/>
              <a:gd name="T96" fmla="*/ 2147483647 w 102"/>
              <a:gd name="T97" fmla="*/ 2147483647 h 111"/>
              <a:gd name="T98" fmla="*/ 2147483647 w 102"/>
              <a:gd name="T99" fmla="*/ 2147483647 h 111"/>
              <a:gd name="T100" fmla="*/ 2147483647 w 102"/>
              <a:gd name="T101" fmla="*/ 2147483647 h 111"/>
              <a:gd name="T102" fmla="*/ 2147483647 w 102"/>
              <a:gd name="T103" fmla="*/ 2147483647 h 111"/>
              <a:gd name="T104" fmla="*/ 2147483647 w 102"/>
              <a:gd name="T105" fmla="*/ 2147483647 h 111"/>
              <a:gd name="T106" fmla="*/ 2147483647 w 102"/>
              <a:gd name="T107" fmla="*/ 2147483647 h 111"/>
              <a:gd name="T108" fmla="*/ 0 w 102"/>
              <a:gd name="T109" fmla="*/ 2147483647 h 111"/>
              <a:gd name="T110" fmla="*/ 2147483647 w 102"/>
              <a:gd name="T111" fmla="*/ 2147483647 h 111"/>
              <a:gd name="T112" fmla="*/ 2147483647 w 102"/>
              <a:gd name="T113" fmla="*/ 2147483647 h 111"/>
              <a:gd name="T114" fmla="*/ 2147483647 w 102"/>
              <a:gd name="T115" fmla="*/ 2147483647 h 111"/>
              <a:gd name="T116" fmla="*/ 2147483647 w 102"/>
              <a:gd name="T117" fmla="*/ 2147483647 h 111"/>
              <a:gd name="T118" fmla="*/ 2147483647 w 102"/>
              <a:gd name="T119" fmla="*/ 2147483647 h 111"/>
              <a:gd name="T120" fmla="*/ 2147483647 w 102"/>
              <a:gd name="T121" fmla="*/ 2147483647 h 111"/>
              <a:gd name="T122" fmla="*/ 2147483647 w 102"/>
              <a:gd name="T123" fmla="*/ 2147483647 h 11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2"/>
              <a:gd name="T187" fmla="*/ 0 h 111"/>
              <a:gd name="T188" fmla="*/ 102 w 102"/>
              <a:gd name="T189" fmla="*/ 111 h 11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chemeClr val="accent1"/>
          </a:solidFill>
          <a:ln>
            <a:noFill/>
          </a:ln>
        </p:spPr>
        <p:txBody>
          <a:bodyPr lIns="121917" tIns="60958" rIns="121917" bIns="60958"/>
          <a:lstStyle/>
          <a:p>
            <a:endParaRPr lang="zh-CN" altLang="en-US"/>
          </a:p>
        </p:txBody>
      </p:sp>
      <p:sp>
        <p:nvSpPr>
          <p:cNvPr id="23" name="圆角矩形 22"/>
          <p:cNvSpPr/>
          <p:nvPr/>
        </p:nvSpPr>
        <p:spPr>
          <a:xfrm>
            <a:off x="1244539" y="2329240"/>
            <a:ext cx="991892" cy="99189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174719" y="5231305"/>
            <a:ext cx="991892" cy="99189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64281" y="2291958"/>
            <a:ext cx="2612769" cy="1169551"/>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检查客户沟通渠道是否畅通，是否有专人负责跟进处理，问题处理是否及时。通过模拟群诉等突发事件，梳理应急处理流程；</a:t>
            </a:r>
            <a:endParaRPr lang="zh-CN" altLang="en-US" sz="1400" dirty="0">
              <a:solidFill>
                <a:schemeClr val="tx1">
                  <a:lumMod val="75000"/>
                  <a:lumOff val="25000"/>
                </a:schemeClr>
              </a:solidFill>
              <a:cs typeface="+mn-ea"/>
              <a:sym typeface="+mn-lt"/>
            </a:endParaRPr>
          </a:p>
        </p:txBody>
      </p:sp>
      <p:sp>
        <p:nvSpPr>
          <p:cNvPr id="36" name="矩形 35"/>
          <p:cNvSpPr/>
          <p:nvPr/>
        </p:nvSpPr>
        <p:spPr>
          <a:xfrm>
            <a:off x="630442" y="5462137"/>
            <a:ext cx="2420653" cy="738664"/>
          </a:xfrm>
          <a:prstGeom prst="rect">
            <a:avLst/>
          </a:prstGeom>
        </p:spPr>
        <p:txBody>
          <a:bodyPr wrap="square">
            <a:spAutoFit/>
          </a:bodyPr>
          <a:lstStyle/>
          <a:p>
            <a:pPr algn="r"/>
            <a:r>
              <a:rPr lang="zh-CN" altLang="en-US" sz="1400" dirty="0" smtClean="0">
                <a:solidFill>
                  <a:schemeClr val="tx1">
                    <a:lumMod val="75000"/>
                    <a:lumOff val="25000"/>
                  </a:schemeClr>
                </a:solidFill>
                <a:cs typeface="+mn-ea"/>
                <a:sym typeface="+mn-lt"/>
              </a:rPr>
              <a:t>每季度分片区举行客服人员恳谈会，交流经验，探讨疑难问题的解决办法；</a:t>
            </a:r>
            <a:endParaRPr lang="zh-CN" altLang="en-US" sz="1400" dirty="0">
              <a:solidFill>
                <a:schemeClr val="tx1">
                  <a:lumMod val="75000"/>
                  <a:lumOff val="25000"/>
                </a:schemeClr>
              </a:solidFill>
              <a:cs typeface="+mn-ea"/>
              <a:sym typeface="+mn-lt"/>
            </a:endParaRPr>
          </a:p>
        </p:txBody>
      </p:sp>
      <p:sp>
        <p:nvSpPr>
          <p:cNvPr id="38" name="圆角矩形 37"/>
          <p:cNvSpPr/>
          <p:nvPr/>
        </p:nvSpPr>
        <p:spPr>
          <a:xfrm>
            <a:off x="7759272" y="5231305"/>
            <a:ext cx="991892" cy="99189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9512910" y="2329240"/>
            <a:ext cx="991892" cy="99189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900141" y="2291958"/>
            <a:ext cx="2612769" cy="954107"/>
          </a:xfrm>
          <a:prstGeom prst="rect">
            <a:avLst/>
          </a:prstGeom>
        </p:spPr>
        <p:txBody>
          <a:bodyPr wrap="square">
            <a:spAutoFit/>
          </a:bodyPr>
          <a:lstStyle/>
          <a:p>
            <a:pPr algn="r"/>
            <a:r>
              <a:rPr lang="zh-CN" altLang="en-US" sz="1400" dirty="0" smtClean="0">
                <a:solidFill>
                  <a:schemeClr val="tx1">
                    <a:lumMod val="75000"/>
                    <a:lumOff val="25000"/>
                  </a:schemeClr>
                </a:solidFill>
                <a:cs typeface="+mn-ea"/>
                <a:sym typeface="+mn-lt"/>
              </a:rPr>
              <a:t>以问答形式制定部门应知应会和投诉回复口径汇编，通过定期考试来提高各岗位对回复口径的熟悉度；</a:t>
            </a:r>
            <a:endParaRPr lang="zh-CN" altLang="en-US" sz="1400" dirty="0">
              <a:solidFill>
                <a:schemeClr val="tx1">
                  <a:lumMod val="75000"/>
                  <a:lumOff val="25000"/>
                </a:schemeClr>
              </a:solidFill>
              <a:cs typeface="+mn-ea"/>
              <a:sym typeface="+mn-lt"/>
            </a:endParaRPr>
          </a:p>
        </p:txBody>
      </p:sp>
      <p:sp>
        <p:nvSpPr>
          <p:cNvPr id="42" name="矩形 41"/>
          <p:cNvSpPr/>
          <p:nvPr/>
        </p:nvSpPr>
        <p:spPr>
          <a:xfrm>
            <a:off x="8871925" y="5430846"/>
            <a:ext cx="2405675" cy="523220"/>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定期开展客服人员内部换岗位体验及外部交流学习；</a:t>
            </a:r>
            <a:endParaRPr lang="zh-CN" altLang="en-US" sz="1400" dirty="0">
              <a:solidFill>
                <a:schemeClr val="tx1">
                  <a:lumMod val="75000"/>
                  <a:lumOff val="25000"/>
                </a:schemeClr>
              </a:solidFill>
              <a:cs typeface="+mn-ea"/>
              <a:sym typeface="+mn-lt"/>
            </a:endParaRPr>
          </a:p>
        </p:txBody>
      </p:sp>
      <p:grpSp>
        <p:nvGrpSpPr>
          <p:cNvPr id="44" name="组合 43"/>
          <p:cNvGrpSpPr/>
          <p:nvPr/>
        </p:nvGrpSpPr>
        <p:grpSpPr>
          <a:xfrm>
            <a:off x="8075939" y="5543320"/>
            <a:ext cx="358558" cy="375291"/>
            <a:chOff x="7550443" y="5496816"/>
            <a:chExt cx="358558" cy="375291"/>
          </a:xfrm>
          <a:solidFill>
            <a:schemeClr val="bg1"/>
          </a:solidFill>
        </p:grpSpPr>
        <p:sp>
          <p:nvSpPr>
            <p:cNvPr id="45" name="Freeform 24"/>
            <p:cNvSpPr/>
            <p:nvPr/>
          </p:nvSpPr>
          <p:spPr bwMode="auto">
            <a:xfrm>
              <a:off x="7632911" y="5517134"/>
              <a:ext cx="84859" cy="240234"/>
            </a:xfrm>
            <a:custGeom>
              <a:avLst/>
              <a:gdLst>
                <a:gd name="T0" fmla="*/ 4 w 30"/>
                <a:gd name="T1" fmla="*/ 85 h 85"/>
                <a:gd name="T2" fmla="*/ 0 w 30"/>
                <a:gd name="T3" fmla="*/ 81 h 85"/>
                <a:gd name="T4" fmla="*/ 0 w 30"/>
                <a:gd name="T5" fmla="*/ 16 h 85"/>
                <a:gd name="T6" fmla="*/ 15 w 30"/>
                <a:gd name="T7" fmla="*/ 0 h 85"/>
                <a:gd name="T8" fmla="*/ 30 w 30"/>
                <a:gd name="T9" fmla="*/ 16 h 85"/>
                <a:gd name="T10" fmla="*/ 30 w 30"/>
                <a:gd name="T11" fmla="*/ 59 h 85"/>
                <a:gd name="T12" fmla="*/ 26 w 30"/>
                <a:gd name="T13" fmla="*/ 63 h 85"/>
                <a:gd name="T14" fmla="*/ 22 w 30"/>
                <a:gd name="T15" fmla="*/ 59 h 85"/>
                <a:gd name="T16" fmla="*/ 22 w 30"/>
                <a:gd name="T17" fmla="*/ 16 h 85"/>
                <a:gd name="T18" fmla="*/ 15 w 30"/>
                <a:gd name="T19" fmla="*/ 8 h 85"/>
                <a:gd name="T20" fmla="*/ 8 w 30"/>
                <a:gd name="T21" fmla="*/ 16 h 85"/>
                <a:gd name="T22" fmla="*/ 8 w 30"/>
                <a:gd name="T23" fmla="*/ 81 h 85"/>
                <a:gd name="T24" fmla="*/ 4 w 30"/>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5">
                  <a:moveTo>
                    <a:pt x="4" y="85"/>
                  </a:moveTo>
                  <a:cubicBezTo>
                    <a:pt x="2" y="85"/>
                    <a:pt x="0" y="84"/>
                    <a:pt x="0" y="81"/>
                  </a:cubicBezTo>
                  <a:cubicBezTo>
                    <a:pt x="0" y="16"/>
                    <a:pt x="0" y="16"/>
                    <a:pt x="0" y="16"/>
                  </a:cubicBezTo>
                  <a:cubicBezTo>
                    <a:pt x="0" y="7"/>
                    <a:pt x="7" y="0"/>
                    <a:pt x="15" y="0"/>
                  </a:cubicBezTo>
                  <a:cubicBezTo>
                    <a:pt x="24" y="0"/>
                    <a:pt x="30" y="7"/>
                    <a:pt x="30" y="16"/>
                  </a:cubicBezTo>
                  <a:cubicBezTo>
                    <a:pt x="30" y="59"/>
                    <a:pt x="30" y="59"/>
                    <a:pt x="30" y="59"/>
                  </a:cubicBezTo>
                  <a:cubicBezTo>
                    <a:pt x="30" y="61"/>
                    <a:pt x="29" y="63"/>
                    <a:pt x="26" y="63"/>
                  </a:cubicBezTo>
                  <a:cubicBezTo>
                    <a:pt x="24" y="63"/>
                    <a:pt x="22" y="61"/>
                    <a:pt x="22" y="59"/>
                  </a:cubicBezTo>
                  <a:cubicBezTo>
                    <a:pt x="22" y="16"/>
                    <a:pt x="22" y="16"/>
                    <a:pt x="22" y="16"/>
                  </a:cubicBezTo>
                  <a:cubicBezTo>
                    <a:pt x="22" y="12"/>
                    <a:pt x="19" y="8"/>
                    <a:pt x="15" y="8"/>
                  </a:cubicBezTo>
                  <a:cubicBezTo>
                    <a:pt x="11" y="8"/>
                    <a:pt x="8" y="12"/>
                    <a:pt x="8" y="16"/>
                  </a:cubicBezTo>
                  <a:cubicBezTo>
                    <a:pt x="8" y="81"/>
                    <a:pt x="8" y="81"/>
                    <a:pt x="8" y="81"/>
                  </a:cubicBezTo>
                  <a:cubicBezTo>
                    <a:pt x="8" y="84"/>
                    <a:pt x="6" y="85"/>
                    <a:pt x="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5"/>
            <p:cNvSpPr/>
            <p:nvPr/>
          </p:nvSpPr>
          <p:spPr bwMode="auto">
            <a:xfrm>
              <a:off x="7550443" y="5697609"/>
              <a:ext cx="130276" cy="174498"/>
            </a:xfrm>
            <a:custGeom>
              <a:avLst/>
              <a:gdLst>
                <a:gd name="T0" fmla="*/ 42 w 46"/>
                <a:gd name="T1" fmla="*/ 62 h 62"/>
                <a:gd name="T2" fmla="*/ 39 w 46"/>
                <a:gd name="T3" fmla="*/ 61 h 62"/>
                <a:gd name="T4" fmla="*/ 9 w 46"/>
                <a:gd name="T5" fmla="*/ 31 h 62"/>
                <a:gd name="T6" fmla="*/ 6 w 46"/>
                <a:gd name="T7" fmla="*/ 6 h 62"/>
                <a:gd name="T8" fmla="*/ 28 w 46"/>
                <a:gd name="T9" fmla="*/ 6 h 62"/>
                <a:gd name="T10" fmla="*/ 36 w 46"/>
                <a:gd name="T11" fmla="*/ 15 h 62"/>
                <a:gd name="T12" fmla="*/ 36 w 46"/>
                <a:gd name="T13" fmla="*/ 20 h 62"/>
                <a:gd name="T14" fmla="*/ 30 w 46"/>
                <a:gd name="T15" fmla="*/ 20 h 62"/>
                <a:gd name="T16" fmla="*/ 22 w 46"/>
                <a:gd name="T17" fmla="*/ 12 h 62"/>
                <a:gd name="T18" fmla="*/ 11 w 46"/>
                <a:gd name="T19" fmla="*/ 12 h 62"/>
                <a:gd name="T20" fmla="*/ 15 w 46"/>
                <a:gd name="T21" fmla="*/ 25 h 62"/>
                <a:gd name="T22" fmla="*/ 44 w 46"/>
                <a:gd name="T23" fmla="*/ 55 h 62"/>
                <a:gd name="T24" fmla="*/ 44 w 46"/>
                <a:gd name="T25" fmla="*/ 61 h 62"/>
                <a:gd name="T26" fmla="*/ 42 w 46"/>
                <a:gd name="T2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62">
                  <a:moveTo>
                    <a:pt x="42" y="62"/>
                  </a:moveTo>
                  <a:cubicBezTo>
                    <a:pt x="41" y="62"/>
                    <a:pt x="40" y="61"/>
                    <a:pt x="39" y="61"/>
                  </a:cubicBezTo>
                  <a:cubicBezTo>
                    <a:pt x="9" y="31"/>
                    <a:pt x="9" y="31"/>
                    <a:pt x="9" y="31"/>
                  </a:cubicBezTo>
                  <a:cubicBezTo>
                    <a:pt x="1" y="23"/>
                    <a:pt x="0" y="12"/>
                    <a:pt x="6" y="6"/>
                  </a:cubicBezTo>
                  <a:cubicBezTo>
                    <a:pt x="12" y="0"/>
                    <a:pt x="21" y="0"/>
                    <a:pt x="28" y="6"/>
                  </a:cubicBezTo>
                  <a:cubicBezTo>
                    <a:pt x="36" y="15"/>
                    <a:pt x="36" y="15"/>
                    <a:pt x="36" y="15"/>
                  </a:cubicBezTo>
                  <a:cubicBezTo>
                    <a:pt x="37" y="16"/>
                    <a:pt x="37" y="19"/>
                    <a:pt x="36" y="20"/>
                  </a:cubicBezTo>
                  <a:cubicBezTo>
                    <a:pt x="34" y="22"/>
                    <a:pt x="32" y="22"/>
                    <a:pt x="30" y="20"/>
                  </a:cubicBezTo>
                  <a:cubicBezTo>
                    <a:pt x="22" y="12"/>
                    <a:pt x="22" y="12"/>
                    <a:pt x="22" y="12"/>
                  </a:cubicBezTo>
                  <a:cubicBezTo>
                    <a:pt x="19" y="9"/>
                    <a:pt x="14" y="9"/>
                    <a:pt x="11" y="12"/>
                  </a:cubicBezTo>
                  <a:cubicBezTo>
                    <a:pt x="9" y="14"/>
                    <a:pt x="10" y="20"/>
                    <a:pt x="15" y="25"/>
                  </a:cubicBezTo>
                  <a:cubicBezTo>
                    <a:pt x="44" y="55"/>
                    <a:pt x="44" y="55"/>
                    <a:pt x="44" y="55"/>
                  </a:cubicBezTo>
                  <a:cubicBezTo>
                    <a:pt x="46" y="57"/>
                    <a:pt x="46" y="59"/>
                    <a:pt x="44" y="61"/>
                  </a:cubicBezTo>
                  <a:cubicBezTo>
                    <a:pt x="44" y="61"/>
                    <a:pt x="43" y="62"/>
                    <a:pt x="4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6"/>
            <p:cNvSpPr/>
            <p:nvPr/>
          </p:nvSpPr>
          <p:spPr bwMode="auto">
            <a:xfrm>
              <a:off x="7695061" y="5496816"/>
              <a:ext cx="87249" cy="203183"/>
            </a:xfrm>
            <a:custGeom>
              <a:avLst/>
              <a:gdLst>
                <a:gd name="T0" fmla="*/ 27 w 31"/>
                <a:gd name="T1" fmla="*/ 72 h 72"/>
                <a:gd name="T2" fmla="*/ 23 w 31"/>
                <a:gd name="T3" fmla="*/ 68 h 72"/>
                <a:gd name="T4" fmla="*/ 23 w 31"/>
                <a:gd name="T5" fmla="*/ 16 h 72"/>
                <a:gd name="T6" fmla="*/ 16 w 31"/>
                <a:gd name="T7" fmla="*/ 8 h 72"/>
                <a:gd name="T8" fmla="*/ 8 w 31"/>
                <a:gd name="T9" fmla="*/ 16 h 72"/>
                <a:gd name="T10" fmla="*/ 8 w 31"/>
                <a:gd name="T11" fmla="*/ 68 h 72"/>
                <a:gd name="T12" fmla="*/ 4 w 31"/>
                <a:gd name="T13" fmla="*/ 72 h 72"/>
                <a:gd name="T14" fmla="*/ 0 w 31"/>
                <a:gd name="T15" fmla="*/ 68 h 72"/>
                <a:gd name="T16" fmla="*/ 0 w 31"/>
                <a:gd name="T17" fmla="*/ 16 h 72"/>
                <a:gd name="T18" fmla="*/ 16 w 31"/>
                <a:gd name="T19" fmla="*/ 0 h 72"/>
                <a:gd name="T20" fmla="*/ 31 w 31"/>
                <a:gd name="T21" fmla="*/ 16 h 72"/>
                <a:gd name="T22" fmla="*/ 31 w 31"/>
                <a:gd name="T23" fmla="*/ 68 h 72"/>
                <a:gd name="T24" fmla="*/ 27 w 31"/>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72">
                  <a:moveTo>
                    <a:pt x="27" y="72"/>
                  </a:moveTo>
                  <a:cubicBezTo>
                    <a:pt x="25" y="72"/>
                    <a:pt x="23" y="70"/>
                    <a:pt x="23" y="68"/>
                  </a:cubicBezTo>
                  <a:cubicBezTo>
                    <a:pt x="23" y="16"/>
                    <a:pt x="23" y="16"/>
                    <a:pt x="23" y="16"/>
                  </a:cubicBezTo>
                  <a:cubicBezTo>
                    <a:pt x="23" y="11"/>
                    <a:pt x="20" y="8"/>
                    <a:pt x="16" y="8"/>
                  </a:cubicBezTo>
                  <a:cubicBezTo>
                    <a:pt x="12" y="8"/>
                    <a:pt x="8" y="11"/>
                    <a:pt x="8" y="16"/>
                  </a:cubicBezTo>
                  <a:cubicBezTo>
                    <a:pt x="8" y="68"/>
                    <a:pt x="8" y="68"/>
                    <a:pt x="8" y="68"/>
                  </a:cubicBezTo>
                  <a:cubicBezTo>
                    <a:pt x="8" y="70"/>
                    <a:pt x="7" y="72"/>
                    <a:pt x="4" y="72"/>
                  </a:cubicBezTo>
                  <a:cubicBezTo>
                    <a:pt x="2" y="72"/>
                    <a:pt x="0" y="70"/>
                    <a:pt x="0" y="68"/>
                  </a:cubicBezTo>
                  <a:cubicBezTo>
                    <a:pt x="0" y="16"/>
                    <a:pt x="0" y="16"/>
                    <a:pt x="0" y="16"/>
                  </a:cubicBezTo>
                  <a:cubicBezTo>
                    <a:pt x="0" y="7"/>
                    <a:pt x="7" y="0"/>
                    <a:pt x="16" y="0"/>
                  </a:cubicBezTo>
                  <a:cubicBezTo>
                    <a:pt x="24" y="0"/>
                    <a:pt x="31" y="7"/>
                    <a:pt x="31" y="16"/>
                  </a:cubicBezTo>
                  <a:cubicBezTo>
                    <a:pt x="31" y="68"/>
                    <a:pt x="31" y="68"/>
                    <a:pt x="31" y="68"/>
                  </a:cubicBezTo>
                  <a:cubicBezTo>
                    <a:pt x="31" y="70"/>
                    <a:pt x="29" y="72"/>
                    <a:pt x="2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7"/>
            <p:cNvSpPr/>
            <p:nvPr/>
          </p:nvSpPr>
          <p:spPr bwMode="auto">
            <a:xfrm>
              <a:off x="7759601" y="5517134"/>
              <a:ext cx="84859" cy="182865"/>
            </a:xfrm>
            <a:custGeom>
              <a:avLst/>
              <a:gdLst>
                <a:gd name="T0" fmla="*/ 26 w 30"/>
                <a:gd name="T1" fmla="*/ 65 h 65"/>
                <a:gd name="T2" fmla="*/ 22 w 30"/>
                <a:gd name="T3" fmla="*/ 61 h 65"/>
                <a:gd name="T4" fmla="*/ 22 w 30"/>
                <a:gd name="T5" fmla="*/ 16 h 65"/>
                <a:gd name="T6" fmla="*/ 15 w 30"/>
                <a:gd name="T7" fmla="*/ 8 h 65"/>
                <a:gd name="T8" fmla="*/ 8 w 30"/>
                <a:gd name="T9" fmla="*/ 16 h 65"/>
                <a:gd name="T10" fmla="*/ 8 w 30"/>
                <a:gd name="T11" fmla="*/ 61 h 65"/>
                <a:gd name="T12" fmla="*/ 4 w 30"/>
                <a:gd name="T13" fmla="*/ 65 h 65"/>
                <a:gd name="T14" fmla="*/ 0 w 30"/>
                <a:gd name="T15" fmla="*/ 61 h 65"/>
                <a:gd name="T16" fmla="*/ 0 w 30"/>
                <a:gd name="T17" fmla="*/ 16 h 65"/>
                <a:gd name="T18" fmla="*/ 15 w 30"/>
                <a:gd name="T19" fmla="*/ 0 h 65"/>
                <a:gd name="T20" fmla="*/ 30 w 30"/>
                <a:gd name="T21" fmla="*/ 16 h 65"/>
                <a:gd name="T22" fmla="*/ 30 w 30"/>
                <a:gd name="T23" fmla="*/ 61 h 65"/>
                <a:gd name="T24" fmla="*/ 26 w 30"/>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65">
                  <a:moveTo>
                    <a:pt x="26" y="65"/>
                  </a:moveTo>
                  <a:cubicBezTo>
                    <a:pt x="24" y="65"/>
                    <a:pt x="22" y="63"/>
                    <a:pt x="22" y="61"/>
                  </a:cubicBezTo>
                  <a:cubicBezTo>
                    <a:pt x="22" y="16"/>
                    <a:pt x="22" y="16"/>
                    <a:pt x="22" y="16"/>
                  </a:cubicBezTo>
                  <a:cubicBezTo>
                    <a:pt x="22" y="12"/>
                    <a:pt x="19" y="8"/>
                    <a:pt x="15" y="8"/>
                  </a:cubicBezTo>
                  <a:cubicBezTo>
                    <a:pt x="11" y="8"/>
                    <a:pt x="8" y="12"/>
                    <a:pt x="8" y="16"/>
                  </a:cubicBezTo>
                  <a:cubicBezTo>
                    <a:pt x="8" y="61"/>
                    <a:pt x="8" y="61"/>
                    <a:pt x="8" y="61"/>
                  </a:cubicBezTo>
                  <a:cubicBezTo>
                    <a:pt x="8" y="63"/>
                    <a:pt x="6" y="65"/>
                    <a:pt x="4" y="65"/>
                  </a:cubicBezTo>
                  <a:cubicBezTo>
                    <a:pt x="2" y="65"/>
                    <a:pt x="0" y="63"/>
                    <a:pt x="0" y="61"/>
                  </a:cubicBezTo>
                  <a:cubicBezTo>
                    <a:pt x="0" y="16"/>
                    <a:pt x="0" y="16"/>
                    <a:pt x="0" y="16"/>
                  </a:cubicBezTo>
                  <a:cubicBezTo>
                    <a:pt x="0" y="7"/>
                    <a:pt x="7" y="0"/>
                    <a:pt x="15" y="0"/>
                  </a:cubicBezTo>
                  <a:cubicBezTo>
                    <a:pt x="23" y="0"/>
                    <a:pt x="30" y="7"/>
                    <a:pt x="30" y="16"/>
                  </a:cubicBezTo>
                  <a:cubicBezTo>
                    <a:pt x="30" y="61"/>
                    <a:pt x="30" y="61"/>
                    <a:pt x="30" y="61"/>
                  </a:cubicBezTo>
                  <a:cubicBezTo>
                    <a:pt x="30" y="63"/>
                    <a:pt x="28" y="65"/>
                    <a:pt x="26"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8"/>
            <p:cNvSpPr/>
            <p:nvPr/>
          </p:nvSpPr>
          <p:spPr bwMode="auto">
            <a:xfrm>
              <a:off x="7821751" y="5548209"/>
              <a:ext cx="87249" cy="225892"/>
            </a:xfrm>
            <a:custGeom>
              <a:avLst/>
              <a:gdLst>
                <a:gd name="T0" fmla="*/ 27 w 31"/>
                <a:gd name="T1" fmla="*/ 80 h 80"/>
                <a:gd name="T2" fmla="*/ 23 w 31"/>
                <a:gd name="T3" fmla="*/ 76 h 80"/>
                <a:gd name="T4" fmla="*/ 23 w 31"/>
                <a:gd name="T5" fmla="*/ 16 h 80"/>
                <a:gd name="T6" fmla="*/ 15 w 31"/>
                <a:gd name="T7" fmla="*/ 8 h 80"/>
                <a:gd name="T8" fmla="*/ 8 w 31"/>
                <a:gd name="T9" fmla="*/ 16 h 80"/>
                <a:gd name="T10" fmla="*/ 8 w 31"/>
                <a:gd name="T11" fmla="*/ 50 h 80"/>
                <a:gd name="T12" fmla="*/ 4 w 31"/>
                <a:gd name="T13" fmla="*/ 54 h 80"/>
                <a:gd name="T14" fmla="*/ 0 w 31"/>
                <a:gd name="T15" fmla="*/ 50 h 80"/>
                <a:gd name="T16" fmla="*/ 0 w 31"/>
                <a:gd name="T17" fmla="*/ 16 h 80"/>
                <a:gd name="T18" fmla="*/ 15 w 31"/>
                <a:gd name="T19" fmla="*/ 0 h 80"/>
                <a:gd name="T20" fmla="*/ 31 w 31"/>
                <a:gd name="T21" fmla="*/ 16 h 80"/>
                <a:gd name="T22" fmla="*/ 31 w 31"/>
                <a:gd name="T23" fmla="*/ 76 h 80"/>
                <a:gd name="T24" fmla="*/ 27 w 31"/>
                <a:gd name="T2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80">
                  <a:moveTo>
                    <a:pt x="27" y="80"/>
                  </a:moveTo>
                  <a:cubicBezTo>
                    <a:pt x="24" y="80"/>
                    <a:pt x="23" y="78"/>
                    <a:pt x="23" y="76"/>
                  </a:cubicBezTo>
                  <a:cubicBezTo>
                    <a:pt x="23" y="16"/>
                    <a:pt x="23" y="16"/>
                    <a:pt x="23" y="16"/>
                  </a:cubicBezTo>
                  <a:cubicBezTo>
                    <a:pt x="23" y="12"/>
                    <a:pt x="19" y="8"/>
                    <a:pt x="15" y="8"/>
                  </a:cubicBezTo>
                  <a:cubicBezTo>
                    <a:pt x="11" y="8"/>
                    <a:pt x="8" y="12"/>
                    <a:pt x="8" y="16"/>
                  </a:cubicBezTo>
                  <a:cubicBezTo>
                    <a:pt x="8" y="50"/>
                    <a:pt x="8" y="50"/>
                    <a:pt x="8" y="50"/>
                  </a:cubicBezTo>
                  <a:cubicBezTo>
                    <a:pt x="8" y="52"/>
                    <a:pt x="6" y="54"/>
                    <a:pt x="4" y="54"/>
                  </a:cubicBezTo>
                  <a:cubicBezTo>
                    <a:pt x="2" y="54"/>
                    <a:pt x="0" y="52"/>
                    <a:pt x="0" y="50"/>
                  </a:cubicBezTo>
                  <a:cubicBezTo>
                    <a:pt x="0" y="16"/>
                    <a:pt x="0" y="16"/>
                    <a:pt x="0" y="16"/>
                  </a:cubicBezTo>
                  <a:cubicBezTo>
                    <a:pt x="0" y="7"/>
                    <a:pt x="7" y="0"/>
                    <a:pt x="15" y="0"/>
                  </a:cubicBezTo>
                  <a:cubicBezTo>
                    <a:pt x="24" y="0"/>
                    <a:pt x="31" y="7"/>
                    <a:pt x="31" y="16"/>
                  </a:cubicBezTo>
                  <a:cubicBezTo>
                    <a:pt x="31" y="76"/>
                    <a:pt x="31" y="76"/>
                    <a:pt x="31" y="76"/>
                  </a:cubicBezTo>
                  <a:cubicBezTo>
                    <a:pt x="31" y="78"/>
                    <a:pt x="29" y="80"/>
                    <a:pt x="27"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9"/>
            <p:cNvSpPr/>
            <p:nvPr/>
          </p:nvSpPr>
          <p:spPr bwMode="auto">
            <a:xfrm>
              <a:off x="7658010" y="5743026"/>
              <a:ext cx="250991" cy="129081"/>
            </a:xfrm>
            <a:custGeom>
              <a:avLst/>
              <a:gdLst>
                <a:gd name="T0" fmla="*/ 69 w 89"/>
                <a:gd name="T1" fmla="*/ 46 h 46"/>
                <a:gd name="T2" fmla="*/ 4 w 89"/>
                <a:gd name="T3" fmla="*/ 46 h 46"/>
                <a:gd name="T4" fmla="*/ 0 w 89"/>
                <a:gd name="T5" fmla="*/ 42 h 46"/>
                <a:gd name="T6" fmla="*/ 4 w 89"/>
                <a:gd name="T7" fmla="*/ 38 h 46"/>
                <a:gd name="T8" fmla="*/ 69 w 89"/>
                <a:gd name="T9" fmla="*/ 38 h 46"/>
                <a:gd name="T10" fmla="*/ 81 w 89"/>
                <a:gd name="T11" fmla="*/ 26 h 46"/>
                <a:gd name="T12" fmla="*/ 81 w 89"/>
                <a:gd name="T13" fmla="*/ 4 h 46"/>
                <a:gd name="T14" fmla="*/ 85 w 89"/>
                <a:gd name="T15" fmla="*/ 0 h 46"/>
                <a:gd name="T16" fmla="*/ 89 w 89"/>
                <a:gd name="T17" fmla="*/ 4 h 46"/>
                <a:gd name="T18" fmla="*/ 89 w 89"/>
                <a:gd name="T19" fmla="*/ 26 h 46"/>
                <a:gd name="T20" fmla="*/ 69 w 89"/>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46">
                  <a:moveTo>
                    <a:pt x="69" y="46"/>
                  </a:moveTo>
                  <a:cubicBezTo>
                    <a:pt x="4" y="46"/>
                    <a:pt x="4" y="46"/>
                    <a:pt x="4" y="46"/>
                  </a:cubicBezTo>
                  <a:cubicBezTo>
                    <a:pt x="2" y="46"/>
                    <a:pt x="0" y="44"/>
                    <a:pt x="0" y="42"/>
                  </a:cubicBezTo>
                  <a:cubicBezTo>
                    <a:pt x="0" y="40"/>
                    <a:pt x="1" y="38"/>
                    <a:pt x="4" y="38"/>
                  </a:cubicBezTo>
                  <a:cubicBezTo>
                    <a:pt x="69" y="38"/>
                    <a:pt x="69" y="38"/>
                    <a:pt x="69" y="38"/>
                  </a:cubicBezTo>
                  <a:cubicBezTo>
                    <a:pt x="75" y="38"/>
                    <a:pt x="81" y="32"/>
                    <a:pt x="81" y="26"/>
                  </a:cubicBezTo>
                  <a:cubicBezTo>
                    <a:pt x="81" y="4"/>
                    <a:pt x="81" y="4"/>
                    <a:pt x="81" y="4"/>
                  </a:cubicBezTo>
                  <a:cubicBezTo>
                    <a:pt x="81" y="2"/>
                    <a:pt x="82" y="0"/>
                    <a:pt x="85" y="0"/>
                  </a:cubicBezTo>
                  <a:cubicBezTo>
                    <a:pt x="87" y="0"/>
                    <a:pt x="89" y="2"/>
                    <a:pt x="89" y="4"/>
                  </a:cubicBezTo>
                  <a:cubicBezTo>
                    <a:pt x="89" y="26"/>
                    <a:pt x="89" y="26"/>
                    <a:pt x="89" y="26"/>
                  </a:cubicBezTo>
                  <a:cubicBezTo>
                    <a:pt x="89" y="37"/>
                    <a:pt x="80" y="46"/>
                    <a:pt x="6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1566863" y="2647102"/>
            <a:ext cx="358559" cy="356167"/>
            <a:chOff x="8682290" y="5505182"/>
            <a:chExt cx="358559" cy="356167"/>
          </a:xfrm>
          <a:solidFill>
            <a:schemeClr val="bg1"/>
          </a:solidFill>
        </p:grpSpPr>
        <p:sp>
          <p:nvSpPr>
            <p:cNvPr id="52" name="Freeform 30"/>
            <p:cNvSpPr/>
            <p:nvPr/>
          </p:nvSpPr>
          <p:spPr bwMode="auto">
            <a:xfrm>
              <a:off x="8763563" y="5505182"/>
              <a:ext cx="84859" cy="242625"/>
            </a:xfrm>
            <a:custGeom>
              <a:avLst/>
              <a:gdLst>
                <a:gd name="T0" fmla="*/ 4 w 30"/>
                <a:gd name="T1" fmla="*/ 86 h 86"/>
                <a:gd name="T2" fmla="*/ 0 w 30"/>
                <a:gd name="T3" fmla="*/ 82 h 86"/>
                <a:gd name="T4" fmla="*/ 0 w 30"/>
                <a:gd name="T5" fmla="*/ 16 h 86"/>
                <a:gd name="T6" fmla="*/ 15 w 30"/>
                <a:gd name="T7" fmla="*/ 0 h 86"/>
                <a:gd name="T8" fmla="*/ 30 w 30"/>
                <a:gd name="T9" fmla="*/ 16 h 86"/>
                <a:gd name="T10" fmla="*/ 30 w 30"/>
                <a:gd name="T11" fmla="*/ 59 h 86"/>
                <a:gd name="T12" fmla="*/ 26 w 30"/>
                <a:gd name="T13" fmla="*/ 63 h 86"/>
                <a:gd name="T14" fmla="*/ 22 w 30"/>
                <a:gd name="T15" fmla="*/ 59 h 86"/>
                <a:gd name="T16" fmla="*/ 22 w 30"/>
                <a:gd name="T17" fmla="*/ 16 h 86"/>
                <a:gd name="T18" fmla="*/ 15 w 30"/>
                <a:gd name="T19" fmla="*/ 8 h 86"/>
                <a:gd name="T20" fmla="*/ 8 w 30"/>
                <a:gd name="T21" fmla="*/ 16 h 86"/>
                <a:gd name="T22" fmla="*/ 8 w 30"/>
                <a:gd name="T23" fmla="*/ 82 h 86"/>
                <a:gd name="T24" fmla="*/ 4 w 3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6">
                  <a:moveTo>
                    <a:pt x="4" y="86"/>
                  </a:moveTo>
                  <a:cubicBezTo>
                    <a:pt x="2" y="86"/>
                    <a:pt x="0" y="84"/>
                    <a:pt x="0" y="82"/>
                  </a:cubicBezTo>
                  <a:cubicBezTo>
                    <a:pt x="0" y="16"/>
                    <a:pt x="0" y="16"/>
                    <a:pt x="0" y="16"/>
                  </a:cubicBezTo>
                  <a:cubicBezTo>
                    <a:pt x="0" y="8"/>
                    <a:pt x="7" y="0"/>
                    <a:pt x="15" y="0"/>
                  </a:cubicBezTo>
                  <a:cubicBezTo>
                    <a:pt x="24" y="0"/>
                    <a:pt x="30" y="8"/>
                    <a:pt x="30" y="16"/>
                  </a:cubicBezTo>
                  <a:cubicBezTo>
                    <a:pt x="30" y="59"/>
                    <a:pt x="30" y="59"/>
                    <a:pt x="30" y="59"/>
                  </a:cubicBezTo>
                  <a:cubicBezTo>
                    <a:pt x="30" y="61"/>
                    <a:pt x="29" y="63"/>
                    <a:pt x="26" y="63"/>
                  </a:cubicBezTo>
                  <a:cubicBezTo>
                    <a:pt x="24" y="63"/>
                    <a:pt x="22" y="61"/>
                    <a:pt x="22" y="59"/>
                  </a:cubicBezTo>
                  <a:cubicBezTo>
                    <a:pt x="22" y="16"/>
                    <a:pt x="22" y="16"/>
                    <a:pt x="22" y="16"/>
                  </a:cubicBezTo>
                  <a:cubicBezTo>
                    <a:pt x="22" y="12"/>
                    <a:pt x="19" y="8"/>
                    <a:pt x="15" y="8"/>
                  </a:cubicBezTo>
                  <a:cubicBezTo>
                    <a:pt x="11" y="8"/>
                    <a:pt x="8" y="12"/>
                    <a:pt x="8" y="16"/>
                  </a:cubicBezTo>
                  <a:cubicBezTo>
                    <a:pt x="8" y="82"/>
                    <a:pt x="8" y="82"/>
                    <a:pt x="8" y="82"/>
                  </a:cubicBezTo>
                  <a:cubicBezTo>
                    <a:pt x="8" y="84"/>
                    <a:pt x="6" y="86"/>
                    <a:pt x="4"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1"/>
            <p:cNvSpPr/>
            <p:nvPr/>
          </p:nvSpPr>
          <p:spPr bwMode="auto">
            <a:xfrm>
              <a:off x="8682290" y="5691632"/>
              <a:ext cx="129081" cy="169717"/>
            </a:xfrm>
            <a:custGeom>
              <a:avLst/>
              <a:gdLst>
                <a:gd name="T0" fmla="*/ 42 w 46"/>
                <a:gd name="T1" fmla="*/ 60 h 60"/>
                <a:gd name="T2" fmla="*/ 39 w 46"/>
                <a:gd name="T3" fmla="*/ 59 h 60"/>
                <a:gd name="T4" fmla="*/ 9 w 46"/>
                <a:gd name="T5" fmla="*/ 29 h 60"/>
                <a:gd name="T6" fmla="*/ 6 w 46"/>
                <a:gd name="T7" fmla="*/ 4 h 60"/>
                <a:gd name="T8" fmla="*/ 17 w 46"/>
                <a:gd name="T9" fmla="*/ 0 h 60"/>
                <a:gd name="T10" fmla="*/ 28 w 46"/>
                <a:gd name="T11" fmla="*/ 5 h 60"/>
                <a:gd name="T12" fmla="*/ 36 w 46"/>
                <a:gd name="T13" fmla="*/ 13 h 60"/>
                <a:gd name="T14" fmla="*/ 36 w 46"/>
                <a:gd name="T15" fmla="*/ 19 h 60"/>
                <a:gd name="T16" fmla="*/ 30 w 46"/>
                <a:gd name="T17" fmla="*/ 19 h 60"/>
                <a:gd name="T18" fmla="*/ 22 w 46"/>
                <a:gd name="T19" fmla="*/ 10 h 60"/>
                <a:gd name="T20" fmla="*/ 16 w 46"/>
                <a:gd name="T21" fmla="*/ 8 h 60"/>
                <a:gd name="T22" fmla="*/ 11 w 46"/>
                <a:gd name="T23" fmla="*/ 10 h 60"/>
                <a:gd name="T24" fmla="*/ 10 w 46"/>
                <a:gd name="T25" fmla="*/ 16 h 60"/>
                <a:gd name="T26" fmla="*/ 15 w 46"/>
                <a:gd name="T27" fmla="*/ 24 h 60"/>
                <a:gd name="T28" fmla="*/ 44 w 46"/>
                <a:gd name="T29" fmla="*/ 53 h 60"/>
                <a:gd name="T30" fmla="*/ 44 w 46"/>
                <a:gd name="T31" fmla="*/ 59 h 60"/>
                <a:gd name="T32" fmla="*/ 42 w 46"/>
                <a:gd name="T33"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0">
                  <a:moveTo>
                    <a:pt x="42" y="60"/>
                  </a:moveTo>
                  <a:cubicBezTo>
                    <a:pt x="41" y="60"/>
                    <a:pt x="40" y="60"/>
                    <a:pt x="39" y="59"/>
                  </a:cubicBezTo>
                  <a:cubicBezTo>
                    <a:pt x="9" y="29"/>
                    <a:pt x="9" y="29"/>
                    <a:pt x="9" y="29"/>
                  </a:cubicBezTo>
                  <a:cubicBezTo>
                    <a:pt x="1" y="22"/>
                    <a:pt x="0" y="10"/>
                    <a:pt x="6" y="4"/>
                  </a:cubicBezTo>
                  <a:cubicBezTo>
                    <a:pt x="9" y="2"/>
                    <a:pt x="12" y="0"/>
                    <a:pt x="17" y="0"/>
                  </a:cubicBezTo>
                  <a:cubicBezTo>
                    <a:pt x="21" y="0"/>
                    <a:pt x="25" y="2"/>
                    <a:pt x="28" y="5"/>
                  </a:cubicBezTo>
                  <a:cubicBezTo>
                    <a:pt x="36" y="13"/>
                    <a:pt x="36" y="13"/>
                    <a:pt x="36" y="13"/>
                  </a:cubicBezTo>
                  <a:cubicBezTo>
                    <a:pt x="37" y="15"/>
                    <a:pt x="37" y="17"/>
                    <a:pt x="36" y="19"/>
                  </a:cubicBezTo>
                  <a:cubicBezTo>
                    <a:pt x="34" y="20"/>
                    <a:pt x="32" y="20"/>
                    <a:pt x="30" y="19"/>
                  </a:cubicBezTo>
                  <a:cubicBezTo>
                    <a:pt x="22" y="10"/>
                    <a:pt x="22" y="10"/>
                    <a:pt x="22" y="10"/>
                  </a:cubicBezTo>
                  <a:cubicBezTo>
                    <a:pt x="20" y="9"/>
                    <a:pt x="19" y="8"/>
                    <a:pt x="16" y="8"/>
                  </a:cubicBezTo>
                  <a:cubicBezTo>
                    <a:pt x="15" y="8"/>
                    <a:pt x="13" y="9"/>
                    <a:pt x="11" y="10"/>
                  </a:cubicBezTo>
                  <a:cubicBezTo>
                    <a:pt x="10" y="12"/>
                    <a:pt x="10" y="14"/>
                    <a:pt x="10" y="16"/>
                  </a:cubicBezTo>
                  <a:cubicBezTo>
                    <a:pt x="11" y="18"/>
                    <a:pt x="12" y="21"/>
                    <a:pt x="15" y="24"/>
                  </a:cubicBezTo>
                  <a:cubicBezTo>
                    <a:pt x="44" y="53"/>
                    <a:pt x="44" y="53"/>
                    <a:pt x="44" y="53"/>
                  </a:cubicBezTo>
                  <a:cubicBezTo>
                    <a:pt x="46" y="55"/>
                    <a:pt x="46" y="57"/>
                    <a:pt x="44" y="59"/>
                  </a:cubicBezTo>
                  <a:cubicBezTo>
                    <a:pt x="44" y="60"/>
                    <a:pt x="43"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2"/>
            <p:cNvSpPr/>
            <p:nvPr/>
          </p:nvSpPr>
          <p:spPr bwMode="auto">
            <a:xfrm>
              <a:off x="8825713" y="5610359"/>
              <a:ext cx="88444" cy="78883"/>
            </a:xfrm>
            <a:custGeom>
              <a:avLst/>
              <a:gdLst>
                <a:gd name="T0" fmla="*/ 27 w 31"/>
                <a:gd name="T1" fmla="*/ 28 h 28"/>
                <a:gd name="T2" fmla="*/ 23 w 31"/>
                <a:gd name="T3" fmla="*/ 24 h 28"/>
                <a:gd name="T4" fmla="*/ 23 w 31"/>
                <a:gd name="T5" fmla="*/ 14 h 28"/>
                <a:gd name="T6" fmla="*/ 16 w 31"/>
                <a:gd name="T7" fmla="*/ 8 h 28"/>
                <a:gd name="T8" fmla="*/ 8 w 31"/>
                <a:gd name="T9" fmla="*/ 14 h 28"/>
                <a:gd name="T10" fmla="*/ 8 w 31"/>
                <a:gd name="T11" fmla="*/ 24 h 28"/>
                <a:gd name="T12" fmla="*/ 4 w 31"/>
                <a:gd name="T13" fmla="*/ 28 h 28"/>
                <a:gd name="T14" fmla="*/ 0 w 31"/>
                <a:gd name="T15" fmla="*/ 24 h 28"/>
                <a:gd name="T16" fmla="*/ 0 w 31"/>
                <a:gd name="T17" fmla="*/ 14 h 28"/>
                <a:gd name="T18" fmla="*/ 16 w 31"/>
                <a:gd name="T19" fmla="*/ 0 h 28"/>
                <a:gd name="T20" fmla="*/ 31 w 31"/>
                <a:gd name="T21" fmla="*/ 14 h 28"/>
                <a:gd name="T22" fmla="*/ 31 w 31"/>
                <a:gd name="T23" fmla="*/ 24 h 28"/>
                <a:gd name="T24" fmla="*/ 27 w 31"/>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27" y="28"/>
                  </a:moveTo>
                  <a:cubicBezTo>
                    <a:pt x="25" y="28"/>
                    <a:pt x="23" y="26"/>
                    <a:pt x="23" y="24"/>
                  </a:cubicBezTo>
                  <a:cubicBezTo>
                    <a:pt x="23" y="14"/>
                    <a:pt x="23" y="14"/>
                    <a:pt x="23" y="14"/>
                  </a:cubicBezTo>
                  <a:cubicBezTo>
                    <a:pt x="23" y="11"/>
                    <a:pt x="19" y="8"/>
                    <a:pt x="16" y="8"/>
                  </a:cubicBezTo>
                  <a:cubicBezTo>
                    <a:pt x="12" y="8"/>
                    <a:pt x="8" y="11"/>
                    <a:pt x="8" y="14"/>
                  </a:cubicBezTo>
                  <a:cubicBezTo>
                    <a:pt x="8" y="24"/>
                    <a:pt x="8" y="24"/>
                    <a:pt x="8" y="24"/>
                  </a:cubicBezTo>
                  <a:cubicBezTo>
                    <a:pt x="8" y="26"/>
                    <a:pt x="7" y="28"/>
                    <a:pt x="4" y="28"/>
                  </a:cubicBezTo>
                  <a:cubicBezTo>
                    <a:pt x="2" y="28"/>
                    <a:pt x="0" y="26"/>
                    <a:pt x="0" y="24"/>
                  </a:cubicBezTo>
                  <a:cubicBezTo>
                    <a:pt x="0" y="14"/>
                    <a:pt x="0" y="14"/>
                    <a:pt x="0" y="14"/>
                  </a:cubicBezTo>
                  <a:cubicBezTo>
                    <a:pt x="0" y="6"/>
                    <a:pt x="7" y="0"/>
                    <a:pt x="16" y="0"/>
                  </a:cubicBezTo>
                  <a:cubicBezTo>
                    <a:pt x="24" y="0"/>
                    <a:pt x="31" y="6"/>
                    <a:pt x="31" y="14"/>
                  </a:cubicBezTo>
                  <a:cubicBezTo>
                    <a:pt x="31" y="24"/>
                    <a:pt x="31" y="24"/>
                    <a:pt x="31" y="24"/>
                  </a:cubicBezTo>
                  <a:cubicBezTo>
                    <a:pt x="31" y="26"/>
                    <a:pt x="29" y="28"/>
                    <a:pt x="2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3"/>
            <p:cNvSpPr/>
            <p:nvPr/>
          </p:nvSpPr>
          <p:spPr bwMode="auto">
            <a:xfrm>
              <a:off x="8891449" y="5618726"/>
              <a:ext cx="84859" cy="70517"/>
            </a:xfrm>
            <a:custGeom>
              <a:avLst/>
              <a:gdLst>
                <a:gd name="T0" fmla="*/ 26 w 30"/>
                <a:gd name="T1" fmla="*/ 25 h 25"/>
                <a:gd name="T2" fmla="*/ 22 w 30"/>
                <a:gd name="T3" fmla="*/ 21 h 25"/>
                <a:gd name="T4" fmla="*/ 22 w 30"/>
                <a:gd name="T5" fmla="*/ 13 h 25"/>
                <a:gd name="T6" fmla="*/ 15 w 30"/>
                <a:gd name="T7" fmla="*/ 8 h 25"/>
                <a:gd name="T8" fmla="*/ 8 w 30"/>
                <a:gd name="T9" fmla="*/ 13 h 25"/>
                <a:gd name="T10" fmla="*/ 8 w 30"/>
                <a:gd name="T11" fmla="*/ 21 h 25"/>
                <a:gd name="T12" fmla="*/ 4 w 30"/>
                <a:gd name="T13" fmla="*/ 25 h 25"/>
                <a:gd name="T14" fmla="*/ 0 w 30"/>
                <a:gd name="T15" fmla="*/ 21 h 25"/>
                <a:gd name="T16" fmla="*/ 0 w 30"/>
                <a:gd name="T17" fmla="*/ 13 h 25"/>
                <a:gd name="T18" fmla="*/ 15 w 30"/>
                <a:gd name="T19" fmla="*/ 0 h 25"/>
                <a:gd name="T20" fmla="*/ 30 w 30"/>
                <a:gd name="T21" fmla="*/ 13 h 25"/>
                <a:gd name="T22" fmla="*/ 30 w 30"/>
                <a:gd name="T23" fmla="*/ 21 h 25"/>
                <a:gd name="T24" fmla="*/ 26 w 30"/>
                <a:gd name="T2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5">
                  <a:moveTo>
                    <a:pt x="26" y="25"/>
                  </a:moveTo>
                  <a:cubicBezTo>
                    <a:pt x="24" y="25"/>
                    <a:pt x="22" y="23"/>
                    <a:pt x="22" y="21"/>
                  </a:cubicBezTo>
                  <a:cubicBezTo>
                    <a:pt x="22" y="13"/>
                    <a:pt x="22" y="13"/>
                    <a:pt x="22" y="13"/>
                  </a:cubicBezTo>
                  <a:cubicBezTo>
                    <a:pt x="22" y="11"/>
                    <a:pt x="19" y="8"/>
                    <a:pt x="15" y="8"/>
                  </a:cubicBezTo>
                  <a:cubicBezTo>
                    <a:pt x="11" y="8"/>
                    <a:pt x="8" y="11"/>
                    <a:pt x="8" y="13"/>
                  </a:cubicBezTo>
                  <a:cubicBezTo>
                    <a:pt x="8" y="21"/>
                    <a:pt x="8" y="21"/>
                    <a:pt x="8" y="21"/>
                  </a:cubicBezTo>
                  <a:cubicBezTo>
                    <a:pt x="8" y="23"/>
                    <a:pt x="6" y="25"/>
                    <a:pt x="4" y="25"/>
                  </a:cubicBezTo>
                  <a:cubicBezTo>
                    <a:pt x="2" y="25"/>
                    <a:pt x="0" y="23"/>
                    <a:pt x="0" y="21"/>
                  </a:cubicBezTo>
                  <a:cubicBezTo>
                    <a:pt x="0" y="13"/>
                    <a:pt x="0" y="13"/>
                    <a:pt x="0" y="13"/>
                  </a:cubicBezTo>
                  <a:cubicBezTo>
                    <a:pt x="0" y="6"/>
                    <a:pt x="7" y="0"/>
                    <a:pt x="15" y="0"/>
                  </a:cubicBezTo>
                  <a:cubicBezTo>
                    <a:pt x="23" y="0"/>
                    <a:pt x="30" y="6"/>
                    <a:pt x="30" y="13"/>
                  </a:cubicBezTo>
                  <a:cubicBezTo>
                    <a:pt x="30" y="21"/>
                    <a:pt x="30" y="21"/>
                    <a:pt x="30" y="21"/>
                  </a:cubicBezTo>
                  <a:cubicBezTo>
                    <a:pt x="30" y="23"/>
                    <a:pt x="28" y="25"/>
                    <a:pt x="26"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4"/>
            <p:cNvSpPr/>
            <p:nvPr/>
          </p:nvSpPr>
          <p:spPr bwMode="auto">
            <a:xfrm>
              <a:off x="8953599" y="5627092"/>
              <a:ext cx="87249" cy="135057"/>
            </a:xfrm>
            <a:custGeom>
              <a:avLst/>
              <a:gdLst>
                <a:gd name="T0" fmla="*/ 27 w 31"/>
                <a:gd name="T1" fmla="*/ 48 h 48"/>
                <a:gd name="T2" fmla="*/ 23 w 31"/>
                <a:gd name="T3" fmla="*/ 44 h 48"/>
                <a:gd name="T4" fmla="*/ 23 w 31"/>
                <a:gd name="T5" fmla="*/ 16 h 48"/>
                <a:gd name="T6" fmla="*/ 15 w 31"/>
                <a:gd name="T7" fmla="*/ 8 h 48"/>
                <a:gd name="T8" fmla="*/ 8 w 31"/>
                <a:gd name="T9" fmla="*/ 11 h 48"/>
                <a:gd name="T10" fmla="*/ 8 w 31"/>
                <a:gd name="T11" fmla="*/ 18 h 48"/>
                <a:gd name="T12" fmla="*/ 4 w 31"/>
                <a:gd name="T13" fmla="*/ 22 h 48"/>
                <a:gd name="T14" fmla="*/ 0 w 31"/>
                <a:gd name="T15" fmla="*/ 18 h 48"/>
                <a:gd name="T16" fmla="*/ 0 w 31"/>
                <a:gd name="T17" fmla="*/ 11 h 48"/>
                <a:gd name="T18" fmla="*/ 15 w 31"/>
                <a:gd name="T19" fmla="*/ 0 h 48"/>
                <a:gd name="T20" fmla="*/ 31 w 31"/>
                <a:gd name="T21" fmla="*/ 16 h 48"/>
                <a:gd name="T22" fmla="*/ 31 w 31"/>
                <a:gd name="T23" fmla="*/ 44 h 48"/>
                <a:gd name="T24" fmla="*/ 27 w 31"/>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8">
                  <a:moveTo>
                    <a:pt x="27" y="48"/>
                  </a:moveTo>
                  <a:cubicBezTo>
                    <a:pt x="24" y="48"/>
                    <a:pt x="23" y="46"/>
                    <a:pt x="23" y="44"/>
                  </a:cubicBezTo>
                  <a:cubicBezTo>
                    <a:pt x="23" y="16"/>
                    <a:pt x="23" y="16"/>
                    <a:pt x="23" y="16"/>
                  </a:cubicBezTo>
                  <a:cubicBezTo>
                    <a:pt x="23" y="12"/>
                    <a:pt x="19" y="8"/>
                    <a:pt x="15" y="8"/>
                  </a:cubicBezTo>
                  <a:cubicBezTo>
                    <a:pt x="11" y="8"/>
                    <a:pt x="8" y="11"/>
                    <a:pt x="8" y="11"/>
                  </a:cubicBezTo>
                  <a:cubicBezTo>
                    <a:pt x="8" y="18"/>
                    <a:pt x="8" y="18"/>
                    <a:pt x="8" y="18"/>
                  </a:cubicBezTo>
                  <a:cubicBezTo>
                    <a:pt x="8" y="20"/>
                    <a:pt x="6" y="22"/>
                    <a:pt x="4" y="22"/>
                  </a:cubicBezTo>
                  <a:cubicBezTo>
                    <a:pt x="2" y="22"/>
                    <a:pt x="0" y="20"/>
                    <a:pt x="0" y="18"/>
                  </a:cubicBezTo>
                  <a:cubicBezTo>
                    <a:pt x="0" y="11"/>
                    <a:pt x="0" y="11"/>
                    <a:pt x="0" y="11"/>
                  </a:cubicBezTo>
                  <a:cubicBezTo>
                    <a:pt x="0" y="5"/>
                    <a:pt x="7" y="0"/>
                    <a:pt x="15" y="0"/>
                  </a:cubicBezTo>
                  <a:cubicBezTo>
                    <a:pt x="24" y="0"/>
                    <a:pt x="31" y="8"/>
                    <a:pt x="31" y="16"/>
                  </a:cubicBezTo>
                  <a:cubicBezTo>
                    <a:pt x="31" y="44"/>
                    <a:pt x="31" y="44"/>
                    <a:pt x="31" y="44"/>
                  </a:cubicBezTo>
                  <a:cubicBezTo>
                    <a:pt x="31" y="46"/>
                    <a:pt x="29" y="48"/>
                    <a:pt x="2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5"/>
            <p:cNvSpPr/>
            <p:nvPr/>
          </p:nvSpPr>
          <p:spPr bwMode="auto">
            <a:xfrm>
              <a:off x="8788663" y="5734659"/>
              <a:ext cx="252186" cy="126690"/>
            </a:xfrm>
            <a:custGeom>
              <a:avLst/>
              <a:gdLst>
                <a:gd name="T0" fmla="*/ 69 w 89"/>
                <a:gd name="T1" fmla="*/ 45 h 45"/>
                <a:gd name="T2" fmla="*/ 4 w 89"/>
                <a:gd name="T3" fmla="*/ 45 h 45"/>
                <a:gd name="T4" fmla="*/ 0 w 89"/>
                <a:gd name="T5" fmla="*/ 41 h 45"/>
                <a:gd name="T6" fmla="*/ 4 w 89"/>
                <a:gd name="T7" fmla="*/ 37 h 45"/>
                <a:gd name="T8" fmla="*/ 69 w 89"/>
                <a:gd name="T9" fmla="*/ 37 h 45"/>
                <a:gd name="T10" fmla="*/ 81 w 89"/>
                <a:gd name="T11" fmla="*/ 25 h 45"/>
                <a:gd name="T12" fmla="*/ 81 w 89"/>
                <a:gd name="T13" fmla="*/ 4 h 45"/>
                <a:gd name="T14" fmla="*/ 85 w 89"/>
                <a:gd name="T15" fmla="*/ 0 h 45"/>
                <a:gd name="T16" fmla="*/ 89 w 89"/>
                <a:gd name="T17" fmla="*/ 4 h 45"/>
                <a:gd name="T18" fmla="*/ 89 w 89"/>
                <a:gd name="T19" fmla="*/ 25 h 45"/>
                <a:gd name="T20" fmla="*/ 69 w 89"/>
                <a:gd name="T21"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45">
                  <a:moveTo>
                    <a:pt x="69" y="45"/>
                  </a:moveTo>
                  <a:cubicBezTo>
                    <a:pt x="4" y="45"/>
                    <a:pt x="4" y="45"/>
                    <a:pt x="4" y="45"/>
                  </a:cubicBezTo>
                  <a:cubicBezTo>
                    <a:pt x="2" y="45"/>
                    <a:pt x="0" y="43"/>
                    <a:pt x="0" y="41"/>
                  </a:cubicBezTo>
                  <a:cubicBezTo>
                    <a:pt x="0" y="39"/>
                    <a:pt x="1" y="37"/>
                    <a:pt x="4" y="37"/>
                  </a:cubicBezTo>
                  <a:cubicBezTo>
                    <a:pt x="69" y="37"/>
                    <a:pt x="69" y="37"/>
                    <a:pt x="69" y="37"/>
                  </a:cubicBezTo>
                  <a:cubicBezTo>
                    <a:pt x="75" y="37"/>
                    <a:pt x="81" y="32"/>
                    <a:pt x="81" y="25"/>
                  </a:cubicBezTo>
                  <a:cubicBezTo>
                    <a:pt x="81" y="4"/>
                    <a:pt x="81" y="4"/>
                    <a:pt x="81" y="4"/>
                  </a:cubicBezTo>
                  <a:cubicBezTo>
                    <a:pt x="81" y="1"/>
                    <a:pt x="82" y="0"/>
                    <a:pt x="85" y="0"/>
                  </a:cubicBezTo>
                  <a:cubicBezTo>
                    <a:pt x="87" y="0"/>
                    <a:pt x="89" y="1"/>
                    <a:pt x="89" y="4"/>
                  </a:cubicBezTo>
                  <a:cubicBezTo>
                    <a:pt x="89" y="25"/>
                    <a:pt x="89" y="25"/>
                    <a:pt x="89" y="25"/>
                  </a:cubicBezTo>
                  <a:cubicBezTo>
                    <a:pt x="89" y="36"/>
                    <a:pt x="80" y="45"/>
                    <a:pt x="69"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9818556" y="2603259"/>
            <a:ext cx="359753" cy="375291"/>
            <a:chOff x="9812943" y="5496816"/>
            <a:chExt cx="359753" cy="375291"/>
          </a:xfrm>
          <a:solidFill>
            <a:schemeClr val="bg1"/>
          </a:solidFill>
        </p:grpSpPr>
        <p:sp>
          <p:nvSpPr>
            <p:cNvPr id="59" name="Freeform 36"/>
            <p:cNvSpPr/>
            <p:nvPr/>
          </p:nvSpPr>
          <p:spPr bwMode="auto">
            <a:xfrm>
              <a:off x="9895411" y="5517134"/>
              <a:ext cx="84859" cy="240234"/>
            </a:xfrm>
            <a:custGeom>
              <a:avLst/>
              <a:gdLst>
                <a:gd name="T0" fmla="*/ 4 w 30"/>
                <a:gd name="T1" fmla="*/ 85 h 85"/>
                <a:gd name="T2" fmla="*/ 0 w 30"/>
                <a:gd name="T3" fmla="*/ 81 h 85"/>
                <a:gd name="T4" fmla="*/ 0 w 30"/>
                <a:gd name="T5" fmla="*/ 16 h 85"/>
                <a:gd name="T6" fmla="*/ 15 w 30"/>
                <a:gd name="T7" fmla="*/ 0 h 85"/>
                <a:gd name="T8" fmla="*/ 30 w 30"/>
                <a:gd name="T9" fmla="*/ 16 h 85"/>
                <a:gd name="T10" fmla="*/ 30 w 30"/>
                <a:gd name="T11" fmla="*/ 59 h 85"/>
                <a:gd name="T12" fmla="*/ 26 w 30"/>
                <a:gd name="T13" fmla="*/ 63 h 85"/>
                <a:gd name="T14" fmla="*/ 22 w 30"/>
                <a:gd name="T15" fmla="*/ 59 h 85"/>
                <a:gd name="T16" fmla="*/ 22 w 30"/>
                <a:gd name="T17" fmla="*/ 16 h 85"/>
                <a:gd name="T18" fmla="*/ 15 w 30"/>
                <a:gd name="T19" fmla="*/ 8 h 85"/>
                <a:gd name="T20" fmla="*/ 8 w 30"/>
                <a:gd name="T21" fmla="*/ 16 h 85"/>
                <a:gd name="T22" fmla="*/ 8 w 30"/>
                <a:gd name="T23" fmla="*/ 81 h 85"/>
                <a:gd name="T24" fmla="*/ 4 w 30"/>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5">
                  <a:moveTo>
                    <a:pt x="4" y="85"/>
                  </a:moveTo>
                  <a:cubicBezTo>
                    <a:pt x="2" y="85"/>
                    <a:pt x="0" y="84"/>
                    <a:pt x="0" y="81"/>
                  </a:cubicBezTo>
                  <a:cubicBezTo>
                    <a:pt x="0" y="16"/>
                    <a:pt x="0" y="16"/>
                    <a:pt x="0" y="16"/>
                  </a:cubicBezTo>
                  <a:cubicBezTo>
                    <a:pt x="0" y="7"/>
                    <a:pt x="7" y="0"/>
                    <a:pt x="15" y="0"/>
                  </a:cubicBezTo>
                  <a:cubicBezTo>
                    <a:pt x="24" y="0"/>
                    <a:pt x="30" y="7"/>
                    <a:pt x="30" y="16"/>
                  </a:cubicBezTo>
                  <a:cubicBezTo>
                    <a:pt x="30" y="59"/>
                    <a:pt x="30" y="59"/>
                    <a:pt x="30" y="59"/>
                  </a:cubicBezTo>
                  <a:cubicBezTo>
                    <a:pt x="30" y="61"/>
                    <a:pt x="29" y="63"/>
                    <a:pt x="26" y="63"/>
                  </a:cubicBezTo>
                  <a:cubicBezTo>
                    <a:pt x="24" y="63"/>
                    <a:pt x="22" y="61"/>
                    <a:pt x="22" y="59"/>
                  </a:cubicBezTo>
                  <a:cubicBezTo>
                    <a:pt x="22" y="16"/>
                    <a:pt x="22" y="16"/>
                    <a:pt x="22" y="16"/>
                  </a:cubicBezTo>
                  <a:cubicBezTo>
                    <a:pt x="22" y="12"/>
                    <a:pt x="19" y="8"/>
                    <a:pt x="15" y="8"/>
                  </a:cubicBezTo>
                  <a:cubicBezTo>
                    <a:pt x="11" y="8"/>
                    <a:pt x="8" y="12"/>
                    <a:pt x="8" y="16"/>
                  </a:cubicBezTo>
                  <a:cubicBezTo>
                    <a:pt x="8" y="81"/>
                    <a:pt x="8" y="81"/>
                    <a:pt x="8" y="81"/>
                  </a:cubicBezTo>
                  <a:cubicBezTo>
                    <a:pt x="8" y="84"/>
                    <a:pt x="6" y="85"/>
                    <a:pt x="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37"/>
            <p:cNvSpPr/>
            <p:nvPr/>
          </p:nvSpPr>
          <p:spPr bwMode="auto">
            <a:xfrm>
              <a:off x="9812943" y="5697609"/>
              <a:ext cx="130276" cy="174498"/>
            </a:xfrm>
            <a:custGeom>
              <a:avLst/>
              <a:gdLst>
                <a:gd name="T0" fmla="*/ 42 w 46"/>
                <a:gd name="T1" fmla="*/ 62 h 62"/>
                <a:gd name="T2" fmla="*/ 39 w 46"/>
                <a:gd name="T3" fmla="*/ 61 h 62"/>
                <a:gd name="T4" fmla="*/ 9 w 46"/>
                <a:gd name="T5" fmla="*/ 31 h 62"/>
                <a:gd name="T6" fmla="*/ 6 w 46"/>
                <a:gd name="T7" fmla="*/ 6 h 62"/>
                <a:gd name="T8" fmla="*/ 28 w 46"/>
                <a:gd name="T9" fmla="*/ 6 h 62"/>
                <a:gd name="T10" fmla="*/ 36 w 46"/>
                <a:gd name="T11" fmla="*/ 15 h 62"/>
                <a:gd name="T12" fmla="*/ 36 w 46"/>
                <a:gd name="T13" fmla="*/ 20 h 62"/>
                <a:gd name="T14" fmla="*/ 30 w 46"/>
                <a:gd name="T15" fmla="*/ 20 h 62"/>
                <a:gd name="T16" fmla="*/ 22 w 46"/>
                <a:gd name="T17" fmla="*/ 12 h 62"/>
                <a:gd name="T18" fmla="*/ 11 w 46"/>
                <a:gd name="T19" fmla="*/ 12 h 62"/>
                <a:gd name="T20" fmla="*/ 15 w 46"/>
                <a:gd name="T21" fmla="*/ 25 h 62"/>
                <a:gd name="T22" fmla="*/ 44 w 46"/>
                <a:gd name="T23" fmla="*/ 55 h 62"/>
                <a:gd name="T24" fmla="*/ 44 w 46"/>
                <a:gd name="T25" fmla="*/ 61 h 62"/>
                <a:gd name="T26" fmla="*/ 42 w 46"/>
                <a:gd name="T2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62">
                  <a:moveTo>
                    <a:pt x="42" y="62"/>
                  </a:moveTo>
                  <a:cubicBezTo>
                    <a:pt x="41" y="62"/>
                    <a:pt x="40" y="61"/>
                    <a:pt x="39" y="61"/>
                  </a:cubicBezTo>
                  <a:cubicBezTo>
                    <a:pt x="9" y="31"/>
                    <a:pt x="9" y="31"/>
                    <a:pt x="9" y="31"/>
                  </a:cubicBezTo>
                  <a:cubicBezTo>
                    <a:pt x="1" y="23"/>
                    <a:pt x="0" y="12"/>
                    <a:pt x="6" y="6"/>
                  </a:cubicBezTo>
                  <a:cubicBezTo>
                    <a:pt x="12" y="0"/>
                    <a:pt x="21" y="0"/>
                    <a:pt x="28" y="6"/>
                  </a:cubicBezTo>
                  <a:cubicBezTo>
                    <a:pt x="36" y="15"/>
                    <a:pt x="36" y="15"/>
                    <a:pt x="36" y="15"/>
                  </a:cubicBezTo>
                  <a:cubicBezTo>
                    <a:pt x="37" y="16"/>
                    <a:pt x="37" y="19"/>
                    <a:pt x="36" y="20"/>
                  </a:cubicBezTo>
                  <a:cubicBezTo>
                    <a:pt x="34" y="22"/>
                    <a:pt x="32" y="22"/>
                    <a:pt x="30" y="20"/>
                  </a:cubicBezTo>
                  <a:cubicBezTo>
                    <a:pt x="22" y="12"/>
                    <a:pt x="22" y="12"/>
                    <a:pt x="22" y="12"/>
                  </a:cubicBezTo>
                  <a:cubicBezTo>
                    <a:pt x="19" y="9"/>
                    <a:pt x="14" y="9"/>
                    <a:pt x="11" y="12"/>
                  </a:cubicBezTo>
                  <a:cubicBezTo>
                    <a:pt x="9" y="14"/>
                    <a:pt x="10" y="20"/>
                    <a:pt x="15" y="25"/>
                  </a:cubicBezTo>
                  <a:cubicBezTo>
                    <a:pt x="44" y="55"/>
                    <a:pt x="44" y="55"/>
                    <a:pt x="44" y="55"/>
                  </a:cubicBezTo>
                  <a:cubicBezTo>
                    <a:pt x="46" y="57"/>
                    <a:pt x="46" y="59"/>
                    <a:pt x="44" y="61"/>
                  </a:cubicBezTo>
                  <a:cubicBezTo>
                    <a:pt x="44" y="61"/>
                    <a:pt x="43" y="62"/>
                    <a:pt x="4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8"/>
            <p:cNvSpPr/>
            <p:nvPr/>
          </p:nvSpPr>
          <p:spPr bwMode="auto">
            <a:xfrm>
              <a:off x="9957561" y="5496816"/>
              <a:ext cx="87249" cy="203183"/>
            </a:xfrm>
            <a:custGeom>
              <a:avLst/>
              <a:gdLst>
                <a:gd name="T0" fmla="*/ 27 w 31"/>
                <a:gd name="T1" fmla="*/ 72 h 72"/>
                <a:gd name="T2" fmla="*/ 23 w 31"/>
                <a:gd name="T3" fmla="*/ 68 h 72"/>
                <a:gd name="T4" fmla="*/ 23 w 31"/>
                <a:gd name="T5" fmla="*/ 16 h 72"/>
                <a:gd name="T6" fmla="*/ 16 w 31"/>
                <a:gd name="T7" fmla="*/ 8 h 72"/>
                <a:gd name="T8" fmla="*/ 8 w 31"/>
                <a:gd name="T9" fmla="*/ 16 h 72"/>
                <a:gd name="T10" fmla="*/ 8 w 31"/>
                <a:gd name="T11" fmla="*/ 68 h 72"/>
                <a:gd name="T12" fmla="*/ 4 w 31"/>
                <a:gd name="T13" fmla="*/ 72 h 72"/>
                <a:gd name="T14" fmla="*/ 0 w 31"/>
                <a:gd name="T15" fmla="*/ 68 h 72"/>
                <a:gd name="T16" fmla="*/ 0 w 31"/>
                <a:gd name="T17" fmla="*/ 16 h 72"/>
                <a:gd name="T18" fmla="*/ 16 w 31"/>
                <a:gd name="T19" fmla="*/ 0 h 72"/>
                <a:gd name="T20" fmla="*/ 31 w 31"/>
                <a:gd name="T21" fmla="*/ 16 h 72"/>
                <a:gd name="T22" fmla="*/ 31 w 31"/>
                <a:gd name="T23" fmla="*/ 68 h 72"/>
                <a:gd name="T24" fmla="*/ 27 w 31"/>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72">
                  <a:moveTo>
                    <a:pt x="27" y="72"/>
                  </a:moveTo>
                  <a:cubicBezTo>
                    <a:pt x="25" y="72"/>
                    <a:pt x="23" y="70"/>
                    <a:pt x="23" y="68"/>
                  </a:cubicBezTo>
                  <a:cubicBezTo>
                    <a:pt x="23" y="16"/>
                    <a:pt x="23" y="16"/>
                    <a:pt x="23" y="16"/>
                  </a:cubicBezTo>
                  <a:cubicBezTo>
                    <a:pt x="23" y="11"/>
                    <a:pt x="20" y="8"/>
                    <a:pt x="16" y="8"/>
                  </a:cubicBezTo>
                  <a:cubicBezTo>
                    <a:pt x="12" y="8"/>
                    <a:pt x="8" y="11"/>
                    <a:pt x="8" y="16"/>
                  </a:cubicBezTo>
                  <a:cubicBezTo>
                    <a:pt x="8" y="68"/>
                    <a:pt x="8" y="68"/>
                    <a:pt x="8" y="68"/>
                  </a:cubicBezTo>
                  <a:cubicBezTo>
                    <a:pt x="8" y="70"/>
                    <a:pt x="7" y="72"/>
                    <a:pt x="4" y="72"/>
                  </a:cubicBezTo>
                  <a:cubicBezTo>
                    <a:pt x="2" y="72"/>
                    <a:pt x="0" y="70"/>
                    <a:pt x="0" y="68"/>
                  </a:cubicBezTo>
                  <a:cubicBezTo>
                    <a:pt x="0" y="16"/>
                    <a:pt x="0" y="16"/>
                    <a:pt x="0" y="16"/>
                  </a:cubicBezTo>
                  <a:cubicBezTo>
                    <a:pt x="0" y="7"/>
                    <a:pt x="7" y="0"/>
                    <a:pt x="16" y="0"/>
                  </a:cubicBezTo>
                  <a:cubicBezTo>
                    <a:pt x="24" y="0"/>
                    <a:pt x="31" y="7"/>
                    <a:pt x="31" y="16"/>
                  </a:cubicBezTo>
                  <a:cubicBezTo>
                    <a:pt x="31" y="68"/>
                    <a:pt x="31" y="68"/>
                    <a:pt x="31" y="68"/>
                  </a:cubicBezTo>
                  <a:cubicBezTo>
                    <a:pt x="31" y="70"/>
                    <a:pt x="29" y="72"/>
                    <a:pt x="2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9"/>
            <p:cNvSpPr/>
            <p:nvPr/>
          </p:nvSpPr>
          <p:spPr bwMode="auto">
            <a:xfrm>
              <a:off x="10022102" y="5618726"/>
              <a:ext cx="84859" cy="81273"/>
            </a:xfrm>
            <a:custGeom>
              <a:avLst/>
              <a:gdLst>
                <a:gd name="T0" fmla="*/ 26 w 30"/>
                <a:gd name="T1" fmla="*/ 29 h 29"/>
                <a:gd name="T2" fmla="*/ 22 w 30"/>
                <a:gd name="T3" fmla="*/ 25 h 29"/>
                <a:gd name="T4" fmla="*/ 22 w 30"/>
                <a:gd name="T5" fmla="*/ 14 h 29"/>
                <a:gd name="T6" fmla="*/ 15 w 30"/>
                <a:gd name="T7" fmla="*/ 8 h 29"/>
                <a:gd name="T8" fmla="*/ 8 w 30"/>
                <a:gd name="T9" fmla="*/ 14 h 29"/>
                <a:gd name="T10" fmla="*/ 8 w 30"/>
                <a:gd name="T11" fmla="*/ 25 h 29"/>
                <a:gd name="T12" fmla="*/ 4 w 30"/>
                <a:gd name="T13" fmla="*/ 29 h 29"/>
                <a:gd name="T14" fmla="*/ 0 w 30"/>
                <a:gd name="T15" fmla="*/ 25 h 29"/>
                <a:gd name="T16" fmla="*/ 0 w 30"/>
                <a:gd name="T17" fmla="*/ 14 h 29"/>
                <a:gd name="T18" fmla="*/ 15 w 30"/>
                <a:gd name="T19" fmla="*/ 0 h 29"/>
                <a:gd name="T20" fmla="*/ 30 w 30"/>
                <a:gd name="T21" fmla="*/ 14 h 29"/>
                <a:gd name="T22" fmla="*/ 30 w 30"/>
                <a:gd name="T23" fmla="*/ 25 h 29"/>
                <a:gd name="T24" fmla="*/ 26 w 30"/>
                <a:gd name="T25"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9">
                  <a:moveTo>
                    <a:pt x="26" y="29"/>
                  </a:moveTo>
                  <a:cubicBezTo>
                    <a:pt x="24" y="29"/>
                    <a:pt x="22" y="27"/>
                    <a:pt x="22" y="25"/>
                  </a:cubicBezTo>
                  <a:cubicBezTo>
                    <a:pt x="22" y="14"/>
                    <a:pt x="22" y="14"/>
                    <a:pt x="22" y="14"/>
                  </a:cubicBezTo>
                  <a:cubicBezTo>
                    <a:pt x="22" y="11"/>
                    <a:pt x="19" y="8"/>
                    <a:pt x="15" y="8"/>
                  </a:cubicBezTo>
                  <a:cubicBezTo>
                    <a:pt x="11" y="8"/>
                    <a:pt x="8" y="11"/>
                    <a:pt x="8" y="14"/>
                  </a:cubicBezTo>
                  <a:cubicBezTo>
                    <a:pt x="8" y="25"/>
                    <a:pt x="8" y="25"/>
                    <a:pt x="8" y="25"/>
                  </a:cubicBezTo>
                  <a:cubicBezTo>
                    <a:pt x="8" y="27"/>
                    <a:pt x="6" y="29"/>
                    <a:pt x="4" y="29"/>
                  </a:cubicBezTo>
                  <a:cubicBezTo>
                    <a:pt x="2" y="29"/>
                    <a:pt x="0" y="27"/>
                    <a:pt x="0" y="25"/>
                  </a:cubicBezTo>
                  <a:cubicBezTo>
                    <a:pt x="0" y="14"/>
                    <a:pt x="0" y="14"/>
                    <a:pt x="0" y="14"/>
                  </a:cubicBezTo>
                  <a:cubicBezTo>
                    <a:pt x="0" y="7"/>
                    <a:pt x="7" y="0"/>
                    <a:pt x="15" y="0"/>
                  </a:cubicBezTo>
                  <a:cubicBezTo>
                    <a:pt x="23" y="0"/>
                    <a:pt x="30" y="7"/>
                    <a:pt x="30" y="14"/>
                  </a:cubicBezTo>
                  <a:cubicBezTo>
                    <a:pt x="30" y="25"/>
                    <a:pt x="30" y="25"/>
                    <a:pt x="30" y="25"/>
                  </a:cubicBezTo>
                  <a:cubicBezTo>
                    <a:pt x="30" y="27"/>
                    <a:pt x="28" y="29"/>
                    <a:pt x="2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40"/>
            <p:cNvSpPr/>
            <p:nvPr/>
          </p:nvSpPr>
          <p:spPr bwMode="auto">
            <a:xfrm>
              <a:off x="10084252" y="5627092"/>
              <a:ext cx="88444" cy="147009"/>
            </a:xfrm>
            <a:custGeom>
              <a:avLst/>
              <a:gdLst>
                <a:gd name="T0" fmla="*/ 27 w 31"/>
                <a:gd name="T1" fmla="*/ 52 h 52"/>
                <a:gd name="T2" fmla="*/ 23 w 31"/>
                <a:gd name="T3" fmla="*/ 48 h 52"/>
                <a:gd name="T4" fmla="*/ 23 w 31"/>
                <a:gd name="T5" fmla="*/ 16 h 52"/>
                <a:gd name="T6" fmla="*/ 15 w 31"/>
                <a:gd name="T7" fmla="*/ 8 h 52"/>
                <a:gd name="T8" fmla="*/ 8 w 31"/>
                <a:gd name="T9" fmla="*/ 13 h 52"/>
                <a:gd name="T10" fmla="*/ 8 w 31"/>
                <a:gd name="T11" fmla="*/ 22 h 52"/>
                <a:gd name="T12" fmla="*/ 4 w 31"/>
                <a:gd name="T13" fmla="*/ 26 h 52"/>
                <a:gd name="T14" fmla="*/ 0 w 31"/>
                <a:gd name="T15" fmla="*/ 22 h 52"/>
                <a:gd name="T16" fmla="*/ 0 w 31"/>
                <a:gd name="T17" fmla="*/ 13 h 52"/>
                <a:gd name="T18" fmla="*/ 15 w 31"/>
                <a:gd name="T19" fmla="*/ 0 h 52"/>
                <a:gd name="T20" fmla="*/ 31 w 31"/>
                <a:gd name="T21" fmla="*/ 16 h 52"/>
                <a:gd name="T22" fmla="*/ 31 w 31"/>
                <a:gd name="T23" fmla="*/ 48 h 52"/>
                <a:gd name="T24" fmla="*/ 27 w 31"/>
                <a:gd name="T2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52">
                  <a:moveTo>
                    <a:pt x="27" y="52"/>
                  </a:moveTo>
                  <a:cubicBezTo>
                    <a:pt x="24" y="52"/>
                    <a:pt x="23" y="50"/>
                    <a:pt x="23" y="48"/>
                  </a:cubicBezTo>
                  <a:cubicBezTo>
                    <a:pt x="23" y="16"/>
                    <a:pt x="23" y="16"/>
                    <a:pt x="23" y="16"/>
                  </a:cubicBezTo>
                  <a:cubicBezTo>
                    <a:pt x="23" y="12"/>
                    <a:pt x="19" y="8"/>
                    <a:pt x="15" y="8"/>
                  </a:cubicBezTo>
                  <a:cubicBezTo>
                    <a:pt x="12" y="8"/>
                    <a:pt x="8" y="10"/>
                    <a:pt x="8" y="13"/>
                  </a:cubicBezTo>
                  <a:cubicBezTo>
                    <a:pt x="8" y="22"/>
                    <a:pt x="8" y="22"/>
                    <a:pt x="8" y="22"/>
                  </a:cubicBezTo>
                  <a:cubicBezTo>
                    <a:pt x="8" y="24"/>
                    <a:pt x="6" y="26"/>
                    <a:pt x="4" y="26"/>
                  </a:cubicBezTo>
                  <a:cubicBezTo>
                    <a:pt x="2" y="26"/>
                    <a:pt x="0" y="24"/>
                    <a:pt x="0" y="22"/>
                  </a:cubicBezTo>
                  <a:cubicBezTo>
                    <a:pt x="0" y="13"/>
                    <a:pt x="0" y="13"/>
                    <a:pt x="0" y="13"/>
                  </a:cubicBezTo>
                  <a:cubicBezTo>
                    <a:pt x="0" y="6"/>
                    <a:pt x="7" y="0"/>
                    <a:pt x="15" y="0"/>
                  </a:cubicBezTo>
                  <a:cubicBezTo>
                    <a:pt x="24" y="0"/>
                    <a:pt x="31" y="7"/>
                    <a:pt x="31" y="16"/>
                  </a:cubicBezTo>
                  <a:cubicBezTo>
                    <a:pt x="31" y="48"/>
                    <a:pt x="31" y="48"/>
                    <a:pt x="31" y="48"/>
                  </a:cubicBezTo>
                  <a:cubicBezTo>
                    <a:pt x="31" y="50"/>
                    <a:pt x="29" y="52"/>
                    <a:pt x="27"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1"/>
            <p:cNvSpPr/>
            <p:nvPr/>
          </p:nvSpPr>
          <p:spPr bwMode="auto">
            <a:xfrm>
              <a:off x="9920510" y="5743026"/>
              <a:ext cx="252186" cy="129081"/>
            </a:xfrm>
            <a:custGeom>
              <a:avLst/>
              <a:gdLst>
                <a:gd name="T0" fmla="*/ 69 w 89"/>
                <a:gd name="T1" fmla="*/ 46 h 46"/>
                <a:gd name="T2" fmla="*/ 4 w 89"/>
                <a:gd name="T3" fmla="*/ 46 h 46"/>
                <a:gd name="T4" fmla="*/ 0 w 89"/>
                <a:gd name="T5" fmla="*/ 42 h 46"/>
                <a:gd name="T6" fmla="*/ 4 w 89"/>
                <a:gd name="T7" fmla="*/ 38 h 46"/>
                <a:gd name="T8" fmla="*/ 69 w 89"/>
                <a:gd name="T9" fmla="*/ 38 h 46"/>
                <a:gd name="T10" fmla="*/ 81 w 89"/>
                <a:gd name="T11" fmla="*/ 26 h 46"/>
                <a:gd name="T12" fmla="*/ 81 w 89"/>
                <a:gd name="T13" fmla="*/ 4 h 46"/>
                <a:gd name="T14" fmla="*/ 85 w 89"/>
                <a:gd name="T15" fmla="*/ 0 h 46"/>
                <a:gd name="T16" fmla="*/ 89 w 89"/>
                <a:gd name="T17" fmla="*/ 4 h 46"/>
                <a:gd name="T18" fmla="*/ 89 w 89"/>
                <a:gd name="T19" fmla="*/ 26 h 46"/>
                <a:gd name="T20" fmla="*/ 69 w 89"/>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46">
                  <a:moveTo>
                    <a:pt x="69" y="46"/>
                  </a:moveTo>
                  <a:cubicBezTo>
                    <a:pt x="4" y="46"/>
                    <a:pt x="4" y="46"/>
                    <a:pt x="4" y="46"/>
                  </a:cubicBezTo>
                  <a:cubicBezTo>
                    <a:pt x="2" y="46"/>
                    <a:pt x="0" y="44"/>
                    <a:pt x="0" y="42"/>
                  </a:cubicBezTo>
                  <a:cubicBezTo>
                    <a:pt x="0" y="40"/>
                    <a:pt x="1" y="38"/>
                    <a:pt x="4" y="38"/>
                  </a:cubicBezTo>
                  <a:cubicBezTo>
                    <a:pt x="69" y="38"/>
                    <a:pt x="69" y="38"/>
                    <a:pt x="69" y="38"/>
                  </a:cubicBezTo>
                  <a:cubicBezTo>
                    <a:pt x="75" y="38"/>
                    <a:pt x="81" y="32"/>
                    <a:pt x="81" y="26"/>
                  </a:cubicBezTo>
                  <a:cubicBezTo>
                    <a:pt x="81" y="4"/>
                    <a:pt x="81" y="4"/>
                    <a:pt x="81" y="4"/>
                  </a:cubicBezTo>
                  <a:cubicBezTo>
                    <a:pt x="81" y="2"/>
                    <a:pt x="82" y="0"/>
                    <a:pt x="85" y="0"/>
                  </a:cubicBezTo>
                  <a:cubicBezTo>
                    <a:pt x="87" y="0"/>
                    <a:pt x="89" y="2"/>
                    <a:pt x="89" y="4"/>
                  </a:cubicBezTo>
                  <a:cubicBezTo>
                    <a:pt x="89" y="26"/>
                    <a:pt x="89" y="26"/>
                    <a:pt x="89" y="26"/>
                  </a:cubicBezTo>
                  <a:cubicBezTo>
                    <a:pt x="89" y="37"/>
                    <a:pt x="80" y="46"/>
                    <a:pt x="6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5" name="组合 64"/>
          <p:cNvGrpSpPr/>
          <p:nvPr/>
        </p:nvGrpSpPr>
        <p:grpSpPr>
          <a:xfrm>
            <a:off x="3450457" y="5547717"/>
            <a:ext cx="358558" cy="375291"/>
            <a:chOff x="10944791" y="5496816"/>
            <a:chExt cx="358558" cy="375291"/>
          </a:xfrm>
          <a:solidFill>
            <a:schemeClr val="bg1"/>
          </a:solidFill>
        </p:grpSpPr>
        <p:sp>
          <p:nvSpPr>
            <p:cNvPr id="66" name="Freeform 42"/>
            <p:cNvSpPr/>
            <p:nvPr/>
          </p:nvSpPr>
          <p:spPr bwMode="auto">
            <a:xfrm>
              <a:off x="11026064" y="5517134"/>
              <a:ext cx="84859" cy="240234"/>
            </a:xfrm>
            <a:custGeom>
              <a:avLst/>
              <a:gdLst>
                <a:gd name="T0" fmla="*/ 4 w 30"/>
                <a:gd name="T1" fmla="*/ 85 h 85"/>
                <a:gd name="T2" fmla="*/ 0 w 30"/>
                <a:gd name="T3" fmla="*/ 81 h 85"/>
                <a:gd name="T4" fmla="*/ 0 w 30"/>
                <a:gd name="T5" fmla="*/ 16 h 85"/>
                <a:gd name="T6" fmla="*/ 15 w 30"/>
                <a:gd name="T7" fmla="*/ 0 h 85"/>
                <a:gd name="T8" fmla="*/ 30 w 30"/>
                <a:gd name="T9" fmla="*/ 16 h 85"/>
                <a:gd name="T10" fmla="*/ 30 w 30"/>
                <a:gd name="T11" fmla="*/ 59 h 85"/>
                <a:gd name="T12" fmla="*/ 26 w 30"/>
                <a:gd name="T13" fmla="*/ 63 h 85"/>
                <a:gd name="T14" fmla="*/ 22 w 30"/>
                <a:gd name="T15" fmla="*/ 59 h 85"/>
                <a:gd name="T16" fmla="*/ 22 w 30"/>
                <a:gd name="T17" fmla="*/ 16 h 85"/>
                <a:gd name="T18" fmla="*/ 15 w 30"/>
                <a:gd name="T19" fmla="*/ 8 h 85"/>
                <a:gd name="T20" fmla="*/ 8 w 30"/>
                <a:gd name="T21" fmla="*/ 16 h 85"/>
                <a:gd name="T22" fmla="*/ 8 w 30"/>
                <a:gd name="T23" fmla="*/ 81 h 85"/>
                <a:gd name="T24" fmla="*/ 4 w 30"/>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5">
                  <a:moveTo>
                    <a:pt x="4" y="85"/>
                  </a:moveTo>
                  <a:cubicBezTo>
                    <a:pt x="2" y="85"/>
                    <a:pt x="0" y="84"/>
                    <a:pt x="0" y="81"/>
                  </a:cubicBezTo>
                  <a:cubicBezTo>
                    <a:pt x="0" y="16"/>
                    <a:pt x="0" y="16"/>
                    <a:pt x="0" y="16"/>
                  </a:cubicBezTo>
                  <a:cubicBezTo>
                    <a:pt x="0" y="7"/>
                    <a:pt x="7" y="0"/>
                    <a:pt x="15" y="0"/>
                  </a:cubicBezTo>
                  <a:cubicBezTo>
                    <a:pt x="24" y="0"/>
                    <a:pt x="30" y="7"/>
                    <a:pt x="30" y="16"/>
                  </a:cubicBezTo>
                  <a:cubicBezTo>
                    <a:pt x="30" y="59"/>
                    <a:pt x="30" y="59"/>
                    <a:pt x="30" y="59"/>
                  </a:cubicBezTo>
                  <a:cubicBezTo>
                    <a:pt x="30" y="61"/>
                    <a:pt x="29" y="63"/>
                    <a:pt x="26" y="63"/>
                  </a:cubicBezTo>
                  <a:cubicBezTo>
                    <a:pt x="24" y="63"/>
                    <a:pt x="22" y="61"/>
                    <a:pt x="22" y="59"/>
                  </a:cubicBezTo>
                  <a:cubicBezTo>
                    <a:pt x="22" y="16"/>
                    <a:pt x="22" y="16"/>
                    <a:pt x="22" y="16"/>
                  </a:cubicBezTo>
                  <a:cubicBezTo>
                    <a:pt x="22" y="12"/>
                    <a:pt x="19" y="8"/>
                    <a:pt x="15" y="8"/>
                  </a:cubicBezTo>
                  <a:cubicBezTo>
                    <a:pt x="11" y="8"/>
                    <a:pt x="8" y="12"/>
                    <a:pt x="8" y="16"/>
                  </a:cubicBezTo>
                  <a:cubicBezTo>
                    <a:pt x="8" y="81"/>
                    <a:pt x="8" y="81"/>
                    <a:pt x="8" y="81"/>
                  </a:cubicBezTo>
                  <a:cubicBezTo>
                    <a:pt x="8" y="84"/>
                    <a:pt x="6" y="85"/>
                    <a:pt x="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3"/>
            <p:cNvSpPr/>
            <p:nvPr/>
          </p:nvSpPr>
          <p:spPr bwMode="auto">
            <a:xfrm>
              <a:off x="10944791" y="5697609"/>
              <a:ext cx="130276" cy="174498"/>
            </a:xfrm>
            <a:custGeom>
              <a:avLst/>
              <a:gdLst>
                <a:gd name="T0" fmla="*/ 42 w 46"/>
                <a:gd name="T1" fmla="*/ 62 h 62"/>
                <a:gd name="T2" fmla="*/ 39 w 46"/>
                <a:gd name="T3" fmla="*/ 61 h 62"/>
                <a:gd name="T4" fmla="*/ 9 w 46"/>
                <a:gd name="T5" fmla="*/ 31 h 62"/>
                <a:gd name="T6" fmla="*/ 6 w 46"/>
                <a:gd name="T7" fmla="*/ 6 h 62"/>
                <a:gd name="T8" fmla="*/ 28 w 46"/>
                <a:gd name="T9" fmla="*/ 6 h 62"/>
                <a:gd name="T10" fmla="*/ 36 w 46"/>
                <a:gd name="T11" fmla="*/ 15 h 62"/>
                <a:gd name="T12" fmla="*/ 36 w 46"/>
                <a:gd name="T13" fmla="*/ 20 h 62"/>
                <a:gd name="T14" fmla="*/ 30 w 46"/>
                <a:gd name="T15" fmla="*/ 20 h 62"/>
                <a:gd name="T16" fmla="*/ 22 w 46"/>
                <a:gd name="T17" fmla="*/ 12 h 62"/>
                <a:gd name="T18" fmla="*/ 11 w 46"/>
                <a:gd name="T19" fmla="*/ 12 h 62"/>
                <a:gd name="T20" fmla="*/ 15 w 46"/>
                <a:gd name="T21" fmla="*/ 25 h 62"/>
                <a:gd name="T22" fmla="*/ 44 w 46"/>
                <a:gd name="T23" fmla="*/ 55 h 62"/>
                <a:gd name="T24" fmla="*/ 44 w 46"/>
                <a:gd name="T25" fmla="*/ 61 h 62"/>
                <a:gd name="T26" fmla="*/ 42 w 46"/>
                <a:gd name="T2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62">
                  <a:moveTo>
                    <a:pt x="42" y="62"/>
                  </a:moveTo>
                  <a:cubicBezTo>
                    <a:pt x="41" y="62"/>
                    <a:pt x="40" y="61"/>
                    <a:pt x="39" y="61"/>
                  </a:cubicBezTo>
                  <a:cubicBezTo>
                    <a:pt x="9" y="31"/>
                    <a:pt x="9" y="31"/>
                    <a:pt x="9" y="31"/>
                  </a:cubicBezTo>
                  <a:cubicBezTo>
                    <a:pt x="1" y="23"/>
                    <a:pt x="0" y="12"/>
                    <a:pt x="6" y="6"/>
                  </a:cubicBezTo>
                  <a:cubicBezTo>
                    <a:pt x="12" y="0"/>
                    <a:pt x="21" y="0"/>
                    <a:pt x="28" y="6"/>
                  </a:cubicBezTo>
                  <a:cubicBezTo>
                    <a:pt x="36" y="15"/>
                    <a:pt x="36" y="15"/>
                    <a:pt x="36" y="15"/>
                  </a:cubicBezTo>
                  <a:cubicBezTo>
                    <a:pt x="37" y="16"/>
                    <a:pt x="37" y="19"/>
                    <a:pt x="36" y="20"/>
                  </a:cubicBezTo>
                  <a:cubicBezTo>
                    <a:pt x="34" y="22"/>
                    <a:pt x="32" y="22"/>
                    <a:pt x="30" y="20"/>
                  </a:cubicBezTo>
                  <a:cubicBezTo>
                    <a:pt x="22" y="12"/>
                    <a:pt x="22" y="12"/>
                    <a:pt x="22" y="12"/>
                  </a:cubicBezTo>
                  <a:cubicBezTo>
                    <a:pt x="19" y="9"/>
                    <a:pt x="14" y="9"/>
                    <a:pt x="11" y="12"/>
                  </a:cubicBezTo>
                  <a:cubicBezTo>
                    <a:pt x="9" y="14"/>
                    <a:pt x="10" y="20"/>
                    <a:pt x="15" y="25"/>
                  </a:cubicBezTo>
                  <a:cubicBezTo>
                    <a:pt x="44" y="55"/>
                    <a:pt x="44" y="55"/>
                    <a:pt x="44" y="55"/>
                  </a:cubicBezTo>
                  <a:cubicBezTo>
                    <a:pt x="46" y="57"/>
                    <a:pt x="46" y="59"/>
                    <a:pt x="44" y="61"/>
                  </a:cubicBezTo>
                  <a:cubicBezTo>
                    <a:pt x="44" y="61"/>
                    <a:pt x="43" y="62"/>
                    <a:pt x="4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4"/>
            <p:cNvSpPr/>
            <p:nvPr/>
          </p:nvSpPr>
          <p:spPr bwMode="auto">
            <a:xfrm>
              <a:off x="11088214" y="5496816"/>
              <a:ext cx="88444" cy="203183"/>
            </a:xfrm>
            <a:custGeom>
              <a:avLst/>
              <a:gdLst>
                <a:gd name="T0" fmla="*/ 27 w 31"/>
                <a:gd name="T1" fmla="*/ 72 h 72"/>
                <a:gd name="T2" fmla="*/ 23 w 31"/>
                <a:gd name="T3" fmla="*/ 68 h 72"/>
                <a:gd name="T4" fmla="*/ 23 w 31"/>
                <a:gd name="T5" fmla="*/ 16 h 72"/>
                <a:gd name="T6" fmla="*/ 16 w 31"/>
                <a:gd name="T7" fmla="*/ 8 h 72"/>
                <a:gd name="T8" fmla="*/ 8 w 31"/>
                <a:gd name="T9" fmla="*/ 16 h 72"/>
                <a:gd name="T10" fmla="*/ 8 w 31"/>
                <a:gd name="T11" fmla="*/ 68 h 72"/>
                <a:gd name="T12" fmla="*/ 4 w 31"/>
                <a:gd name="T13" fmla="*/ 72 h 72"/>
                <a:gd name="T14" fmla="*/ 0 w 31"/>
                <a:gd name="T15" fmla="*/ 68 h 72"/>
                <a:gd name="T16" fmla="*/ 0 w 31"/>
                <a:gd name="T17" fmla="*/ 16 h 72"/>
                <a:gd name="T18" fmla="*/ 16 w 31"/>
                <a:gd name="T19" fmla="*/ 0 h 72"/>
                <a:gd name="T20" fmla="*/ 31 w 31"/>
                <a:gd name="T21" fmla="*/ 16 h 72"/>
                <a:gd name="T22" fmla="*/ 31 w 31"/>
                <a:gd name="T23" fmla="*/ 68 h 72"/>
                <a:gd name="T24" fmla="*/ 27 w 31"/>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72">
                  <a:moveTo>
                    <a:pt x="27" y="72"/>
                  </a:moveTo>
                  <a:cubicBezTo>
                    <a:pt x="25" y="72"/>
                    <a:pt x="23" y="70"/>
                    <a:pt x="23" y="68"/>
                  </a:cubicBezTo>
                  <a:cubicBezTo>
                    <a:pt x="23" y="16"/>
                    <a:pt x="23" y="16"/>
                    <a:pt x="23" y="16"/>
                  </a:cubicBezTo>
                  <a:cubicBezTo>
                    <a:pt x="23" y="11"/>
                    <a:pt x="20" y="8"/>
                    <a:pt x="16" y="8"/>
                  </a:cubicBezTo>
                  <a:cubicBezTo>
                    <a:pt x="12" y="8"/>
                    <a:pt x="8" y="11"/>
                    <a:pt x="8" y="16"/>
                  </a:cubicBezTo>
                  <a:cubicBezTo>
                    <a:pt x="8" y="68"/>
                    <a:pt x="8" y="68"/>
                    <a:pt x="8" y="68"/>
                  </a:cubicBezTo>
                  <a:cubicBezTo>
                    <a:pt x="8" y="70"/>
                    <a:pt x="7" y="72"/>
                    <a:pt x="4" y="72"/>
                  </a:cubicBezTo>
                  <a:cubicBezTo>
                    <a:pt x="2" y="72"/>
                    <a:pt x="0" y="70"/>
                    <a:pt x="0" y="68"/>
                  </a:cubicBezTo>
                  <a:cubicBezTo>
                    <a:pt x="0" y="16"/>
                    <a:pt x="0" y="16"/>
                    <a:pt x="0" y="16"/>
                  </a:cubicBezTo>
                  <a:cubicBezTo>
                    <a:pt x="0" y="7"/>
                    <a:pt x="7" y="0"/>
                    <a:pt x="16" y="0"/>
                  </a:cubicBezTo>
                  <a:cubicBezTo>
                    <a:pt x="24" y="0"/>
                    <a:pt x="31" y="7"/>
                    <a:pt x="31" y="16"/>
                  </a:cubicBezTo>
                  <a:cubicBezTo>
                    <a:pt x="31" y="68"/>
                    <a:pt x="31" y="68"/>
                    <a:pt x="31" y="68"/>
                  </a:cubicBezTo>
                  <a:cubicBezTo>
                    <a:pt x="31" y="70"/>
                    <a:pt x="29" y="72"/>
                    <a:pt x="2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5"/>
            <p:cNvSpPr/>
            <p:nvPr/>
          </p:nvSpPr>
          <p:spPr bwMode="auto">
            <a:xfrm>
              <a:off x="11153949" y="5517134"/>
              <a:ext cx="84859" cy="182865"/>
            </a:xfrm>
            <a:custGeom>
              <a:avLst/>
              <a:gdLst>
                <a:gd name="T0" fmla="*/ 26 w 30"/>
                <a:gd name="T1" fmla="*/ 65 h 65"/>
                <a:gd name="T2" fmla="*/ 22 w 30"/>
                <a:gd name="T3" fmla="*/ 61 h 65"/>
                <a:gd name="T4" fmla="*/ 22 w 30"/>
                <a:gd name="T5" fmla="*/ 16 h 65"/>
                <a:gd name="T6" fmla="*/ 15 w 30"/>
                <a:gd name="T7" fmla="*/ 8 h 65"/>
                <a:gd name="T8" fmla="*/ 8 w 30"/>
                <a:gd name="T9" fmla="*/ 16 h 65"/>
                <a:gd name="T10" fmla="*/ 8 w 30"/>
                <a:gd name="T11" fmla="*/ 61 h 65"/>
                <a:gd name="T12" fmla="*/ 4 w 30"/>
                <a:gd name="T13" fmla="*/ 65 h 65"/>
                <a:gd name="T14" fmla="*/ 0 w 30"/>
                <a:gd name="T15" fmla="*/ 61 h 65"/>
                <a:gd name="T16" fmla="*/ 0 w 30"/>
                <a:gd name="T17" fmla="*/ 16 h 65"/>
                <a:gd name="T18" fmla="*/ 15 w 30"/>
                <a:gd name="T19" fmla="*/ 0 h 65"/>
                <a:gd name="T20" fmla="*/ 30 w 30"/>
                <a:gd name="T21" fmla="*/ 16 h 65"/>
                <a:gd name="T22" fmla="*/ 30 w 30"/>
                <a:gd name="T23" fmla="*/ 61 h 65"/>
                <a:gd name="T24" fmla="*/ 26 w 30"/>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65">
                  <a:moveTo>
                    <a:pt x="26" y="65"/>
                  </a:moveTo>
                  <a:cubicBezTo>
                    <a:pt x="24" y="65"/>
                    <a:pt x="22" y="63"/>
                    <a:pt x="22" y="61"/>
                  </a:cubicBezTo>
                  <a:cubicBezTo>
                    <a:pt x="22" y="16"/>
                    <a:pt x="22" y="16"/>
                    <a:pt x="22" y="16"/>
                  </a:cubicBezTo>
                  <a:cubicBezTo>
                    <a:pt x="22" y="12"/>
                    <a:pt x="19" y="8"/>
                    <a:pt x="15" y="8"/>
                  </a:cubicBezTo>
                  <a:cubicBezTo>
                    <a:pt x="11" y="8"/>
                    <a:pt x="8" y="12"/>
                    <a:pt x="8" y="16"/>
                  </a:cubicBezTo>
                  <a:cubicBezTo>
                    <a:pt x="8" y="61"/>
                    <a:pt x="8" y="61"/>
                    <a:pt x="8" y="61"/>
                  </a:cubicBezTo>
                  <a:cubicBezTo>
                    <a:pt x="8" y="63"/>
                    <a:pt x="6" y="65"/>
                    <a:pt x="4" y="65"/>
                  </a:cubicBezTo>
                  <a:cubicBezTo>
                    <a:pt x="2" y="65"/>
                    <a:pt x="0" y="63"/>
                    <a:pt x="0" y="61"/>
                  </a:cubicBezTo>
                  <a:cubicBezTo>
                    <a:pt x="0" y="16"/>
                    <a:pt x="0" y="16"/>
                    <a:pt x="0" y="16"/>
                  </a:cubicBezTo>
                  <a:cubicBezTo>
                    <a:pt x="0" y="7"/>
                    <a:pt x="7" y="0"/>
                    <a:pt x="15" y="0"/>
                  </a:cubicBezTo>
                  <a:cubicBezTo>
                    <a:pt x="23" y="0"/>
                    <a:pt x="30" y="7"/>
                    <a:pt x="30" y="16"/>
                  </a:cubicBezTo>
                  <a:cubicBezTo>
                    <a:pt x="30" y="61"/>
                    <a:pt x="30" y="61"/>
                    <a:pt x="30" y="61"/>
                  </a:cubicBezTo>
                  <a:cubicBezTo>
                    <a:pt x="30" y="63"/>
                    <a:pt x="28" y="65"/>
                    <a:pt x="26"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6"/>
            <p:cNvSpPr/>
            <p:nvPr/>
          </p:nvSpPr>
          <p:spPr bwMode="auto">
            <a:xfrm>
              <a:off x="11216099" y="5629482"/>
              <a:ext cx="87249" cy="144619"/>
            </a:xfrm>
            <a:custGeom>
              <a:avLst/>
              <a:gdLst>
                <a:gd name="T0" fmla="*/ 27 w 31"/>
                <a:gd name="T1" fmla="*/ 51 h 51"/>
                <a:gd name="T2" fmla="*/ 23 w 31"/>
                <a:gd name="T3" fmla="*/ 47 h 51"/>
                <a:gd name="T4" fmla="*/ 23 w 31"/>
                <a:gd name="T5" fmla="*/ 16 h 51"/>
                <a:gd name="T6" fmla="*/ 15 w 31"/>
                <a:gd name="T7" fmla="*/ 8 h 51"/>
                <a:gd name="T8" fmla="*/ 8 w 31"/>
                <a:gd name="T9" fmla="*/ 12 h 51"/>
                <a:gd name="T10" fmla="*/ 8 w 31"/>
                <a:gd name="T11" fmla="*/ 21 h 51"/>
                <a:gd name="T12" fmla="*/ 4 w 31"/>
                <a:gd name="T13" fmla="*/ 25 h 51"/>
                <a:gd name="T14" fmla="*/ 0 w 31"/>
                <a:gd name="T15" fmla="*/ 21 h 51"/>
                <a:gd name="T16" fmla="*/ 0 w 31"/>
                <a:gd name="T17" fmla="*/ 12 h 51"/>
                <a:gd name="T18" fmla="*/ 15 w 31"/>
                <a:gd name="T19" fmla="*/ 0 h 51"/>
                <a:gd name="T20" fmla="*/ 31 w 31"/>
                <a:gd name="T21" fmla="*/ 16 h 51"/>
                <a:gd name="T22" fmla="*/ 31 w 31"/>
                <a:gd name="T23" fmla="*/ 47 h 51"/>
                <a:gd name="T24" fmla="*/ 27 w 31"/>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51">
                  <a:moveTo>
                    <a:pt x="27" y="51"/>
                  </a:moveTo>
                  <a:cubicBezTo>
                    <a:pt x="24" y="51"/>
                    <a:pt x="23" y="49"/>
                    <a:pt x="23" y="47"/>
                  </a:cubicBezTo>
                  <a:cubicBezTo>
                    <a:pt x="23" y="16"/>
                    <a:pt x="23" y="16"/>
                    <a:pt x="23" y="16"/>
                  </a:cubicBezTo>
                  <a:cubicBezTo>
                    <a:pt x="23" y="12"/>
                    <a:pt x="19" y="8"/>
                    <a:pt x="15" y="8"/>
                  </a:cubicBezTo>
                  <a:cubicBezTo>
                    <a:pt x="11" y="8"/>
                    <a:pt x="8" y="10"/>
                    <a:pt x="8" y="12"/>
                  </a:cubicBezTo>
                  <a:cubicBezTo>
                    <a:pt x="8" y="21"/>
                    <a:pt x="8" y="21"/>
                    <a:pt x="8" y="21"/>
                  </a:cubicBezTo>
                  <a:cubicBezTo>
                    <a:pt x="8" y="23"/>
                    <a:pt x="6" y="25"/>
                    <a:pt x="4" y="25"/>
                  </a:cubicBezTo>
                  <a:cubicBezTo>
                    <a:pt x="2" y="25"/>
                    <a:pt x="0" y="23"/>
                    <a:pt x="0" y="21"/>
                  </a:cubicBezTo>
                  <a:cubicBezTo>
                    <a:pt x="0" y="12"/>
                    <a:pt x="0" y="12"/>
                    <a:pt x="0" y="12"/>
                  </a:cubicBezTo>
                  <a:cubicBezTo>
                    <a:pt x="0" y="6"/>
                    <a:pt x="7" y="0"/>
                    <a:pt x="15" y="0"/>
                  </a:cubicBezTo>
                  <a:cubicBezTo>
                    <a:pt x="24" y="0"/>
                    <a:pt x="31" y="7"/>
                    <a:pt x="31" y="16"/>
                  </a:cubicBezTo>
                  <a:cubicBezTo>
                    <a:pt x="31" y="47"/>
                    <a:pt x="31" y="47"/>
                    <a:pt x="31" y="47"/>
                  </a:cubicBezTo>
                  <a:cubicBezTo>
                    <a:pt x="31" y="49"/>
                    <a:pt x="29" y="51"/>
                    <a:pt x="27"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7"/>
            <p:cNvSpPr/>
            <p:nvPr/>
          </p:nvSpPr>
          <p:spPr bwMode="auto">
            <a:xfrm>
              <a:off x="11052358" y="5743026"/>
              <a:ext cx="250991" cy="129081"/>
            </a:xfrm>
            <a:custGeom>
              <a:avLst/>
              <a:gdLst>
                <a:gd name="T0" fmla="*/ 69 w 89"/>
                <a:gd name="T1" fmla="*/ 46 h 46"/>
                <a:gd name="T2" fmla="*/ 4 w 89"/>
                <a:gd name="T3" fmla="*/ 46 h 46"/>
                <a:gd name="T4" fmla="*/ 0 w 89"/>
                <a:gd name="T5" fmla="*/ 42 h 46"/>
                <a:gd name="T6" fmla="*/ 4 w 89"/>
                <a:gd name="T7" fmla="*/ 38 h 46"/>
                <a:gd name="T8" fmla="*/ 69 w 89"/>
                <a:gd name="T9" fmla="*/ 38 h 46"/>
                <a:gd name="T10" fmla="*/ 81 w 89"/>
                <a:gd name="T11" fmla="*/ 26 h 46"/>
                <a:gd name="T12" fmla="*/ 81 w 89"/>
                <a:gd name="T13" fmla="*/ 4 h 46"/>
                <a:gd name="T14" fmla="*/ 85 w 89"/>
                <a:gd name="T15" fmla="*/ 0 h 46"/>
                <a:gd name="T16" fmla="*/ 89 w 89"/>
                <a:gd name="T17" fmla="*/ 4 h 46"/>
                <a:gd name="T18" fmla="*/ 89 w 89"/>
                <a:gd name="T19" fmla="*/ 26 h 46"/>
                <a:gd name="T20" fmla="*/ 69 w 89"/>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46">
                  <a:moveTo>
                    <a:pt x="69" y="46"/>
                  </a:moveTo>
                  <a:cubicBezTo>
                    <a:pt x="4" y="46"/>
                    <a:pt x="4" y="46"/>
                    <a:pt x="4" y="46"/>
                  </a:cubicBezTo>
                  <a:cubicBezTo>
                    <a:pt x="2" y="46"/>
                    <a:pt x="0" y="44"/>
                    <a:pt x="0" y="42"/>
                  </a:cubicBezTo>
                  <a:cubicBezTo>
                    <a:pt x="0" y="40"/>
                    <a:pt x="1" y="38"/>
                    <a:pt x="4" y="38"/>
                  </a:cubicBezTo>
                  <a:cubicBezTo>
                    <a:pt x="69" y="38"/>
                    <a:pt x="69" y="38"/>
                    <a:pt x="69" y="38"/>
                  </a:cubicBezTo>
                  <a:cubicBezTo>
                    <a:pt x="75" y="38"/>
                    <a:pt x="81" y="32"/>
                    <a:pt x="81" y="26"/>
                  </a:cubicBezTo>
                  <a:cubicBezTo>
                    <a:pt x="81" y="4"/>
                    <a:pt x="81" y="4"/>
                    <a:pt x="81" y="4"/>
                  </a:cubicBezTo>
                  <a:cubicBezTo>
                    <a:pt x="81" y="2"/>
                    <a:pt x="82" y="0"/>
                    <a:pt x="85" y="0"/>
                  </a:cubicBezTo>
                  <a:cubicBezTo>
                    <a:pt x="87" y="0"/>
                    <a:pt x="89" y="2"/>
                    <a:pt x="89" y="4"/>
                  </a:cubicBezTo>
                  <a:cubicBezTo>
                    <a:pt x="89" y="26"/>
                    <a:pt x="89" y="26"/>
                    <a:pt x="89" y="26"/>
                  </a:cubicBezTo>
                  <a:cubicBezTo>
                    <a:pt x="89" y="37"/>
                    <a:pt x="80" y="46"/>
                    <a:pt x="6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ppt_x"/>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ppt_x"/>
                                          </p:val>
                                        </p:tav>
                                        <p:tav tm="100000">
                                          <p:val>
                                            <p:strVal val="#ppt_x"/>
                                          </p:val>
                                        </p:tav>
                                      </p:tavLst>
                                    </p:anim>
                                    <p:anim calcmode="lin" valueType="num">
                                      <p:cBhvr additive="base">
                                        <p:cTn id="27" dur="500" fill="hold"/>
                                        <p:tgtEl>
                                          <p:spTgt spid="3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ppt_x"/>
                                          </p:val>
                                        </p:tav>
                                        <p:tav tm="100000">
                                          <p:val>
                                            <p:strVal val="#ppt_x"/>
                                          </p:val>
                                        </p:tav>
                                      </p:tavLst>
                                    </p:anim>
                                    <p:anim calcmode="lin" valueType="num">
                                      <p:cBhvr additive="base">
                                        <p:cTn id="31" dur="500" fill="hold"/>
                                        <p:tgtEl>
                                          <p:spTgt spid="51"/>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ppt_x"/>
                                          </p:val>
                                        </p:tav>
                                        <p:tav tm="100000">
                                          <p:val>
                                            <p:strVal val="#ppt_x"/>
                                          </p:val>
                                        </p:tav>
                                      </p:tavLst>
                                    </p:anim>
                                    <p:anim calcmode="lin" valueType="num">
                                      <p:cBhvr additive="base">
                                        <p:cTn id="35" dur="500" fill="hold"/>
                                        <p:tgtEl>
                                          <p:spTgt spid="6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ppt_x"/>
                                          </p:val>
                                        </p:tav>
                                        <p:tav tm="100000">
                                          <p:val>
                                            <p:strVal val="#ppt_x"/>
                                          </p:val>
                                        </p:tav>
                                      </p:tavLst>
                                    </p:anim>
                                    <p:anim calcmode="lin" valueType="num">
                                      <p:cBhvr additive="base">
                                        <p:cTn id="39" dur="500" fill="hold"/>
                                        <p:tgtEl>
                                          <p:spTgt spid="3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ppt_x"/>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ppt_x"/>
                                          </p:val>
                                        </p:tav>
                                        <p:tav tm="100000">
                                          <p:val>
                                            <p:strVal val="#ppt_x"/>
                                          </p:val>
                                        </p:tav>
                                      </p:tavLst>
                                    </p:anim>
                                    <p:anim calcmode="lin" valueType="num">
                                      <p:cBhvr additive="base">
                                        <p:cTn id="47" dur="500" fill="hold"/>
                                        <p:tgtEl>
                                          <p:spTgt spid="4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500" fill="hold"/>
                                        <p:tgtEl>
                                          <p:spTgt spid="42"/>
                                        </p:tgtEl>
                                        <p:attrNameLst>
                                          <p:attrName>ppt_x</p:attrName>
                                        </p:attrNameLst>
                                      </p:cBhvr>
                                      <p:tavLst>
                                        <p:tav tm="0">
                                          <p:val>
                                            <p:strVal val="#ppt_x"/>
                                          </p:val>
                                        </p:tav>
                                        <p:tav tm="100000">
                                          <p:val>
                                            <p:strVal val="#ppt_x"/>
                                          </p:val>
                                        </p:tav>
                                      </p:tavLst>
                                    </p:anim>
                                    <p:anim calcmode="lin" valueType="num">
                                      <p:cBhvr additive="base">
                                        <p:cTn id="51" dur="500" fill="hold"/>
                                        <p:tgtEl>
                                          <p:spTgt spid="42"/>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500" fill="hold"/>
                                        <p:tgtEl>
                                          <p:spTgt spid="44"/>
                                        </p:tgtEl>
                                        <p:attrNameLst>
                                          <p:attrName>ppt_x</p:attrName>
                                        </p:attrNameLst>
                                      </p:cBhvr>
                                      <p:tavLst>
                                        <p:tav tm="0">
                                          <p:val>
                                            <p:strVal val="#ppt_x"/>
                                          </p:val>
                                        </p:tav>
                                        <p:tav tm="100000">
                                          <p:val>
                                            <p:strVal val="#ppt_x"/>
                                          </p:val>
                                        </p:tav>
                                      </p:tavLst>
                                    </p:anim>
                                    <p:anim calcmode="lin" valueType="num">
                                      <p:cBhvr additive="base">
                                        <p:cTn id="55" dur="500" fill="hold"/>
                                        <p:tgtEl>
                                          <p:spTgt spid="44"/>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additive="base">
                                        <p:cTn id="58" dur="500" fill="hold"/>
                                        <p:tgtEl>
                                          <p:spTgt spid="58"/>
                                        </p:tgtEl>
                                        <p:attrNameLst>
                                          <p:attrName>ppt_x</p:attrName>
                                        </p:attrNameLst>
                                      </p:cBhvr>
                                      <p:tavLst>
                                        <p:tav tm="0">
                                          <p:val>
                                            <p:strVal val="#ppt_x"/>
                                          </p:val>
                                        </p:tav>
                                        <p:tav tm="100000">
                                          <p:val>
                                            <p:strVal val="#ppt_x"/>
                                          </p:val>
                                        </p:tav>
                                      </p:tavLst>
                                    </p:anim>
                                    <p:anim calcmode="lin" valueType="num">
                                      <p:cBhvr additive="base">
                                        <p:cTn id="59"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5" grpId="0" animBg="1"/>
      <p:bldP spid="30" grpId="0"/>
      <p:bldP spid="36" grpId="0"/>
      <p:bldP spid="38" grpId="0" animBg="1"/>
      <p:bldP spid="39" grpId="0" animBg="1"/>
      <p:bldP spid="40"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210588" cy="400110"/>
          </a:xfrm>
          <a:prstGeom prst="rect">
            <a:avLst/>
          </a:prstGeom>
          <a:noFill/>
        </p:spPr>
        <p:txBody>
          <a:bodyPr wrap="none" rtlCol="0" anchor="ctr">
            <a:spAutoFit/>
          </a:bodyPr>
          <a:lstStyle/>
          <a:p>
            <a:r>
              <a:rPr lang="zh-CN" altLang="en-US" sz="2000" b="1" dirty="0" smtClean="0">
                <a:cs typeface="+mn-ea"/>
                <a:sym typeface="+mn-lt"/>
              </a:rPr>
              <a:t>客户服务</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1061335" y="1240672"/>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新业主，留下美好的第一印象</a:t>
            </a:r>
            <a:endParaRPr lang="zh-CN" altLang="en-US" sz="2400" b="1" dirty="0">
              <a:solidFill>
                <a:schemeClr val="bg1"/>
              </a:solidFill>
              <a:cs typeface="+mn-ea"/>
              <a:sym typeface="+mn-lt"/>
            </a:endParaRPr>
          </a:p>
        </p:txBody>
      </p:sp>
      <p:grpSp>
        <p:nvGrpSpPr>
          <p:cNvPr id="43" name="组合 42"/>
          <p:cNvGrpSpPr/>
          <p:nvPr/>
        </p:nvGrpSpPr>
        <p:grpSpPr>
          <a:xfrm>
            <a:off x="4017750" y="3086307"/>
            <a:ext cx="3867036" cy="2314678"/>
            <a:chOff x="3898080" y="2400300"/>
            <a:chExt cx="4084804" cy="2445026"/>
          </a:xfrm>
        </p:grpSpPr>
        <p:grpSp>
          <p:nvGrpSpPr>
            <p:cNvPr id="72" name="组合 71"/>
            <p:cNvGrpSpPr/>
            <p:nvPr/>
          </p:nvGrpSpPr>
          <p:grpSpPr>
            <a:xfrm>
              <a:off x="3898080" y="2400300"/>
              <a:ext cx="4084804" cy="2445026"/>
              <a:chOff x="2442482" y="5894780"/>
              <a:chExt cx="885825" cy="530225"/>
            </a:xfrm>
          </p:grpSpPr>
          <p:sp>
            <p:nvSpPr>
              <p:cNvPr id="77" name="Freeform 107"/>
              <p:cNvSpPr/>
              <p:nvPr/>
            </p:nvSpPr>
            <p:spPr bwMode="auto">
              <a:xfrm>
                <a:off x="2896507" y="6172593"/>
                <a:ext cx="431800" cy="252412"/>
              </a:xfrm>
              <a:custGeom>
                <a:avLst/>
                <a:gdLst>
                  <a:gd name="T0" fmla="*/ 0 w 272"/>
                  <a:gd name="T1" fmla="*/ 111 h 159"/>
                  <a:gd name="T2" fmla="*/ 45 w 272"/>
                  <a:gd name="T3" fmla="*/ 159 h 159"/>
                  <a:gd name="T4" fmla="*/ 272 w 272"/>
                  <a:gd name="T5" fmla="*/ 159 h 159"/>
                  <a:gd name="T6" fmla="*/ 113 w 272"/>
                  <a:gd name="T7" fmla="*/ 0 h 159"/>
                  <a:gd name="T8" fmla="*/ 0 w 272"/>
                  <a:gd name="T9" fmla="*/ 111 h 159"/>
                </a:gdLst>
                <a:ahLst/>
                <a:cxnLst>
                  <a:cxn ang="0">
                    <a:pos x="T0" y="T1"/>
                  </a:cxn>
                  <a:cxn ang="0">
                    <a:pos x="T2" y="T3"/>
                  </a:cxn>
                  <a:cxn ang="0">
                    <a:pos x="T4" y="T5"/>
                  </a:cxn>
                  <a:cxn ang="0">
                    <a:pos x="T6" y="T7"/>
                  </a:cxn>
                  <a:cxn ang="0">
                    <a:pos x="T8" y="T9"/>
                  </a:cxn>
                </a:cxnLst>
                <a:rect l="0" t="0" r="r" b="b"/>
                <a:pathLst>
                  <a:path w="272" h="159">
                    <a:moveTo>
                      <a:pt x="0" y="111"/>
                    </a:moveTo>
                    <a:lnTo>
                      <a:pt x="45" y="159"/>
                    </a:lnTo>
                    <a:lnTo>
                      <a:pt x="272" y="159"/>
                    </a:lnTo>
                    <a:lnTo>
                      <a:pt x="113" y="0"/>
                    </a:lnTo>
                    <a:lnTo>
                      <a:pt x="0" y="11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8" name="Freeform 108"/>
              <p:cNvSpPr/>
              <p:nvPr/>
            </p:nvSpPr>
            <p:spPr bwMode="auto">
              <a:xfrm>
                <a:off x="2442482" y="5894780"/>
                <a:ext cx="427038" cy="252412"/>
              </a:xfrm>
              <a:custGeom>
                <a:avLst/>
                <a:gdLst>
                  <a:gd name="T0" fmla="*/ 243 w 269"/>
                  <a:gd name="T1" fmla="*/ 73 h 159"/>
                  <a:gd name="T2" fmla="*/ 269 w 269"/>
                  <a:gd name="T3" fmla="*/ 45 h 159"/>
                  <a:gd name="T4" fmla="*/ 224 w 269"/>
                  <a:gd name="T5" fmla="*/ 0 h 159"/>
                  <a:gd name="T6" fmla="*/ 0 w 269"/>
                  <a:gd name="T7" fmla="*/ 0 h 159"/>
                  <a:gd name="T8" fmla="*/ 158 w 269"/>
                  <a:gd name="T9" fmla="*/ 159 h 159"/>
                  <a:gd name="T10" fmla="*/ 243 w 269"/>
                  <a:gd name="T11" fmla="*/ 73 h 159"/>
                </a:gdLst>
                <a:ahLst/>
                <a:cxnLst>
                  <a:cxn ang="0">
                    <a:pos x="T0" y="T1"/>
                  </a:cxn>
                  <a:cxn ang="0">
                    <a:pos x="T2" y="T3"/>
                  </a:cxn>
                  <a:cxn ang="0">
                    <a:pos x="T4" y="T5"/>
                  </a:cxn>
                  <a:cxn ang="0">
                    <a:pos x="T6" y="T7"/>
                  </a:cxn>
                  <a:cxn ang="0">
                    <a:pos x="T8" y="T9"/>
                  </a:cxn>
                  <a:cxn ang="0">
                    <a:pos x="T10" y="T11"/>
                  </a:cxn>
                </a:cxnLst>
                <a:rect l="0" t="0" r="r" b="b"/>
                <a:pathLst>
                  <a:path w="269" h="159">
                    <a:moveTo>
                      <a:pt x="243" y="73"/>
                    </a:moveTo>
                    <a:lnTo>
                      <a:pt x="269" y="45"/>
                    </a:lnTo>
                    <a:lnTo>
                      <a:pt x="224" y="0"/>
                    </a:lnTo>
                    <a:lnTo>
                      <a:pt x="0" y="0"/>
                    </a:lnTo>
                    <a:lnTo>
                      <a:pt x="158" y="159"/>
                    </a:lnTo>
                    <a:lnTo>
                      <a:pt x="243" y="7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9" name="Freeform 109"/>
              <p:cNvSpPr/>
              <p:nvPr/>
            </p:nvSpPr>
            <p:spPr bwMode="auto">
              <a:xfrm>
                <a:off x="2442482" y="5894780"/>
                <a:ext cx="885825" cy="530225"/>
              </a:xfrm>
              <a:custGeom>
                <a:avLst/>
                <a:gdLst>
                  <a:gd name="T0" fmla="*/ 558 w 558"/>
                  <a:gd name="T1" fmla="*/ 0 h 334"/>
                  <a:gd name="T2" fmla="*/ 331 w 558"/>
                  <a:gd name="T3" fmla="*/ 0 h 334"/>
                  <a:gd name="T4" fmla="*/ 0 w 558"/>
                  <a:gd name="T5" fmla="*/ 334 h 334"/>
                  <a:gd name="T6" fmla="*/ 224 w 558"/>
                  <a:gd name="T7" fmla="*/ 334 h 334"/>
                  <a:gd name="T8" fmla="*/ 558 w 558"/>
                  <a:gd name="T9" fmla="*/ 0 h 334"/>
                </a:gdLst>
                <a:ahLst/>
                <a:cxnLst>
                  <a:cxn ang="0">
                    <a:pos x="T0" y="T1"/>
                  </a:cxn>
                  <a:cxn ang="0">
                    <a:pos x="T2" y="T3"/>
                  </a:cxn>
                  <a:cxn ang="0">
                    <a:pos x="T4" y="T5"/>
                  </a:cxn>
                  <a:cxn ang="0">
                    <a:pos x="T6" y="T7"/>
                  </a:cxn>
                  <a:cxn ang="0">
                    <a:pos x="T8" y="T9"/>
                  </a:cxn>
                </a:cxnLst>
                <a:rect l="0" t="0" r="r" b="b"/>
                <a:pathLst>
                  <a:path w="558" h="334">
                    <a:moveTo>
                      <a:pt x="558" y="0"/>
                    </a:moveTo>
                    <a:lnTo>
                      <a:pt x="331" y="0"/>
                    </a:lnTo>
                    <a:lnTo>
                      <a:pt x="0" y="334"/>
                    </a:lnTo>
                    <a:lnTo>
                      <a:pt x="224" y="334"/>
                    </a:lnTo>
                    <a:lnTo>
                      <a:pt x="55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3" name="Freeform 91"/>
            <p:cNvSpPr>
              <a:spLocks noEditPoints="1" noChangeArrowheads="1"/>
            </p:cNvSpPr>
            <p:nvPr/>
          </p:nvSpPr>
          <p:spPr bwMode="auto">
            <a:xfrm>
              <a:off x="4882680" y="2593289"/>
              <a:ext cx="481850" cy="352822"/>
            </a:xfrm>
            <a:custGeom>
              <a:avLst/>
              <a:gdLst>
                <a:gd name="T0" fmla="*/ 2147483647 w 237"/>
                <a:gd name="T1" fmla="*/ 2147483647 h 167"/>
                <a:gd name="T2" fmla="*/ 2147483647 w 237"/>
                <a:gd name="T3" fmla="*/ 2147483647 h 167"/>
                <a:gd name="T4" fmla="*/ 2147483647 w 237"/>
                <a:gd name="T5" fmla="*/ 2147483647 h 167"/>
                <a:gd name="T6" fmla="*/ 2147483647 w 237"/>
                <a:gd name="T7" fmla="*/ 2147483647 h 167"/>
                <a:gd name="T8" fmla="*/ 2147483647 w 237"/>
                <a:gd name="T9" fmla="*/ 2147483647 h 167"/>
                <a:gd name="T10" fmla="*/ 2147483647 w 237"/>
                <a:gd name="T11" fmla="*/ 2147483647 h 167"/>
                <a:gd name="T12" fmla="*/ 2147483647 w 237"/>
                <a:gd name="T13" fmla="*/ 2147483647 h 167"/>
                <a:gd name="T14" fmla="*/ 2147483647 w 237"/>
                <a:gd name="T15" fmla="*/ 2147483647 h 167"/>
                <a:gd name="T16" fmla="*/ 2147483647 w 237"/>
                <a:gd name="T17" fmla="*/ 2147483647 h 167"/>
                <a:gd name="T18" fmla="*/ 2147483647 w 237"/>
                <a:gd name="T19" fmla="*/ 2147483647 h 167"/>
                <a:gd name="T20" fmla="*/ 2147483647 w 237"/>
                <a:gd name="T21" fmla="*/ 2147483647 h 167"/>
                <a:gd name="T22" fmla="*/ 2147483647 w 237"/>
                <a:gd name="T23" fmla="*/ 2147483647 h 167"/>
                <a:gd name="T24" fmla="*/ 2147483647 w 237"/>
                <a:gd name="T25" fmla="*/ 2147483647 h 167"/>
                <a:gd name="T26" fmla="*/ 2147483647 w 237"/>
                <a:gd name="T27" fmla="*/ 2147483647 h 167"/>
                <a:gd name="T28" fmla="*/ 2147483647 w 237"/>
                <a:gd name="T29" fmla="*/ 2147483647 h 167"/>
                <a:gd name="T30" fmla="*/ 2147483647 w 237"/>
                <a:gd name="T31" fmla="*/ 2147483647 h 167"/>
                <a:gd name="T32" fmla="*/ 2147483647 w 237"/>
                <a:gd name="T33" fmla="*/ 2147483647 h 167"/>
                <a:gd name="T34" fmla="*/ 2147483647 w 237"/>
                <a:gd name="T35" fmla="*/ 2147483647 h 167"/>
                <a:gd name="T36" fmla="*/ 0 w 237"/>
                <a:gd name="T37" fmla="*/ 2147483647 h 167"/>
                <a:gd name="T38" fmla="*/ 2147483647 w 237"/>
                <a:gd name="T39" fmla="*/ 2147483647 h 167"/>
                <a:gd name="T40" fmla="*/ 2147483647 w 237"/>
                <a:gd name="T41" fmla="*/ 2147483647 h 167"/>
                <a:gd name="T42" fmla="*/ 2147483647 w 237"/>
                <a:gd name="T43" fmla="*/ 2147483647 h 167"/>
                <a:gd name="T44" fmla="*/ 2147483647 w 237"/>
                <a:gd name="T45" fmla="*/ 2147483647 h 167"/>
                <a:gd name="T46" fmla="*/ 2147483647 w 237"/>
                <a:gd name="T47" fmla="*/ 2147483647 h 167"/>
                <a:gd name="T48" fmla="*/ 2147483647 w 237"/>
                <a:gd name="T49" fmla="*/ 2147483647 h 167"/>
                <a:gd name="T50" fmla="*/ 2147483647 w 237"/>
                <a:gd name="T51" fmla="*/ 2147483647 h 167"/>
                <a:gd name="T52" fmla="*/ 2147483647 w 237"/>
                <a:gd name="T53" fmla="*/ 0 h 167"/>
                <a:gd name="T54" fmla="*/ 2147483647 w 237"/>
                <a:gd name="T55" fmla="*/ 2147483647 h 167"/>
                <a:gd name="T56" fmla="*/ 2147483647 w 237"/>
                <a:gd name="T57" fmla="*/ 2147483647 h 167"/>
                <a:gd name="T58" fmla="*/ 2147483647 w 237"/>
                <a:gd name="T59" fmla="*/ 2147483647 h 167"/>
                <a:gd name="T60" fmla="*/ 2147483647 w 237"/>
                <a:gd name="T61" fmla="*/ 2147483647 h 167"/>
                <a:gd name="T62" fmla="*/ 2147483647 w 237"/>
                <a:gd name="T63" fmla="*/ 2147483647 h 167"/>
                <a:gd name="T64" fmla="*/ 2147483647 w 237"/>
                <a:gd name="T65" fmla="*/ 2147483647 h 167"/>
                <a:gd name="T66" fmla="*/ 2147483647 w 237"/>
                <a:gd name="T67" fmla="*/ 2147483647 h 167"/>
                <a:gd name="T68" fmla="*/ 2147483647 w 237"/>
                <a:gd name="T69" fmla="*/ 0 h 167"/>
                <a:gd name="T70" fmla="*/ 2147483647 w 237"/>
                <a:gd name="T71" fmla="*/ 0 h 167"/>
                <a:gd name="T72" fmla="*/ 2147483647 w 237"/>
                <a:gd name="T73" fmla="*/ 2147483647 h 167"/>
                <a:gd name="T74" fmla="*/ 2147483647 w 237"/>
                <a:gd name="T75" fmla="*/ 2147483647 h 167"/>
                <a:gd name="T76" fmla="*/ 2147483647 w 237"/>
                <a:gd name="T77" fmla="*/ 2147483647 h 167"/>
                <a:gd name="T78" fmla="*/ 2147483647 w 237"/>
                <a:gd name="T79" fmla="*/ 2147483647 h 167"/>
                <a:gd name="T80" fmla="*/ 2147483647 w 237"/>
                <a:gd name="T81" fmla="*/ 2147483647 h 167"/>
                <a:gd name="T82" fmla="*/ 2147483647 w 237"/>
                <a:gd name="T83" fmla="*/ 2147483647 h 167"/>
                <a:gd name="T84" fmla="*/ 2147483647 w 237"/>
                <a:gd name="T85" fmla="*/ 2147483647 h 167"/>
                <a:gd name="T86" fmla="*/ 2147483647 w 237"/>
                <a:gd name="T87" fmla="*/ 2147483647 h 167"/>
                <a:gd name="T88" fmla="*/ 2147483647 w 237"/>
                <a:gd name="T89" fmla="*/ 2147483647 h 167"/>
                <a:gd name="T90" fmla="*/ 2147483647 w 237"/>
                <a:gd name="T91" fmla="*/ 2147483647 h 167"/>
                <a:gd name="T92" fmla="*/ 2147483647 w 237"/>
                <a:gd name="T93" fmla="*/ 2147483647 h 1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7"/>
                <a:gd name="T142" fmla="*/ 0 h 167"/>
                <a:gd name="T143" fmla="*/ 237 w 237"/>
                <a:gd name="T144" fmla="*/ 167 h 16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7" h="167">
                  <a:moveTo>
                    <a:pt x="19" y="120"/>
                  </a:moveTo>
                  <a:lnTo>
                    <a:pt x="100" y="120"/>
                  </a:lnTo>
                  <a:lnTo>
                    <a:pt x="114" y="167"/>
                  </a:lnTo>
                  <a:lnTo>
                    <a:pt x="5" y="167"/>
                  </a:lnTo>
                  <a:lnTo>
                    <a:pt x="19" y="120"/>
                  </a:lnTo>
                  <a:close/>
                  <a:moveTo>
                    <a:pt x="223" y="78"/>
                  </a:moveTo>
                  <a:lnTo>
                    <a:pt x="223" y="92"/>
                  </a:lnTo>
                  <a:lnTo>
                    <a:pt x="234" y="101"/>
                  </a:lnTo>
                  <a:lnTo>
                    <a:pt x="220" y="101"/>
                  </a:lnTo>
                  <a:lnTo>
                    <a:pt x="213" y="113"/>
                  </a:lnTo>
                  <a:lnTo>
                    <a:pt x="213" y="99"/>
                  </a:lnTo>
                  <a:lnTo>
                    <a:pt x="199" y="90"/>
                  </a:lnTo>
                  <a:lnTo>
                    <a:pt x="213" y="92"/>
                  </a:lnTo>
                  <a:lnTo>
                    <a:pt x="223" y="78"/>
                  </a:lnTo>
                  <a:close/>
                  <a:moveTo>
                    <a:pt x="22" y="90"/>
                  </a:moveTo>
                  <a:lnTo>
                    <a:pt x="15" y="101"/>
                  </a:lnTo>
                  <a:lnTo>
                    <a:pt x="0" y="101"/>
                  </a:lnTo>
                  <a:lnTo>
                    <a:pt x="12" y="108"/>
                  </a:lnTo>
                  <a:lnTo>
                    <a:pt x="12" y="123"/>
                  </a:lnTo>
                  <a:lnTo>
                    <a:pt x="19" y="111"/>
                  </a:lnTo>
                  <a:lnTo>
                    <a:pt x="36" y="111"/>
                  </a:lnTo>
                  <a:lnTo>
                    <a:pt x="22" y="104"/>
                  </a:lnTo>
                  <a:lnTo>
                    <a:pt x="22" y="90"/>
                  </a:lnTo>
                  <a:close/>
                  <a:moveTo>
                    <a:pt x="88" y="0"/>
                  </a:moveTo>
                  <a:lnTo>
                    <a:pt x="86" y="28"/>
                  </a:lnTo>
                  <a:lnTo>
                    <a:pt x="112" y="45"/>
                  </a:lnTo>
                  <a:lnTo>
                    <a:pt x="83" y="42"/>
                  </a:lnTo>
                  <a:lnTo>
                    <a:pt x="67" y="68"/>
                  </a:lnTo>
                  <a:lnTo>
                    <a:pt x="69" y="40"/>
                  </a:lnTo>
                  <a:lnTo>
                    <a:pt x="43" y="23"/>
                  </a:lnTo>
                  <a:lnTo>
                    <a:pt x="71" y="23"/>
                  </a:lnTo>
                  <a:lnTo>
                    <a:pt x="88" y="0"/>
                  </a:lnTo>
                  <a:close/>
                  <a:moveTo>
                    <a:pt x="142" y="120"/>
                  </a:moveTo>
                  <a:lnTo>
                    <a:pt x="223" y="120"/>
                  </a:lnTo>
                  <a:lnTo>
                    <a:pt x="237" y="167"/>
                  </a:lnTo>
                  <a:lnTo>
                    <a:pt x="128" y="167"/>
                  </a:lnTo>
                  <a:lnTo>
                    <a:pt x="142" y="120"/>
                  </a:lnTo>
                  <a:close/>
                  <a:moveTo>
                    <a:pt x="78" y="59"/>
                  </a:moveTo>
                  <a:lnTo>
                    <a:pt x="64" y="106"/>
                  </a:lnTo>
                  <a:lnTo>
                    <a:pt x="173" y="106"/>
                  </a:lnTo>
                  <a:lnTo>
                    <a:pt x="159" y="59"/>
                  </a:lnTo>
                  <a:lnTo>
                    <a:pt x="78" y="59"/>
                  </a:lnTo>
                  <a:close/>
                </a:path>
              </a:pathLst>
            </a:custGeom>
            <a:solidFill>
              <a:schemeClr val="bg1"/>
            </a:solidFill>
            <a:ln>
              <a:noFill/>
            </a:ln>
          </p:spPr>
          <p:txBody>
            <a:bodyPr lIns="121917" tIns="60958" rIns="121917" bIns="60958"/>
            <a:lstStyle/>
            <a:p>
              <a:endParaRPr lang="zh-CN" altLang="en-US"/>
            </a:p>
          </p:txBody>
        </p:sp>
        <p:sp>
          <p:nvSpPr>
            <p:cNvPr id="74" name="Freeform 93"/>
            <p:cNvSpPr>
              <a:spLocks noEditPoints="1" noChangeArrowheads="1"/>
            </p:cNvSpPr>
            <p:nvPr/>
          </p:nvSpPr>
          <p:spPr bwMode="auto">
            <a:xfrm>
              <a:off x="4744672" y="4263352"/>
              <a:ext cx="538780" cy="381048"/>
            </a:xfrm>
            <a:custGeom>
              <a:avLst/>
              <a:gdLst>
                <a:gd name="T0" fmla="*/ 2147483647 w 112"/>
                <a:gd name="T1" fmla="*/ 2147483647 h 77"/>
                <a:gd name="T2" fmla="*/ 2147483647 w 112"/>
                <a:gd name="T3" fmla="*/ 2147483647 h 77"/>
                <a:gd name="T4" fmla="*/ 2147483647 w 112"/>
                <a:gd name="T5" fmla="*/ 2147483647 h 77"/>
                <a:gd name="T6" fmla="*/ 2147483647 w 112"/>
                <a:gd name="T7" fmla="*/ 2147483647 h 77"/>
                <a:gd name="T8" fmla="*/ 2147483647 w 112"/>
                <a:gd name="T9" fmla="*/ 2147483647 h 77"/>
                <a:gd name="T10" fmla="*/ 0 w 112"/>
                <a:gd name="T11" fmla="*/ 2147483647 h 77"/>
                <a:gd name="T12" fmla="*/ 2147483647 w 112"/>
                <a:gd name="T13" fmla="*/ 2147483647 h 77"/>
                <a:gd name="T14" fmla="*/ 2147483647 w 112"/>
                <a:gd name="T15" fmla="*/ 2147483647 h 77"/>
                <a:gd name="T16" fmla="*/ 2147483647 w 112"/>
                <a:gd name="T17" fmla="*/ 2147483647 h 77"/>
                <a:gd name="T18" fmla="*/ 2147483647 w 112"/>
                <a:gd name="T19" fmla="*/ 2147483647 h 77"/>
                <a:gd name="T20" fmla="*/ 2147483647 w 112"/>
                <a:gd name="T21" fmla="*/ 2147483647 h 77"/>
                <a:gd name="T22" fmla="*/ 2147483647 w 112"/>
                <a:gd name="T23" fmla="*/ 2147483647 h 77"/>
                <a:gd name="T24" fmla="*/ 2147483647 w 112"/>
                <a:gd name="T25" fmla="*/ 2147483647 h 77"/>
                <a:gd name="T26" fmla="*/ 2147483647 w 112"/>
                <a:gd name="T27" fmla="*/ 2147483647 h 77"/>
                <a:gd name="T28" fmla="*/ 2147483647 w 112"/>
                <a:gd name="T29" fmla="*/ 2147483647 h 77"/>
                <a:gd name="T30" fmla="*/ 2147483647 w 112"/>
                <a:gd name="T31" fmla="*/ 2147483647 h 77"/>
                <a:gd name="T32" fmla="*/ 2147483647 w 112"/>
                <a:gd name="T33" fmla="*/ 2147483647 h 77"/>
                <a:gd name="T34" fmla="*/ 2147483647 w 112"/>
                <a:gd name="T35" fmla="*/ 2147483647 h 77"/>
                <a:gd name="T36" fmla="*/ 2147483647 w 112"/>
                <a:gd name="T37" fmla="*/ 2147483647 h 77"/>
                <a:gd name="T38" fmla="*/ 2147483647 w 112"/>
                <a:gd name="T39" fmla="*/ 2147483647 h 77"/>
                <a:gd name="T40" fmla="*/ 2147483647 w 112"/>
                <a:gd name="T41" fmla="*/ 2147483647 h 77"/>
                <a:gd name="T42" fmla="*/ 2147483647 w 112"/>
                <a:gd name="T43" fmla="*/ 2147483647 h 77"/>
                <a:gd name="T44" fmla="*/ 2147483647 w 112"/>
                <a:gd name="T45" fmla="*/ 2147483647 h 77"/>
                <a:gd name="T46" fmla="*/ 2147483647 w 112"/>
                <a:gd name="T47" fmla="*/ 2147483647 h 77"/>
                <a:gd name="T48" fmla="*/ 2147483647 w 112"/>
                <a:gd name="T49" fmla="*/ 2147483647 h 77"/>
                <a:gd name="T50" fmla="*/ 2147483647 w 112"/>
                <a:gd name="T51" fmla="*/ 2147483647 h 77"/>
                <a:gd name="T52" fmla="*/ 2147483647 w 112"/>
                <a:gd name="T53" fmla="*/ 2147483647 h 77"/>
                <a:gd name="T54" fmla="*/ 2147483647 w 112"/>
                <a:gd name="T55" fmla="*/ 2147483647 h 77"/>
                <a:gd name="T56" fmla="*/ 2147483647 w 112"/>
                <a:gd name="T57" fmla="*/ 2147483647 h 77"/>
                <a:gd name="T58" fmla="*/ 2147483647 w 112"/>
                <a:gd name="T59" fmla="*/ 2147483647 h 77"/>
                <a:gd name="T60" fmla="*/ 2147483647 w 112"/>
                <a:gd name="T61" fmla="*/ 2147483647 h 77"/>
                <a:gd name="T62" fmla="*/ 2147483647 w 112"/>
                <a:gd name="T63" fmla="*/ 2147483647 h 77"/>
                <a:gd name="T64" fmla="*/ 2147483647 w 112"/>
                <a:gd name="T65" fmla="*/ 2147483647 h 77"/>
                <a:gd name="T66" fmla="*/ 2147483647 w 112"/>
                <a:gd name="T67" fmla="*/ 2147483647 h 77"/>
                <a:gd name="T68" fmla="*/ 2147483647 w 112"/>
                <a:gd name="T69" fmla="*/ 2147483647 h 77"/>
                <a:gd name="T70" fmla="*/ 2147483647 w 112"/>
                <a:gd name="T71" fmla="*/ 2147483647 h 77"/>
                <a:gd name="T72" fmla="*/ 2147483647 w 112"/>
                <a:gd name="T73" fmla="*/ 2147483647 h 77"/>
                <a:gd name="T74" fmla="*/ 2147483647 w 112"/>
                <a:gd name="T75" fmla="*/ 2147483647 h 77"/>
                <a:gd name="T76" fmla="*/ 2147483647 w 112"/>
                <a:gd name="T77" fmla="*/ 2147483647 h 77"/>
                <a:gd name="T78" fmla="*/ 2147483647 w 112"/>
                <a:gd name="T79" fmla="*/ 2147483647 h 77"/>
                <a:gd name="T80" fmla="*/ 2147483647 w 112"/>
                <a:gd name="T81" fmla="*/ 2147483647 h 77"/>
                <a:gd name="T82" fmla="*/ 2147483647 w 112"/>
                <a:gd name="T83" fmla="*/ 2147483647 h 77"/>
                <a:gd name="T84" fmla="*/ 2147483647 w 112"/>
                <a:gd name="T85" fmla="*/ 2147483647 h 77"/>
                <a:gd name="T86" fmla="*/ 2147483647 w 112"/>
                <a:gd name="T87" fmla="*/ 2147483647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2"/>
                <a:gd name="T133" fmla="*/ 0 h 77"/>
                <a:gd name="T134" fmla="*/ 112 w 112"/>
                <a:gd name="T135" fmla="*/ 77 h 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lIns="121917" tIns="60958" rIns="121917" bIns="60958"/>
            <a:lstStyle/>
            <a:p>
              <a:endParaRPr lang="zh-CN" altLang="en-US"/>
            </a:p>
          </p:txBody>
        </p:sp>
        <p:sp>
          <p:nvSpPr>
            <p:cNvPr id="75" name="Freeform 68"/>
            <p:cNvSpPr>
              <a:spLocks noEditPoints="1" noChangeArrowheads="1"/>
            </p:cNvSpPr>
            <p:nvPr/>
          </p:nvSpPr>
          <p:spPr bwMode="auto">
            <a:xfrm>
              <a:off x="6511643" y="2596602"/>
              <a:ext cx="475661" cy="493855"/>
            </a:xfrm>
            <a:custGeom>
              <a:avLst/>
              <a:gdLst>
                <a:gd name="T0" fmla="*/ 2147483647 w 99"/>
                <a:gd name="T1" fmla="*/ 2147483647 h 99"/>
                <a:gd name="T2" fmla="*/ 2147483647 w 99"/>
                <a:gd name="T3" fmla="*/ 2147483647 h 99"/>
                <a:gd name="T4" fmla="*/ 2147483647 w 99"/>
                <a:gd name="T5" fmla="*/ 2147483647 h 99"/>
                <a:gd name="T6" fmla="*/ 2147483647 w 99"/>
                <a:gd name="T7" fmla="*/ 2147483647 h 99"/>
                <a:gd name="T8" fmla="*/ 2147483647 w 99"/>
                <a:gd name="T9" fmla="*/ 2147483647 h 99"/>
                <a:gd name="T10" fmla="*/ 2147483647 w 99"/>
                <a:gd name="T11" fmla="*/ 2147483647 h 99"/>
                <a:gd name="T12" fmla="*/ 2147483647 w 99"/>
                <a:gd name="T13" fmla="*/ 2147483647 h 99"/>
                <a:gd name="T14" fmla="*/ 2147483647 w 99"/>
                <a:gd name="T15" fmla="*/ 2147483647 h 99"/>
                <a:gd name="T16" fmla="*/ 2147483647 w 99"/>
                <a:gd name="T17" fmla="*/ 2147483647 h 99"/>
                <a:gd name="T18" fmla="*/ 2147483647 w 99"/>
                <a:gd name="T19" fmla="*/ 2147483647 h 99"/>
                <a:gd name="T20" fmla="*/ 2147483647 w 99"/>
                <a:gd name="T21" fmla="*/ 2147483647 h 99"/>
                <a:gd name="T22" fmla="*/ 2147483647 w 99"/>
                <a:gd name="T23" fmla="*/ 2147483647 h 99"/>
                <a:gd name="T24" fmla="*/ 2147483647 w 99"/>
                <a:gd name="T25" fmla="*/ 2147483647 h 99"/>
                <a:gd name="T26" fmla="*/ 2147483647 w 99"/>
                <a:gd name="T27" fmla="*/ 2147483647 h 99"/>
                <a:gd name="T28" fmla="*/ 2147483647 w 99"/>
                <a:gd name="T29" fmla="*/ 2147483647 h 99"/>
                <a:gd name="T30" fmla="*/ 2147483647 w 99"/>
                <a:gd name="T31" fmla="*/ 2147483647 h 99"/>
                <a:gd name="T32" fmla="*/ 2147483647 w 99"/>
                <a:gd name="T33" fmla="*/ 2147483647 h 99"/>
                <a:gd name="T34" fmla="*/ 0 w 99"/>
                <a:gd name="T35" fmla="*/ 2147483647 h 99"/>
                <a:gd name="T36" fmla="*/ 2147483647 w 99"/>
                <a:gd name="T37" fmla="*/ 2147483647 h 99"/>
                <a:gd name="T38" fmla="*/ 2147483647 w 99"/>
                <a:gd name="T39" fmla="*/ 2147483647 h 99"/>
                <a:gd name="T40" fmla="*/ 2147483647 w 99"/>
                <a:gd name="T41" fmla="*/ 2147483647 h 99"/>
                <a:gd name="T42" fmla="*/ 2147483647 w 99"/>
                <a:gd name="T43" fmla="*/ 2147483647 h 99"/>
                <a:gd name="T44" fmla="*/ 2147483647 w 99"/>
                <a:gd name="T45" fmla="*/ 2147483647 h 99"/>
                <a:gd name="T46" fmla="*/ 2147483647 w 99"/>
                <a:gd name="T47" fmla="*/ 0 h 99"/>
                <a:gd name="T48" fmla="*/ 2147483647 w 99"/>
                <a:gd name="T49" fmla="*/ 2147483647 h 99"/>
                <a:gd name="T50" fmla="*/ 2147483647 w 99"/>
                <a:gd name="T51" fmla="*/ 2147483647 h 99"/>
                <a:gd name="T52" fmla="*/ 2147483647 w 99"/>
                <a:gd name="T53" fmla="*/ 2147483647 h 99"/>
                <a:gd name="T54" fmla="*/ 2147483647 w 99"/>
                <a:gd name="T55" fmla="*/ 2147483647 h 99"/>
                <a:gd name="T56" fmla="*/ 2147483647 w 99"/>
                <a:gd name="T57" fmla="*/ 2147483647 h 99"/>
                <a:gd name="T58" fmla="*/ 2147483647 w 99"/>
                <a:gd name="T59" fmla="*/ 2147483647 h 99"/>
                <a:gd name="T60" fmla="*/ 2147483647 w 99"/>
                <a:gd name="T61" fmla="*/ 2147483647 h 99"/>
                <a:gd name="T62" fmla="*/ 2147483647 w 99"/>
                <a:gd name="T63" fmla="*/ 2147483647 h 99"/>
                <a:gd name="T64" fmla="*/ 2147483647 w 99"/>
                <a:gd name="T65" fmla="*/ 2147483647 h 99"/>
                <a:gd name="T66" fmla="*/ 2147483647 w 99"/>
                <a:gd name="T67" fmla="*/ 2147483647 h 99"/>
                <a:gd name="T68" fmla="*/ 2147483647 w 99"/>
                <a:gd name="T69" fmla="*/ 2147483647 h 99"/>
                <a:gd name="T70" fmla="*/ 2147483647 w 99"/>
                <a:gd name="T71" fmla="*/ 2147483647 h 99"/>
                <a:gd name="T72" fmla="*/ 2147483647 w 99"/>
                <a:gd name="T73" fmla="*/ 2147483647 h 99"/>
                <a:gd name="T74" fmla="*/ 2147483647 w 99"/>
                <a:gd name="T75" fmla="*/ 2147483647 h 99"/>
                <a:gd name="T76" fmla="*/ 2147483647 w 99"/>
                <a:gd name="T77" fmla="*/ 2147483647 h 99"/>
                <a:gd name="T78" fmla="*/ 2147483647 w 99"/>
                <a:gd name="T79" fmla="*/ 2147483647 h 99"/>
                <a:gd name="T80" fmla="*/ 2147483647 w 99"/>
                <a:gd name="T81" fmla="*/ 2147483647 h 99"/>
                <a:gd name="T82" fmla="*/ 2147483647 w 99"/>
                <a:gd name="T83" fmla="*/ 2147483647 h 99"/>
                <a:gd name="T84" fmla="*/ 2147483647 w 99"/>
                <a:gd name="T85" fmla="*/ 2147483647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9"/>
                <a:gd name="T130" fmla="*/ 0 h 99"/>
                <a:gd name="T131" fmla="*/ 99 w 99"/>
                <a:gd name="T132" fmla="*/ 99 h 9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p:spPr>
          <p:txBody>
            <a:bodyPr lIns="121917" tIns="60958" rIns="121917" bIns="60958"/>
            <a:lstStyle/>
            <a:p>
              <a:endParaRPr lang="zh-CN" altLang="en-US"/>
            </a:p>
          </p:txBody>
        </p:sp>
        <p:sp>
          <p:nvSpPr>
            <p:cNvPr id="76" name="Freeform 85"/>
            <p:cNvSpPr>
              <a:spLocks noEditPoints="1" noChangeArrowheads="1"/>
            </p:cNvSpPr>
            <p:nvPr/>
          </p:nvSpPr>
          <p:spPr bwMode="auto">
            <a:xfrm>
              <a:off x="6749473" y="4331209"/>
              <a:ext cx="328740" cy="337130"/>
            </a:xfrm>
            <a:custGeom>
              <a:avLst/>
              <a:gdLst>
                <a:gd name="T0" fmla="*/ 2147483647 w 199"/>
                <a:gd name="T1" fmla="*/ 0 h 196"/>
                <a:gd name="T2" fmla="*/ 2147483647 w 199"/>
                <a:gd name="T3" fmla="*/ 2147483647 h 196"/>
                <a:gd name="T4" fmla="*/ 2147483647 w 199"/>
                <a:gd name="T5" fmla="*/ 2147483647 h 196"/>
                <a:gd name="T6" fmla="*/ 2147483647 w 199"/>
                <a:gd name="T7" fmla="*/ 2147483647 h 196"/>
                <a:gd name="T8" fmla="*/ 2147483647 w 199"/>
                <a:gd name="T9" fmla="*/ 2147483647 h 196"/>
                <a:gd name="T10" fmla="*/ 2147483647 w 199"/>
                <a:gd name="T11" fmla="*/ 2147483647 h 196"/>
                <a:gd name="T12" fmla="*/ 2147483647 w 199"/>
                <a:gd name="T13" fmla="*/ 2147483647 h 196"/>
                <a:gd name="T14" fmla="*/ 0 w 199"/>
                <a:gd name="T15" fmla="*/ 2147483647 h 196"/>
                <a:gd name="T16" fmla="*/ 2147483647 w 199"/>
                <a:gd name="T17" fmla="*/ 2147483647 h 196"/>
                <a:gd name="T18" fmla="*/ 0 w 199"/>
                <a:gd name="T19" fmla="*/ 2147483647 h 196"/>
                <a:gd name="T20" fmla="*/ 0 w 199"/>
                <a:gd name="T21" fmla="*/ 0 h 196"/>
                <a:gd name="T22" fmla="*/ 2147483647 w 199"/>
                <a:gd name="T23" fmla="*/ 2147483647 h 196"/>
                <a:gd name="T24" fmla="*/ 2147483647 w 199"/>
                <a:gd name="T25" fmla="*/ 2147483647 h 196"/>
                <a:gd name="T26" fmla="*/ 2147483647 w 199"/>
                <a:gd name="T27" fmla="*/ 2147483647 h 196"/>
                <a:gd name="T28" fmla="*/ 2147483647 w 199"/>
                <a:gd name="T29" fmla="*/ 2147483647 h 196"/>
                <a:gd name="T30" fmla="*/ 2147483647 w 199"/>
                <a:gd name="T31" fmla="*/ 2147483647 h 196"/>
                <a:gd name="T32" fmla="*/ 2147483647 w 199"/>
                <a:gd name="T33" fmla="*/ 2147483647 h 196"/>
                <a:gd name="T34" fmla="*/ 2147483647 w 199"/>
                <a:gd name="T35" fmla="*/ 2147483647 h 196"/>
                <a:gd name="T36" fmla="*/ 2147483647 w 199"/>
                <a:gd name="T37" fmla="*/ 2147483647 h 196"/>
                <a:gd name="T38" fmla="*/ 2147483647 w 199"/>
                <a:gd name="T39" fmla="*/ 2147483647 h 196"/>
                <a:gd name="T40" fmla="*/ 2147483647 w 199"/>
                <a:gd name="T41" fmla="*/ 2147483647 h 196"/>
                <a:gd name="T42" fmla="*/ 2147483647 w 199"/>
                <a:gd name="T43" fmla="*/ 2147483647 h 196"/>
                <a:gd name="T44" fmla="*/ 2147483647 w 199"/>
                <a:gd name="T45" fmla="*/ 2147483647 h 196"/>
                <a:gd name="T46" fmla="*/ 2147483647 w 199"/>
                <a:gd name="T47" fmla="*/ 2147483647 h 196"/>
                <a:gd name="T48" fmla="*/ 2147483647 w 199"/>
                <a:gd name="T49" fmla="*/ 2147483647 h 196"/>
                <a:gd name="T50" fmla="*/ 2147483647 w 199"/>
                <a:gd name="T51" fmla="*/ 2147483647 h 196"/>
                <a:gd name="T52" fmla="*/ 2147483647 w 199"/>
                <a:gd name="T53" fmla="*/ 2147483647 h 196"/>
                <a:gd name="T54" fmla="*/ 2147483647 w 199"/>
                <a:gd name="T55" fmla="*/ 2147483647 h 196"/>
                <a:gd name="T56" fmla="*/ 2147483647 w 199"/>
                <a:gd name="T57" fmla="*/ 2147483647 h 196"/>
                <a:gd name="T58" fmla="*/ 2147483647 w 199"/>
                <a:gd name="T59" fmla="*/ 2147483647 h 196"/>
                <a:gd name="T60" fmla="*/ 2147483647 w 199"/>
                <a:gd name="T61" fmla="*/ 2147483647 h 196"/>
                <a:gd name="T62" fmla="*/ 2147483647 w 199"/>
                <a:gd name="T63" fmla="*/ 2147483647 h 196"/>
                <a:gd name="T64" fmla="*/ 2147483647 w 199"/>
                <a:gd name="T65" fmla="*/ 2147483647 h 196"/>
                <a:gd name="T66" fmla="*/ 2147483647 w 199"/>
                <a:gd name="T67" fmla="*/ 2147483647 h 196"/>
                <a:gd name="T68" fmla="*/ 2147483647 w 199"/>
                <a:gd name="T69" fmla="*/ 2147483647 h 196"/>
                <a:gd name="T70" fmla="*/ 2147483647 w 199"/>
                <a:gd name="T71" fmla="*/ 2147483647 h 196"/>
                <a:gd name="T72" fmla="*/ 2147483647 w 199"/>
                <a:gd name="T73" fmla="*/ 2147483647 h 196"/>
                <a:gd name="T74" fmla="*/ 2147483647 w 199"/>
                <a:gd name="T75" fmla="*/ 2147483647 h 196"/>
                <a:gd name="T76" fmla="*/ 2147483647 w 199"/>
                <a:gd name="T77" fmla="*/ 2147483647 h 196"/>
                <a:gd name="T78" fmla="*/ 2147483647 w 199"/>
                <a:gd name="T79" fmla="*/ 2147483647 h 196"/>
                <a:gd name="T80" fmla="*/ 2147483647 w 199"/>
                <a:gd name="T81" fmla="*/ 2147483647 h 1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99"/>
                <a:gd name="T124" fmla="*/ 0 h 196"/>
                <a:gd name="T125" fmla="*/ 199 w 199"/>
                <a:gd name="T126" fmla="*/ 196 h 19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99" h="196">
                  <a:moveTo>
                    <a:pt x="0" y="0"/>
                  </a:moveTo>
                  <a:lnTo>
                    <a:pt x="199" y="0"/>
                  </a:lnTo>
                  <a:lnTo>
                    <a:pt x="199" y="19"/>
                  </a:lnTo>
                  <a:lnTo>
                    <a:pt x="189" y="19"/>
                  </a:lnTo>
                  <a:lnTo>
                    <a:pt x="189" y="120"/>
                  </a:lnTo>
                  <a:lnTo>
                    <a:pt x="199" y="120"/>
                  </a:lnTo>
                  <a:lnTo>
                    <a:pt x="199" y="139"/>
                  </a:lnTo>
                  <a:lnTo>
                    <a:pt x="109" y="139"/>
                  </a:lnTo>
                  <a:lnTo>
                    <a:pt x="109" y="177"/>
                  </a:lnTo>
                  <a:lnTo>
                    <a:pt x="149" y="177"/>
                  </a:lnTo>
                  <a:lnTo>
                    <a:pt x="149" y="196"/>
                  </a:lnTo>
                  <a:lnTo>
                    <a:pt x="50" y="196"/>
                  </a:lnTo>
                  <a:lnTo>
                    <a:pt x="50" y="177"/>
                  </a:lnTo>
                  <a:lnTo>
                    <a:pt x="90" y="177"/>
                  </a:lnTo>
                  <a:lnTo>
                    <a:pt x="90" y="139"/>
                  </a:lnTo>
                  <a:lnTo>
                    <a:pt x="0" y="139"/>
                  </a:lnTo>
                  <a:lnTo>
                    <a:pt x="0" y="120"/>
                  </a:lnTo>
                  <a:lnTo>
                    <a:pt x="7" y="120"/>
                  </a:lnTo>
                  <a:lnTo>
                    <a:pt x="7" y="19"/>
                  </a:lnTo>
                  <a:lnTo>
                    <a:pt x="0" y="19"/>
                  </a:lnTo>
                  <a:lnTo>
                    <a:pt x="0" y="0"/>
                  </a:lnTo>
                  <a:close/>
                  <a:moveTo>
                    <a:pt x="149" y="47"/>
                  </a:moveTo>
                  <a:lnTo>
                    <a:pt x="142" y="47"/>
                  </a:lnTo>
                  <a:lnTo>
                    <a:pt x="132" y="47"/>
                  </a:lnTo>
                  <a:lnTo>
                    <a:pt x="135" y="52"/>
                  </a:lnTo>
                  <a:lnTo>
                    <a:pt x="102" y="70"/>
                  </a:lnTo>
                  <a:lnTo>
                    <a:pt x="88" y="61"/>
                  </a:lnTo>
                  <a:lnTo>
                    <a:pt x="88" y="59"/>
                  </a:lnTo>
                  <a:lnTo>
                    <a:pt x="85" y="59"/>
                  </a:lnTo>
                  <a:lnTo>
                    <a:pt x="57" y="70"/>
                  </a:lnTo>
                  <a:lnTo>
                    <a:pt x="59" y="78"/>
                  </a:lnTo>
                  <a:lnTo>
                    <a:pt x="85" y="66"/>
                  </a:lnTo>
                  <a:lnTo>
                    <a:pt x="99" y="75"/>
                  </a:lnTo>
                  <a:lnTo>
                    <a:pt x="102" y="78"/>
                  </a:lnTo>
                  <a:lnTo>
                    <a:pt x="104" y="78"/>
                  </a:lnTo>
                  <a:lnTo>
                    <a:pt x="137" y="56"/>
                  </a:lnTo>
                  <a:lnTo>
                    <a:pt x="139" y="61"/>
                  </a:lnTo>
                  <a:lnTo>
                    <a:pt x="144" y="54"/>
                  </a:lnTo>
                  <a:lnTo>
                    <a:pt x="149" y="47"/>
                  </a:lnTo>
                  <a:close/>
                  <a:moveTo>
                    <a:pt x="132" y="68"/>
                  </a:moveTo>
                  <a:lnTo>
                    <a:pt x="132" y="99"/>
                  </a:lnTo>
                  <a:lnTo>
                    <a:pt x="142" y="99"/>
                  </a:lnTo>
                  <a:lnTo>
                    <a:pt x="142" y="68"/>
                  </a:lnTo>
                  <a:lnTo>
                    <a:pt x="132" y="68"/>
                  </a:lnTo>
                  <a:close/>
                  <a:moveTo>
                    <a:pt x="118" y="78"/>
                  </a:moveTo>
                  <a:lnTo>
                    <a:pt x="118" y="99"/>
                  </a:lnTo>
                  <a:lnTo>
                    <a:pt x="128" y="99"/>
                  </a:lnTo>
                  <a:lnTo>
                    <a:pt x="128" y="78"/>
                  </a:lnTo>
                  <a:lnTo>
                    <a:pt x="118" y="78"/>
                  </a:lnTo>
                  <a:close/>
                  <a:moveTo>
                    <a:pt x="102" y="89"/>
                  </a:moveTo>
                  <a:lnTo>
                    <a:pt x="102" y="99"/>
                  </a:lnTo>
                  <a:lnTo>
                    <a:pt x="111" y="99"/>
                  </a:lnTo>
                  <a:lnTo>
                    <a:pt x="111" y="89"/>
                  </a:lnTo>
                  <a:lnTo>
                    <a:pt x="102" y="89"/>
                  </a:lnTo>
                  <a:close/>
                  <a:moveTo>
                    <a:pt x="88" y="80"/>
                  </a:moveTo>
                  <a:lnTo>
                    <a:pt x="88" y="99"/>
                  </a:lnTo>
                  <a:lnTo>
                    <a:pt x="97" y="99"/>
                  </a:lnTo>
                  <a:lnTo>
                    <a:pt x="97" y="80"/>
                  </a:lnTo>
                  <a:lnTo>
                    <a:pt x="88" y="80"/>
                  </a:lnTo>
                  <a:close/>
                  <a:moveTo>
                    <a:pt x="73" y="80"/>
                  </a:moveTo>
                  <a:lnTo>
                    <a:pt x="73" y="99"/>
                  </a:lnTo>
                  <a:lnTo>
                    <a:pt x="83" y="99"/>
                  </a:lnTo>
                  <a:lnTo>
                    <a:pt x="83" y="80"/>
                  </a:lnTo>
                  <a:lnTo>
                    <a:pt x="73" y="80"/>
                  </a:lnTo>
                  <a:close/>
                  <a:moveTo>
                    <a:pt x="57" y="85"/>
                  </a:moveTo>
                  <a:lnTo>
                    <a:pt x="57" y="99"/>
                  </a:lnTo>
                  <a:lnTo>
                    <a:pt x="66" y="99"/>
                  </a:lnTo>
                  <a:lnTo>
                    <a:pt x="66" y="85"/>
                  </a:lnTo>
                  <a:lnTo>
                    <a:pt x="57" y="85"/>
                  </a:lnTo>
                  <a:close/>
                  <a:moveTo>
                    <a:pt x="170" y="21"/>
                  </a:moveTo>
                  <a:lnTo>
                    <a:pt x="28" y="21"/>
                  </a:lnTo>
                  <a:lnTo>
                    <a:pt x="28" y="118"/>
                  </a:lnTo>
                  <a:lnTo>
                    <a:pt x="170" y="118"/>
                  </a:lnTo>
                  <a:lnTo>
                    <a:pt x="170" y="21"/>
                  </a:lnTo>
                  <a:close/>
                </a:path>
              </a:pathLst>
            </a:custGeom>
            <a:solidFill>
              <a:schemeClr val="bg1"/>
            </a:solidFill>
            <a:ln>
              <a:noFill/>
            </a:ln>
          </p:spPr>
          <p:txBody>
            <a:bodyPr lIns="121917" tIns="60958" rIns="121917" bIns="60958"/>
            <a:lstStyle/>
            <a:p>
              <a:endParaRPr lang="zh-CN" altLang="en-US"/>
            </a:p>
          </p:txBody>
        </p:sp>
      </p:grpSp>
      <p:sp>
        <p:nvSpPr>
          <p:cNvPr id="80" name="矩形 79"/>
          <p:cNvSpPr/>
          <p:nvPr/>
        </p:nvSpPr>
        <p:spPr>
          <a:xfrm>
            <a:off x="8035429" y="2726361"/>
            <a:ext cx="3060937" cy="830997"/>
          </a:xfrm>
          <a:prstGeom prst="rect">
            <a:avLst/>
          </a:prstGeom>
        </p:spPr>
        <p:txBody>
          <a:bodyPr wrap="square">
            <a:spAutoFit/>
          </a:bodyPr>
          <a:lstStyle/>
          <a:p>
            <a:pPr>
              <a:buClr>
                <a:srgbClr val="244073"/>
              </a:buClr>
              <a:buSzPct val="80000"/>
            </a:pPr>
            <a:r>
              <a:rPr lang="zh-CN" altLang="en-US" sz="1600" dirty="0" smtClean="0">
                <a:solidFill>
                  <a:schemeClr val="tx1">
                    <a:lumMod val="75000"/>
                    <a:lumOff val="25000"/>
                  </a:schemeClr>
                </a:solidFill>
                <a:cs typeface="+mn-ea"/>
                <a:sym typeface="+mn-lt"/>
              </a:rPr>
              <a:t>每周召开部门例会时，将未及时完成的投诉分析原因，确定解决办法</a:t>
            </a:r>
            <a:endParaRPr lang="en-US" altLang="zh-CN" sz="1600" dirty="0">
              <a:solidFill>
                <a:schemeClr val="tx1">
                  <a:lumMod val="75000"/>
                  <a:lumOff val="25000"/>
                </a:schemeClr>
              </a:solidFill>
              <a:cs typeface="+mn-ea"/>
              <a:sym typeface="+mn-lt"/>
            </a:endParaRPr>
          </a:p>
        </p:txBody>
      </p:sp>
      <p:sp>
        <p:nvSpPr>
          <p:cNvPr id="82" name="矩形 81"/>
          <p:cNvSpPr/>
          <p:nvPr/>
        </p:nvSpPr>
        <p:spPr>
          <a:xfrm>
            <a:off x="8035429" y="5030404"/>
            <a:ext cx="3060937" cy="830997"/>
          </a:xfrm>
          <a:prstGeom prst="rect">
            <a:avLst/>
          </a:prstGeom>
        </p:spPr>
        <p:txBody>
          <a:bodyPr wrap="square">
            <a:spAutoFit/>
          </a:bodyPr>
          <a:lstStyle/>
          <a:p>
            <a:pPr>
              <a:buClr>
                <a:srgbClr val="244073"/>
              </a:buClr>
              <a:buSzPct val="80000"/>
            </a:pPr>
            <a:r>
              <a:rPr lang="zh-CN" altLang="en-US" sz="1600" dirty="0" smtClean="0">
                <a:solidFill>
                  <a:schemeClr val="tx1">
                    <a:lumMod val="75000"/>
                    <a:lumOff val="25000"/>
                  </a:schemeClr>
                </a:solidFill>
                <a:cs typeface="+mn-ea"/>
                <a:sym typeface="+mn-lt"/>
              </a:rPr>
              <a:t>严格前台及监控中心客户报事登记工作，做到事事有登记、有处理、有跟进、有结果、有回访。</a:t>
            </a:r>
            <a:endParaRPr lang="zh-CN" altLang="en-US" sz="1600" dirty="0">
              <a:solidFill>
                <a:schemeClr val="tx1">
                  <a:lumMod val="75000"/>
                  <a:lumOff val="25000"/>
                </a:schemeClr>
              </a:solidFill>
              <a:cs typeface="+mn-ea"/>
              <a:sym typeface="+mn-lt"/>
            </a:endParaRPr>
          </a:p>
        </p:txBody>
      </p:sp>
      <p:sp>
        <p:nvSpPr>
          <p:cNvPr id="84" name="矩形 83"/>
          <p:cNvSpPr/>
          <p:nvPr/>
        </p:nvSpPr>
        <p:spPr>
          <a:xfrm>
            <a:off x="848667" y="2715140"/>
            <a:ext cx="3060937" cy="1077218"/>
          </a:xfrm>
          <a:prstGeom prst="rect">
            <a:avLst/>
          </a:prstGeom>
        </p:spPr>
        <p:txBody>
          <a:bodyPr wrap="square">
            <a:spAutoFit/>
          </a:bodyPr>
          <a:lstStyle/>
          <a:p>
            <a:pPr>
              <a:buClr>
                <a:srgbClr val="244073"/>
              </a:buClr>
              <a:buSzPct val="80000"/>
            </a:pPr>
            <a:r>
              <a:rPr lang="zh-CN" altLang="en-US" sz="1600" dirty="0" smtClean="0">
                <a:solidFill>
                  <a:schemeClr val="tx1">
                    <a:lumMod val="75000"/>
                    <a:lumOff val="25000"/>
                  </a:schemeClr>
                </a:solidFill>
                <a:cs typeface="+mn-ea"/>
                <a:sym typeface="+mn-lt"/>
              </a:rPr>
              <a:t>投诉每日盘点确定责任人，每天对投诉进行盘点，未完成的投诉要找出根源，并负责督促责任人尽快完成；</a:t>
            </a:r>
            <a:endParaRPr lang="zh-CN" altLang="en-US" sz="1600" dirty="0">
              <a:solidFill>
                <a:schemeClr val="tx1">
                  <a:lumMod val="75000"/>
                  <a:lumOff val="25000"/>
                </a:schemeClr>
              </a:solidFill>
              <a:cs typeface="+mn-ea"/>
              <a:sym typeface="+mn-lt"/>
            </a:endParaRPr>
          </a:p>
        </p:txBody>
      </p:sp>
      <p:sp>
        <p:nvSpPr>
          <p:cNvPr id="86" name="矩形 85"/>
          <p:cNvSpPr/>
          <p:nvPr/>
        </p:nvSpPr>
        <p:spPr>
          <a:xfrm>
            <a:off x="855213" y="5319703"/>
            <a:ext cx="3060937" cy="584775"/>
          </a:xfrm>
          <a:prstGeom prst="rect">
            <a:avLst/>
          </a:prstGeom>
        </p:spPr>
        <p:txBody>
          <a:bodyPr wrap="square">
            <a:spAutoFit/>
          </a:bodyPr>
          <a:lstStyle/>
          <a:p>
            <a:pPr>
              <a:buClr>
                <a:srgbClr val="244073"/>
              </a:buClr>
              <a:buSzPct val="80000"/>
            </a:pPr>
            <a:r>
              <a:rPr lang="zh-CN" altLang="en-US" sz="1600" dirty="0" smtClean="0">
                <a:solidFill>
                  <a:schemeClr val="tx1">
                    <a:lumMod val="75000"/>
                    <a:lumOff val="25000"/>
                  </a:schemeClr>
                </a:solidFill>
                <a:cs typeface="+mn-ea"/>
                <a:sym typeface="+mn-lt"/>
              </a:rPr>
              <a:t>每月部门例会中，进行投诉总结分析，做好投诉预警；</a:t>
            </a:r>
            <a:endParaRPr lang="zh-CN" altLang="en-US" sz="16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par>
                                <p:cTn id="8" presetID="2" presetClass="entr" presetSubtype="2"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 calcmode="lin" valueType="num">
                                      <p:cBhvr additive="base">
                                        <p:cTn id="10" dur="500" fill="hold"/>
                                        <p:tgtEl>
                                          <p:spTgt spid="80"/>
                                        </p:tgtEl>
                                        <p:attrNameLst>
                                          <p:attrName>ppt_x</p:attrName>
                                        </p:attrNameLst>
                                      </p:cBhvr>
                                      <p:tavLst>
                                        <p:tav tm="0">
                                          <p:val>
                                            <p:strVal val="1+#ppt_w/2"/>
                                          </p:val>
                                        </p:tav>
                                        <p:tav tm="100000">
                                          <p:val>
                                            <p:strVal val="#ppt_x"/>
                                          </p:val>
                                        </p:tav>
                                      </p:tavLst>
                                    </p:anim>
                                    <p:anim calcmode="lin" valueType="num">
                                      <p:cBhvr additive="base">
                                        <p:cTn id="11" dur="500" fill="hold"/>
                                        <p:tgtEl>
                                          <p:spTgt spid="8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2"/>
                                        </p:tgtEl>
                                        <p:attrNameLst>
                                          <p:attrName>style.visibility</p:attrName>
                                        </p:attrNameLst>
                                      </p:cBhvr>
                                      <p:to>
                                        <p:strVal val="visible"/>
                                      </p:to>
                                    </p:set>
                                    <p:anim calcmode="lin" valueType="num">
                                      <p:cBhvr additive="base">
                                        <p:cTn id="14" dur="500" fill="hold"/>
                                        <p:tgtEl>
                                          <p:spTgt spid="82"/>
                                        </p:tgtEl>
                                        <p:attrNameLst>
                                          <p:attrName>ppt_x</p:attrName>
                                        </p:attrNameLst>
                                      </p:cBhvr>
                                      <p:tavLst>
                                        <p:tav tm="0">
                                          <p:val>
                                            <p:strVal val="1+#ppt_w/2"/>
                                          </p:val>
                                        </p:tav>
                                        <p:tav tm="100000">
                                          <p:val>
                                            <p:strVal val="#ppt_x"/>
                                          </p:val>
                                        </p:tav>
                                      </p:tavLst>
                                    </p:anim>
                                    <p:anim calcmode="lin" valueType="num">
                                      <p:cBhvr additive="base">
                                        <p:cTn id="15" dur="500" fill="hold"/>
                                        <p:tgtEl>
                                          <p:spTgt spid="8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84"/>
                                        </p:tgtEl>
                                        <p:attrNameLst>
                                          <p:attrName>style.visibility</p:attrName>
                                        </p:attrNameLst>
                                      </p:cBhvr>
                                      <p:to>
                                        <p:strVal val="visible"/>
                                      </p:to>
                                    </p:set>
                                    <p:anim calcmode="lin" valueType="num">
                                      <p:cBhvr additive="base">
                                        <p:cTn id="18" dur="500" fill="hold"/>
                                        <p:tgtEl>
                                          <p:spTgt spid="84"/>
                                        </p:tgtEl>
                                        <p:attrNameLst>
                                          <p:attrName>ppt_x</p:attrName>
                                        </p:attrNameLst>
                                      </p:cBhvr>
                                      <p:tavLst>
                                        <p:tav tm="0">
                                          <p:val>
                                            <p:strVal val="0-#ppt_w/2"/>
                                          </p:val>
                                        </p:tav>
                                        <p:tav tm="100000">
                                          <p:val>
                                            <p:strVal val="#ppt_x"/>
                                          </p:val>
                                        </p:tav>
                                      </p:tavLst>
                                    </p:anim>
                                    <p:anim calcmode="lin" valueType="num">
                                      <p:cBhvr additive="base">
                                        <p:cTn id="19" dur="500" fill="hold"/>
                                        <p:tgtEl>
                                          <p:spTgt spid="84"/>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0-#ppt_w/2"/>
                                          </p:val>
                                        </p:tav>
                                        <p:tav tm="100000">
                                          <p:val>
                                            <p:strVal val="#ppt_x"/>
                                          </p:val>
                                        </p:tav>
                                      </p:tavLst>
                                    </p:anim>
                                    <p:anim calcmode="lin" valueType="num">
                                      <p:cBhvr additive="base">
                                        <p:cTn id="23"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2" grpId="0"/>
      <p:bldP spid="84" grpId="0"/>
      <p:bldP spid="8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07850" y="1228890"/>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681400" y="1228891"/>
            <a:ext cx="2012501" cy="2012501"/>
          </a:xfrm>
          <a:prstGeom prst="rect">
            <a:avLst/>
          </a:prstGeom>
          <a:blipFill>
            <a:blip r:embed="rId2"/>
            <a:srcRect/>
            <a:stretch>
              <a:fillRect l="-29210" r="-287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3944625" y="1228889"/>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Impact" panose="020B0806030902050204" pitchFamily="34" charset="0"/>
                <a:cs typeface="+mn-ea"/>
                <a:sym typeface="+mn-lt"/>
              </a:rPr>
              <a:t>08</a:t>
            </a:r>
            <a:endParaRPr lang="zh-CN" altLang="en-US" sz="7200" dirty="0">
              <a:latin typeface="Impact" panose="020B0806030902050204" pitchFamily="34" charset="0"/>
              <a:cs typeface="+mn-ea"/>
              <a:sym typeface="+mn-lt"/>
            </a:endParaRPr>
          </a:p>
        </p:txBody>
      </p:sp>
      <p:sp>
        <p:nvSpPr>
          <p:cNvPr id="22" name="矩形 21"/>
          <p:cNvSpPr/>
          <p:nvPr/>
        </p:nvSpPr>
        <p:spPr>
          <a:xfrm>
            <a:off x="8471075" y="122888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3944625" y="3708599"/>
            <a:ext cx="4339650" cy="923330"/>
          </a:xfrm>
          <a:prstGeom prst="rect">
            <a:avLst/>
          </a:prstGeom>
          <a:noFill/>
        </p:spPr>
        <p:txBody>
          <a:bodyPr wrap="none" rtlCol="0">
            <a:spAutoFit/>
            <a:scene3d>
              <a:camera prst="orthographicFront"/>
              <a:lightRig rig="threePt" dir="t"/>
            </a:scene3d>
            <a:sp3d contourW="12700"/>
          </a:bodyPr>
          <a:lstStyle/>
          <a:p>
            <a:r>
              <a:rPr lang="zh-CN" altLang="en-US" sz="5400" b="1" dirty="0" smtClean="0">
                <a:cs typeface="+mn-ea"/>
                <a:sym typeface="+mn-lt"/>
              </a:rPr>
              <a:t>物业增值服务</a:t>
            </a:r>
            <a:endParaRPr lang="en-US" altLang="zh-CN" sz="5400" b="1" dirty="0">
              <a:cs typeface="+mn-ea"/>
              <a:sym typeface="+mn-lt"/>
            </a:endParaRPr>
          </a:p>
        </p:txBody>
      </p:sp>
      <p:grpSp>
        <p:nvGrpSpPr>
          <p:cNvPr id="24" name="组合 23"/>
          <p:cNvGrpSpPr/>
          <p:nvPr/>
        </p:nvGrpSpPr>
        <p:grpSpPr>
          <a:xfrm>
            <a:off x="0" y="4872188"/>
            <a:ext cx="12204000" cy="72000"/>
            <a:chOff x="4376786" y="-327967"/>
            <a:chExt cx="1714500" cy="327967"/>
          </a:xfrm>
        </p:grpSpPr>
        <p:sp>
          <p:nvSpPr>
            <p:cNvPr id="25" name="矩形 24"/>
            <p:cNvSpPr/>
            <p:nvPr/>
          </p:nvSpPr>
          <p:spPr>
            <a:xfrm>
              <a:off x="4376786" y="-327967"/>
              <a:ext cx="571500" cy="327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4948286" y="-327967"/>
              <a:ext cx="571500" cy="327967"/>
            </a:xfrm>
            <a:prstGeom prst="rect">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5519786" y="-327967"/>
              <a:ext cx="571500" cy="3279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等腰三角形 27"/>
          <p:cNvSpPr/>
          <p:nvPr/>
        </p:nvSpPr>
        <p:spPr>
          <a:xfrm flipV="1">
            <a:off x="5727700" y="5184447"/>
            <a:ext cx="736600" cy="350495"/>
          </a:xfrm>
          <a:prstGeom prst="triangle">
            <a:avLst/>
          </a:prstGeom>
          <a:solidFill>
            <a:srgbClr val="FFD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061335" y="386176"/>
            <a:ext cx="1723549" cy="400110"/>
          </a:xfrm>
          <a:prstGeom prst="rect">
            <a:avLst/>
          </a:prstGeom>
          <a:noFill/>
        </p:spPr>
        <p:txBody>
          <a:bodyPr wrap="none" rtlCol="0" anchor="ctr">
            <a:spAutoFit/>
          </a:bodyPr>
          <a:lstStyle/>
          <a:p>
            <a:r>
              <a:rPr lang="zh-CN" altLang="en-US" sz="2000" b="1" dirty="0" smtClean="0">
                <a:cs typeface="+mn-ea"/>
                <a:sym typeface="+mn-lt"/>
              </a:rPr>
              <a:t>物业增值服务</a:t>
            </a:r>
            <a:endParaRPr lang="en-US" altLang="zh-CN" sz="2000" b="1" dirty="0">
              <a:cs typeface="+mn-ea"/>
              <a:sym typeface="+mn-lt"/>
            </a:endParaRPr>
          </a:p>
        </p:txBody>
      </p:sp>
      <p:sp>
        <p:nvSpPr>
          <p:cNvPr id="13" name="圆角矩形 12"/>
          <p:cNvSpPr/>
          <p:nvPr/>
        </p:nvSpPr>
        <p:spPr>
          <a:xfrm rot="2700000">
            <a:off x="430654" y="441355"/>
            <a:ext cx="285750" cy="285750"/>
          </a:xfrm>
          <a:prstGeom prst="round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700000">
            <a:off x="573529" y="441355"/>
            <a:ext cx="285750" cy="285750"/>
          </a:xfrm>
          <a:prstGeom prst="round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1061335" y="1240672"/>
            <a:ext cx="9867900" cy="596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重点让业户充分感受我司服务	</a:t>
            </a:r>
            <a:endParaRPr lang="en-US" altLang="zh-CN" sz="2400" b="1" dirty="0">
              <a:solidFill>
                <a:schemeClr val="bg1"/>
              </a:solidFill>
              <a:cs typeface="+mn-ea"/>
              <a:sym typeface="+mn-lt"/>
            </a:endParaRPr>
          </a:p>
        </p:txBody>
      </p:sp>
      <p:grpSp>
        <p:nvGrpSpPr>
          <p:cNvPr id="45" name="组合 44"/>
          <p:cNvGrpSpPr/>
          <p:nvPr/>
        </p:nvGrpSpPr>
        <p:grpSpPr>
          <a:xfrm>
            <a:off x="4439490" y="2811837"/>
            <a:ext cx="2801257" cy="2808810"/>
            <a:chOff x="7419295" y="4831155"/>
            <a:chExt cx="588962" cy="590550"/>
          </a:xfrm>
        </p:grpSpPr>
        <p:sp>
          <p:nvSpPr>
            <p:cNvPr id="46" name="Freeform 64"/>
            <p:cNvSpPr/>
            <p:nvPr/>
          </p:nvSpPr>
          <p:spPr bwMode="auto">
            <a:xfrm>
              <a:off x="7490732" y="5037530"/>
              <a:ext cx="447675" cy="177800"/>
            </a:xfrm>
            <a:custGeom>
              <a:avLst/>
              <a:gdLst>
                <a:gd name="T0" fmla="*/ 73 w 119"/>
                <a:gd name="T1" fmla="*/ 46 h 47"/>
                <a:gd name="T2" fmla="*/ 119 w 119"/>
                <a:gd name="T3" fmla="*/ 0 h 47"/>
                <a:gd name="T4" fmla="*/ 112 w 119"/>
                <a:gd name="T5" fmla="*/ 1 h 47"/>
                <a:gd name="T6" fmla="*/ 45 w 119"/>
                <a:gd name="T7" fmla="*/ 1 h 47"/>
                <a:gd name="T8" fmla="*/ 0 w 119"/>
                <a:gd name="T9" fmla="*/ 47 h 47"/>
                <a:gd name="T10" fmla="*/ 6 w 119"/>
                <a:gd name="T11" fmla="*/ 46 h 47"/>
                <a:gd name="T12" fmla="*/ 73 w 11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119" h="47">
                  <a:moveTo>
                    <a:pt x="73" y="46"/>
                  </a:moveTo>
                  <a:cubicBezTo>
                    <a:pt x="119" y="0"/>
                    <a:pt x="119" y="0"/>
                    <a:pt x="119" y="0"/>
                  </a:cubicBezTo>
                  <a:cubicBezTo>
                    <a:pt x="117" y="1"/>
                    <a:pt x="114" y="1"/>
                    <a:pt x="112" y="1"/>
                  </a:cubicBezTo>
                  <a:cubicBezTo>
                    <a:pt x="45" y="1"/>
                    <a:pt x="45" y="1"/>
                    <a:pt x="45" y="1"/>
                  </a:cubicBezTo>
                  <a:cubicBezTo>
                    <a:pt x="0" y="47"/>
                    <a:pt x="0" y="47"/>
                    <a:pt x="0" y="47"/>
                  </a:cubicBezTo>
                  <a:cubicBezTo>
                    <a:pt x="2" y="46"/>
                    <a:pt x="4" y="46"/>
                    <a:pt x="6" y="46"/>
                  </a:cubicBezTo>
                  <a:lnTo>
                    <a:pt x="73" y="46"/>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65"/>
            <p:cNvSpPr/>
            <p:nvPr/>
          </p:nvSpPr>
          <p:spPr bwMode="auto">
            <a:xfrm>
              <a:off x="7427232" y="4831155"/>
              <a:ext cx="581025" cy="192087"/>
            </a:xfrm>
            <a:custGeom>
              <a:avLst/>
              <a:gdLst>
                <a:gd name="T0" fmla="*/ 129 w 155"/>
                <a:gd name="T1" fmla="*/ 51 h 51"/>
                <a:gd name="T2" fmla="*/ 154 w 155"/>
                <a:gd name="T3" fmla="*/ 30 h 51"/>
                <a:gd name="T4" fmla="*/ 154 w 155"/>
                <a:gd name="T5" fmla="*/ 30 h 51"/>
                <a:gd name="T6" fmla="*/ 155 w 155"/>
                <a:gd name="T7" fmla="*/ 26 h 51"/>
                <a:gd name="T8" fmla="*/ 129 w 155"/>
                <a:gd name="T9" fmla="*/ 0 h 51"/>
                <a:gd name="T10" fmla="*/ 93 w 155"/>
                <a:gd name="T11" fmla="*/ 0 h 51"/>
                <a:gd name="T12" fmla="*/ 93 w 155"/>
                <a:gd name="T13" fmla="*/ 0 h 51"/>
                <a:gd name="T14" fmla="*/ 93 w 155"/>
                <a:gd name="T15" fmla="*/ 0 h 51"/>
                <a:gd name="T16" fmla="*/ 93 w 155"/>
                <a:gd name="T17" fmla="*/ 0 h 51"/>
                <a:gd name="T18" fmla="*/ 93 w 155"/>
                <a:gd name="T19" fmla="*/ 0 h 51"/>
                <a:gd name="T20" fmla="*/ 25 w 155"/>
                <a:gd name="T21" fmla="*/ 0 h 51"/>
                <a:gd name="T22" fmla="*/ 0 w 155"/>
                <a:gd name="T23" fmla="*/ 26 h 51"/>
                <a:gd name="T24" fmla="*/ 0 w 155"/>
                <a:gd name="T25" fmla="*/ 31 h 51"/>
                <a:gd name="T26" fmla="*/ 0 w 155"/>
                <a:gd name="T27" fmla="*/ 31 h 51"/>
                <a:gd name="T28" fmla="*/ 0 w 155"/>
                <a:gd name="T29" fmla="*/ 31 h 51"/>
                <a:gd name="T30" fmla="*/ 7 w 155"/>
                <a:gd name="T31" fmla="*/ 44 h 51"/>
                <a:gd name="T32" fmla="*/ 25 w 155"/>
                <a:gd name="T33" fmla="*/ 51 h 51"/>
                <a:gd name="T34" fmla="*/ 47 w 155"/>
                <a:gd name="T35" fmla="*/ 51 h 51"/>
                <a:gd name="T36" fmla="*/ 47 w 155"/>
                <a:gd name="T37" fmla="*/ 51 h 51"/>
                <a:gd name="T38" fmla="*/ 129 w 155"/>
                <a:gd name="T39"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5" h="51">
                  <a:moveTo>
                    <a:pt x="129" y="51"/>
                  </a:moveTo>
                  <a:cubicBezTo>
                    <a:pt x="142" y="51"/>
                    <a:pt x="152" y="42"/>
                    <a:pt x="154" y="30"/>
                  </a:cubicBezTo>
                  <a:cubicBezTo>
                    <a:pt x="154" y="30"/>
                    <a:pt x="154" y="30"/>
                    <a:pt x="154" y="30"/>
                  </a:cubicBezTo>
                  <a:cubicBezTo>
                    <a:pt x="155" y="29"/>
                    <a:pt x="155" y="27"/>
                    <a:pt x="155" y="26"/>
                  </a:cubicBezTo>
                  <a:cubicBezTo>
                    <a:pt x="155" y="11"/>
                    <a:pt x="143" y="0"/>
                    <a:pt x="129" y="0"/>
                  </a:cubicBezTo>
                  <a:cubicBezTo>
                    <a:pt x="93" y="0"/>
                    <a:pt x="93" y="0"/>
                    <a:pt x="93" y="0"/>
                  </a:cubicBezTo>
                  <a:cubicBezTo>
                    <a:pt x="93" y="0"/>
                    <a:pt x="93" y="0"/>
                    <a:pt x="93" y="0"/>
                  </a:cubicBezTo>
                  <a:cubicBezTo>
                    <a:pt x="93" y="0"/>
                    <a:pt x="93" y="0"/>
                    <a:pt x="93" y="0"/>
                  </a:cubicBezTo>
                  <a:cubicBezTo>
                    <a:pt x="93" y="0"/>
                    <a:pt x="93" y="0"/>
                    <a:pt x="93" y="0"/>
                  </a:cubicBezTo>
                  <a:cubicBezTo>
                    <a:pt x="93" y="0"/>
                    <a:pt x="93" y="0"/>
                    <a:pt x="93" y="0"/>
                  </a:cubicBezTo>
                  <a:cubicBezTo>
                    <a:pt x="25" y="0"/>
                    <a:pt x="25" y="0"/>
                    <a:pt x="25" y="0"/>
                  </a:cubicBezTo>
                  <a:cubicBezTo>
                    <a:pt x="11" y="0"/>
                    <a:pt x="0" y="11"/>
                    <a:pt x="0" y="26"/>
                  </a:cubicBezTo>
                  <a:cubicBezTo>
                    <a:pt x="0" y="27"/>
                    <a:pt x="0" y="29"/>
                    <a:pt x="0" y="31"/>
                  </a:cubicBezTo>
                  <a:cubicBezTo>
                    <a:pt x="0" y="31"/>
                    <a:pt x="0" y="31"/>
                    <a:pt x="0" y="31"/>
                  </a:cubicBezTo>
                  <a:cubicBezTo>
                    <a:pt x="0" y="31"/>
                    <a:pt x="0" y="31"/>
                    <a:pt x="0" y="31"/>
                  </a:cubicBezTo>
                  <a:cubicBezTo>
                    <a:pt x="1" y="36"/>
                    <a:pt x="4" y="40"/>
                    <a:pt x="7" y="44"/>
                  </a:cubicBezTo>
                  <a:cubicBezTo>
                    <a:pt x="12" y="48"/>
                    <a:pt x="18" y="51"/>
                    <a:pt x="25" y="51"/>
                  </a:cubicBezTo>
                  <a:cubicBezTo>
                    <a:pt x="47" y="51"/>
                    <a:pt x="47" y="51"/>
                    <a:pt x="47" y="51"/>
                  </a:cubicBezTo>
                  <a:cubicBezTo>
                    <a:pt x="47" y="51"/>
                    <a:pt x="47" y="51"/>
                    <a:pt x="47" y="51"/>
                  </a:cubicBezTo>
                  <a:lnTo>
                    <a:pt x="129" y="5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Freeform 66"/>
            <p:cNvSpPr/>
            <p:nvPr/>
          </p:nvSpPr>
          <p:spPr bwMode="auto">
            <a:xfrm>
              <a:off x="7419295" y="5229618"/>
              <a:ext cx="585788" cy="192087"/>
            </a:xfrm>
            <a:custGeom>
              <a:avLst/>
              <a:gdLst>
                <a:gd name="T0" fmla="*/ 156 w 156"/>
                <a:gd name="T1" fmla="*/ 25 h 51"/>
                <a:gd name="T2" fmla="*/ 156 w 156"/>
                <a:gd name="T3" fmla="*/ 23 h 51"/>
                <a:gd name="T4" fmla="*/ 156 w 156"/>
                <a:gd name="T5" fmla="*/ 23 h 51"/>
                <a:gd name="T6" fmla="*/ 131 w 156"/>
                <a:gd name="T7" fmla="*/ 0 h 51"/>
                <a:gd name="T8" fmla="*/ 114 w 156"/>
                <a:gd name="T9" fmla="*/ 0 h 51"/>
                <a:gd name="T10" fmla="*/ 114 w 156"/>
                <a:gd name="T11" fmla="*/ 0 h 51"/>
                <a:gd name="T12" fmla="*/ 25 w 156"/>
                <a:gd name="T13" fmla="*/ 0 h 51"/>
                <a:gd name="T14" fmla="*/ 2 w 156"/>
                <a:gd name="T15" fmla="*/ 16 h 51"/>
                <a:gd name="T16" fmla="*/ 2 w 156"/>
                <a:gd name="T17" fmla="*/ 16 h 51"/>
                <a:gd name="T18" fmla="*/ 2 w 156"/>
                <a:gd name="T19" fmla="*/ 16 h 51"/>
                <a:gd name="T20" fmla="*/ 2 w 156"/>
                <a:gd name="T21" fmla="*/ 16 h 51"/>
                <a:gd name="T22" fmla="*/ 0 w 156"/>
                <a:gd name="T23" fmla="*/ 25 h 51"/>
                <a:gd name="T24" fmla="*/ 7 w 156"/>
                <a:gd name="T25" fmla="*/ 44 h 51"/>
                <a:gd name="T26" fmla="*/ 25 w 156"/>
                <a:gd name="T27" fmla="*/ 51 h 51"/>
                <a:gd name="T28" fmla="*/ 46 w 156"/>
                <a:gd name="T29" fmla="*/ 51 h 51"/>
                <a:gd name="T30" fmla="*/ 46 w 156"/>
                <a:gd name="T31" fmla="*/ 51 h 51"/>
                <a:gd name="T32" fmla="*/ 46 w 156"/>
                <a:gd name="T33" fmla="*/ 51 h 51"/>
                <a:gd name="T34" fmla="*/ 131 w 156"/>
                <a:gd name="T35" fmla="*/ 51 h 51"/>
                <a:gd name="T36" fmla="*/ 156 w 156"/>
                <a:gd name="T3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51">
                  <a:moveTo>
                    <a:pt x="156" y="25"/>
                  </a:moveTo>
                  <a:cubicBezTo>
                    <a:pt x="156" y="25"/>
                    <a:pt x="156" y="24"/>
                    <a:pt x="156" y="23"/>
                  </a:cubicBezTo>
                  <a:cubicBezTo>
                    <a:pt x="156" y="23"/>
                    <a:pt x="156" y="23"/>
                    <a:pt x="156" y="23"/>
                  </a:cubicBezTo>
                  <a:cubicBezTo>
                    <a:pt x="155" y="10"/>
                    <a:pt x="144" y="0"/>
                    <a:pt x="131" y="0"/>
                  </a:cubicBezTo>
                  <a:cubicBezTo>
                    <a:pt x="114" y="0"/>
                    <a:pt x="114" y="0"/>
                    <a:pt x="114" y="0"/>
                  </a:cubicBezTo>
                  <a:cubicBezTo>
                    <a:pt x="114" y="0"/>
                    <a:pt x="114" y="0"/>
                    <a:pt x="114" y="0"/>
                  </a:cubicBezTo>
                  <a:cubicBezTo>
                    <a:pt x="25" y="0"/>
                    <a:pt x="25" y="0"/>
                    <a:pt x="25" y="0"/>
                  </a:cubicBezTo>
                  <a:cubicBezTo>
                    <a:pt x="15" y="0"/>
                    <a:pt x="6" y="6"/>
                    <a:pt x="2" y="16"/>
                  </a:cubicBezTo>
                  <a:cubicBezTo>
                    <a:pt x="2" y="16"/>
                    <a:pt x="2" y="16"/>
                    <a:pt x="2" y="16"/>
                  </a:cubicBezTo>
                  <a:cubicBezTo>
                    <a:pt x="2" y="16"/>
                    <a:pt x="2" y="16"/>
                    <a:pt x="2" y="16"/>
                  </a:cubicBezTo>
                  <a:cubicBezTo>
                    <a:pt x="2" y="16"/>
                    <a:pt x="2" y="16"/>
                    <a:pt x="2" y="16"/>
                  </a:cubicBezTo>
                  <a:cubicBezTo>
                    <a:pt x="0" y="19"/>
                    <a:pt x="0" y="22"/>
                    <a:pt x="0" y="25"/>
                  </a:cubicBezTo>
                  <a:cubicBezTo>
                    <a:pt x="0" y="33"/>
                    <a:pt x="2" y="39"/>
                    <a:pt x="7" y="44"/>
                  </a:cubicBezTo>
                  <a:cubicBezTo>
                    <a:pt x="12" y="48"/>
                    <a:pt x="18" y="51"/>
                    <a:pt x="25" y="51"/>
                  </a:cubicBezTo>
                  <a:cubicBezTo>
                    <a:pt x="46" y="51"/>
                    <a:pt x="46" y="51"/>
                    <a:pt x="46" y="51"/>
                  </a:cubicBezTo>
                  <a:cubicBezTo>
                    <a:pt x="46" y="51"/>
                    <a:pt x="46" y="51"/>
                    <a:pt x="46" y="51"/>
                  </a:cubicBezTo>
                  <a:cubicBezTo>
                    <a:pt x="46" y="51"/>
                    <a:pt x="46" y="51"/>
                    <a:pt x="46" y="51"/>
                  </a:cubicBezTo>
                  <a:cubicBezTo>
                    <a:pt x="131" y="51"/>
                    <a:pt x="131" y="51"/>
                    <a:pt x="131" y="51"/>
                  </a:cubicBezTo>
                  <a:cubicBezTo>
                    <a:pt x="145" y="51"/>
                    <a:pt x="156" y="40"/>
                    <a:pt x="156" y="2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49" name="椭圆 48"/>
          <p:cNvSpPr/>
          <p:nvPr/>
        </p:nvSpPr>
        <p:spPr>
          <a:xfrm>
            <a:off x="3438799" y="2806989"/>
            <a:ext cx="919352" cy="9193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359836" y="2806989"/>
            <a:ext cx="919352" cy="9193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3438799" y="4701295"/>
            <a:ext cx="919352" cy="9193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7359836" y="4701295"/>
            <a:ext cx="919352" cy="9193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8398277" y="2823252"/>
            <a:ext cx="2111385" cy="523220"/>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针对不同客户的兴趣爱好开展，不同的活动</a:t>
            </a:r>
            <a:endParaRPr lang="zh-CN" altLang="en-US" sz="1400" dirty="0">
              <a:solidFill>
                <a:schemeClr val="tx1">
                  <a:lumMod val="75000"/>
                  <a:lumOff val="25000"/>
                </a:schemeClr>
              </a:solidFill>
              <a:cs typeface="+mn-ea"/>
              <a:sym typeface="+mn-lt"/>
            </a:endParaRPr>
          </a:p>
        </p:txBody>
      </p:sp>
      <p:sp>
        <p:nvSpPr>
          <p:cNvPr id="55" name="矩形 54"/>
          <p:cNvSpPr/>
          <p:nvPr/>
        </p:nvSpPr>
        <p:spPr>
          <a:xfrm>
            <a:off x="8398277" y="4938549"/>
            <a:ext cx="2111385" cy="523220"/>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联合社区，组织开展相应的活动</a:t>
            </a:r>
            <a:endParaRPr lang="zh-CN" altLang="en-US" sz="1400" dirty="0">
              <a:solidFill>
                <a:schemeClr val="tx1">
                  <a:lumMod val="75000"/>
                  <a:lumOff val="25000"/>
                </a:schemeClr>
              </a:solidFill>
              <a:cs typeface="+mn-ea"/>
              <a:sym typeface="+mn-lt"/>
            </a:endParaRPr>
          </a:p>
        </p:txBody>
      </p:sp>
      <p:sp>
        <p:nvSpPr>
          <p:cNvPr id="57" name="矩形 56"/>
          <p:cNvSpPr/>
          <p:nvPr/>
        </p:nvSpPr>
        <p:spPr>
          <a:xfrm>
            <a:off x="1157236" y="2806989"/>
            <a:ext cx="2182543" cy="954107"/>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针对原有配套设施的基础上，根据不同区域，配置相应设施，给于业户方便与惊喜</a:t>
            </a:r>
            <a:endParaRPr lang="zh-CN" altLang="en-US" sz="1400" dirty="0">
              <a:solidFill>
                <a:schemeClr val="tx1">
                  <a:lumMod val="75000"/>
                  <a:lumOff val="25000"/>
                </a:schemeClr>
              </a:solidFill>
              <a:cs typeface="+mn-ea"/>
              <a:sym typeface="+mn-lt"/>
            </a:endParaRPr>
          </a:p>
        </p:txBody>
      </p:sp>
      <p:sp>
        <p:nvSpPr>
          <p:cNvPr id="59" name="矩形 58"/>
          <p:cNvSpPr/>
          <p:nvPr/>
        </p:nvSpPr>
        <p:spPr>
          <a:xfrm>
            <a:off x="1163782" y="4841461"/>
            <a:ext cx="2182543" cy="523220"/>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建立业户生日资料，组织开展业户生日晚会</a:t>
            </a:r>
            <a:endParaRPr lang="zh-CN" altLang="en-US" sz="1400" dirty="0">
              <a:solidFill>
                <a:schemeClr val="tx1">
                  <a:lumMod val="75000"/>
                  <a:lumOff val="25000"/>
                </a:schemeClr>
              </a:solidFill>
              <a:cs typeface="+mn-ea"/>
              <a:sym typeface="+mn-lt"/>
            </a:endParaRPr>
          </a:p>
        </p:txBody>
      </p:sp>
      <p:sp>
        <p:nvSpPr>
          <p:cNvPr id="61" name="Freeform 38"/>
          <p:cNvSpPr>
            <a:spLocks noEditPoints="1" noChangeArrowheads="1"/>
          </p:cNvSpPr>
          <p:nvPr/>
        </p:nvSpPr>
        <p:spPr bwMode="auto">
          <a:xfrm>
            <a:off x="7586882" y="3070073"/>
            <a:ext cx="438545" cy="438060"/>
          </a:xfrm>
          <a:custGeom>
            <a:avLst/>
            <a:gdLst>
              <a:gd name="T0" fmla="*/ 2147483647 w 104"/>
              <a:gd name="T1" fmla="*/ 2147483647 h 100"/>
              <a:gd name="T2" fmla="*/ 2147483647 w 104"/>
              <a:gd name="T3" fmla="*/ 2147483647 h 100"/>
              <a:gd name="T4" fmla="*/ 2147483647 w 104"/>
              <a:gd name="T5" fmla="*/ 2147483647 h 100"/>
              <a:gd name="T6" fmla="*/ 2147483647 w 104"/>
              <a:gd name="T7" fmla="*/ 2147483647 h 100"/>
              <a:gd name="T8" fmla="*/ 2147483647 w 104"/>
              <a:gd name="T9" fmla="*/ 2147483647 h 100"/>
              <a:gd name="T10" fmla="*/ 2147483647 w 104"/>
              <a:gd name="T11" fmla="*/ 2147483647 h 100"/>
              <a:gd name="T12" fmla="*/ 2147483647 w 104"/>
              <a:gd name="T13" fmla="*/ 2147483647 h 100"/>
              <a:gd name="T14" fmla="*/ 2147483647 w 104"/>
              <a:gd name="T15" fmla="*/ 2147483647 h 100"/>
              <a:gd name="T16" fmla="*/ 2147483647 w 104"/>
              <a:gd name="T17" fmla="*/ 2147483647 h 100"/>
              <a:gd name="T18" fmla="*/ 2147483647 w 104"/>
              <a:gd name="T19" fmla="*/ 2147483647 h 100"/>
              <a:gd name="T20" fmla="*/ 2147483647 w 104"/>
              <a:gd name="T21" fmla="*/ 2147483647 h 100"/>
              <a:gd name="T22" fmla="*/ 2147483647 w 104"/>
              <a:gd name="T23" fmla="*/ 2147483647 h 100"/>
              <a:gd name="T24" fmla="*/ 2147483647 w 104"/>
              <a:gd name="T25" fmla="*/ 2147483647 h 100"/>
              <a:gd name="T26" fmla="*/ 2147483647 w 104"/>
              <a:gd name="T27" fmla="*/ 2147483647 h 100"/>
              <a:gd name="T28" fmla="*/ 2147483647 w 104"/>
              <a:gd name="T29" fmla="*/ 2147483647 h 100"/>
              <a:gd name="T30" fmla="*/ 2147483647 w 104"/>
              <a:gd name="T31" fmla="*/ 2147483647 h 100"/>
              <a:gd name="T32" fmla="*/ 2147483647 w 104"/>
              <a:gd name="T33" fmla="*/ 2147483647 h 100"/>
              <a:gd name="T34" fmla="*/ 2147483647 w 104"/>
              <a:gd name="T35" fmla="*/ 2147483647 h 100"/>
              <a:gd name="T36" fmla="*/ 2147483647 w 104"/>
              <a:gd name="T37" fmla="*/ 2147483647 h 100"/>
              <a:gd name="T38" fmla="*/ 2147483647 w 104"/>
              <a:gd name="T39" fmla="*/ 2147483647 h 100"/>
              <a:gd name="T40" fmla="*/ 2147483647 w 104"/>
              <a:gd name="T41" fmla="*/ 2147483647 h 100"/>
              <a:gd name="T42" fmla="*/ 2147483647 w 104"/>
              <a:gd name="T43" fmla="*/ 2147483647 h 100"/>
              <a:gd name="T44" fmla="*/ 2147483647 w 104"/>
              <a:gd name="T45" fmla="*/ 2147483647 h 100"/>
              <a:gd name="T46" fmla="*/ 2147483647 w 104"/>
              <a:gd name="T47" fmla="*/ 2147483647 h 100"/>
              <a:gd name="T48" fmla="*/ 2147483647 w 104"/>
              <a:gd name="T49" fmla="*/ 2147483647 h 100"/>
              <a:gd name="T50" fmla="*/ 2147483647 w 104"/>
              <a:gd name="T51" fmla="*/ 2147483647 h 100"/>
              <a:gd name="T52" fmla="*/ 2147483647 w 104"/>
              <a:gd name="T53" fmla="*/ 2147483647 h 100"/>
              <a:gd name="T54" fmla="*/ 2147483647 w 104"/>
              <a:gd name="T55" fmla="*/ 2147483647 h 100"/>
              <a:gd name="T56" fmla="*/ 2147483647 w 104"/>
              <a:gd name="T57" fmla="*/ 2147483647 h 100"/>
              <a:gd name="T58" fmla="*/ 2147483647 w 104"/>
              <a:gd name="T59" fmla="*/ 2147483647 h 100"/>
              <a:gd name="T60" fmla="*/ 2147483647 w 104"/>
              <a:gd name="T61" fmla="*/ 2147483647 h 100"/>
              <a:gd name="T62" fmla="*/ 2147483647 w 104"/>
              <a:gd name="T63" fmla="*/ 2147483647 h 100"/>
              <a:gd name="T64" fmla="*/ 2147483647 w 104"/>
              <a:gd name="T65" fmla="*/ 2147483647 h 100"/>
              <a:gd name="T66" fmla="*/ 2147483647 w 104"/>
              <a:gd name="T67" fmla="*/ 2147483647 h 100"/>
              <a:gd name="T68" fmla="*/ 2147483647 w 104"/>
              <a:gd name="T69" fmla="*/ 2147483647 h 100"/>
              <a:gd name="T70" fmla="*/ 0 w 104"/>
              <a:gd name="T71" fmla="*/ 2147483647 h 100"/>
              <a:gd name="T72" fmla="*/ 0 w 104"/>
              <a:gd name="T73" fmla="*/ 2147483647 h 100"/>
              <a:gd name="T74" fmla="*/ 2147483647 w 104"/>
              <a:gd name="T75" fmla="*/ 2147483647 h 100"/>
              <a:gd name="T76" fmla="*/ 2147483647 w 104"/>
              <a:gd name="T77" fmla="*/ 2147483647 h 100"/>
              <a:gd name="T78" fmla="*/ 2147483647 w 104"/>
              <a:gd name="T79" fmla="*/ 2147483647 h 100"/>
              <a:gd name="T80" fmla="*/ 2147483647 w 104"/>
              <a:gd name="T81" fmla="*/ 2147483647 h 100"/>
              <a:gd name="T82" fmla="*/ 2147483647 w 104"/>
              <a:gd name="T83" fmla="*/ 2147483647 h 100"/>
              <a:gd name="T84" fmla="*/ 2147483647 w 104"/>
              <a:gd name="T85" fmla="*/ 2147483647 h 100"/>
              <a:gd name="T86" fmla="*/ 2147483647 w 104"/>
              <a:gd name="T87" fmla="*/ 2147483647 h 100"/>
              <a:gd name="T88" fmla="*/ 2147483647 w 104"/>
              <a:gd name="T89" fmla="*/ 2147483647 h 100"/>
              <a:gd name="T90" fmla="*/ 2147483647 w 104"/>
              <a:gd name="T91" fmla="*/ 2147483647 h 100"/>
              <a:gd name="T92" fmla="*/ 2147483647 w 104"/>
              <a:gd name="T93" fmla="*/ 2147483647 h 100"/>
              <a:gd name="T94" fmla="*/ 2147483647 w 104"/>
              <a:gd name="T95" fmla="*/ 2147483647 h 100"/>
              <a:gd name="T96" fmla="*/ 2147483647 w 104"/>
              <a:gd name="T97" fmla="*/ 2147483647 h 100"/>
              <a:gd name="T98" fmla="*/ 2147483647 w 104"/>
              <a:gd name="T99" fmla="*/ 2147483647 h 100"/>
              <a:gd name="T100" fmla="*/ 2147483647 w 104"/>
              <a:gd name="T101" fmla="*/ 2147483647 h 1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4"/>
              <a:gd name="T154" fmla="*/ 0 h 100"/>
              <a:gd name="T155" fmla="*/ 104 w 104"/>
              <a:gd name="T156" fmla="*/ 100 h 1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4" h="100">
                <a:moveTo>
                  <a:pt x="15" y="30"/>
                </a:moveTo>
                <a:cubicBezTo>
                  <a:pt x="39" y="30"/>
                  <a:pt x="39" y="30"/>
                  <a:pt x="39" y="30"/>
                </a:cubicBezTo>
                <a:cubicBezTo>
                  <a:pt x="47" y="44"/>
                  <a:pt x="47" y="44"/>
                  <a:pt x="47" y="44"/>
                </a:cubicBezTo>
                <a:cubicBezTo>
                  <a:pt x="54" y="53"/>
                  <a:pt x="54" y="53"/>
                  <a:pt x="54" y="53"/>
                </a:cubicBezTo>
                <a:cubicBezTo>
                  <a:pt x="69" y="30"/>
                  <a:pt x="69" y="30"/>
                  <a:pt x="69" y="30"/>
                </a:cubicBezTo>
                <a:cubicBezTo>
                  <a:pt x="96" y="30"/>
                  <a:pt x="96" y="30"/>
                  <a:pt x="96" y="30"/>
                </a:cubicBezTo>
                <a:cubicBezTo>
                  <a:pt x="104" y="53"/>
                  <a:pt x="104" y="53"/>
                  <a:pt x="104" y="53"/>
                </a:cubicBezTo>
                <a:cubicBezTo>
                  <a:pt x="100" y="66"/>
                  <a:pt x="100" y="66"/>
                  <a:pt x="100" y="66"/>
                </a:cubicBezTo>
                <a:cubicBezTo>
                  <a:pt x="96" y="65"/>
                  <a:pt x="96" y="65"/>
                  <a:pt x="96" y="65"/>
                </a:cubicBezTo>
                <a:cubicBezTo>
                  <a:pt x="97" y="55"/>
                  <a:pt x="97" y="55"/>
                  <a:pt x="97" y="55"/>
                </a:cubicBezTo>
                <a:cubicBezTo>
                  <a:pt x="94" y="47"/>
                  <a:pt x="94" y="47"/>
                  <a:pt x="94" y="47"/>
                </a:cubicBezTo>
                <a:cubicBezTo>
                  <a:pt x="93" y="65"/>
                  <a:pt x="93" y="65"/>
                  <a:pt x="93" y="65"/>
                </a:cubicBezTo>
                <a:cubicBezTo>
                  <a:pt x="90" y="100"/>
                  <a:pt x="90" y="100"/>
                  <a:pt x="90" y="100"/>
                </a:cubicBezTo>
                <a:cubicBezTo>
                  <a:pt x="83" y="100"/>
                  <a:pt x="83" y="100"/>
                  <a:pt x="83" y="100"/>
                </a:cubicBezTo>
                <a:cubicBezTo>
                  <a:pt x="83" y="68"/>
                  <a:pt x="83" y="68"/>
                  <a:pt x="83" y="68"/>
                </a:cubicBezTo>
                <a:cubicBezTo>
                  <a:pt x="79" y="68"/>
                  <a:pt x="79" y="68"/>
                  <a:pt x="79" y="68"/>
                </a:cubicBezTo>
                <a:cubicBezTo>
                  <a:pt x="74" y="100"/>
                  <a:pt x="74" y="100"/>
                  <a:pt x="74" y="100"/>
                </a:cubicBezTo>
                <a:cubicBezTo>
                  <a:pt x="67" y="100"/>
                  <a:pt x="67" y="100"/>
                  <a:pt x="67" y="100"/>
                </a:cubicBezTo>
                <a:cubicBezTo>
                  <a:pt x="69" y="65"/>
                  <a:pt x="69" y="65"/>
                  <a:pt x="69" y="65"/>
                </a:cubicBezTo>
                <a:cubicBezTo>
                  <a:pt x="69" y="48"/>
                  <a:pt x="69" y="48"/>
                  <a:pt x="69" y="48"/>
                </a:cubicBezTo>
                <a:cubicBezTo>
                  <a:pt x="53" y="61"/>
                  <a:pt x="53" y="61"/>
                  <a:pt x="53" y="61"/>
                </a:cubicBezTo>
                <a:cubicBezTo>
                  <a:pt x="41" y="53"/>
                  <a:pt x="41" y="53"/>
                  <a:pt x="41" y="53"/>
                </a:cubicBezTo>
                <a:cubicBezTo>
                  <a:pt x="41" y="65"/>
                  <a:pt x="41" y="65"/>
                  <a:pt x="41" y="65"/>
                </a:cubicBezTo>
                <a:cubicBezTo>
                  <a:pt x="37" y="100"/>
                  <a:pt x="37" y="100"/>
                  <a:pt x="37" y="100"/>
                </a:cubicBezTo>
                <a:cubicBezTo>
                  <a:pt x="30" y="100"/>
                  <a:pt x="30" y="100"/>
                  <a:pt x="30" y="100"/>
                </a:cubicBezTo>
                <a:cubicBezTo>
                  <a:pt x="30" y="68"/>
                  <a:pt x="30" y="68"/>
                  <a:pt x="30" y="68"/>
                </a:cubicBezTo>
                <a:cubicBezTo>
                  <a:pt x="27" y="68"/>
                  <a:pt x="27" y="68"/>
                  <a:pt x="27" y="68"/>
                </a:cubicBezTo>
                <a:cubicBezTo>
                  <a:pt x="20" y="100"/>
                  <a:pt x="20" y="100"/>
                  <a:pt x="20" y="100"/>
                </a:cubicBezTo>
                <a:cubicBezTo>
                  <a:pt x="14" y="100"/>
                  <a:pt x="14" y="100"/>
                  <a:pt x="14" y="100"/>
                </a:cubicBezTo>
                <a:cubicBezTo>
                  <a:pt x="16" y="65"/>
                  <a:pt x="16" y="65"/>
                  <a:pt x="16" y="65"/>
                </a:cubicBezTo>
                <a:cubicBezTo>
                  <a:pt x="16" y="49"/>
                  <a:pt x="16" y="49"/>
                  <a:pt x="16" y="49"/>
                </a:cubicBezTo>
                <a:cubicBezTo>
                  <a:pt x="7" y="60"/>
                  <a:pt x="7" y="60"/>
                  <a:pt x="7" y="60"/>
                </a:cubicBezTo>
                <a:cubicBezTo>
                  <a:pt x="7" y="65"/>
                  <a:pt x="7" y="65"/>
                  <a:pt x="7" y="65"/>
                </a:cubicBezTo>
                <a:cubicBezTo>
                  <a:pt x="10" y="65"/>
                  <a:pt x="10" y="65"/>
                  <a:pt x="10" y="65"/>
                </a:cubicBezTo>
                <a:cubicBezTo>
                  <a:pt x="10" y="89"/>
                  <a:pt x="10" y="89"/>
                  <a:pt x="10" y="89"/>
                </a:cubicBezTo>
                <a:cubicBezTo>
                  <a:pt x="0" y="89"/>
                  <a:pt x="0" y="89"/>
                  <a:pt x="0" y="89"/>
                </a:cubicBezTo>
                <a:cubicBezTo>
                  <a:pt x="0" y="65"/>
                  <a:pt x="0" y="65"/>
                  <a:pt x="0" y="65"/>
                </a:cubicBezTo>
                <a:cubicBezTo>
                  <a:pt x="3" y="65"/>
                  <a:pt x="3" y="65"/>
                  <a:pt x="3" y="65"/>
                </a:cubicBezTo>
                <a:cubicBezTo>
                  <a:pt x="3" y="60"/>
                  <a:pt x="3" y="60"/>
                  <a:pt x="3" y="60"/>
                </a:cubicBezTo>
                <a:cubicBezTo>
                  <a:pt x="1" y="59"/>
                  <a:pt x="1" y="59"/>
                  <a:pt x="1" y="59"/>
                </a:cubicBezTo>
                <a:cubicBezTo>
                  <a:pt x="15" y="30"/>
                  <a:pt x="15" y="30"/>
                  <a:pt x="15" y="30"/>
                </a:cubicBezTo>
                <a:close/>
                <a:moveTo>
                  <a:pt x="86" y="4"/>
                </a:moveTo>
                <a:cubicBezTo>
                  <a:pt x="80" y="0"/>
                  <a:pt x="73" y="2"/>
                  <a:pt x="70" y="8"/>
                </a:cubicBezTo>
                <a:cubicBezTo>
                  <a:pt x="67" y="13"/>
                  <a:pt x="68" y="20"/>
                  <a:pt x="74" y="24"/>
                </a:cubicBezTo>
                <a:cubicBezTo>
                  <a:pt x="79" y="27"/>
                  <a:pt x="87" y="25"/>
                  <a:pt x="90" y="20"/>
                </a:cubicBezTo>
                <a:cubicBezTo>
                  <a:pt x="93" y="14"/>
                  <a:pt x="91" y="7"/>
                  <a:pt x="86" y="4"/>
                </a:cubicBezTo>
                <a:close/>
                <a:moveTo>
                  <a:pt x="22" y="4"/>
                </a:moveTo>
                <a:cubicBezTo>
                  <a:pt x="28" y="0"/>
                  <a:pt x="35" y="2"/>
                  <a:pt x="38" y="8"/>
                </a:cubicBezTo>
                <a:cubicBezTo>
                  <a:pt x="41" y="13"/>
                  <a:pt x="40" y="20"/>
                  <a:pt x="34" y="24"/>
                </a:cubicBezTo>
                <a:cubicBezTo>
                  <a:pt x="29" y="27"/>
                  <a:pt x="21" y="25"/>
                  <a:pt x="18" y="20"/>
                </a:cubicBezTo>
                <a:cubicBezTo>
                  <a:pt x="15" y="14"/>
                  <a:pt x="17" y="7"/>
                  <a:pt x="22" y="4"/>
                </a:cubicBezTo>
                <a:close/>
              </a:path>
            </a:pathLst>
          </a:custGeom>
          <a:solidFill>
            <a:schemeClr val="bg1"/>
          </a:solidFill>
          <a:ln>
            <a:noFill/>
          </a:ln>
        </p:spPr>
        <p:txBody>
          <a:bodyPr lIns="121917" tIns="60958" rIns="121917" bIns="60958"/>
          <a:lstStyle/>
          <a:p>
            <a:endParaRPr lang="zh-CN" altLang="en-US"/>
          </a:p>
        </p:txBody>
      </p:sp>
      <p:sp>
        <p:nvSpPr>
          <p:cNvPr id="62" name="Freeform 45"/>
          <p:cNvSpPr>
            <a:spLocks noEditPoints="1" noChangeArrowheads="1"/>
          </p:cNvSpPr>
          <p:nvPr/>
        </p:nvSpPr>
        <p:spPr bwMode="auto">
          <a:xfrm>
            <a:off x="7569011" y="4925068"/>
            <a:ext cx="399326" cy="527157"/>
          </a:xfrm>
          <a:custGeom>
            <a:avLst/>
            <a:gdLst>
              <a:gd name="T0" fmla="*/ 2147483647 w 95"/>
              <a:gd name="T1" fmla="*/ 0 h 120"/>
              <a:gd name="T2" fmla="*/ 2147483647 w 95"/>
              <a:gd name="T3" fmla="*/ 2147483647 h 120"/>
              <a:gd name="T4" fmla="*/ 2147483647 w 95"/>
              <a:gd name="T5" fmla="*/ 2147483647 h 120"/>
              <a:gd name="T6" fmla="*/ 2147483647 w 95"/>
              <a:gd name="T7" fmla="*/ 2147483647 h 120"/>
              <a:gd name="T8" fmla="*/ 2147483647 w 95"/>
              <a:gd name="T9" fmla="*/ 2147483647 h 120"/>
              <a:gd name="T10" fmla="*/ 0 w 95"/>
              <a:gd name="T11" fmla="*/ 2147483647 h 120"/>
              <a:gd name="T12" fmla="*/ 2147483647 w 95"/>
              <a:gd name="T13" fmla="*/ 2147483647 h 120"/>
              <a:gd name="T14" fmla="*/ 2147483647 w 95"/>
              <a:gd name="T15" fmla="*/ 2147483647 h 120"/>
              <a:gd name="T16" fmla="*/ 2147483647 w 95"/>
              <a:gd name="T17" fmla="*/ 2147483647 h 120"/>
              <a:gd name="T18" fmla="*/ 2147483647 w 95"/>
              <a:gd name="T19" fmla="*/ 2147483647 h 120"/>
              <a:gd name="T20" fmla="*/ 2147483647 w 95"/>
              <a:gd name="T21" fmla="*/ 2147483647 h 120"/>
              <a:gd name="T22" fmla="*/ 2147483647 w 95"/>
              <a:gd name="T23" fmla="*/ 2147483647 h 120"/>
              <a:gd name="T24" fmla="*/ 2147483647 w 95"/>
              <a:gd name="T25" fmla="*/ 2147483647 h 120"/>
              <a:gd name="T26" fmla="*/ 2147483647 w 95"/>
              <a:gd name="T27" fmla="*/ 2147483647 h 120"/>
              <a:gd name="T28" fmla="*/ 2147483647 w 95"/>
              <a:gd name="T29" fmla="*/ 2147483647 h 120"/>
              <a:gd name="T30" fmla="*/ 2147483647 w 95"/>
              <a:gd name="T31" fmla="*/ 2147483647 h 120"/>
              <a:gd name="T32" fmla="*/ 2147483647 w 95"/>
              <a:gd name="T33" fmla="*/ 2147483647 h 120"/>
              <a:gd name="T34" fmla="*/ 2147483647 w 95"/>
              <a:gd name="T35" fmla="*/ 2147483647 h 120"/>
              <a:gd name="T36" fmla="*/ 2147483647 w 95"/>
              <a:gd name="T37" fmla="*/ 2147483647 h 120"/>
              <a:gd name="T38" fmla="*/ 2147483647 w 95"/>
              <a:gd name="T39" fmla="*/ 2147483647 h 120"/>
              <a:gd name="T40" fmla="*/ 2147483647 w 95"/>
              <a:gd name="T41" fmla="*/ 2147483647 h 120"/>
              <a:gd name="T42" fmla="*/ 2147483647 w 95"/>
              <a:gd name="T43" fmla="*/ 2147483647 h 120"/>
              <a:gd name="T44" fmla="*/ 2147483647 w 95"/>
              <a:gd name="T45" fmla="*/ 2147483647 h 120"/>
              <a:gd name="T46" fmla="*/ 2147483647 w 95"/>
              <a:gd name="T47" fmla="*/ 2147483647 h 120"/>
              <a:gd name="T48" fmla="*/ 2147483647 w 95"/>
              <a:gd name="T49" fmla="*/ 2147483647 h 120"/>
              <a:gd name="T50" fmla="*/ 2147483647 w 95"/>
              <a:gd name="T51" fmla="*/ 2147483647 h 120"/>
              <a:gd name="T52" fmla="*/ 2147483647 w 95"/>
              <a:gd name="T53" fmla="*/ 2147483647 h 120"/>
              <a:gd name="T54" fmla="*/ 2147483647 w 95"/>
              <a:gd name="T55" fmla="*/ 2147483647 h 120"/>
              <a:gd name="T56" fmla="*/ 2147483647 w 95"/>
              <a:gd name="T57" fmla="*/ 2147483647 h 120"/>
              <a:gd name="T58" fmla="*/ 2147483647 w 95"/>
              <a:gd name="T59" fmla="*/ 2147483647 h 120"/>
              <a:gd name="T60" fmla="*/ 2147483647 w 95"/>
              <a:gd name="T61" fmla="*/ 0 h 120"/>
              <a:gd name="T62" fmla="*/ 2147483647 w 95"/>
              <a:gd name="T63" fmla="*/ 2147483647 h 120"/>
              <a:gd name="T64" fmla="*/ 2147483647 w 95"/>
              <a:gd name="T65" fmla="*/ 2147483647 h 120"/>
              <a:gd name="T66" fmla="*/ 2147483647 w 95"/>
              <a:gd name="T67" fmla="*/ 2147483647 h 120"/>
              <a:gd name="T68" fmla="*/ 2147483647 w 95"/>
              <a:gd name="T69" fmla="*/ 2147483647 h 120"/>
              <a:gd name="T70" fmla="*/ 2147483647 w 95"/>
              <a:gd name="T71" fmla="*/ 2147483647 h 120"/>
              <a:gd name="T72" fmla="*/ 2147483647 w 95"/>
              <a:gd name="T73" fmla="*/ 2147483647 h 120"/>
              <a:gd name="T74" fmla="*/ 2147483647 w 95"/>
              <a:gd name="T75" fmla="*/ 2147483647 h 120"/>
              <a:gd name="T76" fmla="*/ 2147483647 w 95"/>
              <a:gd name="T77" fmla="*/ 2147483647 h 120"/>
              <a:gd name="T78" fmla="*/ 2147483647 w 95"/>
              <a:gd name="T79" fmla="*/ 2147483647 h 120"/>
              <a:gd name="T80" fmla="*/ 2147483647 w 95"/>
              <a:gd name="T81" fmla="*/ 2147483647 h 120"/>
              <a:gd name="T82" fmla="*/ 2147483647 w 95"/>
              <a:gd name="T83" fmla="*/ 2147483647 h 120"/>
              <a:gd name="T84" fmla="*/ 2147483647 w 95"/>
              <a:gd name="T85" fmla="*/ 2147483647 h 120"/>
              <a:gd name="T86" fmla="*/ 2147483647 w 95"/>
              <a:gd name="T87" fmla="*/ 2147483647 h 120"/>
              <a:gd name="T88" fmla="*/ 2147483647 w 95"/>
              <a:gd name="T89" fmla="*/ 2147483647 h 120"/>
              <a:gd name="T90" fmla="*/ 2147483647 w 95"/>
              <a:gd name="T91" fmla="*/ 2147483647 h 120"/>
              <a:gd name="T92" fmla="*/ 2147483647 w 95"/>
              <a:gd name="T93" fmla="*/ 2147483647 h 120"/>
              <a:gd name="T94" fmla="*/ 2147483647 w 95"/>
              <a:gd name="T95" fmla="*/ 2147483647 h 120"/>
              <a:gd name="T96" fmla="*/ 2147483647 w 95"/>
              <a:gd name="T97" fmla="*/ 2147483647 h 120"/>
              <a:gd name="T98" fmla="*/ 2147483647 w 95"/>
              <a:gd name="T99" fmla="*/ 2147483647 h 120"/>
              <a:gd name="T100" fmla="*/ 2147483647 w 95"/>
              <a:gd name="T101" fmla="*/ 2147483647 h 120"/>
              <a:gd name="T102" fmla="*/ 2147483647 w 95"/>
              <a:gd name="T103" fmla="*/ 2147483647 h 120"/>
              <a:gd name="T104" fmla="*/ 2147483647 w 95"/>
              <a:gd name="T105" fmla="*/ 2147483647 h 120"/>
              <a:gd name="T106" fmla="*/ 2147483647 w 95"/>
              <a:gd name="T107" fmla="*/ 2147483647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5"/>
              <a:gd name="T163" fmla="*/ 0 h 120"/>
              <a:gd name="T164" fmla="*/ 95 w 95"/>
              <a:gd name="T165" fmla="*/ 120 h 1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chemeClr val="bg1"/>
          </a:solidFill>
          <a:ln>
            <a:noFill/>
          </a:ln>
        </p:spPr>
        <p:txBody>
          <a:bodyPr lIns="121917" tIns="60958" rIns="121917" bIns="60958"/>
          <a:lstStyle/>
          <a:p>
            <a:endParaRPr lang="zh-CN" altLang="en-US"/>
          </a:p>
        </p:txBody>
      </p:sp>
      <p:sp>
        <p:nvSpPr>
          <p:cNvPr id="63" name="Freeform 93"/>
          <p:cNvSpPr>
            <a:spLocks noEditPoints="1" noChangeArrowheads="1"/>
          </p:cNvSpPr>
          <p:nvPr/>
        </p:nvSpPr>
        <p:spPr bwMode="auto">
          <a:xfrm>
            <a:off x="3673395" y="3122046"/>
            <a:ext cx="472417" cy="334114"/>
          </a:xfrm>
          <a:custGeom>
            <a:avLst/>
            <a:gdLst>
              <a:gd name="T0" fmla="*/ 2147483647 w 112"/>
              <a:gd name="T1" fmla="*/ 2147483647 h 77"/>
              <a:gd name="T2" fmla="*/ 2147483647 w 112"/>
              <a:gd name="T3" fmla="*/ 2147483647 h 77"/>
              <a:gd name="T4" fmla="*/ 2147483647 w 112"/>
              <a:gd name="T5" fmla="*/ 2147483647 h 77"/>
              <a:gd name="T6" fmla="*/ 2147483647 w 112"/>
              <a:gd name="T7" fmla="*/ 2147483647 h 77"/>
              <a:gd name="T8" fmla="*/ 2147483647 w 112"/>
              <a:gd name="T9" fmla="*/ 2147483647 h 77"/>
              <a:gd name="T10" fmla="*/ 0 w 112"/>
              <a:gd name="T11" fmla="*/ 2147483647 h 77"/>
              <a:gd name="T12" fmla="*/ 2147483647 w 112"/>
              <a:gd name="T13" fmla="*/ 2147483647 h 77"/>
              <a:gd name="T14" fmla="*/ 2147483647 w 112"/>
              <a:gd name="T15" fmla="*/ 2147483647 h 77"/>
              <a:gd name="T16" fmla="*/ 2147483647 w 112"/>
              <a:gd name="T17" fmla="*/ 2147483647 h 77"/>
              <a:gd name="T18" fmla="*/ 2147483647 w 112"/>
              <a:gd name="T19" fmla="*/ 2147483647 h 77"/>
              <a:gd name="T20" fmla="*/ 2147483647 w 112"/>
              <a:gd name="T21" fmla="*/ 2147483647 h 77"/>
              <a:gd name="T22" fmla="*/ 2147483647 w 112"/>
              <a:gd name="T23" fmla="*/ 2147483647 h 77"/>
              <a:gd name="T24" fmla="*/ 2147483647 w 112"/>
              <a:gd name="T25" fmla="*/ 2147483647 h 77"/>
              <a:gd name="T26" fmla="*/ 2147483647 w 112"/>
              <a:gd name="T27" fmla="*/ 2147483647 h 77"/>
              <a:gd name="T28" fmla="*/ 2147483647 w 112"/>
              <a:gd name="T29" fmla="*/ 2147483647 h 77"/>
              <a:gd name="T30" fmla="*/ 2147483647 w 112"/>
              <a:gd name="T31" fmla="*/ 2147483647 h 77"/>
              <a:gd name="T32" fmla="*/ 2147483647 w 112"/>
              <a:gd name="T33" fmla="*/ 2147483647 h 77"/>
              <a:gd name="T34" fmla="*/ 2147483647 w 112"/>
              <a:gd name="T35" fmla="*/ 2147483647 h 77"/>
              <a:gd name="T36" fmla="*/ 2147483647 w 112"/>
              <a:gd name="T37" fmla="*/ 2147483647 h 77"/>
              <a:gd name="T38" fmla="*/ 2147483647 w 112"/>
              <a:gd name="T39" fmla="*/ 2147483647 h 77"/>
              <a:gd name="T40" fmla="*/ 2147483647 w 112"/>
              <a:gd name="T41" fmla="*/ 2147483647 h 77"/>
              <a:gd name="T42" fmla="*/ 2147483647 w 112"/>
              <a:gd name="T43" fmla="*/ 2147483647 h 77"/>
              <a:gd name="T44" fmla="*/ 2147483647 w 112"/>
              <a:gd name="T45" fmla="*/ 2147483647 h 77"/>
              <a:gd name="T46" fmla="*/ 2147483647 w 112"/>
              <a:gd name="T47" fmla="*/ 2147483647 h 77"/>
              <a:gd name="T48" fmla="*/ 2147483647 w 112"/>
              <a:gd name="T49" fmla="*/ 2147483647 h 77"/>
              <a:gd name="T50" fmla="*/ 2147483647 w 112"/>
              <a:gd name="T51" fmla="*/ 2147483647 h 77"/>
              <a:gd name="T52" fmla="*/ 2147483647 w 112"/>
              <a:gd name="T53" fmla="*/ 2147483647 h 77"/>
              <a:gd name="T54" fmla="*/ 2147483647 w 112"/>
              <a:gd name="T55" fmla="*/ 2147483647 h 77"/>
              <a:gd name="T56" fmla="*/ 2147483647 w 112"/>
              <a:gd name="T57" fmla="*/ 2147483647 h 77"/>
              <a:gd name="T58" fmla="*/ 2147483647 w 112"/>
              <a:gd name="T59" fmla="*/ 2147483647 h 77"/>
              <a:gd name="T60" fmla="*/ 2147483647 w 112"/>
              <a:gd name="T61" fmla="*/ 2147483647 h 77"/>
              <a:gd name="T62" fmla="*/ 2147483647 w 112"/>
              <a:gd name="T63" fmla="*/ 2147483647 h 77"/>
              <a:gd name="T64" fmla="*/ 2147483647 w 112"/>
              <a:gd name="T65" fmla="*/ 2147483647 h 77"/>
              <a:gd name="T66" fmla="*/ 2147483647 w 112"/>
              <a:gd name="T67" fmla="*/ 2147483647 h 77"/>
              <a:gd name="T68" fmla="*/ 2147483647 w 112"/>
              <a:gd name="T69" fmla="*/ 2147483647 h 77"/>
              <a:gd name="T70" fmla="*/ 2147483647 w 112"/>
              <a:gd name="T71" fmla="*/ 2147483647 h 77"/>
              <a:gd name="T72" fmla="*/ 2147483647 w 112"/>
              <a:gd name="T73" fmla="*/ 2147483647 h 77"/>
              <a:gd name="T74" fmla="*/ 2147483647 w 112"/>
              <a:gd name="T75" fmla="*/ 2147483647 h 77"/>
              <a:gd name="T76" fmla="*/ 2147483647 w 112"/>
              <a:gd name="T77" fmla="*/ 2147483647 h 77"/>
              <a:gd name="T78" fmla="*/ 2147483647 w 112"/>
              <a:gd name="T79" fmla="*/ 2147483647 h 77"/>
              <a:gd name="T80" fmla="*/ 2147483647 w 112"/>
              <a:gd name="T81" fmla="*/ 2147483647 h 77"/>
              <a:gd name="T82" fmla="*/ 2147483647 w 112"/>
              <a:gd name="T83" fmla="*/ 2147483647 h 77"/>
              <a:gd name="T84" fmla="*/ 2147483647 w 112"/>
              <a:gd name="T85" fmla="*/ 2147483647 h 77"/>
              <a:gd name="T86" fmla="*/ 2147483647 w 112"/>
              <a:gd name="T87" fmla="*/ 2147483647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2"/>
              <a:gd name="T133" fmla="*/ 0 h 77"/>
              <a:gd name="T134" fmla="*/ 112 w 112"/>
              <a:gd name="T135" fmla="*/ 77 h 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lIns="121917" tIns="60958" rIns="121917" bIns="60958"/>
          <a:lstStyle/>
          <a:p>
            <a:endParaRPr lang="zh-CN" altLang="en-US"/>
          </a:p>
        </p:txBody>
      </p:sp>
      <p:sp>
        <p:nvSpPr>
          <p:cNvPr id="64" name="Freeform 99"/>
          <p:cNvSpPr>
            <a:spLocks noEditPoints="1" noChangeArrowheads="1"/>
          </p:cNvSpPr>
          <p:nvPr/>
        </p:nvSpPr>
        <p:spPr bwMode="auto">
          <a:xfrm>
            <a:off x="3705169" y="4938549"/>
            <a:ext cx="374367" cy="403411"/>
          </a:xfrm>
          <a:custGeom>
            <a:avLst/>
            <a:gdLst>
              <a:gd name="T0" fmla="*/ 2147483647 w 89"/>
              <a:gd name="T1" fmla="*/ 2147483647 h 92"/>
              <a:gd name="T2" fmla="*/ 2147483647 w 89"/>
              <a:gd name="T3" fmla="*/ 2147483647 h 92"/>
              <a:gd name="T4" fmla="*/ 2147483647 w 89"/>
              <a:gd name="T5" fmla="*/ 2147483647 h 92"/>
              <a:gd name="T6" fmla="*/ 2147483647 w 89"/>
              <a:gd name="T7" fmla="*/ 2147483647 h 92"/>
              <a:gd name="T8" fmla="*/ 2147483647 w 89"/>
              <a:gd name="T9" fmla="*/ 2147483647 h 92"/>
              <a:gd name="T10" fmla="*/ 2147483647 w 89"/>
              <a:gd name="T11" fmla="*/ 2147483647 h 92"/>
              <a:gd name="T12" fmla="*/ 2147483647 w 89"/>
              <a:gd name="T13" fmla="*/ 2147483647 h 92"/>
              <a:gd name="T14" fmla="*/ 2147483647 w 89"/>
              <a:gd name="T15" fmla="*/ 2147483647 h 92"/>
              <a:gd name="T16" fmla="*/ 2147483647 w 89"/>
              <a:gd name="T17" fmla="*/ 2147483647 h 92"/>
              <a:gd name="T18" fmla="*/ 2147483647 w 89"/>
              <a:gd name="T19" fmla="*/ 2147483647 h 92"/>
              <a:gd name="T20" fmla="*/ 2147483647 w 89"/>
              <a:gd name="T21" fmla="*/ 2147483647 h 92"/>
              <a:gd name="T22" fmla="*/ 2147483647 w 89"/>
              <a:gd name="T23" fmla="*/ 2147483647 h 92"/>
              <a:gd name="T24" fmla="*/ 2147483647 w 89"/>
              <a:gd name="T25" fmla="*/ 2147483647 h 92"/>
              <a:gd name="T26" fmla="*/ 2147483647 w 89"/>
              <a:gd name="T27" fmla="*/ 2147483647 h 92"/>
              <a:gd name="T28" fmla="*/ 2147483647 w 89"/>
              <a:gd name="T29" fmla="*/ 2147483647 h 92"/>
              <a:gd name="T30" fmla="*/ 2147483647 w 89"/>
              <a:gd name="T31" fmla="*/ 2147483647 h 92"/>
              <a:gd name="T32" fmla="*/ 2147483647 w 89"/>
              <a:gd name="T33" fmla="*/ 2147483647 h 92"/>
              <a:gd name="T34" fmla="*/ 2147483647 w 89"/>
              <a:gd name="T35" fmla="*/ 2147483647 h 92"/>
              <a:gd name="T36" fmla="*/ 2147483647 w 89"/>
              <a:gd name="T37" fmla="*/ 2147483647 h 92"/>
              <a:gd name="T38" fmla="*/ 2147483647 w 89"/>
              <a:gd name="T39" fmla="*/ 2147483647 h 92"/>
              <a:gd name="T40" fmla="*/ 2147483647 w 89"/>
              <a:gd name="T41" fmla="*/ 2147483647 h 92"/>
              <a:gd name="T42" fmla="*/ 2147483647 w 89"/>
              <a:gd name="T43" fmla="*/ 2147483647 h 92"/>
              <a:gd name="T44" fmla="*/ 2147483647 w 89"/>
              <a:gd name="T45" fmla="*/ 2147483647 h 92"/>
              <a:gd name="T46" fmla="*/ 2147483647 w 89"/>
              <a:gd name="T47" fmla="*/ 2147483647 h 92"/>
              <a:gd name="T48" fmla="*/ 2147483647 w 89"/>
              <a:gd name="T49" fmla="*/ 2147483647 h 92"/>
              <a:gd name="T50" fmla="*/ 2147483647 w 89"/>
              <a:gd name="T51" fmla="*/ 2147483647 h 92"/>
              <a:gd name="T52" fmla="*/ 2147483647 w 89"/>
              <a:gd name="T53" fmla="*/ 2147483647 h 92"/>
              <a:gd name="T54" fmla="*/ 2147483647 w 89"/>
              <a:gd name="T55" fmla="*/ 2147483647 h 92"/>
              <a:gd name="T56" fmla="*/ 2147483647 w 89"/>
              <a:gd name="T57" fmla="*/ 2147483647 h 92"/>
              <a:gd name="T58" fmla="*/ 2147483647 w 89"/>
              <a:gd name="T59" fmla="*/ 2147483647 h 92"/>
              <a:gd name="T60" fmla="*/ 2147483647 w 89"/>
              <a:gd name="T61" fmla="*/ 2147483647 h 92"/>
              <a:gd name="T62" fmla="*/ 2147483647 w 89"/>
              <a:gd name="T63" fmla="*/ 2147483647 h 92"/>
              <a:gd name="T64" fmla="*/ 2147483647 w 89"/>
              <a:gd name="T65" fmla="*/ 2147483647 h 92"/>
              <a:gd name="T66" fmla="*/ 2147483647 w 89"/>
              <a:gd name="T67" fmla="*/ 2147483647 h 92"/>
              <a:gd name="T68" fmla="*/ 2147483647 w 89"/>
              <a:gd name="T69" fmla="*/ 2147483647 h 92"/>
              <a:gd name="T70" fmla="*/ 2147483647 w 89"/>
              <a:gd name="T71" fmla="*/ 2147483647 h 92"/>
              <a:gd name="T72" fmla="*/ 2147483647 w 89"/>
              <a:gd name="T73" fmla="*/ 2147483647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9"/>
              <a:gd name="T112" fmla="*/ 0 h 92"/>
              <a:gd name="T113" fmla="*/ 89 w 89"/>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bg1"/>
          </a:solidFill>
          <a:ln>
            <a:noFill/>
          </a:ln>
        </p:spPr>
        <p:txBody>
          <a:bodyPr lIns="121917" tIns="60958" rIns="121917" bIns="60958"/>
          <a:lstStyle/>
          <a:p>
            <a:endParaRPr lang="zh-CN" altLang="en-US"/>
          </a:p>
        </p:txBody>
      </p:sp>
      <p:sp>
        <p:nvSpPr>
          <p:cNvPr id="65" name="矩形 64"/>
          <p:cNvSpPr/>
          <p:nvPr/>
        </p:nvSpPr>
        <p:spPr>
          <a:xfrm>
            <a:off x="5232188" y="3031428"/>
            <a:ext cx="1107997" cy="396134"/>
          </a:xfrm>
          <a:prstGeom prst="rect">
            <a:avLst/>
          </a:prstGeom>
        </p:spPr>
        <p:txBody>
          <a:bodyPr wrap="none">
            <a:spAutoFit/>
          </a:bodyPr>
          <a:lstStyle/>
          <a:p>
            <a:pPr algn="r">
              <a:lnSpc>
                <a:spcPct val="120000"/>
              </a:lnSpc>
            </a:pPr>
            <a:r>
              <a:rPr lang="zh-CN" altLang="en-US" b="1" dirty="0" smtClean="0">
                <a:solidFill>
                  <a:schemeClr val="bg1"/>
                </a:solidFill>
                <a:cs typeface="+mn-ea"/>
                <a:sym typeface="+mn-lt"/>
              </a:rPr>
              <a:t>增值服务</a:t>
            </a:r>
            <a:endParaRPr lang="en-US" altLang="zh-CN" b="1" dirty="0">
              <a:solidFill>
                <a:schemeClr val="bg1"/>
              </a:solidFill>
              <a:cs typeface="+mn-ea"/>
              <a:sym typeface="+mn-lt"/>
            </a:endParaRPr>
          </a:p>
        </p:txBody>
      </p:sp>
      <p:sp>
        <p:nvSpPr>
          <p:cNvPr id="66" name="矩形 65"/>
          <p:cNvSpPr/>
          <p:nvPr/>
        </p:nvSpPr>
        <p:spPr>
          <a:xfrm>
            <a:off x="5232188" y="4927888"/>
            <a:ext cx="1107997" cy="396134"/>
          </a:xfrm>
          <a:prstGeom prst="rect">
            <a:avLst/>
          </a:prstGeom>
        </p:spPr>
        <p:txBody>
          <a:bodyPr wrap="none">
            <a:spAutoFit/>
          </a:bodyPr>
          <a:lstStyle/>
          <a:p>
            <a:pPr algn="r">
              <a:lnSpc>
                <a:spcPct val="120000"/>
              </a:lnSpc>
            </a:pPr>
            <a:r>
              <a:rPr lang="zh-CN" altLang="en-US" b="1" dirty="0" smtClean="0">
                <a:solidFill>
                  <a:schemeClr val="bg1"/>
                </a:solidFill>
                <a:cs typeface="+mn-ea"/>
                <a:sym typeface="+mn-lt"/>
              </a:rPr>
              <a:t>充分感受</a:t>
            </a:r>
            <a:endParaRPr lang="en-US" altLang="zh-CN"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1000" fill="hold"/>
                                        <p:tgtEl>
                                          <p:spTgt spid="45"/>
                                        </p:tgtEl>
                                        <p:attrNameLst>
                                          <p:attrName>ppt_w</p:attrName>
                                        </p:attrNameLst>
                                      </p:cBhvr>
                                      <p:tavLst>
                                        <p:tav tm="0">
                                          <p:val>
                                            <p:fltVal val="0"/>
                                          </p:val>
                                        </p:tav>
                                        <p:tav tm="100000">
                                          <p:val>
                                            <p:strVal val="#ppt_w"/>
                                          </p:val>
                                        </p:tav>
                                      </p:tavLst>
                                    </p:anim>
                                    <p:anim calcmode="lin" valueType="num">
                                      <p:cBhvr>
                                        <p:cTn id="8" dur="1000" fill="hold"/>
                                        <p:tgtEl>
                                          <p:spTgt spid="45"/>
                                        </p:tgtEl>
                                        <p:attrNameLst>
                                          <p:attrName>ppt_h</p:attrName>
                                        </p:attrNameLst>
                                      </p:cBhvr>
                                      <p:tavLst>
                                        <p:tav tm="0">
                                          <p:val>
                                            <p:fltVal val="0"/>
                                          </p:val>
                                        </p:tav>
                                        <p:tav tm="100000">
                                          <p:val>
                                            <p:strVal val="#ppt_h"/>
                                          </p:val>
                                        </p:tav>
                                      </p:tavLst>
                                    </p:anim>
                                    <p:anim calcmode="lin" valueType="num">
                                      <p:cBhvr>
                                        <p:cTn id="9" dur="1000" fill="hold"/>
                                        <p:tgtEl>
                                          <p:spTgt spid="45"/>
                                        </p:tgtEl>
                                        <p:attrNameLst>
                                          <p:attrName>style.rotation</p:attrName>
                                        </p:attrNameLst>
                                      </p:cBhvr>
                                      <p:tavLst>
                                        <p:tav tm="0">
                                          <p:val>
                                            <p:fltVal val="90"/>
                                          </p:val>
                                        </p:tav>
                                        <p:tav tm="100000">
                                          <p:val>
                                            <p:fltVal val="0"/>
                                          </p:val>
                                        </p:tav>
                                      </p:tavLst>
                                    </p:anim>
                                    <p:animEffect transition="in" filter="fade">
                                      <p:cBhvr>
                                        <p:cTn id="10" dur="1000"/>
                                        <p:tgtEl>
                                          <p:spTgt spid="4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1000" fill="hold"/>
                                        <p:tgtEl>
                                          <p:spTgt spid="65"/>
                                        </p:tgtEl>
                                        <p:attrNameLst>
                                          <p:attrName>ppt_w</p:attrName>
                                        </p:attrNameLst>
                                      </p:cBhvr>
                                      <p:tavLst>
                                        <p:tav tm="0">
                                          <p:val>
                                            <p:fltVal val="0"/>
                                          </p:val>
                                        </p:tav>
                                        <p:tav tm="100000">
                                          <p:val>
                                            <p:strVal val="#ppt_w"/>
                                          </p:val>
                                        </p:tav>
                                      </p:tavLst>
                                    </p:anim>
                                    <p:anim calcmode="lin" valueType="num">
                                      <p:cBhvr>
                                        <p:cTn id="14" dur="1000" fill="hold"/>
                                        <p:tgtEl>
                                          <p:spTgt spid="65"/>
                                        </p:tgtEl>
                                        <p:attrNameLst>
                                          <p:attrName>ppt_h</p:attrName>
                                        </p:attrNameLst>
                                      </p:cBhvr>
                                      <p:tavLst>
                                        <p:tav tm="0">
                                          <p:val>
                                            <p:fltVal val="0"/>
                                          </p:val>
                                        </p:tav>
                                        <p:tav tm="100000">
                                          <p:val>
                                            <p:strVal val="#ppt_h"/>
                                          </p:val>
                                        </p:tav>
                                      </p:tavLst>
                                    </p:anim>
                                    <p:anim calcmode="lin" valueType="num">
                                      <p:cBhvr>
                                        <p:cTn id="15" dur="1000" fill="hold"/>
                                        <p:tgtEl>
                                          <p:spTgt spid="65"/>
                                        </p:tgtEl>
                                        <p:attrNameLst>
                                          <p:attrName>style.rotation</p:attrName>
                                        </p:attrNameLst>
                                      </p:cBhvr>
                                      <p:tavLst>
                                        <p:tav tm="0">
                                          <p:val>
                                            <p:fltVal val="90"/>
                                          </p:val>
                                        </p:tav>
                                        <p:tav tm="100000">
                                          <p:val>
                                            <p:fltVal val="0"/>
                                          </p:val>
                                        </p:tav>
                                      </p:tavLst>
                                    </p:anim>
                                    <p:animEffect transition="in" filter="fade">
                                      <p:cBhvr>
                                        <p:cTn id="16" dur="1000"/>
                                        <p:tgtEl>
                                          <p:spTgt spid="6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p:cTn id="19" dur="1000" fill="hold"/>
                                        <p:tgtEl>
                                          <p:spTgt spid="66"/>
                                        </p:tgtEl>
                                        <p:attrNameLst>
                                          <p:attrName>ppt_w</p:attrName>
                                        </p:attrNameLst>
                                      </p:cBhvr>
                                      <p:tavLst>
                                        <p:tav tm="0">
                                          <p:val>
                                            <p:fltVal val="0"/>
                                          </p:val>
                                        </p:tav>
                                        <p:tav tm="100000">
                                          <p:val>
                                            <p:strVal val="#ppt_w"/>
                                          </p:val>
                                        </p:tav>
                                      </p:tavLst>
                                    </p:anim>
                                    <p:anim calcmode="lin" valueType="num">
                                      <p:cBhvr>
                                        <p:cTn id="20" dur="1000" fill="hold"/>
                                        <p:tgtEl>
                                          <p:spTgt spid="66"/>
                                        </p:tgtEl>
                                        <p:attrNameLst>
                                          <p:attrName>ppt_h</p:attrName>
                                        </p:attrNameLst>
                                      </p:cBhvr>
                                      <p:tavLst>
                                        <p:tav tm="0">
                                          <p:val>
                                            <p:fltVal val="0"/>
                                          </p:val>
                                        </p:tav>
                                        <p:tav tm="100000">
                                          <p:val>
                                            <p:strVal val="#ppt_h"/>
                                          </p:val>
                                        </p:tav>
                                      </p:tavLst>
                                    </p:anim>
                                    <p:anim calcmode="lin" valueType="num">
                                      <p:cBhvr>
                                        <p:cTn id="21" dur="1000" fill="hold"/>
                                        <p:tgtEl>
                                          <p:spTgt spid="66"/>
                                        </p:tgtEl>
                                        <p:attrNameLst>
                                          <p:attrName>style.rotation</p:attrName>
                                        </p:attrNameLst>
                                      </p:cBhvr>
                                      <p:tavLst>
                                        <p:tav tm="0">
                                          <p:val>
                                            <p:fltVal val="90"/>
                                          </p:val>
                                        </p:tav>
                                        <p:tav tm="100000">
                                          <p:val>
                                            <p:fltVal val="0"/>
                                          </p:val>
                                        </p:tav>
                                      </p:tavLst>
                                    </p:anim>
                                    <p:animEffect transition="in" filter="fade">
                                      <p:cBhvr>
                                        <p:cTn id="22" dur="1000"/>
                                        <p:tgtEl>
                                          <p:spTgt spid="6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500" fill="hold"/>
                                        <p:tgtEl>
                                          <p:spTgt spid="61"/>
                                        </p:tgtEl>
                                        <p:attrNameLst>
                                          <p:attrName>ppt_w</p:attrName>
                                        </p:attrNameLst>
                                      </p:cBhvr>
                                      <p:tavLst>
                                        <p:tav tm="0">
                                          <p:val>
                                            <p:fltVal val="0"/>
                                          </p:val>
                                        </p:tav>
                                        <p:tav tm="100000">
                                          <p:val>
                                            <p:strVal val="#ppt_w"/>
                                          </p:val>
                                        </p:tav>
                                      </p:tavLst>
                                    </p:anim>
                                    <p:anim calcmode="lin" valueType="num">
                                      <p:cBhvr>
                                        <p:cTn id="48" dur="500" fill="hold"/>
                                        <p:tgtEl>
                                          <p:spTgt spid="61"/>
                                        </p:tgtEl>
                                        <p:attrNameLst>
                                          <p:attrName>ppt_h</p:attrName>
                                        </p:attrNameLst>
                                      </p:cBhvr>
                                      <p:tavLst>
                                        <p:tav tm="0">
                                          <p:val>
                                            <p:fltVal val="0"/>
                                          </p:val>
                                        </p:tav>
                                        <p:tav tm="100000">
                                          <p:val>
                                            <p:strVal val="#ppt_h"/>
                                          </p:val>
                                        </p:tav>
                                      </p:tavLst>
                                    </p:anim>
                                    <p:animEffect transition="in" filter="fade">
                                      <p:cBhvr>
                                        <p:cTn id="49" dur="500"/>
                                        <p:tgtEl>
                                          <p:spTgt spid="6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p:cTn id="52" dur="500" fill="hold"/>
                                        <p:tgtEl>
                                          <p:spTgt spid="62"/>
                                        </p:tgtEl>
                                        <p:attrNameLst>
                                          <p:attrName>ppt_w</p:attrName>
                                        </p:attrNameLst>
                                      </p:cBhvr>
                                      <p:tavLst>
                                        <p:tav tm="0">
                                          <p:val>
                                            <p:fltVal val="0"/>
                                          </p:val>
                                        </p:tav>
                                        <p:tav tm="100000">
                                          <p:val>
                                            <p:strVal val="#ppt_w"/>
                                          </p:val>
                                        </p:tav>
                                      </p:tavLst>
                                    </p:anim>
                                    <p:anim calcmode="lin" valueType="num">
                                      <p:cBhvr>
                                        <p:cTn id="53" dur="500" fill="hold"/>
                                        <p:tgtEl>
                                          <p:spTgt spid="62"/>
                                        </p:tgtEl>
                                        <p:attrNameLst>
                                          <p:attrName>ppt_h</p:attrName>
                                        </p:attrNameLst>
                                      </p:cBhvr>
                                      <p:tavLst>
                                        <p:tav tm="0">
                                          <p:val>
                                            <p:fltVal val="0"/>
                                          </p:val>
                                        </p:tav>
                                        <p:tav tm="100000">
                                          <p:val>
                                            <p:strVal val="#ppt_h"/>
                                          </p:val>
                                        </p:tav>
                                      </p:tavLst>
                                    </p:anim>
                                    <p:animEffect transition="in" filter="fade">
                                      <p:cBhvr>
                                        <p:cTn id="54" dur="500"/>
                                        <p:tgtEl>
                                          <p:spTgt spid="6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fill="hold"/>
                                        <p:tgtEl>
                                          <p:spTgt spid="63"/>
                                        </p:tgtEl>
                                        <p:attrNameLst>
                                          <p:attrName>ppt_w</p:attrName>
                                        </p:attrNameLst>
                                      </p:cBhvr>
                                      <p:tavLst>
                                        <p:tav tm="0">
                                          <p:val>
                                            <p:fltVal val="0"/>
                                          </p:val>
                                        </p:tav>
                                        <p:tav tm="100000">
                                          <p:val>
                                            <p:strVal val="#ppt_w"/>
                                          </p:val>
                                        </p:tav>
                                      </p:tavLst>
                                    </p:anim>
                                    <p:anim calcmode="lin" valueType="num">
                                      <p:cBhvr>
                                        <p:cTn id="58" dur="500" fill="hold"/>
                                        <p:tgtEl>
                                          <p:spTgt spid="63"/>
                                        </p:tgtEl>
                                        <p:attrNameLst>
                                          <p:attrName>ppt_h</p:attrName>
                                        </p:attrNameLst>
                                      </p:cBhvr>
                                      <p:tavLst>
                                        <p:tav tm="0">
                                          <p:val>
                                            <p:fltVal val="0"/>
                                          </p:val>
                                        </p:tav>
                                        <p:tav tm="100000">
                                          <p:val>
                                            <p:strVal val="#ppt_h"/>
                                          </p:val>
                                        </p:tav>
                                      </p:tavLst>
                                    </p:anim>
                                    <p:animEffect transition="in" filter="fade">
                                      <p:cBhvr>
                                        <p:cTn id="59" dur="500"/>
                                        <p:tgtEl>
                                          <p:spTgt spid="6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p:cTn id="62" dur="500" fill="hold"/>
                                        <p:tgtEl>
                                          <p:spTgt spid="64"/>
                                        </p:tgtEl>
                                        <p:attrNameLst>
                                          <p:attrName>ppt_w</p:attrName>
                                        </p:attrNameLst>
                                      </p:cBhvr>
                                      <p:tavLst>
                                        <p:tav tm="0">
                                          <p:val>
                                            <p:fltVal val="0"/>
                                          </p:val>
                                        </p:tav>
                                        <p:tav tm="100000">
                                          <p:val>
                                            <p:strVal val="#ppt_w"/>
                                          </p:val>
                                        </p:tav>
                                      </p:tavLst>
                                    </p:anim>
                                    <p:anim calcmode="lin" valueType="num">
                                      <p:cBhvr>
                                        <p:cTn id="63" dur="500" fill="hold"/>
                                        <p:tgtEl>
                                          <p:spTgt spid="64"/>
                                        </p:tgtEl>
                                        <p:attrNameLst>
                                          <p:attrName>ppt_h</p:attrName>
                                        </p:attrNameLst>
                                      </p:cBhvr>
                                      <p:tavLst>
                                        <p:tav tm="0">
                                          <p:val>
                                            <p:fltVal val="0"/>
                                          </p:val>
                                        </p:tav>
                                        <p:tav tm="100000">
                                          <p:val>
                                            <p:strVal val="#ppt_h"/>
                                          </p:val>
                                        </p:tav>
                                      </p:tavLst>
                                    </p:anim>
                                    <p:animEffect transition="in" filter="fade">
                                      <p:cBhvr>
                                        <p:cTn id="64" dur="500"/>
                                        <p:tgtEl>
                                          <p:spTgt spid="64"/>
                                        </p:tgtEl>
                                      </p:cBhvr>
                                    </p:animEffect>
                                  </p:childTnLst>
                                </p:cTn>
                              </p:par>
                              <p:par>
                                <p:cTn id="65" presetID="2" presetClass="entr" presetSubtype="2"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1+#ppt_w/2"/>
                                          </p:val>
                                        </p:tav>
                                        <p:tav tm="100000">
                                          <p:val>
                                            <p:strVal val="#ppt_x"/>
                                          </p:val>
                                        </p:tav>
                                      </p:tavLst>
                                    </p:anim>
                                    <p:anim calcmode="lin" valueType="num">
                                      <p:cBhvr additive="base">
                                        <p:cTn id="68" dur="500" fill="hold"/>
                                        <p:tgtEl>
                                          <p:spTgt spid="53"/>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1+#ppt_w/2"/>
                                          </p:val>
                                        </p:tav>
                                        <p:tav tm="100000">
                                          <p:val>
                                            <p:strVal val="#ppt_x"/>
                                          </p:val>
                                        </p:tav>
                                      </p:tavLst>
                                    </p:anim>
                                    <p:anim calcmode="lin" valueType="num">
                                      <p:cBhvr additive="base">
                                        <p:cTn id="72" dur="500" fill="hold"/>
                                        <p:tgtEl>
                                          <p:spTgt spid="5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57"/>
                                        </p:tgtEl>
                                        <p:attrNameLst>
                                          <p:attrName>style.visibility</p:attrName>
                                        </p:attrNameLst>
                                      </p:cBhvr>
                                      <p:to>
                                        <p:strVal val="visible"/>
                                      </p:to>
                                    </p:set>
                                    <p:anim calcmode="lin" valueType="num">
                                      <p:cBhvr additive="base">
                                        <p:cTn id="75" dur="500" fill="hold"/>
                                        <p:tgtEl>
                                          <p:spTgt spid="57"/>
                                        </p:tgtEl>
                                        <p:attrNameLst>
                                          <p:attrName>ppt_x</p:attrName>
                                        </p:attrNameLst>
                                      </p:cBhvr>
                                      <p:tavLst>
                                        <p:tav tm="0">
                                          <p:val>
                                            <p:strVal val="0-#ppt_w/2"/>
                                          </p:val>
                                        </p:tav>
                                        <p:tav tm="100000">
                                          <p:val>
                                            <p:strVal val="#ppt_x"/>
                                          </p:val>
                                        </p:tav>
                                      </p:tavLst>
                                    </p:anim>
                                    <p:anim calcmode="lin" valueType="num">
                                      <p:cBhvr additive="base">
                                        <p:cTn id="76" dur="500" fill="hold"/>
                                        <p:tgtEl>
                                          <p:spTgt spid="57"/>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500" fill="hold"/>
                                        <p:tgtEl>
                                          <p:spTgt spid="59"/>
                                        </p:tgtEl>
                                        <p:attrNameLst>
                                          <p:attrName>ppt_x</p:attrName>
                                        </p:attrNameLst>
                                      </p:cBhvr>
                                      <p:tavLst>
                                        <p:tav tm="0">
                                          <p:val>
                                            <p:strVal val="0-#ppt_w/2"/>
                                          </p:val>
                                        </p:tav>
                                        <p:tav tm="100000">
                                          <p:val>
                                            <p:strVal val="#ppt_x"/>
                                          </p:val>
                                        </p:tav>
                                      </p:tavLst>
                                    </p:anim>
                                    <p:anim calcmode="lin" valueType="num">
                                      <p:cBhvr additive="base">
                                        <p:cTn id="8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p:bldP spid="55" grpId="0"/>
      <p:bldP spid="57" grpId="0"/>
      <p:bldP spid="59" grpId="0"/>
      <p:bldP spid="61" grpId="0" animBg="1"/>
      <p:bldP spid="62" grpId="0" animBg="1"/>
      <p:bldP spid="63" grpId="0" animBg="1"/>
      <p:bldP spid="64" grpId="0" animBg="1"/>
      <p:bldP spid="65" grpId="0"/>
      <p:bldP spid="6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4381890" y="3818724"/>
            <a:ext cx="645981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en-US" altLang="zh-CN" sz="3200" dirty="0">
                <a:latin typeface="+mn-lt"/>
                <a:ea typeface="+mn-ea"/>
                <a:cs typeface="+mn-ea"/>
                <a:sym typeface="+mn-lt"/>
              </a:rPr>
              <a:t>Property quality improvement plan</a:t>
            </a:r>
            <a:endParaRPr lang="en-US" altLang="zh-CN" sz="3200" dirty="0">
              <a:latin typeface="+mn-lt"/>
              <a:ea typeface="+mn-ea"/>
              <a:cs typeface="+mn-ea"/>
              <a:sym typeface="+mn-lt"/>
            </a:endParaRPr>
          </a:p>
        </p:txBody>
      </p:sp>
      <p:sp>
        <p:nvSpPr>
          <p:cNvPr id="5" name="Rectangle 12"/>
          <p:cNvSpPr>
            <a:spLocks noChangeArrowheads="1"/>
          </p:cNvSpPr>
          <p:nvPr/>
        </p:nvSpPr>
        <p:spPr bwMode="auto">
          <a:xfrm>
            <a:off x="4407918" y="5542202"/>
            <a:ext cx="3714158"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algn="dist"/>
            <a:r>
              <a:rPr lang="zh-CN" altLang="en-US" sz="1735" dirty="0" smtClean="0">
                <a:latin typeface="+mn-lt"/>
                <a:ea typeface="+mn-ea"/>
                <a:cs typeface="+mn-ea"/>
                <a:sym typeface="+mn-lt"/>
              </a:rPr>
              <a:t>适用于</a:t>
            </a:r>
            <a:r>
              <a:rPr kumimoji="1" lang="zh-CN" altLang="en-US" sz="1600" dirty="0">
                <a:latin typeface="+mn-lt"/>
                <a:ea typeface="+mn-ea"/>
                <a:cs typeface="+mn-ea"/>
                <a:sym typeface="+mn-lt"/>
              </a:rPr>
              <a:t>物业管理／ 小区物业 ／ </a:t>
            </a:r>
            <a:r>
              <a:rPr kumimoji="1" lang="zh-CN" altLang="en-US" sz="1600" dirty="0" smtClean="0">
                <a:latin typeface="+mn-lt"/>
                <a:ea typeface="+mn-ea"/>
                <a:cs typeface="+mn-ea"/>
                <a:sym typeface="+mn-lt"/>
              </a:rPr>
              <a:t>物业培训</a:t>
            </a:r>
            <a:endParaRPr kumimoji="1" lang="zh-CN" altLang="en-US" sz="1600" dirty="0">
              <a:latin typeface="+mn-lt"/>
              <a:ea typeface="+mn-ea"/>
              <a:cs typeface="+mn-ea"/>
              <a:sym typeface="+mn-lt"/>
            </a:endParaRPr>
          </a:p>
        </p:txBody>
      </p:sp>
      <p:sp>
        <p:nvSpPr>
          <p:cNvPr id="6" name="Rectangle 26"/>
          <p:cNvSpPr>
            <a:spLocks noChangeArrowheads="1"/>
          </p:cNvSpPr>
          <p:nvPr/>
        </p:nvSpPr>
        <p:spPr bwMode="auto">
          <a:xfrm>
            <a:off x="4407918" y="4302929"/>
            <a:ext cx="6603576" cy="1014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a:lnSpc>
                <a:spcPct val="120000"/>
              </a:lnSpc>
            </a:pPr>
            <a:r>
              <a:rPr kumimoji="1" lang="zh-CN" altLang="en-US" sz="6000" b="1" spc="300" dirty="0">
                <a:latin typeface="+mn-lt"/>
                <a:ea typeface="+mn-ea"/>
                <a:cs typeface="+mn-ea"/>
                <a:sym typeface="+mn-lt"/>
              </a:rPr>
              <a:t>物业</a:t>
            </a:r>
            <a:r>
              <a:rPr kumimoji="1" lang="zh-CN" altLang="en-US" sz="6000" b="1" spc="300" dirty="0" smtClean="0">
                <a:latin typeface="+mn-lt"/>
                <a:ea typeface="+mn-ea"/>
                <a:cs typeface="+mn-ea"/>
                <a:sym typeface="+mn-lt"/>
              </a:rPr>
              <a:t>品质提升</a:t>
            </a:r>
            <a:r>
              <a:rPr kumimoji="1" lang="zh-CN" altLang="en-US" sz="6000" b="1" spc="300" dirty="0">
                <a:latin typeface="+mn-lt"/>
                <a:ea typeface="+mn-ea"/>
                <a:cs typeface="+mn-ea"/>
                <a:sym typeface="+mn-lt"/>
              </a:rPr>
              <a:t>方案</a:t>
            </a:r>
            <a:endParaRPr kumimoji="1" lang="zh-CN" altLang="en-US" sz="6000" b="1" spc="300" dirty="0">
              <a:latin typeface="+mn-lt"/>
              <a:ea typeface="+mn-ea"/>
              <a:cs typeface="+mn-ea"/>
              <a:sym typeface="+mn-lt"/>
            </a:endParaRPr>
          </a:p>
        </p:txBody>
      </p:sp>
      <p:sp>
        <p:nvSpPr>
          <p:cNvPr id="7" name="矩形 6"/>
          <p:cNvSpPr/>
          <p:nvPr/>
        </p:nvSpPr>
        <p:spPr>
          <a:xfrm>
            <a:off x="1460898" y="4023984"/>
            <a:ext cx="2331257" cy="1107996"/>
          </a:xfrm>
          <a:prstGeom prst="rect">
            <a:avLst/>
          </a:prstGeom>
        </p:spPr>
        <p:txBody>
          <a:bodyPr wrap="square">
            <a:spAutoFit/>
          </a:bodyPr>
          <a:lstStyle/>
          <a:p>
            <a:pPr>
              <a:defRPr/>
            </a:pPr>
            <a:r>
              <a:rPr lang="en-US" altLang="zh-CN" sz="6600" b="1" spc="400" dirty="0" smtClean="0">
                <a:solidFill>
                  <a:srgbClr val="B1925F"/>
                </a:solidFill>
                <a:latin typeface="Impact" panose="020B0806030902050204" pitchFamily="34" charset="0"/>
                <a:cs typeface="+mn-ea"/>
                <a:sym typeface="+mn-lt"/>
              </a:rPr>
              <a:t>LOGO</a:t>
            </a:r>
            <a:endParaRPr lang="zh-CN" altLang="en-US" sz="6600" b="1" spc="400" dirty="0">
              <a:solidFill>
                <a:srgbClr val="B1925F"/>
              </a:solidFill>
              <a:latin typeface="Impact" panose="020B0806030902050204" pitchFamily="34" charset="0"/>
              <a:cs typeface="+mn-ea"/>
              <a:sym typeface="+mn-lt"/>
            </a:endParaRPr>
          </a:p>
        </p:txBody>
      </p:sp>
      <p:sp>
        <p:nvSpPr>
          <p:cNvPr id="8" name="文本框 7"/>
          <p:cNvSpPr txBox="1"/>
          <p:nvPr/>
        </p:nvSpPr>
        <p:spPr>
          <a:xfrm>
            <a:off x="1476269" y="5065308"/>
            <a:ext cx="2028687" cy="461665"/>
          </a:xfrm>
          <a:prstGeom prst="rect">
            <a:avLst/>
          </a:prstGeom>
        </p:spPr>
        <p:txBody>
          <a:bodyPr wrap="square" rtlCol="0">
            <a:spAutoFit/>
          </a:bodyPr>
          <a:lstStyle/>
          <a:p>
            <a:pPr algn="ctr"/>
            <a:r>
              <a:rPr lang="zh-CN" altLang="en-US" sz="2400" b="1" dirty="0" smtClean="0">
                <a:solidFill>
                  <a:schemeClr val="tx1">
                    <a:lumMod val="85000"/>
                    <a:lumOff val="15000"/>
                  </a:schemeClr>
                </a:solidFill>
                <a:cs typeface="+mn-ea"/>
                <a:sym typeface="+mn-lt"/>
              </a:rPr>
              <a:t>输入企业名称</a:t>
            </a:r>
            <a:endParaRPr lang="zh-CN" altLang="en-US" sz="2400" b="1" dirty="0">
              <a:solidFill>
                <a:schemeClr val="tx1">
                  <a:lumMod val="85000"/>
                  <a:lumOff val="15000"/>
                </a:schemeClr>
              </a:solidFill>
              <a:cs typeface="+mn-ea"/>
              <a:sym typeface="+mn-lt"/>
            </a:endParaRPr>
          </a:p>
        </p:txBody>
      </p:sp>
      <p:sp>
        <p:nvSpPr>
          <p:cNvPr id="9" name="矩形 8"/>
          <p:cNvSpPr/>
          <p:nvPr/>
        </p:nvSpPr>
        <p:spPr>
          <a:xfrm>
            <a:off x="7184200" y="3242252"/>
            <a:ext cx="4178999" cy="49809"/>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389197" y="1068918"/>
            <a:ext cx="2012501"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7222699" y="1069566"/>
            <a:ext cx="2012501" cy="201250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2940303" y="1054750"/>
            <a:ext cx="2012501" cy="2012501"/>
          </a:xfrm>
          <a:prstGeom prst="rect">
            <a:avLst/>
          </a:prstGeom>
          <a:blipFill>
            <a:blip r:embed="rId2"/>
            <a:srcRect/>
            <a:stretch>
              <a:fillRect l="-42710" r="-408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5078297" y="1058951"/>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784170" y="1052486"/>
            <a:ext cx="2012501" cy="201250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2907958" y="3225385"/>
            <a:ext cx="2012501" cy="66676"/>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773805" y="846807"/>
            <a:ext cx="4178999" cy="49809"/>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9350698" y="863278"/>
            <a:ext cx="2012501" cy="66676"/>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11517196" y="1068918"/>
            <a:ext cx="674804" cy="2012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6131" y="1068918"/>
            <a:ext cx="674804" cy="201250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theme/theme1.xml><?xml version="1.0" encoding="utf-8"?>
<a:theme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B1925F"/>
      </a:accent1>
      <a:accent2>
        <a:srgbClr val="262626"/>
      </a:accent2>
      <a:accent3>
        <a:srgbClr val="B1925F"/>
      </a:accent3>
      <a:accent4>
        <a:srgbClr val="262626"/>
      </a:accent4>
      <a:accent5>
        <a:srgbClr val="B1925F"/>
      </a:accent5>
      <a:accent6>
        <a:srgbClr val="262626"/>
      </a:accent6>
      <a:hlink>
        <a:srgbClr val="262626"/>
      </a:hlink>
      <a:folHlink>
        <a:srgbClr val="2F5496"/>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3658</Words>
  <Application>WPS 演示</Application>
  <PresentationFormat>宽屏</PresentationFormat>
  <Paragraphs>356</Paragraphs>
  <Slides>28</Slides>
  <Notes>26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28</vt:i4>
      </vt:variant>
    </vt:vector>
  </HeadingPairs>
  <TitlesOfParts>
    <vt:vector size="37" baseType="lpstr">
      <vt:lpstr>Arial</vt:lpstr>
      <vt:lpstr>宋体</vt:lpstr>
      <vt:lpstr>Wingdings</vt:lpstr>
      <vt:lpstr>Impact</vt:lpstr>
      <vt:lpstr>等线</vt:lpstr>
      <vt:lpstr>微软雅黑</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Organization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HL81829782</dc:creator>
  <cp:lastModifiedBy>吴欣洳</cp:lastModifiedBy>
  <cp:revision>10</cp:revision>
  <dcterms:created xsi:type="dcterms:W3CDTF">2020-08-12T04:06:00Z</dcterms:created>
  <dcterms:modified xsi:type="dcterms:W3CDTF">2021-05-06T16:15:06Z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2052-11.1.0.10495</vt:lpwstr>
  </property>
  <property fmtid="{D5CDD505-2E9C-101B-9397-08002B2CF9AE}" pid="3" name="KSOTemplateUUID">
    <vt:lpwstr>v1.0_mb_iZMKVbcv5ZNOeRRCBfAhOw==</vt:lpwstr>
  </property>
  <property fmtid="{D5CDD505-2E9C-101B-9397-08002B2CF9AE}" pid="4" name="ICV">
    <vt:lpwstr>064BFBCDAD4E478AACC2012D7254A4F6</vt:lpwstr>
  </property>
</Properties>
</file>