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sldIdLst>
    <p:sldId id="315" r:id="rId3"/>
    <p:sldId id="363" r:id="rId5"/>
    <p:sldId id="362" r:id="rId6"/>
    <p:sldId id="308" r:id="rId7"/>
    <p:sldId id="326" r:id="rId8"/>
    <p:sldId id="327" r:id="rId9"/>
    <p:sldId id="328" r:id="rId10"/>
    <p:sldId id="329" r:id="rId11"/>
    <p:sldId id="330" r:id="rId12"/>
    <p:sldId id="331" r:id="rId13"/>
    <p:sldId id="332" r:id="rId14"/>
    <p:sldId id="333" r:id="rId15"/>
    <p:sldId id="334" r:id="rId16"/>
    <p:sldId id="335" r:id="rId17"/>
    <p:sldId id="364" r:id="rId18"/>
    <p:sldId id="337" r:id="rId19"/>
    <p:sldId id="338" r:id="rId20"/>
    <p:sldId id="339" r:id="rId21"/>
    <p:sldId id="340" r:id="rId22"/>
    <p:sldId id="341" r:id="rId23"/>
    <p:sldId id="342" r:id="rId24"/>
    <p:sldId id="343" r:id="rId25"/>
    <p:sldId id="365" r:id="rId26"/>
    <p:sldId id="345" r:id="rId27"/>
    <p:sldId id="346" r:id="rId28"/>
    <p:sldId id="347" r:id="rId29"/>
    <p:sldId id="348" r:id="rId30"/>
    <p:sldId id="349" r:id="rId31"/>
    <p:sldId id="350" r:id="rId32"/>
    <p:sldId id="351" r:id="rId33"/>
    <p:sldId id="352" r:id="rId34"/>
    <p:sldId id="353" r:id="rId35"/>
    <p:sldId id="354" r:id="rId36"/>
    <p:sldId id="355" r:id="rId37"/>
    <p:sldId id="356" r:id="rId38"/>
    <p:sldId id="366" r:id="rId39"/>
    <p:sldId id="358" r:id="rId40"/>
    <p:sldId id="359" r:id="rId41"/>
    <p:sldId id="360" r:id="rId42"/>
    <p:sldId id="367" r:id="rId43"/>
  </p:sldIdLst>
  <p:sldSz cx="12192000" cy="6858000"/>
  <p:notesSz cx="6858000" cy="9144000"/>
  <p:custDataLst>
    <p:tags r:id="rId47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4885"/>
    <a:srgbClr val="4886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6" autoAdjust="0"/>
    <p:restoredTop sz="96493" autoAdjust="0"/>
  </p:normalViewPr>
  <p:slideViewPr>
    <p:cSldViewPr snapToGrid="0">
      <p:cViewPr>
        <p:scale>
          <a:sx n="75" d="100"/>
          <a:sy n="75" d="100"/>
        </p:scale>
        <p:origin x="-1704" y="-7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7" Type="http://schemas.openxmlformats.org/officeDocument/2006/relationships/tags" Target="tags/tag2.xml"/><Relationship Id="rId46" Type="http://schemas.openxmlformats.org/officeDocument/2006/relationships/tableStyles" Target="tableStyles.xml"/><Relationship Id="rId45" Type="http://schemas.openxmlformats.org/officeDocument/2006/relationships/viewProps" Target="viewProps.xml"/><Relationship Id="rId44" Type="http://schemas.openxmlformats.org/officeDocument/2006/relationships/presProps" Target="presProps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A2E0BB-B611-43D5-BEF6-18B5C7E0F74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3DCBD5-E337-44B6-91C5-F7CE27BF928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ED1E2-4D03-4A81-A854-14D411CDBB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DCBD5-E337-44B6-91C5-F7CE27BF92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ED1E2-4D03-4A81-A854-14D411CDBB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 userDrawn="1"/>
        </p:nvSpPr>
        <p:spPr>
          <a:xfrm>
            <a:off x="500175" y="390149"/>
            <a:ext cx="6129048" cy="982450"/>
          </a:xfrm>
          <a:custGeom>
            <a:avLst/>
            <a:gdLst>
              <a:gd name="connsiteX0" fmla="*/ 640136 w 6129048"/>
              <a:gd name="connsiteY0" fmla="*/ 0 h 1277774"/>
              <a:gd name="connsiteX1" fmla="*/ 6109087 w 6129048"/>
              <a:gd name="connsiteY1" fmla="*/ 0 h 1277774"/>
              <a:gd name="connsiteX2" fmla="*/ 6129048 w 6129048"/>
              <a:gd name="connsiteY2" fmla="*/ 2012 h 1277774"/>
              <a:gd name="connsiteX3" fmla="*/ 6129048 w 6129048"/>
              <a:gd name="connsiteY3" fmla="*/ 149955 h 1277774"/>
              <a:gd name="connsiteX4" fmla="*/ 6080383 w 6129048"/>
              <a:gd name="connsiteY4" fmla="*/ 145049 h 1277774"/>
              <a:gd name="connsiteX5" fmla="*/ 668839 w 6129048"/>
              <a:gd name="connsiteY5" fmla="*/ 145049 h 1277774"/>
              <a:gd name="connsiteX6" fmla="*/ 175639 w 6129048"/>
              <a:gd name="connsiteY6" fmla="*/ 638249 h 1277774"/>
              <a:gd name="connsiteX7" fmla="*/ 569442 w 6129048"/>
              <a:gd name="connsiteY7" fmla="*/ 1121429 h 1277774"/>
              <a:gd name="connsiteX8" fmla="*/ 615354 w 6129048"/>
              <a:gd name="connsiteY8" fmla="*/ 1126057 h 1277774"/>
              <a:gd name="connsiteX9" fmla="*/ 615354 w 6129048"/>
              <a:gd name="connsiteY9" fmla="*/ 1277774 h 1277774"/>
              <a:gd name="connsiteX10" fmla="*/ 511127 w 6129048"/>
              <a:gd name="connsiteY10" fmla="*/ 1267267 h 1277774"/>
              <a:gd name="connsiteX11" fmla="*/ 0 w 6129048"/>
              <a:gd name="connsiteY11" fmla="*/ 640136 h 1277774"/>
              <a:gd name="connsiteX12" fmla="*/ 640136 w 6129048"/>
              <a:gd name="connsiteY12" fmla="*/ 0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29048" h="1277774">
                <a:moveTo>
                  <a:pt x="640136" y="0"/>
                </a:moveTo>
                <a:lnTo>
                  <a:pt x="6109087" y="0"/>
                </a:lnTo>
                <a:lnTo>
                  <a:pt x="6129048" y="2012"/>
                </a:lnTo>
                <a:lnTo>
                  <a:pt x="6129048" y="149955"/>
                </a:lnTo>
                <a:lnTo>
                  <a:pt x="6080383" y="145049"/>
                </a:lnTo>
                <a:lnTo>
                  <a:pt x="668839" y="145049"/>
                </a:lnTo>
                <a:cubicBezTo>
                  <a:pt x="396452" y="145049"/>
                  <a:pt x="175639" y="365862"/>
                  <a:pt x="175639" y="638249"/>
                </a:cubicBezTo>
                <a:cubicBezTo>
                  <a:pt x="175639" y="876588"/>
                  <a:pt x="344699" y="1075440"/>
                  <a:pt x="569442" y="1121429"/>
                </a:cubicBezTo>
                <a:lnTo>
                  <a:pt x="615354" y="1126057"/>
                </a:lnTo>
                <a:lnTo>
                  <a:pt x="615354" y="1277774"/>
                </a:lnTo>
                <a:lnTo>
                  <a:pt x="511127" y="1267267"/>
                </a:lnTo>
                <a:cubicBezTo>
                  <a:pt x="219428" y="1207576"/>
                  <a:pt x="0" y="949481"/>
                  <a:pt x="0" y="640136"/>
                </a:cubicBezTo>
                <a:cubicBezTo>
                  <a:pt x="0" y="286599"/>
                  <a:pt x="286599" y="0"/>
                  <a:pt x="640136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任意多边形 3"/>
          <p:cNvSpPr/>
          <p:nvPr userDrawn="1"/>
        </p:nvSpPr>
        <p:spPr>
          <a:xfrm flipH="1">
            <a:off x="1296991" y="389151"/>
            <a:ext cx="6129048" cy="982450"/>
          </a:xfrm>
          <a:custGeom>
            <a:avLst/>
            <a:gdLst>
              <a:gd name="connsiteX0" fmla="*/ 640136 w 6129048"/>
              <a:gd name="connsiteY0" fmla="*/ 0 h 1277774"/>
              <a:gd name="connsiteX1" fmla="*/ 6109087 w 6129048"/>
              <a:gd name="connsiteY1" fmla="*/ 0 h 1277774"/>
              <a:gd name="connsiteX2" fmla="*/ 6129048 w 6129048"/>
              <a:gd name="connsiteY2" fmla="*/ 2012 h 1277774"/>
              <a:gd name="connsiteX3" fmla="*/ 6129048 w 6129048"/>
              <a:gd name="connsiteY3" fmla="*/ 149955 h 1277774"/>
              <a:gd name="connsiteX4" fmla="*/ 6080383 w 6129048"/>
              <a:gd name="connsiteY4" fmla="*/ 145049 h 1277774"/>
              <a:gd name="connsiteX5" fmla="*/ 668839 w 6129048"/>
              <a:gd name="connsiteY5" fmla="*/ 145049 h 1277774"/>
              <a:gd name="connsiteX6" fmla="*/ 175639 w 6129048"/>
              <a:gd name="connsiteY6" fmla="*/ 638249 h 1277774"/>
              <a:gd name="connsiteX7" fmla="*/ 569442 w 6129048"/>
              <a:gd name="connsiteY7" fmla="*/ 1121429 h 1277774"/>
              <a:gd name="connsiteX8" fmla="*/ 615354 w 6129048"/>
              <a:gd name="connsiteY8" fmla="*/ 1126057 h 1277774"/>
              <a:gd name="connsiteX9" fmla="*/ 615354 w 6129048"/>
              <a:gd name="connsiteY9" fmla="*/ 1277774 h 1277774"/>
              <a:gd name="connsiteX10" fmla="*/ 511127 w 6129048"/>
              <a:gd name="connsiteY10" fmla="*/ 1267267 h 1277774"/>
              <a:gd name="connsiteX11" fmla="*/ 0 w 6129048"/>
              <a:gd name="connsiteY11" fmla="*/ 640136 h 1277774"/>
              <a:gd name="connsiteX12" fmla="*/ 640136 w 6129048"/>
              <a:gd name="connsiteY12" fmla="*/ 0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29048" h="1277774">
                <a:moveTo>
                  <a:pt x="640136" y="0"/>
                </a:moveTo>
                <a:lnTo>
                  <a:pt x="6109087" y="0"/>
                </a:lnTo>
                <a:lnTo>
                  <a:pt x="6129048" y="2012"/>
                </a:lnTo>
                <a:lnTo>
                  <a:pt x="6129048" y="149955"/>
                </a:lnTo>
                <a:lnTo>
                  <a:pt x="6080383" y="145049"/>
                </a:lnTo>
                <a:lnTo>
                  <a:pt x="668839" y="145049"/>
                </a:lnTo>
                <a:cubicBezTo>
                  <a:pt x="396452" y="145049"/>
                  <a:pt x="175639" y="365862"/>
                  <a:pt x="175639" y="638249"/>
                </a:cubicBezTo>
                <a:cubicBezTo>
                  <a:pt x="175639" y="876588"/>
                  <a:pt x="344699" y="1075440"/>
                  <a:pt x="569442" y="1121429"/>
                </a:cubicBezTo>
                <a:lnTo>
                  <a:pt x="615354" y="1126057"/>
                </a:lnTo>
                <a:lnTo>
                  <a:pt x="615354" y="1277774"/>
                </a:lnTo>
                <a:lnTo>
                  <a:pt x="511127" y="1267267"/>
                </a:lnTo>
                <a:cubicBezTo>
                  <a:pt x="219428" y="1207576"/>
                  <a:pt x="0" y="949481"/>
                  <a:pt x="0" y="640136"/>
                </a:cubicBezTo>
                <a:cubicBezTo>
                  <a:pt x="0" y="286599"/>
                  <a:pt x="286599" y="0"/>
                  <a:pt x="640136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任意多边形 4"/>
          <p:cNvSpPr/>
          <p:nvPr userDrawn="1"/>
        </p:nvSpPr>
        <p:spPr>
          <a:xfrm>
            <a:off x="1053714" y="1239693"/>
            <a:ext cx="5791585" cy="1277775"/>
          </a:xfrm>
          <a:custGeom>
            <a:avLst/>
            <a:gdLst>
              <a:gd name="connsiteX0" fmla="*/ 0 w 5521552"/>
              <a:gd name="connsiteY0" fmla="*/ 1125265 h 1277774"/>
              <a:gd name="connsiteX1" fmla="*/ 7858 w 5521552"/>
              <a:gd name="connsiteY1" fmla="*/ 1126057 h 1277774"/>
              <a:gd name="connsiteX2" fmla="*/ 7858 w 5521552"/>
              <a:gd name="connsiteY2" fmla="*/ 1277774 h 1277774"/>
              <a:gd name="connsiteX3" fmla="*/ 0 w 5521552"/>
              <a:gd name="connsiteY3" fmla="*/ 1276982 h 1277774"/>
              <a:gd name="connsiteX4" fmla="*/ 32640 w 5521552"/>
              <a:gd name="connsiteY4" fmla="*/ 0 h 1277774"/>
              <a:gd name="connsiteX5" fmla="*/ 5501591 w 5521552"/>
              <a:gd name="connsiteY5" fmla="*/ 0 h 1277774"/>
              <a:gd name="connsiteX6" fmla="*/ 5521552 w 5521552"/>
              <a:gd name="connsiteY6" fmla="*/ 2012 h 1277774"/>
              <a:gd name="connsiteX7" fmla="*/ 5521552 w 5521552"/>
              <a:gd name="connsiteY7" fmla="*/ 149955 h 1277774"/>
              <a:gd name="connsiteX8" fmla="*/ 5472887 w 5521552"/>
              <a:gd name="connsiteY8" fmla="*/ 145049 h 1277774"/>
              <a:gd name="connsiteX9" fmla="*/ 61343 w 5521552"/>
              <a:gd name="connsiteY9" fmla="*/ 145049 h 1277774"/>
              <a:gd name="connsiteX10" fmla="*/ 0 w 5521552"/>
              <a:gd name="connsiteY10" fmla="*/ 151233 h 1277774"/>
              <a:gd name="connsiteX11" fmla="*/ 0 w 5521552"/>
              <a:gd name="connsiteY11" fmla="*/ 3291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521552" h="1277774">
                <a:moveTo>
                  <a:pt x="0" y="1125265"/>
                </a:moveTo>
                <a:lnTo>
                  <a:pt x="7858" y="1126057"/>
                </a:lnTo>
                <a:lnTo>
                  <a:pt x="7858" y="1277774"/>
                </a:lnTo>
                <a:lnTo>
                  <a:pt x="0" y="1276982"/>
                </a:lnTo>
                <a:close/>
                <a:moveTo>
                  <a:pt x="32640" y="0"/>
                </a:moveTo>
                <a:lnTo>
                  <a:pt x="5501591" y="0"/>
                </a:lnTo>
                <a:lnTo>
                  <a:pt x="5521552" y="2012"/>
                </a:lnTo>
                <a:lnTo>
                  <a:pt x="5521552" y="149955"/>
                </a:lnTo>
                <a:lnTo>
                  <a:pt x="5472887" y="145049"/>
                </a:lnTo>
                <a:lnTo>
                  <a:pt x="61343" y="145049"/>
                </a:lnTo>
                <a:lnTo>
                  <a:pt x="0" y="151233"/>
                </a:lnTo>
                <a:lnTo>
                  <a:pt x="0" y="3291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fontAlgn="auto">
              <a:defRPr noProof="1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A2E0998B-BE2D-4CB2-AF0C-37EF51B5D685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fontAlgn="auto">
              <a:defRPr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>
            <a:lvl1pPr>
              <a:defRPr smtClean="0"/>
            </a:lvl1pPr>
          </a:lstStyle>
          <a:p>
            <a:pPr>
              <a:defRPr/>
            </a:pPr>
            <a:fld id="{BEB7AFCB-4931-4565-AC22-E82B5B2CCC3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5" cstate="print">
              <a:alphaModFix amt="3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defRPr/>
            </a:pPr>
            <a:endParaRPr lang="zh-CN" altLang="en-US" noProof="1"/>
          </a:p>
        </p:txBody>
      </p:sp>
      <p:sp>
        <p:nvSpPr>
          <p:cNvPr id="4" name="矩形 3"/>
          <p:cNvSpPr/>
          <p:nvPr userDrawn="1"/>
        </p:nvSpPr>
        <p:spPr>
          <a:xfrm>
            <a:off x="0" y="6705600"/>
            <a:ext cx="12192000" cy="152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anose="05020102010507070707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6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.xml"/><Relationship Id="rId1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1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438"/>
          <p:cNvGrpSpPr/>
          <p:nvPr/>
        </p:nvGrpSpPr>
        <p:grpSpPr>
          <a:xfrm>
            <a:off x="1858645" y="1212850"/>
            <a:ext cx="4105275" cy="406336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40" name="同心圆 43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41" name="椭圆 44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42" name="椭圆 441"/>
          <p:cNvSpPr/>
          <p:nvPr/>
        </p:nvSpPr>
        <p:spPr>
          <a:xfrm>
            <a:off x="2928680" y="4798315"/>
            <a:ext cx="1367796" cy="1368152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5" name="标题 4"/>
          <p:cNvSpPr txBox="1"/>
          <p:nvPr/>
        </p:nvSpPr>
        <p:spPr>
          <a:xfrm>
            <a:off x="2021840" y="2607945"/>
            <a:ext cx="3942080" cy="8032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CN" altLang="en-US" sz="5400" b="1" spc="30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公司</a:t>
            </a:r>
            <a:endParaRPr lang="en-US" altLang="zh-CN" sz="5400" b="1" spc="30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>
              <a:defRPr/>
            </a:pPr>
            <a:r>
              <a:rPr lang="zh-CN" altLang="en-US" sz="5400" b="1" spc="30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团队执行力</a:t>
            </a:r>
            <a:endParaRPr lang="zh-CN" altLang="en-US" sz="5400" b="1" spc="3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48" name="椭圆 447"/>
          <p:cNvSpPr/>
          <p:nvPr/>
        </p:nvSpPr>
        <p:spPr>
          <a:xfrm>
            <a:off x="1217192" y="4803243"/>
            <a:ext cx="677500" cy="67767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9" name="椭圆 448"/>
          <p:cNvSpPr/>
          <p:nvPr/>
        </p:nvSpPr>
        <p:spPr>
          <a:xfrm>
            <a:off x="2458117" y="1366816"/>
            <a:ext cx="274705" cy="274777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50" name="组合 449"/>
          <p:cNvGrpSpPr/>
          <p:nvPr/>
        </p:nvGrpSpPr>
        <p:grpSpPr>
          <a:xfrm>
            <a:off x="2067604" y="1065447"/>
            <a:ext cx="300982" cy="301060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451" name="同心圆 45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52" name="椭圆 45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53" name="组合 452"/>
          <p:cNvGrpSpPr/>
          <p:nvPr/>
        </p:nvGrpSpPr>
        <p:grpSpPr>
          <a:xfrm>
            <a:off x="5874880" y="1499710"/>
            <a:ext cx="623741" cy="623903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54" name="同心圆 45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55" name="椭圆 45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56" name="组合 455"/>
          <p:cNvGrpSpPr/>
          <p:nvPr/>
        </p:nvGrpSpPr>
        <p:grpSpPr>
          <a:xfrm>
            <a:off x="1156792" y="3744860"/>
            <a:ext cx="287844" cy="28791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457" name="同心圆 45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58" name="椭圆 457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59" name="椭圆 458"/>
          <p:cNvSpPr/>
          <p:nvPr/>
        </p:nvSpPr>
        <p:spPr>
          <a:xfrm>
            <a:off x="5095210" y="1079175"/>
            <a:ext cx="274705" cy="274777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60" name="组合 459"/>
          <p:cNvGrpSpPr/>
          <p:nvPr/>
        </p:nvGrpSpPr>
        <p:grpSpPr>
          <a:xfrm>
            <a:off x="6087166" y="4613801"/>
            <a:ext cx="824394" cy="82460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61" name="同心圆 46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2" name="椭圆 46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63" name="组合 462"/>
          <p:cNvGrpSpPr/>
          <p:nvPr/>
        </p:nvGrpSpPr>
        <p:grpSpPr>
          <a:xfrm>
            <a:off x="958504" y="1481739"/>
            <a:ext cx="824394" cy="82460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64" name="同心圆 46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5" name="椭圆 46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66" name="椭圆 465"/>
          <p:cNvSpPr/>
          <p:nvPr/>
        </p:nvSpPr>
        <p:spPr>
          <a:xfrm>
            <a:off x="6232672" y="3643934"/>
            <a:ext cx="677500" cy="67767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67" name="组合 466"/>
          <p:cNvGrpSpPr/>
          <p:nvPr/>
        </p:nvGrpSpPr>
        <p:grpSpPr>
          <a:xfrm>
            <a:off x="6427501" y="2933875"/>
            <a:ext cx="287844" cy="28791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468" name="同心圆 46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9" name="椭圆 468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70" name="组合 469"/>
          <p:cNvGrpSpPr/>
          <p:nvPr/>
        </p:nvGrpSpPr>
        <p:grpSpPr>
          <a:xfrm>
            <a:off x="4222856" y="584903"/>
            <a:ext cx="287844" cy="28791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471" name="同心圆 47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72" name="椭圆 47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73" name="椭圆 472"/>
          <p:cNvSpPr/>
          <p:nvPr/>
        </p:nvSpPr>
        <p:spPr>
          <a:xfrm>
            <a:off x="5438320" y="5145385"/>
            <a:ext cx="274705" cy="274777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4" name="椭圆 473"/>
          <p:cNvSpPr/>
          <p:nvPr/>
        </p:nvSpPr>
        <p:spPr>
          <a:xfrm>
            <a:off x="4643019" y="5556466"/>
            <a:ext cx="677500" cy="67767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5" name="椭圆 474"/>
          <p:cNvSpPr/>
          <p:nvPr/>
        </p:nvSpPr>
        <p:spPr>
          <a:xfrm>
            <a:off x="2978210" y="593775"/>
            <a:ext cx="677500" cy="67767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76" name="组合 475"/>
          <p:cNvGrpSpPr/>
          <p:nvPr/>
        </p:nvGrpSpPr>
        <p:grpSpPr>
          <a:xfrm>
            <a:off x="2370287" y="5217669"/>
            <a:ext cx="287844" cy="28791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477" name="同心圆 47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78" name="椭圆 477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026" name="Picture 2" descr="E:\哈哈\0019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268720" y="2206625"/>
            <a:ext cx="6323965" cy="383286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1.22608E-6 -3.33333E-6 L -0.5192 -0.1118 " pathEditMode="relative" rAng="0" ptsTypes="AA">
                                      <p:cBhvr>
                                        <p:cTn id="31" dur="1000" spd="-100000" fill="hold"/>
                                        <p:tgtEl>
                                          <p:spTgt spid="4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966" y="-5602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00729 -0.00555 L -0.84097 -0.54228 " pathEditMode="relative" rAng="0" ptsTypes="AA">
                                      <p:cBhvr>
                                        <p:cTn id="40" dur="1000" spd="-100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684" y="-26852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46 0.0034 L -0.90989 -0.31111 " pathEditMode="relative" rAng="0" ptsTypes="AA">
                                      <p:cBhvr>
                                        <p:cTn id="49" dur="1000" spd="-100000" fill="hold"/>
                                        <p:tgtEl>
                                          <p:spTgt spid="4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122" y="-15741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555 -0.00833 L -0.80277 -0.22623 " pathEditMode="relative" rAng="0" ptsTypes="AA">
                                      <p:cBhvr>
                                        <p:cTn id="58" dur="1000" spd="-100000" fill="hold"/>
                                        <p:tgtEl>
                                          <p:spTgt spid="4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861" y="-10895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312 -0.00587 L -0.44062 -0.70031 " pathEditMode="relative" rAng="0" ptsTypes="AA">
                                      <p:cBhvr>
                                        <p:cTn id="67" dur="1000" spd="-100000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75" y="-34722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025 -0.01821 L -0.35486 -0.86821 " pathEditMode="relative" rAng="0" ptsTypes="AA">
                                      <p:cBhvr>
                                        <p:cTn id="76" dur="1000" spd="-100000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93" y="-4250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64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1475 -0.00988 L -0.72725 -0.6821 " pathEditMode="relative" rAng="0" ptsTypes="AA">
                                      <p:cBhvr>
                                        <p:cTn id="85" dur="1000" spd="-100000" fill="hold"/>
                                        <p:tgtEl>
                                          <p:spTgt spid="4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625" y="-33611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64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1475 -0.00988 L -0.72725 -0.6821 " pathEditMode="relative" rAng="0" ptsTypes="AA">
                                      <p:cBhvr>
                                        <p:cTn id="94" dur="1000" spd="-100000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625" y="-33611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312 -0.00587 L -0.44062 -0.70031 " pathEditMode="relative" rAng="0" ptsTypes="AA">
                                      <p:cBhvr>
                                        <p:cTn id="103" dur="1000" spd="-100000" fill="hold"/>
                                        <p:tgtEl>
                                          <p:spTgt spid="4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75" y="-34722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4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025 -0.01821 L -0.35486 -0.86821 " pathEditMode="relative" rAng="0" ptsTypes="AA">
                                      <p:cBhvr>
                                        <p:cTn id="112" dur="1000" spd="-100000" fill="hold"/>
                                        <p:tgtEl>
                                          <p:spTgt spid="4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93" y="-42500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025 -0.01821 L -0.35486 -0.86821 " pathEditMode="relative" rAng="0" ptsTypes="AA">
                                      <p:cBhvr>
                                        <p:cTn id="121" dur="1000" spd="-100000" fill="hold"/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93" y="-42500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555 -0.00833 L -0.80277 -0.22623 " pathEditMode="relative" rAng="0" ptsTypes="AA">
                                      <p:cBhvr>
                                        <p:cTn id="130" dur="1000" spd="-1000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861" y="-10895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312 -0.00587 L -0.44062 -0.70031 " pathEditMode="relative" rAng="0" ptsTypes="AA">
                                      <p:cBhvr>
                                        <p:cTn id="139" dur="1000" spd="-1000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75" y="-34722"/>
                                    </p:animMotion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312 -0.00587 L -0.44062 -0.70031 " pathEditMode="relative" rAng="0" ptsTypes="AA">
                                      <p:cBhvr>
                                        <p:cTn id="148" dur="1000" spd="-1000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75" y="-34722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10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025 -0.01821 L -0.35486 -0.86821 " pathEditMode="relative" rAng="0" ptsTypes="AA">
                                      <p:cBhvr>
                                        <p:cTn id="157" dur="1000" spd="-10000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93" y="-4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2" grpId="0" bldLvl="0" animBg="1"/>
      <p:bldP spid="445" grpId="0"/>
      <p:bldP spid="448" grpId="0" bldLvl="0" animBg="1"/>
      <p:bldP spid="448" grpId="1" bldLvl="0" animBg="1"/>
      <p:bldP spid="448" grpId="2" bldLvl="0" animBg="1"/>
      <p:bldP spid="449" grpId="0" bldLvl="0" animBg="1"/>
      <p:bldP spid="449" grpId="1" bldLvl="0" animBg="1"/>
      <p:bldP spid="449" grpId="2" bldLvl="0" animBg="1"/>
      <p:bldP spid="459" grpId="0" bldLvl="0" animBg="1"/>
      <p:bldP spid="459" grpId="1" bldLvl="0" animBg="1"/>
      <p:bldP spid="459" grpId="2" bldLvl="0" animBg="1"/>
      <p:bldP spid="466" grpId="0" bldLvl="0" animBg="1"/>
      <p:bldP spid="466" grpId="1" bldLvl="0" animBg="1"/>
      <p:bldP spid="466" grpId="2" bldLvl="0" animBg="1"/>
      <p:bldP spid="473" grpId="0" bldLvl="0" animBg="1"/>
      <p:bldP spid="473" grpId="1" bldLvl="0" animBg="1"/>
      <p:bldP spid="473" grpId="2" bldLvl="0" animBg="1"/>
      <p:bldP spid="474" grpId="0" bldLvl="0" animBg="1"/>
      <p:bldP spid="474" grpId="1" bldLvl="0" animBg="1"/>
      <p:bldP spid="474" grpId="2" bldLvl="0" animBg="1"/>
      <p:bldP spid="475" grpId="0" bldLvl="0" animBg="1"/>
      <p:bldP spid="475" grpId="1" bldLvl="0" animBg="1"/>
      <p:bldP spid="475" grpId="2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12"/>
          <p:cNvSpPr txBox="1"/>
          <p:nvPr/>
        </p:nvSpPr>
        <p:spPr>
          <a:xfrm>
            <a:off x="1104265" y="465455"/>
            <a:ext cx="578104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spc="40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执行力提升训</a:t>
            </a:r>
            <a:r>
              <a:rPr lang="zh-CN" altLang="en-US" sz="4800" b="1" spc="40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练</a:t>
            </a:r>
            <a:endParaRPr lang="zh-CN" altLang="en-US" sz="4800" b="1" spc="4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任意多边形 19"/>
          <p:cNvSpPr/>
          <p:nvPr/>
        </p:nvSpPr>
        <p:spPr>
          <a:xfrm flipH="1">
            <a:off x="1296991" y="389151"/>
            <a:ext cx="6129048" cy="982450"/>
          </a:xfrm>
          <a:custGeom>
            <a:avLst/>
            <a:gdLst>
              <a:gd name="connsiteX0" fmla="*/ 640136 w 6129048"/>
              <a:gd name="connsiteY0" fmla="*/ 0 h 1277774"/>
              <a:gd name="connsiteX1" fmla="*/ 6109087 w 6129048"/>
              <a:gd name="connsiteY1" fmla="*/ 0 h 1277774"/>
              <a:gd name="connsiteX2" fmla="*/ 6129048 w 6129048"/>
              <a:gd name="connsiteY2" fmla="*/ 2012 h 1277774"/>
              <a:gd name="connsiteX3" fmla="*/ 6129048 w 6129048"/>
              <a:gd name="connsiteY3" fmla="*/ 149955 h 1277774"/>
              <a:gd name="connsiteX4" fmla="*/ 6080383 w 6129048"/>
              <a:gd name="connsiteY4" fmla="*/ 145049 h 1277774"/>
              <a:gd name="connsiteX5" fmla="*/ 668839 w 6129048"/>
              <a:gd name="connsiteY5" fmla="*/ 145049 h 1277774"/>
              <a:gd name="connsiteX6" fmla="*/ 175639 w 6129048"/>
              <a:gd name="connsiteY6" fmla="*/ 638249 h 1277774"/>
              <a:gd name="connsiteX7" fmla="*/ 569442 w 6129048"/>
              <a:gd name="connsiteY7" fmla="*/ 1121429 h 1277774"/>
              <a:gd name="connsiteX8" fmla="*/ 615354 w 6129048"/>
              <a:gd name="connsiteY8" fmla="*/ 1126057 h 1277774"/>
              <a:gd name="connsiteX9" fmla="*/ 615354 w 6129048"/>
              <a:gd name="connsiteY9" fmla="*/ 1277774 h 1277774"/>
              <a:gd name="connsiteX10" fmla="*/ 511127 w 6129048"/>
              <a:gd name="connsiteY10" fmla="*/ 1267267 h 1277774"/>
              <a:gd name="connsiteX11" fmla="*/ 0 w 6129048"/>
              <a:gd name="connsiteY11" fmla="*/ 640136 h 1277774"/>
              <a:gd name="connsiteX12" fmla="*/ 640136 w 6129048"/>
              <a:gd name="connsiteY12" fmla="*/ 0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29048" h="1277774">
                <a:moveTo>
                  <a:pt x="640136" y="0"/>
                </a:moveTo>
                <a:lnTo>
                  <a:pt x="6109087" y="0"/>
                </a:lnTo>
                <a:lnTo>
                  <a:pt x="6129048" y="2012"/>
                </a:lnTo>
                <a:lnTo>
                  <a:pt x="6129048" y="149955"/>
                </a:lnTo>
                <a:lnTo>
                  <a:pt x="6080383" y="145049"/>
                </a:lnTo>
                <a:lnTo>
                  <a:pt x="668839" y="145049"/>
                </a:lnTo>
                <a:cubicBezTo>
                  <a:pt x="396452" y="145049"/>
                  <a:pt x="175639" y="365862"/>
                  <a:pt x="175639" y="638249"/>
                </a:cubicBezTo>
                <a:cubicBezTo>
                  <a:pt x="175639" y="876588"/>
                  <a:pt x="344699" y="1075440"/>
                  <a:pt x="569442" y="1121429"/>
                </a:cubicBezTo>
                <a:lnTo>
                  <a:pt x="615354" y="1126057"/>
                </a:lnTo>
                <a:lnTo>
                  <a:pt x="615354" y="1277774"/>
                </a:lnTo>
                <a:lnTo>
                  <a:pt x="511127" y="1267267"/>
                </a:lnTo>
                <a:cubicBezTo>
                  <a:pt x="219428" y="1207576"/>
                  <a:pt x="0" y="949481"/>
                  <a:pt x="0" y="640136"/>
                </a:cubicBezTo>
                <a:cubicBezTo>
                  <a:pt x="0" y="286599"/>
                  <a:pt x="286599" y="0"/>
                  <a:pt x="640136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562100" y="1785927"/>
            <a:ext cx="6248635" cy="4555081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just" fontAlgn="auto">
              <a:lnSpc>
                <a:spcPct val="200000"/>
              </a:lnSpc>
            </a:pPr>
            <a:r>
              <a:rPr lang="zh-CN" altLang="en-US" spc="3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是服从命令,坚决执行</a:t>
            </a:r>
            <a:endParaRPr lang="zh-CN" altLang="en-US" spc="300" noProof="1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 fontAlgn="auto">
              <a:lnSpc>
                <a:spcPct val="200000"/>
              </a:lnSpc>
            </a:pPr>
            <a:r>
              <a:rPr lang="zh-CN" altLang="en-US" spc="3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要结果,不要理由</a:t>
            </a:r>
            <a:endParaRPr lang="zh-CN" altLang="en-US" spc="300" noProof="1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 fontAlgn="auto">
              <a:lnSpc>
                <a:spcPct val="200000"/>
              </a:lnSpc>
            </a:pPr>
            <a:r>
              <a:rPr lang="zh-CN" altLang="en-US" spc="3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我们是靠结果生存,而不是靠理由</a:t>
            </a:r>
            <a:endParaRPr lang="zh-CN" altLang="en-US" spc="300" noProof="1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 fontAlgn="auto">
              <a:lnSpc>
                <a:spcPct val="200000"/>
              </a:lnSpc>
            </a:pPr>
            <a:r>
              <a:rPr lang="zh-CN" altLang="en-US" spc="3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凭着智慧与梦想,站在时代的前沿,用创新绎时尚,用创意诠释生活;</a:t>
            </a:r>
            <a:endParaRPr lang="zh-CN" altLang="en-US" spc="300" noProof="1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 fontAlgn="auto">
              <a:lnSpc>
                <a:spcPct val="200000"/>
              </a:lnSpc>
            </a:pPr>
            <a:r>
              <a:rPr lang="zh-CN" altLang="en-US" spc="3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企成文化有神奇的双翅,彰显个性,播种激情,穿越时空,翱翔天际;</a:t>
            </a:r>
            <a:endParaRPr lang="zh-CN" altLang="en-US" spc="300" noProof="1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 fontAlgn="auto">
              <a:lnSpc>
                <a:spcPct val="200000"/>
              </a:lnSpc>
            </a:pPr>
            <a:r>
              <a:rPr lang="zh-CN" altLang="en-US" spc="3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无限创意引领无限希望,让世界从此不再有隔膜.</a:t>
            </a:r>
            <a:endParaRPr lang="zh-CN" altLang="en-US" spc="300" noProof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051" name="Picture 3" descr="E:\哈哈\0021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8150225" y="1447801"/>
            <a:ext cx="3404628" cy="5100638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任意多边形 15"/>
          <p:cNvSpPr/>
          <p:nvPr/>
        </p:nvSpPr>
        <p:spPr>
          <a:xfrm flipH="1">
            <a:off x="4446591" y="4555429"/>
            <a:ext cx="6129048" cy="1277775"/>
          </a:xfrm>
          <a:custGeom>
            <a:avLst/>
            <a:gdLst>
              <a:gd name="connsiteX0" fmla="*/ 640136 w 6129048"/>
              <a:gd name="connsiteY0" fmla="*/ 0 h 1277774"/>
              <a:gd name="connsiteX1" fmla="*/ 6109087 w 6129048"/>
              <a:gd name="connsiteY1" fmla="*/ 0 h 1277774"/>
              <a:gd name="connsiteX2" fmla="*/ 6129048 w 6129048"/>
              <a:gd name="connsiteY2" fmla="*/ 2012 h 1277774"/>
              <a:gd name="connsiteX3" fmla="*/ 6129048 w 6129048"/>
              <a:gd name="connsiteY3" fmla="*/ 149955 h 1277774"/>
              <a:gd name="connsiteX4" fmla="*/ 6080383 w 6129048"/>
              <a:gd name="connsiteY4" fmla="*/ 145049 h 1277774"/>
              <a:gd name="connsiteX5" fmla="*/ 668839 w 6129048"/>
              <a:gd name="connsiteY5" fmla="*/ 145049 h 1277774"/>
              <a:gd name="connsiteX6" fmla="*/ 175639 w 6129048"/>
              <a:gd name="connsiteY6" fmla="*/ 638249 h 1277774"/>
              <a:gd name="connsiteX7" fmla="*/ 569442 w 6129048"/>
              <a:gd name="connsiteY7" fmla="*/ 1121429 h 1277774"/>
              <a:gd name="connsiteX8" fmla="*/ 615354 w 6129048"/>
              <a:gd name="connsiteY8" fmla="*/ 1126057 h 1277774"/>
              <a:gd name="connsiteX9" fmla="*/ 615354 w 6129048"/>
              <a:gd name="connsiteY9" fmla="*/ 1277774 h 1277774"/>
              <a:gd name="connsiteX10" fmla="*/ 511127 w 6129048"/>
              <a:gd name="connsiteY10" fmla="*/ 1267267 h 1277774"/>
              <a:gd name="connsiteX11" fmla="*/ 0 w 6129048"/>
              <a:gd name="connsiteY11" fmla="*/ 640136 h 1277774"/>
              <a:gd name="connsiteX12" fmla="*/ 640136 w 6129048"/>
              <a:gd name="connsiteY12" fmla="*/ 0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29048" h="1277774">
                <a:moveTo>
                  <a:pt x="640136" y="0"/>
                </a:moveTo>
                <a:lnTo>
                  <a:pt x="6109087" y="0"/>
                </a:lnTo>
                <a:lnTo>
                  <a:pt x="6129048" y="2012"/>
                </a:lnTo>
                <a:lnTo>
                  <a:pt x="6129048" y="149955"/>
                </a:lnTo>
                <a:lnTo>
                  <a:pt x="6080383" y="145049"/>
                </a:lnTo>
                <a:lnTo>
                  <a:pt x="668839" y="145049"/>
                </a:lnTo>
                <a:cubicBezTo>
                  <a:pt x="396452" y="145049"/>
                  <a:pt x="175639" y="365862"/>
                  <a:pt x="175639" y="638249"/>
                </a:cubicBezTo>
                <a:cubicBezTo>
                  <a:pt x="175639" y="876588"/>
                  <a:pt x="344699" y="1075440"/>
                  <a:pt x="569442" y="1121429"/>
                </a:cubicBezTo>
                <a:lnTo>
                  <a:pt x="615354" y="1126057"/>
                </a:lnTo>
                <a:lnTo>
                  <a:pt x="615354" y="1277774"/>
                </a:lnTo>
                <a:lnTo>
                  <a:pt x="511127" y="1267267"/>
                </a:lnTo>
                <a:cubicBezTo>
                  <a:pt x="219428" y="1207576"/>
                  <a:pt x="0" y="949481"/>
                  <a:pt x="0" y="640136"/>
                </a:cubicBezTo>
                <a:cubicBezTo>
                  <a:pt x="0" y="286599"/>
                  <a:pt x="286599" y="0"/>
                  <a:pt x="640136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任意多边形 16"/>
          <p:cNvSpPr/>
          <p:nvPr/>
        </p:nvSpPr>
        <p:spPr>
          <a:xfrm flipH="1">
            <a:off x="4421191" y="2294150"/>
            <a:ext cx="6129048" cy="1277775"/>
          </a:xfrm>
          <a:custGeom>
            <a:avLst/>
            <a:gdLst>
              <a:gd name="connsiteX0" fmla="*/ 640136 w 6129048"/>
              <a:gd name="connsiteY0" fmla="*/ 0 h 1277774"/>
              <a:gd name="connsiteX1" fmla="*/ 6109087 w 6129048"/>
              <a:gd name="connsiteY1" fmla="*/ 0 h 1277774"/>
              <a:gd name="connsiteX2" fmla="*/ 6129048 w 6129048"/>
              <a:gd name="connsiteY2" fmla="*/ 2012 h 1277774"/>
              <a:gd name="connsiteX3" fmla="*/ 6129048 w 6129048"/>
              <a:gd name="connsiteY3" fmla="*/ 149955 h 1277774"/>
              <a:gd name="connsiteX4" fmla="*/ 6080383 w 6129048"/>
              <a:gd name="connsiteY4" fmla="*/ 145049 h 1277774"/>
              <a:gd name="connsiteX5" fmla="*/ 668839 w 6129048"/>
              <a:gd name="connsiteY5" fmla="*/ 145049 h 1277774"/>
              <a:gd name="connsiteX6" fmla="*/ 175639 w 6129048"/>
              <a:gd name="connsiteY6" fmla="*/ 638249 h 1277774"/>
              <a:gd name="connsiteX7" fmla="*/ 569442 w 6129048"/>
              <a:gd name="connsiteY7" fmla="*/ 1121429 h 1277774"/>
              <a:gd name="connsiteX8" fmla="*/ 615354 w 6129048"/>
              <a:gd name="connsiteY8" fmla="*/ 1126057 h 1277774"/>
              <a:gd name="connsiteX9" fmla="*/ 615354 w 6129048"/>
              <a:gd name="connsiteY9" fmla="*/ 1277774 h 1277774"/>
              <a:gd name="connsiteX10" fmla="*/ 511127 w 6129048"/>
              <a:gd name="connsiteY10" fmla="*/ 1267267 h 1277774"/>
              <a:gd name="connsiteX11" fmla="*/ 0 w 6129048"/>
              <a:gd name="connsiteY11" fmla="*/ 640136 h 1277774"/>
              <a:gd name="connsiteX12" fmla="*/ 640136 w 6129048"/>
              <a:gd name="connsiteY12" fmla="*/ 0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29048" h="1277774">
                <a:moveTo>
                  <a:pt x="640136" y="0"/>
                </a:moveTo>
                <a:lnTo>
                  <a:pt x="6109087" y="0"/>
                </a:lnTo>
                <a:lnTo>
                  <a:pt x="6129048" y="2012"/>
                </a:lnTo>
                <a:lnTo>
                  <a:pt x="6129048" y="149955"/>
                </a:lnTo>
                <a:lnTo>
                  <a:pt x="6080383" y="145049"/>
                </a:lnTo>
                <a:lnTo>
                  <a:pt x="668839" y="145049"/>
                </a:lnTo>
                <a:cubicBezTo>
                  <a:pt x="396452" y="145049"/>
                  <a:pt x="175639" y="365862"/>
                  <a:pt x="175639" y="638249"/>
                </a:cubicBezTo>
                <a:cubicBezTo>
                  <a:pt x="175639" y="876588"/>
                  <a:pt x="344699" y="1075440"/>
                  <a:pt x="569442" y="1121429"/>
                </a:cubicBezTo>
                <a:lnTo>
                  <a:pt x="615354" y="1126057"/>
                </a:lnTo>
                <a:lnTo>
                  <a:pt x="615354" y="1277774"/>
                </a:lnTo>
                <a:lnTo>
                  <a:pt x="511127" y="1267267"/>
                </a:lnTo>
                <a:cubicBezTo>
                  <a:pt x="219428" y="1207576"/>
                  <a:pt x="0" y="949481"/>
                  <a:pt x="0" y="640136"/>
                </a:cubicBezTo>
                <a:cubicBezTo>
                  <a:pt x="0" y="286599"/>
                  <a:pt x="286599" y="0"/>
                  <a:pt x="640136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3837119" y="3430397"/>
            <a:ext cx="6129048" cy="1277775"/>
          </a:xfrm>
          <a:custGeom>
            <a:avLst/>
            <a:gdLst>
              <a:gd name="connsiteX0" fmla="*/ 640136 w 6129048"/>
              <a:gd name="connsiteY0" fmla="*/ 0 h 1277774"/>
              <a:gd name="connsiteX1" fmla="*/ 6109087 w 6129048"/>
              <a:gd name="connsiteY1" fmla="*/ 0 h 1277774"/>
              <a:gd name="connsiteX2" fmla="*/ 6129048 w 6129048"/>
              <a:gd name="connsiteY2" fmla="*/ 2012 h 1277774"/>
              <a:gd name="connsiteX3" fmla="*/ 6129048 w 6129048"/>
              <a:gd name="connsiteY3" fmla="*/ 149955 h 1277774"/>
              <a:gd name="connsiteX4" fmla="*/ 6080383 w 6129048"/>
              <a:gd name="connsiteY4" fmla="*/ 145049 h 1277774"/>
              <a:gd name="connsiteX5" fmla="*/ 668839 w 6129048"/>
              <a:gd name="connsiteY5" fmla="*/ 145049 h 1277774"/>
              <a:gd name="connsiteX6" fmla="*/ 175639 w 6129048"/>
              <a:gd name="connsiteY6" fmla="*/ 638249 h 1277774"/>
              <a:gd name="connsiteX7" fmla="*/ 569442 w 6129048"/>
              <a:gd name="connsiteY7" fmla="*/ 1121429 h 1277774"/>
              <a:gd name="connsiteX8" fmla="*/ 615354 w 6129048"/>
              <a:gd name="connsiteY8" fmla="*/ 1126057 h 1277774"/>
              <a:gd name="connsiteX9" fmla="*/ 615354 w 6129048"/>
              <a:gd name="connsiteY9" fmla="*/ 1277774 h 1277774"/>
              <a:gd name="connsiteX10" fmla="*/ 511127 w 6129048"/>
              <a:gd name="connsiteY10" fmla="*/ 1267267 h 1277774"/>
              <a:gd name="connsiteX11" fmla="*/ 0 w 6129048"/>
              <a:gd name="connsiteY11" fmla="*/ 640136 h 1277774"/>
              <a:gd name="connsiteX12" fmla="*/ 640136 w 6129048"/>
              <a:gd name="connsiteY12" fmla="*/ 0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29048" h="1277774">
                <a:moveTo>
                  <a:pt x="640136" y="0"/>
                </a:moveTo>
                <a:lnTo>
                  <a:pt x="6109087" y="0"/>
                </a:lnTo>
                <a:lnTo>
                  <a:pt x="6129048" y="2012"/>
                </a:lnTo>
                <a:lnTo>
                  <a:pt x="6129048" y="149955"/>
                </a:lnTo>
                <a:lnTo>
                  <a:pt x="6080383" y="145049"/>
                </a:lnTo>
                <a:lnTo>
                  <a:pt x="668839" y="145049"/>
                </a:lnTo>
                <a:cubicBezTo>
                  <a:pt x="396452" y="145049"/>
                  <a:pt x="175639" y="365862"/>
                  <a:pt x="175639" y="638249"/>
                </a:cubicBezTo>
                <a:cubicBezTo>
                  <a:pt x="175639" y="876588"/>
                  <a:pt x="344699" y="1075440"/>
                  <a:pt x="569442" y="1121429"/>
                </a:cubicBezTo>
                <a:lnTo>
                  <a:pt x="615354" y="1126057"/>
                </a:lnTo>
                <a:lnTo>
                  <a:pt x="615354" y="1277774"/>
                </a:lnTo>
                <a:lnTo>
                  <a:pt x="511127" y="1267267"/>
                </a:lnTo>
                <a:cubicBezTo>
                  <a:pt x="219428" y="1207576"/>
                  <a:pt x="0" y="949481"/>
                  <a:pt x="0" y="640136"/>
                </a:cubicBezTo>
                <a:cubicBezTo>
                  <a:pt x="0" y="286599"/>
                  <a:pt x="286599" y="0"/>
                  <a:pt x="640136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4444615" y="5684693"/>
            <a:ext cx="5521552" cy="1277775"/>
          </a:xfrm>
          <a:custGeom>
            <a:avLst/>
            <a:gdLst>
              <a:gd name="connsiteX0" fmla="*/ 0 w 5521552"/>
              <a:gd name="connsiteY0" fmla="*/ 1125265 h 1277774"/>
              <a:gd name="connsiteX1" fmla="*/ 7858 w 5521552"/>
              <a:gd name="connsiteY1" fmla="*/ 1126057 h 1277774"/>
              <a:gd name="connsiteX2" fmla="*/ 7858 w 5521552"/>
              <a:gd name="connsiteY2" fmla="*/ 1277774 h 1277774"/>
              <a:gd name="connsiteX3" fmla="*/ 0 w 5521552"/>
              <a:gd name="connsiteY3" fmla="*/ 1276982 h 1277774"/>
              <a:gd name="connsiteX4" fmla="*/ 32640 w 5521552"/>
              <a:gd name="connsiteY4" fmla="*/ 0 h 1277774"/>
              <a:gd name="connsiteX5" fmla="*/ 5501591 w 5521552"/>
              <a:gd name="connsiteY5" fmla="*/ 0 h 1277774"/>
              <a:gd name="connsiteX6" fmla="*/ 5521552 w 5521552"/>
              <a:gd name="connsiteY6" fmla="*/ 2012 h 1277774"/>
              <a:gd name="connsiteX7" fmla="*/ 5521552 w 5521552"/>
              <a:gd name="connsiteY7" fmla="*/ 149955 h 1277774"/>
              <a:gd name="connsiteX8" fmla="*/ 5472887 w 5521552"/>
              <a:gd name="connsiteY8" fmla="*/ 145049 h 1277774"/>
              <a:gd name="connsiteX9" fmla="*/ 61343 w 5521552"/>
              <a:gd name="connsiteY9" fmla="*/ 145049 h 1277774"/>
              <a:gd name="connsiteX10" fmla="*/ 0 w 5521552"/>
              <a:gd name="connsiteY10" fmla="*/ 151233 h 1277774"/>
              <a:gd name="connsiteX11" fmla="*/ 0 w 5521552"/>
              <a:gd name="connsiteY11" fmla="*/ 3291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521552" h="1277774">
                <a:moveTo>
                  <a:pt x="0" y="1125265"/>
                </a:moveTo>
                <a:lnTo>
                  <a:pt x="7858" y="1126057"/>
                </a:lnTo>
                <a:lnTo>
                  <a:pt x="7858" y="1277774"/>
                </a:lnTo>
                <a:lnTo>
                  <a:pt x="0" y="1276982"/>
                </a:lnTo>
                <a:close/>
                <a:moveTo>
                  <a:pt x="32640" y="0"/>
                </a:moveTo>
                <a:lnTo>
                  <a:pt x="5501591" y="0"/>
                </a:lnTo>
                <a:lnTo>
                  <a:pt x="5521552" y="2012"/>
                </a:lnTo>
                <a:lnTo>
                  <a:pt x="5521552" y="149955"/>
                </a:lnTo>
                <a:lnTo>
                  <a:pt x="5472887" y="145049"/>
                </a:lnTo>
                <a:lnTo>
                  <a:pt x="61343" y="145049"/>
                </a:lnTo>
                <a:lnTo>
                  <a:pt x="0" y="151233"/>
                </a:lnTo>
                <a:lnTo>
                  <a:pt x="0" y="3291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任意多边形 21"/>
          <p:cNvSpPr/>
          <p:nvPr/>
        </p:nvSpPr>
        <p:spPr>
          <a:xfrm>
            <a:off x="3865675" y="1164848"/>
            <a:ext cx="6129048" cy="1277775"/>
          </a:xfrm>
          <a:custGeom>
            <a:avLst/>
            <a:gdLst>
              <a:gd name="connsiteX0" fmla="*/ 640136 w 6129048"/>
              <a:gd name="connsiteY0" fmla="*/ 0 h 1277774"/>
              <a:gd name="connsiteX1" fmla="*/ 6109087 w 6129048"/>
              <a:gd name="connsiteY1" fmla="*/ 0 h 1277774"/>
              <a:gd name="connsiteX2" fmla="*/ 6129048 w 6129048"/>
              <a:gd name="connsiteY2" fmla="*/ 2012 h 1277774"/>
              <a:gd name="connsiteX3" fmla="*/ 6129048 w 6129048"/>
              <a:gd name="connsiteY3" fmla="*/ 149955 h 1277774"/>
              <a:gd name="connsiteX4" fmla="*/ 6080383 w 6129048"/>
              <a:gd name="connsiteY4" fmla="*/ 145049 h 1277774"/>
              <a:gd name="connsiteX5" fmla="*/ 668839 w 6129048"/>
              <a:gd name="connsiteY5" fmla="*/ 145049 h 1277774"/>
              <a:gd name="connsiteX6" fmla="*/ 175639 w 6129048"/>
              <a:gd name="connsiteY6" fmla="*/ 638249 h 1277774"/>
              <a:gd name="connsiteX7" fmla="*/ 569442 w 6129048"/>
              <a:gd name="connsiteY7" fmla="*/ 1121429 h 1277774"/>
              <a:gd name="connsiteX8" fmla="*/ 615354 w 6129048"/>
              <a:gd name="connsiteY8" fmla="*/ 1126057 h 1277774"/>
              <a:gd name="connsiteX9" fmla="*/ 615354 w 6129048"/>
              <a:gd name="connsiteY9" fmla="*/ 1277774 h 1277774"/>
              <a:gd name="connsiteX10" fmla="*/ 511127 w 6129048"/>
              <a:gd name="connsiteY10" fmla="*/ 1267267 h 1277774"/>
              <a:gd name="connsiteX11" fmla="*/ 0 w 6129048"/>
              <a:gd name="connsiteY11" fmla="*/ 640136 h 1277774"/>
              <a:gd name="connsiteX12" fmla="*/ 640136 w 6129048"/>
              <a:gd name="connsiteY12" fmla="*/ 0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29048" h="1277774">
                <a:moveTo>
                  <a:pt x="640136" y="0"/>
                </a:moveTo>
                <a:lnTo>
                  <a:pt x="6109087" y="0"/>
                </a:lnTo>
                <a:lnTo>
                  <a:pt x="6129048" y="2012"/>
                </a:lnTo>
                <a:lnTo>
                  <a:pt x="6129048" y="149955"/>
                </a:lnTo>
                <a:lnTo>
                  <a:pt x="6080383" y="145049"/>
                </a:lnTo>
                <a:lnTo>
                  <a:pt x="668839" y="145049"/>
                </a:lnTo>
                <a:cubicBezTo>
                  <a:pt x="396452" y="145049"/>
                  <a:pt x="175639" y="365862"/>
                  <a:pt x="175639" y="638249"/>
                </a:cubicBezTo>
                <a:cubicBezTo>
                  <a:pt x="175639" y="876588"/>
                  <a:pt x="344699" y="1075440"/>
                  <a:pt x="569442" y="1121429"/>
                </a:cubicBezTo>
                <a:lnTo>
                  <a:pt x="615354" y="1126057"/>
                </a:lnTo>
                <a:lnTo>
                  <a:pt x="615354" y="1277774"/>
                </a:lnTo>
                <a:lnTo>
                  <a:pt x="511127" y="1267267"/>
                </a:lnTo>
                <a:cubicBezTo>
                  <a:pt x="219428" y="1207576"/>
                  <a:pt x="0" y="949481"/>
                  <a:pt x="0" y="640136"/>
                </a:cubicBezTo>
                <a:cubicBezTo>
                  <a:pt x="0" y="286599"/>
                  <a:pt x="286599" y="0"/>
                  <a:pt x="640136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" name="组合 29"/>
          <p:cNvGrpSpPr/>
          <p:nvPr/>
        </p:nvGrpSpPr>
        <p:grpSpPr>
          <a:xfrm>
            <a:off x="9265920" y="1776730"/>
            <a:ext cx="1852295" cy="3190240"/>
            <a:chOff x="2689225" y="814470"/>
            <a:chExt cx="2591962" cy="4464122"/>
          </a:xfrm>
        </p:grpSpPr>
        <p:sp>
          <p:nvSpPr>
            <p:cNvPr id="31" name="任意多边形 30"/>
            <p:cNvSpPr/>
            <p:nvPr/>
          </p:nvSpPr>
          <p:spPr>
            <a:xfrm rot="2700000">
              <a:off x="2013032" y="2010436"/>
              <a:ext cx="4464122" cy="2072189"/>
            </a:xfrm>
            <a:custGeom>
              <a:avLst/>
              <a:gdLst>
                <a:gd name="connsiteX0" fmla="*/ 776171 w 2969868"/>
                <a:gd name="connsiteY0" fmla="*/ 0 h 1494000"/>
                <a:gd name="connsiteX1" fmla="*/ 2233868 w 2969868"/>
                <a:gd name="connsiteY1" fmla="*/ 0 h 1494000"/>
                <a:gd name="connsiteX2" fmla="*/ 2233867 w 2969868"/>
                <a:gd name="connsiteY2" fmla="*/ 1494000 h 1494000"/>
                <a:gd name="connsiteX3" fmla="*/ 0 w 2969868"/>
                <a:gd name="connsiteY3" fmla="*/ 1494000 h 1494000"/>
                <a:gd name="connsiteX4" fmla="*/ 0 w 2969868"/>
                <a:gd name="connsiteY4" fmla="*/ 1461258 h 1494000"/>
                <a:gd name="connsiteX5" fmla="*/ 776172 w 2969868"/>
                <a:gd name="connsiteY5" fmla="*/ 1461258 h 149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69868" h="1494000">
                  <a:moveTo>
                    <a:pt x="776171" y="0"/>
                  </a:moveTo>
                  <a:lnTo>
                    <a:pt x="2233868" y="0"/>
                  </a:lnTo>
                  <a:cubicBezTo>
                    <a:pt x="3232538" y="23721"/>
                    <a:pt x="3197712" y="1487845"/>
                    <a:pt x="2233867" y="1494000"/>
                  </a:cubicBezTo>
                  <a:lnTo>
                    <a:pt x="0" y="1494000"/>
                  </a:lnTo>
                  <a:lnTo>
                    <a:pt x="0" y="1461258"/>
                  </a:lnTo>
                  <a:lnTo>
                    <a:pt x="776172" y="1461258"/>
                  </a:lnTo>
                  <a:close/>
                </a:path>
              </a:pathLst>
            </a:custGeom>
            <a:gradFill>
              <a:gsLst>
                <a:gs pos="67000">
                  <a:schemeClr val="bg1">
                    <a:lumMod val="65000"/>
                    <a:alpha val="29000"/>
                  </a:schemeClr>
                </a:gs>
                <a:gs pos="0">
                  <a:schemeClr val="tx1"/>
                </a:gs>
                <a:gs pos="100000">
                  <a:schemeClr val="bg1">
                    <a:lumMod val="95000"/>
                    <a:alpha val="0"/>
                  </a:schemeClr>
                </a:gs>
              </a:gsLst>
              <a:lin ang="0" scaled="0"/>
            </a:gra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2689225" y="1488621"/>
              <a:ext cx="1791609" cy="1791608"/>
            </a:xfrm>
            <a:prstGeom prst="ellipse">
              <a:avLst/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</a:gradFill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622300" dist="215900" dir="2700000" algn="tl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" name="组合 39"/>
          <p:cNvGrpSpPr/>
          <p:nvPr/>
        </p:nvGrpSpPr>
        <p:grpSpPr>
          <a:xfrm>
            <a:off x="3834130" y="2943225"/>
            <a:ext cx="1852295" cy="3190240"/>
            <a:chOff x="2689225" y="814470"/>
            <a:chExt cx="2591962" cy="4464122"/>
          </a:xfrm>
        </p:grpSpPr>
        <p:sp>
          <p:nvSpPr>
            <p:cNvPr id="41" name="任意多边形 40"/>
            <p:cNvSpPr/>
            <p:nvPr/>
          </p:nvSpPr>
          <p:spPr>
            <a:xfrm rot="2700000">
              <a:off x="2013032" y="2010436"/>
              <a:ext cx="4464122" cy="2072189"/>
            </a:xfrm>
            <a:custGeom>
              <a:avLst/>
              <a:gdLst>
                <a:gd name="connsiteX0" fmla="*/ 776171 w 2969868"/>
                <a:gd name="connsiteY0" fmla="*/ 0 h 1494000"/>
                <a:gd name="connsiteX1" fmla="*/ 2233868 w 2969868"/>
                <a:gd name="connsiteY1" fmla="*/ 0 h 1494000"/>
                <a:gd name="connsiteX2" fmla="*/ 2233867 w 2969868"/>
                <a:gd name="connsiteY2" fmla="*/ 1494000 h 1494000"/>
                <a:gd name="connsiteX3" fmla="*/ 0 w 2969868"/>
                <a:gd name="connsiteY3" fmla="*/ 1494000 h 1494000"/>
                <a:gd name="connsiteX4" fmla="*/ 0 w 2969868"/>
                <a:gd name="connsiteY4" fmla="*/ 1461258 h 1494000"/>
                <a:gd name="connsiteX5" fmla="*/ 776172 w 2969868"/>
                <a:gd name="connsiteY5" fmla="*/ 1461258 h 149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69868" h="1494000">
                  <a:moveTo>
                    <a:pt x="776171" y="0"/>
                  </a:moveTo>
                  <a:lnTo>
                    <a:pt x="2233868" y="0"/>
                  </a:lnTo>
                  <a:cubicBezTo>
                    <a:pt x="3232538" y="23721"/>
                    <a:pt x="3197712" y="1487845"/>
                    <a:pt x="2233867" y="1494000"/>
                  </a:cubicBezTo>
                  <a:lnTo>
                    <a:pt x="0" y="1494000"/>
                  </a:lnTo>
                  <a:lnTo>
                    <a:pt x="0" y="1461258"/>
                  </a:lnTo>
                  <a:lnTo>
                    <a:pt x="776172" y="1461258"/>
                  </a:lnTo>
                  <a:close/>
                </a:path>
              </a:pathLst>
            </a:custGeom>
            <a:gradFill>
              <a:gsLst>
                <a:gs pos="67000">
                  <a:schemeClr val="bg1">
                    <a:lumMod val="65000"/>
                    <a:alpha val="29000"/>
                  </a:schemeClr>
                </a:gs>
                <a:gs pos="0">
                  <a:schemeClr val="tx1"/>
                </a:gs>
                <a:gs pos="100000">
                  <a:schemeClr val="bg1">
                    <a:lumMod val="95000"/>
                    <a:alpha val="0"/>
                  </a:schemeClr>
                </a:gs>
              </a:gsLst>
              <a:lin ang="0" scaled="0"/>
            </a:gra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2" name="椭圆 41"/>
            <p:cNvSpPr/>
            <p:nvPr/>
          </p:nvSpPr>
          <p:spPr>
            <a:xfrm>
              <a:off x="2689225" y="1488621"/>
              <a:ext cx="1791609" cy="1791608"/>
            </a:xfrm>
            <a:prstGeom prst="ellipse">
              <a:avLst/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</a:gradFill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622300" dist="215900" dir="2700000" algn="tl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" name="组合 47"/>
          <p:cNvGrpSpPr/>
          <p:nvPr/>
        </p:nvGrpSpPr>
        <p:grpSpPr>
          <a:xfrm>
            <a:off x="9266555" y="4066540"/>
            <a:ext cx="1852295" cy="3190240"/>
            <a:chOff x="2689225" y="814470"/>
            <a:chExt cx="2591962" cy="4464122"/>
          </a:xfrm>
        </p:grpSpPr>
        <p:sp>
          <p:nvSpPr>
            <p:cNvPr id="52" name="任意多边形 51"/>
            <p:cNvSpPr/>
            <p:nvPr/>
          </p:nvSpPr>
          <p:spPr>
            <a:xfrm rot="2700000">
              <a:off x="2013032" y="2010436"/>
              <a:ext cx="4464122" cy="2072189"/>
            </a:xfrm>
            <a:custGeom>
              <a:avLst/>
              <a:gdLst>
                <a:gd name="connsiteX0" fmla="*/ 776171 w 2969868"/>
                <a:gd name="connsiteY0" fmla="*/ 0 h 1494000"/>
                <a:gd name="connsiteX1" fmla="*/ 2233868 w 2969868"/>
                <a:gd name="connsiteY1" fmla="*/ 0 h 1494000"/>
                <a:gd name="connsiteX2" fmla="*/ 2233867 w 2969868"/>
                <a:gd name="connsiteY2" fmla="*/ 1494000 h 1494000"/>
                <a:gd name="connsiteX3" fmla="*/ 0 w 2969868"/>
                <a:gd name="connsiteY3" fmla="*/ 1494000 h 1494000"/>
                <a:gd name="connsiteX4" fmla="*/ 0 w 2969868"/>
                <a:gd name="connsiteY4" fmla="*/ 1461258 h 1494000"/>
                <a:gd name="connsiteX5" fmla="*/ 776172 w 2969868"/>
                <a:gd name="connsiteY5" fmla="*/ 1461258 h 149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69868" h="1494000">
                  <a:moveTo>
                    <a:pt x="776171" y="0"/>
                  </a:moveTo>
                  <a:lnTo>
                    <a:pt x="2233868" y="0"/>
                  </a:lnTo>
                  <a:cubicBezTo>
                    <a:pt x="3232538" y="23721"/>
                    <a:pt x="3197712" y="1487845"/>
                    <a:pt x="2233867" y="1494000"/>
                  </a:cubicBezTo>
                  <a:lnTo>
                    <a:pt x="0" y="1494000"/>
                  </a:lnTo>
                  <a:lnTo>
                    <a:pt x="0" y="1461258"/>
                  </a:lnTo>
                  <a:lnTo>
                    <a:pt x="776172" y="1461258"/>
                  </a:lnTo>
                  <a:close/>
                </a:path>
              </a:pathLst>
            </a:custGeom>
            <a:gradFill>
              <a:gsLst>
                <a:gs pos="67000">
                  <a:schemeClr val="bg1">
                    <a:lumMod val="65000"/>
                    <a:alpha val="29000"/>
                  </a:schemeClr>
                </a:gs>
                <a:gs pos="0">
                  <a:schemeClr val="tx1"/>
                </a:gs>
                <a:gs pos="100000">
                  <a:schemeClr val="bg1">
                    <a:lumMod val="95000"/>
                    <a:alpha val="0"/>
                  </a:schemeClr>
                </a:gs>
              </a:gsLst>
              <a:lin ang="0" scaled="0"/>
            </a:gra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3" name="椭圆 52"/>
            <p:cNvSpPr/>
            <p:nvPr/>
          </p:nvSpPr>
          <p:spPr>
            <a:xfrm>
              <a:off x="2689225" y="1488621"/>
              <a:ext cx="1791609" cy="1791608"/>
            </a:xfrm>
            <a:prstGeom prst="ellipse">
              <a:avLst/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</a:gradFill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622300" dist="215900" dir="2700000" algn="tl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" name="组合 69"/>
          <p:cNvGrpSpPr/>
          <p:nvPr/>
        </p:nvGrpSpPr>
        <p:grpSpPr>
          <a:xfrm>
            <a:off x="5449459" y="1481593"/>
            <a:ext cx="4177141" cy="645160"/>
            <a:chOff x="4018788" y="931942"/>
            <a:chExt cx="4177141" cy="645161"/>
          </a:xfrm>
        </p:grpSpPr>
        <p:sp>
          <p:nvSpPr>
            <p:cNvPr id="71" name="文本框 112"/>
            <p:cNvSpPr txBox="1"/>
            <p:nvPr/>
          </p:nvSpPr>
          <p:spPr>
            <a:xfrm>
              <a:off x="4683709" y="931942"/>
              <a:ext cx="3512220" cy="6451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smtClean="0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执行力知识概述</a:t>
              </a:r>
              <a:endParaRPr lang="zh-CN" altLang="en-US" sz="3600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endParaRPr>
            </a:p>
          </p:txBody>
        </p:sp>
        <p:sp>
          <p:nvSpPr>
            <p:cNvPr id="73" name="文本框 114"/>
            <p:cNvSpPr txBox="1"/>
            <p:nvPr/>
          </p:nvSpPr>
          <p:spPr>
            <a:xfrm>
              <a:off x="4018788" y="947505"/>
              <a:ext cx="878897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01</a:t>
              </a:r>
              <a:endParaRPr lang="en-US" altLang="zh-CN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6" name="组合 73"/>
          <p:cNvGrpSpPr/>
          <p:nvPr/>
        </p:nvGrpSpPr>
        <p:grpSpPr>
          <a:xfrm>
            <a:off x="4655185" y="2619608"/>
            <a:ext cx="4358504" cy="645160"/>
            <a:chOff x="3571193" y="1769822"/>
            <a:chExt cx="4358503" cy="645161"/>
          </a:xfrm>
        </p:grpSpPr>
        <p:sp>
          <p:nvSpPr>
            <p:cNvPr id="75" name="文本框 116"/>
            <p:cNvSpPr txBox="1"/>
            <p:nvPr/>
          </p:nvSpPr>
          <p:spPr>
            <a:xfrm>
              <a:off x="3571193" y="1769822"/>
              <a:ext cx="3668394" cy="6451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buClrTx/>
                <a:buSzTx/>
              </a:pPr>
              <a:r>
                <a:rPr lang="zh-CN" altLang="en-US" sz="3600" smtClean="0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执行力缺失原因</a:t>
              </a:r>
              <a:endParaRPr lang="zh-CN" altLang="en-US" sz="360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7" name="文本框 118"/>
            <p:cNvSpPr txBox="1"/>
            <p:nvPr/>
          </p:nvSpPr>
          <p:spPr>
            <a:xfrm>
              <a:off x="7050799" y="1809661"/>
              <a:ext cx="878897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02</a:t>
              </a:r>
              <a:endParaRPr lang="en-US" altLang="zh-CN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7" name="组合 80"/>
          <p:cNvGrpSpPr/>
          <p:nvPr/>
        </p:nvGrpSpPr>
        <p:grpSpPr>
          <a:xfrm>
            <a:off x="5540931" y="3719992"/>
            <a:ext cx="4321810" cy="645160"/>
            <a:chOff x="4018788" y="926862"/>
            <a:chExt cx="4321810" cy="645161"/>
          </a:xfrm>
        </p:grpSpPr>
        <p:sp>
          <p:nvSpPr>
            <p:cNvPr id="82" name="文本框 120"/>
            <p:cNvSpPr txBox="1"/>
            <p:nvPr/>
          </p:nvSpPr>
          <p:spPr>
            <a:xfrm>
              <a:off x="4696333" y="926862"/>
              <a:ext cx="3644265" cy="6451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smtClean="0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怎样提升执行力</a:t>
              </a:r>
              <a:r>
                <a:rPr lang="zh-CN" altLang="en-US" sz="3200" b="1" smtClean="0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</a:t>
              </a:r>
              <a:endPara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endParaRPr>
            </a:p>
          </p:txBody>
        </p:sp>
        <p:sp>
          <p:nvSpPr>
            <p:cNvPr id="84" name="文本框 122"/>
            <p:cNvSpPr txBox="1"/>
            <p:nvPr/>
          </p:nvSpPr>
          <p:spPr>
            <a:xfrm>
              <a:off x="4018788" y="947505"/>
              <a:ext cx="878897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03</a:t>
              </a:r>
              <a:endParaRPr lang="en-US" altLang="zh-CN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8" name="组合 84"/>
          <p:cNvGrpSpPr/>
          <p:nvPr/>
        </p:nvGrpSpPr>
        <p:grpSpPr>
          <a:xfrm>
            <a:off x="4245610" y="4869200"/>
            <a:ext cx="4768078" cy="645160"/>
            <a:chOff x="3161619" y="1782522"/>
            <a:chExt cx="4768077" cy="645161"/>
          </a:xfrm>
        </p:grpSpPr>
        <p:sp>
          <p:nvSpPr>
            <p:cNvPr id="86" name="文本框 124"/>
            <p:cNvSpPr txBox="1"/>
            <p:nvPr/>
          </p:nvSpPr>
          <p:spPr>
            <a:xfrm>
              <a:off x="3161619" y="1782522"/>
              <a:ext cx="4077969" cy="6451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3600" smtClean="0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执行力理念</a:t>
              </a:r>
              <a:r>
                <a:rPr lang="en-US" altLang="zh-CN" sz="3600" smtClean="0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/</a:t>
              </a:r>
              <a:r>
                <a:rPr lang="zh-CN" altLang="en-US" sz="3600" smtClean="0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原则</a:t>
              </a:r>
              <a:endParaRPr lang="zh-CN" altLang="en-US" sz="3600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endParaRPr>
            </a:p>
          </p:txBody>
        </p:sp>
        <p:sp>
          <p:nvSpPr>
            <p:cNvPr id="88" name="文本框 126"/>
            <p:cNvSpPr txBox="1"/>
            <p:nvPr/>
          </p:nvSpPr>
          <p:spPr>
            <a:xfrm>
              <a:off x="7050799" y="1809661"/>
              <a:ext cx="878897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04</a:t>
              </a:r>
              <a:endParaRPr lang="en-US" altLang="zh-CN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9" name="组合 88"/>
          <p:cNvGrpSpPr/>
          <p:nvPr/>
        </p:nvGrpSpPr>
        <p:grpSpPr>
          <a:xfrm>
            <a:off x="3585845" y="532130"/>
            <a:ext cx="1852295" cy="3190240"/>
            <a:chOff x="2689225" y="814470"/>
            <a:chExt cx="2591962" cy="4464122"/>
          </a:xfrm>
        </p:grpSpPr>
        <p:sp>
          <p:nvSpPr>
            <p:cNvPr id="90" name="任意多边形 89"/>
            <p:cNvSpPr/>
            <p:nvPr/>
          </p:nvSpPr>
          <p:spPr>
            <a:xfrm rot="2700000">
              <a:off x="2013032" y="2010436"/>
              <a:ext cx="4464122" cy="2072189"/>
            </a:xfrm>
            <a:custGeom>
              <a:avLst/>
              <a:gdLst>
                <a:gd name="connsiteX0" fmla="*/ 776171 w 2969868"/>
                <a:gd name="connsiteY0" fmla="*/ 0 h 1494000"/>
                <a:gd name="connsiteX1" fmla="*/ 2233868 w 2969868"/>
                <a:gd name="connsiteY1" fmla="*/ 0 h 1494000"/>
                <a:gd name="connsiteX2" fmla="*/ 2233867 w 2969868"/>
                <a:gd name="connsiteY2" fmla="*/ 1494000 h 1494000"/>
                <a:gd name="connsiteX3" fmla="*/ 0 w 2969868"/>
                <a:gd name="connsiteY3" fmla="*/ 1494000 h 1494000"/>
                <a:gd name="connsiteX4" fmla="*/ 0 w 2969868"/>
                <a:gd name="connsiteY4" fmla="*/ 1461258 h 1494000"/>
                <a:gd name="connsiteX5" fmla="*/ 776172 w 2969868"/>
                <a:gd name="connsiteY5" fmla="*/ 1461258 h 149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69868" h="1494000">
                  <a:moveTo>
                    <a:pt x="776171" y="0"/>
                  </a:moveTo>
                  <a:lnTo>
                    <a:pt x="2233868" y="0"/>
                  </a:lnTo>
                  <a:cubicBezTo>
                    <a:pt x="3232538" y="23721"/>
                    <a:pt x="3197712" y="1487845"/>
                    <a:pt x="2233867" y="1494000"/>
                  </a:cubicBezTo>
                  <a:lnTo>
                    <a:pt x="0" y="1494000"/>
                  </a:lnTo>
                  <a:lnTo>
                    <a:pt x="0" y="1461258"/>
                  </a:lnTo>
                  <a:lnTo>
                    <a:pt x="776172" y="1461258"/>
                  </a:lnTo>
                  <a:close/>
                </a:path>
              </a:pathLst>
            </a:custGeom>
            <a:gradFill>
              <a:gsLst>
                <a:gs pos="67000">
                  <a:schemeClr val="bg1">
                    <a:lumMod val="65000"/>
                    <a:alpha val="29000"/>
                  </a:schemeClr>
                </a:gs>
                <a:gs pos="0">
                  <a:schemeClr val="tx1"/>
                </a:gs>
                <a:gs pos="100000">
                  <a:schemeClr val="bg1">
                    <a:lumMod val="95000"/>
                    <a:alpha val="0"/>
                  </a:schemeClr>
                </a:gs>
              </a:gsLst>
              <a:lin ang="0" scaled="0"/>
            </a:gra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1" name="椭圆 90"/>
            <p:cNvSpPr/>
            <p:nvPr/>
          </p:nvSpPr>
          <p:spPr>
            <a:xfrm>
              <a:off x="2689225" y="1488621"/>
              <a:ext cx="1791609" cy="1791608"/>
            </a:xfrm>
            <a:prstGeom prst="ellipse">
              <a:avLst/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</a:gradFill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622300" dist="215900" dir="2700000" algn="tl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9" name="文本框 153"/>
          <p:cNvSpPr txBox="1"/>
          <p:nvPr/>
        </p:nvSpPr>
        <p:spPr>
          <a:xfrm>
            <a:off x="1464513" y="1858206"/>
            <a:ext cx="95159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目</a:t>
            </a:r>
            <a:endParaRPr lang="zh-CN" altLang="en-US" sz="9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9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录</a:t>
            </a:r>
            <a:endParaRPr lang="zh-CN" altLang="en-US" sz="9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5000">
        <p:random/>
      </p:transition>
    </mc:Choice>
    <mc:Fallback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17" grpId="0" bldLvl="0" animBg="1"/>
      <p:bldP spid="18" grpId="0" bldLvl="0" animBg="1"/>
      <p:bldP spid="21" grpId="0" bldLvl="0" animBg="1"/>
      <p:bldP spid="22" grpId="0" bldLvl="0" animBg="1"/>
      <p:bldP spid="3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Box 7"/>
          <p:cNvSpPr>
            <a:spLocks noChangeArrowheads="1"/>
          </p:cNvSpPr>
          <p:nvPr/>
        </p:nvSpPr>
        <p:spPr bwMode="auto">
          <a:xfrm>
            <a:off x="4762975" y="3403359"/>
            <a:ext cx="742902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7200" b="1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执行力知识概述</a:t>
            </a:r>
            <a:endParaRPr lang="zh-CN" altLang="en-US" sz="7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  <p:grpSp>
        <p:nvGrpSpPr>
          <p:cNvPr id="7" name="组合 112"/>
          <p:cNvGrpSpPr/>
          <p:nvPr/>
        </p:nvGrpSpPr>
        <p:grpSpPr>
          <a:xfrm>
            <a:off x="1715412" y="1765301"/>
            <a:ext cx="3593188" cy="4296022"/>
            <a:chOff x="4043417" y="2073090"/>
            <a:chExt cx="1923258" cy="2396300"/>
          </a:xfrm>
        </p:grpSpPr>
        <p:grpSp>
          <p:nvGrpSpPr>
            <p:cNvPr id="8" name="组合 113"/>
            <p:cNvGrpSpPr/>
            <p:nvPr/>
          </p:nvGrpSpPr>
          <p:grpSpPr>
            <a:xfrm>
              <a:off x="4043417" y="2073090"/>
              <a:ext cx="1923258" cy="2396300"/>
              <a:chOff x="7380501" y="2927402"/>
              <a:chExt cx="2311887" cy="2880512"/>
            </a:xfrm>
          </p:grpSpPr>
          <p:sp>
            <p:nvSpPr>
              <p:cNvPr id="10" name="椭圆 50"/>
              <p:cNvSpPr/>
              <p:nvPr/>
            </p:nvSpPr>
            <p:spPr>
              <a:xfrm rot="18900000">
                <a:off x="7501948" y="2927402"/>
                <a:ext cx="2190440" cy="2880512"/>
              </a:xfrm>
              <a:custGeom>
                <a:avLst/>
                <a:gdLst>
                  <a:gd name="connsiteX0" fmla="*/ 0 w 1674495"/>
                  <a:gd name="connsiteY0" fmla="*/ 1035368 h 2070735"/>
                  <a:gd name="connsiteX1" fmla="*/ 837248 w 1674495"/>
                  <a:gd name="connsiteY1" fmla="*/ 0 h 2070735"/>
                  <a:gd name="connsiteX2" fmla="*/ 1674496 w 1674495"/>
                  <a:gd name="connsiteY2" fmla="*/ 1035368 h 2070735"/>
                  <a:gd name="connsiteX3" fmla="*/ 837248 w 1674495"/>
                  <a:gd name="connsiteY3" fmla="*/ 2070736 h 2070735"/>
                  <a:gd name="connsiteX4" fmla="*/ 0 w 1674495"/>
                  <a:gd name="connsiteY4" fmla="*/ 1035368 h 2070735"/>
                  <a:gd name="connsiteX0-1" fmla="*/ 13249 w 1687745"/>
                  <a:gd name="connsiteY0-2" fmla="*/ 1035368 h 2070736"/>
                  <a:gd name="connsiteX1-3" fmla="*/ 850497 w 1687745"/>
                  <a:gd name="connsiteY1-4" fmla="*/ 0 h 2070736"/>
                  <a:gd name="connsiteX2-5" fmla="*/ 1687745 w 1687745"/>
                  <a:gd name="connsiteY2-6" fmla="*/ 1035368 h 2070736"/>
                  <a:gd name="connsiteX3-7" fmla="*/ 850497 w 1687745"/>
                  <a:gd name="connsiteY3-8" fmla="*/ 2070736 h 2070736"/>
                  <a:gd name="connsiteX4-9" fmla="*/ 13249 w 1687745"/>
                  <a:gd name="connsiteY4-10" fmla="*/ 1035368 h 2070736"/>
                  <a:gd name="connsiteX0-11" fmla="*/ 13249 w 1696474"/>
                  <a:gd name="connsiteY0-12" fmla="*/ 1035368 h 2070736"/>
                  <a:gd name="connsiteX1-13" fmla="*/ 850497 w 1696474"/>
                  <a:gd name="connsiteY1-14" fmla="*/ 0 h 2070736"/>
                  <a:gd name="connsiteX2-15" fmla="*/ 1687745 w 1696474"/>
                  <a:gd name="connsiteY2-16" fmla="*/ 1035368 h 2070736"/>
                  <a:gd name="connsiteX3-17" fmla="*/ 850497 w 1696474"/>
                  <a:gd name="connsiteY3-18" fmla="*/ 2070736 h 2070736"/>
                  <a:gd name="connsiteX4-19" fmla="*/ 13249 w 1696474"/>
                  <a:gd name="connsiteY4-20" fmla="*/ 1035368 h 207073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696474" h="2070736">
                    <a:moveTo>
                      <a:pt x="13249" y="1035368"/>
                    </a:moveTo>
                    <a:cubicBezTo>
                      <a:pt x="112309" y="471170"/>
                      <a:pt x="388098" y="0"/>
                      <a:pt x="850497" y="0"/>
                    </a:cubicBezTo>
                    <a:cubicBezTo>
                      <a:pt x="1312896" y="0"/>
                      <a:pt x="1611545" y="478790"/>
                      <a:pt x="1687745" y="1035368"/>
                    </a:cubicBezTo>
                    <a:cubicBezTo>
                      <a:pt x="1765308" y="1601901"/>
                      <a:pt x="1312896" y="2070736"/>
                      <a:pt x="850497" y="2070736"/>
                    </a:cubicBezTo>
                    <a:cubicBezTo>
                      <a:pt x="388098" y="2070736"/>
                      <a:pt x="-85811" y="1599566"/>
                      <a:pt x="13249" y="1035368"/>
                    </a:cubicBezTo>
                    <a:close/>
                  </a:path>
                </a:pathLst>
              </a:custGeom>
              <a:gradFill>
                <a:gsLst>
                  <a:gs pos="17000">
                    <a:srgbClr val="000000">
                      <a:alpha val="46000"/>
                    </a:srgbClr>
                  </a:gs>
                  <a:gs pos="34000">
                    <a:srgbClr val="000000">
                      <a:alpha val="43000"/>
                    </a:srgbClr>
                  </a:gs>
                  <a:gs pos="65000">
                    <a:srgbClr val="000000">
                      <a:alpha val="10000"/>
                    </a:srgbClr>
                  </a:gs>
                  <a:gs pos="51000">
                    <a:schemeClr val="tx1">
                      <a:alpha val="20000"/>
                    </a:schemeClr>
                  </a:gs>
                  <a:gs pos="78000">
                    <a:schemeClr val="tx1">
                      <a:alpha val="5000"/>
                    </a:schemeClr>
                  </a:gs>
                  <a:gs pos="0">
                    <a:schemeClr val="tx1"/>
                  </a:gs>
                  <a:gs pos="100000">
                    <a:schemeClr val="tx1">
                      <a:alpha val="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softEdge rad="3556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7567583" y="3243359"/>
                <a:ext cx="1344545" cy="1344543"/>
              </a:xfrm>
              <a:prstGeom prst="ellipse">
                <a:avLst/>
              </a:prstGeom>
              <a:gradFill>
                <a:gsLst>
                  <a:gs pos="43000">
                    <a:srgbClr val="F7F7F7"/>
                  </a:gs>
                  <a:gs pos="0">
                    <a:schemeClr val="bg1">
                      <a:alpha val="99000"/>
                    </a:schemeClr>
                  </a:gs>
                  <a:gs pos="100000">
                    <a:srgbClr val="B8C0C0"/>
                  </a:gs>
                </a:gsLst>
                <a:lin ang="2700000" scaled="1"/>
              </a:gradFill>
              <a:ln>
                <a:noFill/>
              </a:ln>
              <a:effectLst>
                <a:outerShdw blurRad="139700" dist="88900" dir="2700000" algn="tl" rotWithShape="0">
                  <a:srgbClr val="494949">
                    <a:alpha val="3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7380501" y="3019185"/>
                <a:ext cx="1596494" cy="1596494"/>
              </a:xfrm>
              <a:prstGeom prst="ellipse">
                <a:avLst/>
              </a:prstGeom>
              <a:gradFill>
                <a:gsLst>
                  <a:gs pos="39000">
                    <a:schemeClr val="bg1"/>
                  </a:gs>
                  <a:gs pos="53000">
                    <a:srgbClr val="F7F7F7"/>
                  </a:gs>
                  <a:gs pos="11000">
                    <a:schemeClr val="bg1">
                      <a:alpha val="99000"/>
                    </a:schemeClr>
                  </a:gs>
                  <a:gs pos="100000">
                    <a:srgbClr val="B8C0C0"/>
                  </a:gs>
                </a:gsLst>
                <a:lin ang="2700000" scaled="1"/>
              </a:gradFill>
              <a:ln>
                <a:noFill/>
              </a:ln>
              <a:effectLst>
                <a:innerShdw blurRad="444500" dist="152400" dir="2700000">
                  <a:srgbClr val="5F6D6C">
                    <a:alpha val="36000"/>
                  </a:srgb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9" name="文本框 145"/>
            <p:cNvSpPr txBox="1"/>
            <p:nvPr/>
          </p:nvSpPr>
          <p:spPr>
            <a:xfrm>
              <a:off x="4191186" y="2382591"/>
              <a:ext cx="1000552" cy="875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9600" b="1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01</a:t>
              </a:r>
              <a:endParaRPr lang="en-US" altLang="zh-CN" sz="9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11" name="Picture 2" descr="E:\哈哈\0020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5047973" y="1104507"/>
            <a:ext cx="6051827" cy="2041296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951 -0.05555 L 4.375E-6 -3.7037E-6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69" y="2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Box 560"/>
          <p:cNvSpPr txBox="1"/>
          <p:nvPr/>
        </p:nvSpPr>
        <p:spPr>
          <a:xfrm>
            <a:off x="1424967" y="2011064"/>
            <a:ext cx="5120989" cy="521971"/>
          </a:xfrm>
          <a:prstGeom prst="rect">
            <a:avLst/>
          </a:prstGeom>
          <a:solidFill>
            <a:srgbClr val="C00000"/>
          </a:solidFill>
        </p:spPr>
        <p:txBody>
          <a:bodyPr vert="horz" wrap="square" lIns="91431" tIns="45715" rIns="91431" bIns="4571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/>
            <a:r>
              <a:rPr lang="zh-CN" altLang="en-US" sz="2800" b="1" spc="3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执行力的研究背景</a:t>
            </a:r>
            <a:endParaRPr lang="zh-CN" altLang="en-US" sz="2800" b="1" spc="3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1" name="矩形 3"/>
          <p:cNvSpPr>
            <a:spLocks noChangeArrowheads="1"/>
          </p:cNvSpPr>
          <p:nvPr/>
        </p:nvSpPr>
        <p:spPr bwMode="auto">
          <a:xfrm>
            <a:off x="1333548" y="4166262"/>
            <a:ext cx="5476925" cy="1477317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defRPr/>
            </a:pPr>
            <a:r>
              <a:rPr lang="zh-CN" altLang="en-US" sz="1500" spc="300" noProof="1">
                <a:latin typeface="微软雅黑" panose="020B0503020204020204" charset="-122"/>
                <a:ea typeface="微软雅黑" panose="020B0503020204020204" charset="-122"/>
              </a:rPr>
              <a:t>企业亦是如此，一个优秀的企业做同样的事情，但是却比别人做得更好，落实更到位、更迅速，能够从激烈的竞争中脱颖而出，独占鳌头，靠的就是企业的执行力。</a:t>
            </a:r>
            <a:endParaRPr lang="zh-CN" altLang="en-US" sz="1500" spc="300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2" name="矩形 3"/>
          <p:cNvSpPr>
            <a:spLocks noChangeArrowheads="1"/>
          </p:cNvSpPr>
          <p:nvPr/>
        </p:nvSpPr>
        <p:spPr bwMode="auto">
          <a:xfrm>
            <a:off x="1333548" y="2927479"/>
            <a:ext cx="5476925" cy="1131069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defRPr/>
            </a:pPr>
            <a:r>
              <a:rPr lang="zh-CN" altLang="en-US" sz="1500" spc="300" noProof="1">
                <a:latin typeface="微软雅黑" panose="020B0503020204020204" charset="-122"/>
                <a:ea typeface="微软雅黑" panose="020B0503020204020204" charset="-122"/>
              </a:rPr>
              <a:t>在这个充满竞争的世界里，有的人成绩斐然，有的人庸庸碌碌，</a:t>
            </a:r>
            <a:r>
              <a:rPr lang="zh-CN" altLang="en-US" sz="1500" b="1" spc="300" noProof="1">
                <a:latin typeface="微软雅黑" panose="020B0503020204020204" charset="-122"/>
                <a:ea typeface="微软雅黑" panose="020B0503020204020204" charset="-122"/>
              </a:rPr>
              <a:t>一个重要的原因就是优秀者更有实现构想的能力，这就是一个人的执行力。</a:t>
            </a:r>
            <a:endParaRPr lang="zh-CN" altLang="en-US" sz="1500" b="1" spc="300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7" name="图片 6" descr="E:\素材\科技\b75e6c6e993d38759bb4769c90054c0a.pngb75e6c6e993d38759bb4769c90054c0a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528104" y="1556792"/>
            <a:ext cx="5316671" cy="5445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文本框 112"/>
          <p:cNvSpPr txBox="1"/>
          <p:nvPr/>
        </p:nvSpPr>
        <p:spPr>
          <a:xfrm>
            <a:off x="1689100" y="567193"/>
            <a:ext cx="396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执行力知识概述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/>
      <p:bldP spid="6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Box 560"/>
          <p:cNvSpPr txBox="1"/>
          <p:nvPr/>
        </p:nvSpPr>
        <p:spPr>
          <a:xfrm>
            <a:off x="3837214" y="2015620"/>
            <a:ext cx="7905149" cy="520700"/>
          </a:xfrm>
          <a:prstGeom prst="rect">
            <a:avLst/>
          </a:prstGeom>
          <a:solidFill>
            <a:srgbClr val="C00000"/>
          </a:solidFill>
        </p:spPr>
        <p:txBody>
          <a:bodyPr vert="horz" wrap="square" lIns="91431" tIns="45715" rIns="91431" bIns="4571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/>
            <a:r>
              <a:rPr lang="zh-CN" altLang="en-US" sz="2800" b="1" spc="3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您是否有听过《赢在执行》这门课？</a:t>
            </a:r>
            <a:endParaRPr lang="zh-CN" altLang="en-US" sz="2800" b="1" spc="3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矩形 3"/>
          <p:cNvSpPr/>
          <p:nvPr/>
        </p:nvSpPr>
        <p:spPr>
          <a:xfrm>
            <a:off x="3765768" y="2876846"/>
            <a:ext cx="8046016" cy="2059940"/>
          </a:xfrm>
          <a:prstGeom prst="rect">
            <a:avLst/>
          </a:prstGeom>
          <a:noFill/>
          <a:ln w="9525">
            <a:noFill/>
          </a:ln>
        </p:spPr>
        <p:txBody>
          <a:bodyPr wrap="square" lIns="91431" tIns="45715" rIns="91431" bIns="45715" anchor="t">
            <a:spAutoFit/>
          </a:bodyPr>
          <a:lstStyle/>
          <a:p>
            <a:pPr indent="457200">
              <a:lnSpc>
                <a:spcPct val="200000"/>
              </a:lnSpc>
              <a:spcAft>
                <a:spcPts val="600"/>
              </a:spcAft>
            </a:pP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执行力的研究，先起源于公共管理领域，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</a:rPr>
              <a:t>2002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年，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</a:rPr>
              <a:t>Larry </a:t>
            </a:r>
            <a:r>
              <a:rPr lang="en-US" altLang="zh-CN" sz="1600" dirty="0" err="1">
                <a:latin typeface="微软雅黑" panose="020B0503020204020204" charset="-122"/>
                <a:ea typeface="微软雅黑" panose="020B0503020204020204" charset="-122"/>
              </a:rPr>
              <a:t>Bossidy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与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</a:rPr>
              <a:t>Ram </a:t>
            </a:r>
            <a:r>
              <a:rPr lang="en-US" altLang="zh-CN" sz="1600" dirty="0" err="1">
                <a:latin typeface="微软雅黑" panose="020B0503020204020204" charset="-122"/>
                <a:ea typeface="微软雅黑" panose="020B0503020204020204" charset="-122"/>
              </a:rPr>
              <a:t>Charan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所著的</a:t>
            </a:r>
            <a:r>
              <a:rPr lang="en-US" altLang="zh-CN" sz="1600" b="1" dirty="0">
                <a:latin typeface="微软雅黑" panose="020B0503020204020204" charset="-122"/>
                <a:ea typeface="微软雅黑" panose="020B0503020204020204" charset="-122"/>
              </a:rPr>
              <a:t>《</a:t>
            </a: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</a:rPr>
              <a:t>执行</a:t>
            </a:r>
            <a:r>
              <a:rPr lang="en-US" altLang="zh-CN" sz="1600" b="1" dirty="0"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</a:rPr>
              <a:t>如何完成任务的学问</a:t>
            </a:r>
            <a:r>
              <a:rPr lang="en-US" altLang="zh-CN" sz="1600" b="1" dirty="0">
                <a:latin typeface="微软雅黑" panose="020B0503020204020204" charset="-122"/>
                <a:ea typeface="微软雅黑" panose="020B0503020204020204" charset="-122"/>
              </a:rPr>
              <a:t>》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一举夺下该年度亚马逊商业图书销量第一的宝座。之后，“执行力”开始成为了非常热门的话题，并且被很多企业所津津乐道。大家都希望通过对执行力的倡导，来提升本企业的执行力。</a:t>
            </a:r>
            <a:endParaRPr lang="zh-CN" altLang="en-US" sz="1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图片 5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766714" y="1772816"/>
            <a:ext cx="2823999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文本框 112"/>
          <p:cNvSpPr txBox="1"/>
          <p:nvPr/>
        </p:nvSpPr>
        <p:spPr>
          <a:xfrm>
            <a:off x="1689100" y="567193"/>
            <a:ext cx="396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执行力知识概述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bldLvl="0" animBg="1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Box 560"/>
          <p:cNvSpPr txBox="1"/>
          <p:nvPr/>
        </p:nvSpPr>
        <p:spPr>
          <a:xfrm>
            <a:off x="1237584" y="2285993"/>
            <a:ext cx="4994163" cy="521971"/>
          </a:xfrm>
          <a:prstGeom prst="rect">
            <a:avLst/>
          </a:prstGeom>
          <a:solidFill>
            <a:srgbClr val="C00000"/>
          </a:solidFill>
        </p:spPr>
        <p:txBody>
          <a:bodyPr vert="horz" wrap="square" lIns="91431" tIns="45715" rIns="91431" bIns="4571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/>
            <a:r>
              <a:rPr lang="zh-CN" altLang="en-US" sz="2800" b="1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如何</a:t>
            </a:r>
            <a:r>
              <a:rPr lang="zh-CN" altLang="en-US" sz="2800" b="1" spc="3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去理解执行力</a:t>
            </a:r>
            <a:endParaRPr lang="zh-CN" altLang="en-US" sz="2800" b="1" spc="3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1" name="矩形 3"/>
          <p:cNvSpPr>
            <a:spLocks noChangeArrowheads="1"/>
          </p:cNvSpPr>
          <p:nvPr/>
        </p:nvSpPr>
        <p:spPr bwMode="auto">
          <a:xfrm>
            <a:off x="1237583" y="3969377"/>
            <a:ext cx="5072758" cy="1343050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 indent="457200" algn="just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100" b="1" spc="300" noProof="1">
                <a:latin typeface="微软雅黑" panose="020B0503020204020204" charset="-122"/>
                <a:ea typeface="微软雅黑" panose="020B0503020204020204" charset="-122"/>
              </a:rPr>
              <a:t>“执行力应该成为一家公司的战略和目标的重要组成部分，它是目标和结果之间‘缺失的一环’”。</a:t>
            </a:r>
            <a:endParaRPr lang="zh-CN" altLang="en-US" sz="2100" b="1" spc="300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2" name="矩形 3"/>
          <p:cNvSpPr>
            <a:spLocks noChangeArrowheads="1"/>
          </p:cNvSpPr>
          <p:nvPr/>
        </p:nvSpPr>
        <p:spPr bwMode="auto">
          <a:xfrm>
            <a:off x="1237583" y="3003544"/>
            <a:ext cx="5072758" cy="687871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 indent="457200" algn="just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500" spc="300" noProof="1">
                <a:latin typeface="微软雅黑" panose="020B0503020204020204" charset="-122"/>
                <a:ea typeface="微软雅黑" panose="020B0503020204020204" charset="-122"/>
              </a:rPr>
              <a:t>《执行力》(Execution)一书(Larry Bossidy与Ram Charan合著作)一书中阐述：</a:t>
            </a:r>
            <a:endParaRPr lang="zh-CN" altLang="en-US" sz="1500" spc="300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7" name="图片 6" descr="d7bdd4cb6fe0cc3303a8de0780f0f203(1)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744156" y="1700808"/>
            <a:ext cx="4465077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文本框 112"/>
          <p:cNvSpPr txBox="1"/>
          <p:nvPr/>
        </p:nvSpPr>
        <p:spPr>
          <a:xfrm>
            <a:off x="1689100" y="567193"/>
            <a:ext cx="396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执行力知识概述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/>
      <p:bldP spid="6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六边形 3"/>
          <p:cNvSpPr/>
          <p:nvPr/>
        </p:nvSpPr>
        <p:spPr>
          <a:xfrm>
            <a:off x="1309030" y="1643050"/>
            <a:ext cx="4978400" cy="670560"/>
          </a:xfrm>
          <a:prstGeom prst="hexagon">
            <a:avLst>
              <a:gd name="adj" fmla="val 0"/>
              <a:gd name="vf" fmla="val 11547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6" name="TextBox 560"/>
          <p:cNvSpPr txBox="1"/>
          <p:nvPr/>
        </p:nvSpPr>
        <p:spPr>
          <a:xfrm>
            <a:off x="1236863" y="1690513"/>
            <a:ext cx="4862195" cy="521971"/>
          </a:xfrm>
          <a:prstGeom prst="rect">
            <a:avLst/>
          </a:prstGeom>
          <a:noFill/>
        </p:spPr>
        <p:txBody>
          <a:bodyPr vert="horz" wrap="square" lIns="91431" tIns="45715" rIns="91431" bIns="4571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/>
            <a:r>
              <a:rPr lang="zh-CN" altLang="en-US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从</a:t>
            </a:r>
            <a:r>
              <a:rPr lang="zh-CN" altLang="en-US" sz="2800" spc="3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组织的角度来理解</a:t>
            </a:r>
            <a:endParaRPr lang="zh-CN" altLang="en-US" sz="2800" spc="3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矩形 3"/>
          <p:cNvSpPr/>
          <p:nvPr/>
        </p:nvSpPr>
        <p:spPr>
          <a:xfrm>
            <a:off x="1341319" y="2571744"/>
            <a:ext cx="4946111" cy="3123922"/>
          </a:xfrm>
          <a:prstGeom prst="rect">
            <a:avLst/>
          </a:prstGeom>
          <a:noFill/>
          <a:ln w="9525">
            <a:noFill/>
          </a:ln>
        </p:spPr>
        <p:txBody>
          <a:bodyPr wrap="square" lIns="91431" tIns="45715" rIns="91431" bIns="45715" anchor="t">
            <a:spAutoFit/>
          </a:bodyPr>
          <a:lstStyle/>
          <a:p>
            <a:pPr indent="457200">
              <a:lnSpc>
                <a:spcPct val="200000"/>
              </a:lnSpc>
              <a:spcAft>
                <a:spcPts val="600"/>
              </a:spcAft>
            </a:pP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由此，从组织的角度来讲，我们对执行力可以这样理解，</a:t>
            </a: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</a:rPr>
              <a:t>执行力就是连接目标和结果的“那一环”，是将企业的长期战略一步步落到实处的能力</a:t>
            </a:r>
            <a:r>
              <a:rPr lang="zh-CN" altLang="en-US" sz="1600" b="1" dirty="0" smtClean="0">
                <a:latin typeface="微软雅黑" panose="020B0503020204020204" charset="-122"/>
                <a:ea typeface="微软雅黑" panose="020B0503020204020204" charset="-122"/>
              </a:rPr>
              <a:t>。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因此，判断一个组织的执行力如何，即看这个组织能否保质保量地实现既定战略。</a:t>
            </a:r>
            <a:endParaRPr lang="zh-CN" altLang="en-US" sz="1600" b="1" dirty="0">
              <a:latin typeface="微软雅黑" panose="020B0503020204020204" charset="-122"/>
              <a:ea typeface="微软雅黑" panose="020B0503020204020204" charset="-122"/>
            </a:endParaRPr>
          </a:p>
          <a:p>
            <a:pPr indent="457200">
              <a:lnSpc>
                <a:spcPct val="200000"/>
              </a:lnSpc>
              <a:spcAft>
                <a:spcPts val="600"/>
              </a:spcAft>
            </a:pPr>
            <a:endParaRPr lang="zh-CN" altLang="en-US" sz="16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7" name="图片 6" descr="E:\素材\科技\f734cdf2056edc0eed750be4e20441a2.pngf734cdf2056edc0eed750be4e20441a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672139" y="1484784"/>
            <a:ext cx="3672886" cy="4844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文本框 112"/>
          <p:cNvSpPr txBox="1"/>
          <p:nvPr/>
        </p:nvSpPr>
        <p:spPr>
          <a:xfrm>
            <a:off x="1689100" y="567193"/>
            <a:ext cx="396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执行力知识概述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6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Box 560"/>
          <p:cNvSpPr txBox="1"/>
          <p:nvPr/>
        </p:nvSpPr>
        <p:spPr>
          <a:xfrm>
            <a:off x="5529209" y="2644018"/>
            <a:ext cx="6073021" cy="639604"/>
          </a:xfrm>
          <a:prstGeom prst="hexagon">
            <a:avLst>
              <a:gd name="adj" fmla="val 0"/>
              <a:gd name="vf" fmla="val 115470"/>
            </a:avLst>
          </a:prstGeom>
          <a:solidFill>
            <a:srgbClr val="C00000"/>
          </a:solidFill>
        </p:spPr>
        <p:txBody>
          <a:bodyPr vert="horz" wrap="square" lIns="91431" tIns="45715" rIns="91431" bIns="4571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/>
            <a:r>
              <a:rPr lang="zh-CN" altLang="en-US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从</a:t>
            </a:r>
            <a:r>
              <a:rPr lang="zh-CN" altLang="en-US" sz="2800" spc="3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个人的角度来理解</a:t>
            </a:r>
            <a:endParaRPr lang="zh-CN" altLang="en-US" sz="2800" spc="3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矩形 3"/>
          <p:cNvSpPr/>
          <p:nvPr/>
        </p:nvSpPr>
        <p:spPr>
          <a:xfrm>
            <a:off x="5452974" y="3382114"/>
            <a:ext cx="6083685" cy="2618655"/>
          </a:xfrm>
          <a:prstGeom prst="rect">
            <a:avLst/>
          </a:prstGeom>
          <a:noFill/>
          <a:ln w="9525">
            <a:noFill/>
          </a:ln>
        </p:spPr>
        <p:txBody>
          <a:bodyPr wrap="square" lIns="91431" tIns="45715" rIns="91431" bIns="45715" anchor="t">
            <a:spAutoFit/>
          </a:bodyPr>
          <a:lstStyle/>
          <a:p>
            <a:pPr>
              <a:lnSpc>
                <a:spcPct val="200000"/>
              </a:lnSpc>
              <a:spcAft>
                <a:spcPts val="600"/>
              </a:spcAft>
            </a:pP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伟大事业的成功源自于每一个细节的完美。同样，任何一次重大灾难也源自于一些不起眼的小事上的失误。因此，从个人的角度来讲：</a:t>
            </a: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</a:rPr>
              <a:t>执行力就是“行动力”，就是每个员工在每个阶段都做到一丝不苟，从而最终不折不扣地完成任务。</a:t>
            </a:r>
            <a:endParaRPr lang="zh-CN" altLang="en-US" sz="1600" b="1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200000"/>
              </a:lnSpc>
              <a:spcAft>
                <a:spcPts val="600"/>
              </a:spcAft>
            </a:pPr>
            <a:endParaRPr lang="zh-CN" altLang="en-US" sz="16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70835" y="1772816"/>
            <a:ext cx="3816921" cy="4320480"/>
          </a:xfrm>
          <a:prstGeom prst="rect">
            <a:avLst/>
          </a:prstGeom>
          <a:blipFill>
            <a:blip r:embed="rId1" cstate="print"/>
            <a:srcRect/>
            <a:stretch>
              <a:fillRect l="-39514" r="-2573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anchor="ctr"/>
          <a:lstStyle/>
          <a:p>
            <a:pPr algn="ctr" fontAlgn="auto">
              <a:defRPr/>
            </a:pPr>
            <a:endParaRPr lang="zh-CN" altLang="en-US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112"/>
          <p:cNvSpPr txBox="1"/>
          <p:nvPr/>
        </p:nvSpPr>
        <p:spPr>
          <a:xfrm>
            <a:off x="1689100" y="567193"/>
            <a:ext cx="396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执行力知识概述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六边形 3"/>
          <p:cNvSpPr/>
          <p:nvPr/>
        </p:nvSpPr>
        <p:spPr>
          <a:xfrm>
            <a:off x="1526547" y="1757123"/>
            <a:ext cx="6674334" cy="670560"/>
          </a:xfrm>
          <a:prstGeom prst="hexagon">
            <a:avLst>
              <a:gd name="adj" fmla="val 0"/>
              <a:gd name="vf" fmla="val 11547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6" name="TextBox 560"/>
          <p:cNvSpPr txBox="1"/>
          <p:nvPr/>
        </p:nvSpPr>
        <p:spPr>
          <a:xfrm>
            <a:off x="1523373" y="1833959"/>
            <a:ext cx="6606061" cy="521971"/>
          </a:xfrm>
          <a:prstGeom prst="rect">
            <a:avLst/>
          </a:prstGeom>
          <a:noFill/>
        </p:spPr>
        <p:txBody>
          <a:bodyPr vert="horz" wrap="square" lIns="91431" tIns="45715" rIns="91431" bIns="4571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/>
            <a:r>
              <a:rPr lang="zh-CN" altLang="en-US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执行</a:t>
            </a:r>
            <a:r>
              <a:rPr lang="zh-CN" altLang="en-US" sz="2800" spc="3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力对组织的重要性</a:t>
            </a:r>
            <a:endParaRPr lang="zh-CN" altLang="en-US" sz="2800" spc="3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矩形 3"/>
          <p:cNvSpPr/>
          <p:nvPr/>
        </p:nvSpPr>
        <p:spPr>
          <a:xfrm>
            <a:off x="1556283" y="2560411"/>
            <a:ext cx="6644599" cy="489355"/>
          </a:xfrm>
          <a:prstGeom prst="rect">
            <a:avLst/>
          </a:prstGeom>
          <a:noFill/>
          <a:ln w="9525">
            <a:noFill/>
          </a:ln>
        </p:spPr>
        <p:txBody>
          <a:bodyPr wrap="square" lIns="91431" tIns="45715" rIns="91431" bIns="45715" anchor="t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</a:pPr>
            <a:r>
              <a:rPr lang="en-US" altLang="zh-CN" sz="2000" dirty="0"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</a:rPr>
              <a:t>、执行力低下是企业管理的最大黑洞</a:t>
            </a:r>
            <a:endParaRPr lang="zh-CN" altLang="en-US" sz="2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矩形 3"/>
          <p:cNvSpPr/>
          <p:nvPr/>
        </p:nvSpPr>
        <p:spPr>
          <a:xfrm>
            <a:off x="1699508" y="4418976"/>
            <a:ext cx="6572821" cy="1938982"/>
          </a:xfrm>
          <a:prstGeom prst="rect">
            <a:avLst/>
          </a:prstGeom>
          <a:noFill/>
          <a:ln w="9525">
            <a:noFill/>
          </a:ln>
        </p:spPr>
        <p:txBody>
          <a:bodyPr wrap="square" lIns="91431" tIns="45715" rIns="91431" bIns="45715" anchor="t">
            <a:spAutoFit/>
          </a:bodyPr>
          <a:lstStyle/>
          <a:p>
            <a:pPr indent="457200" algn="just">
              <a:lnSpc>
                <a:spcPct val="150000"/>
              </a:lnSpc>
              <a:spcAft>
                <a:spcPts val="600"/>
              </a:spcAft>
            </a:pP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换言之，公司为了维护组织自身平衡稳定，将大量的时间和精力花在了企业内部协调、开会、解决人事问题、处理各种管理纷争上了，此时企业组织变成了“为了存在而存在”而非“为了顾客而存在”。然而顾客却必须为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</a:rPr>
              <a:t>15%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的价值，向公司支付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</a:rPr>
              <a:t>100%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的货币。</a:t>
            </a:r>
            <a:r>
              <a:rPr lang="zh-CN" altLang="en-US" sz="1600" b="1" dirty="0">
                <a:latin typeface="方正正大黑简体" pitchFamily="2" charset="-122"/>
                <a:ea typeface="方正正大黑简体" pitchFamily="2" charset="-122"/>
              </a:rPr>
              <a:t>执行力低下，已成为企业管理的最大黑洞！</a:t>
            </a:r>
            <a:endParaRPr lang="zh-CN" altLang="en-US" sz="1600" b="1" dirty="0">
              <a:latin typeface="方正正大黑简体" pitchFamily="2" charset="-122"/>
              <a:ea typeface="方正正大黑简体" pitchFamily="2" charset="-122"/>
            </a:endParaRPr>
          </a:p>
        </p:txBody>
      </p:sp>
      <p:sp>
        <p:nvSpPr>
          <p:cNvPr id="16" name="矩形 3"/>
          <p:cNvSpPr/>
          <p:nvPr/>
        </p:nvSpPr>
        <p:spPr>
          <a:xfrm>
            <a:off x="1699509" y="3161107"/>
            <a:ext cx="6572821" cy="1200318"/>
          </a:xfrm>
          <a:prstGeom prst="rect">
            <a:avLst/>
          </a:prstGeom>
          <a:noFill/>
          <a:ln w="9525">
            <a:noFill/>
          </a:ln>
        </p:spPr>
        <p:txBody>
          <a:bodyPr wrap="square" lIns="91431" tIns="45715" rIns="91431" bIns="45715" anchor="t">
            <a:spAutoFit/>
          </a:bodyPr>
          <a:lstStyle/>
          <a:p>
            <a:pPr indent="457200" algn="just">
              <a:lnSpc>
                <a:spcPct val="150000"/>
              </a:lnSpc>
              <a:spcAft>
                <a:spcPts val="600"/>
              </a:spcAft>
            </a:pP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曾有一权威公司做过调查：在整整一年的时间里，许多公司只有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</a:rPr>
              <a:t>15%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的时间在为顾客提供服务，其余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</a:rPr>
              <a:t>85%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的时间所做工作对顾客而言根本没有意义。</a:t>
            </a:r>
            <a:endParaRPr lang="zh-CN" altLang="en-US" sz="1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" name="图片 16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8068309" y="1628800"/>
            <a:ext cx="4123692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文本框 112"/>
          <p:cNvSpPr txBox="1"/>
          <p:nvPr/>
        </p:nvSpPr>
        <p:spPr>
          <a:xfrm>
            <a:off x="1689100" y="567193"/>
            <a:ext cx="396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执行力知识概述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6" grpId="0"/>
      <p:bldP spid="15" grpId="0"/>
      <p:bldP spid="3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六边形 3"/>
          <p:cNvSpPr/>
          <p:nvPr/>
        </p:nvSpPr>
        <p:spPr>
          <a:xfrm>
            <a:off x="5856607" y="1975485"/>
            <a:ext cx="5455045" cy="670560"/>
          </a:xfrm>
          <a:prstGeom prst="hexagon">
            <a:avLst>
              <a:gd name="adj" fmla="val 0"/>
              <a:gd name="vf" fmla="val 11547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6" name="TextBox 560"/>
          <p:cNvSpPr txBox="1"/>
          <p:nvPr/>
        </p:nvSpPr>
        <p:spPr>
          <a:xfrm>
            <a:off x="5853430" y="2052321"/>
            <a:ext cx="5499100" cy="521971"/>
          </a:xfrm>
          <a:prstGeom prst="rect">
            <a:avLst/>
          </a:prstGeom>
          <a:noFill/>
        </p:spPr>
        <p:txBody>
          <a:bodyPr vert="horz" wrap="square" lIns="91431" tIns="45715" rIns="91431" bIns="4571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执行</a:t>
            </a:r>
            <a:r>
              <a:rPr lang="zh-CN" altLang="en-US" sz="2800" spc="3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力对组织的重要性</a:t>
            </a:r>
            <a:endParaRPr lang="zh-CN" altLang="en-US" sz="2800" spc="3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矩形 3"/>
          <p:cNvSpPr/>
          <p:nvPr/>
        </p:nvSpPr>
        <p:spPr>
          <a:xfrm>
            <a:off x="5540376" y="2954775"/>
            <a:ext cx="6503034" cy="489355"/>
          </a:xfrm>
          <a:prstGeom prst="rect">
            <a:avLst/>
          </a:prstGeom>
          <a:noFill/>
          <a:ln w="9525">
            <a:noFill/>
          </a:ln>
        </p:spPr>
        <p:txBody>
          <a:bodyPr wrap="square" lIns="91431" tIns="45715" rIns="91431" bIns="45715" anchor="t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</a:pPr>
            <a:r>
              <a:rPr lang="en-US" altLang="zh-CN" sz="2000" dirty="0"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</a:rPr>
              <a:t>、强大的执行力是实现战略的必要条件</a:t>
            </a:r>
            <a:endParaRPr lang="zh-CN" altLang="en-US" sz="2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矩形 3"/>
          <p:cNvSpPr>
            <a:spLocks noChangeArrowheads="1"/>
          </p:cNvSpPr>
          <p:nvPr/>
        </p:nvSpPr>
        <p:spPr bwMode="auto">
          <a:xfrm>
            <a:off x="5941696" y="4846616"/>
            <a:ext cx="5233670" cy="1200318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 indent="457200" algn="just">
              <a:lnSpc>
                <a:spcPct val="150000"/>
              </a:lnSpc>
              <a:spcAft>
                <a:spcPts val="600"/>
              </a:spcAft>
              <a:defRPr/>
            </a:pPr>
            <a:r>
              <a:rPr lang="zh-CN" altLang="en-US" sz="1600" noProof="1">
                <a:latin typeface="微软雅黑" panose="020B0503020204020204" charset="-122"/>
                <a:ea typeface="微软雅黑" panose="020B0503020204020204" charset="-122"/>
              </a:rPr>
              <a:t>有只老鼠的提议立刻引来满场的叫好声，它建议在猫的身上挂个铃铛。在一片叫好声中，有只老鼠突然问道</a:t>
            </a:r>
            <a:r>
              <a:rPr lang="zh-CN" altLang="en-US" sz="1600" spc="300" noProof="1">
                <a:latin typeface="方正正大黑简体" pitchFamily="2" charset="-122"/>
                <a:ea typeface="方正正大黑简体" pitchFamily="2" charset="-122"/>
              </a:rPr>
              <a:t>：</a:t>
            </a:r>
            <a:r>
              <a:rPr lang="zh-CN" altLang="en-US" sz="1600" b="1" spc="300" noProof="1">
                <a:latin typeface="方正正大黑简体" pitchFamily="2" charset="-122"/>
                <a:ea typeface="方正正大黑简体" pitchFamily="2" charset="-122"/>
              </a:rPr>
              <a:t>“谁来挂铃铛？”</a:t>
            </a:r>
            <a:endParaRPr lang="zh-CN" altLang="en-US" sz="1600" b="1" spc="300" noProof="1">
              <a:latin typeface="方正正大黑简体" pitchFamily="2" charset="-122"/>
              <a:ea typeface="方正正大黑简体" pitchFamily="2" charset="-122"/>
            </a:endParaRPr>
          </a:p>
        </p:txBody>
      </p:sp>
      <p:sp>
        <p:nvSpPr>
          <p:cNvPr id="17" name="矩形 3"/>
          <p:cNvSpPr/>
          <p:nvPr/>
        </p:nvSpPr>
        <p:spPr>
          <a:xfrm>
            <a:off x="5942331" y="3646288"/>
            <a:ext cx="5233034" cy="1569650"/>
          </a:xfrm>
          <a:prstGeom prst="rect">
            <a:avLst/>
          </a:prstGeom>
          <a:noFill/>
          <a:ln w="9525">
            <a:noFill/>
          </a:ln>
        </p:spPr>
        <p:txBody>
          <a:bodyPr wrap="square" lIns="91431" tIns="45715" rIns="91431" bIns="45715" anchor="t">
            <a:spAutoFit/>
          </a:bodyPr>
          <a:lstStyle/>
          <a:p>
            <a:pPr indent="457200" algn="just">
              <a:lnSpc>
                <a:spcPct val="150000"/>
              </a:lnSpc>
              <a:spcAft>
                <a:spcPts val="600"/>
              </a:spcAft>
            </a:pP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据说，这是一个被美国某商学院搬进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</a:rPr>
              <a:t>MBA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课堂的寓言。一群老鼠，深为一只凶狠无比、善于捕鼠的猫所苦。于是，老鼠们齐聚一堂，商讨如何解决这只讨厌的猫。</a:t>
            </a:r>
            <a:endParaRPr lang="zh-CN" altLang="en-US" sz="1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" name="图片 8"/>
          <p:cNvPicPr>
            <a:picLocks noChangeAspect="1" noChangeArrowheads="1"/>
          </p:cNvPicPr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9219" t="14125" r="4529" b="12561"/>
          <a:stretch>
            <a:fillRect/>
          </a:stretch>
        </p:blipFill>
        <p:spPr bwMode="auto">
          <a:xfrm>
            <a:off x="262592" y="1556792"/>
            <a:ext cx="5818165" cy="4941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文本框 112"/>
          <p:cNvSpPr txBox="1"/>
          <p:nvPr/>
        </p:nvSpPr>
        <p:spPr>
          <a:xfrm>
            <a:off x="1689100" y="567193"/>
            <a:ext cx="396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执行力知识概述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6" grpId="0"/>
      <p:bldP spid="15" grpId="0"/>
      <p:bldP spid="5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六边形 3"/>
          <p:cNvSpPr/>
          <p:nvPr/>
        </p:nvSpPr>
        <p:spPr>
          <a:xfrm>
            <a:off x="1009737" y="1991028"/>
            <a:ext cx="6113771" cy="670560"/>
          </a:xfrm>
          <a:prstGeom prst="hexagon">
            <a:avLst>
              <a:gd name="adj" fmla="val 0"/>
              <a:gd name="vf" fmla="val 11547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6" name="TextBox 560"/>
          <p:cNvSpPr txBox="1"/>
          <p:nvPr/>
        </p:nvSpPr>
        <p:spPr>
          <a:xfrm>
            <a:off x="1726016" y="2015850"/>
            <a:ext cx="6289528" cy="521971"/>
          </a:xfrm>
          <a:prstGeom prst="rect">
            <a:avLst/>
          </a:prstGeom>
          <a:noFill/>
        </p:spPr>
        <p:txBody>
          <a:bodyPr vert="horz" wrap="square" lIns="91431" tIns="45715" rIns="91431" bIns="4571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执行</a:t>
            </a:r>
            <a:r>
              <a:rPr lang="zh-CN" altLang="en-US" sz="2800" spc="3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力对组织的重要性</a:t>
            </a:r>
            <a:endParaRPr lang="zh-CN" altLang="en-US" sz="2800" spc="3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矩形 3"/>
          <p:cNvSpPr/>
          <p:nvPr/>
        </p:nvSpPr>
        <p:spPr>
          <a:xfrm>
            <a:off x="665566" y="2703500"/>
            <a:ext cx="7502406" cy="489355"/>
          </a:xfrm>
          <a:prstGeom prst="rect">
            <a:avLst/>
          </a:prstGeom>
          <a:noFill/>
          <a:ln w="9525">
            <a:noFill/>
          </a:ln>
        </p:spPr>
        <p:txBody>
          <a:bodyPr wrap="square" lIns="91431" tIns="45715" rIns="91431" bIns="45715" anchor="t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</a:pPr>
            <a:r>
              <a:rPr lang="en-US" altLang="zh-CN" sz="2000" dirty="0"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</a:rPr>
              <a:t>、强大的执行力是实现战略的必要条件</a:t>
            </a:r>
            <a:endParaRPr lang="zh-CN" altLang="en-US" sz="2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矩形 3"/>
          <p:cNvSpPr/>
          <p:nvPr/>
        </p:nvSpPr>
        <p:spPr>
          <a:xfrm>
            <a:off x="958937" y="4514698"/>
            <a:ext cx="6171872" cy="1200318"/>
          </a:xfrm>
          <a:prstGeom prst="rect">
            <a:avLst/>
          </a:prstGeom>
          <a:noFill/>
          <a:ln w="9525">
            <a:noFill/>
          </a:ln>
        </p:spPr>
        <p:txBody>
          <a:bodyPr wrap="square" lIns="91431" tIns="45715" rIns="91431" bIns="45715" anchor="t">
            <a:spAutoFit/>
          </a:bodyPr>
          <a:lstStyle/>
          <a:p>
            <a:pPr indent="457200" algn="just">
              <a:lnSpc>
                <a:spcPct val="150000"/>
              </a:lnSpc>
              <a:spcAft>
                <a:spcPts val="600"/>
              </a:spcAft>
            </a:pP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其实，很多公司都有许多大致不二的方法和程序，执行力的不同造成了结果的巨大差异！执行力，这是一切战略得以顺利实现的关键要素。</a:t>
            </a: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</a:rPr>
              <a:t>如果没有执行力，战略最终只是一句空话。</a:t>
            </a:r>
            <a:endParaRPr lang="zh-CN" altLang="en-US" sz="16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矩形 3"/>
          <p:cNvSpPr/>
          <p:nvPr/>
        </p:nvSpPr>
        <p:spPr>
          <a:xfrm>
            <a:off x="981796" y="3314369"/>
            <a:ext cx="6171872" cy="1200328"/>
          </a:xfrm>
          <a:prstGeom prst="rect">
            <a:avLst/>
          </a:prstGeom>
          <a:noFill/>
          <a:ln w="9525">
            <a:noFill/>
          </a:ln>
        </p:spPr>
        <p:txBody>
          <a:bodyPr wrap="square" lIns="91431" tIns="45715" rIns="91431" bIns="45715" anchor="t">
            <a:spAutoFit/>
          </a:bodyPr>
          <a:lstStyle/>
          <a:p>
            <a:pPr indent="457200" algn="just">
              <a:lnSpc>
                <a:spcPct val="150000"/>
              </a:lnSpc>
              <a:spcAft>
                <a:spcPts val="600"/>
              </a:spcAft>
            </a:pP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当企业的战略方向已经或基本确定，这时候执行力就变得最为关键。许多企业的失败不是战略的问题，而是战略执行的问题！</a:t>
            </a: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</a:rPr>
              <a:t>再好的战略，如果不去执行，也只是空谈。</a:t>
            </a:r>
            <a:endParaRPr lang="zh-CN" altLang="en-US" sz="16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" name="图片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7464330" y="1628800"/>
            <a:ext cx="4685014" cy="468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文本框 112"/>
          <p:cNvSpPr txBox="1"/>
          <p:nvPr/>
        </p:nvSpPr>
        <p:spPr>
          <a:xfrm>
            <a:off x="1689100" y="567193"/>
            <a:ext cx="396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执行力知识概述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6" grpId="0"/>
      <p:bldP spid="15" grpId="0"/>
      <p:bldP spid="5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16"/>
          <p:cNvSpPr txBox="1"/>
          <p:nvPr/>
        </p:nvSpPr>
        <p:spPr>
          <a:xfrm>
            <a:off x="5195732" y="1857364"/>
            <a:ext cx="6044474" cy="553998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just" fontAlgn="auto"/>
            <a:r>
              <a:rPr lang="zh-CN" altLang="en-US" sz="15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“在企业运作中，其战略设计只有</a:t>
            </a:r>
            <a:r>
              <a:rPr lang="en-US" altLang="zh-CN" sz="15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10%</a:t>
            </a:r>
            <a:r>
              <a:rPr lang="zh-CN" altLang="en-US" sz="15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的价值，其余的全部都是执行的价值。”</a:t>
            </a:r>
            <a:r>
              <a:rPr lang="en-US" altLang="zh-CN" sz="15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15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哈佛商学院前院长波特</a:t>
            </a:r>
            <a:endParaRPr lang="zh-CN" altLang="en-US" sz="15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TextBox 21"/>
          <p:cNvSpPr txBox="1"/>
          <p:nvPr/>
        </p:nvSpPr>
        <p:spPr>
          <a:xfrm>
            <a:off x="5152825" y="2928934"/>
            <a:ext cx="6044480" cy="553998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just" fontAlgn="auto"/>
            <a:r>
              <a:rPr lang="zh-CN" altLang="en-US" sz="15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“确定目标不是主要的问题，你如何实现目标和如何坚持执行计划才是决定性的问题。”</a:t>
            </a:r>
            <a:r>
              <a:rPr lang="en-US" altLang="zh-CN" sz="15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15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德鲁克</a:t>
            </a:r>
            <a:endParaRPr lang="zh-CN" altLang="en-US" sz="15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TextBox 26"/>
          <p:cNvSpPr txBox="1"/>
          <p:nvPr/>
        </p:nvSpPr>
        <p:spPr>
          <a:xfrm>
            <a:off x="5124284" y="4997368"/>
            <a:ext cx="6044474" cy="553998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just" fontAlgn="auto"/>
            <a:r>
              <a:rPr lang="zh-CN" altLang="en-US" sz="15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“一位管理者的成功，</a:t>
            </a:r>
            <a:r>
              <a:rPr lang="en-US" altLang="zh-CN" sz="15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5</a:t>
            </a:r>
            <a:r>
              <a:rPr lang="zh-CN" altLang="en-US" sz="15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％在战略，</a:t>
            </a:r>
            <a:r>
              <a:rPr lang="en-US" altLang="zh-CN" sz="15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95</a:t>
            </a:r>
            <a:r>
              <a:rPr lang="zh-CN" altLang="en-US" sz="15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％在执行”</a:t>
            </a:r>
            <a:r>
              <a:rPr lang="en-US" altLang="zh-CN" sz="15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——ABB</a:t>
            </a:r>
            <a:r>
              <a:rPr lang="zh-CN" altLang="en-US" sz="15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公司董事长巴尼维克</a:t>
            </a:r>
            <a:endParaRPr lang="zh-CN" altLang="en-US" sz="15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TextBox 30"/>
          <p:cNvSpPr txBox="1"/>
          <p:nvPr/>
        </p:nvSpPr>
        <p:spPr>
          <a:xfrm>
            <a:off x="5124285" y="3997236"/>
            <a:ext cx="6044477" cy="553998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just" fontAlgn="auto"/>
            <a:r>
              <a:rPr lang="zh-CN" altLang="en-US" sz="15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“没有执行力，就没有竞争力！微软在未来十年内，所面临的挑战就是执行力。”</a:t>
            </a:r>
            <a:r>
              <a:rPr lang="en-US" altLang="zh-CN" sz="15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15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比尔盖茨</a:t>
            </a:r>
            <a:endParaRPr lang="zh-CN" altLang="en-US" sz="15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" name="图片 3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1844824"/>
            <a:ext cx="4885946" cy="3642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文本框 112"/>
          <p:cNvSpPr txBox="1"/>
          <p:nvPr/>
        </p:nvSpPr>
        <p:spPr>
          <a:xfrm>
            <a:off x="1689100" y="567193"/>
            <a:ext cx="396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执行力知识概述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六边形 3"/>
          <p:cNvSpPr/>
          <p:nvPr/>
        </p:nvSpPr>
        <p:spPr>
          <a:xfrm>
            <a:off x="864234" y="1975485"/>
            <a:ext cx="6374922" cy="670560"/>
          </a:xfrm>
          <a:prstGeom prst="hexagon">
            <a:avLst>
              <a:gd name="adj" fmla="val 0"/>
              <a:gd name="vf" fmla="val 11547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6" name="TextBox 560"/>
          <p:cNvSpPr txBox="1"/>
          <p:nvPr/>
        </p:nvSpPr>
        <p:spPr>
          <a:xfrm>
            <a:off x="1412240" y="2051421"/>
            <a:ext cx="7996354" cy="521971"/>
          </a:xfrm>
          <a:prstGeom prst="rect">
            <a:avLst/>
          </a:prstGeom>
          <a:noFill/>
        </p:spPr>
        <p:txBody>
          <a:bodyPr vert="horz" wrap="square" lIns="91431" tIns="45715" rIns="91431" bIns="4571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执行</a:t>
            </a:r>
            <a:r>
              <a:rPr lang="zh-CN" altLang="en-US" sz="2800" spc="3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力为什么重要</a:t>
            </a:r>
            <a:endParaRPr lang="zh-CN" altLang="en-US" sz="2800" spc="3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矩形 3"/>
          <p:cNvSpPr/>
          <p:nvPr/>
        </p:nvSpPr>
        <p:spPr>
          <a:xfrm>
            <a:off x="737453" y="2856355"/>
            <a:ext cx="8296216" cy="489355"/>
          </a:xfrm>
          <a:prstGeom prst="rect">
            <a:avLst/>
          </a:prstGeom>
          <a:noFill/>
          <a:ln w="9525">
            <a:noFill/>
          </a:ln>
        </p:spPr>
        <p:txBody>
          <a:bodyPr wrap="square" lIns="91431" tIns="45715" rIns="91431" bIns="45715" anchor="t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</a:pPr>
            <a:r>
              <a:rPr sz="2000" dirty="0" err="1" smtClean="0">
                <a:latin typeface="微软雅黑" panose="020B0503020204020204" charset="-122"/>
                <a:ea typeface="微软雅黑" panose="020B0503020204020204" charset="-122"/>
              </a:rPr>
              <a:t>执行力对个人的重要性</a:t>
            </a:r>
            <a:endParaRPr sz="2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矩形 3"/>
          <p:cNvSpPr>
            <a:spLocks noChangeArrowheads="1"/>
          </p:cNvSpPr>
          <p:nvPr/>
        </p:nvSpPr>
        <p:spPr bwMode="auto">
          <a:xfrm>
            <a:off x="795116" y="5112372"/>
            <a:ext cx="6515488" cy="830987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 indent="457200" algn="just">
              <a:lnSpc>
                <a:spcPct val="150000"/>
              </a:lnSpc>
              <a:spcAft>
                <a:spcPts val="600"/>
              </a:spcAft>
              <a:defRPr/>
            </a:pPr>
            <a:r>
              <a:rPr lang="zh-CN" altLang="en-US" sz="1600" b="1" noProof="1">
                <a:latin typeface="微软雅黑" panose="020B0503020204020204" charset="-122"/>
                <a:ea typeface="微软雅黑" panose="020B0503020204020204" charset="-122"/>
              </a:rPr>
              <a:t>对个人而言，没有执行力（或称行动力），一切梦想、设想、构想、理想，统统都只能是幻想和空想！没有执行力，将一事无成。</a:t>
            </a:r>
            <a:endParaRPr lang="zh-CN" altLang="en-US" sz="1600" b="1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矩形 3"/>
          <p:cNvSpPr/>
          <p:nvPr/>
        </p:nvSpPr>
        <p:spPr>
          <a:xfrm>
            <a:off x="810260" y="3359548"/>
            <a:ext cx="6571790" cy="1569650"/>
          </a:xfrm>
          <a:prstGeom prst="rect">
            <a:avLst/>
          </a:prstGeom>
          <a:noFill/>
          <a:ln w="9525">
            <a:noFill/>
          </a:ln>
        </p:spPr>
        <p:txBody>
          <a:bodyPr wrap="square" lIns="91431" tIns="45715" rIns="91431" bIns="45715" anchor="t">
            <a:spAutoFit/>
          </a:bodyPr>
          <a:lstStyle/>
          <a:p>
            <a:pPr indent="457200" algn="just">
              <a:lnSpc>
                <a:spcPct val="150000"/>
              </a:lnSpc>
              <a:spcAft>
                <a:spcPts val="600"/>
              </a:spcAf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</a:rPr>
              <a:t>蜀之鄙有二僧，其一贫，其一富。贫者语于富者曰：“吾欲之南海，何如?”富者曰：“子何恃而往?”曰：“吾一瓶一钵足矣。”富者曰：“吾数年来欲买舟而下，犹未能也。子何恃而往?”越明年，贫者自南海还，以告富者。富者有惭色。</a:t>
            </a:r>
            <a:endParaRPr sz="1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" name="图片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7536347" y="1988840"/>
            <a:ext cx="4286194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文本框 112"/>
          <p:cNvSpPr txBox="1"/>
          <p:nvPr/>
        </p:nvSpPr>
        <p:spPr>
          <a:xfrm>
            <a:off x="1689100" y="567193"/>
            <a:ext cx="396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执行力知识概述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6" grpId="0"/>
      <p:bldP spid="15" grpId="0"/>
      <p:bldP spid="5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Box 7"/>
          <p:cNvSpPr>
            <a:spLocks noChangeArrowheads="1"/>
          </p:cNvSpPr>
          <p:nvPr/>
        </p:nvSpPr>
        <p:spPr bwMode="auto">
          <a:xfrm>
            <a:off x="4762975" y="3238259"/>
            <a:ext cx="742902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7200" b="1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执行力缺失原因</a:t>
            </a:r>
            <a:endParaRPr lang="zh-CN" altLang="en-US" sz="7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  <p:grpSp>
        <p:nvGrpSpPr>
          <p:cNvPr id="2" name="组合 112"/>
          <p:cNvGrpSpPr/>
          <p:nvPr/>
        </p:nvGrpSpPr>
        <p:grpSpPr>
          <a:xfrm>
            <a:off x="1715412" y="1765301"/>
            <a:ext cx="3593188" cy="4296022"/>
            <a:chOff x="4043417" y="2073090"/>
            <a:chExt cx="1923258" cy="2396300"/>
          </a:xfrm>
        </p:grpSpPr>
        <p:grpSp>
          <p:nvGrpSpPr>
            <p:cNvPr id="3" name="组合 113"/>
            <p:cNvGrpSpPr/>
            <p:nvPr/>
          </p:nvGrpSpPr>
          <p:grpSpPr>
            <a:xfrm>
              <a:off x="4043417" y="2073090"/>
              <a:ext cx="1923258" cy="2396300"/>
              <a:chOff x="7380501" y="2927402"/>
              <a:chExt cx="2311887" cy="2880512"/>
            </a:xfrm>
          </p:grpSpPr>
          <p:sp>
            <p:nvSpPr>
              <p:cNvPr id="10" name="椭圆 50"/>
              <p:cNvSpPr/>
              <p:nvPr/>
            </p:nvSpPr>
            <p:spPr>
              <a:xfrm rot="18900000">
                <a:off x="7501948" y="2927402"/>
                <a:ext cx="2190440" cy="2880512"/>
              </a:xfrm>
              <a:custGeom>
                <a:avLst/>
                <a:gdLst>
                  <a:gd name="connsiteX0" fmla="*/ 0 w 1674495"/>
                  <a:gd name="connsiteY0" fmla="*/ 1035368 h 2070735"/>
                  <a:gd name="connsiteX1" fmla="*/ 837248 w 1674495"/>
                  <a:gd name="connsiteY1" fmla="*/ 0 h 2070735"/>
                  <a:gd name="connsiteX2" fmla="*/ 1674496 w 1674495"/>
                  <a:gd name="connsiteY2" fmla="*/ 1035368 h 2070735"/>
                  <a:gd name="connsiteX3" fmla="*/ 837248 w 1674495"/>
                  <a:gd name="connsiteY3" fmla="*/ 2070736 h 2070735"/>
                  <a:gd name="connsiteX4" fmla="*/ 0 w 1674495"/>
                  <a:gd name="connsiteY4" fmla="*/ 1035368 h 2070735"/>
                  <a:gd name="connsiteX0-1" fmla="*/ 13249 w 1687745"/>
                  <a:gd name="connsiteY0-2" fmla="*/ 1035368 h 2070736"/>
                  <a:gd name="connsiteX1-3" fmla="*/ 850497 w 1687745"/>
                  <a:gd name="connsiteY1-4" fmla="*/ 0 h 2070736"/>
                  <a:gd name="connsiteX2-5" fmla="*/ 1687745 w 1687745"/>
                  <a:gd name="connsiteY2-6" fmla="*/ 1035368 h 2070736"/>
                  <a:gd name="connsiteX3-7" fmla="*/ 850497 w 1687745"/>
                  <a:gd name="connsiteY3-8" fmla="*/ 2070736 h 2070736"/>
                  <a:gd name="connsiteX4-9" fmla="*/ 13249 w 1687745"/>
                  <a:gd name="connsiteY4-10" fmla="*/ 1035368 h 2070736"/>
                  <a:gd name="connsiteX0-11" fmla="*/ 13249 w 1696474"/>
                  <a:gd name="connsiteY0-12" fmla="*/ 1035368 h 2070736"/>
                  <a:gd name="connsiteX1-13" fmla="*/ 850497 w 1696474"/>
                  <a:gd name="connsiteY1-14" fmla="*/ 0 h 2070736"/>
                  <a:gd name="connsiteX2-15" fmla="*/ 1687745 w 1696474"/>
                  <a:gd name="connsiteY2-16" fmla="*/ 1035368 h 2070736"/>
                  <a:gd name="connsiteX3-17" fmla="*/ 850497 w 1696474"/>
                  <a:gd name="connsiteY3-18" fmla="*/ 2070736 h 2070736"/>
                  <a:gd name="connsiteX4-19" fmla="*/ 13249 w 1696474"/>
                  <a:gd name="connsiteY4-20" fmla="*/ 1035368 h 207073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696474" h="2070736">
                    <a:moveTo>
                      <a:pt x="13249" y="1035368"/>
                    </a:moveTo>
                    <a:cubicBezTo>
                      <a:pt x="112309" y="471170"/>
                      <a:pt x="388098" y="0"/>
                      <a:pt x="850497" y="0"/>
                    </a:cubicBezTo>
                    <a:cubicBezTo>
                      <a:pt x="1312896" y="0"/>
                      <a:pt x="1611545" y="478790"/>
                      <a:pt x="1687745" y="1035368"/>
                    </a:cubicBezTo>
                    <a:cubicBezTo>
                      <a:pt x="1765308" y="1601901"/>
                      <a:pt x="1312896" y="2070736"/>
                      <a:pt x="850497" y="2070736"/>
                    </a:cubicBezTo>
                    <a:cubicBezTo>
                      <a:pt x="388098" y="2070736"/>
                      <a:pt x="-85811" y="1599566"/>
                      <a:pt x="13249" y="1035368"/>
                    </a:cubicBezTo>
                    <a:close/>
                  </a:path>
                </a:pathLst>
              </a:custGeom>
              <a:gradFill>
                <a:gsLst>
                  <a:gs pos="17000">
                    <a:srgbClr val="000000">
                      <a:alpha val="46000"/>
                    </a:srgbClr>
                  </a:gs>
                  <a:gs pos="34000">
                    <a:srgbClr val="000000">
                      <a:alpha val="43000"/>
                    </a:srgbClr>
                  </a:gs>
                  <a:gs pos="65000">
                    <a:srgbClr val="000000">
                      <a:alpha val="10000"/>
                    </a:srgbClr>
                  </a:gs>
                  <a:gs pos="51000">
                    <a:schemeClr val="tx1">
                      <a:alpha val="20000"/>
                    </a:schemeClr>
                  </a:gs>
                  <a:gs pos="78000">
                    <a:schemeClr val="tx1">
                      <a:alpha val="5000"/>
                    </a:schemeClr>
                  </a:gs>
                  <a:gs pos="0">
                    <a:schemeClr val="tx1"/>
                  </a:gs>
                  <a:gs pos="100000">
                    <a:schemeClr val="tx1">
                      <a:alpha val="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softEdge rad="3556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7567583" y="3243359"/>
                <a:ext cx="1344545" cy="1344543"/>
              </a:xfrm>
              <a:prstGeom prst="ellipse">
                <a:avLst/>
              </a:prstGeom>
              <a:gradFill>
                <a:gsLst>
                  <a:gs pos="43000">
                    <a:srgbClr val="F7F7F7"/>
                  </a:gs>
                  <a:gs pos="0">
                    <a:schemeClr val="bg1">
                      <a:alpha val="99000"/>
                    </a:schemeClr>
                  </a:gs>
                  <a:gs pos="100000">
                    <a:srgbClr val="B8C0C0"/>
                  </a:gs>
                </a:gsLst>
                <a:lin ang="2700000" scaled="1"/>
              </a:gradFill>
              <a:ln>
                <a:noFill/>
              </a:ln>
              <a:effectLst>
                <a:outerShdw blurRad="139700" dist="88900" dir="2700000" algn="tl" rotWithShape="0">
                  <a:srgbClr val="494949">
                    <a:alpha val="3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7380501" y="3019185"/>
                <a:ext cx="1596494" cy="1596494"/>
              </a:xfrm>
              <a:prstGeom prst="ellipse">
                <a:avLst/>
              </a:prstGeom>
              <a:gradFill>
                <a:gsLst>
                  <a:gs pos="39000">
                    <a:schemeClr val="bg1"/>
                  </a:gs>
                  <a:gs pos="53000">
                    <a:srgbClr val="F7F7F7"/>
                  </a:gs>
                  <a:gs pos="11000">
                    <a:schemeClr val="bg1">
                      <a:alpha val="99000"/>
                    </a:schemeClr>
                  </a:gs>
                  <a:gs pos="100000">
                    <a:srgbClr val="B8C0C0"/>
                  </a:gs>
                </a:gsLst>
                <a:lin ang="2700000" scaled="1"/>
              </a:gradFill>
              <a:ln>
                <a:noFill/>
              </a:ln>
              <a:effectLst>
                <a:innerShdw blurRad="444500" dist="152400" dir="2700000">
                  <a:srgbClr val="5F6D6C">
                    <a:alpha val="36000"/>
                  </a:srgb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9" name="文本框 145"/>
            <p:cNvSpPr txBox="1"/>
            <p:nvPr/>
          </p:nvSpPr>
          <p:spPr>
            <a:xfrm>
              <a:off x="4191186" y="2382591"/>
              <a:ext cx="1000552" cy="875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9600" b="1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02</a:t>
              </a:r>
              <a:endParaRPr lang="en-US" altLang="zh-CN" sz="9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11" name="Picture 2" descr="E:\哈哈\0020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5047973" y="1104507"/>
            <a:ext cx="6051827" cy="2041296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951 -0.05555 L 4.375E-6 -3.7037E-6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69" y="2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六边形 3"/>
          <p:cNvSpPr/>
          <p:nvPr/>
        </p:nvSpPr>
        <p:spPr>
          <a:xfrm>
            <a:off x="5381527" y="1911985"/>
            <a:ext cx="5788316" cy="670560"/>
          </a:xfrm>
          <a:prstGeom prst="hexagon">
            <a:avLst>
              <a:gd name="adj" fmla="val 0"/>
              <a:gd name="vf" fmla="val 11547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6" name="TextBox 560"/>
          <p:cNvSpPr txBox="1"/>
          <p:nvPr/>
        </p:nvSpPr>
        <p:spPr>
          <a:xfrm>
            <a:off x="5431791" y="1988821"/>
            <a:ext cx="6149340" cy="521971"/>
          </a:xfrm>
          <a:prstGeom prst="rect">
            <a:avLst/>
          </a:prstGeom>
          <a:noFill/>
        </p:spPr>
        <p:txBody>
          <a:bodyPr vert="horz" wrap="square" lIns="91431" tIns="45715" rIns="91431" bIns="4571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/>
            <a:r>
              <a:rPr lang="zh-CN" altLang="en-US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没有</a:t>
            </a:r>
            <a:r>
              <a:rPr lang="zh-CN" altLang="en-US" sz="2800" spc="3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形成强有力的执行文化</a:t>
            </a:r>
            <a:endParaRPr lang="zh-CN" altLang="en-US" sz="2800" spc="3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矩形 3"/>
          <p:cNvSpPr>
            <a:spLocks noChangeArrowheads="1"/>
          </p:cNvSpPr>
          <p:nvPr/>
        </p:nvSpPr>
        <p:spPr bwMode="auto">
          <a:xfrm>
            <a:off x="5431792" y="4247701"/>
            <a:ext cx="6388100" cy="1477317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 indent="457200">
              <a:lnSpc>
                <a:spcPct val="150000"/>
              </a:lnSpc>
              <a:spcAft>
                <a:spcPts val="600"/>
              </a:spcAft>
              <a:defRPr/>
            </a:pPr>
            <a:r>
              <a:rPr lang="zh-CN" altLang="en-US" sz="1500" b="1" spc="300" noProof="1">
                <a:latin typeface="微软雅黑" panose="020B0503020204020204" charset="-122"/>
                <a:ea typeface="微软雅黑" panose="020B0503020204020204" charset="-122"/>
              </a:rPr>
              <a:t>企业执行力文化的魅力就在于能透过无形中的渗透力和感染力，影响企业全体员工的行为，引导执行者向一致的目标努力</a:t>
            </a:r>
            <a:r>
              <a:rPr lang="zh-CN" altLang="en-US" sz="1500" spc="300" noProof="1">
                <a:latin typeface="微软雅黑" panose="020B0503020204020204" charset="-122"/>
                <a:ea typeface="微软雅黑" panose="020B0503020204020204" charset="-122"/>
              </a:rPr>
              <a:t>。因此，企业领导者最大的任务之一就是营造企业的执行力文化。</a:t>
            </a:r>
            <a:endParaRPr lang="zh-CN" altLang="en-US" sz="1500" spc="300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矩形 3"/>
          <p:cNvSpPr>
            <a:spLocks noChangeArrowheads="1"/>
          </p:cNvSpPr>
          <p:nvPr/>
        </p:nvSpPr>
        <p:spPr bwMode="auto">
          <a:xfrm>
            <a:off x="5434966" y="2840992"/>
            <a:ext cx="6388100" cy="1477317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 indent="457200">
              <a:lnSpc>
                <a:spcPct val="150000"/>
              </a:lnSpc>
              <a:spcAft>
                <a:spcPts val="600"/>
              </a:spcAft>
              <a:defRPr/>
            </a:pPr>
            <a:r>
              <a:rPr lang="zh-CN" altLang="en-US" sz="1500" spc="300" noProof="1">
                <a:latin typeface="微软雅黑" panose="020B0503020204020204" charset="-122"/>
                <a:ea typeface="微软雅黑" panose="020B0503020204020204" charset="-122"/>
              </a:rPr>
              <a:t>没有形成强有力的执行文化，也就没有了严格执行的工作氛围。执行力文化就是把“执行力”作为所有行为的最高准则和终极目标的文化，其关键在于透过企业文化塑造和影响企业所有员工的行为，进而提升企业的执行力。</a:t>
            </a:r>
            <a:endParaRPr lang="zh-CN" altLang="en-US" sz="1500" spc="300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" name="图片 2"/>
          <p:cNvPicPr>
            <a:picLocks noChangeAspect="1" noChangeArrowheads="1"/>
          </p:cNvPicPr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458" t="-1437" r="13258" b="6961"/>
          <a:stretch>
            <a:fillRect/>
          </a:stretch>
        </p:blipFill>
        <p:spPr bwMode="auto">
          <a:xfrm>
            <a:off x="1630922" y="1772816"/>
            <a:ext cx="3240782" cy="4416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文本框 112"/>
          <p:cNvSpPr txBox="1"/>
          <p:nvPr/>
        </p:nvSpPr>
        <p:spPr>
          <a:xfrm>
            <a:off x="1689100" y="567193"/>
            <a:ext cx="396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执行力缺失原因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6" grpId="0"/>
      <p:bldP spid="7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六边形 3"/>
          <p:cNvSpPr/>
          <p:nvPr/>
        </p:nvSpPr>
        <p:spPr>
          <a:xfrm>
            <a:off x="882356" y="1477939"/>
            <a:ext cx="6213906" cy="670560"/>
          </a:xfrm>
          <a:prstGeom prst="hexagon">
            <a:avLst>
              <a:gd name="adj" fmla="val 0"/>
              <a:gd name="vf" fmla="val 11547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6" name="TextBox 560"/>
          <p:cNvSpPr txBox="1"/>
          <p:nvPr/>
        </p:nvSpPr>
        <p:spPr>
          <a:xfrm>
            <a:off x="153086" y="1552235"/>
            <a:ext cx="5499100" cy="521971"/>
          </a:xfrm>
          <a:prstGeom prst="rect">
            <a:avLst/>
          </a:prstGeom>
          <a:noFill/>
        </p:spPr>
        <p:txBody>
          <a:bodyPr vert="horz" wrap="square" lIns="91431" tIns="45715" rIns="91431" bIns="4571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/>
            <a:r>
              <a:rPr lang="zh-CN" altLang="en-US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领导者</a:t>
            </a:r>
            <a:r>
              <a:rPr lang="zh-CN" altLang="en-US" sz="2800" spc="3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缺乏表率</a:t>
            </a:r>
            <a:endParaRPr lang="zh-CN" altLang="en-US" sz="2800" spc="3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矩形 3"/>
          <p:cNvSpPr>
            <a:spLocks noChangeArrowheads="1"/>
          </p:cNvSpPr>
          <p:nvPr/>
        </p:nvSpPr>
        <p:spPr bwMode="auto">
          <a:xfrm>
            <a:off x="818364" y="5014754"/>
            <a:ext cx="6492240" cy="1200328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 indent="457200" algn="just">
              <a:lnSpc>
                <a:spcPct val="150000"/>
              </a:lnSpc>
              <a:spcAft>
                <a:spcPts val="600"/>
              </a:spcAft>
              <a:defRPr/>
            </a:pPr>
            <a:r>
              <a:rPr lang="zh-CN" altLang="en-US" sz="1600" b="1" noProof="1">
                <a:latin typeface="微软雅黑" panose="020B0503020204020204" charset="-122"/>
                <a:ea typeface="微软雅黑" panose="020B0503020204020204" charset="-122"/>
              </a:rPr>
              <a:t>古人云：“己身不正，虽令不行”；“上梁不正下梁歪”。如果领导者在工作中宽以待己，严于律人，自己没有做好表率，何以服人？这样怎能带出有执行力的团队？</a:t>
            </a:r>
            <a:endParaRPr lang="zh-CN" altLang="en-US" sz="1600" b="1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矩形 3"/>
          <p:cNvSpPr/>
          <p:nvPr/>
        </p:nvSpPr>
        <p:spPr>
          <a:xfrm>
            <a:off x="819633" y="2325899"/>
            <a:ext cx="6490971" cy="2741766"/>
          </a:xfrm>
          <a:prstGeom prst="rect">
            <a:avLst/>
          </a:prstGeom>
          <a:noFill/>
          <a:ln w="9525">
            <a:noFill/>
          </a:ln>
        </p:spPr>
        <p:txBody>
          <a:bodyPr wrap="square" lIns="91431" tIns="45715" rIns="91431" bIns="45715" anchor="t">
            <a:spAutoFit/>
          </a:bodyPr>
          <a:lstStyle/>
          <a:p>
            <a:pPr indent="457200" algn="just">
              <a:lnSpc>
                <a:spcPct val="150000"/>
              </a:lnSpc>
              <a:spcAft>
                <a:spcPts val="600"/>
              </a:spcAf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</a:rPr>
              <a:t>春秋时代，鲁国法律规定：如果鲁国人在外国沦为奴隶，有人出钱赎回来，事后可由国家报销。子贡是孔门高徒，经商有方。一次，他赎了一个同胞归国，事后却拒绝了国家支付的赎金。</a:t>
            </a:r>
            <a:endParaRPr sz="16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indent="457200" algn="just">
              <a:lnSpc>
                <a:spcPct val="150000"/>
              </a:lnSpc>
              <a:spcAft>
                <a:spcPts val="600"/>
              </a:spcAf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</a:rPr>
              <a:t>孔子听说后对子贡说：“你这是不对的，因为你开了个坏的先例，从此不会有鲁国人再肯为沦为奴隶的同胞赎身了。你接受国家补偿的赎金，不会损害你行为的价值；你拒绝这笔赎金，只会破坏国家那条好法律。”</a:t>
            </a:r>
            <a:endParaRPr sz="1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" name="图片 3"/>
          <p:cNvPicPr>
            <a:picLocks noChangeAspect="1" noChangeArrowheads="1"/>
          </p:cNvPicPr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48278" y="1556792"/>
            <a:ext cx="6224748" cy="5157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文本框 112"/>
          <p:cNvSpPr txBox="1"/>
          <p:nvPr/>
        </p:nvSpPr>
        <p:spPr>
          <a:xfrm>
            <a:off x="1689100" y="567193"/>
            <a:ext cx="396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执行力缺失原因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6" grpId="0"/>
      <p:bldP spid="5" grpId="0"/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六边形 2"/>
          <p:cNvSpPr/>
          <p:nvPr/>
        </p:nvSpPr>
        <p:spPr>
          <a:xfrm>
            <a:off x="4190215" y="1598540"/>
            <a:ext cx="7198733" cy="670560"/>
          </a:xfrm>
          <a:prstGeom prst="hexagon">
            <a:avLst>
              <a:gd name="adj" fmla="val 0"/>
              <a:gd name="vf" fmla="val 11547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b="1">
              <a:ea typeface="微软雅黑" panose="020B0503020204020204" charset="-122"/>
            </a:endParaRPr>
          </a:p>
        </p:txBody>
      </p:sp>
      <p:sp>
        <p:nvSpPr>
          <p:cNvPr id="7" name="TextBox 560"/>
          <p:cNvSpPr txBox="1"/>
          <p:nvPr/>
        </p:nvSpPr>
        <p:spPr>
          <a:xfrm>
            <a:off x="4924835" y="1672835"/>
            <a:ext cx="6555996" cy="521971"/>
          </a:xfrm>
          <a:prstGeom prst="rect">
            <a:avLst/>
          </a:prstGeom>
          <a:noFill/>
        </p:spPr>
        <p:txBody>
          <a:bodyPr vert="horz" wrap="square" lIns="91431" tIns="45715" rIns="91431" bIns="4571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2800" b="1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没有</a:t>
            </a:r>
            <a:r>
              <a:rPr lang="zh-CN" altLang="en-US" sz="2800" b="1" spc="3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找到有执行力的员工</a:t>
            </a:r>
            <a:endParaRPr lang="zh-CN" altLang="en-US" sz="2800" b="1" spc="3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矩形 3"/>
          <p:cNvSpPr/>
          <p:nvPr/>
        </p:nvSpPr>
        <p:spPr>
          <a:xfrm>
            <a:off x="4400959" y="2593851"/>
            <a:ext cx="7125035" cy="509232"/>
          </a:xfrm>
          <a:prstGeom prst="rect">
            <a:avLst/>
          </a:prstGeom>
          <a:noFill/>
          <a:ln w="9525">
            <a:noFill/>
          </a:ln>
        </p:spPr>
        <p:txBody>
          <a:bodyPr wrap="square" lIns="91431" tIns="45715" rIns="91431" bIns="45715" anchor="t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</a:pPr>
            <a:r>
              <a:rPr sz="2100" dirty="0">
                <a:latin typeface="微软雅黑" panose="020B0503020204020204" charset="-122"/>
                <a:ea typeface="微软雅黑" panose="020B0503020204020204" charset="-122"/>
              </a:rPr>
              <a:t>【中国企业执行力低下的表现症状】</a:t>
            </a:r>
            <a:endParaRPr sz="21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矩形 3"/>
          <p:cNvSpPr/>
          <p:nvPr/>
        </p:nvSpPr>
        <p:spPr>
          <a:xfrm>
            <a:off x="4400958" y="3052312"/>
            <a:ext cx="6988236" cy="2554535"/>
          </a:xfrm>
          <a:prstGeom prst="rect">
            <a:avLst/>
          </a:prstGeom>
          <a:noFill/>
          <a:ln w="9525">
            <a:noFill/>
          </a:ln>
        </p:spPr>
        <p:txBody>
          <a:bodyPr wrap="square" lIns="91431" tIns="45715" rIns="91431" bIns="45715" anchor="t">
            <a:spAutoFit/>
          </a:bodyPr>
          <a:lstStyle/>
          <a:p>
            <a:pPr marL="228600" indent="-228600">
              <a:lnSpc>
                <a:spcPct val="150000"/>
              </a:lnSpc>
              <a:spcAft>
                <a:spcPts val="600"/>
              </a:spcAft>
              <a:buClr>
                <a:srgbClr val="562715"/>
              </a:buClr>
              <a:buFont typeface="Wingdings" panose="05000000000000000000" pitchFamily="2" charset="2"/>
              <a:buChar char="u"/>
            </a:pPr>
            <a:r>
              <a:rPr lang="en-US" altLang="zh-CN" sz="1500" dirty="0">
                <a:latin typeface="微软雅黑" panose="020B0503020204020204" charset="-122"/>
                <a:ea typeface="微软雅黑" panose="020B0503020204020204" charset="-122"/>
              </a:rPr>
              <a:t>5</a:t>
            </a:r>
            <a:r>
              <a:rPr lang="zh-CN" altLang="en-US" sz="1500" dirty="0">
                <a:latin typeface="微软雅黑" panose="020B0503020204020204" charset="-122"/>
                <a:ea typeface="微软雅黑" panose="020B0503020204020204" charset="-122"/>
              </a:rPr>
              <a:t>％的人看不出是在工作，而是在制造矛盾，无事必生非</a:t>
            </a:r>
            <a:r>
              <a:rPr lang="en-US" altLang="zh-CN" sz="1500" dirty="0"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1500" dirty="0">
                <a:latin typeface="微软雅黑" panose="020B0503020204020204" charset="-122"/>
                <a:ea typeface="微软雅黑" panose="020B0503020204020204" charset="-122"/>
              </a:rPr>
              <a:t>破坏性的做；</a:t>
            </a:r>
            <a:endParaRPr lang="zh-CN" altLang="en-US" sz="15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228600" indent="-228600">
              <a:lnSpc>
                <a:spcPct val="150000"/>
              </a:lnSpc>
              <a:spcAft>
                <a:spcPts val="600"/>
              </a:spcAft>
              <a:buClr>
                <a:srgbClr val="562715"/>
              </a:buClr>
              <a:buFont typeface="Wingdings" panose="05000000000000000000" pitchFamily="2" charset="2"/>
              <a:buChar char="u"/>
            </a:pPr>
            <a:r>
              <a:rPr lang="en-US" altLang="zh-CN" sz="1500" dirty="0">
                <a:latin typeface="微软雅黑" panose="020B0503020204020204" charset="-122"/>
                <a:ea typeface="微软雅黑" panose="020B0503020204020204" charset="-122"/>
              </a:rPr>
              <a:t>10</a:t>
            </a:r>
            <a:r>
              <a:rPr lang="zh-CN" altLang="en-US" sz="1500" dirty="0">
                <a:latin typeface="微软雅黑" panose="020B0503020204020204" charset="-122"/>
                <a:ea typeface="微软雅黑" panose="020B0503020204020204" charset="-122"/>
              </a:rPr>
              <a:t>％的人正在等待着什么</a:t>
            </a:r>
            <a:r>
              <a:rPr lang="en-US" altLang="zh-CN" sz="1500" dirty="0"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1500" dirty="0">
                <a:latin typeface="微软雅黑" panose="020B0503020204020204" charset="-122"/>
                <a:ea typeface="微软雅黑" panose="020B0503020204020204" charset="-122"/>
              </a:rPr>
              <a:t>不想做；</a:t>
            </a:r>
            <a:endParaRPr lang="zh-CN" altLang="en-US" sz="15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228600" indent="-228600">
              <a:lnSpc>
                <a:spcPct val="150000"/>
              </a:lnSpc>
              <a:spcAft>
                <a:spcPts val="600"/>
              </a:spcAft>
              <a:buClr>
                <a:srgbClr val="562715"/>
              </a:buClr>
              <a:buFont typeface="Wingdings" panose="05000000000000000000" pitchFamily="2" charset="2"/>
              <a:buChar char="u"/>
            </a:pPr>
            <a:r>
              <a:rPr lang="en-US" altLang="zh-CN" sz="1500" dirty="0">
                <a:latin typeface="微软雅黑" panose="020B0503020204020204" charset="-122"/>
                <a:ea typeface="微软雅黑" panose="020B0503020204020204" charset="-122"/>
              </a:rPr>
              <a:t>20</a:t>
            </a:r>
            <a:r>
              <a:rPr lang="zh-CN" altLang="en-US" sz="1500" dirty="0">
                <a:latin typeface="微软雅黑" panose="020B0503020204020204" charset="-122"/>
                <a:ea typeface="微软雅黑" panose="020B0503020204020204" charset="-122"/>
              </a:rPr>
              <a:t>％的人正在为增加库存而工作</a:t>
            </a:r>
            <a:r>
              <a:rPr lang="en-US" altLang="zh-CN" sz="1500" dirty="0">
                <a:latin typeface="微软雅黑" panose="020B0503020204020204" charset="-122"/>
                <a:ea typeface="微软雅黑" panose="020B0503020204020204" charset="-122"/>
              </a:rPr>
              <a:t>——“</a:t>
            </a:r>
            <a:r>
              <a:rPr lang="zh-CN" altLang="en-US" sz="1500" dirty="0">
                <a:latin typeface="微软雅黑" panose="020B0503020204020204" charset="-122"/>
                <a:ea typeface="微软雅黑" panose="020B0503020204020204" charset="-122"/>
              </a:rPr>
              <a:t>蛮做”、“盲做”、“糊做”；</a:t>
            </a:r>
            <a:endParaRPr lang="zh-CN" altLang="en-US" sz="15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228600" indent="-228600">
              <a:lnSpc>
                <a:spcPct val="150000"/>
              </a:lnSpc>
              <a:spcAft>
                <a:spcPts val="600"/>
              </a:spcAft>
              <a:buClr>
                <a:srgbClr val="562715"/>
              </a:buClr>
              <a:buFont typeface="Wingdings" panose="05000000000000000000" pitchFamily="2" charset="2"/>
              <a:buChar char="u"/>
            </a:pPr>
            <a:r>
              <a:rPr lang="en-US" altLang="zh-CN" sz="1500" dirty="0">
                <a:latin typeface="微软雅黑" panose="020B0503020204020204" charset="-122"/>
                <a:ea typeface="微软雅黑" panose="020B0503020204020204" charset="-122"/>
              </a:rPr>
              <a:t>10%</a:t>
            </a:r>
            <a:r>
              <a:rPr lang="zh-CN" altLang="en-US" sz="1500" dirty="0">
                <a:latin typeface="微软雅黑" panose="020B0503020204020204" charset="-122"/>
                <a:ea typeface="微软雅黑" panose="020B0503020204020204" charset="-122"/>
              </a:rPr>
              <a:t>的人由于没有对公司做出贡献</a:t>
            </a:r>
            <a:r>
              <a:rPr lang="en-US" altLang="zh-CN" sz="1500" dirty="0"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1500" dirty="0">
                <a:latin typeface="微软雅黑" panose="020B0503020204020204" charset="-122"/>
                <a:ea typeface="微软雅黑" panose="020B0503020204020204" charset="-122"/>
              </a:rPr>
              <a:t>在做，而是负效劳动；</a:t>
            </a:r>
            <a:endParaRPr lang="zh-CN" altLang="en-US" sz="15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228600" indent="-228600">
              <a:lnSpc>
                <a:spcPct val="150000"/>
              </a:lnSpc>
              <a:spcAft>
                <a:spcPts val="600"/>
              </a:spcAft>
              <a:buClr>
                <a:srgbClr val="562715"/>
              </a:buClr>
              <a:buFont typeface="Wingdings" panose="05000000000000000000" pitchFamily="2" charset="2"/>
              <a:buChar char="u"/>
            </a:pPr>
            <a:r>
              <a:rPr lang="en-US" altLang="zh-CN" sz="1500" dirty="0">
                <a:latin typeface="微软雅黑" panose="020B0503020204020204" charset="-122"/>
                <a:ea typeface="微软雅黑" panose="020B0503020204020204" charset="-122"/>
              </a:rPr>
              <a:t>40</a:t>
            </a:r>
            <a:r>
              <a:rPr lang="zh-CN" altLang="en-US" sz="1500" dirty="0">
                <a:latin typeface="微软雅黑" panose="020B0503020204020204" charset="-122"/>
                <a:ea typeface="微软雅黑" panose="020B0503020204020204" charset="-122"/>
              </a:rPr>
              <a:t>％的人正在按照低效的标准或方法工作</a:t>
            </a:r>
            <a:r>
              <a:rPr lang="en-US" altLang="zh-CN" sz="1500" dirty="0"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1500" dirty="0">
                <a:latin typeface="微软雅黑" panose="020B0503020204020204" charset="-122"/>
                <a:ea typeface="微软雅黑" panose="020B0503020204020204" charset="-122"/>
              </a:rPr>
              <a:t>想做，而不会正确有效地做；</a:t>
            </a:r>
            <a:endParaRPr lang="zh-CN" altLang="en-US" sz="15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228600" indent="-228600">
              <a:lnSpc>
                <a:spcPct val="150000"/>
              </a:lnSpc>
              <a:spcAft>
                <a:spcPts val="600"/>
              </a:spcAft>
              <a:buClr>
                <a:srgbClr val="562715"/>
              </a:buClr>
              <a:buFont typeface="Wingdings" panose="05000000000000000000" pitchFamily="2" charset="2"/>
              <a:buChar char="u"/>
            </a:pPr>
            <a:r>
              <a:rPr lang="zh-CN" altLang="en-US" sz="1500" dirty="0">
                <a:latin typeface="微软雅黑" panose="020B0503020204020204" charset="-122"/>
                <a:ea typeface="微软雅黑" panose="020B0503020204020204" charset="-122"/>
              </a:rPr>
              <a:t>只有</a:t>
            </a:r>
            <a:r>
              <a:rPr lang="en-US" altLang="zh-CN" sz="1500" dirty="0">
                <a:latin typeface="微软雅黑" panose="020B0503020204020204" charset="-122"/>
                <a:ea typeface="微软雅黑" panose="020B0503020204020204" charset="-122"/>
              </a:rPr>
              <a:t>15%</a:t>
            </a:r>
            <a:r>
              <a:rPr lang="zh-CN" altLang="en-US" sz="1500" dirty="0">
                <a:latin typeface="微软雅黑" panose="020B0503020204020204" charset="-122"/>
                <a:ea typeface="微软雅黑" panose="020B0503020204020204" charset="-122"/>
              </a:rPr>
              <a:t>的人属于正常范围，但绩效仍然不高</a:t>
            </a:r>
            <a:r>
              <a:rPr lang="en-US" altLang="zh-CN" sz="1500" dirty="0"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1500" dirty="0">
                <a:latin typeface="微软雅黑" panose="020B0503020204020204" charset="-122"/>
                <a:ea typeface="微软雅黑" panose="020B0503020204020204" charset="-122"/>
              </a:rPr>
              <a:t>做不好，做事不到位。</a:t>
            </a:r>
            <a:endParaRPr lang="zh-CN" altLang="en-US" sz="15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18103" y="1124744"/>
            <a:ext cx="6515010" cy="4509120"/>
          </a:xfrm>
          <a:prstGeom prst="rect">
            <a:avLst/>
          </a:prstGeom>
        </p:spPr>
      </p:pic>
      <p:sp>
        <p:nvSpPr>
          <p:cNvPr id="12" name="文本框 112"/>
          <p:cNvSpPr txBox="1"/>
          <p:nvPr/>
        </p:nvSpPr>
        <p:spPr>
          <a:xfrm>
            <a:off x="1689100" y="567193"/>
            <a:ext cx="396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执行力缺失原因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7" grpId="0"/>
      <p:bldP spid="15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六边形 3"/>
          <p:cNvSpPr/>
          <p:nvPr/>
        </p:nvSpPr>
        <p:spPr>
          <a:xfrm>
            <a:off x="1380477" y="2341245"/>
            <a:ext cx="6250306" cy="670560"/>
          </a:xfrm>
          <a:prstGeom prst="hexagon">
            <a:avLst>
              <a:gd name="adj" fmla="val 0"/>
              <a:gd name="vf" fmla="val 11547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6" name="TextBox 560"/>
          <p:cNvSpPr txBox="1"/>
          <p:nvPr/>
        </p:nvSpPr>
        <p:spPr>
          <a:xfrm>
            <a:off x="2042322" y="2417312"/>
            <a:ext cx="6365240" cy="521971"/>
          </a:xfrm>
          <a:prstGeom prst="rect">
            <a:avLst/>
          </a:prstGeom>
          <a:noFill/>
        </p:spPr>
        <p:txBody>
          <a:bodyPr vert="horz" wrap="square" lIns="91431" tIns="45715" rIns="91431" bIns="4571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没有</a:t>
            </a:r>
            <a:r>
              <a:rPr lang="zh-CN" altLang="en-US" sz="2800" spc="3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奖惩（考核结果的运用）</a:t>
            </a:r>
            <a:endParaRPr lang="zh-CN" altLang="en-US" sz="2800" spc="3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矩形 3"/>
          <p:cNvSpPr>
            <a:spLocks noChangeArrowheads="1"/>
          </p:cNvSpPr>
          <p:nvPr/>
        </p:nvSpPr>
        <p:spPr bwMode="auto">
          <a:xfrm>
            <a:off x="1494143" y="3368040"/>
            <a:ext cx="6022340" cy="1955910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500" spc="300" noProof="1">
                <a:latin typeface="微软雅黑" panose="020B0503020204020204" charset="-122"/>
                <a:ea typeface="微软雅黑" panose="020B0503020204020204" charset="-122"/>
              </a:rPr>
              <a:t>吴王阖闾令孙武训练姬妃宫女。孙武挑选百名宫女分列两队，且令吴王的两名爱姬担任队长。列队训练时，三令五申，宫女们还是满不在乎，两名担任队长的爱姬更是笑弯了腰。故事的结果众所周知，</a:t>
            </a:r>
            <a:r>
              <a:rPr lang="zh-CN" altLang="en-US" sz="1500" b="1" spc="300" noProof="1">
                <a:latin typeface="微软雅黑" panose="020B0503020204020204" charset="-122"/>
                <a:ea typeface="微软雅黑" panose="020B0503020204020204" charset="-122"/>
              </a:rPr>
              <a:t>两名爱姬屡次带头违反军规被斩首</a:t>
            </a:r>
            <a:r>
              <a:rPr lang="zh-CN" altLang="en-US" sz="1500" spc="300" noProof="1">
                <a:latin typeface="微软雅黑" panose="020B0503020204020204" charset="-122"/>
                <a:ea typeface="微软雅黑" panose="020B0503020204020204" charset="-122"/>
              </a:rPr>
              <a:t>，再集训时，无一宫女嬉笑喧哗。</a:t>
            </a:r>
            <a:endParaRPr lang="zh-CN" altLang="en-US" sz="1500" b="1" spc="300" noProof="1">
              <a:latin typeface="微软雅黑" panose="020B0503020204020204" charset="-122"/>
              <a:ea typeface="微软雅黑" panose="020B0503020204020204" charset="-122"/>
            </a:endParaRPr>
          </a:p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endParaRPr lang="zh-CN" altLang="en-US" sz="1500" spc="300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622679" y="554400"/>
            <a:ext cx="7545292" cy="61554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zh-CN" altLang="en-US" sz="3200" b="1" smtClean="0">
                <a:solidFill>
                  <a:srgbClr val="C00000"/>
                </a:solidFill>
                <a:ea typeface="微软雅黑" panose="020B0503020204020204" charset="-122"/>
              </a:rPr>
              <a:t>组织执行力缺失原因</a:t>
            </a:r>
            <a:endParaRPr lang="zh-CN" altLang="en-US" sz="3200" b="1" dirty="0">
              <a:solidFill>
                <a:srgbClr val="C00000"/>
              </a:solidFill>
              <a:ea typeface="微软雅黑" panose="020B050302020402020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0295" y="1844825"/>
            <a:ext cx="4484634" cy="36311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6" grpId="0"/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60"/>
          <p:cNvSpPr txBox="1"/>
          <p:nvPr/>
        </p:nvSpPr>
        <p:spPr>
          <a:xfrm>
            <a:off x="5095737" y="2071679"/>
            <a:ext cx="6520815" cy="521971"/>
          </a:xfrm>
          <a:prstGeom prst="rect">
            <a:avLst/>
          </a:prstGeom>
          <a:solidFill>
            <a:srgbClr val="C00000"/>
          </a:solidFill>
        </p:spPr>
        <p:txBody>
          <a:bodyPr vert="horz" wrap="square" lIns="91431" tIns="45715" rIns="91431" bIns="4571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没有</a:t>
            </a:r>
            <a:r>
              <a:rPr lang="zh-CN" altLang="en-US" sz="2800" spc="3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上进心，自我要求标准低</a:t>
            </a:r>
            <a:endParaRPr lang="zh-CN" altLang="en-US" sz="2800" spc="3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矩形 3"/>
          <p:cNvSpPr/>
          <p:nvPr/>
        </p:nvSpPr>
        <p:spPr>
          <a:xfrm>
            <a:off x="5098912" y="2946710"/>
            <a:ext cx="6528244" cy="830987"/>
          </a:xfrm>
          <a:prstGeom prst="rect">
            <a:avLst/>
          </a:prstGeom>
          <a:noFill/>
          <a:ln w="9525">
            <a:noFill/>
          </a:ln>
        </p:spPr>
        <p:txBody>
          <a:bodyPr wrap="square" lIns="91431" tIns="45715" rIns="91431" bIns="45715" anchor="t">
            <a:spAutoFit/>
          </a:bodyPr>
          <a:lstStyle/>
          <a:p>
            <a:pPr indent="457200" algn="just">
              <a:lnSpc>
                <a:spcPct val="150000"/>
              </a:lnSpc>
              <a:spcAft>
                <a:spcPts val="600"/>
              </a:spcAft>
            </a:pP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没有追求，没有上进心的人，对自己的要求标准低，</a:t>
            </a: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</a:rPr>
              <a:t>做事浅尝辄止，遇到困难就掉头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。这样的员工很难有很强的执行力。</a:t>
            </a:r>
            <a:endParaRPr lang="zh-CN" altLang="en-US" sz="16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622679" y="554400"/>
            <a:ext cx="7545292" cy="61554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zh-CN" altLang="en-US" sz="3200" b="1" smtClean="0">
                <a:solidFill>
                  <a:srgbClr val="C00000"/>
                </a:solidFill>
                <a:ea typeface="微软雅黑" panose="020B0503020204020204" charset="-122"/>
              </a:rPr>
              <a:t>组织执行力缺失原因</a:t>
            </a:r>
            <a:endParaRPr lang="zh-CN" altLang="en-US" sz="3200" b="1" dirty="0">
              <a:solidFill>
                <a:srgbClr val="C00000"/>
              </a:solidFill>
              <a:ea typeface="微软雅黑" panose="020B0503020204020204" charset="-122"/>
            </a:endParaRPr>
          </a:p>
        </p:txBody>
      </p:sp>
      <p:sp>
        <p:nvSpPr>
          <p:cNvPr id="11" name="TextBox 560"/>
          <p:cNvSpPr txBox="1"/>
          <p:nvPr/>
        </p:nvSpPr>
        <p:spPr>
          <a:xfrm>
            <a:off x="5125451" y="4029711"/>
            <a:ext cx="6520815" cy="523220"/>
          </a:xfrm>
          <a:prstGeom prst="rect">
            <a:avLst/>
          </a:prstGeom>
          <a:solidFill>
            <a:srgbClr val="C00000"/>
          </a:solidFill>
        </p:spPr>
        <p:txBody>
          <a:bodyPr vert="horz" wrap="square" lIns="91431" tIns="45715" rIns="91431" bIns="4571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意志</a:t>
            </a:r>
            <a:r>
              <a:rPr lang="zh-CN" altLang="en-US" sz="2800" spc="3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不坚定，缺乏毅力，不能吃苦</a:t>
            </a:r>
            <a:endParaRPr lang="zh-CN" altLang="en-US" sz="2800" spc="3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矩形 3"/>
          <p:cNvSpPr/>
          <p:nvPr/>
        </p:nvSpPr>
        <p:spPr>
          <a:xfrm>
            <a:off x="4983845" y="5088570"/>
            <a:ext cx="6521451" cy="727625"/>
          </a:xfrm>
          <a:prstGeom prst="rect">
            <a:avLst/>
          </a:prstGeom>
          <a:noFill/>
          <a:ln w="9525">
            <a:noFill/>
          </a:ln>
        </p:spPr>
        <p:txBody>
          <a:bodyPr wrap="square" lIns="91431" tIns="45715" rIns="91431" bIns="45715" anchor="t">
            <a:spAutoFit/>
          </a:bodyPr>
          <a:lstStyle/>
          <a:p>
            <a:pPr indent="457200" algn="just">
              <a:lnSpc>
                <a:spcPct val="129000"/>
              </a:lnSpc>
              <a:spcAft>
                <a:spcPts val="600"/>
              </a:spcAft>
            </a:pP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</a:rPr>
              <a:t>不能吃苦，没有毅力，没有坚决完成任务的坚强信念，遇到困难时往往选择逃避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，而不是勇敢面对、积极寻找方法或者寻求帮助。</a:t>
            </a:r>
            <a:endParaRPr lang="zh-CN" altLang="en-US" sz="16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644" y="1772816"/>
            <a:ext cx="4466239" cy="44644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/>
      <p:bldP spid="11" grpId="0" animBg="1"/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六边形 3"/>
          <p:cNvSpPr/>
          <p:nvPr/>
        </p:nvSpPr>
        <p:spPr>
          <a:xfrm>
            <a:off x="5354955" y="2219325"/>
            <a:ext cx="6051551" cy="670560"/>
          </a:xfrm>
          <a:prstGeom prst="hexagon">
            <a:avLst>
              <a:gd name="adj" fmla="val 0"/>
              <a:gd name="vf" fmla="val 11547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6" name="TextBox 560"/>
          <p:cNvSpPr txBox="1"/>
          <p:nvPr/>
        </p:nvSpPr>
        <p:spPr>
          <a:xfrm>
            <a:off x="6512579" y="2303541"/>
            <a:ext cx="6149340" cy="521971"/>
          </a:xfrm>
          <a:prstGeom prst="rect">
            <a:avLst/>
          </a:prstGeom>
          <a:noFill/>
        </p:spPr>
        <p:txBody>
          <a:bodyPr vert="horz" wrap="square" lIns="91431" tIns="45715" rIns="91431" bIns="4571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拖延</a:t>
            </a:r>
            <a:r>
              <a:rPr lang="zh-CN" altLang="en-US" sz="2800" spc="3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磨唧，缺乏行动</a:t>
            </a:r>
            <a:endParaRPr lang="zh-CN" altLang="en-US" sz="2800" spc="3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矩形 3"/>
          <p:cNvSpPr/>
          <p:nvPr/>
        </p:nvSpPr>
        <p:spPr>
          <a:xfrm>
            <a:off x="5349876" y="4278633"/>
            <a:ext cx="6196966" cy="1043305"/>
          </a:xfrm>
          <a:prstGeom prst="rect">
            <a:avLst/>
          </a:prstGeom>
          <a:noFill/>
          <a:ln w="9525">
            <a:noFill/>
          </a:ln>
        </p:spPr>
        <p:txBody>
          <a:bodyPr wrap="square" lIns="91431" tIns="45715" rIns="91431" bIns="45715" anchor="t">
            <a:spAutoFit/>
          </a:bodyPr>
          <a:lstStyle/>
          <a:p>
            <a:pPr indent="457200" algn="just">
              <a:lnSpc>
                <a:spcPct val="129000"/>
              </a:lnSpc>
              <a:spcAft>
                <a:spcPts val="600"/>
              </a:spcAft>
            </a:pP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拖延消磨了意志，使人丧失进取心。一旦开始遇事推拖，就很容易再次拖延，直到变成一种根深蒂固的习惯。拖延，只能让他人领先。任何憧憬、理想和计划，都会在拖延中落空。</a:t>
            </a:r>
            <a:endParaRPr lang="zh-CN" altLang="en-US" sz="16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矩形 3"/>
          <p:cNvSpPr/>
          <p:nvPr/>
        </p:nvSpPr>
        <p:spPr>
          <a:xfrm>
            <a:off x="5349876" y="3825739"/>
            <a:ext cx="6196966" cy="727625"/>
          </a:xfrm>
          <a:prstGeom prst="rect">
            <a:avLst/>
          </a:prstGeom>
          <a:noFill/>
          <a:ln w="9525">
            <a:noFill/>
          </a:ln>
        </p:spPr>
        <p:txBody>
          <a:bodyPr wrap="square" lIns="91431" tIns="45715" rIns="91431" bIns="45715" anchor="t">
            <a:spAutoFit/>
          </a:bodyPr>
          <a:lstStyle/>
          <a:p>
            <a:pPr indent="457200" algn="just">
              <a:lnSpc>
                <a:spcPct val="129000"/>
              </a:lnSpc>
              <a:spcAft>
                <a:spcPts val="600"/>
              </a:spcAft>
            </a:pP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拖延不会让事情凭空消失，只会使普通的事情变成紧急的事情。</a:t>
            </a:r>
            <a:endParaRPr lang="zh-CN" altLang="en-US" sz="16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349877" y="3050540"/>
            <a:ext cx="6171565" cy="757120"/>
          </a:xfrm>
          <a:prstGeom prst="rect">
            <a:avLst/>
          </a:prstGeom>
          <a:noFill/>
          <a:ln w="9525">
            <a:noFill/>
          </a:ln>
        </p:spPr>
        <p:txBody>
          <a:bodyPr wrap="square" lIns="91431" tIns="45715" rIns="91431" bIns="45715" anchor="t">
            <a:spAutoFit/>
          </a:bodyPr>
          <a:lstStyle/>
          <a:p>
            <a:pPr indent="457200" algn="just">
              <a:lnSpc>
                <a:spcPct val="120000"/>
              </a:lnSpc>
            </a:pPr>
            <a:r>
              <a:rPr lang="zh-CN" altLang="en-US" b="1" dirty="0">
                <a:latin typeface="微软雅黑" panose="020B0503020204020204" charset="-122"/>
                <a:ea typeface="微软雅黑" panose="020B0503020204020204" charset="-122"/>
              </a:rPr>
              <a:t>“最消磨意志、最摧毁创造力的事情，莫过于拥有梦想而不开始行动”。</a:t>
            </a:r>
            <a:endParaRPr lang="zh-CN" altLang="en-US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622679" y="554400"/>
            <a:ext cx="7545292" cy="61554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zh-CN" altLang="en-US" sz="3200" b="1" smtClean="0">
                <a:solidFill>
                  <a:srgbClr val="C00000"/>
                </a:solidFill>
                <a:ea typeface="微软雅黑" panose="020B0503020204020204" charset="-122"/>
              </a:rPr>
              <a:t>组织执行力缺失原因</a:t>
            </a:r>
            <a:endParaRPr lang="zh-CN" altLang="en-US" sz="3200" b="1" dirty="0">
              <a:solidFill>
                <a:srgbClr val="C00000"/>
              </a:solidFill>
              <a:ea typeface="微软雅黑" panose="020B050302020402020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16" t="72938"/>
          <a:stretch>
            <a:fillRect/>
          </a:stretch>
        </p:blipFill>
        <p:spPr>
          <a:xfrm>
            <a:off x="406627" y="1556792"/>
            <a:ext cx="5953722" cy="472720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" dur="17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" dur="17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7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805"/>
                            </p:stCondLst>
                            <p:childTnLst>
                              <p:par>
                                <p:cTn id="2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805"/>
                            </p:stCondLst>
                            <p:childTnLst>
                              <p:par>
                                <p:cTn id="26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6" grpId="0"/>
      <p:bldP spid="5" grpId="0"/>
      <p:bldP spid="14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六边形 3"/>
          <p:cNvSpPr/>
          <p:nvPr/>
        </p:nvSpPr>
        <p:spPr>
          <a:xfrm>
            <a:off x="1309031" y="2571744"/>
            <a:ext cx="5004434" cy="670560"/>
          </a:xfrm>
          <a:prstGeom prst="hexagon">
            <a:avLst>
              <a:gd name="adj" fmla="val 0"/>
              <a:gd name="vf" fmla="val 11547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6" name="TextBox 560"/>
          <p:cNvSpPr txBox="1"/>
          <p:nvPr/>
        </p:nvSpPr>
        <p:spPr>
          <a:xfrm>
            <a:off x="1970874" y="2630289"/>
            <a:ext cx="6520815" cy="521971"/>
          </a:xfrm>
          <a:prstGeom prst="rect">
            <a:avLst/>
          </a:prstGeom>
          <a:noFill/>
        </p:spPr>
        <p:txBody>
          <a:bodyPr vert="horz" wrap="square" lIns="91431" tIns="45715" rIns="91431" bIns="4571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优柔寡断</a:t>
            </a:r>
            <a:r>
              <a:rPr lang="zh-CN" altLang="en-US" sz="2800" spc="3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、不敢决策</a:t>
            </a:r>
            <a:endParaRPr lang="zh-CN" altLang="en-US" sz="2800" spc="3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矩形 3"/>
          <p:cNvSpPr/>
          <p:nvPr/>
        </p:nvSpPr>
        <p:spPr>
          <a:xfrm>
            <a:off x="783251" y="4442464"/>
            <a:ext cx="6601460" cy="449665"/>
          </a:xfrm>
          <a:prstGeom prst="rect">
            <a:avLst/>
          </a:prstGeom>
          <a:noFill/>
          <a:ln w="9525">
            <a:noFill/>
          </a:ln>
        </p:spPr>
        <p:txBody>
          <a:bodyPr wrap="square" lIns="91431" tIns="45715" rIns="91431" bIns="45715" anchor="t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</a:pPr>
            <a:r>
              <a:rPr lang="zh-CN" altLang="en-US" b="1" dirty="0">
                <a:latin typeface="微软雅黑" panose="020B0503020204020204" charset="-122"/>
                <a:ea typeface="微软雅黑" panose="020B0503020204020204" charset="-122"/>
              </a:rPr>
              <a:t>如果优柔寡断，不敢决策，则会徒徒失去许多机会。</a:t>
            </a:r>
            <a:endParaRPr lang="zh-CN" altLang="en-US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矩形 3"/>
          <p:cNvSpPr/>
          <p:nvPr/>
        </p:nvSpPr>
        <p:spPr>
          <a:xfrm>
            <a:off x="811190" y="3804290"/>
            <a:ext cx="6601460" cy="409974"/>
          </a:xfrm>
          <a:prstGeom prst="rect">
            <a:avLst/>
          </a:prstGeom>
          <a:noFill/>
          <a:ln w="9525">
            <a:noFill/>
          </a:ln>
        </p:spPr>
        <p:txBody>
          <a:bodyPr wrap="square" lIns="91431" tIns="45715" rIns="91431" bIns="45715" anchor="t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</a:pP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如同马云说的一样，很多人晚上想想千条路，早上起来走原路！</a:t>
            </a:r>
            <a:endParaRPr lang="zh-CN" altLang="en-US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622679" y="554400"/>
            <a:ext cx="7545292" cy="61554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zh-CN" altLang="en-US" sz="3200" b="1" smtClean="0">
                <a:solidFill>
                  <a:srgbClr val="C00000"/>
                </a:solidFill>
                <a:ea typeface="微软雅黑" panose="020B0503020204020204" charset="-122"/>
              </a:rPr>
              <a:t>组织执行力缺失原因</a:t>
            </a:r>
            <a:endParaRPr lang="zh-CN" altLang="en-US" sz="3200" b="1" dirty="0">
              <a:solidFill>
                <a:srgbClr val="C00000"/>
              </a:solidFill>
              <a:ea typeface="微软雅黑" panose="020B050302020402020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4243" y="1412777"/>
            <a:ext cx="4840368" cy="391916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6" grpId="0"/>
      <p:bldP spid="13" grpId="0"/>
      <p:bldP spid="1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Box 7"/>
          <p:cNvSpPr>
            <a:spLocks noChangeArrowheads="1"/>
          </p:cNvSpPr>
          <p:nvPr/>
        </p:nvSpPr>
        <p:spPr bwMode="auto">
          <a:xfrm>
            <a:off x="4762975" y="3212859"/>
            <a:ext cx="742902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7200" b="1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怎样提升执行力</a:t>
            </a:r>
            <a:endParaRPr lang="zh-CN" altLang="en-US" sz="7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  <p:grpSp>
        <p:nvGrpSpPr>
          <p:cNvPr id="2" name="组合 112"/>
          <p:cNvGrpSpPr/>
          <p:nvPr/>
        </p:nvGrpSpPr>
        <p:grpSpPr>
          <a:xfrm>
            <a:off x="1715412" y="1765301"/>
            <a:ext cx="3593188" cy="4296022"/>
            <a:chOff x="4043417" y="2073090"/>
            <a:chExt cx="1923258" cy="2396300"/>
          </a:xfrm>
        </p:grpSpPr>
        <p:grpSp>
          <p:nvGrpSpPr>
            <p:cNvPr id="3" name="组合 113"/>
            <p:cNvGrpSpPr/>
            <p:nvPr/>
          </p:nvGrpSpPr>
          <p:grpSpPr>
            <a:xfrm>
              <a:off x="4043417" y="2073090"/>
              <a:ext cx="1923258" cy="2396300"/>
              <a:chOff x="7380501" y="2927402"/>
              <a:chExt cx="2311887" cy="2880512"/>
            </a:xfrm>
          </p:grpSpPr>
          <p:sp>
            <p:nvSpPr>
              <p:cNvPr id="10" name="椭圆 50"/>
              <p:cNvSpPr/>
              <p:nvPr/>
            </p:nvSpPr>
            <p:spPr>
              <a:xfrm rot="18900000">
                <a:off x="7501948" y="2927402"/>
                <a:ext cx="2190440" cy="2880512"/>
              </a:xfrm>
              <a:custGeom>
                <a:avLst/>
                <a:gdLst>
                  <a:gd name="connsiteX0" fmla="*/ 0 w 1674495"/>
                  <a:gd name="connsiteY0" fmla="*/ 1035368 h 2070735"/>
                  <a:gd name="connsiteX1" fmla="*/ 837248 w 1674495"/>
                  <a:gd name="connsiteY1" fmla="*/ 0 h 2070735"/>
                  <a:gd name="connsiteX2" fmla="*/ 1674496 w 1674495"/>
                  <a:gd name="connsiteY2" fmla="*/ 1035368 h 2070735"/>
                  <a:gd name="connsiteX3" fmla="*/ 837248 w 1674495"/>
                  <a:gd name="connsiteY3" fmla="*/ 2070736 h 2070735"/>
                  <a:gd name="connsiteX4" fmla="*/ 0 w 1674495"/>
                  <a:gd name="connsiteY4" fmla="*/ 1035368 h 2070735"/>
                  <a:gd name="connsiteX0-1" fmla="*/ 13249 w 1687745"/>
                  <a:gd name="connsiteY0-2" fmla="*/ 1035368 h 2070736"/>
                  <a:gd name="connsiteX1-3" fmla="*/ 850497 w 1687745"/>
                  <a:gd name="connsiteY1-4" fmla="*/ 0 h 2070736"/>
                  <a:gd name="connsiteX2-5" fmla="*/ 1687745 w 1687745"/>
                  <a:gd name="connsiteY2-6" fmla="*/ 1035368 h 2070736"/>
                  <a:gd name="connsiteX3-7" fmla="*/ 850497 w 1687745"/>
                  <a:gd name="connsiteY3-8" fmla="*/ 2070736 h 2070736"/>
                  <a:gd name="connsiteX4-9" fmla="*/ 13249 w 1687745"/>
                  <a:gd name="connsiteY4-10" fmla="*/ 1035368 h 2070736"/>
                  <a:gd name="connsiteX0-11" fmla="*/ 13249 w 1696474"/>
                  <a:gd name="connsiteY0-12" fmla="*/ 1035368 h 2070736"/>
                  <a:gd name="connsiteX1-13" fmla="*/ 850497 w 1696474"/>
                  <a:gd name="connsiteY1-14" fmla="*/ 0 h 2070736"/>
                  <a:gd name="connsiteX2-15" fmla="*/ 1687745 w 1696474"/>
                  <a:gd name="connsiteY2-16" fmla="*/ 1035368 h 2070736"/>
                  <a:gd name="connsiteX3-17" fmla="*/ 850497 w 1696474"/>
                  <a:gd name="connsiteY3-18" fmla="*/ 2070736 h 2070736"/>
                  <a:gd name="connsiteX4-19" fmla="*/ 13249 w 1696474"/>
                  <a:gd name="connsiteY4-20" fmla="*/ 1035368 h 207073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696474" h="2070736">
                    <a:moveTo>
                      <a:pt x="13249" y="1035368"/>
                    </a:moveTo>
                    <a:cubicBezTo>
                      <a:pt x="112309" y="471170"/>
                      <a:pt x="388098" y="0"/>
                      <a:pt x="850497" y="0"/>
                    </a:cubicBezTo>
                    <a:cubicBezTo>
                      <a:pt x="1312896" y="0"/>
                      <a:pt x="1611545" y="478790"/>
                      <a:pt x="1687745" y="1035368"/>
                    </a:cubicBezTo>
                    <a:cubicBezTo>
                      <a:pt x="1765308" y="1601901"/>
                      <a:pt x="1312896" y="2070736"/>
                      <a:pt x="850497" y="2070736"/>
                    </a:cubicBezTo>
                    <a:cubicBezTo>
                      <a:pt x="388098" y="2070736"/>
                      <a:pt x="-85811" y="1599566"/>
                      <a:pt x="13249" y="1035368"/>
                    </a:cubicBezTo>
                    <a:close/>
                  </a:path>
                </a:pathLst>
              </a:custGeom>
              <a:gradFill>
                <a:gsLst>
                  <a:gs pos="17000">
                    <a:srgbClr val="000000">
                      <a:alpha val="46000"/>
                    </a:srgbClr>
                  </a:gs>
                  <a:gs pos="34000">
                    <a:srgbClr val="000000">
                      <a:alpha val="43000"/>
                    </a:srgbClr>
                  </a:gs>
                  <a:gs pos="65000">
                    <a:srgbClr val="000000">
                      <a:alpha val="10000"/>
                    </a:srgbClr>
                  </a:gs>
                  <a:gs pos="51000">
                    <a:schemeClr val="tx1">
                      <a:alpha val="20000"/>
                    </a:schemeClr>
                  </a:gs>
                  <a:gs pos="78000">
                    <a:schemeClr val="tx1">
                      <a:alpha val="5000"/>
                    </a:schemeClr>
                  </a:gs>
                  <a:gs pos="0">
                    <a:schemeClr val="tx1"/>
                  </a:gs>
                  <a:gs pos="100000">
                    <a:schemeClr val="tx1">
                      <a:alpha val="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softEdge rad="3556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7567583" y="3243359"/>
                <a:ext cx="1344545" cy="1344543"/>
              </a:xfrm>
              <a:prstGeom prst="ellipse">
                <a:avLst/>
              </a:prstGeom>
              <a:gradFill>
                <a:gsLst>
                  <a:gs pos="43000">
                    <a:srgbClr val="F7F7F7"/>
                  </a:gs>
                  <a:gs pos="0">
                    <a:schemeClr val="bg1">
                      <a:alpha val="99000"/>
                    </a:schemeClr>
                  </a:gs>
                  <a:gs pos="100000">
                    <a:srgbClr val="B8C0C0"/>
                  </a:gs>
                </a:gsLst>
                <a:lin ang="2700000" scaled="1"/>
              </a:gradFill>
              <a:ln>
                <a:noFill/>
              </a:ln>
              <a:effectLst>
                <a:outerShdw blurRad="139700" dist="88900" dir="2700000" algn="tl" rotWithShape="0">
                  <a:srgbClr val="494949">
                    <a:alpha val="3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7380501" y="3019185"/>
                <a:ext cx="1596494" cy="1596494"/>
              </a:xfrm>
              <a:prstGeom prst="ellipse">
                <a:avLst/>
              </a:prstGeom>
              <a:gradFill>
                <a:gsLst>
                  <a:gs pos="39000">
                    <a:schemeClr val="bg1"/>
                  </a:gs>
                  <a:gs pos="53000">
                    <a:srgbClr val="F7F7F7"/>
                  </a:gs>
                  <a:gs pos="11000">
                    <a:schemeClr val="bg1">
                      <a:alpha val="99000"/>
                    </a:schemeClr>
                  </a:gs>
                  <a:gs pos="100000">
                    <a:srgbClr val="B8C0C0"/>
                  </a:gs>
                </a:gsLst>
                <a:lin ang="2700000" scaled="1"/>
              </a:gradFill>
              <a:ln>
                <a:noFill/>
              </a:ln>
              <a:effectLst>
                <a:innerShdw blurRad="444500" dist="152400" dir="2700000">
                  <a:srgbClr val="5F6D6C">
                    <a:alpha val="36000"/>
                  </a:srgb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9" name="文本框 145"/>
            <p:cNvSpPr txBox="1"/>
            <p:nvPr/>
          </p:nvSpPr>
          <p:spPr>
            <a:xfrm>
              <a:off x="4191186" y="2382591"/>
              <a:ext cx="1000552" cy="875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9600" b="1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03</a:t>
              </a:r>
              <a:endParaRPr lang="en-US" altLang="zh-CN" sz="9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11" name="Picture 2" descr="E:\哈哈\0020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5047973" y="1104507"/>
            <a:ext cx="6051827" cy="2041296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951 -0.05555 L 4.375E-6 -3.7037E-6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69" y="2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六边形 3"/>
          <p:cNvSpPr/>
          <p:nvPr/>
        </p:nvSpPr>
        <p:spPr>
          <a:xfrm>
            <a:off x="5530215" y="1879600"/>
            <a:ext cx="6051551" cy="670560"/>
          </a:xfrm>
          <a:prstGeom prst="hexagon">
            <a:avLst>
              <a:gd name="adj" fmla="val 0"/>
              <a:gd name="vf" fmla="val 11547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6" name="TextBox 560"/>
          <p:cNvSpPr txBox="1"/>
          <p:nvPr/>
        </p:nvSpPr>
        <p:spPr>
          <a:xfrm>
            <a:off x="6847936" y="1983172"/>
            <a:ext cx="6149340" cy="521971"/>
          </a:xfrm>
          <a:prstGeom prst="rect">
            <a:avLst/>
          </a:prstGeom>
          <a:noFill/>
        </p:spPr>
        <p:txBody>
          <a:bodyPr vert="horz" wrap="square" lIns="91431" tIns="45715" rIns="91431" bIns="4571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en-US" altLang="zh-CN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1.</a:t>
            </a:r>
            <a:r>
              <a:rPr lang="zh-CN" altLang="en-US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创建</a:t>
            </a:r>
            <a:r>
              <a:rPr lang="zh-CN" altLang="en-US" sz="2800" spc="3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强执行力文化</a:t>
            </a:r>
            <a:endParaRPr lang="zh-CN" altLang="en-US" sz="2800" spc="3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矩形 3"/>
          <p:cNvSpPr>
            <a:spLocks noChangeArrowheads="1"/>
          </p:cNvSpPr>
          <p:nvPr/>
        </p:nvSpPr>
        <p:spPr bwMode="auto">
          <a:xfrm>
            <a:off x="5530215" y="3909061"/>
            <a:ext cx="6050280" cy="1581192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 indent="457200" algn="just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500" spc="300" noProof="1">
                <a:latin typeface="微软雅黑" panose="020B0503020204020204" charset="-122"/>
                <a:ea typeface="微软雅黑" panose="020B0503020204020204" charset="-122"/>
              </a:rPr>
              <a:t>因此他必须参与到具体的运营过程中，到员工中去，找到执行各阶段的具体情况与预期之间的差距，并进一步对其进行正确而深入的引导、解决困难，直至成功。这才是领导者最最重要的工作。而且不论组织大小，这些关键工作都不能交付给其他任何人。</a:t>
            </a:r>
            <a:endParaRPr lang="zh-CN" altLang="en-US" sz="1500" spc="300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矩形 3"/>
          <p:cNvSpPr>
            <a:spLocks noChangeArrowheads="1"/>
          </p:cNvSpPr>
          <p:nvPr/>
        </p:nvSpPr>
        <p:spPr bwMode="auto">
          <a:xfrm>
            <a:off x="5530215" y="2707640"/>
            <a:ext cx="6050280" cy="1283418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 indent="457200" algn="just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500" spc="300" noProof="1">
                <a:latin typeface="微软雅黑" panose="020B0503020204020204" charset="-122"/>
                <a:ea typeface="微软雅黑" panose="020B0503020204020204" charset="-122"/>
              </a:rPr>
              <a:t>各级领导必须参与到自己职能部门的具体工作当中，</a:t>
            </a:r>
            <a:r>
              <a:rPr lang="zh-CN" altLang="en-US" sz="1500" b="1" spc="300" noProof="1">
                <a:latin typeface="微软雅黑" panose="020B0503020204020204" charset="-122"/>
                <a:ea typeface="微软雅黑" panose="020B0503020204020204" charset="-122"/>
              </a:rPr>
              <a:t>成为带动全局的发动机！</a:t>
            </a:r>
            <a:r>
              <a:rPr lang="zh-CN" altLang="en-US" sz="1500" spc="300" noProof="1">
                <a:latin typeface="微软雅黑" panose="020B0503020204020204" charset="-122"/>
                <a:ea typeface="微软雅黑" panose="020B0503020204020204" charset="-122"/>
              </a:rPr>
              <a:t>领导者需要有一种执行的本能，他必须相信，“除非我使这个计划真正转变成现实，否则我现在所做的一切根本没有意义”。</a:t>
            </a:r>
            <a:endParaRPr lang="zh-CN" altLang="en-US" sz="1500" spc="300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622679" y="554400"/>
            <a:ext cx="7545292" cy="61554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zh-CN" altLang="en-US" sz="3200" b="1" smtClean="0">
                <a:solidFill>
                  <a:srgbClr val="C00000"/>
                </a:solidFill>
                <a:ea typeface="微软雅黑" panose="020B0503020204020204" charset="-122"/>
              </a:rPr>
              <a:t>怎样提升执行力</a:t>
            </a:r>
            <a:endParaRPr lang="zh-CN" altLang="en-US" sz="3200" b="1" dirty="0">
              <a:solidFill>
                <a:srgbClr val="C00000"/>
              </a:solidFill>
              <a:ea typeface="微软雅黑" panose="020B050302020402020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66831"/>
          <a:stretch>
            <a:fillRect/>
          </a:stretch>
        </p:blipFill>
        <p:spPr>
          <a:xfrm>
            <a:off x="-817668" y="-474349"/>
            <a:ext cx="7345772" cy="73323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6" grpId="0"/>
      <p:bldP spid="3" grpId="0"/>
      <p:bldP spid="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六边形 3"/>
          <p:cNvSpPr/>
          <p:nvPr/>
        </p:nvSpPr>
        <p:spPr>
          <a:xfrm>
            <a:off x="774702" y="2143125"/>
            <a:ext cx="6323165" cy="670560"/>
          </a:xfrm>
          <a:prstGeom prst="hexagon">
            <a:avLst>
              <a:gd name="adj" fmla="val 0"/>
              <a:gd name="vf" fmla="val 11547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6" name="TextBox 560"/>
          <p:cNvSpPr txBox="1"/>
          <p:nvPr/>
        </p:nvSpPr>
        <p:spPr>
          <a:xfrm>
            <a:off x="1522750" y="2217421"/>
            <a:ext cx="6520815" cy="521971"/>
          </a:xfrm>
          <a:prstGeom prst="rect">
            <a:avLst/>
          </a:prstGeom>
          <a:noFill/>
        </p:spPr>
        <p:txBody>
          <a:bodyPr vert="horz" wrap="square" lIns="91431" tIns="45715" rIns="91431" bIns="4571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en-US" altLang="zh-CN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2.</a:t>
            </a:r>
            <a:r>
              <a:rPr lang="zh-CN" altLang="en-US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领导者</a:t>
            </a:r>
            <a:r>
              <a:rPr lang="zh-CN" altLang="en-US" sz="2800" spc="3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做好表率</a:t>
            </a:r>
            <a:endParaRPr lang="zh-CN" altLang="en-US" sz="2800" spc="3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矩形 3"/>
          <p:cNvSpPr>
            <a:spLocks noChangeArrowheads="1"/>
          </p:cNvSpPr>
          <p:nvPr/>
        </p:nvSpPr>
        <p:spPr bwMode="auto">
          <a:xfrm>
            <a:off x="774699" y="4687570"/>
            <a:ext cx="6321562" cy="687871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500" b="1" spc="300" noProof="1">
                <a:latin typeface="微软雅黑" panose="020B0503020204020204" charset="-122"/>
                <a:ea typeface="微软雅黑" panose="020B0503020204020204" charset="-122"/>
              </a:rPr>
              <a:t>身教胜于言教，领导者表率对执行力的影响是决定性的！</a:t>
            </a:r>
            <a:r>
              <a:rPr lang="zh-CN" altLang="en-US" sz="1500" spc="300" noProof="1">
                <a:latin typeface="微软雅黑" panose="020B0503020204020204" charset="-122"/>
                <a:ea typeface="微软雅黑" panose="020B0503020204020204" charset="-122"/>
              </a:rPr>
              <a:t>因此，领导要做好强执行力的表率。</a:t>
            </a:r>
            <a:endParaRPr lang="zh-CN" altLang="en-US" sz="1500" b="1" spc="300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矩形 3"/>
          <p:cNvSpPr>
            <a:spLocks noChangeArrowheads="1"/>
          </p:cNvSpPr>
          <p:nvPr/>
        </p:nvSpPr>
        <p:spPr bwMode="auto">
          <a:xfrm>
            <a:off x="774699" y="2955291"/>
            <a:ext cx="6321562" cy="1581192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500" spc="300" noProof="1">
                <a:latin typeface="微软雅黑" panose="020B0503020204020204" charset="-122"/>
                <a:ea typeface="微软雅黑" panose="020B0503020204020204" charset="-122"/>
              </a:rPr>
              <a:t>一次，曹操行军，严令：大小将校，凡过麦田，但有践踏者，并皆斩首。但曹操坐骑受惊踏麦。曹操抽出佩剑欲自刎以治自己的踏麦之罪。再谋士嘉的劝说之下，乃以剑割自己的头发，掷于地说：“割发权代首”。此事在军中传开，</a:t>
            </a:r>
            <a:r>
              <a:rPr lang="zh-CN" altLang="en-US" sz="1500" b="1" spc="300" noProof="1">
                <a:latin typeface="微软雅黑" panose="020B0503020204020204" charset="-122"/>
                <a:ea typeface="微软雅黑" panose="020B0503020204020204" charset="-122"/>
              </a:rPr>
              <a:t>三军上下无不悚然，无不懔遵军令。</a:t>
            </a:r>
            <a:endParaRPr lang="zh-CN" altLang="en-US" sz="1500" b="1" spc="300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622679" y="554400"/>
            <a:ext cx="7545292" cy="61554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zh-CN" altLang="en-US" sz="3200" b="1" smtClean="0">
                <a:solidFill>
                  <a:srgbClr val="C00000"/>
                </a:solidFill>
                <a:ea typeface="微软雅黑" panose="020B0503020204020204" charset="-122"/>
              </a:rPr>
              <a:t>怎样提升执行力</a:t>
            </a:r>
            <a:endParaRPr lang="zh-CN" altLang="en-US" sz="3200" b="1" dirty="0">
              <a:solidFill>
                <a:srgbClr val="C00000"/>
              </a:solidFill>
              <a:ea typeface="微软雅黑" panose="020B050302020402020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6261" y="1772816"/>
            <a:ext cx="4189734" cy="40367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6" grpId="0"/>
      <p:bldP spid="12" grpId="0"/>
      <p:bldP spid="1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六边形 3"/>
          <p:cNvSpPr/>
          <p:nvPr/>
        </p:nvSpPr>
        <p:spPr>
          <a:xfrm>
            <a:off x="5556887" y="2219325"/>
            <a:ext cx="6051551" cy="670560"/>
          </a:xfrm>
          <a:prstGeom prst="hexagon">
            <a:avLst>
              <a:gd name="adj" fmla="val 0"/>
              <a:gd name="vf" fmla="val 11547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6" name="TextBox 560"/>
          <p:cNvSpPr txBox="1"/>
          <p:nvPr/>
        </p:nvSpPr>
        <p:spPr>
          <a:xfrm>
            <a:off x="6258850" y="2312069"/>
            <a:ext cx="6149340" cy="521971"/>
          </a:xfrm>
          <a:prstGeom prst="rect">
            <a:avLst/>
          </a:prstGeom>
          <a:noFill/>
        </p:spPr>
        <p:txBody>
          <a:bodyPr vert="horz" wrap="square" lIns="91431" tIns="45715" rIns="91431" bIns="4571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3 </a:t>
            </a:r>
            <a:r>
              <a:rPr lang="en-US" altLang="zh-CN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.</a:t>
            </a:r>
            <a:r>
              <a:rPr lang="zh-CN" altLang="en-US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完善</a:t>
            </a:r>
            <a:r>
              <a:rPr lang="zh-CN" altLang="en-US" sz="2800" spc="3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制度、简化流程</a:t>
            </a:r>
            <a:endParaRPr lang="zh-CN" altLang="en-US" sz="2800" spc="3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矩形 3"/>
          <p:cNvSpPr>
            <a:spLocks noChangeArrowheads="1"/>
          </p:cNvSpPr>
          <p:nvPr/>
        </p:nvSpPr>
        <p:spPr bwMode="auto">
          <a:xfrm>
            <a:off x="5556886" y="4103371"/>
            <a:ext cx="6033770" cy="1283418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 indent="457200" algn="just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500" spc="300" noProof="1">
                <a:latin typeface="微软雅黑" panose="020B0503020204020204" charset="-122"/>
                <a:ea typeface="微软雅黑" panose="020B0503020204020204" charset="-122"/>
              </a:rPr>
              <a:t>有执行力的领导人通常都</a:t>
            </a:r>
            <a:r>
              <a:rPr lang="zh-CN" altLang="en-US" sz="1500" b="1" spc="300" noProof="1">
                <a:latin typeface="微软雅黑" panose="020B0503020204020204" charset="-122"/>
                <a:ea typeface="微软雅黑" panose="020B0503020204020204" charset="-122"/>
              </a:rPr>
              <a:t>言简意赅，说话不拐弯抹角也不虚伪矫饰，只是直陈己见</a:t>
            </a:r>
            <a:r>
              <a:rPr lang="zh-CN" altLang="en-US" sz="1500" spc="300" noProof="1">
                <a:latin typeface="微软雅黑" panose="020B0503020204020204" charset="-122"/>
                <a:ea typeface="微软雅黑" panose="020B0503020204020204" charset="-122"/>
              </a:rPr>
              <a:t>。他们知道该如何化繁为简，好让别人容易了解、评估并且展开实际行动，所以他们的话语常能成为众所遵循的常规。</a:t>
            </a:r>
            <a:endParaRPr lang="zh-CN" altLang="en-US" sz="1500" spc="300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矩形 3"/>
          <p:cNvSpPr>
            <a:spLocks noChangeArrowheads="1"/>
          </p:cNvSpPr>
          <p:nvPr/>
        </p:nvSpPr>
        <p:spPr bwMode="auto">
          <a:xfrm>
            <a:off x="5556886" y="3091181"/>
            <a:ext cx="6033770" cy="1283418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 indent="457200" algn="just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500" spc="300" noProof="1">
                <a:latin typeface="微软雅黑" panose="020B0503020204020204" charset="-122"/>
                <a:ea typeface="微软雅黑" panose="020B0503020204020204" charset="-122"/>
              </a:rPr>
              <a:t>韦尔奇说，</a:t>
            </a:r>
            <a:r>
              <a:rPr lang="zh-CN" altLang="en-US" sz="1500" b="1" spc="300" noProof="1">
                <a:latin typeface="微软雅黑" panose="020B0503020204020204" charset="-122"/>
                <a:ea typeface="微软雅黑" panose="020B0503020204020204" charset="-122"/>
              </a:rPr>
              <a:t>“执行力就是要消灭妨碍执行的官僚作风！”</a:t>
            </a:r>
            <a:r>
              <a:rPr lang="zh-CN" altLang="en-US" sz="1500" spc="300" noProof="1">
                <a:latin typeface="微软雅黑" panose="020B0503020204020204" charset="-122"/>
                <a:ea typeface="微软雅黑" panose="020B0503020204020204" charset="-122"/>
              </a:rPr>
              <a:t>。如论是制度还是流程，都要简洁、精炼，要便于理解，更要便于执行。简单才最有力量，简单才最有执行力。</a:t>
            </a:r>
            <a:endParaRPr lang="zh-CN" altLang="en-US" sz="1500" spc="300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622679" y="554400"/>
            <a:ext cx="7545292" cy="61554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zh-CN" altLang="en-US" sz="3200" b="1" smtClean="0">
                <a:solidFill>
                  <a:srgbClr val="C00000"/>
                </a:solidFill>
                <a:ea typeface="微软雅黑" panose="020B0503020204020204" charset="-122"/>
              </a:rPr>
              <a:t>怎样提升执行力</a:t>
            </a:r>
            <a:endParaRPr lang="zh-CN" altLang="en-US" sz="3200" b="1" dirty="0">
              <a:solidFill>
                <a:srgbClr val="C00000"/>
              </a:solidFill>
              <a:ea typeface="微软雅黑" panose="020B050302020402020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627" y="1916832"/>
            <a:ext cx="4802408" cy="3600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6" grpId="0"/>
      <p:bldP spid="12" grpId="0"/>
      <p:bldP spid="1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六边形 3"/>
          <p:cNvSpPr/>
          <p:nvPr/>
        </p:nvSpPr>
        <p:spPr>
          <a:xfrm>
            <a:off x="4610736" y="1894205"/>
            <a:ext cx="6558021" cy="670560"/>
          </a:xfrm>
          <a:prstGeom prst="hexagon">
            <a:avLst>
              <a:gd name="adj" fmla="val 0"/>
              <a:gd name="vf" fmla="val 11547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6" name="TextBox 560"/>
          <p:cNvSpPr txBox="1"/>
          <p:nvPr/>
        </p:nvSpPr>
        <p:spPr>
          <a:xfrm>
            <a:off x="5559002" y="1966577"/>
            <a:ext cx="6149340" cy="521971"/>
          </a:xfrm>
          <a:prstGeom prst="rect">
            <a:avLst/>
          </a:prstGeom>
          <a:noFill/>
        </p:spPr>
        <p:txBody>
          <a:bodyPr vert="horz" wrap="square" lIns="91431" tIns="45715" rIns="91431" bIns="4571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en-US" altLang="zh-CN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1.</a:t>
            </a:r>
            <a:r>
              <a:rPr lang="zh-CN" altLang="en-US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选择</a:t>
            </a:r>
            <a:r>
              <a:rPr lang="zh-CN" altLang="en-US" sz="2800" spc="3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有执行力的员工</a:t>
            </a:r>
            <a:endParaRPr lang="zh-CN" altLang="en-US" sz="2800" spc="3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矩形 3"/>
          <p:cNvSpPr>
            <a:spLocks noChangeArrowheads="1"/>
          </p:cNvSpPr>
          <p:nvPr/>
        </p:nvSpPr>
        <p:spPr bwMode="auto">
          <a:xfrm>
            <a:off x="4610736" y="2759075"/>
            <a:ext cx="6629470" cy="1062588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 indent="457200" algn="just">
              <a:lnSpc>
                <a:spcPct val="129000"/>
              </a:lnSpc>
              <a:spcAft>
                <a:spcPts val="600"/>
              </a:spcAft>
              <a:defRPr/>
            </a:pPr>
            <a:r>
              <a:rPr sz="1500" spc="30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正如柳传志所言，“执行力就是积极选拔合适的人到合适的岗位上，即选好人、用好人”。</a:t>
            </a:r>
            <a:endParaRPr sz="1500" spc="300" noProof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indent="457200" algn="just">
              <a:lnSpc>
                <a:spcPct val="129000"/>
              </a:lnSpc>
              <a:spcAft>
                <a:spcPts val="600"/>
              </a:spcAft>
              <a:defRPr/>
            </a:pPr>
            <a:r>
              <a:rPr sz="1500" spc="30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GE筛选总裁的四个标准就是基于执行能力的要求：</a:t>
            </a:r>
            <a:endParaRPr sz="1500" spc="300" noProof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矩形 3"/>
          <p:cNvSpPr/>
          <p:nvPr/>
        </p:nvSpPr>
        <p:spPr>
          <a:xfrm>
            <a:off x="4824760" y="3902992"/>
            <a:ext cx="6486892" cy="1812024"/>
          </a:xfrm>
          <a:prstGeom prst="rect">
            <a:avLst/>
          </a:prstGeom>
          <a:noFill/>
          <a:ln w="9525">
            <a:noFill/>
          </a:ln>
        </p:spPr>
        <p:txBody>
          <a:bodyPr wrap="square" lIns="91431" tIns="45715" rIns="91431" bIns="45715" anchor="t">
            <a:spAutoFit/>
          </a:bodyPr>
          <a:lstStyle/>
          <a:p>
            <a:pPr>
              <a:lnSpc>
                <a:spcPct val="129000"/>
              </a:lnSpc>
              <a:spcAft>
                <a:spcPts val="600"/>
              </a:spcAft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要有应付急剧变化的“精力”。</a:t>
            </a:r>
            <a:endParaRPr lang="zh-CN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29000"/>
              </a:lnSpc>
              <a:spcAft>
                <a:spcPts val="600"/>
              </a:spcAft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能“激发活力”，就是要使机构兴奋起来，能鼓励人们去行动。</a:t>
            </a:r>
            <a:endParaRPr lang="zh-CN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29000"/>
              </a:lnSpc>
              <a:spcAft>
                <a:spcPts val="600"/>
              </a:spcAft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要有“锋芒”，要有自信去面对棘手的问题，要说“是”或“不是”，而不是“也许”。</a:t>
            </a:r>
            <a:endParaRPr lang="zh-CN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29000"/>
              </a:lnSpc>
              <a:spcAft>
                <a:spcPts val="600"/>
              </a:spcAft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要实施，即要永远兑现承诺，决不让人失望。</a:t>
            </a:r>
            <a:endParaRPr lang="zh-CN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622679" y="554400"/>
            <a:ext cx="7545292" cy="61554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zh-CN" altLang="en-US" sz="3200" b="1" smtClean="0">
                <a:solidFill>
                  <a:srgbClr val="C00000"/>
                </a:solidFill>
                <a:ea typeface="微软雅黑" panose="020B0503020204020204" charset="-122"/>
              </a:rPr>
              <a:t>怎样提升执行力</a:t>
            </a:r>
            <a:endParaRPr lang="zh-CN" altLang="en-US" sz="3200" b="1" dirty="0">
              <a:solidFill>
                <a:srgbClr val="C00000"/>
              </a:solidFill>
              <a:ea typeface="微软雅黑" panose="020B0503020204020204" charset="-122"/>
            </a:endParaRPr>
          </a:p>
        </p:txBody>
      </p:sp>
      <p:pic>
        <p:nvPicPr>
          <p:cNvPr id="8" name="图片 7" descr="5a97c4ad0c6cd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1412776"/>
            <a:ext cx="4951969" cy="5445224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6" grpId="0"/>
      <p:bldP spid="3" grpId="0"/>
      <p:bldP spid="1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六边形 3"/>
          <p:cNvSpPr/>
          <p:nvPr/>
        </p:nvSpPr>
        <p:spPr>
          <a:xfrm>
            <a:off x="1001230" y="2092325"/>
            <a:ext cx="6443626" cy="670560"/>
          </a:xfrm>
          <a:prstGeom prst="hexagon">
            <a:avLst>
              <a:gd name="adj" fmla="val 0"/>
              <a:gd name="vf" fmla="val 11547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6" name="TextBox 560"/>
          <p:cNvSpPr txBox="1"/>
          <p:nvPr/>
        </p:nvSpPr>
        <p:spPr>
          <a:xfrm>
            <a:off x="1749280" y="2202422"/>
            <a:ext cx="7990532" cy="521971"/>
          </a:xfrm>
          <a:prstGeom prst="rect">
            <a:avLst/>
          </a:prstGeom>
          <a:noFill/>
        </p:spPr>
        <p:txBody>
          <a:bodyPr vert="horz" wrap="square" lIns="91431" tIns="45715" rIns="91431" bIns="4571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en-US" altLang="zh-CN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2.</a:t>
            </a:r>
            <a:r>
              <a:rPr lang="zh-CN" altLang="en-US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监督</a:t>
            </a:r>
            <a:r>
              <a:rPr lang="zh-CN" altLang="en-US" sz="2800" spc="3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检查、跟进追踪</a:t>
            </a:r>
            <a:endParaRPr lang="zh-CN" altLang="en-US" sz="2800" spc="3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矩形 3"/>
          <p:cNvSpPr>
            <a:spLocks noChangeArrowheads="1"/>
          </p:cNvSpPr>
          <p:nvPr/>
        </p:nvSpPr>
        <p:spPr bwMode="auto">
          <a:xfrm>
            <a:off x="998055" y="3663316"/>
            <a:ext cx="6512101" cy="1581192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 indent="457200" algn="just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500" spc="30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执行力良好的领导者都会严谨地进行后续追踪，以确保负责计划的人员能依照原定进度完成当初承诺的目标，同时也能厘清执行过程中的具体细节，并及时给下属以指导，协助解决困难。同时，如果遇到外在环境发生变化，完善的后续追踪也可使执行者迅速灵活地应变。</a:t>
            </a:r>
            <a:endParaRPr lang="zh-CN" altLang="en-US" sz="1500" spc="300" noProof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矩形 3"/>
          <p:cNvSpPr>
            <a:spLocks noChangeArrowheads="1"/>
          </p:cNvSpPr>
          <p:nvPr/>
        </p:nvSpPr>
        <p:spPr bwMode="auto">
          <a:xfrm>
            <a:off x="998055" y="2965451"/>
            <a:ext cx="6512101" cy="687871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 indent="457200" algn="just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500" b="1" spc="300" noProof="1">
                <a:solidFill>
                  <a:srgbClr val="562715"/>
                </a:solidFill>
                <a:latin typeface="微软雅黑" panose="020B0503020204020204" charset="-122"/>
                <a:ea typeface="微软雅黑" panose="020B0503020204020204" charset="-122"/>
              </a:rPr>
              <a:t>监督和检查不是信任不信任的问题，而是游戏规则！</a:t>
            </a:r>
            <a:r>
              <a:rPr lang="zh-CN" altLang="en-US" sz="1500" spc="30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后续追踪是计划得以成功执行的不可或缺的要素。</a:t>
            </a:r>
            <a:endParaRPr lang="zh-CN" altLang="en-US" sz="1500" spc="300" noProof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622679" y="554400"/>
            <a:ext cx="7545292" cy="61554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zh-CN" altLang="en-US" sz="3200" b="1" smtClean="0">
                <a:solidFill>
                  <a:srgbClr val="C00000"/>
                </a:solidFill>
                <a:ea typeface="微软雅黑" panose="020B0503020204020204" charset="-122"/>
              </a:rPr>
              <a:t>怎样提升执行力</a:t>
            </a:r>
            <a:endParaRPr lang="zh-CN" altLang="en-US" sz="3200" b="1" dirty="0">
              <a:solidFill>
                <a:srgbClr val="C00000"/>
              </a:solidFill>
              <a:ea typeface="微软雅黑" panose="020B0503020204020204" charset="-122"/>
            </a:endParaRPr>
          </a:p>
        </p:txBody>
      </p:sp>
      <p:pic>
        <p:nvPicPr>
          <p:cNvPr id="8" name="图片 7" descr="5a97c4ad0c67a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7032225" y="1268760"/>
            <a:ext cx="4679317" cy="5400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6" grpId="0"/>
      <p:bldP spid="25" grpId="0"/>
      <p:bldP spid="2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六边形 3"/>
          <p:cNvSpPr/>
          <p:nvPr/>
        </p:nvSpPr>
        <p:spPr>
          <a:xfrm>
            <a:off x="5926456" y="1922145"/>
            <a:ext cx="5443855" cy="670560"/>
          </a:xfrm>
          <a:prstGeom prst="hexagon">
            <a:avLst>
              <a:gd name="adj" fmla="val 0"/>
              <a:gd name="vf" fmla="val 11547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6" name="TextBox 560"/>
          <p:cNvSpPr txBox="1"/>
          <p:nvPr/>
        </p:nvSpPr>
        <p:spPr>
          <a:xfrm>
            <a:off x="6874722" y="1986000"/>
            <a:ext cx="6149340" cy="521971"/>
          </a:xfrm>
          <a:prstGeom prst="rect">
            <a:avLst/>
          </a:prstGeom>
          <a:noFill/>
        </p:spPr>
        <p:txBody>
          <a:bodyPr vert="horz" wrap="square" lIns="91431" tIns="45715" rIns="91431" bIns="4571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en-US" altLang="zh-CN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3.</a:t>
            </a:r>
            <a:r>
              <a:rPr lang="zh-CN" altLang="en-US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监督</a:t>
            </a:r>
            <a:r>
              <a:rPr lang="zh-CN" altLang="en-US" sz="2800" spc="3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检查、跟进追踪</a:t>
            </a:r>
            <a:endParaRPr lang="zh-CN" altLang="en-US" sz="2800" spc="3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矩形 3"/>
          <p:cNvSpPr>
            <a:spLocks noChangeArrowheads="1"/>
          </p:cNvSpPr>
          <p:nvPr/>
        </p:nvSpPr>
        <p:spPr bwMode="auto">
          <a:xfrm>
            <a:off x="5926455" y="3750946"/>
            <a:ext cx="5469891" cy="1581192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 indent="457200" algn="just">
              <a:lnSpc>
                <a:spcPct val="129000"/>
              </a:lnSpc>
              <a:spcAft>
                <a:spcPts val="600"/>
              </a:spcAft>
              <a:defRPr/>
            </a:pPr>
            <a:r>
              <a:rPr lang="en-US" altLang="zh-CN" sz="1500" spc="300" noProof="1">
                <a:latin typeface="微软雅黑" panose="020B0503020204020204" charset="-122"/>
                <a:ea typeface="微软雅黑" panose="020B0503020204020204" charset="-122"/>
              </a:rPr>
              <a:t>《</a:t>
            </a:r>
            <a:r>
              <a:rPr lang="zh-CN" altLang="en-US" sz="1500" spc="300" noProof="1">
                <a:latin typeface="微软雅黑" panose="020B0503020204020204" charset="-122"/>
                <a:ea typeface="微软雅黑" panose="020B0503020204020204" charset="-122"/>
              </a:rPr>
              <a:t>执行</a:t>
            </a:r>
            <a:r>
              <a:rPr lang="en-US" altLang="zh-CN" sz="1500" spc="300" noProof="1">
                <a:latin typeface="微软雅黑" panose="020B0503020204020204" charset="-122"/>
                <a:ea typeface="微软雅黑" panose="020B0503020204020204" charset="-122"/>
              </a:rPr>
              <a:t>》</a:t>
            </a:r>
            <a:r>
              <a:rPr lang="zh-CN" altLang="en-US" sz="1500" spc="300" noProof="1">
                <a:latin typeface="微软雅黑" panose="020B0503020204020204" charset="-122"/>
                <a:ea typeface="微软雅黑" panose="020B0503020204020204" charset="-122"/>
              </a:rPr>
              <a:t>书中描述道“在每次会议之后，最好能制定一份清晰的跟进计划：目标是什么，谁负责这项任务，什么时候完成，通过何种方式完成，需要使用什么资源，下一次项目进度讨论什么时候进行，通过何种方式进行，将有哪些人参加等等。” </a:t>
            </a:r>
            <a:endParaRPr lang="zh-CN" altLang="en-US" sz="1500" spc="300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矩形 3"/>
          <p:cNvSpPr>
            <a:spLocks noChangeArrowheads="1"/>
          </p:cNvSpPr>
          <p:nvPr/>
        </p:nvSpPr>
        <p:spPr bwMode="auto">
          <a:xfrm>
            <a:off x="5926455" y="2774317"/>
            <a:ext cx="5469891" cy="1283418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 indent="457200" algn="just">
              <a:lnSpc>
                <a:spcPct val="129000"/>
              </a:lnSpc>
              <a:spcAft>
                <a:spcPts val="600"/>
              </a:spcAft>
              <a:defRPr/>
            </a:pPr>
            <a:r>
              <a:rPr lang="en-US" altLang="zh-CN" sz="1500" spc="300" noProof="1">
                <a:latin typeface="微软雅黑" panose="020B0503020204020204" charset="-122"/>
                <a:ea typeface="微软雅黑" panose="020B0503020204020204" charset="-122"/>
              </a:rPr>
              <a:t>GE</a:t>
            </a:r>
            <a:r>
              <a:rPr lang="zh-CN" altLang="en-US" sz="1500" spc="300" noProof="1">
                <a:latin typeface="微软雅黑" panose="020B0503020204020204" charset="-122"/>
                <a:ea typeface="微软雅黑" panose="020B0503020204020204" charset="-122"/>
              </a:rPr>
              <a:t>通过实行 “六西格玛”质量管理体系，节省了</a:t>
            </a:r>
            <a:r>
              <a:rPr lang="en-US" altLang="zh-CN" sz="1500" spc="300" noProof="1">
                <a:latin typeface="微软雅黑" panose="020B0503020204020204" charset="-122"/>
                <a:ea typeface="微软雅黑" panose="020B0503020204020204" charset="-122"/>
              </a:rPr>
              <a:t>20</a:t>
            </a:r>
            <a:r>
              <a:rPr lang="zh-CN" altLang="en-US" sz="1500" spc="300" noProof="1">
                <a:latin typeface="微软雅黑" panose="020B0503020204020204" charset="-122"/>
                <a:ea typeface="微软雅黑" panose="020B0503020204020204" charset="-122"/>
              </a:rPr>
              <a:t>亿美金，“六西格玛”的思想核心是：</a:t>
            </a:r>
            <a:r>
              <a:rPr lang="zh-CN" altLang="en-US" sz="1500" b="1" spc="300" noProof="1">
                <a:latin typeface="微软雅黑" panose="020B0503020204020204" charset="-122"/>
                <a:ea typeface="微软雅黑" panose="020B0503020204020204" charset="-122"/>
              </a:rPr>
              <a:t>如果你强调什么，就把他量化；你不量化，就说明你不重视。</a:t>
            </a:r>
            <a:endParaRPr lang="zh-CN" altLang="en-US" sz="1500" b="1" spc="300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622679" y="554400"/>
            <a:ext cx="7545292" cy="61554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zh-CN" altLang="en-US" sz="3200" b="1" smtClean="0">
                <a:solidFill>
                  <a:srgbClr val="C00000"/>
                </a:solidFill>
                <a:ea typeface="微软雅黑" panose="020B0503020204020204" charset="-122"/>
              </a:rPr>
              <a:t>怎样提升执行力</a:t>
            </a:r>
            <a:endParaRPr lang="zh-CN" altLang="en-US" sz="3200" b="1" dirty="0">
              <a:solidFill>
                <a:srgbClr val="C00000"/>
              </a:solidFill>
              <a:ea typeface="微软雅黑" panose="020B0503020204020204" charset="-122"/>
            </a:endParaRPr>
          </a:p>
        </p:txBody>
      </p:sp>
      <p:pic>
        <p:nvPicPr>
          <p:cNvPr id="8" name="图片 7" descr="5a97c4ad0c5ce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054783" y="1052736"/>
            <a:ext cx="5229625" cy="54452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6" grpId="0"/>
      <p:bldP spid="12" grpId="0"/>
      <p:bldP spid="1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六边形 2"/>
          <p:cNvSpPr/>
          <p:nvPr/>
        </p:nvSpPr>
        <p:spPr>
          <a:xfrm>
            <a:off x="1032446" y="2092325"/>
            <a:ext cx="6278157" cy="670560"/>
          </a:xfrm>
          <a:prstGeom prst="hexagon">
            <a:avLst>
              <a:gd name="adj" fmla="val 0"/>
              <a:gd name="vf" fmla="val 11547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5" name="TextBox 560"/>
          <p:cNvSpPr txBox="1"/>
          <p:nvPr/>
        </p:nvSpPr>
        <p:spPr>
          <a:xfrm>
            <a:off x="1327941" y="2193926"/>
            <a:ext cx="6520815" cy="521971"/>
          </a:xfrm>
          <a:prstGeom prst="rect">
            <a:avLst/>
          </a:prstGeom>
          <a:noFill/>
        </p:spPr>
        <p:txBody>
          <a:bodyPr vert="horz" wrap="square" lIns="91431" tIns="45715" rIns="91431" bIns="4571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en-US" altLang="zh-CN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4.</a:t>
            </a:r>
            <a:r>
              <a:rPr lang="zh-CN" altLang="en-US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奖惩</a:t>
            </a:r>
            <a:r>
              <a:rPr lang="zh-CN" altLang="en-US" sz="2800" spc="3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分明，回报员工</a:t>
            </a:r>
            <a:endParaRPr lang="zh-CN" altLang="en-US" sz="2800" spc="3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矩形 3"/>
          <p:cNvSpPr>
            <a:spLocks noChangeArrowheads="1"/>
          </p:cNvSpPr>
          <p:nvPr/>
        </p:nvSpPr>
        <p:spPr bwMode="auto">
          <a:xfrm>
            <a:off x="1032444" y="3902711"/>
            <a:ext cx="6277400" cy="1878966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 indent="457200" algn="just">
              <a:lnSpc>
                <a:spcPct val="129000"/>
              </a:lnSpc>
              <a:spcAft>
                <a:spcPts val="600"/>
              </a:spcAft>
              <a:defRPr/>
            </a:pPr>
            <a:r>
              <a:rPr lang="en-US" altLang="zh-CN" sz="1500" spc="300" noProof="1">
                <a:latin typeface="微软雅黑" panose="020B0503020204020204" charset="-122"/>
                <a:ea typeface="微软雅黑" panose="020B0503020204020204" charset="-122"/>
              </a:rPr>
              <a:t>《</a:t>
            </a:r>
            <a:r>
              <a:rPr lang="zh-CN" altLang="en-US" sz="1500" spc="300" noProof="1">
                <a:latin typeface="微软雅黑" panose="020B0503020204020204" charset="-122"/>
                <a:ea typeface="微软雅黑" panose="020B0503020204020204" charset="-122"/>
              </a:rPr>
              <a:t>汉武大帝</a:t>
            </a:r>
            <a:r>
              <a:rPr lang="en-US" altLang="zh-CN" sz="1500" spc="300" noProof="1">
                <a:latin typeface="微软雅黑" panose="020B0503020204020204" charset="-122"/>
                <a:ea typeface="微软雅黑" panose="020B0503020204020204" charset="-122"/>
              </a:rPr>
              <a:t>》</a:t>
            </a:r>
            <a:r>
              <a:rPr lang="zh-CN" altLang="en-US" sz="1500" spc="300" noProof="1">
                <a:latin typeface="微软雅黑" panose="020B0503020204020204" charset="-122"/>
                <a:ea typeface="微软雅黑" panose="020B0503020204020204" charset="-122"/>
              </a:rPr>
              <a:t>中的霍去病说：“作为将军，不一定要和士兵同吃同住，只要奖罚分明，士兵自然勇往直前。”刚开始，大将军卫青不以为然，但是事实证明他的论断是正确，他的部队所向披靡，无人能挡，取得了赫赫战功，让人不得不折服。由此，我们悟出：在企业里，</a:t>
            </a:r>
            <a:r>
              <a:rPr lang="zh-CN" altLang="en-US" sz="1500" b="1" spc="300" noProof="1">
                <a:latin typeface="微软雅黑" panose="020B0503020204020204" charset="-122"/>
                <a:ea typeface="微软雅黑" panose="020B0503020204020204" charset="-122"/>
              </a:rPr>
              <a:t>奖惩分明也是提高执行力的有力杠杆。</a:t>
            </a:r>
            <a:endParaRPr lang="zh-CN" altLang="en-US" sz="1500" b="1" spc="300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矩形 3"/>
          <p:cNvSpPr>
            <a:spLocks noChangeArrowheads="1"/>
          </p:cNvSpPr>
          <p:nvPr/>
        </p:nvSpPr>
        <p:spPr bwMode="auto">
          <a:xfrm>
            <a:off x="1032444" y="2937512"/>
            <a:ext cx="6277400" cy="985644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 indent="457200" algn="just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500" spc="300" noProof="1">
                <a:latin typeface="微软雅黑" panose="020B0503020204020204" charset="-122"/>
                <a:ea typeface="微软雅黑" panose="020B0503020204020204" charset="-122"/>
              </a:rPr>
              <a:t>有人提出</a:t>
            </a:r>
            <a:r>
              <a:rPr lang="zh-CN" altLang="en-US" sz="1500" b="1" spc="300" noProof="1">
                <a:latin typeface="微软雅黑" panose="020B0503020204020204" charset="-122"/>
                <a:ea typeface="微软雅黑" panose="020B0503020204020204" charset="-122"/>
              </a:rPr>
              <a:t>“执行力</a:t>
            </a:r>
            <a:r>
              <a:rPr lang="en-US" altLang="zh-CN" sz="1500" b="1" spc="300" noProof="1">
                <a:latin typeface="微软雅黑" panose="020B0503020204020204" charset="-122"/>
                <a:ea typeface="微软雅黑" panose="020B0503020204020204" charset="-122"/>
              </a:rPr>
              <a:t>=</a:t>
            </a:r>
            <a:r>
              <a:rPr lang="zh-CN" altLang="en-US" sz="1500" b="1" spc="300" noProof="1">
                <a:latin typeface="微软雅黑" panose="020B0503020204020204" charset="-122"/>
                <a:ea typeface="微软雅黑" panose="020B0503020204020204" charset="-122"/>
              </a:rPr>
              <a:t>制度</a:t>
            </a:r>
            <a:r>
              <a:rPr lang="en-US" altLang="zh-CN" sz="1500" b="1" spc="300" noProof="1">
                <a:latin typeface="微软雅黑" panose="020B0503020204020204" charset="-122"/>
                <a:ea typeface="微软雅黑" panose="020B0503020204020204" charset="-122"/>
              </a:rPr>
              <a:t>+</a:t>
            </a:r>
            <a:r>
              <a:rPr lang="zh-CN" altLang="en-US" sz="1500" b="1" spc="300" noProof="1">
                <a:latin typeface="微软雅黑" panose="020B0503020204020204" charset="-122"/>
                <a:ea typeface="微软雅黑" panose="020B0503020204020204" charset="-122"/>
              </a:rPr>
              <a:t>监督</a:t>
            </a:r>
            <a:r>
              <a:rPr lang="en-US" altLang="zh-CN" sz="1500" b="1" spc="300" noProof="1">
                <a:latin typeface="微软雅黑" panose="020B0503020204020204" charset="-122"/>
                <a:ea typeface="微软雅黑" panose="020B0503020204020204" charset="-122"/>
              </a:rPr>
              <a:t>+</a:t>
            </a:r>
            <a:r>
              <a:rPr lang="zh-CN" altLang="en-US" sz="1500" b="1" spc="300" noProof="1">
                <a:latin typeface="微软雅黑" panose="020B0503020204020204" charset="-122"/>
                <a:ea typeface="微软雅黑" panose="020B0503020204020204" charset="-122"/>
              </a:rPr>
              <a:t>奖罚”</a:t>
            </a:r>
            <a:r>
              <a:rPr lang="zh-CN" altLang="en-US" sz="1500" spc="300" noProof="1">
                <a:latin typeface="微软雅黑" panose="020B0503020204020204" charset="-122"/>
                <a:ea typeface="微软雅黑" panose="020B0503020204020204" charset="-122"/>
              </a:rPr>
              <a:t>这样的一个公式。抛开长期的企业文化建设层面来讲，我们认为，这的确是一个可以立竿见影的办法。</a:t>
            </a:r>
            <a:endParaRPr lang="zh-CN" altLang="en-US" sz="1500" spc="300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622679" y="554400"/>
            <a:ext cx="7545292" cy="61554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zh-CN" altLang="en-US" sz="3200" b="1" smtClean="0">
                <a:solidFill>
                  <a:srgbClr val="C00000"/>
                </a:solidFill>
                <a:ea typeface="微软雅黑" panose="020B0503020204020204" charset="-122"/>
              </a:rPr>
              <a:t>怎样提升执行力</a:t>
            </a:r>
            <a:endParaRPr lang="zh-CN" altLang="en-US" sz="3200" b="1" dirty="0">
              <a:solidFill>
                <a:srgbClr val="C00000"/>
              </a:solidFill>
              <a:ea typeface="微软雅黑" panose="020B0503020204020204" charset="-122"/>
            </a:endParaRPr>
          </a:p>
        </p:txBody>
      </p:sp>
      <p:pic>
        <p:nvPicPr>
          <p:cNvPr id="8" name="Picture 3" descr="C:\Users\Administrator\Desktop\fc047933aff9bc9cc37740bfa8fe1c79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7896434" y="1916832"/>
            <a:ext cx="3240073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5" grpId="0"/>
      <p:bldP spid="12" grpId="0"/>
      <p:bldP spid="1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六边形 3"/>
          <p:cNvSpPr/>
          <p:nvPr/>
        </p:nvSpPr>
        <p:spPr>
          <a:xfrm>
            <a:off x="1071246" y="2232025"/>
            <a:ext cx="5258434" cy="670560"/>
          </a:xfrm>
          <a:prstGeom prst="hexagon">
            <a:avLst>
              <a:gd name="adj" fmla="val 0"/>
              <a:gd name="vf" fmla="val 11547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6" name="TextBox 560"/>
          <p:cNvSpPr txBox="1"/>
          <p:nvPr/>
        </p:nvSpPr>
        <p:spPr>
          <a:xfrm>
            <a:off x="1523731" y="2296194"/>
            <a:ext cx="6520815" cy="521971"/>
          </a:xfrm>
          <a:prstGeom prst="rect">
            <a:avLst/>
          </a:prstGeom>
          <a:noFill/>
        </p:spPr>
        <p:txBody>
          <a:bodyPr vert="horz" wrap="square" lIns="91431" tIns="45715" rIns="91431" bIns="4571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en-US" altLang="zh-CN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5.</a:t>
            </a:r>
            <a:r>
              <a:rPr lang="zh-CN" altLang="en-US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韦尔奇</a:t>
            </a:r>
            <a:r>
              <a:rPr lang="zh-CN" altLang="en-US" sz="2800" spc="3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用人的三大理念</a:t>
            </a:r>
            <a:endParaRPr lang="zh-CN" altLang="en-US" sz="2800" spc="3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68071" y="3056892"/>
            <a:ext cx="5262245" cy="201900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indent="457200" algn="just">
              <a:lnSpc>
                <a:spcPct val="120000"/>
              </a:lnSpc>
              <a:spcBef>
                <a:spcPts val="600"/>
              </a:spcBef>
            </a:pPr>
            <a:r>
              <a:rPr lang="zh-CN" altLang="en-US" sz="1600" spc="30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一、找到优秀的管理人员，给他们足够的资源和权力，让他们去充分的发挥；</a:t>
            </a:r>
            <a:endParaRPr lang="zh-CN" altLang="en-US" sz="1600" spc="300" noProof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indent="457200" algn="just">
              <a:lnSpc>
                <a:spcPct val="120000"/>
              </a:lnSpc>
              <a:spcBef>
                <a:spcPts val="600"/>
              </a:spcBef>
            </a:pPr>
            <a:r>
              <a:rPr lang="zh-CN" altLang="en-US" sz="1600" spc="30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二、提拔和奖励你最优秀的员工，给他们不可思议的薪资，让他们来为你经营企业；</a:t>
            </a:r>
            <a:endParaRPr lang="zh-CN" altLang="en-US" sz="1600" spc="300" noProof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indent="457200" algn="just">
              <a:lnSpc>
                <a:spcPct val="120000"/>
              </a:lnSpc>
              <a:spcBef>
                <a:spcPts val="600"/>
              </a:spcBef>
            </a:pPr>
            <a:r>
              <a:rPr lang="zh-CN" altLang="en-US" sz="1600" spc="30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三、毫不迟疑地去掉不合格的经理，他们应该去能够发挥他们特点的公司。</a:t>
            </a:r>
            <a:endParaRPr lang="zh-CN" altLang="en-US" sz="1600" spc="300" noProof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622679" y="554400"/>
            <a:ext cx="7545292" cy="61554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zh-CN" altLang="en-US" sz="3200" b="1" smtClean="0">
                <a:solidFill>
                  <a:srgbClr val="C00000"/>
                </a:solidFill>
                <a:ea typeface="微软雅黑" panose="020B0503020204020204" charset="-122"/>
              </a:rPr>
              <a:t>怎样提升执行力</a:t>
            </a:r>
            <a:endParaRPr lang="zh-CN" altLang="en-US" sz="3200" b="1" dirty="0">
              <a:solidFill>
                <a:srgbClr val="C00000"/>
              </a:solidFill>
              <a:ea typeface="微软雅黑" panose="020B0503020204020204" charset="-122"/>
            </a:endParaRPr>
          </a:p>
        </p:txBody>
      </p:sp>
      <p:pic>
        <p:nvPicPr>
          <p:cNvPr id="7" name="Picture 2" descr="C:\Users\Administrator\Desktop\6c1a16faabe0f13947f3144c4448f036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960208" y="1700808"/>
            <a:ext cx="3888938" cy="4749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六边形 3"/>
          <p:cNvSpPr/>
          <p:nvPr/>
        </p:nvSpPr>
        <p:spPr>
          <a:xfrm>
            <a:off x="5447031" y="2141220"/>
            <a:ext cx="6149975" cy="670560"/>
          </a:xfrm>
          <a:prstGeom prst="hexagon">
            <a:avLst>
              <a:gd name="adj" fmla="val 0"/>
              <a:gd name="vf" fmla="val 11547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6" name="TextBox 560"/>
          <p:cNvSpPr txBox="1"/>
          <p:nvPr/>
        </p:nvSpPr>
        <p:spPr>
          <a:xfrm>
            <a:off x="6096001" y="2196181"/>
            <a:ext cx="6149340" cy="521971"/>
          </a:xfrm>
          <a:prstGeom prst="rect">
            <a:avLst/>
          </a:prstGeom>
          <a:noFill/>
        </p:spPr>
        <p:txBody>
          <a:bodyPr vert="horz" wrap="square" lIns="91431" tIns="45715" rIns="91431" bIns="4571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en-US" altLang="zh-CN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6.</a:t>
            </a:r>
            <a:r>
              <a:rPr lang="zh-CN" altLang="en-US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树立</a:t>
            </a:r>
            <a:r>
              <a:rPr lang="zh-CN" altLang="en-US" sz="2800" spc="3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目标，并加强危机意识</a:t>
            </a:r>
            <a:endParaRPr lang="zh-CN" altLang="en-US" sz="2800" spc="3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矩形 3"/>
          <p:cNvSpPr/>
          <p:nvPr/>
        </p:nvSpPr>
        <p:spPr>
          <a:xfrm>
            <a:off x="5447031" y="4185689"/>
            <a:ext cx="6149340" cy="886386"/>
          </a:xfrm>
          <a:prstGeom prst="rect">
            <a:avLst/>
          </a:prstGeom>
          <a:noFill/>
          <a:ln w="9525">
            <a:noFill/>
          </a:ln>
        </p:spPr>
        <p:txBody>
          <a:bodyPr wrap="square" lIns="91431" tIns="45715" rIns="91431" bIns="45715" anchor="t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</a:pPr>
            <a:r>
              <a:rPr lang="zh-CN" altLang="en-US" sz="2000" b="1" dirty="0">
                <a:latin typeface="微软雅黑" panose="020B0503020204020204" charset="-122"/>
                <a:ea typeface="微软雅黑" panose="020B0503020204020204" charset="-122"/>
              </a:rPr>
              <a:t>通过目标的牵引和危机感的推促，改变自己麻木不仁，安于现状，裹足不前的危险状态。</a:t>
            </a:r>
            <a:endParaRPr lang="zh-CN" altLang="en-US" sz="20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矩形 3"/>
          <p:cNvSpPr>
            <a:spLocks noChangeArrowheads="1"/>
          </p:cNvSpPr>
          <p:nvPr/>
        </p:nvSpPr>
        <p:spPr bwMode="auto">
          <a:xfrm>
            <a:off x="5447031" y="3261765"/>
            <a:ext cx="6149340" cy="985644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 indent="457200" algn="just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500" spc="300" noProof="1">
                <a:latin typeface="微软雅黑" panose="020B0503020204020204" charset="-122"/>
                <a:ea typeface="微软雅黑" panose="020B0503020204020204" charset="-122"/>
              </a:rPr>
              <a:t>改变自己浑浑噩噩的状态，认识到社会竞争的残酷性，做好个人的职业生涯规划，制定阶段化的目标和切实可行的计划，并严格要求自己，提高自己的工作能力和执行力。</a:t>
            </a:r>
            <a:endParaRPr lang="zh-CN" altLang="en-US" sz="1500" spc="300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622679" y="554400"/>
            <a:ext cx="7545292" cy="61554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zh-CN" altLang="en-US" sz="3200" b="1" smtClean="0">
                <a:solidFill>
                  <a:srgbClr val="C00000"/>
                </a:solidFill>
                <a:ea typeface="微软雅黑" panose="020B0503020204020204" charset="-122"/>
              </a:rPr>
              <a:t>怎样提升执行力</a:t>
            </a:r>
            <a:endParaRPr lang="zh-CN" altLang="en-US" sz="3200" b="1" dirty="0">
              <a:solidFill>
                <a:srgbClr val="C00000"/>
              </a:solidFill>
              <a:ea typeface="微软雅黑" panose="020B0503020204020204" charset="-122"/>
            </a:endParaRPr>
          </a:p>
        </p:txBody>
      </p:sp>
      <p:pic>
        <p:nvPicPr>
          <p:cNvPr id="8" name="stick figure red pen"/>
          <p:cNvPicPr>
            <a:picLocks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351096" y="1850574"/>
            <a:ext cx="2592625" cy="5007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6" grpId="0"/>
      <p:bldP spid="3" grpId="0"/>
      <p:bldP spid="1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六边形 3"/>
          <p:cNvSpPr/>
          <p:nvPr/>
        </p:nvSpPr>
        <p:spPr>
          <a:xfrm>
            <a:off x="1189783" y="2224289"/>
            <a:ext cx="5258434" cy="670560"/>
          </a:xfrm>
          <a:prstGeom prst="hexagon">
            <a:avLst>
              <a:gd name="adj" fmla="val 0"/>
              <a:gd name="vf" fmla="val 11547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6" name="TextBox 560"/>
          <p:cNvSpPr txBox="1"/>
          <p:nvPr/>
        </p:nvSpPr>
        <p:spPr>
          <a:xfrm>
            <a:off x="1790051" y="2312910"/>
            <a:ext cx="6520815" cy="521971"/>
          </a:xfrm>
          <a:prstGeom prst="rect">
            <a:avLst/>
          </a:prstGeom>
          <a:noFill/>
        </p:spPr>
        <p:txBody>
          <a:bodyPr vert="horz" wrap="square" lIns="91431" tIns="45715" rIns="91431" bIns="4571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en-US" altLang="zh-CN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7.</a:t>
            </a:r>
            <a:r>
              <a:rPr lang="zh-CN" altLang="en-US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磨练</a:t>
            </a:r>
            <a:r>
              <a:rPr lang="zh-CN" altLang="en-US" sz="2800" spc="3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意志，培养毅力</a:t>
            </a:r>
            <a:endParaRPr lang="zh-CN" altLang="en-US" sz="2800" spc="3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矩形 3"/>
          <p:cNvSpPr/>
          <p:nvPr/>
        </p:nvSpPr>
        <p:spPr>
          <a:xfrm>
            <a:off x="1189783" y="4366780"/>
            <a:ext cx="5259071" cy="886386"/>
          </a:xfrm>
          <a:prstGeom prst="rect">
            <a:avLst/>
          </a:prstGeom>
          <a:noFill/>
          <a:ln w="9525">
            <a:noFill/>
          </a:ln>
        </p:spPr>
        <p:txBody>
          <a:bodyPr wrap="square" lIns="91431" tIns="45715" rIns="91431" bIns="45715" anchor="t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</a:pPr>
            <a:r>
              <a:rPr lang="zh-CN" altLang="en-US" sz="2000" b="1" dirty="0">
                <a:latin typeface="微软雅黑" panose="020B0503020204020204" charset="-122"/>
                <a:ea typeface="微软雅黑" panose="020B0503020204020204" charset="-122"/>
              </a:rPr>
              <a:t>因此，遇到困难或挫折，要有“啃下硬骨头”的勇气和决心，绝不要轻易放弃！</a:t>
            </a:r>
            <a:endParaRPr lang="zh-CN" altLang="en-US" sz="20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矩形 3"/>
          <p:cNvSpPr>
            <a:spLocks noChangeArrowheads="1"/>
          </p:cNvSpPr>
          <p:nvPr/>
        </p:nvSpPr>
        <p:spPr bwMode="auto">
          <a:xfrm>
            <a:off x="1189783" y="3178059"/>
            <a:ext cx="5314315" cy="1283418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 indent="457200" algn="just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500" spc="300" noProof="1">
                <a:latin typeface="微软雅黑" panose="020B0503020204020204" charset="-122"/>
                <a:ea typeface="微软雅黑" panose="020B0503020204020204" charset="-122"/>
              </a:rPr>
              <a:t>曾仕强说，“我们要了解，一个人如果没有做大事的打算就算了，既然要做大事，就要面对困难和挫折。挫折越严重，你就越知道自己是要做大事的人，这样激励自己才能成功。”</a:t>
            </a:r>
            <a:endParaRPr lang="zh-CN" altLang="en-US" sz="1500" spc="300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622679" y="554400"/>
            <a:ext cx="7545292" cy="61554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zh-CN" altLang="en-US" sz="3200" b="1" smtClean="0">
                <a:solidFill>
                  <a:srgbClr val="C00000"/>
                </a:solidFill>
                <a:ea typeface="微软雅黑" panose="020B0503020204020204" charset="-122"/>
              </a:rPr>
              <a:t>怎样提升执行力</a:t>
            </a:r>
            <a:endParaRPr lang="zh-CN" altLang="en-US" sz="3200" b="1" dirty="0">
              <a:solidFill>
                <a:srgbClr val="C00000"/>
              </a:solidFill>
              <a:ea typeface="微软雅黑" panose="020B0503020204020204" charset="-122"/>
            </a:endParaRPr>
          </a:p>
        </p:txBody>
      </p:sp>
      <p:pic>
        <p:nvPicPr>
          <p:cNvPr id="8" name="Picture 2" descr="C:\Users\Administrator\Desktop\6c1a16faabe0f13947f3144c4448f036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7104243" y="1745432"/>
            <a:ext cx="4186020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6" grpId="0"/>
      <p:bldP spid="3" grpId="0"/>
      <p:bldP spid="1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六边形 2"/>
          <p:cNvSpPr/>
          <p:nvPr/>
        </p:nvSpPr>
        <p:spPr>
          <a:xfrm>
            <a:off x="5784217" y="1936115"/>
            <a:ext cx="5443855" cy="670560"/>
          </a:xfrm>
          <a:prstGeom prst="hexagon">
            <a:avLst>
              <a:gd name="adj" fmla="val 0"/>
              <a:gd name="vf" fmla="val 11547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5" name="TextBox 560"/>
          <p:cNvSpPr txBox="1"/>
          <p:nvPr/>
        </p:nvSpPr>
        <p:spPr>
          <a:xfrm>
            <a:off x="6867948" y="1999200"/>
            <a:ext cx="6149340" cy="521971"/>
          </a:xfrm>
          <a:prstGeom prst="rect">
            <a:avLst/>
          </a:prstGeom>
          <a:noFill/>
        </p:spPr>
        <p:txBody>
          <a:bodyPr vert="horz" wrap="square" lIns="91431" tIns="45715" rIns="91431" bIns="4571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en-US" altLang="zh-CN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8.</a:t>
            </a:r>
            <a:r>
              <a:rPr lang="zh-CN" altLang="en-US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绝不</a:t>
            </a:r>
            <a:r>
              <a:rPr lang="zh-CN" altLang="en-US" sz="2800" spc="3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拖延，立即行动</a:t>
            </a:r>
            <a:endParaRPr lang="zh-CN" altLang="en-US" sz="2800" spc="3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Dark Gray"/>
          <p:cNvSpPr/>
          <p:nvPr/>
        </p:nvSpPr>
        <p:spPr>
          <a:xfrm>
            <a:off x="5857241" y="4734562"/>
            <a:ext cx="5369560" cy="503555"/>
          </a:xfrm>
          <a:prstGeom prst="hexagon">
            <a:avLst>
              <a:gd name="adj" fmla="val 0"/>
              <a:gd name="vf" fmla="val 11547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zh-CN" altLang="en-US" sz="2100" dirty="0">
                <a:latin typeface="微软雅黑" panose="020B0503020204020204" charset="-122"/>
                <a:ea typeface="微软雅黑" panose="020B0503020204020204" charset="-122"/>
              </a:rPr>
              <a:t>因此，要做行动的巨人！</a:t>
            </a:r>
            <a:endParaRPr lang="zh-CN" altLang="en-US" sz="21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矩形 3"/>
          <p:cNvSpPr>
            <a:spLocks noChangeArrowheads="1"/>
          </p:cNvSpPr>
          <p:nvPr/>
        </p:nvSpPr>
        <p:spPr bwMode="auto">
          <a:xfrm>
            <a:off x="5784216" y="2810512"/>
            <a:ext cx="5441950" cy="985644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 indent="457200" algn="just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500" spc="30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晏子说</a:t>
            </a:r>
            <a:r>
              <a:rPr lang="zh-CN" altLang="en-US" sz="1500" spc="300" noProof="1">
                <a:solidFill>
                  <a:srgbClr val="562715"/>
                </a:solidFill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lang="zh-CN" altLang="en-US" sz="1500" b="1" spc="300" noProof="1">
                <a:solidFill>
                  <a:srgbClr val="562715"/>
                </a:solidFill>
                <a:latin typeface="微软雅黑" panose="020B0503020204020204" charset="-122"/>
                <a:ea typeface="微软雅黑" panose="020B0503020204020204" charset="-122"/>
              </a:rPr>
              <a:t>“为者常成，行者常至”</a:t>
            </a:r>
            <a:r>
              <a:rPr lang="zh-CN" altLang="en-US" sz="1500" spc="300" noProof="1">
                <a:solidFill>
                  <a:srgbClr val="22477D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r>
              <a:rPr lang="zh-CN" altLang="en-US" sz="1500" spc="30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行动未必带来好的结果，但不行动就永远不会有结果。行动，撬动梦想。</a:t>
            </a:r>
            <a:endParaRPr lang="zh-CN" altLang="en-US" sz="1500" spc="300" noProof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矩形 3"/>
          <p:cNvSpPr>
            <a:spLocks noChangeArrowheads="1"/>
          </p:cNvSpPr>
          <p:nvPr/>
        </p:nvSpPr>
        <p:spPr bwMode="auto">
          <a:xfrm>
            <a:off x="5784216" y="3664586"/>
            <a:ext cx="5441950" cy="985644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 indent="457200" algn="just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500" b="1" spc="300" noProof="1">
                <a:solidFill>
                  <a:srgbClr val="562715"/>
                </a:solidFill>
                <a:latin typeface="微软雅黑" panose="020B0503020204020204" charset="-122"/>
                <a:ea typeface="微软雅黑" panose="020B0503020204020204" charset="-122"/>
              </a:rPr>
              <a:t>说一尺、不如做一寸，想一丈、不如做一尺，任何事都立刻去做的人才是伟大的人</a:t>
            </a:r>
            <a:r>
              <a:rPr lang="zh-CN" altLang="en-US" sz="1500" spc="300" noProof="1">
                <a:solidFill>
                  <a:srgbClr val="562715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r>
              <a:rPr lang="zh-CN" altLang="en-US" sz="1500" spc="30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什么事情不怕自己不懂，只怕自己不做，边做边学，总会有成绩的。</a:t>
            </a:r>
            <a:endParaRPr lang="zh-CN" altLang="en-US" sz="1500" b="1" spc="300" noProof="1">
              <a:solidFill>
                <a:srgbClr val="E2008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Text Box 2"/>
          <p:cNvSpPr txBox="1">
            <a:spLocks noChangeArrowheads="1"/>
          </p:cNvSpPr>
          <p:nvPr/>
        </p:nvSpPr>
        <p:spPr bwMode="auto">
          <a:xfrm>
            <a:off x="622679" y="554400"/>
            <a:ext cx="7545292" cy="61554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zh-CN" altLang="en-US" sz="3200" b="1" smtClean="0">
                <a:solidFill>
                  <a:srgbClr val="C00000"/>
                </a:solidFill>
                <a:ea typeface="微软雅黑" panose="020B0503020204020204" charset="-122"/>
              </a:rPr>
              <a:t>怎样提升执行力</a:t>
            </a:r>
            <a:endParaRPr lang="zh-CN" altLang="en-US" sz="3200" b="1" dirty="0">
              <a:solidFill>
                <a:srgbClr val="C00000"/>
              </a:solidFill>
              <a:ea typeface="微软雅黑" panose="020B0503020204020204" charset="-122"/>
            </a:endParaRPr>
          </a:p>
        </p:txBody>
      </p:sp>
      <p:pic>
        <p:nvPicPr>
          <p:cNvPr id="9" name="图片 8" descr="5a97c4ad0c5ce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126801" y="1124744"/>
            <a:ext cx="5506253" cy="57332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5" grpId="0"/>
      <p:bldP spid="11" grpId="0" bldLvl="0" animBg="1"/>
      <p:bldP spid="12" grpId="0"/>
      <p:bldP spid="1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六边形 2"/>
          <p:cNvSpPr/>
          <p:nvPr/>
        </p:nvSpPr>
        <p:spPr>
          <a:xfrm>
            <a:off x="5713732" y="2089785"/>
            <a:ext cx="5443855" cy="670560"/>
          </a:xfrm>
          <a:prstGeom prst="hexagon">
            <a:avLst>
              <a:gd name="adj" fmla="val 0"/>
              <a:gd name="vf" fmla="val 11547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5" name="TextBox 560"/>
          <p:cNvSpPr txBox="1"/>
          <p:nvPr/>
        </p:nvSpPr>
        <p:spPr>
          <a:xfrm>
            <a:off x="6218653" y="2173009"/>
            <a:ext cx="6149340" cy="521971"/>
          </a:xfrm>
          <a:prstGeom prst="rect">
            <a:avLst/>
          </a:prstGeom>
          <a:noFill/>
        </p:spPr>
        <p:txBody>
          <a:bodyPr vert="horz" wrap="square" lIns="91431" tIns="45715" rIns="91431" bIns="4571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en-US" altLang="zh-CN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10.</a:t>
            </a:r>
            <a:r>
              <a:rPr lang="zh-CN" altLang="en-US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不要</a:t>
            </a:r>
            <a:r>
              <a:rPr lang="zh-CN" altLang="en-US" sz="2800" spc="3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迟疑，当机立断</a:t>
            </a:r>
            <a:endParaRPr lang="zh-CN" altLang="en-US" sz="2800" spc="3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矩形 3"/>
          <p:cNvSpPr>
            <a:spLocks noChangeArrowheads="1"/>
          </p:cNvSpPr>
          <p:nvPr/>
        </p:nvSpPr>
        <p:spPr bwMode="auto">
          <a:xfrm>
            <a:off x="5713731" y="2992756"/>
            <a:ext cx="5456554" cy="687871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 indent="457200" algn="just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500" spc="30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哥伦布说：“即使决定是错误的，那我们也可以通过执行来把事情做对，而不是再回头讨论”。</a:t>
            </a:r>
            <a:endParaRPr lang="zh-CN" altLang="en-US" sz="1500" spc="300" noProof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矩形 3"/>
          <p:cNvSpPr>
            <a:spLocks noChangeArrowheads="1"/>
          </p:cNvSpPr>
          <p:nvPr/>
        </p:nvSpPr>
        <p:spPr bwMode="auto">
          <a:xfrm>
            <a:off x="5713731" y="3639186"/>
            <a:ext cx="5456554" cy="1581192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 indent="457200" algn="just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500" spc="300" noProof="1">
                <a:solidFill>
                  <a:srgbClr val="562715"/>
                </a:solidFill>
                <a:latin typeface="方正正大黑简体" pitchFamily="2" charset="-122"/>
                <a:ea typeface="方正正大黑简体" pitchFamily="2" charset="-122"/>
              </a:rPr>
              <a:t>如果我们总是希望能把事情考虑周全以后再行动，这固然没错，但这也是瞻前顾后、你犹豫不决的体现。</a:t>
            </a:r>
            <a:r>
              <a:rPr lang="zh-CN" altLang="en-US" sz="1500" spc="30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我们做事不能当机立断，一旦犹豫不决的时候，我们便会畏缩。畏缩就无法前进，就会失去很多机会，就会徒徒蹉跎时光，留下悔念。</a:t>
            </a:r>
            <a:endParaRPr lang="zh-CN" altLang="en-US" sz="1500" spc="300" noProof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622679" y="554400"/>
            <a:ext cx="7545292" cy="61554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zh-CN" altLang="en-US" sz="3200" b="1" smtClean="0">
                <a:solidFill>
                  <a:srgbClr val="C00000"/>
                </a:solidFill>
                <a:ea typeface="微软雅黑" panose="020B0503020204020204" charset="-122"/>
              </a:rPr>
              <a:t>怎样提升执行力</a:t>
            </a:r>
            <a:endParaRPr lang="zh-CN" altLang="en-US" sz="3200" b="1" dirty="0">
              <a:solidFill>
                <a:srgbClr val="C00000"/>
              </a:solidFill>
              <a:ea typeface="微软雅黑" panose="020B0503020204020204" charset="-122"/>
            </a:endParaRPr>
          </a:p>
        </p:txBody>
      </p:sp>
      <p:pic>
        <p:nvPicPr>
          <p:cNvPr id="8" name="Picture 3" descr="C:\Users\Administrator\Desktop\fc047933aff9bc9cc37740bfa8fe1c79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486888" y="1628800"/>
            <a:ext cx="3528851" cy="4705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5" grpId="0"/>
      <p:bldP spid="2" grpId="0"/>
      <p:bldP spid="1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Box 7"/>
          <p:cNvSpPr>
            <a:spLocks noChangeArrowheads="1"/>
          </p:cNvSpPr>
          <p:nvPr/>
        </p:nvSpPr>
        <p:spPr bwMode="auto">
          <a:xfrm>
            <a:off x="4762975" y="3263659"/>
            <a:ext cx="742902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7200" b="1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执行力理念</a:t>
            </a:r>
            <a:r>
              <a:rPr lang="en-US" altLang="zh-CN" sz="7200" b="1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/</a:t>
            </a:r>
            <a:r>
              <a:rPr lang="zh-CN" altLang="en-US" sz="7200" b="1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原则</a:t>
            </a:r>
            <a:endParaRPr lang="zh-CN" altLang="en-US" sz="7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  <p:grpSp>
        <p:nvGrpSpPr>
          <p:cNvPr id="2" name="组合 112"/>
          <p:cNvGrpSpPr/>
          <p:nvPr/>
        </p:nvGrpSpPr>
        <p:grpSpPr>
          <a:xfrm>
            <a:off x="1715412" y="1765301"/>
            <a:ext cx="3593188" cy="4296022"/>
            <a:chOff x="4043417" y="2073090"/>
            <a:chExt cx="1923258" cy="2396300"/>
          </a:xfrm>
        </p:grpSpPr>
        <p:grpSp>
          <p:nvGrpSpPr>
            <p:cNvPr id="3" name="组合 113"/>
            <p:cNvGrpSpPr/>
            <p:nvPr/>
          </p:nvGrpSpPr>
          <p:grpSpPr>
            <a:xfrm>
              <a:off x="4043417" y="2073090"/>
              <a:ext cx="1923258" cy="2396300"/>
              <a:chOff x="7380501" y="2927402"/>
              <a:chExt cx="2311887" cy="2880512"/>
            </a:xfrm>
          </p:grpSpPr>
          <p:sp>
            <p:nvSpPr>
              <p:cNvPr id="10" name="椭圆 50"/>
              <p:cNvSpPr/>
              <p:nvPr/>
            </p:nvSpPr>
            <p:spPr>
              <a:xfrm rot="18900000">
                <a:off x="7501948" y="2927402"/>
                <a:ext cx="2190440" cy="2880512"/>
              </a:xfrm>
              <a:custGeom>
                <a:avLst/>
                <a:gdLst>
                  <a:gd name="connsiteX0" fmla="*/ 0 w 1674495"/>
                  <a:gd name="connsiteY0" fmla="*/ 1035368 h 2070735"/>
                  <a:gd name="connsiteX1" fmla="*/ 837248 w 1674495"/>
                  <a:gd name="connsiteY1" fmla="*/ 0 h 2070735"/>
                  <a:gd name="connsiteX2" fmla="*/ 1674496 w 1674495"/>
                  <a:gd name="connsiteY2" fmla="*/ 1035368 h 2070735"/>
                  <a:gd name="connsiteX3" fmla="*/ 837248 w 1674495"/>
                  <a:gd name="connsiteY3" fmla="*/ 2070736 h 2070735"/>
                  <a:gd name="connsiteX4" fmla="*/ 0 w 1674495"/>
                  <a:gd name="connsiteY4" fmla="*/ 1035368 h 2070735"/>
                  <a:gd name="connsiteX0-1" fmla="*/ 13249 w 1687745"/>
                  <a:gd name="connsiteY0-2" fmla="*/ 1035368 h 2070736"/>
                  <a:gd name="connsiteX1-3" fmla="*/ 850497 w 1687745"/>
                  <a:gd name="connsiteY1-4" fmla="*/ 0 h 2070736"/>
                  <a:gd name="connsiteX2-5" fmla="*/ 1687745 w 1687745"/>
                  <a:gd name="connsiteY2-6" fmla="*/ 1035368 h 2070736"/>
                  <a:gd name="connsiteX3-7" fmla="*/ 850497 w 1687745"/>
                  <a:gd name="connsiteY3-8" fmla="*/ 2070736 h 2070736"/>
                  <a:gd name="connsiteX4-9" fmla="*/ 13249 w 1687745"/>
                  <a:gd name="connsiteY4-10" fmla="*/ 1035368 h 2070736"/>
                  <a:gd name="connsiteX0-11" fmla="*/ 13249 w 1696474"/>
                  <a:gd name="connsiteY0-12" fmla="*/ 1035368 h 2070736"/>
                  <a:gd name="connsiteX1-13" fmla="*/ 850497 w 1696474"/>
                  <a:gd name="connsiteY1-14" fmla="*/ 0 h 2070736"/>
                  <a:gd name="connsiteX2-15" fmla="*/ 1687745 w 1696474"/>
                  <a:gd name="connsiteY2-16" fmla="*/ 1035368 h 2070736"/>
                  <a:gd name="connsiteX3-17" fmla="*/ 850497 w 1696474"/>
                  <a:gd name="connsiteY3-18" fmla="*/ 2070736 h 2070736"/>
                  <a:gd name="connsiteX4-19" fmla="*/ 13249 w 1696474"/>
                  <a:gd name="connsiteY4-20" fmla="*/ 1035368 h 207073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696474" h="2070736">
                    <a:moveTo>
                      <a:pt x="13249" y="1035368"/>
                    </a:moveTo>
                    <a:cubicBezTo>
                      <a:pt x="112309" y="471170"/>
                      <a:pt x="388098" y="0"/>
                      <a:pt x="850497" y="0"/>
                    </a:cubicBezTo>
                    <a:cubicBezTo>
                      <a:pt x="1312896" y="0"/>
                      <a:pt x="1611545" y="478790"/>
                      <a:pt x="1687745" y="1035368"/>
                    </a:cubicBezTo>
                    <a:cubicBezTo>
                      <a:pt x="1765308" y="1601901"/>
                      <a:pt x="1312896" y="2070736"/>
                      <a:pt x="850497" y="2070736"/>
                    </a:cubicBezTo>
                    <a:cubicBezTo>
                      <a:pt x="388098" y="2070736"/>
                      <a:pt x="-85811" y="1599566"/>
                      <a:pt x="13249" y="1035368"/>
                    </a:cubicBezTo>
                    <a:close/>
                  </a:path>
                </a:pathLst>
              </a:custGeom>
              <a:gradFill>
                <a:gsLst>
                  <a:gs pos="17000">
                    <a:srgbClr val="000000">
                      <a:alpha val="46000"/>
                    </a:srgbClr>
                  </a:gs>
                  <a:gs pos="34000">
                    <a:srgbClr val="000000">
                      <a:alpha val="43000"/>
                    </a:srgbClr>
                  </a:gs>
                  <a:gs pos="65000">
                    <a:srgbClr val="000000">
                      <a:alpha val="10000"/>
                    </a:srgbClr>
                  </a:gs>
                  <a:gs pos="51000">
                    <a:schemeClr val="tx1">
                      <a:alpha val="20000"/>
                    </a:schemeClr>
                  </a:gs>
                  <a:gs pos="78000">
                    <a:schemeClr val="tx1">
                      <a:alpha val="5000"/>
                    </a:schemeClr>
                  </a:gs>
                  <a:gs pos="0">
                    <a:schemeClr val="tx1"/>
                  </a:gs>
                  <a:gs pos="100000">
                    <a:schemeClr val="tx1">
                      <a:alpha val="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softEdge rad="3556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7567583" y="3243359"/>
                <a:ext cx="1344545" cy="1344543"/>
              </a:xfrm>
              <a:prstGeom prst="ellipse">
                <a:avLst/>
              </a:prstGeom>
              <a:gradFill>
                <a:gsLst>
                  <a:gs pos="43000">
                    <a:srgbClr val="F7F7F7"/>
                  </a:gs>
                  <a:gs pos="0">
                    <a:schemeClr val="bg1">
                      <a:alpha val="99000"/>
                    </a:schemeClr>
                  </a:gs>
                  <a:gs pos="100000">
                    <a:srgbClr val="B8C0C0"/>
                  </a:gs>
                </a:gsLst>
                <a:lin ang="2700000" scaled="1"/>
              </a:gradFill>
              <a:ln>
                <a:noFill/>
              </a:ln>
              <a:effectLst>
                <a:outerShdw blurRad="139700" dist="88900" dir="2700000" algn="tl" rotWithShape="0">
                  <a:srgbClr val="494949">
                    <a:alpha val="3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7380501" y="3019185"/>
                <a:ext cx="1596494" cy="1596494"/>
              </a:xfrm>
              <a:prstGeom prst="ellipse">
                <a:avLst/>
              </a:prstGeom>
              <a:gradFill>
                <a:gsLst>
                  <a:gs pos="39000">
                    <a:schemeClr val="bg1"/>
                  </a:gs>
                  <a:gs pos="53000">
                    <a:srgbClr val="F7F7F7"/>
                  </a:gs>
                  <a:gs pos="11000">
                    <a:schemeClr val="bg1">
                      <a:alpha val="99000"/>
                    </a:schemeClr>
                  </a:gs>
                  <a:gs pos="100000">
                    <a:srgbClr val="B8C0C0"/>
                  </a:gs>
                </a:gsLst>
                <a:lin ang="2700000" scaled="1"/>
              </a:gradFill>
              <a:ln>
                <a:noFill/>
              </a:ln>
              <a:effectLst>
                <a:innerShdw blurRad="444500" dist="152400" dir="2700000">
                  <a:srgbClr val="5F6D6C">
                    <a:alpha val="36000"/>
                  </a:srgb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9" name="文本框 145"/>
            <p:cNvSpPr txBox="1"/>
            <p:nvPr/>
          </p:nvSpPr>
          <p:spPr>
            <a:xfrm>
              <a:off x="4191186" y="2382591"/>
              <a:ext cx="1000552" cy="875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9600" b="1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04</a:t>
              </a:r>
              <a:endParaRPr lang="en-US" altLang="zh-CN" sz="9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11" name="Picture 2" descr="E:\哈哈\0020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5047973" y="1104507"/>
            <a:ext cx="6051827" cy="2041296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951 -0.05555 L 4.375E-6 -3.7037E-6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69" y="2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六边形 2"/>
          <p:cNvSpPr/>
          <p:nvPr/>
        </p:nvSpPr>
        <p:spPr>
          <a:xfrm>
            <a:off x="5579746" y="2089785"/>
            <a:ext cx="5443855" cy="670560"/>
          </a:xfrm>
          <a:prstGeom prst="hexagon">
            <a:avLst>
              <a:gd name="adj" fmla="val 0"/>
              <a:gd name="vf" fmla="val 11547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5" name="TextBox 560"/>
          <p:cNvSpPr txBox="1"/>
          <p:nvPr/>
        </p:nvSpPr>
        <p:spPr>
          <a:xfrm>
            <a:off x="6811261" y="2151202"/>
            <a:ext cx="6149340" cy="521971"/>
          </a:xfrm>
          <a:prstGeom prst="rect">
            <a:avLst/>
          </a:prstGeom>
          <a:noFill/>
        </p:spPr>
        <p:txBody>
          <a:bodyPr vert="horz" wrap="square" lIns="91431" tIns="45715" rIns="91431" bIns="4571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执行</a:t>
            </a:r>
            <a:r>
              <a:rPr lang="zh-CN" altLang="en-US" sz="2800" spc="3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力理念/原则</a:t>
            </a:r>
            <a:endParaRPr lang="zh-CN" altLang="en-US" sz="2800" spc="3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矩形 3"/>
          <p:cNvSpPr>
            <a:spLocks noChangeArrowheads="1"/>
          </p:cNvSpPr>
          <p:nvPr/>
        </p:nvSpPr>
        <p:spPr bwMode="auto">
          <a:xfrm>
            <a:off x="5579746" y="3937000"/>
            <a:ext cx="5440045" cy="1581192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 indent="457200" algn="just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500" spc="300" noProof="1">
                <a:latin typeface="微软雅黑" panose="020B0503020204020204" charset="-122"/>
                <a:ea typeface="微软雅黑" panose="020B0503020204020204" charset="-122"/>
              </a:rPr>
              <a:t>不要错过今天，将一星期前、一个月前、一年前的害怕、怯懦、毁灭信心的思想从你心中除去，今天是你充满信心，永远摈弃害怕的日子，你今天才会充满信心地行动！这就是支撑我每天走向成功的秘密。</a:t>
            </a:r>
            <a:endParaRPr lang="zh-CN" altLang="en-US" sz="1500" b="1" spc="300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矩形 3"/>
          <p:cNvSpPr>
            <a:spLocks noChangeArrowheads="1"/>
          </p:cNvSpPr>
          <p:nvPr/>
        </p:nvSpPr>
        <p:spPr bwMode="auto">
          <a:xfrm>
            <a:off x="5579746" y="3013077"/>
            <a:ext cx="5440045" cy="985644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 indent="457200" algn="just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500" spc="300" noProof="1">
                <a:latin typeface="微软雅黑" panose="020B0503020204020204" charset="-122"/>
                <a:ea typeface="微软雅黑" panose="020B0503020204020204" charset="-122"/>
              </a:rPr>
              <a:t>建立你的决心！不能再有“以后再做”的事发生，因为根本没有明天再做这回事。</a:t>
            </a:r>
            <a:r>
              <a:rPr lang="zh-CN" altLang="en-US" sz="1500" b="1" spc="300" noProof="1">
                <a:latin typeface="方正正大黑简体" pitchFamily="2" charset="-122"/>
                <a:ea typeface="方正正大黑简体" pitchFamily="2" charset="-122"/>
              </a:rPr>
              <a:t>今天不是决定你明天做什么，而是决定你明天成为什么。</a:t>
            </a:r>
            <a:endParaRPr lang="zh-CN" altLang="en-US" sz="1500" b="1" spc="300" noProof="1">
              <a:latin typeface="方正正大黑简体" pitchFamily="2" charset="-122"/>
              <a:ea typeface="方正正大黑简体" pitchFamily="2" charset="-122"/>
            </a:endParaRP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622679" y="554400"/>
            <a:ext cx="7545292" cy="61554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zh-CN" altLang="en-US" sz="3200" b="1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执行力理念</a:t>
            </a:r>
            <a:r>
              <a:rPr lang="en-US" altLang="zh-CN" sz="3200" b="1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3200" b="1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原则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" name="Picture 2" descr="C:\Users\Administrator\Desktop\qwas71重复用\114b4cf8eedbac44fbcd63b6d2861a63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486887" y="1772816"/>
            <a:ext cx="3621568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5" grpId="0"/>
      <p:bldP spid="6" grpId="0"/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六边形 3"/>
          <p:cNvSpPr/>
          <p:nvPr/>
        </p:nvSpPr>
        <p:spPr>
          <a:xfrm>
            <a:off x="816611" y="2092325"/>
            <a:ext cx="5258434" cy="670560"/>
          </a:xfrm>
          <a:prstGeom prst="hexagon">
            <a:avLst>
              <a:gd name="adj" fmla="val 0"/>
              <a:gd name="vf" fmla="val 11547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6" name="TextBox 560"/>
          <p:cNvSpPr txBox="1"/>
          <p:nvPr/>
        </p:nvSpPr>
        <p:spPr>
          <a:xfrm>
            <a:off x="813437" y="2169161"/>
            <a:ext cx="6520815" cy="521971"/>
          </a:xfrm>
          <a:prstGeom prst="rect">
            <a:avLst/>
          </a:prstGeom>
          <a:noFill/>
        </p:spPr>
        <p:txBody>
          <a:bodyPr vert="horz" wrap="square" lIns="91431" tIns="45715" rIns="91431" bIns="4571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      执行</a:t>
            </a:r>
            <a:r>
              <a:rPr lang="zh-CN" altLang="en-US" sz="2800" spc="3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力理念/原则</a:t>
            </a:r>
            <a:endParaRPr lang="zh-CN" altLang="en-US" sz="2800" spc="3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矩形 3"/>
          <p:cNvSpPr>
            <a:spLocks noChangeArrowheads="1"/>
          </p:cNvSpPr>
          <p:nvPr/>
        </p:nvSpPr>
        <p:spPr bwMode="auto">
          <a:xfrm>
            <a:off x="816611" y="4232910"/>
            <a:ext cx="5272405" cy="1581192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 indent="457200" algn="just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500" spc="30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竞技场上，一个出拳速度快的小个子一定能够击败动作迟缓的大块头，快如闪电，就会瞬间爆发惊人的力量。所有的经济组织无不追求“更高、更快、更强”，它不仅是奥运会的著名格言，也是企业运行的不二法则，</a:t>
            </a:r>
            <a:r>
              <a:rPr lang="zh-CN" altLang="en-US" sz="1500" b="1" spc="300" noProof="1">
                <a:solidFill>
                  <a:srgbClr val="562715"/>
                </a:solidFill>
                <a:latin typeface="方正正大黑简体" pitchFamily="2" charset="-122"/>
                <a:ea typeface="方正正大黑简体" pitchFamily="2" charset="-122"/>
              </a:rPr>
              <a:t>企业永远喜欢有速度的人。</a:t>
            </a:r>
            <a:endParaRPr lang="zh-CN" altLang="en-US" sz="1500" b="1" spc="300" noProof="1">
              <a:solidFill>
                <a:srgbClr val="562715"/>
              </a:solidFill>
              <a:latin typeface="方正正大黑简体" pitchFamily="2" charset="-122"/>
              <a:ea typeface="方正正大黑简体" pitchFamily="2" charset="-122"/>
            </a:endParaRPr>
          </a:p>
        </p:txBody>
      </p:sp>
      <p:sp>
        <p:nvSpPr>
          <p:cNvPr id="7" name="矩形 3"/>
          <p:cNvSpPr>
            <a:spLocks noChangeArrowheads="1"/>
          </p:cNvSpPr>
          <p:nvPr/>
        </p:nvSpPr>
        <p:spPr bwMode="auto">
          <a:xfrm>
            <a:off x="816611" y="2947671"/>
            <a:ext cx="5272405" cy="1283418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 indent="457200" algn="just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500" spc="30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“速度第一，完美第二”，是因为完成比完美更重要，而不能因为一味地追求完美，而导致迟迟不能完成任务或严重降低了完成任务的速度。现在不是大鱼吃小鱼的时代，而是快鱼吃慢鱼的时代。</a:t>
            </a:r>
            <a:endParaRPr lang="zh-CN" altLang="en-US" sz="1500" spc="300" noProof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622679" y="554400"/>
            <a:ext cx="7545292" cy="61554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zh-CN" altLang="en-US" sz="3200" b="1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执行力理念</a:t>
            </a:r>
            <a:r>
              <a:rPr lang="en-US" altLang="zh-CN" sz="3200" b="1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3200" b="1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原则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" name="Picture 3" descr="C:\Users\Administrator\Desktop\qwas71重复用\46e542e2380dbba7885d76db4f671184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312052" y="1772816"/>
            <a:ext cx="4706776" cy="4413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6" grpId="0"/>
      <p:bldP spid="3" grpId="0"/>
      <p:bldP spid="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六边形 2"/>
          <p:cNvSpPr/>
          <p:nvPr/>
        </p:nvSpPr>
        <p:spPr>
          <a:xfrm>
            <a:off x="5926456" y="1810385"/>
            <a:ext cx="5443855" cy="670560"/>
          </a:xfrm>
          <a:prstGeom prst="hexagon">
            <a:avLst>
              <a:gd name="adj" fmla="val 0"/>
              <a:gd name="vf" fmla="val 11547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5" name="TextBox 560"/>
          <p:cNvSpPr txBox="1"/>
          <p:nvPr/>
        </p:nvSpPr>
        <p:spPr>
          <a:xfrm>
            <a:off x="5881658" y="1857365"/>
            <a:ext cx="6149340" cy="521971"/>
          </a:xfrm>
          <a:prstGeom prst="rect">
            <a:avLst/>
          </a:prstGeom>
          <a:noFill/>
        </p:spPr>
        <p:txBody>
          <a:bodyPr vert="horz" wrap="square" lIns="91431" tIns="45715" rIns="91431" bIns="4571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en-US" altLang="zh-CN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执行</a:t>
            </a:r>
            <a:r>
              <a:rPr lang="zh-CN" altLang="en-US" sz="2800" spc="3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力理念/原则</a:t>
            </a:r>
            <a:endParaRPr lang="zh-CN" altLang="en-US" sz="2800" spc="3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矩形 3"/>
          <p:cNvSpPr>
            <a:spLocks noChangeArrowheads="1"/>
          </p:cNvSpPr>
          <p:nvPr/>
        </p:nvSpPr>
        <p:spPr bwMode="auto">
          <a:xfrm>
            <a:off x="5926455" y="2662555"/>
            <a:ext cx="5400040" cy="1581192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 indent="457200" algn="just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500" spc="300" noProof="1">
                <a:latin typeface="微软雅黑" panose="020B0503020204020204" charset="-122"/>
                <a:ea typeface="微软雅黑" panose="020B0503020204020204" charset="-122"/>
              </a:rPr>
              <a:t>我们从不相信信誓旦旦，从不相信别人的承诺，我们只相信已经发生的事实，只关心正在发生的事实和数据。不管白猫黑猫，会抓老鼠的就是好猫！不要总是首先想到给自己开脱，总是先找一堆借口和理由。</a:t>
            </a:r>
            <a:endParaRPr lang="zh-CN" altLang="en-US" sz="1500" spc="300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5926455" y="4429132"/>
            <a:ext cx="5400040" cy="1581192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 indent="457200" algn="just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500" b="1" spc="300" noProof="1">
                <a:latin typeface="方正正大黑简体" pitchFamily="2" charset="-122"/>
                <a:ea typeface="方正正大黑简体" pitchFamily="2" charset="-122"/>
              </a:rPr>
              <a:t>眼中有结果，就不会有困难，眼中有困难，就不会有结果</a:t>
            </a:r>
            <a:r>
              <a:rPr lang="zh-CN" altLang="en-US" sz="1500" spc="300" noProof="1">
                <a:latin typeface="方正正大黑简体" pitchFamily="2" charset="-122"/>
                <a:ea typeface="方正正大黑简体" pitchFamily="2" charset="-122"/>
              </a:rPr>
              <a:t>，</a:t>
            </a:r>
            <a:r>
              <a:rPr lang="zh-CN" altLang="en-US" sz="1500" b="1" spc="300" noProof="1">
                <a:latin typeface="方正正大黑简体" pitchFamily="2" charset="-122"/>
                <a:ea typeface="方正正大黑简体" pitchFamily="2" charset="-122"/>
              </a:rPr>
              <a:t>结果和困难是跷跷板上的两极</a:t>
            </a:r>
            <a:r>
              <a:rPr lang="zh-CN" altLang="en-US" sz="1500" spc="300" noProof="1">
                <a:latin typeface="方正正大黑简体" pitchFamily="2" charset="-122"/>
                <a:ea typeface="方正正大黑简体" pitchFamily="2" charset="-122"/>
              </a:rPr>
              <a:t>。</a:t>
            </a:r>
            <a:r>
              <a:rPr lang="zh-CN" altLang="en-US" sz="1500" spc="300" noProof="1">
                <a:latin typeface="微软雅黑" panose="020B0503020204020204" charset="-122"/>
                <a:ea typeface="微软雅黑" panose="020B0503020204020204" charset="-122"/>
              </a:rPr>
              <a:t>我们是靠结果生存，我们不能靠理由生存，没有结果，我们就不能生存，这是硬道理！所以，在执行过程中，多想办法，少想借口。</a:t>
            </a:r>
            <a:endParaRPr lang="zh-CN" altLang="en-US" sz="1500" spc="300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622679" y="554400"/>
            <a:ext cx="7545292" cy="61554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zh-CN" altLang="en-US" sz="3200" b="1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执行力理念</a:t>
            </a:r>
            <a:r>
              <a:rPr lang="en-US" altLang="zh-CN" sz="3200" b="1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3200" b="1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原则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6" name="Group 57"/>
          <p:cNvGrpSpPr/>
          <p:nvPr/>
        </p:nvGrpSpPr>
        <p:grpSpPr>
          <a:xfrm>
            <a:off x="1558905" y="1772816"/>
            <a:ext cx="3528851" cy="4420558"/>
            <a:chOff x="3285725" y="973793"/>
            <a:chExt cx="2882322" cy="4169707"/>
          </a:xfrm>
        </p:grpSpPr>
        <p:sp>
          <p:nvSpPr>
            <p:cNvPr id="9" name="Freeform 5"/>
            <p:cNvSpPr/>
            <p:nvPr/>
          </p:nvSpPr>
          <p:spPr bwMode="auto">
            <a:xfrm>
              <a:off x="3739829" y="3869949"/>
              <a:ext cx="2081691" cy="531173"/>
            </a:xfrm>
            <a:custGeom>
              <a:avLst/>
              <a:gdLst>
                <a:gd name="T0" fmla="*/ 831 w 1419"/>
                <a:gd name="T1" fmla="*/ 0 h 362"/>
                <a:gd name="T2" fmla="*/ 831 w 1419"/>
                <a:gd name="T3" fmla="*/ 24 h 362"/>
                <a:gd name="T4" fmla="*/ 835 w 1419"/>
                <a:gd name="T5" fmla="*/ 37 h 362"/>
                <a:gd name="T6" fmla="*/ 847 w 1419"/>
                <a:gd name="T7" fmla="*/ 60 h 362"/>
                <a:gd name="T8" fmla="*/ 858 w 1419"/>
                <a:gd name="T9" fmla="*/ 99 h 362"/>
                <a:gd name="T10" fmla="*/ 858 w 1419"/>
                <a:gd name="T11" fmla="*/ 100 h 362"/>
                <a:gd name="T12" fmla="*/ 858 w 1419"/>
                <a:gd name="T13" fmla="*/ 101 h 362"/>
                <a:gd name="T14" fmla="*/ 858 w 1419"/>
                <a:gd name="T15" fmla="*/ 101 h 362"/>
                <a:gd name="T16" fmla="*/ 791 w 1419"/>
                <a:gd name="T17" fmla="*/ 154 h 362"/>
                <a:gd name="T18" fmla="*/ 724 w 1419"/>
                <a:gd name="T19" fmla="*/ 96 h 362"/>
                <a:gd name="T20" fmla="*/ 724 w 1419"/>
                <a:gd name="T21" fmla="*/ 96 h 362"/>
                <a:gd name="T22" fmla="*/ 735 w 1419"/>
                <a:gd name="T23" fmla="*/ 60 h 362"/>
                <a:gd name="T24" fmla="*/ 746 w 1419"/>
                <a:gd name="T25" fmla="*/ 39 h 362"/>
                <a:gd name="T26" fmla="*/ 750 w 1419"/>
                <a:gd name="T27" fmla="*/ 24 h 362"/>
                <a:gd name="T28" fmla="*/ 751 w 1419"/>
                <a:gd name="T29" fmla="*/ 24 h 362"/>
                <a:gd name="T30" fmla="*/ 751 w 1419"/>
                <a:gd name="T31" fmla="*/ 0 h 362"/>
                <a:gd name="T32" fmla="*/ 30 w 1419"/>
                <a:gd name="T33" fmla="*/ 0 h 362"/>
                <a:gd name="T34" fmla="*/ 0 w 1419"/>
                <a:gd name="T35" fmla="*/ 161 h 362"/>
                <a:gd name="T36" fmla="*/ 876 w 1419"/>
                <a:gd name="T37" fmla="*/ 362 h 362"/>
                <a:gd name="T38" fmla="*/ 953 w 1419"/>
                <a:gd name="T39" fmla="*/ 133 h 362"/>
                <a:gd name="T40" fmla="*/ 1362 w 1419"/>
                <a:gd name="T41" fmla="*/ 133 h 362"/>
                <a:gd name="T42" fmla="*/ 1419 w 1419"/>
                <a:gd name="T43" fmla="*/ 0 h 362"/>
                <a:gd name="T44" fmla="*/ 831 w 1419"/>
                <a:gd name="T45" fmla="*/ 0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19" h="362">
                  <a:moveTo>
                    <a:pt x="831" y="0"/>
                  </a:moveTo>
                  <a:cubicBezTo>
                    <a:pt x="831" y="24"/>
                    <a:pt x="831" y="24"/>
                    <a:pt x="831" y="24"/>
                  </a:cubicBezTo>
                  <a:cubicBezTo>
                    <a:pt x="835" y="37"/>
                    <a:pt x="835" y="37"/>
                    <a:pt x="835" y="37"/>
                  </a:cubicBezTo>
                  <a:cubicBezTo>
                    <a:pt x="838" y="46"/>
                    <a:pt x="840" y="50"/>
                    <a:pt x="847" y="60"/>
                  </a:cubicBezTo>
                  <a:cubicBezTo>
                    <a:pt x="856" y="71"/>
                    <a:pt x="859" y="84"/>
                    <a:pt x="858" y="99"/>
                  </a:cubicBezTo>
                  <a:cubicBezTo>
                    <a:pt x="858" y="99"/>
                    <a:pt x="858" y="100"/>
                    <a:pt x="858" y="100"/>
                  </a:cubicBezTo>
                  <a:cubicBezTo>
                    <a:pt x="858" y="101"/>
                    <a:pt x="858" y="101"/>
                    <a:pt x="858" y="101"/>
                  </a:cubicBezTo>
                  <a:cubicBezTo>
                    <a:pt x="858" y="101"/>
                    <a:pt x="858" y="101"/>
                    <a:pt x="858" y="101"/>
                  </a:cubicBezTo>
                  <a:cubicBezTo>
                    <a:pt x="855" y="130"/>
                    <a:pt x="826" y="154"/>
                    <a:pt x="791" y="154"/>
                  </a:cubicBezTo>
                  <a:cubicBezTo>
                    <a:pt x="754" y="154"/>
                    <a:pt x="724" y="128"/>
                    <a:pt x="724" y="96"/>
                  </a:cubicBezTo>
                  <a:cubicBezTo>
                    <a:pt x="724" y="96"/>
                    <a:pt x="724" y="96"/>
                    <a:pt x="724" y="96"/>
                  </a:cubicBezTo>
                  <a:cubicBezTo>
                    <a:pt x="723" y="82"/>
                    <a:pt x="727" y="71"/>
                    <a:pt x="735" y="60"/>
                  </a:cubicBezTo>
                  <a:cubicBezTo>
                    <a:pt x="741" y="51"/>
                    <a:pt x="744" y="47"/>
                    <a:pt x="746" y="39"/>
                  </a:cubicBezTo>
                  <a:cubicBezTo>
                    <a:pt x="750" y="24"/>
                    <a:pt x="750" y="24"/>
                    <a:pt x="750" y="24"/>
                  </a:cubicBezTo>
                  <a:cubicBezTo>
                    <a:pt x="751" y="24"/>
                    <a:pt x="751" y="24"/>
                    <a:pt x="751" y="24"/>
                  </a:cubicBezTo>
                  <a:cubicBezTo>
                    <a:pt x="751" y="0"/>
                    <a:pt x="751" y="0"/>
                    <a:pt x="751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8" y="87"/>
                    <a:pt x="0" y="161"/>
                    <a:pt x="0" y="161"/>
                  </a:cubicBezTo>
                  <a:cubicBezTo>
                    <a:pt x="876" y="362"/>
                    <a:pt x="876" y="362"/>
                    <a:pt x="876" y="362"/>
                  </a:cubicBezTo>
                  <a:cubicBezTo>
                    <a:pt x="876" y="362"/>
                    <a:pt x="908" y="149"/>
                    <a:pt x="953" y="133"/>
                  </a:cubicBezTo>
                  <a:cubicBezTo>
                    <a:pt x="997" y="117"/>
                    <a:pt x="1278" y="237"/>
                    <a:pt x="1362" y="133"/>
                  </a:cubicBezTo>
                  <a:cubicBezTo>
                    <a:pt x="1399" y="87"/>
                    <a:pt x="1414" y="40"/>
                    <a:pt x="1419" y="0"/>
                  </a:cubicBezTo>
                  <a:lnTo>
                    <a:pt x="831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375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2" name="Freeform 6"/>
            <p:cNvSpPr/>
            <p:nvPr/>
          </p:nvSpPr>
          <p:spPr bwMode="auto">
            <a:xfrm>
              <a:off x="5224584" y="1646612"/>
              <a:ext cx="730995" cy="633614"/>
            </a:xfrm>
            <a:custGeom>
              <a:avLst/>
              <a:gdLst>
                <a:gd name="T0" fmla="*/ 382 w 498"/>
                <a:gd name="T1" fmla="*/ 0 h 432"/>
                <a:gd name="T2" fmla="*/ 0 w 498"/>
                <a:gd name="T3" fmla="*/ 0 h 432"/>
                <a:gd name="T4" fmla="*/ 0 w 498"/>
                <a:gd name="T5" fmla="*/ 432 h 432"/>
                <a:gd name="T6" fmla="*/ 65 w 498"/>
                <a:gd name="T7" fmla="*/ 432 h 432"/>
                <a:gd name="T8" fmla="*/ 65 w 498"/>
                <a:gd name="T9" fmla="*/ 420 h 432"/>
                <a:gd name="T10" fmla="*/ 62 w 498"/>
                <a:gd name="T11" fmla="*/ 407 h 432"/>
                <a:gd name="T12" fmla="*/ 49 w 498"/>
                <a:gd name="T13" fmla="*/ 384 h 432"/>
                <a:gd name="T14" fmla="*/ 39 w 498"/>
                <a:gd name="T15" fmla="*/ 345 h 432"/>
                <a:gd name="T16" fmla="*/ 39 w 498"/>
                <a:gd name="T17" fmla="*/ 344 h 432"/>
                <a:gd name="T18" fmla="*/ 39 w 498"/>
                <a:gd name="T19" fmla="*/ 343 h 432"/>
                <a:gd name="T20" fmla="*/ 39 w 498"/>
                <a:gd name="T21" fmla="*/ 343 h 432"/>
                <a:gd name="T22" fmla="*/ 106 w 498"/>
                <a:gd name="T23" fmla="*/ 290 h 432"/>
                <a:gd name="T24" fmla="*/ 173 w 498"/>
                <a:gd name="T25" fmla="*/ 348 h 432"/>
                <a:gd name="T26" fmla="*/ 173 w 498"/>
                <a:gd name="T27" fmla="*/ 348 h 432"/>
                <a:gd name="T28" fmla="*/ 162 w 498"/>
                <a:gd name="T29" fmla="*/ 384 h 432"/>
                <a:gd name="T30" fmla="*/ 150 w 498"/>
                <a:gd name="T31" fmla="*/ 405 h 432"/>
                <a:gd name="T32" fmla="*/ 146 w 498"/>
                <a:gd name="T33" fmla="*/ 420 h 432"/>
                <a:gd name="T34" fmla="*/ 146 w 498"/>
                <a:gd name="T35" fmla="*/ 420 h 432"/>
                <a:gd name="T36" fmla="*/ 146 w 498"/>
                <a:gd name="T37" fmla="*/ 432 h 432"/>
                <a:gd name="T38" fmla="*/ 491 w 498"/>
                <a:gd name="T39" fmla="*/ 432 h 432"/>
                <a:gd name="T40" fmla="*/ 382 w 498"/>
                <a:gd name="T41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98" h="432">
                  <a:moveTo>
                    <a:pt x="38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32"/>
                    <a:pt x="0" y="432"/>
                    <a:pt x="0" y="432"/>
                  </a:cubicBezTo>
                  <a:cubicBezTo>
                    <a:pt x="65" y="432"/>
                    <a:pt x="65" y="432"/>
                    <a:pt x="65" y="432"/>
                  </a:cubicBezTo>
                  <a:cubicBezTo>
                    <a:pt x="65" y="420"/>
                    <a:pt x="65" y="420"/>
                    <a:pt x="65" y="420"/>
                  </a:cubicBezTo>
                  <a:cubicBezTo>
                    <a:pt x="62" y="407"/>
                    <a:pt x="62" y="407"/>
                    <a:pt x="62" y="407"/>
                  </a:cubicBezTo>
                  <a:cubicBezTo>
                    <a:pt x="59" y="398"/>
                    <a:pt x="56" y="394"/>
                    <a:pt x="49" y="384"/>
                  </a:cubicBezTo>
                  <a:cubicBezTo>
                    <a:pt x="41" y="373"/>
                    <a:pt x="37" y="360"/>
                    <a:pt x="39" y="345"/>
                  </a:cubicBezTo>
                  <a:cubicBezTo>
                    <a:pt x="39" y="345"/>
                    <a:pt x="39" y="344"/>
                    <a:pt x="39" y="344"/>
                  </a:cubicBezTo>
                  <a:cubicBezTo>
                    <a:pt x="39" y="343"/>
                    <a:pt x="39" y="343"/>
                    <a:pt x="39" y="343"/>
                  </a:cubicBezTo>
                  <a:cubicBezTo>
                    <a:pt x="39" y="343"/>
                    <a:pt x="39" y="343"/>
                    <a:pt x="39" y="343"/>
                  </a:cubicBezTo>
                  <a:cubicBezTo>
                    <a:pt x="42" y="314"/>
                    <a:pt x="71" y="290"/>
                    <a:pt x="106" y="290"/>
                  </a:cubicBezTo>
                  <a:cubicBezTo>
                    <a:pt x="143" y="290"/>
                    <a:pt x="173" y="316"/>
                    <a:pt x="173" y="348"/>
                  </a:cubicBezTo>
                  <a:cubicBezTo>
                    <a:pt x="173" y="348"/>
                    <a:pt x="173" y="348"/>
                    <a:pt x="173" y="348"/>
                  </a:cubicBezTo>
                  <a:cubicBezTo>
                    <a:pt x="173" y="362"/>
                    <a:pt x="170" y="373"/>
                    <a:pt x="162" y="384"/>
                  </a:cubicBezTo>
                  <a:cubicBezTo>
                    <a:pt x="156" y="393"/>
                    <a:pt x="153" y="397"/>
                    <a:pt x="150" y="405"/>
                  </a:cubicBezTo>
                  <a:cubicBezTo>
                    <a:pt x="146" y="420"/>
                    <a:pt x="146" y="420"/>
                    <a:pt x="146" y="420"/>
                  </a:cubicBezTo>
                  <a:cubicBezTo>
                    <a:pt x="146" y="420"/>
                    <a:pt x="146" y="420"/>
                    <a:pt x="146" y="420"/>
                  </a:cubicBezTo>
                  <a:cubicBezTo>
                    <a:pt x="146" y="432"/>
                    <a:pt x="146" y="432"/>
                    <a:pt x="146" y="432"/>
                  </a:cubicBezTo>
                  <a:cubicBezTo>
                    <a:pt x="491" y="432"/>
                    <a:pt x="491" y="432"/>
                    <a:pt x="491" y="432"/>
                  </a:cubicBezTo>
                  <a:cubicBezTo>
                    <a:pt x="498" y="320"/>
                    <a:pt x="483" y="157"/>
                    <a:pt x="382" y="0"/>
                  </a:cubicBezTo>
                  <a:close/>
                </a:path>
              </a:pathLst>
            </a:custGeom>
            <a:solidFill>
              <a:srgbClr val="D0011B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375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3" name="Freeform 9"/>
            <p:cNvSpPr/>
            <p:nvPr/>
          </p:nvSpPr>
          <p:spPr bwMode="auto">
            <a:xfrm>
              <a:off x="4063592" y="973793"/>
              <a:ext cx="1642841" cy="565319"/>
            </a:xfrm>
            <a:custGeom>
              <a:avLst/>
              <a:gdLst>
                <a:gd name="T0" fmla="*/ 793 w 1120"/>
                <a:gd name="T1" fmla="*/ 146 h 385"/>
                <a:gd name="T2" fmla="*/ 0 w 1120"/>
                <a:gd name="T3" fmla="*/ 136 h 385"/>
                <a:gd name="T4" fmla="*/ 0 w 1120"/>
                <a:gd name="T5" fmla="*/ 385 h 385"/>
                <a:gd name="T6" fmla="*/ 603 w 1120"/>
                <a:gd name="T7" fmla="*/ 385 h 385"/>
                <a:gd name="T8" fmla="*/ 603 w 1120"/>
                <a:gd name="T9" fmla="*/ 342 h 385"/>
                <a:gd name="T10" fmla="*/ 600 w 1120"/>
                <a:gd name="T11" fmla="*/ 330 h 385"/>
                <a:gd name="T12" fmla="*/ 587 w 1120"/>
                <a:gd name="T13" fmla="*/ 307 h 385"/>
                <a:gd name="T14" fmla="*/ 577 w 1120"/>
                <a:gd name="T15" fmla="*/ 267 h 385"/>
                <a:gd name="T16" fmla="*/ 577 w 1120"/>
                <a:gd name="T17" fmla="*/ 266 h 385"/>
                <a:gd name="T18" fmla="*/ 577 w 1120"/>
                <a:gd name="T19" fmla="*/ 266 h 385"/>
                <a:gd name="T20" fmla="*/ 577 w 1120"/>
                <a:gd name="T21" fmla="*/ 266 h 385"/>
                <a:gd name="T22" fmla="*/ 644 w 1120"/>
                <a:gd name="T23" fmla="*/ 212 h 385"/>
                <a:gd name="T24" fmla="*/ 711 w 1120"/>
                <a:gd name="T25" fmla="*/ 270 h 385"/>
                <a:gd name="T26" fmla="*/ 711 w 1120"/>
                <a:gd name="T27" fmla="*/ 270 h 385"/>
                <a:gd name="T28" fmla="*/ 700 w 1120"/>
                <a:gd name="T29" fmla="*/ 307 h 385"/>
                <a:gd name="T30" fmla="*/ 688 w 1120"/>
                <a:gd name="T31" fmla="*/ 327 h 385"/>
                <a:gd name="T32" fmla="*/ 684 w 1120"/>
                <a:gd name="T33" fmla="*/ 342 h 385"/>
                <a:gd name="T34" fmla="*/ 684 w 1120"/>
                <a:gd name="T35" fmla="*/ 342 h 385"/>
                <a:gd name="T36" fmla="*/ 684 w 1120"/>
                <a:gd name="T37" fmla="*/ 385 h 385"/>
                <a:gd name="T38" fmla="*/ 1120 w 1120"/>
                <a:gd name="T39" fmla="*/ 385 h 385"/>
                <a:gd name="T40" fmla="*/ 793 w 1120"/>
                <a:gd name="T41" fmla="*/ 146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20" h="385">
                  <a:moveTo>
                    <a:pt x="793" y="146"/>
                  </a:moveTo>
                  <a:cubicBezTo>
                    <a:pt x="476" y="0"/>
                    <a:pt x="207" y="32"/>
                    <a:pt x="0" y="136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603" y="385"/>
                    <a:pt x="603" y="385"/>
                    <a:pt x="603" y="385"/>
                  </a:cubicBezTo>
                  <a:cubicBezTo>
                    <a:pt x="603" y="342"/>
                    <a:pt x="603" y="342"/>
                    <a:pt x="603" y="342"/>
                  </a:cubicBezTo>
                  <a:cubicBezTo>
                    <a:pt x="600" y="330"/>
                    <a:pt x="600" y="330"/>
                    <a:pt x="600" y="330"/>
                  </a:cubicBezTo>
                  <a:cubicBezTo>
                    <a:pt x="597" y="320"/>
                    <a:pt x="594" y="316"/>
                    <a:pt x="587" y="307"/>
                  </a:cubicBezTo>
                  <a:cubicBezTo>
                    <a:pt x="579" y="295"/>
                    <a:pt x="575" y="282"/>
                    <a:pt x="577" y="267"/>
                  </a:cubicBezTo>
                  <a:cubicBezTo>
                    <a:pt x="577" y="267"/>
                    <a:pt x="577" y="267"/>
                    <a:pt x="577" y="266"/>
                  </a:cubicBezTo>
                  <a:cubicBezTo>
                    <a:pt x="577" y="266"/>
                    <a:pt x="577" y="266"/>
                    <a:pt x="577" y="266"/>
                  </a:cubicBezTo>
                  <a:cubicBezTo>
                    <a:pt x="577" y="266"/>
                    <a:pt x="577" y="266"/>
                    <a:pt x="577" y="266"/>
                  </a:cubicBezTo>
                  <a:cubicBezTo>
                    <a:pt x="580" y="236"/>
                    <a:pt x="609" y="212"/>
                    <a:pt x="644" y="212"/>
                  </a:cubicBezTo>
                  <a:cubicBezTo>
                    <a:pt x="681" y="212"/>
                    <a:pt x="711" y="238"/>
                    <a:pt x="711" y="270"/>
                  </a:cubicBezTo>
                  <a:cubicBezTo>
                    <a:pt x="711" y="270"/>
                    <a:pt x="711" y="270"/>
                    <a:pt x="711" y="270"/>
                  </a:cubicBezTo>
                  <a:cubicBezTo>
                    <a:pt x="712" y="284"/>
                    <a:pt x="708" y="296"/>
                    <a:pt x="700" y="307"/>
                  </a:cubicBezTo>
                  <a:cubicBezTo>
                    <a:pt x="694" y="315"/>
                    <a:pt x="691" y="319"/>
                    <a:pt x="688" y="327"/>
                  </a:cubicBezTo>
                  <a:cubicBezTo>
                    <a:pt x="684" y="342"/>
                    <a:pt x="684" y="342"/>
                    <a:pt x="684" y="342"/>
                  </a:cubicBezTo>
                  <a:cubicBezTo>
                    <a:pt x="684" y="342"/>
                    <a:pt x="684" y="342"/>
                    <a:pt x="684" y="342"/>
                  </a:cubicBezTo>
                  <a:cubicBezTo>
                    <a:pt x="684" y="385"/>
                    <a:pt x="684" y="385"/>
                    <a:pt x="684" y="385"/>
                  </a:cubicBezTo>
                  <a:cubicBezTo>
                    <a:pt x="1120" y="385"/>
                    <a:pt x="1120" y="385"/>
                    <a:pt x="1120" y="385"/>
                  </a:cubicBezTo>
                  <a:cubicBezTo>
                    <a:pt x="1046" y="297"/>
                    <a:pt x="941" y="215"/>
                    <a:pt x="793" y="14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375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/>
            <p:nvPr/>
          </p:nvSpPr>
          <p:spPr bwMode="auto">
            <a:xfrm>
              <a:off x="4626382" y="3128837"/>
              <a:ext cx="295939" cy="634878"/>
            </a:xfrm>
            <a:custGeom>
              <a:avLst/>
              <a:gdLst>
                <a:gd name="T0" fmla="*/ 234 w 234"/>
                <a:gd name="T1" fmla="*/ 0 h 502"/>
                <a:gd name="T2" fmla="*/ 0 w 234"/>
                <a:gd name="T3" fmla="*/ 0 h 502"/>
                <a:gd name="T4" fmla="*/ 0 w 234"/>
                <a:gd name="T5" fmla="*/ 502 h 502"/>
                <a:gd name="T6" fmla="*/ 0 w 234"/>
                <a:gd name="T7" fmla="*/ 502 h 502"/>
                <a:gd name="T8" fmla="*/ 234 w 234"/>
                <a:gd name="T9" fmla="*/ 0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" h="502">
                  <a:moveTo>
                    <a:pt x="234" y="0"/>
                  </a:moveTo>
                  <a:lnTo>
                    <a:pt x="0" y="0"/>
                  </a:lnTo>
                  <a:lnTo>
                    <a:pt x="0" y="502"/>
                  </a:lnTo>
                  <a:lnTo>
                    <a:pt x="0" y="502"/>
                  </a:lnTo>
                  <a:lnTo>
                    <a:pt x="234" y="0"/>
                  </a:lnTo>
                </a:path>
              </a:pathLst>
            </a:custGeom>
            <a:noFill/>
            <a:ln>
              <a:noFill/>
            </a:ln>
          </p:spPr>
          <p:txBody>
            <a:bodyPr vert="horz" wrap="square" lIns="31402" tIns="15701" rIns="31402" bIns="15701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375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18"/>
            <p:cNvSpPr/>
            <p:nvPr/>
          </p:nvSpPr>
          <p:spPr bwMode="auto">
            <a:xfrm>
              <a:off x="3609565" y="1235586"/>
              <a:ext cx="345263" cy="303528"/>
            </a:xfrm>
            <a:custGeom>
              <a:avLst/>
              <a:gdLst>
                <a:gd name="T0" fmla="*/ 235 w 235"/>
                <a:gd name="T1" fmla="*/ 207 h 207"/>
                <a:gd name="T2" fmla="*/ 235 w 235"/>
                <a:gd name="T3" fmla="*/ 0 h 207"/>
                <a:gd name="T4" fmla="*/ 0 w 235"/>
                <a:gd name="T5" fmla="*/ 207 h 207"/>
                <a:gd name="T6" fmla="*/ 235 w 235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5" h="207">
                  <a:moveTo>
                    <a:pt x="235" y="207"/>
                  </a:moveTo>
                  <a:cubicBezTo>
                    <a:pt x="235" y="0"/>
                    <a:pt x="235" y="0"/>
                    <a:pt x="235" y="0"/>
                  </a:cubicBezTo>
                  <a:cubicBezTo>
                    <a:pt x="141" y="58"/>
                    <a:pt x="62" y="132"/>
                    <a:pt x="0" y="207"/>
                  </a:cubicBezTo>
                  <a:lnTo>
                    <a:pt x="235" y="207"/>
                  </a:lnTo>
                  <a:close/>
                </a:path>
              </a:pathLst>
            </a:custGeom>
            <a:solidFill>
              <a:srgbClr val="D0011B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375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 20"/>
            <p:cNvSpPr/>
            <p:nvPr/>
          </p:nvSpPr>
          <p:spPr bwMode="auto">
            <a:xfrm>
              <a:off x="4063592" y="1646612"/>
              <a:ext cx="902994" cy="633614"/>
            </a:xfrm>
            <a:custGeom>
              <a:avLst/>
              <a:gdLst>
                <a:gd name="T0" fmla="*/ 714 w 714"/>
                <a:gd name="T1" fmla="*/ 0 h 501"/>
                <a:gd name="T2" fmla="*/ 0 w 714"/>
                <a:gd name="T3" fmla="*/ 0 h 501"/>
                <a:gd name="T4" fmla="*/ 0 w 714"/>
                <a:gd name="T5" fmla="*/ 501 h 501"/>
                <a:gd name="T6" fmla="*/ 433 w 714"/>
                <a:gd name="T7" fmla="*/ 501 h 501"/>
                <a:gd name="T8" fmla="*/ 714 w 714"/>
                <a:gd name="T9" fmla="*/ 0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4" h="501">
                  <a:moveTo>
                    <a:pt x="714" y="0"/>
                  </a:moveTo>
                  <a:lnTo>
                    <a:pt x="0" y="0"/>
                  </a:lnTo>
                  <a:lnTo>
                    <a:pt x="0" y="501"/>
                  </a:lnTo>
                  <a:lnTo>
                    <a:pt x="433" y="501"/>
                  </a:lnTo>
                  <a:lnTo>
                    <a:pt x="714" y="0"/>
                  </a:lnTo>
                </a:path>
              </a:pathLst>
            </a:custGeom>
            <a:noFill/>
            <a:ln>
              <a:noFill/>
            </a:ln>
          </p:spPr>
          <p:txBody>
            <a:bodyPr vert="horz" wrap="square" lIns="31402" tIns="15701" rIns="31402" bIns="15701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375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22"/>
            <p:cNvSpPr/>
            <p:nvPr/>
          </p:nvSpPr>
          <p:spPr bwMode="auto">
            <a:xfrm>
              <a:off x="3297185" y="4378358"/>
              <a:ext cx="2174014" cy="765142"/>
            </a:xfrm>
            <a:custGeom>
              <a:avLst/>
              <a:gdLst>
                <a:gd name="T0" fmla="*/ 0 w 1719"/>
                <a:gd name="T1" fmla="*/ 605 h 605"/>
                <a:gd name="T2" fmla="*/ 224 w 1719"/>
                <a:gd name="T3" fmla="*/ 0 h 605"/>
                <a:gd name="T4" fmla="*/ 1440 w 1719"/>
                <a:gd name="T5" fmla="*/ 261 h 605"/>
                <a:gd name="T6" fmla="*/ 1440 w 1719"/>
                <a:gd name="T7" fmla="*/ 218 h 605"/>
                <a:gd name="T8" fmla="*/ 1719 w 1719"/>
                <a:gd name="T9" fmla="*/ 605 h 605"/>
                <a:gd name="T10" fmla="*/ 0 w 1719"/>
                <a:gd name="T11" fmla="*/ 605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19" h="605">
                  <a:moveTo>
                    <a:pt x="0" y="605"/>
                  </a:moveTo>
                  <a:lnTo>
                    <a:pt x="224" y="0"/>
                  </a:lnTo>
                  <a:lnTo>
                    <a:pt x="1440" y="261"/>
                  </a:lnTo>
                  <a:lnTo>
                    <a:pt x="1440" y="218"/>
                  </a:lnTo>
                  <a:lnTo>
                    <a:pt x="1719" y="605"/>
                  </a:lnTo>
                  <a:lnTo>
                    <a:pt x="0" y="60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375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23"/>
            <p:cNvSpPr/>
            <p:nvPr/>
          </p:nvSpPr>
          <p:spPr bwMode="auto">
            <a:xfrm>
              <a:off x="3580477" y="3995155"/>
              <a:ext cx="1537871" cy="713289"/>
            </a:xfrm>
            <a:custGeom>
              <a:avLst/>
              <a:gdLst>
                <a:gd name="T0" fmla="*/ 1216 w 1216"/>
                <a:gd name="T1" fmla="*/ 564 h 564"/>
                <a:gd name="T2" fmla="*/ 0 w 1216"/>
                <a:gd name="T3" fmla="*/ 303 h 564"/>
                <a:gd name="T4" fmla="*/ 102 w 1216"/>
                <a:gd name="T5" fmla="*/ 0 h 564"/>
                <a:gd name="T6" fmla="*/ 1216 w 1216"/>
                <a:gd name="T7" fmla="*/ 260 h 564"/>
                <a:gd name="T8" fmla="*/ 1216 w 1216"/>
                <a:gd name="T9" fmla="*/ 564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6" h="564">
                  <a:moveTo>
                    <a:pt x="1216" y="564"/>
                  </a:moveTo>
                  <a:lnTo>
                    <a:pt x="0" y="303"/>
                  </a:lnTo>
                  <a:lnTo>
                    <a:pt x="102" y="0"/>
                  </a:lnTo>
                  <a:lnTo>
                    <a:pt x="1216" y="260"/>
                  </a:lnTo>
                  <a:lnTo>
                    <a:pt x="1216" y="56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375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50"/>
            <p:cNvSpPr/>
            <p:nvPr/>
          </p:nvSpPr>
          <p:spPr bwMode="auto">
            <a:xfrm>
              <a:off x="4063592" y="2055109"/>
              <a:ext cx="1367137" cy="967493"/>
            </a:xfrm>
            <a:custGeom>
              <a:avLst/>
              <a:gdLst>
                <a:gd name="connsiteX0" fmla="*/ 875170 w 1367137"/>
                <a:gd name="connsiteY0" fmla="*/ 0 h 967493"/>
                <a:gd name="connsiteX1" fmla="*/ 940741 w 1367137"/>
                <a:gd name="connsiteY1" fmla="*/ 52782 h 967493"/>
                <a:gd name="connsiteX2" fmla="*/ 930541 w 1367137"/>
                <a:gd name="connsiteY2" fmla="*/ 95300 h 967493"/>
                <a:gd name="connsiteX3" fmla="*/ 908684 w 1367137"/>
                <a:gd name="connsiteY3" fmla="*/ 136352 h 967493"/>
                <a:gd name="connsiteX4" fmla="*/ 901398 w 1367137"/>
                <a:gd name="connsiteY4" fmla="*/ 162743 h 967493"/>
                <a:gd name="connsiteX5" fmla="*/ 901398 w 1367137"/>
                <a:gd name="connsiteY5" fmla="*/ 331350 h 967493"/>
                <a:gd name="connsiteX6" fmla="*/ 1054757 w 1367137"/>
                <a:gd name="connsiteY6" fmla="*/ 331350 h 967493"/>
                <a:gd name="connsiteX7" fmla="*/ 1054757 w 1367137"/>
                <a:gd name="connsiteY7" fmla="*/ 471137 h 967493"/>
                <a:gd name="connsiteX8" fmla="*/ 1074553 w 1367137"/>
                <a:gd name="connsiteY8" fmla="*/ 470966 h 967493"/>
                <a:gd name="connsiteX9" fmla="*/ 1202403 w 1367137"/>
                <a:gd name="connsiteY9" fmla="*/ 469855 h 967493"/>
                <a:gd name="connsiteX10" fmla="*/ 1231820 w 1367137"/>
                <a:gd name="connsiteY10" fmla="*/ 462512 h 967493"/>
                <a:gd name="connsiteX11" fmla="*/ 1270062 w 1367137"/>
                <a:gd name="connsiteY11" fmla="*/ 441950 h 967493"/>
                <a:gd name="connsiteX12" fmla="*/ 1308304 w 1367137"/>
                <a:gd name="connsiteY12" fmla="*/ 430201 h 967493"/>
                <a:gd name="connsiteX13" fmla="*/ 1367137 w 1367137"/>
                <a:gd name="connsiteY13" fmla="*/ 497760 h 967493"/>
                <a:gd name="connsiteX14" fmla="*/ 1312716 w 1367137"/>
                <a:gd name="connsiteY14" fmla="*/ 563851 h 967493"/>
                <a:gd name="connsiteX15" fmla="*/ 1270062 w 1367137"/>
                <a:gd name="connsiteY15" fmla="*/ 553571 h 967493"/>
                <a:gd name="connsiteX16" fmla="*/ 1228879 w 1367137"/>
                <a:gd name="connsiteY16" fmla="*/ 530072 h 967493"/>
                <a:gd name="connsiteX17" fmla="*/ 1228879 w 1367137"/>
                <a:gd name="connsiteY17" fmla="*/ 531540 h 967493"/>
                <a:gd name="connsiteX18" fmla="*/ 1202403 w 1367137"/>
                <a:gd name="connsiteY18" fmla="*/ 524197 h 967493"/>
                <a:gd name="connsiteX19" fmla="*/ 1089089 w 1367137"/>
                <a:gd name="connsiteY19" fmla="*/ 524197 h 967493"/>
                <a:gd name="connsiteX20" fmla="*/ 1054757 w 1367137"/>
                <a:gd name="connsiteY20" fmla="*/ 524197 h 967493"/>
                <a:gd name="connsiteX21" fmla="*/ 1054757 w 1367137"/>
                <a:gd name="connsiteY21" fmla="*/ 967493 h 967493"/>
                <a:gd name="connsiteX22" fmla="*/ 212712 w 1367137"/>
                <a:gd name="connsiteY22" fmla="*/ 967493 h 967493"/>
                <a:gd name="connsiteX23" fmla="*/ 212712 w 1367137"/>
                <a:gd name="connsiteY23" fmla="*/ 935172 h 967493"/>
                <a:gd name="connsiteX24" fmla="*/ 218580 w 1367137"/>
                <a:gd name="connsiteY24" fmla="*/ 913135 h 967493"/>
                <a:gd name="connsiteX25" fmla="*/ 236183 w 1367137"/>
                <a:gd name="connsiteY25" fmla="*/ 883751 h 967493"/>
                <a:gd name="connsiteX26" fmla="*/ 252320 w 1367137"/>
                <a:gd name="connsiteY26" fmla="*/ 829393 h 967493"/>
                <a:gd name="connsiteX27" fmla="*/ 154033 w 1367137"/>
                <a:gd name="connsiteY27" fmla="*/ 745651 h 967493"/>
                <a:gd name="connsiteX28" fmla="*/ 55745 w 1367137"/>
                <a:gd name="connsiteY28" fmla="*/ 823516 h 967493"/>
                <a:gd name="connsiteX29" fmla="*/ 55745 w 1367137"/>
                <a:gd name="connsiteY29" fmla="*/ 826455 h 967493"/>
                <a:gd name="connsiteX30" fmla="*/ 70415 w 1367137"/>
                <a:gd name="connsiteY30" fmla="*/ 883751 h 967493"/>
                <a:gd name="connsiteX31" fmla="*/ 89486 w 1367137"/>
                <a:gd name="connsiteY31" fmla="*/ 917542 h 967493"/>
                <a:gd name="connsiteX32" fmla="*/ 93886 w 1367137"/>
                <a:gd name="connsiteY32" fmla="*/ 935172 h 967493"/>
                <a:gd name="connsiteX33" fmla="*/ 93886 w 1367137"/>
                <a:gd name="connsiteY33" fmla="*/ 967493 h 967493"/>
                <a:gd name="connsiteX34" fmla="*/ 0 w 1367137"/>
                <a:gd name="connsiteY34" fmla="*/ 967493 h 967493"/>
                <a:gd name="connsiteX35" fmla="*/ 0 w 1367137"/>
                <a:gd name="connsiteY35" fmla="*/ 331350 h 967493"/>
                <a:gd name="connsiteX36" fmla="*/ 706605 w 1367137"/>
                <a:gd name="connsiteY36" fmla="*/ 331350 h 967493"/>
                <a:gd name="connsiteX37" fmla="*/ 848941 w 1367137"/>
                <a:gd name="connsiteY37" fmla="*/ 331350 h 967493"/>
                <a:gd name="connsiteX38" fmla="*/ 848941 w 1367137"/>
                <a:gd name="connsiteY38" fmla="*/ 162743 h 967493"/>
                <a:gd name="connsiteX39" fmla="*/ 841655 w 1367137"/>
                <a:gd name="connsiteY39" fmla="*/ 133420 h 967493"/>
                <a:gd name="connsiteX40" fmla="*/ 840198 w 1367137"/>
                <a:gd name="connsiteY40" fmla="*/ 133420 h 967493"/>
                <a:gd name="connsiteX41" fmla="*/ 819798 w 1367137"/>
                <a:gd name="connsiteY41" fmla="*/ 95300 h 967493"/>
                <a:gd name="connsiteX42" fmla="*/ 809598 w 1367137"/>
                <a:gd name="connsiteY42" fmla="*/ 57180 h 967493"/>
                <a:gd name="connsiteX43" fmla="*/ 875170 w 1367137"/>
                <a:gd name="connsiteY43" fmla="*/ 0 h 9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367137" h="967493">
                  <a:moveTo>
                    <a:pt x="875170" y="0"/>
                  </a:moveTo>
                  <a:cubicBezTo>
                    <a:pt x="910141" y="0"/>
                    <a:pt x="939284" y="23458"/>
                    <a:pt x="940741" y="52782"/>
                  </a:cubicBezTo>
                  <a:cubicBezTo>
                    <a:pt x="942198" y="68909"/>
                    <a:pt x="939284" y="83571"/>
                    <a:pt x="930541" y="95300"/>
                  </a:cubicBezTo>
                  <a:cubicBezTo>
                    <a:pt x="918884" y="111428"/>
                    <a:pt x="914513" y="120224"/>
                    <a:pt x="908684" y="136352"/>
                  </a:cubicBezTo>
                  <a:cubicBezTo>
                    <a:pt x="908684" y="136352"/>
                    <a:pt x="908684" y="136352"/>
                    <a:pt x="901398" y="162743"/>
                  </a:cubicBezTo>
                  <a:cubicBezTo>
                    <a:pt x="901398" y="162743"/>
                    <a:pt x="901398" y="162743"/>
                    <a:pt x="901398" y="331350"/>
                  </a:cubicBezTo>
                  <a:lnTo>
                    <a:pt x="1054757" y="331350"/>
                  </a:lnTo>
                  <a:lnTo>
                    <a:pt x="1054757" y="471137"/>
                  </a:lnTo>
                  <a:lnTo>
                    <a:pt x="1074553" y="470966"/>
                  </a:lnTo>
                  <a:cubicBezTo>
                    <a:pt x="1099330" y="470750"/>
                    <a:pt x="1138974" y="470406"/>
                    <a:pt x="1202403" y="469855"/>
                  </a:cubicBezTo>
                  <a:cubicBezTo>
                    <a:pt x="1202403" y="469855"/>
                    <a:pt x="1202403" y="469855"/>
                    <a:pt x="1231820" y="462512"/>
                  </a:cubicBezTo>
                  <a:cubicBezTo>
                    <a:pt x="1246529" y="456637"/>
                    <a:pt x="1255354" y="452231"/>
                    <a:pt x="1270062" y="441950"/>
                  </a:cubicBezTo>
                  <a:cubicBezTo>
                    <a:pt x="1281829" y="433138"/>
                    <a:pt x="1293595" y="428732"/>
                    <a:pt x="1308304" y="430201"/>
                  </a:cubicBezTo>
                  <a:cubicBezTo>
                    <a:pt x="1340662" y="430201"/>
                    <a:pt x="1367137" y="461043"/>
                    <a:pt x="1367137" y="497760"/>
                  </a:cubicBezTo>
                  <a:cubicBezTo>
                    <a:pt x="1367137" y="533009"/>
                    <a:pt x="1343604" y="560914"/>
                    <a:pt x="1312716" y="563851"/>
                  </a:cubicBezTo>
                  <a:cubicBezTo>
                    <a:pt x="1296537" y="565320"/>
                    <a:pt x="1283300" y="562383"/>
                    <a:pt x="1270062" y="553571"/>
                  </a:cubicBezTo>
                  <a:cubicBezTo>
                    <a:pt x="1253883" y="540352"/>
                    <a:pt x="1246529" y="535946"/>
                    <a:pt x="1228879" y="530072"/>
                  </a:cubicBezTo>
                  <a:cubicBezTo>
                    <a:pt x="1228879" y="530072"/>
                    <a:pt x="1228879" y="530072"/>
                    <a:pt x="1228879" y="531540"/>
                  </a:cubicBezTo>
                  <a:lnTo>
                    <a:pt x="1202403" y="524197"/>
                  </a:lnTo>
                  <a:cubicBezTo>
                    <a:pt x="1202403" y="524197"/>
                    <a:pt x="1202403" y="524197"/>
                    <a:pt x="1089089" y="524197"/>
                  </a:cubicBezTo>
                  <a:lnTo>
                    <a:pt x="1054757" y="524197"/>
                  </a:lnTo>
                  <a:lnTo>
                    <a:pt x="1054757" y="967493"/>
                  </a:lnTo>
                  <a:cubicBezTo>
                    <a:pt x="1054757" y="967493"/>
                    <a:pt x="1054757" y="967493"/>
                    <a:pt x="212712" y="967493"/>
                  </a:cubicBezTo>
                  <a:cubicBezTo>
                    <a:pt x="212712" y="967493"/>
                    <a:pt x="212712" y="967493"/>
                    <a:pt x="212712" y="935172"/>
                  </a:cubicBezTo>
                  <a:cubicBezTo>
                    <a:pt x="212712" y="935172"/>
                    <a:pt x="212712" y="935172"/>
                    <a:pt x="218580" y="913135"/>
                  </a:cubicBezTo>
                  <a:cubicBezTo>
                    <a:pt x="222980" y="901381"/>
                    <a:pt x="225914" y="895505"/>
                    <a:pt x="236183" y="883751"/>
                  </a:cubicBezTo>
                  <a:cubicBezTo>
                    <a:pt x="247919" y="867591"/>
                    <a:pt x="252320" y="849961"/>
                    <a:pt x="252320" y="829393"/>
                  </a:cubicBezTo>
                  <a:cubicBezTo>
                    <a:pt x="252320" y="783849"/>
                    <a:pt x="208311" y="745651"/>
                    <a:pt x="154033" y="745651"/>
                  </a:cubicBezTo>
                  <a:cubicBezTo>
                    <a:pt x="102688" y="745651"/>
                    <a:pt x="60146" y="779442"/>
                    <a:pt x="55745" y="823516"/>
                  </a:cubicBezTo>
                  <a:cubicBezTo>
                    <a:pt x="55745" y="824985"/>
                    <a:pt x="55745" y="824985"/>
                    <a:pt x="55745" y="826455"/>
                  </a:cubicBezTo>
                  <a:cubicBezTo>
                    <a:pt x="52811" y="847023"/>
                    <a:pt x="58679" y="866122"/>
                    <a:pt x="70415" y="883751"/>
                  </a:cubicBezTo>
                  <a:cubicBezTo>
                    <a:pt x="80684" y="896974"/>
                    <a:pt x="83618" y="902850"/>
                    <a:pt x="89486" y="917542"/>
                  </a:cubicBezTo>
                  <a:cubicBezTo>
                    <a:pt x="89486" y="917542"/>
                    <a:pt x="89486" y="917542"/>
                    <a:pt x="93886" y="935172"/>
                  </a:cubicBezTo>
                  <a:cubicBezTo>
                    <a:pt x="93886" y="935172"/>
                    <a:pt x="93886" y="935172"/>
                    <a:pt x="93886" y="967493"/>
                  </a:cubicBezTo>
                  <a:cubicBezTo>
                    <a:pt x="93886" y="967493"/>
                    <a:pt x="93886" y="967493"/>
                    <a:pt x="0" y="967493"/>
                  </a:cubicBezTo>
                  <a:cubicBezTo>
                    <a:pt x="0" y="967493"/>
                    <a:pt x="0" y="967493"/>
                    <a:pt x="0" y="331350"/>
                  </a:cubicBezTo>
                  <a:cubicBezTo>
                    <a:pt x="0" y="331350"/>
                    <a:pt x="0" y="331350"/>
                    <a:pt x="706605" y="331350"/>
                  </a:cubicBezTo>
                  <a:lnTo>
                    <a:pt x="848941" y="331350"/>
                  </a:lnTo>
                  <a:cubicBezTo>
                    <a:pt x="848941" y="331350"/>
                    <a:pt x="848941" y="331350"/>
                    <a:pt x="848941" y="162743"/>
                  </a:cubicBezTo>
                  <a:cubicBezTo>
                    <a:pt x="848941" y="162743"/>
                    <a:pt x="848941" y="162743"/>
                    <a:pt x="841655" y="133420"/>
                  </a:cubicBezTo>
                  <a:cubicBezTo>
                    <a:pt x="841655" y="133420"/>
                    <a:pt x="841655" y="133420"/>
                    <a:pt x="840198" y="133420"/>
                  </a:cubicBezTo>
                  <a:cubicBezTo>
                    <a:pt x="835827" y="118758"/>
                    <a:pt x="829998" y="109961"/>
                    <a:pt x="819798" y="95300"/>
                  </a:cubicBezTo>
                  <a:cubicBezTo>
                    <a:pt x="811056" y="83571"/>
                    <a:pt x="808141" y="71842"/>
                    <a:pt x="809598" y="57180"/>
                  </a:cubicBezTo>
                  <a:cubicBezTo>
                    <a:pt x="809598" y="24925"/>
                    <a:pt x="838741" y="0"/>
                    <a:pt x="875170" y="0"/>
                  </a:cubicBezTo>
                  <a:close/>
                </a:path>
              </a:pathLst>
            </a:custGeom>
            <a:solidFill>
              <a:srgbClr val="D0011B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>
              <a:noAutofit/>
            </a:bodyPr>
            <a:lstStyle/>
            <a:p>
              <a:pPr>
                <a:lnSpc>
                  <a:spcPct val="120000"/>
                </a:lnSpc>
              </a:pPr>
              <a:endParaRPr lang="en-US" sz="1375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51"/>
            <p:cNvSpPr/>
            <p:nvPr/>
          </p:nvSpPr>
          <p:spPr bwMode="auto">
            <a:xfrm>
              <a:off x="3476772" y="2826574"/>
              <a:ext cx="1042111" cy="937140"/>
            </a:xfrm>
            <a:custGeom>
              <a:avLst/>
              <a:gdLst>
                <a:gd name="connsiteX0" fmla="*/ 740582 w 1042111"/>
                <a:gd name="connsiteY0" fmla="*/ 0 h 937140"/>
                <a:gd name="connsiteX1" fmla="*/ 806672 w 1042111"/>
                <a:gd name="connsiteY1" fmla="*/ 54289 h 937140"/>
                <a:gd name="connsiteX2" fmla="*/ 794923 w 1042111"/>
                <a:gd name="connsiteY2" fmla="*/ 96840 h 937140"/>
                <a:gd name="connsiteX3" fmla="*/ 772893 w 1042111"/>
                <a:gd name="connsiteY3" fmla="*/ 137923 h 937140"/>
                <a:gd name="connsiteX4" fmla="*/ 767018 w 1042111"/>
                <a:gd name="connsiteY4" fmla="*/ 162866 h 937140"/>
                <a:gd name="connsiteX5" fmla="*/ 767018 w 1042111"/>
                <a:gd name="connsiteY5" fmla="*/ 280821 h 937140"/>
                <a:gd name="connsiteX6" fmla="*/ 767018 w 1042111"/>
                <a:gd name="connsiteY6" fmla="*/ 302262 h 937140"/>
                <a:gd name="connsiteX7" fmla="*/ 833111 w 1042111"/>
                <a:gd name="connsiteY7" fmla="*/ 302262 h 937140"/>
                <a:gd name="connsiteX8" fmla="*/ 1042110 w 1042111"/>
                <a:gd name="connsiteY8" fmla="*/ 302262 h 937140"/>
                <a:gd name="connsiteX9" fmla="*/ 1042110 w 1042111"/>
                <a:gd name="connsiteY9" fmla="*/ 302263 h 937140"/>
                <a:gd name="connsiteX10" fmla="*/ 1042111 w 1042111"/>
                <a:gd name="connsiteY10" fmla="*/ 302262 h 937140"/>
                <a:gd name="connsiteX11" fmla="*/ 1042111 w 1042111"/>
                <a:gd name="connsiteY11" fmla="*/ 937140 h 937140"/>
                <a:gd name="connsiteX12" fmla="*/ 1042110 w 1042111"/>
                <a:gd name="connsiteY12" fmla="*/ 937140 h 937140"/>
                <a:gd name="connsiteX13" fmla="*/ 1040702 w 1042111"/>
                <a:gd name="connsiteY13" fmla="*/ 937140 h 937140"/>
                <a:gd name="connsiteX14" fmla="*/ 1040702 w 1042111"/>
                <a:gd name="connsiteY14" fmla="*/ 937140 h 937140"/>
                <a:gd name="connsiteX15" fmla="*/ 1030843 w 1042111"/>
                <a:gd name="connsiteY15" fmla="*/ 937140 h 937140"/>
                <a:gd name="connsiteX16" fmla="*/ 1030838 w 1042111"/>
                <a:gd name="connsiteY16" fmla="*/ 937140 h 937140"/>
                <a:gd name="connsiteX17" fmla="*/ 1004082 w 1042111"/>
                <a:gd name="connsiteY17" fmla="*/ 937140 h 937140"/>
                <a:gd name="connsiteX18" fmla="*/ 1004063 w 1042111"/>
                <a:gd name="connsiteY18" fmla="*/ 937140 h 937140"/>
                <a:gd name="connsiteX19" fmla="*/ 981723 w 1042111"/>
                <a:gd name="connsiteY19" fmla="*/ 937140 h 937140"/>
                <a:gd name="connsiteX20" fmla="*/ 981693 w 1042111"/>
                <a:gd name="connsiteY20" fmla="*/ 937140 h 937140"/>
                <a:gd name="connsiteX21" fmla="*/ 951970 w 1042111"/>
                <a:gd name="connsiteY21" fmla="*/ 937140 h 937140"/>
                <a:gd name="connsiteX22" fmla="*/ 951924 w 1042111"/>
                <a:gd name="connsiteY22" fmla="*/ 937140 h 937140"/>
                <a:gd name="connsiteX23" fmla="*/ 913766 w 1042111"/>
                <a:gd name="connsiteY23" fmla="*/ 937140 h 937140"/>
                <a:gd name="connsiteX24" fmla="*/ 913700 w 1042111"/>
                <a:gd name="connsiteY24" fmla="*/ 937140 h 937140"/>
                <a:gd name="connsiteX25" fmla="*/ 866055 w 1042111"/>
                <a:gd name="connsiteY25" fmla="*/ 937140 h 937140"/>
                <a:gd name="connsiteX26" fmla="*/ 865964 w 1042111"/>
                <a:gd name="connsiteY26" fmla="*/ 937140 h 937140"/>
                <a:gd name="connsiteX27" fmla="*/ 807781 w 1042111"/>
                <a:gd name="connsiteY27" fmla="*/ 937140 h 937140"/>
                <a:gd name="connsiteX28" fmla="*/ 807660 w 1042111"/>
                <a:gd name="connsiteY28" fmla="*/ 937140 h 937140"/>
                <a:gd name="connsiteX29" fmla="*/ 737887 w 1042111"/>
                <a:gd name="connsiteY29" fmla="*/ 937140 h 937140"/>
                <a:gd name="connsiteX30" fmla="*/ 737729 w 1042111"/>
                <a:gd name="connsiteY30" fmla="*/ 937140 h 937140"/>
                <a:gd name="connsiteX31" fmla="*/ 655316 w 1042111"/>
                <a:gd name="connsiteY31" fmla="*/ 937140 h 937140"/>
                <a:gd name="connsiteX32" fmla="*/ 655116 w 1042111"/>
                <a:gd name="connsiteY32" fmla="*/ 937140 h 937140"/>
                <a:gd name="connsiteX33" fmla="*/ 559014 w 1042111"/>
                <a:gd name="connsiteY33" fmla="*/ 937140 h 937140"/>
                <a:gd name="connsiteX34" fmla="*/ 558764 w 1042111"/>
                <a:gd name="connsiteY34" fmla="*/ 937140 h 937140"/>
                <a:gd name="connsiteX35" fmla="*/ 447923 w 1042111"/>
                <a:gd name="connsiteY35" fmla="*/ 937140 h 937140"/>
                <a:gd name="connsiteX36" fmla="*/ 447615 w 1042111"/>
                <a:gd name="connsiteY36" fmla="*/ 937140 h 937140"/>
                <a:gd name="connsiteX37" fmla="*/ 320987 w 1042111"/>
                <a:gd name="connsiteY37" fmla="*/ 937140 h 937140"/>
                <a:gd name="connsiteX38" fmla="*/ 320613 w 1042111"/>
                <a:gd name="connsiteY38" fmla="*/ 937140 h 937140"/>
                <a:gd name="connsiteX39" fmla="*/ 325012 w 1042111"/>
                <a:gd name="connsiteY39" fmla="*/ 831327 h 937140"/>
                <a:gd name="connsiteX40" fmla="*/ 323202 w 1042111"/>
                <a:gd name="connsiteY40" fmla="*/ 777915 h 937140"/>
                <a:gd name="connsiteX41" fmla="*/ 319975 w 1042111"/>
                <a:gd name="connsiteY41" fmla="*/ 753187 h 937140"/>
                <a:gd name="connsiteX42" fmla="*/ 314183 w 1042111"/>
                <a:gd name="connsiteY42" fmla="*/ 721555 h 937140"/>
                <a:gd name="connsiteX43" fmla="*/ 308725 w 1042111"/>
                <a:gd name="connsiteY43" fmla="*/ 703337 h 937140"/>
                <a:gd name="connsiteX44" fmla="*/ 290823 w 1042111"/>
                <a:gd name="connsiteY44" fmla="*/ 670540 h 937140"/>
                <a:gd name="connsiteX45" fmla="*/ 288351 w 1042111"/>
                <a:gd name="connsiteY45" fmla="*/ 666729 h 937140"/>
                <a:gd name="connsiteX46" fmla="*/ 288618 w 1042111"/>
                <a:gd name="connsiteY46" fmla="*/ 666600 h 937140"/>
                <a:gd name="connsiteX47" fmla="*/ 201785 w 1042111"/>
                <a:gd name="connsiteY47" fmla="*/ 576095 h 937140"/>
                <a:gd name="connsiteX48" fmla="*/ 0 w 1042111"/>
                <a:gd name="connsiteY48" fmla="*/ 302262 h 937140"/>
                <a:gd name="connsiteX49" fmla="*/ 290208 w 1042111"/>
                <a:gd name="connsiteY49" fmla="*/ 302262 h 937140"/>
                <a:gd name="connsiteX50" fmla="*/ 290208 w 1042111"/>
                <a:gd name="connsiteY50" fmla="*/ 325776 h 937140"/>
                <a:gd name="connsiteX51" fmla="*/ 284345 w 1042111"/>
                <a:gd name="connsiteY51" fmla="*/ 349290 h 937140"/>
                <a:gd name="connsiteX52" fmla="*/ 266757 w 1042111"/>
                <a:gd name="connsiteY52" fmla="*/ 378683 h 937140"/>
                <a:gd name="connsiteX53" fmla="*/ 250634 w 1042111"/>
                <a:gd name="connsiteY53" fmla="*/ 431589 h 937140"/>
                <a:gd name="connsiteX54" fmla="*/ 348836 w 1042111"/>
                <a:gd name="connsiteY54" fmla="*/ 516827 h 937140"/>
                <a:gd name="connsiteX55" fmla="*/ 447037 w 1042111"/>
                <a:gd name="connsiteY55" fmla="*/ 438937 h 937140"/>
                <a:gd name="connsiteX56" fmla="*/ 447037 w 1042111"/>
                <a:gd name="connsiteY56" fmla="*/ 437468 h 937140"/>
                <a:gd name="connsiteX57" fmla="*/ 447037 w 1042111"/>
                <a:gd name="connsiteY57" fmla="*/ 435998 h 937140"/>
                <a:gd name="connsiteX58" fmla="*/ 432380 w 1042111"/>
                <a:gd name="connsiteY58" fmla="*/ 378683 h 937140"/>
                <a:gd name="connsiteX59" fmla="*/ 413326 w 1042111"/>
                <a:gd name="connsiteY59" fmla="*/ 344881 h 937140"/>
                <a:gd name="connsiteX60" fmla="*/ 408929 w 1042111"/>
                <a:gd name="connsiteY60" fmla="*/ 325776 h 937140"/>
                <a:gd name="connsiteX61" fmla="*/ 408929 w 1042111"/>
                <a:gd name="connsiteY61" fmla="*/ 302262 h 937140"/>
                <a:gd name="connsiteX62" fmla="*/ 676053 w 1042111"/>
                <a:gd name="connsiteY62" fmla="*/ 302262 h 937140"/>
                <a:gd name="connsiteX63" fmla="*/ 712677 w 1042111"/>
                <a:gd name="connsiteY63" fmla="*/ 302262 h 937140"/>
                <a:gd name="connsiteX64" fmla="*/ 712677 w 1042111"/>
                <a:gd name="connsiteY64" fmla="*/ 295952 h 937140"/>
                <a:gd name="connsiteX65" fmla="*/ 712677 w 1042111"/>
                <a:gd name="connsiteY65" fmla="*/ 162866 h 937140"/>
                <a:gd name="connsiteX66" fmla="*/ 705334 w 1042111"/>
                <a:gd name="connsiteY66" fmla="*/ 134988 h 937140"/>
                <a:gd name="connsiteX67" fmla="*/ 683304 w 1042111"/>
                <a:gd name="connsiteY67" fmla="*/ 96840 h 937140"/>
                <a:gd name="connsiteX68" fmla="*/ 673023 w 1042111"/>
                <a:gd name="connsiteY68" fmla="*/ 57223 h 937140"/>
                <a:gd name="connsiteX69" fmla="*/ 740582 w 1042111"/>
                <a:gd name="connsiteY69" fmla="*/ 0 h 937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1042111" h="937140">
                  <a:moveTo>
                    <a:pt x="740582" y="0"/>
                  </a:moveTo>
                  <a:cubicBezTo>
                    <a:pt x="775830" y="0"/>
                    <a:pt x="803735" y="23476"/>
                    <a:pt x="806672" y="54289"/>
                  </a:cubicBezTo>
                  <a:cubicBezTo>
                    <a:pt x="808141" y="70429"/>
                    <a:pt x="805204" y="83634"/>
                    <a:pt x="794923" y="96840"/>
                  </a:cubicBezTo>
                  <a:cubicBezTo>
                    <a:pt x="783174" y="111512"/>
                    <a:pt x="778768" y="120316"/>
                    <a:pt x="772893" y="137923"/>
                  </a:cubicBezTo>
                  <a:lnTo>
                    <a:pt x="767018" y="162866"/>
                  </a:lnTo>
                  <a:cubicBezTo>
                    <a:pt x="767018" y="162866"/>
                    <a:pt x="767018" y="162866"/>
                    <a:pt x="767018" y="280821"/>
                  </a:cubicBezTo>
                  <a:lnTo>
                    <a:pt x="767018" y="302262"/>
                  </a:lnTo>
                  <a:lnTo>
                    <a:pt x="833111" y="302262"/>
                  </a:lnTo>
                  <a:cubicBezTo>
                    <a:pt x="893708" y="302262"/>
                    <a:pt x="962963" y="302262"/>
                    <a:pt x="1042110" y="302262"/>
                  </a:cubicBezTo>
                  <a:lnTo>
                    <a:pt x="1042110" y="302263"/>
                  </a:lnTo>
                  <a:lnTo>
                    <a:pt x="1042111" y="302262"/>
                  </a:lnTo>
                  <a:cubicBezTo>
                    <a:pt x="1042111" y="302262"/>
                    <a:pt x="1042111" y="302262"/>
                    <a:pt x="1042111" y="937140"/>
                  </a:cubicBezTo>
                  <a:lnTo>
                    <a:pt x="1042110" y="937140"/>
                  </a:lnTo>
                  <a:lnTo>
                    <a:pt x="1040702" y="937140"/>
                  </a:lnTo>
                  <a:lnTo>
                    <a:pt x="1040702" y="937140"/>
                  </a:lnTo>
                  <a:lnTo>
                    <a:pt x="1030843" y="937140"/>
                  </a:lnTo>
                  <a:lnTo>
                    <a:pt x="1030838" y="937140"/>
                  </a:lnTo>
                  <a:lnTo>
                    <a:pt x="1004082" y="937140"/>
                  </a:lnTo>
                  <a:lnTo>
                    <a:pt x="1004063" y="937140"/>
                  </a:lnTo>
                  <a:lnTo>
                    <a:pt x="981723" y="937140"/>
                  </a:lnTo>
                  <a:lnTo>
                    <a:pt x="981693" y="937140"/>
                  </a:lnTo>
                  <a:lnTo>
                    <a:pt x="951970" y="937140"/>
                  </a:lnTo>
                  <a:lnTo>
                    <a:pt x="951924" y="937140"/>
                  </a:lnTo>
                  <a:lnTo>
                    <a:pt x="913766" y="937140"/>
                  </a:lnTo>
                  <a:lnTo>
                    <a:pt x="913700" y="937140"/>
                  </a:lnTo>
                  <a:lnTo>
                    <a:pt x="866055" y="937140"/>
                  </a:lnTo>
                  <a:lnTo>
                    <a:pt x="865964" y="937140"/>
                  </a:lnTo>
                  <a:lnTo>
                    <a:pt x="807781" y="937140"/>
                  </a:lnTo>
                  <a:lnTo>
                    <a:pt x="807660" y="937140"/>
                  </a:lnTo>
                  <a:lnTo>
                    <a:pt x="737887" y="937140"/>
                  </a:lnTo>
                  <a:lnTo>
                    <a:pt x="737729" y="937140"/>
                  </a:lnTo>
                  <a:lnTo>
                    <a:pt x="655316" y="937140"/>
                  </a:lnTo>
                  <a:lnTo>
                    <a:pt x="655116" y="937140"/>
                  </a:lnTo>
                  <a:lnTo>
                    <a:pt x="559014" y="937140"/>
                  </a:lnTo>
                  <a:lnTo>
                    <a:pt x="558764" y="937140"/>
                  </a:lnTo>
                  <a:lnTo>
                    <a:pt x="447923" y="937140"/>
                  </a:lnTo>
                  <a:lnTo>
                    <a:pt x="447615" y="937140"/>
                  </a:lnTo>
                  <a:lnTo>
                    <a:pt x="320987" y="937140"/>
                  </a:lnTo>
                  <a:lnTo>
                    <a:pt x="320613" y="937140"/>
                  </a:lnTo>
                  <a:cubicBezTo>
                    <a:pt x="323546" y="900400"/>
                    <a:pt x="325012" y="865129"/>
                    <a:pt x="325012" y="831327"/>
                  </a:cubicBezTo>
                  <a:cubicBezTo>
                    <a:pt x="325012" y="812589"/>
                    <a:pt x="324462" y="794678"/>
                    <a:pt x="323202" y="777915"/>
                  </a:cubicBezTo>
                  <a:lnTo>
                    <a:pt x="319975" y="753187"/>
                  </a:lnTo>
                  <a:lnTo>
                    <a:pt x="314183" y="721555"/>
                  </a:lnTo>
                  <a:lnTo>
                    <a:pt x="308725" y="703337"/>
                  </a:lnTo>
                  <a:lnTo>
                    <a:pt x="290823" y="670540"/>
                  </a:lnTo>
                  <a:lnTo>
                    <a:pt x="288351" y="666729"/>
                  </a:lnTo>
                  <a:lnTo>
                    <a:pt x="288618" y="666600"/>
                  </a:lnTo>
                  <a:lnTo>
                    <a:pt x="201785" y="576095"/>
                  </a:lnTo>
                  <a:cubicBezTo>
                    <a:pt x="120095" y="485230"/>
                    <a:pt x="53864" y="393746"/>
                    <a:pt x="0" y="302262"/>
                  </a:cubicBezTo>
                  <a:cubicBezTo>
                    <a:pt x="0" y="302262"/>
                    <a:pt x="0" y="302262"/>
                    <a:pt x="290208" y="302262"/>
                  </a:cubicBezTo>
                  <a:cubicBezTo>
                    <a:pt x="290208" y="302262"/>
                    <a:pt x="290208" y="302262"/>
                    <a:pt x="290208" y="325776"/>
                  </a:cubicBezTo>
                  <a:cubicBezTo>
                    <a:pt x="290208" y="325776"/>
                    <a:pt x="290208" y="325776"/>
                    <a:pt x="284345" y="349290"/>
                  </a:cubicBezTo>
                  <a:cubicBezTo>
                    <a:pt x="279948" y="359578"/>
                    <a:pt x="277016" y="366926"/>
                    <a:pt x="266757" y="378683"/>
                  </a:cubicBezTo>
                  <a:cubicBezTo>
                    <a:pt x="255031" y="394849"/>
                    <a:pt x="250634" y="412484"/>
                    <a:pt x="250634" y="431589"/>
                  </a:cubicBezTo>
                  <a:cubicBezTo>
                    <a:pt x="250634" y="478617"/>
                    <a:pt x="294605" y="516827"/>
                    <a:pt x="348836" y="516827"/>
                  </a:cubicBezTo>
                  <a:cubicBezTo>
                    <a:pt x="401601" y="516827"/>
                    <a:pt x="442640" y="483026"/>
                    <a:pt x="447037" y="438937"/>
                  </a:cubicBezTo>
                  <a:cubicBezTo>
                    <a:pt x="447037" y="438937"/>
                    <a:pt x="447037" y="438937"/>
                    <a:pt x="447037" y="437468"/>
                  </a:cubicBezTo>
                  <a:cubicBezTo>
                    <a:pt x="447037" y="437468"/>
                    <a:pt x="447037" y="437468"/>
                    <a:pt x="447037" y="435998"/>
                  </a:cubicBezTo>
                  <a:cubicBezTo>
                    <a:pt x="449969" y="413954"/>
                    <a:pt x="444106" y="396318"/>
                    <a:pt x="432380" y="378683"/>
                  </a:cubicBezTo>
                  <a:cubicBezTo>
                    <a:pt x="422120" y="365456"/>
                    <a:pt x="419189" y="359578"/>
                    <a:pt x="413326" y="344881"/>
                  </a:cubicBezTo>
                  <a:cubicBezTo>
                    <a:pt x="413326" y="344881"/>
                    <a:pt x="413326" y="344881"/>
                    <a:pt x="408929" y="325776"/>
                  </a:cubicBezTo>
                  <a:cubicBezTo>
                    <a:pt x="408929" y="325776"/>
                    <a:pt x="408929" y="325776"/>
                    <a:pt x="408929" y="302262"/>
                  </a:cubicBezTo>
                  <a:cubicBezTo>
                    <a:pt x="408929" y="302262"/>
                    <a:pt x="408929" y="302262"/>
                    <a:pt x="676053" y="302262"/>
                  </a:cubicBezTo>
                  <a:lnTo>
                    <a:pt x="712677" y="302262"/>
                  </a:lnTo>
                  <a:lnTo>
                    <a:pt x="712677" y="295952"/>
                  </a:lnTo>
                  <a:cubicBezTo>
                    <a:pt x="712677" y="270160"/>
                    <a:pt x="712677" y="228893"/>
                    <a:pt x="712677" y="162866"/>
                  </a:cubicBezTo>
                  <a:cubicBezTo>
                    <a:pt x="712677" y="162866"/>
                    <a:pt x="712677" y="162866"/>
                    <a:pt x="705334" y="134988"/>
                  </a:cubicBezTo>
                  <a:cubicBezTo>
                    <a:pt x="699459" y="120316"/>
                    <a:pt x="695053" y="111512"/>
                    <a:pt x="683304" y="96840"/>
                  </a:cubicBezTo>
                  <a:cubicBezTo>
                    <a:pt x="675960" y="85101"/>
                    <a:pt x="671554" y="71896"/>
                    <a:pt x="673023" y="57223"/>
                  </a:cubicBezTo>
                  <a:cubicBezTo>
                    <a:pt x="673023" y="26411"/>
                    <a:pt x="703865" y="0"/>
                    <a:pt x="740582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>
              <a:noAutofit/>
            </a:bodyPr>
            <a:lstStyle/>
            <a:p>
              <a:pPr>
                <a:lnSpc>
                  <a:spcPct val="120000"/>
                </a:lnSpc>
              </a:pPr>
              <a:endParaRPr lang="en-US" sz="1375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1" name="Freeform 52"/>
            <p:cNvSpPr/>
            <p:nvPr/>
          </p:nvSpPr>
          <p:spPr bwMode="auto">
            <a:xfrm>
              <a:off x="5224583" y="2099374"/>
              <a:ext cx="918170" cy="923229"/>
            </a:xfrm>
            <a:custGeom>
              <a:avLst/>
              <a:gdLst>
                <a:gd name="connsiteX0" fmla="*/ 155558 w 918170"/>
                <a:gd name="connsiteY0" fmla="*/ 0 h 923229"/>
                <a:gd name="connsiteX1" fmla="*/ 221129 w 918170"/>
                <a:gd name="connsiteY1" fmla="*/ 52846 h 923229"/>
                <a:gd name="connsiteX2" fmla="*/ 210929 w 918170"/>
                <a:gd name="connsiteY2" fmla="*/ 95417 h 923229"/>
                <a:gd name="connsiteX3" fmla="*/ 187615 w 918170"/>
                <a:gd name="connsiteY3" fmla="*/ 136520 h 923229"/>
                <a:gd name="connsiteX4" fmla="*/ 189072 w 918170"/>
                <a:gd name="connsiteY4" fmla="*/ 136520 h 923229"/>
                <a:gd name="connsiteX5" fmla="*/ 181786 w 918170"/>
                <a:gd name="connsiteY5" fmla="*/ 162943 h 923229"/>
                <a:gd name="connsiteX6" fmla="*/ 181786 w 918170"/>
                <a:gd name="connsiteY6" fmla="*/ 274068 h 923229"/>
                <a:gd name="connsiteX7" fmla="*/ 181786 w 918170"/>
                <a:gd name="connsiteY7" fmla="*/ 287086 h 923229"/>
                <a:gd name="connsiteX8" fmla="*/ 229728 w 918170"/>
                <a:gd name="connsiteY8" fmla="*/ 287086 h 923229"/>
                <a:gd name="connsiteX9" fmla="*/ 706962 w 918170"/>
                <a:gd name="connsiteY9" fmla="*/ 287086 h 923229"/>
                <a:gd name="connsiteX10" fmla="*/ 684961 w 918170"/>
                <a:gd name="connsiteY10" fmla="*/ 391396 h 923229"/>
                <a:gd name="connsiteX11" fmla="*/ 918170 w 918170"/>
                <a:gd name="connsiteY11" fmla="*/ 923229 h 923229"/>
                <a:gd name="connsiteX12" fmla="*/ 573490 w 918170"/>
                <a:gd name="connsiteY12" fmla="*/ 923229 h 923229"/>
                <a:gd name="connsiteX13" fmla="*/ 573490 w 918170"/>
                <a:gd name="connsiteY13" fmla="*/ 879155 h 923229"/>
                <a:gd name="connsiteX14" fmla="*/ 579357 w 918170"/>
                <a:gd name="connsiteY14" fmla="*/ 857117 h 923229"/>
                <a:gd name="connsiteX15" fmla="*/ 596957 w 918170"/>
                <a:gd name="connsiteY15" fmla="*/ 826265 h 923229"/>
                <a:gd name="connsiteX16" fmla="*/ 613091 w 918170"/>
                <a:gd name="connsiteY16" fmla="*/ 773376 h 923229"/>
                <a:gd name="connsiteX17" fmla="*/ 514821 w 918170"/>
                <a:gd name="connsiteY17" fmla="*/ 688165 h 923229"/>
                <a:gd name="connsiteX18" fmla="*/ 416550 w 918170"/>
                <a:gd name="connsiteY18" fmla="*/ 766030 h 923229"/>
                <a:gd name="connsiteX19" fmla="*/ 416550 w 918170"/>
                <a:gd name="connsiteY19" fmla="*/ 767499 h 923229"/>
                <a:gd name="connsiteX20" fmla="*/ 416550 w 918170"/>
                <a:gd name="connsiteY20" fmla="*/ 768968 h 923229"/>
                <a:gd name="connsiteX21" fmla="*/ 431217 w 918170"/>
                <a:gd name="connsiteY21" fmla="*/ 826265 h 923229"/>
                <a:gd name="connsiteX22" fmla="*/ 450285 w 918170"/>
                <a:gd name="connsiteY22" fmla="*/ 860056 h 923229"/>
                <a:gd name="connsiteX23" fmla="*/ 454685 w 918170"/>
                <a:gd name="connsiteY23" fmla="*/ 879155 h 923229"/>
                <a:gd name="connsiteX24" fmla="*/ 454685 w 918170"/>
                <a:gd name="connsiteY24" fmla="*/ 923229 h 923229"/>
                <a:gd name="connsiteX25" fmla="*/ 0 w 918170"/>
                <a:gd name="connsiteY25" fmla="*/ 923229 h 923229"/>
                <a:gd name="connsiteX26" fmla="*/ 0 w 918170"/>
                <a:gd name="connsiteY26" fmla="*/ 511866 h 923229"/>
                <a:gd name="connsiteX27" fmla="*/ 41068 w 918170"/>
                <a:gd name="connsiteY27" fmla="*/ 511866 h 923229"/>
                <a:gd name="connsiteX28" fmla="*/ 64536 w 918170"/>
                <a:gd name="connsiteY28" fmla="*/ 517743 h 923229"/>
                <a:gd name="connsiteX29" fmla="*/ 93871 w 918170"/>
                <a:gd name="connsiteY29" fmla="*/ 535373 h 923229"/>
                <a:gd name="connsiteX30" fmla="*/ 146673 w 918170"/>
                <a:gd name="connsiteY30" fmla="*/ 551534 h 923229"/>
                <a:gd name="connsiteX31" fmla="*/ 231743 w 918170"/>
                <a:gd name="connsiteY31" fmla="*/ 453100 h 923229"/>
                <a:gd name="connsiteX32" fmla="*/ 154006 w 918170"/>
                <a:gd name="connsiteY32" fmla="*/ 354667 h 923229"/>
                <a:gd name="connsiteX33" fmla="*/ 151073 w 918170"/>
                <a:gd name="connsiteY33" fmla="*/ 354667 h 923229"/>
                <a:gd name="connsiteX34" fmla="*/ 93871 w 918170"/>
                <a:gd name="connsiteY34" fmla="*/ 369359 h 923229"/>
                <a:gd name="connsiteX35" fmla="*/ 60135 w 918170"/>
                <a:gd name="connsiteY35" fmla="*/ 388458 h 923229"/>
                <a:gd name="connsiteX36" fmla="*/ 41068 w 918170"/>
                <a:gd name="connsiteY36" fmla="*/ 392865 h 923229"/>
                <a:gd name="connsiteX37" fmla="*/ 0 w 918170"/>
                <a:gd name="connsiteY37" fmla="*/ 392865 h 923229"/>
                <a:gd name="connsiteX38" fmla="*/ 0 w 918170"/>
                <a:gd name="connsiteY38" fmla="*/ 287086 h 923229"/>
                <a:gd name="connsiteX39" fmla="*/ 125824 w 918170"/>
                <a:gd name="connsiteY39" fmla="*/ 287086 h 923229"/>
                <a:gd name="connsiteX40" fmla="*/ 128963 w 918170"/>
                <a:gd name="connsiteY40" fmla="*/ 287086 h 923229"/>
                <a:gd name="connsiteX41" fmla="*/ 128715 w 918170"/>
                <a:gd name="connsiteY41" fmla="*/ 258841 h 923229"/>
                <a:gd name="connsiteX42" fmla="*/ 127872 w 918170"/>
                <a:gd name="connsiteY42" fmla="*/ 162943 h 923229"/>
                <a:gd name="connsiteX43" fmla="*/ 120586 w 918170"/>
                <a:gd name="connsiteY43" fmla="*/ 133584 h 923229"/>
                <a:gd name="connsiteX44" fmla="*/ 100186 w 918170"/>
                <a:gd name="connsiteY44" fmla="*/ 95417 h 923229"/>
                <a:gd name="connsiteX45" fmla="*/ 88529 w 918170"/>
                <a:gd name="connsiteY45" fmla="*/ 57250 h 923229"/>
                <a:gd name="connsiteX46" fmla="*/ 155558 w 918170"/>
                <a:gd name="connsiteY46" fmla="*/ 0 h 923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918170" h="923229">
                  <a:moveTo>
                    <a:pt x="155558" y="0"/>
                  </a:moveTo>
                  <a:cubicBezTo>
                    <a:pt x="190529" y="0"/>
                    <a:pt x="218215" y="23487"/>
                    <a:pt x="221129" y="52846"/>
                  </a:cubicBezTo>
                  <a:cubicBezTo>
                    <a:pt x="222586" y="70462"/>
                    <a:pt x="219672" y="83673"/>
                    <a:pt x="210929" y="95417"/>
                  </a:cubicBezTo>
                  <a:cubicBezTo>
                    <a:pt x="199272" y="111564"/>
                    <a:pt x="193443" y="120372"/>
                    <a:pt x="187615" y="136520"/>
                  </a:cubicBezTo>
                  <a:cubicBezTo>
                    <a:pt x="187615" y="136520"/>
                    <a:pt x="187615" y="136520"/>
                    <a:pt x="189072" y="136520"/>
                  </a:cubicBezTo>
                  <a:lnTo>
                    <a:pt x="181786" y="162943"/>
                  </a:lnTo>
                  <a:cubicBezTo>
                    <a:pt x="181786" y="162943"/>
                    <a:pt x="181786" y="162943"/>
                    <a:pt x="181786" y="274068"/>
                  </a:cubicBezTo>
                  <a:lnTo>
                    <a:pt x="181786" y="287086"/>
                  </a:lnTo>
                  <a:lnTo>
                    <a:pt x="229728" y="287086"/>
                  </a:lnTo>
                  <a:cubicBezTo>
                    <a:pt x="334150" y="287086"/>
                    <a:pt x="486036" y="287086"/>
                    <a:pt x="706962" y="287086"/>
                  </a:cubicBezTo>
                  <a:cubicBezTo>
                    <a:pt x="696695" y="353198"/>
                    <a:pt x="683494" y="364951"/>
                    <a:pt x="684961" y="391396"/>
                  </a:cubicBezTo>
                  <a:cubicBezTo>
                    <a:pt x="692295" y="536842"/>
                    <a:pt x="918170" y="923229"/>
                    <a:pt x="918170" y="923229"/>
                  </a:cubicBezTo>
                  <a:cubicBezTo>
                    <a:pt x="918170" y="923229"/>
                    <a:pt x="918170" y="923229"/>
                    <a:pt x="573490" y="923229"/>
                  </a:cubicBezTo>
                  <a:cubicBezTo>
                    <a:pt x="573490" y="923229"/>
                    <a:pt x="573490" y="923229"/>
                    <a:pt x="573490" y="879155"/>
                  </a:cubicBezTo>
                  <a:cubicBezTo>
                    <a:pt x="573490" y="879155"/>
                    <a:pt x="573490" y="879155"/>
                    <a:pt x="579357" y="857117"/>
                  </a:cubicBezTo>
                  <a:cubicBezTo>
                    <a:pt x="583757" y="845364"/>
                    <a:pt x="586690" y="839487"/>
                    <a:pt x="596957" y="826265"/>
                  </a:cubicBezTo>
                  <a:cubicBezTo>
                    <a:pt x="608691" y="810104"/>
                    <a:pt x="613091" y="792475"/>
                    <a:pt x="613091" y="773376"/>
                  </a:cubicBezTo>
                  <a:cubicBezTo>
                    <a:pt x="613091" y="726363"/>
                    <a:pt x="569090" y="688165"/>
                    <a:pt x="514821" y="688165"/>
                  </a:cubicBezTo>
                  <a:cubicBezTo>
                    <a:pt x="462019" y="688165"/>
                    <a:pt x="420950" y="721955"/>
                    <a:pt x="416550" y="766030"/>
                  </a:cubicBezTo>
                  <a:cubicBezTo>
                    <a:pt x="416550" y="766030"/>
                    <a:pt x="416550" y="766030"/>
                    <a:pt x="416550" y="767499"/>
                  </a:cubicBezTo>
                  <a:cubicBezTo>
                    <a:pt x="416550" y="767499"/>
                    <a:pt x="416550" y="768968"/>
                    <a:pt x="416550" y="768968"/>
                  </a:cubicBezTo>
                  <a:cubicBezTo>
                    <a:pt x="413617" y="791005"/>
                    <a:pt x="419484" y="808635"/>
                    <a:pt x="431217" y="826265"/>
                  </a:cubicBezTo>
                  <a:cubicBezTo>
                    <a:pt x="441485" y="839487"/>
                    <a:pt x="444418" y="846833"/>
                    <a:pt x="450285" y="860056"/>
                  </a:cubicBezTo>
                  <a:lnTo>
                    <a:pt x="454685" y="879155"/>
                  </a:lnTo>
                  <a:cubicBezTo>
                    <a:pt x="454685" y="879155"/>
                    <a:pt x="454685" y="879155"/>
                    <a:pt x="454685" y="923229"/>
                  </a:cubicBezTo>
                  <a:cubicBezTo>
                    <a:pt x="454685" y="923229"/>
                    <a:pt x="454685" y="923229"/>
                    <a:pt x="0" y="923229"/>
                  </a:cubicBezTo>
                  <a:cubicBezTo>
                    <a:pt x="0" y="923229"/>
                    <a:pt x="0" y="923229"/>
                    <a:pt x="0" y="511866"/>
                  </a:cubicBezTo>
                  <a:cubicBezTo>
                    <a:pt x="0" y="511866"/>
                    <a:pt x="0" y="511866"/>
                    <a:pt x="41068" y="511866"/>
                  </a:cubicBezTo>
                  <a:cubicBezTo>
                    <a:pt x="41068" y="511866"/>
                    <a:pt x="41068" y="511866"/>
                    <a:pt x="64536" y="517743"/>
                  </a:cubicBezTo>
                  <a:cubicBezTo>
                    <a:pt x="76269" y="522151"/>
                    <a:pt x="82136" y="526558"/>
                    <a:pt x="93871" y="535373"/>
                  </a:cubicBezTo>
                  <a:cubicBezTo>
                    <a:pt x="110005" y="547126"/>
                    <a:pt x="127605" y="551534"/>
                    <a:pt x="146673" y="551534"/>
                  </a:cubicBezTo>
                  <a:cubicBezTo>
                    <a:pt x="193608" y="551534"/>
                    <a:pt x="231743" y="507459"/>
                    <a:pt x="231743" y="453100"/>
                  </a:cubicBezTo>
                  <a:cubicBezTo>
                    <a:pt x="231743" y="401680"/>
                    <a:pt x="198008" y="359075"/>
                    <a:pt x="154006" y="354667"/>
                  </a:cubicBezTo>
                  <a:cubicBezTo>
                    <a:pt x="152540" y="354667"/>
                    <a:pt x="152540" y="354667"/>
                    <a:pt x="151073" y="354667"/>
                  </a:cubicBezTo>
                  <a:cubicBezTo>
                    <a:pt x="130539" y="351729"/>
                    <a:pt x="111471" y="357605"/>
                    <a:pt x="93871" y="369359"/>
                  </a:cubicBezTo>
                  <a:cubicBezTo>
                    <a:pt x="80670" y="379643"/>
                    <a:pt x="74803" y="382581"/>
                    <a:pt x="60135" y="388458"/>
                  </a:cubicBezTo>
                  <a:cubicBezTo>
                    <a:pt x="60135" y="388458"/>
                    <a:pt x="60135" y="388458"/>
                    <a:pt x="41068" y="392865"/>
                  </a:cubicBezTo>
                  <a:cubicBezTo>
                    <a:pt x="41068" y="392865"/>
                    <a:pt x="41068" y="392865"/>
                    <a:pt x="0" y="392865"/>
                  </a:cubicBezTo>
                  <a:cubicBezTo>
                    <a:pt x="0" y="392865"/>
                    <a:pt x="0" y="392865"/>
                    <a:pt x="0" y="287086"/>
                  </a:cubicBezTo>
                  <a:cubicBezTo>
                    <a:pt x="0" y="287086"/>
                    <a:pt x="0" y="287086"/>
                    <a:pt x="125824" y="287086"/>
                  </a:cubicBezTo>
                  <a:lnTo>
                    <a:pt x="128963" y="287086"/>
                  </a:lnTo>
                  <a:lnTo>
                    <a:pt x="128715" y="258841"/>
                  </a:lnTo>
                  <a:cubicBezTo>
                    <a:pt x="128510" y="235514"/>
                    <a:pt x="128237" y="204412"/>
                    <a:pt x="127872" y="162943"/>
                  </a:cubicBezTo>
                  <a:cubicBezTo>
                    <a:pt x="127872" y="162943"/>
                    <a:pt x="127872" y="162943"/>
                    <a:pt x="120586" y="133584"/>
                  </a:cubicBezTo>
                  <a:cubicBezTo>
                    <a:pt x="114758" y="118904"/>
                    <a:pt x="110386" y="110096"/>
                    <a:pt x="100186" y="95417"/>
                  </a:cubicBezTo>
                  <a:cubicBezTo>
                    <a:pt x="91444" y="83673"/>
                    <a:pt x="88529" y="71930"/>
                    <a:pt x="88529" y="57250"/>
                  </a:cubicBezTo>
                  <a:cubicBezTo>
                    <a:pt x="88529" y="24955"/>
                    <a:pt x="119129" y="0"/>
                    <a:pt x="15555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>
              <a:noAutofit/>
            </a:bodyPr>
            <a:lstStyle/>
            <a:p>
              <a:pPr>
                <a:lnSpc>
                  <a:spcPct val="120000"/>
                </a:lnSpc>
              </a:pPr>
              <a:endParaRPr lang="en-US" sz="1375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2" name="Freeform 53"/>
            <p:cNvSpPr/>
            <p:nvPr/>
          </p:nvSpPr>
          <p:spPr bwMode="auto">
            <a:xfrm>
              <a:off x="4626382" y="2815192"/>
              <a:ext cx="1541665" cy="1253315"/>
            </a:xfrm>
            <a:custGeom>
              <a:avLst/>
              <a:gdLst>
                <a:gd name="connsiteX0" fmla="*/ 1113667 w 1541665"/>
                <a:gd name="connsiteY0" fmla="*/ 0 h 1253315"/>
                <a:gd name="connsiteX1" fmla="*/ 1179758 w 1541665"/>
                <a:gd name="connsiteY1" fmla="*/ 52768 h 1253315"/>
                <a:gd name="connsiteX2" fmla="*/ 1168008 w 1541665"/>
                <a:gd name="connsiteY2" fmla="*/ 95275 h 1253315"/>
                <a:gd name="connsiteX3" fmla="*/ 1145978 w 1541665"/>
                <a:gd name="connsiteY3" fmla="*/ 136317 h 1253315"/>
                <a:gd name="connsiteX4" fmla="*/ 1140103 w 1541665"/>
                <a:gd name="connsiteY4" fmla="*/ 162701 h 1253315"/>
                <a:gd name="connsiteX5" fmla="*/ 1139119 w 1541665"/>
                <a:gd name="connsiteY5" fmla="*/ 288392 h 1253315"/>
                <a:gd name="connsiteX6" fmla="*/ 1138922 w 1541665"/>
                <a:gd name="connsiteY6" fmla="*/ 313644 h 1253315"/>
                <a:gd name="connsiteX7" fmla="*/ 1147451 w 1541665"/>
                <a:gd name="connsiteY7" fmla="*/ 313644 h 1253315"/>
                <a:gd name="connsiteX8" fmla="*/ 1541665 w 1541665"/>
                <a:gd name="connsiteY8" fmla="*/ 313644 h 1253315"/>
                <a:gd name="connsiteX9" fmla="*/ 1306968 w 1541665"/>
                <a:gd name="connsiteY9" fmla="*/ 406231 h 1253315"/>
                <a:gd name="connsiteX10" fmla="*/ 1292300 w 1541665"/>
                <a:gd name="connsiteY10" fmla="*/ 438562 h 1253315"/>
                <a:gd name="connsiteX11" fmla="*/ 1268830 w 1541665"/>
                <a:gd name="connsiteY11" fmla="*/ 512044 h 1253315"/>
                <a:gd name="connsiteX12" fmla="*/ 1301101 w 1541665"/>
                <a:gd name="connsiteY12" fmla="*/ 606100 h 1253315"/>
                <a:gd name="connsiteX13" fmla="*/ 1251228 w 1541665"/>
                <a:gd name="connsiteY13" fmla="*/ 700156 h 1253315"/>
                <a:gd name="connsiteX14" fmla="*/ 1276164 w 1541665"/>
                <a:gd name="connsiteY14" fmla="*/ 779515 h 1253315"/>
                <a:gd name="connsiteX15" fmla="*/ 1195487 w 1541665"/>
                <a:gd name="connsiteY15" fmla="*/ 850057 h 1253315"/>
                <a:gd name="connsiteX16" fmla="*/ 1194020 w 1541665"/>
                <a:gd name="connsiteY16" fmla="*/ 948522 h 1253315"/>
                <a:gd name="connsiteX17" fmla="*/ 1135346 w 1541665"/>
                <a:gd name="connsiteY17" fmla="*/ 948522 h 1253315"/>
                <a:gd name="connsiteX18" fmla="*/ 374753 w 1541665"/>
                <a:gd name="connsiteY18" fmla="*/ 948522 h 1253315"/>
                <a:gd name="connsiteX19" fmla="*/ 300344 w 1541665"/>
                <a:gd name="connsiteY19" fmla="*/ 948522 h 1253315"/>
                <a:gd name="connsiteX20" fmla="*/ 300344 w 1541665"/>
                <a:gd name="connsiteY20" fmla="*/ 962197 h 1253315"/>
                <a:gd name="connsiteX21" fmla="*/ 300344 w 1541665"/>
                <a:gd name="connsiteY21" fmla="*/ 1090671 h 1253315"/>
                <a:gd name="connsiteX22" fmla="*/ 307688 w 1541665"/>
                <a:gd name="connsiteY22" fmla="*/ 1119976 h 1253315"/>
                <a:gd name="connsiteX23" fmla="*/ 329718 w 1541665"/>
                <a:gd name="connsiteY23" fmla="*/ 1158073 h 1253315"/>
                <a:gd name="connsiteX24" fmla="*/ 339999 w 1541665"/>
                <a:gd name="connsiteY24" fmla="*/ 1196170 h 1253315"/>
                <a:gd name="connsiteX25" fmla="*/ 273908 w 1541665"/>
                <a:gd name="connsiteY25" fmla="*/ 1253315 h 1253315"/>
                <a:gd name="connsiteX26" fmla="*/ 207818 w 1541665"/>
                <a:gd name="connsiteY26" fmla="*/ 1200566 h 1253315"/>
                <a:gd name="connsiteX27" fmla="*/ 218098 w 1541665"/>
                <a:gd name="connsiteY27" fmla="*/ 1158073 h 1253315"/>
                <a:gd name="connsiteX28" fmla="*/ 240129 w 1541665"/>
                <a:gd name="connsiteY28" fmla="*/ 1117046 h 1253315"/>
                <a:gd name="connsiteX29" fmla="*/ 247472 w 1541665"/>
                <a:gd name="connsiteY29" fmla="*/ 1090671 h 1253315"/>
                <a:gd name="connsiteX30" fmla="*/ 247472 w 1541665"/>
                <a:gd name="connsiteY30" fmla="*/ 976804 h 1253315"/>
                <a:gd name="connsiteX31" fmla="*/ 247472 w 1541665"/>
                <a:gd name="connsiteY31" fmla="*/ 948522 h 1253315"/>
                <a:gd name="connsiteX32" fmla="*/ 199850 w 1541665"/>
                <a:gd name="connsiteY32" fmla="*/ 948522 h 1253315"/>
                <a:gd name="connsiteX33" fmla="*/ 0 w 1541665"/>
                <a:gd name="connsiteY33" fmla="*/ 948522 h 1253315"/>
                <a:gd name="connsiteX34" fmla="*/ 0 w 1541665"/>
                <a:gd name="connsiteY34" fmla="*/ 313644 h 1253315"/>
                <a:gd name="connsiteX35" fmla="*/ 274384 w 1541665"/>
                <a:gd name="connsiteY35" fmla="*/ 313644 h 1253315"/>
                <a:gd name="connsiteX36" fmla="*/ 295939 w 1541665"/>
                <a:gd name="connsiteY36" fmla="*/ 313644 h 1253315"/>
                <a:gd name="connsiteX37" fmla="*/ 376383 w 1541665"/>
                <a:gd name="connsiteY37" fmla="*/ 313644 h 1253315"/>
                <a:gd name="connsiteX38" fmla="*/ 978449 w 1541665"/>
                <a:gd name="connsiteY38" fmla="*/ 313644 h 1253315"/>
                <a:gd name="connsiteX39" fmla="*/ 1085762 w 1541665"/>
                <a:gd name="connsiteY39" fmla="*/ 313644 h 1253315"/>
                <a:gd name="connsiteX40" fmla="*/ 1085762 w 1541665"/>
                <a:gd name="connsiteY40" fmla="*/ 304515 h 1253315"/>
                <a:gd name="connsiteX41" fmla="*/ 1085762 w 1541665"/>
                <a:gd name="connsiteY41" fmla="*/ 162701 h 1253315"/>
                <a:gd name="connsiteX42" fmla="*/ 1078419 w 1541665"/>
                <a:gd name="connsiteY42" fmla="*/ 133386 h 1253315"/>
                <a:gd name="connsiteX43" fmla="*/ 1056389 w 1541665"/>
                <a:gd name="connsiteY43" fmla="*/ 95275 h 1253315"/>
                <a:gd name="connsiteX44" fmla="*/ 1046108 w 1541665"/>
                <a:gd name="connsiteY44" fmla="*/ 57165 h 1253315"/>
                <a:gd name="connsiteX45" fmla="*/ 1113667 w 1541665"/>
                <a:gd name="connsiteY45" fmla="*/ 0 h 1253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541665" h="1253315">
                  <a:moveTo>
                    <a:pt x="1113667" y="0"/>
                  </a:moveTo>
                  <a:cubicBezTo>
                    <a:pt x="1147447" y="0"/>
                    <a:pt x="1176820" y="23452"/>
                    <a:pt x="1179758" y="52768"/>
                  </a:cubicBezTo>
                  <a:cubicBezTo>
                    <a:pt x="1181226" y="68891"/>
                    <a:pt x="1178289" y="83549"/>
                    <a:pt x="1168008" y="95275"/>
                  </a:cubicBezTo>
                  <a:cubicBezTo>
                    <a:pt x="1156259" y="111399"/>
                    <a:pt x="1151853" y="120194"/>
                    <a:pt x="1145978" y="136317"/>
                  </a:cubicBezTo>
                  <a:lnTo>
                    <a:pt x="1140103" y="162701"/>
                  </a:lnTo>
                  <a:cubicBezTo>
                    <a:pt x="1140103" y="162701"/>
                    <a:pt x="1140103" y="162701"/>
                    <a:pt x="1139119" y="288392"/>
                  </a:cubicBezTo>
                  <a:lnTo>
                    <a:pt x="1138922" y="313644"/>
                  </a:lnTo>
                  <a:lnTo>
                    <a:pt x="1147451" y="313644"/>
                  </a:lnTo>
                  <a:cubicBezTo>
                    <a:pt x="1266153" y="313644"/>
                    <a:pt x="1397134" y="313644"/>
                    <a:pt x="1541665" y="313644"/>
                  </a:cubicBezTo>
                  <a:cubicBezTo>
                    <a:pt x="1541665" y="313644"/>
                    <a:pt x="1541665" y="313644"/>
                    <a:pt x="1306968" y="406231"/>
                  </a:cubicBezTo>
                  <a:cubicBezTo>
                    <a:pt x="1306968" y="406231"/>
                    <a:pt x="1306968" y="406231"/>
                    <a:pt x="1292300" y="438562"/>
                  </a:cubicBezTo>
                  <a:cubicBezTo>
                    <a:pt x="1292300" y="438562"/>
                    <a:pt x="1292300" y="438562"/>
                    <a:pt x="1268830" y="512044"/>
                  </a:cubicBezTo>
                  <a:cubicBezTo>
                    <a:pt x="1268830" y="512044"/>
                    <a:pt x="1290833" y="586994"/>
                    <a:pt x="1301101" y="606100"/>
                  </a:cubicBezTo>
                  <a:cubicBezTo>
                    <a:pt x="1324571" y="654597"/>
                    <a:pt x="1251228" y="700156"/>
                    <a:pt x="1251228" y="700156"/>
                  </a:cubicBezTo>
                  <a:cubicBezTo>
                    <a:pt x="1251228" y="700156"/>
                    <a:pt x="1301101" y="723670"/>
                    <a:pt x="1276164" y="779515"/>
                  </a:cubicBezTo>
                  <a:cubicBezTo>
                    <a:pt x="1264430" y="803029"/>
                    <a:pt x="1195487" y="850057"/>
                    <a:pt x="1195487" y="850057"/>
                  </a:cubicBezTo>
                  <a:cubicBezTo>
                    <a:pt x="1195487" y="850057"/>
                    <a:pt x="1195487" y="850057"/>
                    <a:pt x="1194020" y="948522"/>
                  </a:cubicBezTo>
                  <a:cubicBezTo>
                    <a:pt x="1194020" y="948522"/>
                    <a:pt x="1194020" y="948522"/>
                    <a:pt x="1135346" y="948522"/>
                  </a:cubicBezTo>
                  <a:cubicBezTo>
                    <a:pt x="1135346" y="948522"/>
                    <a:pt x="1135346" y="948522"/>
                    <a:pt x="374753" y="948522"/>
                  </a:cubicBezTo>
                  <a:lnTo>
                    <a:pt x="300344" y="948522"/>
                  </a:lnTo>
                  <a:lnTo>
                    <a:pt x="300344" y="962197"/>
                  </a:lnTo>
                  <a:cubicBezTo>
                    <a:pt x="300344" y="987095"/>
                    <a:pt x="300344" y="1026932"/>
                    <a:pt x="300344" y="1090671"/>
                  </a:cubicBezTo>
                  <a:cubicBezTo>
                    <a:pt x="300344" y="1090671"/>
                    <a:pt x="300344" y="1090671"/>
                    <a:pt x="307688" y="1119976"/>
                  </a:cubicBezTo>
                  <a:cubicBezTo>
                    <a:pt x="313562" y="1134629"/>
                    <a:pt x="317968" y="1143420"/>
                    <a:pt x="329718" y="1158073"/>
                  </a:cubicBezTo>
                  <a:cubicBezTo>
                    <a:pt x="338530" y="1169795"/>
                    <a:pt x="341467" y="1181517"/>
                    <a:pt x="339999" y="1196170"/>
                  </a:cubicBezTo>
                  <a:cubicBezTo>
                    <a:pt x="339999" y="1228406"/>
                    <a:pt x="310625" y="1253315"/>
                    <a:pt x="273908" y="1253315"/>
                  </a:cubicBezTo>
                  <a:cubicBezTo>
                    <a:pt x="238660" y="1253315"/>
                    <a:pt x="209286" y="1229871"/>
                    <a:pt x="207818" y="1200566"/>
                  </a:cubicBezTo>
                  <a:cubicBezTo>
                    <a:pt x="204880" y="1182982"/>
                    <a:pt x="209286" y="1169795"/>
                    <a:pt x="218098" y="1158073"/>
                  </a:cubicBezTo>
                  <a:cubicBezTo>
                    <a:pt x="229848" y="1141955"/>
                    <a:pt x="234254" y="1133163"/>
                    <a:pt x="240129" y="1117046"/>
                  </a:cubicBezTo>
                  <a:lnTo>
                    <a:pt x="247472" y="1090671"/>
                  </a:lnTo>
                  <a:cubicBezTo>
                    <a:pt x="247472" y="1090671"/>
                    <a:pt x="247472" y="1090671"/>
                    <a:pt x="247472" y="976804"/>
                  </a:cubicBezTo>
                  <a:lnTo>
                    <a:pt x="247472" y="948522"/>
                  </a:lnTo>
                  <a:lnTo>
                    <a:pt x="199850" y="948522"/>
                  </a:lnTo>
                  <a:cubicBezTo>
                    <a:pt x="137484" y="948522"/>
                    <a:pt x="70959" y="948522"/>
                    <a:pt x="0" y="948522"/>
                  </a:cubicBezTo>
                  <a:cubicBezTo>
                    <a:pt x="0" y="948522"/>
                    <a:pt x="0" y="948522"/>
                    <a:pt x="0" y="313644"/>
                  </a:cubicBezTo>
                  <a:cubicBezTo>
                    <a:pt x="0" y="313644"/>
                    <a:pt x="0" y="313644"/>
                    <a:pt x="274384" y="313644"/>
                  </a:cubicBezTo>
                  <a:lnTo>
                    <a:pt x="295939" y="313644"/>
                  </a:lnTo>
                  <a:lnTo>
                    <a:pt x="376383" y="313644"/>
                  </a:lnTo>
                  <a:cubicBezTo>
                    <a:pt x="517527" y="313644"/>
                    <a:pt x="711599" y="313644"/>
                    <a:pt x="978449" y="313644"/>
                  </a:cubicBezTo>
                  <a:lnTo>
                    <a:pt x="1085762" y="313644"/>
                  </a:lnTo>
                  <a:lnTo>
                    <a:pt x="1085762" y="304515"/>
                  </a:lnTo>
                  <a:cubicBezTo>
                    <a:pt x="1085762" y="277032"/>
                    <a:pt x="1085762" y="233059"/>
                    <a:pt x="1085762" y="162701"/>
                  </a:cubicBezTo>
                  <a:cubicBezTo>
                    <a:pt x="1085762" y="162701"/>
                    <a:pt x="1085762" y="162701"/>
                    <a:pt x="1078419" y="133386"/>
                  </a:cubicBezTo>
                  <a:cubicBezTo>
                    <a:pt x="1072544" y="118728"/>
                    <a:pt x="1068138" y="109933"/>
                    <a:pt x="1056389" y="95275"/>
                  </a:cubicBezTo>
                  <a:cubicBezTo>
                    <a:pt x="1049045" y="83549"/>
                    <a:pt x="1044639" y="71823"/>
                    <a:pt x="1046108" y="57165"/>
                  </a:cubicBezTo>
                  <a:cubicBezTo>
                    <a:pt x="1046108" y="24918"/>
                    <a:pt x="1076950" y="0"/>
                    <a:pt x="111366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>
              <a:noAutofit/>
            </a:bodyPr>
            <a:lstStyle/>
            <a:p>
              <a:pPr>
                <a:lnSpc>
                  <a:spcPct val="120000"/>
                </a:lnSpc>
              </a:pPr>
              <a:endParaRPr lang="en-US" sz="1375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 38"/>
            <p:cNvSpPr/>
            <p:nvPr/>
          </p:nvSpPr>
          <p:spPr bwMode="auto">
            <a:xfrm>
              <a:off x="3295921" y="1646612"/>
              <a:ext cx="658907" cy="633614"/>
            </a:xfrm>
            <a:custGeom>
              <a:avLst/>
              <a:gdLst>
                <a:gd name="T0" fmla="*/ 449 w 449"/>
                <a:gd name="T1" fmla="*/ 0 h 432"/>
                <a:gd name="T2" fmla="*/ 159 w 449"/>
                <a:gd name="T3" fmla="*/ 0 h 432"/>
                <a:gd name="T4" fmla="*/ 99 w 449"/>
                <a:gd name="T5" fmla="*/ 103 h 432"/>
                <a:gd name="T6" fmla="*/ 0 w 449"/>
                <a:gd name="T7" fmla="*/ 432 h 432"/>
                <a:gd name="T8" fmla="*/ 271 w 449"/>
                <a:gd name="T9" fmla="*/ 432 h 432"/>
                <a:gd name="T10" fmla="*/ 271 w 449"/>
                <a:gd name="T11" fmla="*/ 391 h 432"/>
                <a:gd name="T12" fmla="*/ 268 w 449"/>
                <a:gd name="T13" fmla="*/ 378 h 432"/>
                <a:gd name="T14" fmla="*/ 255 w 449"/>
                <a:gd name="T15" fmla="*/ 355 h 432"/>
                <a:gd name="T16" fmla="*/ 244 w 449"/>
                <a:gd name="T17" fmla="*/ 316 h 432"/>
                <a:gd name="T18" fmla="*/ 245 w 449"/>
                <a:gd name="T19" fmla="*/ 315 h 432"/>
                <a:gd name="T20" fmla="*/ 245 w 449"/>
                <a:gd name="T21" fmla="*/ 314 h 432"/>
                <a:gd name="T22" fmla="*/ 245 w 449"/>
                <a:gd name="T23" fmla="*/ 314 h 432"/>
                <a:gd name="T24" fmla="*/ 311 w 449"/>
                <a:gd name="T25" fmla="*/ 261 h 432"/>
                <a:gd name="T26" fmla="*/ 379 w 449"/>
                <a:gd name="T27" fmla="*/ 319 h 432"/>
                <a:gd name="T28" fmla="*/ 378 w 449"/>
                <a:gd name="T29" fmla="*/ 319 h 432"/>
                <a:gd name="T30" fmla="*/ 368 w 449"/>
                <a:gd name="T31" fmla="*/ 355 h 432"/>
                <a:gd name="T32" fmla="*/ 356 w 449"/>
                <a:gd name="T33" fmla="*/ 376 h 432"/>
                <a:gd name="T34" fmla="*/ 352 w 449"/>
                <a:gd name="T35" fmla="*/ 391 h 432"/>
                <a:gd name="T36" fmla="*/ 352 w 449"/>
                <a:gd name="T37" fmla="*/ 391 h 432"/>
                <a:gd name="T38" fmla="*/ 352 w 449"/>
                <a:gd name="T39" fmla="*/ 432 h 432"/>
                <a:gd name="T40" fmla="*/ 449 w 449"/>
                <a:gd name="T41" fmla="*/ 432 h 432"/>
                <a:gd name="T42" fmla="*/ 449 w 449"/>
                <a:gd name="T43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9" h="432">
                  <a:moveTo>
                    <a:pt x="449" y="0"/>
                  </a:moveTo>
                  <a:cubicBezTo>
                    <a:pt x="159" y="0"/>
                    <a:pt x="159" y="0"/>
                    <a:pt x="159" y="0"/>
                  </a:cubicBezTo>
                  <a:cubicBezTo>
                    <a:pt x="135" y="35"/>
                    <a:pt x="115" y="70"/>
                    <a:pt x="99" y="103"/>
                  </a:cubicBezTo>
                  <a:cubicBezTo>
                    <a:pt x="54" y="195"/>
                    <a:pt x="15" y="308"/>
                    <a:pt x="0" y="432"/>
                  </a:cubicBezTo>
                  <a:cubicBezTo>
                    <a:pt x="271" y="432"/>
                    <a:pt x="271" y="432"/>
                    <a:pt x="271" y="432"/>
                  </a:cubicBezTo>
                  <a:cubicBezTo>
                    <a:pt x="271" y="391"/>
                    <a:pt x="271" y="391"/>
                    <a:pt x="271" y="391"/>
                  </a:cubicBezTo>
                  <a:cubicBezTo>
                    <a:pt x="268" y="378"/>
                    <a:pt x="268" y="378"/>
                    <a:pt x="268" y="378"/>
                  </a:cubicBezTo>
                  <a:cubicBezTo>
                    <a:pt x="264" y="369"/>
                    <a:pt x="262" y="365"/>
                    <a:pt x="255" y="355"/>
                  </a:cubicBezTo>
                  <a:cubicBezTo>
                    <a:pt x="246" y="344"/>
                    <a:pt x="243" y="331"/>
                    <a:pt x="244" y="316"/>
                  </a:cubicBezTo>
                  <a:cubicBezTo>
                    <a:pt x="244" y="316"/>
                    <a:pt x="245" y="315"/>
                    <a:pt x="245" y="315"/>
                  </a:cubicBezTo>
                  <a:cubicBezTo>
                    <a:pt x="245" y="314"/>
                    <a:pt x="245" y="314"/>
                    <a:pt x="245" y="314"/>
                  </a:cubicBezTo>
                  <a:cubicBezTo>
                    <a:pt x="245" y="314"/>
                    <a:pt x="245" y="314"/>
                    <a:pt x="245" y="314"/>
                  </a:cubicBezTo>
                  <a:cubicBezTo>
                    <a:pt x="247" y="284"/>
                    <a:pt x="276" y="261"/>
                    <a:pt x="311" y="261"/>
                  </a:cubicBezTo>
                  <a:cubicBezTo>
                    <a:pt x="348" y="261"/>
                    <a:pt x="379" y="287"/>
                    <a:pt x="379" y="319"/>
                  </a:cubicBezTo>
                  <a:cubicBezTo>
                    <a:pt x="378" y="319"/>
                    <a:pt x="378" y="319"/>
                    <a:pt x="378" y="319"/>
                  </a:cubicBezTo>
                  <a:cubicBezTo>
                    <a:pt x="379" y="332"/>
                    <a:pt x="376" y="344"/>
                    <a:pt x="368" y="355"/>
                  </a:cubicBezTo>
                  <a:cubicBezTo>
                    <a:pt x="361" y="364"/>
                    <a:pt x="359" y="368"/>
                    <a:pt x="356" y="376"/>
                  </a:cubicBezTo>
                  <a:cubicBezTo>
                    <a:pt x="352" y="391"/>
                    <a:pt x="352" y="391"/>
                    <a:pt x="352" y="391"/>
                  </a:cubicBezTo>
                  <a:cubicBezTo>
                    <a:pt x="352" y="391"/>
                    <a:pt x="352" y="391"/>
                    <a:pt x="352" y="391"/>
                  </a:cubicBezTo>
                  <a:cubicBezTo>
                    <a:pt x="352" y="432"/>
                    <a:pt x="352" y="432"/>
                    <a:pt x="352" y="432"/>
                  </a:cubicBezTo>
                  <a:cubicBezTo>
                    <a:pt x="449" y="432"/>
                    <a:pt x="449" y="432"/>
                    <a:pt x="449" y="432"/>
                  </a:cubicBezTo>
                  <a:lnTo>
                    <a:pt x="44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375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4" name="Freeform 55"/>
            <p:cNvSpPr/>
            <p:nvPr/>
          </p:nvSpPr>
          <p:spPr bwMode="auto">
            <a:xfrm>
              <a:off x="4063592" y="1312731"/>
              <a:ext cx="1054757" cy="967494"/>
            </a:xfrm>
            <a:custGeom>
              <a:avLst/>
              <a:gdLst>
                <a:gd name="connsiteX0" fmla="*/ 0 w 1054757"/>
                <a:gd name="connsiteY0" fmla="*/ 333881 h 967494"/>
                <a:gd name="connsiteX1" fmla="*/ 2060 w 1054757"/>
                <a:gd name="connsiteY1" fmla="*/ 333881 h 967494"/>
                <a:gd name="connsiteX2" fmla="*/ 16481 w 1054757"/>
                <a:gd name="connsiteY2" fmla="*/ 333881 h 967494"/>
                <a:gd name="connsiteX3" fmla="*/ 55622 w 1054757"/>
                <a:gd name="connsiteY3" fmla="*/ 333881 h 967494"/>
                <a:gd name="connsiteX4" fmla="*/ 131845 w 1054757"/>
                <a:gd name="connsiteY4" fmla="*/ 333881 h 967494"/>
                <a:gd name="connsiteX5" fmla="*/ 187724 w 1054757"/>
                <a:gd name="connsiteY5" fmla="*/ 333881 h 967494"/>
                <a:gd name="connsiteX6" fmla="*/ 257509 w 1054757"/>
                <a:gd name="connsiteY6" fmla="*/ 333881 h 967494"/>
                <a:gd name="connsiteX7" fmla="*/ 342745 w 1054757"/>
                <a:gd name="connsiteY7" fmla="*/ 333881 h 967494"/>
                <a:gd name="connsiteX8" fmla="*/ 444976 w 1054757"/>
                <a:gd name="connsiteY8" fmla="*/ 333881 h 967494"/>
                <a:gd name="connsiteX9" fmla="*/ 565747 w 1054757"/>
                <a:gd name="connsiteY9" fmla="*/ 333881 h 967494"/>
                <a:gd name="connsiteX10" fmla="*/ 706605 w 1054757"/>
                <a:gd name="connsiteY10" fmla="*/ 333881 h 967494"/>
                <a:gd name="connsiteX11" fmla="*/ 869093 w 1054757"/>
                <a:gd name="connsiteY11" fmla="*/ 333881 h 967494"/>
                <a:gd name="connsiteX12" fmla="*/ 902994 w 1054757"/>
                <a:gd name="connsiteY12" fmla="*/ 333881 h 967494"/>
                <a:gd name="connsiteX13" fmla="*/ 1054757 w 1054757"/>
                <a:gd name="connsiteY13" fmla="*/ 333881 h 967494"/>
                <a:gd name="connsiteX14" fmla="*/ 1054757 w 1054757"/>
                <a:gd name="connsiteY14" fmla="*/ 967494 h 967494"/>
                <a:gd name="connsiteX15" fmla="*/ 934465 w 1054757"/>
                <a:gd name="connsiteY15" fmla="*/ 967494 h 967494"/>
                <a:gd name="connsiteX16" fmla="*/ 934465 w 1054757"/>
                <a:gd name="connsiteY16" fmla="*/ 905893 h 967494"/>
                <a:gd name="connsiteX17" fmla="*/ 935932 w 1054757"/>
                <a:gd name="connsiteY17" fmla="*/ 905893 h 967494"/>
                <a:gd name="connsiteX18" fmla="*/ 940333 w 1054757"/>
                <a:gd name="connsiteY18" fmla="*/ 883892 h 967494"/>
                <a:gd name="connsiteX19" fmla="*/ 957937 w 1054757"/>
                <a:gd name="connsiteY19" fmla="*/ 853092 h 967494"/>
                <a:gd name="connsiteX20" fmla="*/ 974073 w 1054757"/>
                <a:gd name="connsiteY20" fmla="*/ 800291 h 967494"/>
                <a:gd name="connsiteX21" fmla="*/ 875786 w 1054757"/>
                <a:gd name="connsiteY21" fmla="*/ 715222 h 967494"/>
                <a:gd name="connsiteX22" fmla="*/ 777498 w 1054757"/>
                <a:gd name="connsiteY22" fmla="*/ 792957 h 967494"/>
                <a:gd name="connsiteX23" fmla="*/ 777498 w 1054757"/>
                <a:gd name="connsiteY23" fmla="*/ 794424 h 967494"/>
                <a:gd name="connsiteX24" fmla="*/ 777498 w 1054757"/>
                <a:gd name="connsiteY24" fmla="*/ 795891 h 967494"/>
                <a:gd name="connsiteX25" fmla="*/ 793635 w 1054757"/>
                <a:gd name="connsiteY25" fmla="*/ 853092 h 967494"/>
                <a:gd name="connsiteX26" fmla="*/ 811239 w 1054757"/>
                <a:gd name="connsiteY26" fmla="*/ 886826 h 967494"/>
                <a:gd name="connsiteX27" fmla="*/ 817107 w 1054757"/>
                <a:gd name="connsiteY27" fmla="*/ 905893 h 967494"/>
                <a:gd name="connsiteX28" fmla="*/ 817107 w 1054757"/>
                <a:gd name="connsiteY28" fmla="*/ 967494 h 967494"/>
                <a:gd name="connsiteX29" fmla="*/ 551587 w 1054757"/>
                <a:gd name="connsiteY29" fmla="*/ 967494 h 967494"/>
                <a:gd name="connsiteX30" fmla="*/ 547614 w 1054757"/>
                <a:gd name="connsiteY30" fmla="*/ 967494 h 967494"/>
                <a:gd name="connsiteX31" fmla="*/ 472390 w 1054757"/>
                <a:gd name="connsiteY31" fmla="*/ 967494 h 967494"/>
                <a:gd name="connsiteX32" fmla="*/ 378830 w 1054757"/>
                <a:gd name="connsiteY32" fmla="*/ 967494 h 967494"/>
                <a:gd name="connsiteX33" fmla="*/ 269709 w 1054757"/>
                <a:gd name="connsiteY33" fmla="*/ 967494 h 967494"/>
                <a:gd name="connsiteX34" fmla="*/ 143832 w 1054757"/>
                <a:gd name="connsiteY34" fmla="*/ 967494 h 967494"/>
                <a:gd name="connsiteX35" fmla="*/ 0 w 1054757"/>
                <a:gd name="connsiteY35" fmla="*/ 967494 h 967494"/>
                <a:gd name="connsiteX36" fmla="*/ 0 w 1054757"/>
                <a:gd name="connsiteY36" fmla="*/ 966257 h 967494"/>
                <a:gd name="connsiteX37" fmla="*/ 0 w 1054757"/>
                <a:gd name="connsiteY37" fmla="*/ 957594 h 967494"/>
                <a:gd name="connsiteX38" fmla="*/ 0 w 1054757"/>
                <a:gd name="connsiteY38" fmla="*/ 934081 h 967494"/>
                <a:gd name="connsiteX39" fmla="*/ 0 w 1054757"/>
                <a:gd name="connsiteY39" fmla="*/ 888292 h 967494"/>
                <a:gd name="connsiteX40" fmla="*/ 0 w 1054757"/>
                <a:gd name="connsiteY40" fmla="*/ 854725 h 967494"/>
                <a:gd name="connsiteX41" fmla="*/ 0 w 1054757"/>
                <a:gd name="connsiteY41" fmla="*/ 812803 h 967494"/>
                <a:gd name="connsiteX42" fmla="*/ 0 w 1054757"/>
                <a:gd name="connsiteY42" fmla="*/ 761601 h 967494"/>
                <a:gd name="connsiteX43" fmla="*/ 0 w 1054757"/>
                <a:gd name="connsiteY43" fmla="*/ 700189 h 967494"/>
                <a:gd name="connsiteX44" fmla="*/ 0 w 1054757"/>
                <a:gd name="connsiteY44" fmla="*/ 627639 h 967494"/>
                <a:gd name="connsiteX45" fmla="*/ 0 w 1054757"/>
                <a:gd name="connsiteY45" fmla="*/ 543023 h 967494"/>
                <a:gd name="connsiteX46" fmla="*/ 0 w 1054757"/>
                <a:gd name="connsiteY46" fmla="*/ 445413 h 967494"/>
                <a:gd name="connsiteX47" fmla="*/ 944096 w 1054757"/>
                <a:gd name="connsiteY47" fmla="*/ 0 h 967494"/>
                <a:gd name="connsiteX48" fmla="*/ 1010286 w 1054757"/>
                <a:gd name="connsiteY48" fmla="*/ 54421 h 967494"/>
                <a:gd name="connsiteX49" fmla="*/ 999990 w 1054757"/>
                <a:gd name="connsiteY49" fmla="*/ 97075 h 967494"/>
                <a:gd name="connsiteX50" fmla="*/ 976456 w 1054757"/>
                <a:gd name="connsiteY50" fmla="*/ 138259 h 967494"/>
                <a:gd name="connsiteX51" fmla="*/ 977926 w 1054757"/>
                <a:gd name="connsiteY51" fmla="*/ 138259 h 967494"/>
                <a:gd name="connsiteX52" fmla="*/ 970572 w 1054757"/>
                <a:gd name="connsiteY52" fmla="*/ 163263 h 967494"/>
                <a:gd name="connsiteX53" fmla="*/ 970572 w 1054757"/>
                <a:gd name="connsiteY53" fmla="*/ 333880 h 967494"/>
                <a:gd name="connsiteX54" fmla="*/ 917620 w 1054757"/>
                <a:gd name="connsiteY54" fmla="*/ 333880 h 967494"/>
                <a:gd name="connsiteX55" fmla="*/ 916149 w 1054757"/>
                <a:gd name="connsiteY55" fmla="*/ 163263 h 967494"/>
                <a:gd name="connsiteX56" fmla="*/ 908794 w 1054757"/>
                <a:gd name="connsiteY56" fmla="*/ 135317 h 967494"/>
                <a:gd name="connsiteX57" fmla="*/ 888201 w 1054757"/>
                <a:gd name="connsiteY57" fmla="*/ 97075 h 967494"/>
                <a:gd name="connsiteX58" fmla="*/ 876434 w 1054757"/>
                <a:gd name="connsiteY58" fmla="*/ 57363 h 967494"/>
                <a:gd name="connsiteX59" fmla="*/ 944096 w 1054757"/>
                <a:gd name="connsiteY59" fmla="*/ 0 h 967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054757" h="967494">
                  <a:moveTo>
                    <a:pt x="0" y="333881"/>
                  </a:moveTo>
                  <a:lnTo>
                    <a:pt x="2060" y="333881"/>
                  </a:lnTo>
                  <a:lnTo>
                    <a:pt x="16481" y="333881"/>
                  </a:lnTo>
                  <a:lnTo>
                    <a:pt x="55622" y="333881"/>
                  </a:lnTo>
                  <a:lnTo>
                    <a:pt x="131845" y="333881"/>
                  </a:lnTo>
                  <a:lnTo>
                    <a:pt x="187724" y="333881"/>
                  </a:lnTo>
                  <a:lnTo>
                    <a:pt x="257509" y="333881"/>
                  </a:lnTo>
                  <a:lnTo>
                    <a:pt x="342745" y="333881"/>
                  </a:lnTo>
                  <a:lnTo>
                    <a:pt x="444976" y="333881"/>
                  </a:lnTo>
                  <a:lnTo>
                    <a:pt x="565747" y="333881"/>
                  </a:lnTo>
                  <a:lnTo>
                    <a:pt x="706605" y="333881"/>
                  </a:lnTo>
                  <a:lnTo>
                    <a:pt x="869093" y="333881"/>
                  </a:lnTo>
                  <a:lnTo>
                    <a:pt x="902994" y="333881"/>
                  </a:lnTo>
                  <a:lnTo>
                    <a:pt x="1054757" y="333881"/>
                  </a:lnTo>
                  <a:cubicBezTo>
                    <a:pt x="1054757" y="333881"/>
                    <a:pt x="1054757" y="333881"/>
                    <a:pt x="1054757" y="967494"/>
                  </a:cubicBezTo>
                  <a:cubicBezTo>
                    <a:pt x="1054757" y="967494"/>
                    <a:pt x="1054757" y="967494"/>
                    <a:pt x="934465" y="967494"/>
                  </a:cubicBezTo>
                  <a:cubicBezTo>
                    <a:pt x="934465" y="967494"/>
                    <a:pt x="934465" y="967494"/>
                    <a:pt x="934465" y="905893"/>
                  </a:cubicBezTo>
                  <a:cubicBezTo>
                    <a:pt x="934465" y="905893"/>
                    <a:pt x="934465" y="905893"/>
                    <a:pt x="935932" y="905893"/>
                  </a:cubicBezTo>
                  <a:cubicBezTo>
                    <a:pt x="935932" y="905893"/>
                    <a:pt x="935932" y="905893"/>
                    <a:pt x="940333" y="883892"/>
                  </a:cubicBezTo>
                  <a:cubicBezTo>
                    <a:pt x="944734" y="872159"/>
                    <a:pt x="949135" y="866292"/>
                    <a:pt x="957937" y="853092"/>
                  </a:cubicBezTo>
                  <a:cubicBezTo>
                    <a:pt x="969673" y="836958"/>
                    <a:pt x="975540" y="819358"/>
                    <a:pt x="974073" y="800291"/>
                  </a:cubicBezTo>
                  <a:cubicBezTo>
                    <a:pt x="974073" y="753356"/>
                    <a:pt x="930064" y="715222"/>
                    <a:pt x="875786" y="715222"/>
                  </a:cubicBezTo>
                  <a:cubicBezTo>
                    <a:pt x="824442" y="715222"/>
                    <a:pt x="781899" y="748956"/>
                    <a:pt x="777498" y="792957"/>
                  </a:cubicBezTo>
                  <a:cubicBezTo>
                    <a:pt x="777498" y="792957"/>
                    <a:pt x="777498" y="792957"/>
                    <a:pt x="777498" y="794424"/>
                  </a:cubicBezTo>
                  <a:cubicBezTo>
                    <a:pt x="777498" y="794424"/>
                    <a:pt x="777498" y="795891"/>
                    <a:pt x="777498" y="795891"/>
                  </a:cubicBezTo>
                  <a:cubicBezTo>
                    <a:pt x="776031" y="817891"/>
                    <a:pt x="780432" y="836958"/>
                    <a:pt x="793635" y="853092"/>
                  </a:cubicBezTo>
                  <a:cubicBezTo>
                    <a:pt x="803904" y="866292"/>
                    <a:pt x="806838" y="873626"/>
                    <a:pt x="811239" y="886826"/>
                  </a:cubicBezTo>
                  <a:cubicBezTo>
                    <a:pt x="811239" y="886826"/>
                    <a:pt x="811239" y="886826"/>
                    <a:pt x="817107" y="905893"/>
                  </a:cubicBezTo>
                  <a:cubicBezTo>
                    <a:pt x="817107" y="905893"/>
                    <a:pt x="817107" y="905893"/>
                    <a:pt x="817107" y="967494"/>
                  </a:cubicBezTo>
                  <a:cubicBezTo>
                    <a:pt x="817107" y="967494"/>
                    <a:pt x="817107" y="967494"/>
                    <a:pt x="551587" y="967494"/>
                  </a:cubicBezTo>
                  <a:lnTo>
                    <a:pt x="547614" y="967494"/>
                  </a:lnTo>
                  <a:lnTo>
                    <a:pt x="472390" y="967494"/>
                  </a:lnTo>
                  <a:lnTo>
                    <a:pt x="378830" y="967494"/>
                  </a:lnTo>
                  <a:lnTo>
                    <a:pt x="269709" y="967494"/>
                  </a:lnTo>
                  <a:lnTo>
                    <a:pt x="143832" y="967494"/>
                  </a:lnTo>
                  <a:lnTo>
                    <a:pt x="0" y="967494"/>
                  </a:lnTo>
                  <a:lnTo>
                    <a:pt x="0" y="966257"/>
                  </a:lnTo>
                  <a:lnTo>
                    <a:pt x="0" y="957594"/>
                  </a:lnTo>
                  <a:lnTo>
                    <a:pt x="0" y="934081"/>
                  </a:lnTo>
                  <a:lnTo>
                    <a:pt x="0" y="888292"/>
                  </a:lnTo>
                  <a:lnTo>
                    <a:pt x="0" y="854725"/>
                  </a:lnTo>
                  <a:lnTo>
                    <a:pt x="0" y="812803"/>
                  </a:lnTo>
                  <a:lnTo>
                    <a:pt x="0" y="761601"/>
                  </a:lnTo>
                  <a:lnTo>
                    <a:pt x="0" y="700189"/>
                  </a:lnTo>
                  <a:lnTo>
                    <a:pt x="0" y="627639"/>
                  </a:lnTo>
                  <a:lnTo>
                    <a:pt x="0" y="543023"/>
                  </a:lnTo>
                  <a:lnTo>
                    <a:pt x="0" y="445413"/>
                  </a:lnTo>
                  <a:close/>
                  <a:moveTo>
                    <a:pt x="944096" y="0"/>
                  </a:moveTo>
                  <a:cubicBezTo>
                    <a:pt x="979397" y="0"/>
                    <a:pt x="1007345" y="23533"/>
                    <a:pt x="1010286" y="54421"/>
                  </a:cubicBezTo>
                  <a:cubicBezTo>
                    <a:pt x="1011757" y="70600"/>
                    <a:pt x="1008815" y="83838"/>
                    <a:pt x="999990" y="97075"/>
                  </a:cubicBezTo>
                  <a:cubicBezTo>
                    <a:pt x="988223" y="111784"/>
                    <a:pt x="983810" y="120609"/>
                    <a:pt x="976456" y="138259"/>
                  </a:cubicBezTo>
                  <a:cubicBezTo>
                    <a:pt x="976456" y="138259"/>
                    <a:pt x="976456" y="138259"/>
                    <a:pt x="977926" y="138259"/>
                  </a:cubicBezTo>
                  <a:lnTo>
                    <a:pt x="970572" y="163263"/>
                  </a:lnTo>
                  <a:cubicBezTo>
                    <a:pt x="970572" y="163263"/>
                    <a:pt x="970572" y="163263"/>
                    <a:pt x="970572" y="333880"/>
                  </a:cubicBezTo>
                  <a:cubicBezTo>
                    <a:pt x="970572" y="333880"/>
                    <a:pt x="970572" y="333880"/>
                    <a:pt x="917620" y="333880"/>
                  </a:cubicBezTo>
                  <a:cubicBezTo>
                    <a:pt x="917620" y="333880"/>
                    <a:pt x="917620" y="333880"/>
                    <a:pt x="916149" y="163263"/>
                  </a:cubicBezTo>
                  <a:cubicBezTo>
                    <a:pt x="916149" y="163263"/>
                    <a:pt x="916149" y="163263"/>
                    <a:pt x="908794" y="135317"/>
                  </a:cubicBezTo>
                  <a:cubicBezTo>
                    <a:pt x="902910" y="119138"/>
                    <a:pt x="898498" y="111784"/>
                    <a:pt x="888201" y="97075"/>
                  </a:cubicBezTo>
                  <a:cubicBezTo>
                    <a:pt x="879376" y="85308"/>
                    <a:pt x="876434" y="72071"/>
                    <a:pt x="876434" y="57363"/>
                  </a:cubicBezTo>
                  <a:cubicBezTo>
                    <a:pt x="876434" y="26475"/>
                    <a:pt x="907323" y="0"/>
                    <a:pt x="94409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>
              <a:noAutofit/>
            </a:bodyPr>
            <a:lstStyle/>
            <a:p>
              <a:pPr>
                <a:lnSpc>
                  <a:spcPct val="120000"/>
                </a:lnSpc>
              </a:pPr>
              <a:endParaRPr lang="en-US" sz="1375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5" name="Freeform 56"/>
            <p:cNvSpPr/>
            <p:nvPr/>
          </p:nvSpPr>
          <p:spPr bwMode="auto">
            <a:xfrm>
              <a:off x="3285725" y="2056374"/>
              <a:ext cx="669102" cy="1259638"/>
            </a:xfrm>
            <a:custGeom>
              <a:avLst/>
              <a:gdLst>
                <a:gd name="connsiteX0" fmla="*/ 466016 w 669102"/>
                <a:gd name="connsiteY0" fmla="*/ 0 h 1259638"/>
                <a:gd name="connsiteX1" fmla="*/ 533575 w 669102"/>
                <a:gd name="connsiteY1" fmla="*/ 52814 h 1259638"/>
                <a:gd name="connsiteX2" fmla="*/ 532107 w 669102"/>
                <a:gd name="connsiteY2" fmla="*/ 52814 h 1259638"/>
                <a:gd name="connsiteX3" fmla="*/ 521826 w 669102"/>
                <a:gd name="connsiteY3" fmla="*/ 95358 h 1259638"/>
                <a:gd name="connsiteX4" fmla="*/ 499796 w 669102"/>
                <a:gd name="connsiteY4" fmla="*/ 136436 h 1259638"/>
                <a:gd name="connsiteX5" fmla="*/ 493921 w 669102"/>
                <a:gd name="connsiteY5" fmla="*/ 162843 h 1259638"/>
                <a:gd name="connsiteX6" fmla="*/ 492452 w 669102"/>
                <a:gd name="connsiteY6" fmla="*/ 330086 h 1259638"/>
                <a:gd name="connsiteX7" fmla="*/ 551551 w 669102"/>
                <a:gd name="connsiteY7" fmla="*/ 330086 h 1259638"/>
                <a:gd name="connsiteX8" fmla="*/ 669102 w 669102"/>
                <a:gd name="connsiteY8" fmla="*/ 330086 h 1259638"/>
                <a:gd name="connsiteX9" fmla="*/ 669102 w 669102"/>
                <a:gd name="connsiteY9" fmla="*/ 966229 h 1259638"/>
                <a:gd name="connsiteX10" fmla="*/ 573757 w 669102"/>
                <a:gd name="connsiteY10" fmla="*/ 966229 h 1259638"/>
                <a:gd name="connsiteX11" fmla="*/ 567273 w 669102"/>
                <a:gd name="connsiteY11" fmla="*/ 966229 h 1259638"/>
                <a:gd name="connsiteX12" fmla="*/ 567273 w 669102"/>
                <a:gd name="connsiteY12" fmla="*/ 1002174 h 1259638"/>
                <a:gd name="connsiteX13" fmla="*/ 567273 w 669102"/>
                <a:gd name="connsiteY13" fmla="*/ 1096493 h 1259638"/>
                <a:gd name="connsiteX14" fmla="*/ 574617 w 669102"/>
                <a:gd name="connsiteY14" fmla="*/ 1125888 h 1259638"/>
                <a:gd name="connsiteX15" fmla="*/ 596647 w 669102"/>
                <a:gd name="connsiteY15" fmla="*/ 1164102 h 1259638"/>
                <a:gd name="connsiteX16" fmla="*/ 606927 w 669102"/>
                <a:gd name="connsiteY16" fmla="*/ 1202317 h 1259638"/>
                <a:gd name="connsiteX17" fmla="*/ 539368 w 669102"/>
                <a:gd name="connsiteY17" fmla="*/ 1259638 h 1259638"/>
                <a:gd name="connsiteX18" fmla="*/ 473278 w 669102"/>
                <a:gd name="connsiteY18" fmla="*/ 1206726 h 1259638"/>
                <a:gd name="connsiteX19" fmla="*/ 485027 w 669102"/>
                <a:gd name="connsiteY19" fmla="*/ 1164102 h 1259638"/>
                <a:gd name="connsiteX20" fmla="*/ 507057 w 669102"/>
                <a:gd name="connsiteY20" fmla="*/ 1122949 h 1259638"/>
                <a:gd name="connsiteX21" fmla="*/ 512932 w 669102"/>
                <a:gd name="connsiteY21" fmla="*/ 1096493 h 1259638"/>
                <a:gd name="connsiteX22" fmla="*/ 512932 w 669102"/>
                <a:gd name="connsiteY22" fmla="*/ 987198 h 1259638"/>
                <a:gd name="connsiteX23" fmla="*/ 512932 w 669102"/>
                <a:gd name="connsiteY23" fmla="*/ 966229 h 1259638"/>
                <a:gd name="connsiteX24" fmla="*/ 495022 w 669102"/>
                <a:gd name="connsiteY24" fmla="*/ 966229 h 1259638"/>
                <a:gd name="connsiteX25" fmla="*/ 133389 w 669102"/>
                <a:gd name="connsiteY25" fmla="*/ 966229 h 1259638"/>
                <a:gd name="connsiteX26" fmla="*/ 1295 w 669102"/>
                <a:gd name="connsiteY26" fmla="*/ 330086 h 1259638"/>
                <a:gd name="connsiteX27" fmla="*/ 359491 w 669102"/>
                <a:gd name="connsiteY27" fmla="*/ 330086 h 1259638"/>
                <a:gd name="connsiteX28" fmla="*/ 439580 w 669102"/>
                <a:gd name="connsiteY28" fmla="*/ 330086 h 1259638"/>
                <a:gd name="connsiteX29" fmla="*/ 439580 w 669102"/>
                <a:gd name="connsiteY29" fmla="*/ 162843 h 1259638"/>
                <a:gd name="connsiteX30" fmla="*/ 432237 w 669102"/>
                <a:gd name="connsiteY30" fmla="*/ 133502 h 1259638"/>
                <a:gd name="connsiteX31" fmla="*/ 410207 w 669102"/>
                <a:gd name="connsiteY31" fmla="*/ 95358 h 1259638"/>
                <a:gd name="connsiteX32" fmla="*/ 399926 w 669102"/>
                <a:gd name="connsiteY32" fmla="*/ 57215 h 1259638"/>
                <a:gd name="connsiteX33" fmla="*/ 466016 w 669102"/>
                <a:gd name="connsiteY33" fmla="*/ 0 h 1259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69102" h="1259638">
                  <a:moveTo>
                    <a:pt x="466016" y="0"/>
                  </a:moveTo>
                  <a:cubicBezTo>
                    <a:pt x="501265" y="0"/>
                    <a:pt x="530638" y="23473"/>
                    <a:pt x="533575" y="52814"/>
                  </a:cubicBezTo>
                  <a:cubicBezTo>
                    <a:pt x="533575" y="52814"/>
                    <a:pt x="533575" y="52814"/>
                    <a:pt x="532107" y="52814"/>
                  </a:cubicBezTo>
                  <a:cubicBezTo>
                    <a:pt x="535044" y="68951"/>
                    <a:pt x="532107" y="83622"/>
                    <a:pt x="521826" y="95358"/>
                  </a:cubicBezTo>
                  <a:cubicBezTo>
                    <a:pt x="510077" y="111496"/>
                    <a:pt x="505671" y="120298"/>
                    <a:pt x="499796" y="136436"/>
                  </a:cubicBezTo>
                  <a:lnTo>
                    <a:pt x="493921" y="162843"/>
                  </a:lnTo>
                  <a:cubicBezTo>
                    <a:pt x="493921" y="162843"/>
                    <a:pt x="493921" y="162843"/>
                    <a:pt x="492452" y="330086"/>
                  </a:cubicBezTo>
                  <a:lnTo>
                    <a:pt x="551551" y="330086"/>
                  </a:lnTo>
                  <a:cubicBezTo>
                    <a:pt x="588235" y="330086"/>
                    <a:pt x="627364" y="330086"/>
                    <a:pt x="669102" y="330086"/>
                  </a:cubicBezTo>
                  <a:lnTo>
                    <a:pt x="669102" y="966229"/>
                  </a:lnTo>
                  <a:cubicBezTo>
                    <a:pt x="669102" y="966229"/>
                    <a:pt x="669102" y="966229"/>
                    <a:pt x="573757" y="966229"/>
                  </a:cubicBezTo>
                  <a:lnTo>
                    <a:pt x="567273" y="966229"/>
                  </a:lnTo>
                  <a:lnTo>
                    <a:pt x="567273" y="1002174"/>
                  </a:lnTo>
                  <a:cubicBezTo>
                    <a:pt x="567273" y="1025116"/>
                    <a:pt x="567273" y="1055706"/>
                    <a:pt x="567273" y="1096493"/>
                  </a:cubicBezTo>
                  <a:cubicBezTo>
                    <a:pt x="567273" y="1096493"/>
                    <a:pt x="567273" y="1096493"/>
                    <a:pt x="574617" y="1125888"/>
                  </a:cubicBezTo>
                  <a:cubicBezTo>
                    <a:pt x="580491" y="1140586"/>
                    <a:pt x="584897" y="1149405"/>
                    <a:pt x="596647" y="1164102"/>
                  </a:cubicBezTo>
                  <a:cubicBezTo>
                    <a:pt x="603990" y="1175861"/>
                    <a:pt x="608396" y="1187619"/>
                    <a:pt x="606927" y="1202317"/>
                  </a:cubicBezTo>
                  <a:cubicBezTo>
                    <a:pt x="606927" y="1234652"/>
                    <a:pt x="576085" y="1259638"/>
                    <a:pt x="539368" y="1259638"/>
                  </a:cubicBezTo>
                  <a:cubicBezTo>
                    <a:pt x="505589" y="1259638"/>
                    <a:pt x="476215" y="1236122"/>
                    <a:pt x="473278" y="1206726"/>
                  </a:cubicBezTo>
                  <a:cubicBezTo>
                    <a:pt x="471809" y="1190559"/>
                    <a:pt x="474746" y="1177330"/>
                    <a:pt x="485027" y="1164102"/>
                  </a:cubicBezTo>
                  <a:cubicBezTo>
                    <a:pt x="496777" y="1147935"/>
                    <a:pt x="501183" y="1140586"/>
                    <a:pt x="507057" y="1122949"/>
                  </a:cubicBezTo>
                  <a:lnTo>
                    <a:pt x="512932" y="1096493"/>
                  </a:lnTo>
                  <a:cubicBezTo>
                    <a:pt x="512932" y="1096493"/>
                    <a:pt x="512932" y="1096493"/>
                    <a:pt x="512932" y="987198"/>
                  </a:cubicBezTo>
                  <a:lnTo>
                    <a:pt x="512932" y="966229"/>
                  </a:lnTo>
                  <a:lnTo>
                    <a:pt x="495022" y="966229"/>
                  </a:lnTo>
                  <a:cubicBezTo>
                    <a:pt x="415894" y="966229"/>
                    <a:pt x="300799" y="966229"/>
                    <a:pt x="133389" y="966229"/>
                  </a:cubicBezTo>
                  <a:cubicBezTo>
                    <a:pt x="27714" y="745856"/>
                    <a:pt x="-7511" y="529891"/>
                    <a:pt x="1295" y="330086"/>
                  </a:cubicBezTo>
                  <a:cubicBezTo>
                    <a:pt x="1295" y="330086"/>
                    <a:pt x="1295" y="330086"/>
                    <a:pt x="359491" y="330086"/>
                  </a:cubicBezTo>
                  <a:lnTo>
                    <a:pt x="439580" y="330086"/>
                  </a:lnTo>
                  <a:cubicBezTo>
                    <a:pt x="439580" y="330086"/>
                    <a:pt x="439580" y="330086"/>
                    <a:pt x="439580" y="162843"/>
                  </a:cubicBezTo>
                  <a:cubicBezTo>
                    <a:pt x="439580" y="162843"/>
                    <a:pt x="439580" y="162843"/>
                    <a:pt x="432237" y="133502"/>
                  </a:cubicBezTo>
                  <a:cubicBezTo>
                    <a:pt x="426362" y="118831"/>
                    <a:pt x="421956" y="110029"/>
                    <a:pt x="410207" y="95358"/>
                  </a:cubicBezTo>
                  <a:cubicBezTo>
                    <a:pt x="402863" y="83622"/>
                    <a:pt x="398457" y="71886"/>
                    <a:pt x="399926" y="57215"/>
                  </a:cubicBezTo>
                  <a:cubicBezTo>
                    <a:pt x="399926" y="24940"/>
                    <a:pt x="429299" y="0"/>
                    <a:pt x="466016" y="0"/>
                  </a:cubicBezTo>
                  <a:close/>
                </a:path>
              </a:pathLst>
            </a:custGeom>
            <a:solidFill>
              <a:srgbClr val="D0011B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>
              <a:noAutofit/>
            </a:bodyPr>
            <a:lstStyle/>
            <a:p>
              <a:pPr>
                <a:lnSpc>
                  <a:spcPct val="120000"/>
                </a:lnSpc>
              </a:pPr>
              <a:endParaRPr lang="en-US" sz="1375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5" grpId="0"/>
      <p:bldP spid="2" grpId="0"/>
      <p:bldP spid="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38"/>
          <p:cNvGrpSpPr/>
          <p:nvPr/>
        </p:nvGrpSpPr>
        <p:grpSpPr>
          <a:xfrm>
            <a:off x="2187879" y="1454175"/>
            <a:ext cx="3538979" cy="353990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40" name="同心圆 43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41" name="椭圆 44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42" name="椭圆 441"/>
          <p:cNvSpPr/>
          <p:nvPr/>
        </p:nvSpPr>
        <p:spPr>
          <a:xfrm>
            <a:off x="3006785" y="4310000"/>
            <a:ext cx="1367796" cy="1368152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5" name="标题 4"/>
          <p:cNvSpPr txBox="1"/>
          <p:nvPr/>
        </p:nvSpPr>
        <p:spPr>
          <a:xfrm>
            <a:off x="2159000" y="2788000"/>
            <a:ext cx="3588979" cy="8031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CN" altLang="en-US" sz="11500" b="1" spc="3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谢谢</a:t>
            </a:r>
            <a:endParaRPr lang="zh-CN" altLang="en-US" sz="11500" b="1" spc="3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48" name="椭圆 447"/>
          <p:cNvSpPr/>
          <p:nvPr/>
        </p:nvSpPr>
        <p:spPr>
          <a:xfrm>
            <a:off x="1585492" y="4504793"/>
            <a:ext cx="677500" cy="67767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9" name="椭圆 448"/>
          <p:cNvSpPr/>
          <p:nvPr/>
        </p:nvSpPr>
        <p:spPr>
          <a:xfrm>
            <a:off x="2716562" y="1429681"/>
            <a:ext cx="274705" cy="274777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449"/>
          <p:cNvGrpSpPr/>
          <p:nvPr/>
        </p:nvGrpSpPr>
        <p:grpSpPr>
          <a:xfrm>
            <a:off x="2218099" y="1183557"/>
            <a:ext cx="300982" cy="301060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451" name="同心圆 45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52" name="椭圆 45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452"/>
          <p:cNvGrpSpPr/>
          <p:nvPr/>
        </p:nvGrpSpPr>
        <p:grpSpPr>
          <a:xfrm>
            <a:off x="5507850" y="1751170"/>
            <a:ext cx="623741" cy="623903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54" name="同心圆 45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55" name="椭圆 45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55"/>
          <p:cNvGrpSpPr/>
          <p:nvPr/>
        </p:nvGrpSpPr>
        <p:grpSpPr>
          <a:xfrm>
            <a:off x="1408887" y="3628020"/>
            <a:ext cx="287844" cy="28791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457" name="同心圆 45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58" name="椭圆 457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59" name="椭圆 458"/>
          <p:cNvSpPr/>
          <p:nvPr/>
        </p:nvSpPr>
        <p:spPr>
          <a:xfrm>
            <a:off x="4973290" y="1215700"/>
            <a:ext cx="274705" cy="274777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459"/>
          <p:cNvGrpSpPr/>
          <p:nvPr/>
        </p:nvGrpSpPr>
        <p:grpSpPr>
          <a:xfrm>
            <a:off x="5595041" y="4385201"/>
            <a:ext cx="824394" cy="82460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61" name="同心圆 46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2" name="椭圆 46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462"/>
          <p:cNvGrpSpPr/>
          <p:nvPr/>
        </p:nvGrpSpPr>
        <p:grpSpPr>
          <a:xfrm>
            <a:off x="1587789" y="1613184"/>
            <a:ext cx="824394" cy="82460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64" name="同心圆 46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5" name="椭圆 46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66" name="椭圆 465"/>
          <p:cNvSpPr/>
          <p:nvPr/>
        </p:nvSpPr>
        <p:spPr>
          <a:xfrm>
            <a:off x="5936762" y="3466134"/>
            <a:ext cx="677500" cy="67767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466"/>
          <p:cNvGrpSpPr/>
          <p:nvPr/>
        </p:nvGrpSpPr>
        <p:grpSpPr>
          <a:xfrm>
            <a:off x="6131591" y="2978960"/>
            <a:ext cx="287844" cy="28791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468" name="同心圆 46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9" name="椭圆 468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469"/>
          <p:cNvGrpSpPr/>
          <p:nvPr/>
        </p:nvGrpSpPr>
        <p:grpSpPr>
          <a:xfrm>
            <a:off x="4165071" y="765243"/>
            <a:ext cx="287844" cy="28791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471" name="同心圆 47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72" name="椭圆 47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73" name="椭圆 472"/>
          <p:cNvSpPr/>
          <p:nvPr/>
        </p:nvSpPr>
        <p:spPr>
          <a:xfrm>
            <a:off x="5205275" y="4719300"/>
            <a:ext cx="274705" cy="274777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4" name="椭圆 473"/>
          <p:cNvSpPr/>
          <p:nvPr/>
        </p:nvSpPr>
        <p:spPr>
          <a:xfrm>
            <a:off x="4518559" y="5059896"/>
            <a:ext cx="677500" cy="67767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5" name="椭圆 474"/>
          <p:cNvSpPr/>
          <p:nvPr/>
        </p:nvSpPr>
        <p:spPr>
          <a:xfrm>
            <a:off x="3006785" y="793800"/>
            <a:ext cx="677500" cy="67767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475"/>
          <p:cNvGrpSpPr/>
          <p:nvPr/>
        </p:nvGrpSpPr>
        <p:grpSpPr>
          <a:xfrm>
            <a:off x="2476332" y="4934459"/>
            <a:ext cx="287844" cy="28791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477" name="同心圆 47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78" name="椭圆 477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026" name="Picture 2" descr="E:\哈哈\0019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282690" y="1473200"/>
            <a:ext cx="5909310" cy="35814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1.22608E-6 -3.33333E-6 L -0.5192 -0.1118 " pathEditMode="relative" rAng="0" ptsTypes="AA">
                                      <p:cBhvr>
                                        <p:cTn id="31" dur="1000" spd="-100000" fill="hold"/>
                                        <p:tgtEl>
                                          <p:spTgt spid="4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966" y="-5602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00729 -0.00555 L -0.84097 -0.54228 " pathEditMode="relative" rAng="0" ptsTypes="AA">
                                      <p:cBhvr>
                                        <p:cTn id="40" dur="10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684" y="-26852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46 0.0034 L -0.90989 -0.31111 " pathEditMode="relative" rAng="0" ptsTypes="AA">
                                      <p:cBhvr>
                                        <p:cTn id="49" dur="1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122" y="-15741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555 -0.00833 L -0.80277 -0.22623 " pathEditMode="relative" rAng="0" ptsTypes="AA">
                                      <p:cBhvr>
                                        <p:cTn id="58" dur="1000" spd="-100000" fill="hold"/>
                                        <p:tgtEl>
                                          <p:spTgt spid="4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861" y="-10895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312 -0.00587 L -0.44062 -0.70031 " pathEditMode="relative" rAng="0" ptsTypes="AA">
                                      <p:cBhvr>
                                        <p:cTn id="67" dur="1000" spd="-100000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75" y="-34722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025 -0.01821 L -0.35486 -0.86821 " pathEditMode="relative" rAng="0" ptsTypes="AA">
                                      <p:cBhvr>
                                        <p:cTn id="76" dur="1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93" y="-4250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64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1475 -0.00988 L -0.72725 -0.6821 " pathEditMode="relative" rAng="0" ptsTypes="AA">
                                      <p:cBhvr>
                                        <p:cTn id="85" dur="1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625" y="-33611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64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1475 -0.00988 L -0.72725 -0.6821 " pathEditMode="relative" rAng="0" ptsTypes="AA">
                                      <p:cBhvr>
                                        <p:cTn id="94" dur="1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625" y="-33611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312 -0.00587 L -0.44062 -0.70031 " pathEditMode="relative" rAng="0" ptsTypes="AA">
                                      <p:cBhvr>
                                        <p:cTn id="103" dur="1000" spd="-100000" fill="hold"/>
                                        <p:tgtEl>
                                          <p:spTgt spid="4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75" y="-34722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025 -0.01821 L -0.35486 -0.86821 " pathEditMode="relative" rAng="0" ptsTypes="AA">
                                      <p:cBhvr>
                                        <p:cTn id="112" dur="10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93" y="-42500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025 -0.01821 L -0.35486 -0.86821 " pathEditMode="relative" rAng="0" ptsTypes="AA">
                                      <p:cBhvr>
                                        <p:cTn id="121" dur="10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93" y="-42500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555 -0.00833 L -0.80277 -0.22623 " pathEditMode="relative" rAng="0" ptsTypes="AA">
                                      <p:cBhvr>
                                        <p:cTn id="130" dur="1000" spd="-1000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861" y="-10895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312 -0.00587 L -0.44062 -0.70031 " pathEditMode="relative" rAng="0" ptsTypes="AA">
                                      <p:cBhvr>
                                        <p:cTn id="139" dur="1000" spd="-1000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75" y="-34722"/>
                                    </p:animMotion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312 -0.00587 L -0.44062 -0.70031 " pathEditMode="relative" rAng="0" ptsTypes="AA">
                                      <p:cBhvr>
                                        <p:cTn id="148" dur="1000" spd="-1000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75" y="-34722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025 -0.01821 L -0.35486 -0.86821 " pathEditMode="relative" rAng="0" ptsTypes="AA">
                                      <p:cBhvr>
                                        <p:cTn id="157" dur="10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93" y="-4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2" grpId="0" animBg="1"/>
      <p:bldP spid="445" grpId="0"/>
      <p:bldP spid="448" grpId="0" animBg="1"/>
      <p:bldP spid="448" grpId="1" animBg="1"/>
      <p:bldP spid="448" grpId="2" animBg="1"/>
      <p:bldP spid="449" grpId="0" animBg="1"/>
      <p:bldP spid="449" grpId="1" animBg="1"/>
      <p:bldP spid="449" grpId="2" animBg="1"/>
      <p:bldP spid="459" grpId="0" animBg="1"/>
      <p:bldP spid="459" grpId="1" animBg="1"/>
      <p:bldP spid="459" grpId="2" animBg="1"/>
      <p:bldP spid="466" grpId="0" animBg="1"/>
      <p:bldP spid="466" grpId="1" animBg="1"/>
      <p:bldP spid="466" grpId="2" animBg="1"/>
      <p:bldP spid="473" grpId="0" animBg="1"/>
      <p:bldP spid="473" grpId="1" animBg="1"/>
      <p:bldP spid="473" grpId="2" animBg="1"/>
      <p:bldP spid="474" grpId="0" animBg="1"/>
      <p:bldP spid="474" grpId="1" animBg="1"/>
      <p:bldP spid="474" grpId="2" animBg="1"/>
      <p:bldP spid="475" grpId="0" animBg="1"/>
      <p:bldP spid="475" grpId="1" animBg="1"/>
      <p:bldP spid="475" grpId="2" animBg="1"/>
    </p:bldLst>
  </p:timing>
</p:sld>
</file>

<file path=ppt/tags/tag1.xml><?xml version="1.0" encoding="utf-8"?>
<p:tagLst xmlns:p="http://schemas.openxmlformats.org/presentationml/2006/main">
  <p:tag name="TIMING" val="|2.7"/>
</p:tagLst>
</file>

<file path=ppt/tags/tag2.xml><?xml version="1.0" encoding="utf-8"?>
<p:tagLst xmlns:p="http://schemas.openxmlformats.org/presentationml/2006/main">
  <p:tag name="ISPRING_PRESENTATION_TITLE" val="销售培训1.pptx"/>
</p:tagLst>
</file>

<file path=ppt/theme/theme1.xml><?xml version="1.0" encoding="utf-8"?>
<a:theme xmlns:a="http://schemas.openxmlformats.org/drawingml/2006/main" name="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5659</Words>
  <Application>WPS 演示</Application>
  <PresentationFormat>自定义</PresentationFormat>
  <Paragraphs>326</Paragraphs>
  <Slides>40</Slides>
  <Notes>39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51" baseType="lpstr">
      <vt:lpstr>Arial</vt:lpstr>
      <vt:lpstr>宋体</vt:lpstr>
      <vt:lpstr>Wingdings</vt:lpstr>
      <vt:lpstr>Calibri</vt:lpstr>
      <vt:lpstr>Wingdings 2</vt:lpstr>
      <vt:lpstr>微软雅黑</vt:lpstr>
      <vt:lpstr>方正正大黑简体</vt:lpstr>
      <vt:lpstr>黑体</vt:lpstr>
      <vt:lpstr>Arial Unicode MS</vt:lpstr>
      <vt:lpstr>Calibri Light</vt:lpstr>
      <vt:lpstr>1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销售培训1.pptx</dc:title>
  <dc:creator/>
  <cp:lastModifiedBy> 大宇哥</cp:lastModifiedBy>
  <cp:revision>3</cp:revision>
  <dcterms:created xsi:type="dcterms:W3CDTF">2017-07-24T11:05:00Z</dcterms:created>
  <dcterms:modified xsi:type="dcterms:W3CDTF">2021-09-26T01:15:59Z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2052-11.1.0.10938</vt:lpwstr>
  </property>
  <property fmtid="{D5CDD505-2E9C-101B-9397-08002B2CF9AE}" pid="3" name="KSOTemplateUUID">
    <vt:lpwstr>v1.0_mb_lOaRM43PWsiL0DUfZWrs4g==</vt:lpwstr>
  </property>
  <property fmtid="{D5CDD505-2E9C-101B-9397-08002B2CF9AE}" pid="4" name="ICV">
    <vt:lpwstr>F7A33953A1A946D4A246E6A0FDF461A0</vt:lpwstr>
  </property>
</Properties>
</file>