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62" r:id="rId6"/>
    <p:sldId id="264" r:id="rId7"/>
    <p:sldId id="265" r:id="rId8"/>
    <p:sldId id="266" r:id="rId9"/>
    <p:sldId id="267" r:id="rId10"/>
    <p:sldId id="259" r:id="rId11"/>
    <p:sldId id="263" r:id="rId12"/>
    <p:sldId id="268" r:id="rId13"/>
    <p:sldId id="269" r:id="rId14"/>
    <p:sldId id="270" r:id="rId15"/>
    <p:sldId id="260" r:id="rId16"/>
    <p:sldId id="271" r:id="rId17"/>
    <p:sldId id="272" r:id="rId18"/>
    <p:sldId id="273" r:id="rId19"/>
    <p:sldId id="274" r:id="rId20"/>
    <p:sldId id="275" r:id="rId21"/>
    <p:sldId id="276" r:id="rId22"/>
    <p:sldId id="277" r:id="rId23"/>
    <p:sldId id="278" r:id="rId24"/>
    <p:sldId id="279" r:id="rId25"/>
    <p:sldId id="280" r:id="rId26"/>
    <p:sldId id="261" r:id="rId27"/>
    <p:sldId id="281" r:id="rId28"/>
    <p:sldId id="282" r:id="rId29"/>
    <p:sldId id="283" r:id="rId30"/>
    <p:sldId id="284" r:id="rId31"/>
    <p:sldId id="285" r:id="rId3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06" autoAdjust="0"/>
    <p:restoredTop sz="94660"/>
  </p:normalViewPr>
  <p:slideViewPr>
    <p:cSldViewPr snapToGrid="0" showGuides="1">
      <p:cViewPr varScale="1">
        <p:scale>
          <a:sx n="36" d="100"/>
          <a:sy n="36" d="100"/>
        </p:scale>
        <p:origin x="60" y="109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AD865AA4-805D-4D5D-B1F1-D47614981C91}"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49A7E50-F044-4CD8-BF31-5587E16D5A8E}"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AD865AA4-805D-4D5D-B1F1-D47614981C91}"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49A7E50-F044-4CD8-BF31-5587E16D5A8E}"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AD865AA4-805D-4D5D-B1F1-D47614981C91}"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149A7E50-F044-4CD8-BF31-5587E16D5A8E}"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AD865AA4-805D-4D5D-B1F1-D47614981C91}"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149A7E50-F044-4CD8-BF31-5587E16D5A8E}"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AD865AA4-805D-4D5D-B1F1-D47614981C91}"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149A7E50-F044-4CD8-BF31-5587E16D5A8E}"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AD865AA4-805D-4D5D-B1F1-D47614981C91}"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149A7E50-F044-4CD8-BF31-5587E16D5A8E}"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AD865AA4-805D-4D5D-B1F1-D47614981C91}"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149A7E50-F044-4CD8-BF31-5587E16D5A8E}"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AD865AA4-805D-4D5D-B1F1-D47614981C91}"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149A7E50-F044-4CD8-BF31-5587E16D5A8E}"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AD865AA4-805D-4D5D-B1F1-D47614981C91}"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49A7E50-F044-4CD8-BF31-5587E16D5A8E}"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AD865AA4-805D-4D5D-B1F1-D47614981C91}"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49A7E50-F044-4CD8-BF31-5587E16D5A8E}"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椭圆 15"/>
          <p:cNvSpPr/>
          <p:nvPr/>
        </p:nvSpPr>
        <p:spPr>
          <a:xfrm>
            <a:off x="596141" y="3435660"/>
            <a:ext cx="403772" cy="40377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1240776" y="3435660"/>
            <a:ext cx="403772" cy="40377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885411" y="3435660"/>
            <a:ext cx="403772" cy="40377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2530046" y="3435660"/>
            <a:ext cx="403772" cy="40377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3174681" y="3435660"/>
            <a:ext cx="403772" cy="40377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3819316" y="3435660"/>
            <a:ext cx="403772" cy="40377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4463951" y="3435660"/>
            <a:ext cx="403772" cy="40377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5108586" y="3435660"/>
            <a:ext cx="403772" cy="40377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5753221" y="3435660"/>
            <a:ext cx="403772" cy="40377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6397860" y="3435660"/>
            <a:ext cx="403772" cy="40377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204547" y="941599"/>
            <a:ext cx="3652100" cy="5916401"/>
          </a:xfrm>
          <a:prstGeom prst="rect">
            <a:avLst/>
          </a:prstGeom>
        </p:spPr>
      </p:pic>
      <p:sp>
        <p:nvSpPr>
          <p:cNvPr id="6" name="文本框 5"/>
          <p:cNvSpPr txBox="1"/>
          <p:nvPr/>
        </p:nvSpPr>
        <p:spPr>
          <a:xfrm>
            <a:off x="515938" y="695473"/>
            <a:ext cx="5109091" cy="1569660"/>
          </a:xfrm>
          <a:prstGeom prst="rect">
            <a:avLst/>
          </a:prstGeom>
          <a:noFill/>
        </p:spPr>
        <p:txBody>
          <a:bodyPr wrap="none" rtlCol="0">
            <a:spAutoFit/>
          </a:bodyPr>
          <a:lstStyle/>
          <a:p>
            <a:r>
              <a:rPr lang="zh-CN" altLang="en-US" sz="9600" dirty="0">
                <a:solidFill>
                  <a:srgbClr val="FF0000"/>
                </a:solidFill>
                <a:latin typeface="思源黑体 Heavy" panose="020B0A00000000000000" pitchFamily="34" charset="-122"/>
                <a:ea typeface="思源黑体 Heavy" panose="020B0A00000000000000" pitchFamily="34" charset="-122"/>
              </a:rPr>
              <a:t>团队建设</a:t>
            </a:r>
            <a:endParaRPr lang="zh-CN" altLang="en-US" sz="9600" dirty="0">
              <a:solidFill>
                <a:srgbClr val="FF0000"/>
              </a:solidFill>
              <a:latin typeface="思源黑体 Heavy" panose="020B0A00000000000000" pitchFamily="34" charset="-122"/>
              <a:ea typeface="思源黑体 Heavy" panose="020B0A00000000000000" pitchFamily="34" charset="-122"/>
            </a:endParaRPr>
          </a:p>
        </p:txBody>
      </p:sp>
      <p:sp>
        <p:nvSpPr>
          <p:cNvPr id="7" name="矩形 6"/>
          <p:cNvSpPr/>
          <p:nvPr/>
        </p:nvSpPr>
        <p:spPr>
          <a:xfrm>
            <a:off x="515938" y="2054361"/>
            <a:ext cx="6285695" cy="1323439"/>
          </a:xfrm>
          <a:prstGeom prst="rect">
            <a:avLst/>
          </a:prstGeom>
        </p:spPr>
        <p:txBody>
          <a:bodyPr wrap="square">
            <a:spAutoFit/>
          </a:bodyPr>
          <a:lstStyle/>
          <a:p>
            <a:pPr algn="dist"/>
            <a:r>
              <a:rPr lang="zh-CN" altLang="en-US" sz="8000" dirty="0">
                <a:solidFill>
                  <a:srgbClr val="FF0000"/>
                </a:solidFill>
                <a:latin typeface="思源黑体 Heavy" panose="020B0A00000000000000" pitchFamily="34" charset="-122"/>
                <a:ea typeface="思源黑体 Heavy" panose="020B0A00000000000000" pitchFamily="34" charset="-122"/>
              </a:rPr>
              <a:t>与管理</a:t>
            </a:r>
            <a:r>
              <a:rPr lang="en-US" altLang="zh-CN" sz="8000" dirty="0">
                <a:solidFill>
                  <a:srgbClr val="FF0000"/>
                </a:solidFill>
                <a:latin typeface="思源黑体 Heavy" panose="020B0A00000000000000" pitchFamily="34" charset="-122"/>
                <a:ea typeface="思源黑体 Heavy" panose="020B0A00000000000000" pitchFamily="34" charset="-122"/>
              </a:rPr>
              <a:t>PPT</a:t>
            </a:r>
            <a:endParaRPr lang="zh-CN" altLang="en-US" sz="8000" dirty="0">
              <a:solidFill>
                <a:srgbClr val="FF0000"/>
              </a:solidFill>
              <a:latin typeface="思源黑体 Heavy" panose="020B0A00000000000000" pitchFamily="34" charset="-122"/>
              <a:ea typeface="思源黑体 Heavy" panose="020B0A00000000000000" pitchFamily="34" charset="-122"/>
            </a:endParaRPr>
          </a:p>
        </p:txBody>
      </p:sp>
      <p:sp>
        <p:nvSpPr>
          <p:cNvPr id="8" name="Shape 2644"/>
          <p:cNvSpPr/>
          <p:nvPr/>
        </p:nvSpPr>
        <p:spPr>
          <a:xfrm>
            <a:off x="678283" y="5935893"/>
            <a:ext cx="329650" cy="453268"/>
          </a:xfrm>
          <a:custGeom>
            <a:avLst/>
            <a:gdLst/>
            <a:ahLst/>
            <a:cxnLst>
              <a:cxn ang="0">
                <a:pos x="wd2" y="hd2"/>
              </a:cxn>
              <a:cxn ang="5400000">
                <a:pos x="wd2" y="hd2"/>
              </a:cxn>
              <a:cxn ang="10800000">
                <a:pos x="wd2" y="hd2"/>
              </a:cxn>
              <a:cxn ang="16200000">
                <a:pos x="wd2" y="hd2"/>
              </a:cxn>
            </a:cxnLst>
            <a:rect l="0" t="0" r="r" b="b"/>
            <a:pathLst>
              <a:path w="21600" h="21600" extrusionOk="0">
                <a:moveTo>
                  <a:pt x="20250" y="19636"/>
                </a:moveTo>
                <a:cubicBezTo>
                  <a:pt x="20250" y="20179"/>
                  <a:pt x="19645" y="20618"/>
                  <a:pt x="18900" y="20618"/>
                </a:cubicBezTo>
                <a:lnTo>
                  <a:pt x="2700" y="20618"/>
                </a:lnTo>
                <a:cubicBezTo>
                  <a:pt x="1954" y="20618"/>
                  <a:pt x="1350" y="20179"/>
                  <a:pt x="1350" y="19636"/>
                </a:cubicBezTo>
                <a:lnTo>
                  <a:pt x="1350" y="1964"/>
                </a:lnTo>
                <a:cubicBezTo>
                  <a:pt x="1350" y="1422"/>
                  <a:pt x="1954" y="982"/>
                  <a:pt x="2700" y="982"/>
                </a:cubicBezTo>
                <a:lnTo>
                  <a:pt x="18900" y="982"/>
                </a:lnTo>
                <a:cubicBezTo>
                  <a:pt x="19645" y="982"/>
                  <a:pt x="20250" y="1422"/>
                  <a:pt x="20250" y="1964"/>
                </a:cubicBezTo>
                <a:cubicBezTo>
                  <a:pt x="20250" y="1964"/>
                  <a:pt x="20250" y="19636"/>
                  <a:pt x="20250" y="19636"/>
                </a:cubicBezTo>
                <a:close/>
                <a:moveTo>
                  <a:pt x="18900" y="0"/>
                </a:moveTo>
                <a:lnTo>
                  <a:pt x="2700" y="0"/>
                </a:lnTo>
                <a:cubicBezTo>
                  <a:pt x="1209" y="0"/>
                  <a:pt x="0" y="879"/>
                  <a:pt x="0" y="1964"/>
                </a:cubicBezTo>
                <a:lnTo>
                  <a:pt x="0" y="19636"/>
                </a:lnTo>
                <a:cubicBezTo>
                  <a:pt x="0" y="20721"/>
                  <a:pt x="1209" y="21600"/>
                  <a:pt x="2700" y="21600"/>
                </a:cubicBezTo>
                <a:lnTo>
                  <a:pt x="18900" y="21600"/>
                </a:lnTo>
                <a:cubicBezTo>
                  <a:pt x="20391" y="21600"/>
                  <a:pt x="21600" y="20721"/>
                  <a:pt x="21600" y="19636"/>
                </a:cubicBezTo>
                <a:lnTo>
                  <a:pt x="21600" y="1964"/>
                </a:lnTo>
                <a:cubicBezTo>
                  <a:pt x="21600" y="879"/>
                  <a:pt x="20391" y="0"/>
                  <a:pt x="18900" y="0"/>
                </a:cubicBezTo>
                <a:moveTo>
                  <a:pt x="4050" y="3927"/>
                </a:moveTo>
                <a:lnTo>
                  <a:pt x="17550" y="3927"/>
                </a:lnTo>
                <a:lnTo>
                  <a:pt x="17550" y="17673"/>
                </a:lnTo>
                <a:lnTo>
                  <a:pt x="4050" y="17673"/>
                </a:lnTo>
                <a:cubicBezTo>
                  <a:pt x="4050" y="17673"/>
                  <a:pt x="4050" y="3927"/>
                  <a:pt x="4050" y="3927"/>
                </a:cubicBezTo>
                <a:close/>
                <a:moveTo>
                  <a:pt x="2700" y="18655"/>
                </a:moveTo>
                <a:lnTo>
                  <a:pt x="18900" y="18655"/>
                </a:lnTo>
                <a:lnTo>
                  <a:pt x="18900" y="2945"/>
                </a:lnTo>
                <a:lnTo>
                  <a:pt x="2700" y="2945"/>
                </a:lnTo>
                <a:cubicBezTo>
                  <a:pt x="2700" y="2945"/>
                  <a:pt x="2700" y="18655"/>
                  <a:pt x="2700" y="18655"/>
                </a:cubicBezTo>
                <a:close/>
                <a:moveTo>
                  <a:pt x="10125" y="2455"/>
                </a:moveTo>
                <a:lnTo>
                  <a:pt x="11475" y="2455"/>
                </a:lnTo>
                <a:cubicBezTo>
                  <a:pt x="11848" y="2455"/>
                  <a:pt x="12150" y="2235"/>
                  <a:pt x="12150" y="1964"/>
                </a:cubicBezTo>
                <a:cubicBezTo>
                  <a:pt x="12150" y="1692"/>
                  <a:pt x="11848" y="1473"/>
                  <a:pt x="11475" y="1473"/>
                </a:cubicBezTo>
                <a:lnTo>
                  <a:pt x="10125" y="1473"/>
                </a:lnTo>
                <a:cubicBezTo>
                  <a:pt x="9752" y="1473"/>
                  <a:pt x="9450" y="1692"/>
                  <a:pt x="9450" y="1964"/>
                </a:cubicBezTo>
                <a:cubicBezTo>
                  <a:pt x="9450" y="2235"/>
                  <a:pt x="9752" y="2455"/>
                  <a:pt x="10125" y="2455"/>
                </a:cubicBezTo>
                <a:moveTo>
                  <a:pt x="10800" y="19145"/>
                </a:moveTo>
                <a:cubicBezTo>
                  <a:pt x="10427" y="19145"/>
                  <a:pt x="10125" y="19366"/>
                  <a:pt x="10125" y="19636"/>
                </a:cubicBezTo>
                <a:cubicBezTo>
                  <a:pt x="10125" y="19908"/>
                  <a:pt x="10427" y="20127"/>
                  <a:pt x="10800" y="20127"/>
                </a:cubicBezTo>
                <a:cubicBezTo>
                  <a:pt x="11173" y="20127"/>
                  <a:pt x="11475" y="19908"/>
                  <a:pt x="11475" y="19636"/>
                </a:cubicBezTo>
                <a:cubicBezTo>
                  <a:pt x="11475" y="19366"/>
                  <a:pt x="11173" y="19145"/>
                  <a:pt x="10800" y="19145"/>
                </a:cubicBezTo>
              </a:path>
            </a:pathLst>
          </a:custGeom>
          <a:solidFill>
            <a:srgbClr val="FF0000"/>
          </a:solidFill>
          <a:ln w="12700">
            <a:miter lim="400000"/>
          </a:ln>
        </p:spPr>
        <p:txBody>
          <a:bodyPr lIns="19045" tIns="19045" rIns="19045" bIns="19045" anchor="ctr"/>
          <a:lstStyle/>
          <a:p>
            <a:pPr marL="0" marR="0" lvl="0" indent="0" algn="l" defTabSz="227965" rtl="0" eaLnBrk="1" fontAlgn="auto" latinLnBrk="0" hangingPunct="1">
              <a:lnSpc>
                <a:spcPct val="100000"/>
              </a:lnSpc>
              <a:spcBef>
                <a:spcPts val="0"/>
              </a:spcBef>
              <a:spcAft>
                <a:spcPts val="0"/>
              </a:spcAft>
              <a:buClrTx/>
              <a:buSzTx/>
              <a:buFontTx/>
              <a:buNone/>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sym typeface="Gill Sans"/>
            </a:endParaRPr>
          </a:p>
        </p:txBody>
      </p:sp>
      <p:sp>
        <p:nvSpPr>
          <p:cNvPr id="9" name="Shape 2645"/>
          <p:cNvSpPr/>
          <p:nvPr/>
        </p:nvSpPr>
        <p:spPr>
          <a:xfrm>
            <a:off x="1681083" y="6021421"/>
            <a:ext cx="453268" cy="329650"/>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FF0000"/>
          </a:solidFill>
          <a:ln w="12700">
            <a:miter lim="400000"/>
          </a:ln>
        </p:spPr>
        <p:txBody>
          <a:bodyPr lIns="19045" tIns="19045" rIns="19045" bIns="19045" anchor="ctr"/>
          <a:lstStyle/>
          <a:p>
            <a:pPr marL="0" marR="0" lvl="0" indent="0" algn="l" defTabSz="227965" rtl="0" eaLnBrk="1" fontAlgn="auto" latinLnBrk="0" hangingPunct="1">
              <a:lnSpc>
                <a:spcPct val="100000"/>
              </a:lnSpc>
              <a:spcBef>
                <a:spcPts val="0"/>
              </a:spcBef>
              <a:spcAft>
                <a:spcPts val="0"/>
              </a:spcAft>
              <a:buClrTx/>
              <a:buSzTx/>
              <a:buFontTx/>
              <a:buNone/>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sym typeface="Gill Sans"/>
            </a:endParaRPr>
          </a:p>
        </p:txBody>
      </p:sp>
      <p:sp>
        <p:nvSpPr>
          <p:cNvPr id="10" name="Shape 2646"/>
          <p:cNvSpPr/>
          <p:nvPr/>
        </p:nvSpPr>
        <p:spPr>
          <a:xfrm>
            <a:off x="2807501" y="5935893"/>
            <a:ext cx="453268" cy="453268"/>
          </a:xfrm>
          <a:custGeom>
            <a:avLst/>
            <a:gdLst/>
            <a:ahLst/>
            <a:cxnLst>
              <a:cxn ang="0">
                <a:pos x="wd2" y="hd2"/>
              </a:cxn>
              <a:cxn ang="5400000">
                <a:pos x="wd2" y="hd2"/>
              </a:cxn>
              <a:cxn ang="10800000">
                <a:pos x="wd2" y="hd2"/>
              </a:cxn>
              <a:cxn ang="16200000">
                <a:pos x="wd2" y="hd2"/>
              </a:cxn>
            </a:cxnLst>
            <a:rect l="0" t="0" r="r" b="b"/>
            <a:pathLst>
              <a:path w="21600" h="21600" extrusionOk="0">
                <a:moveTo>
                  <a:pt x="20618" y="14727"/>
                </a:moveTo>
                <a:lnTo>
                  <a:pt x="982" y="14727"/>
                </a:lnTo>
                <a:lnTo>
                  <a:pt x="982" y="1964"/>
                </a:lnTo>
                <a:cubicBezTo>
                  <a:pt x="982" y="1422"/>
                  <a:pt x="1422" y="982"/>
                  <a:pt x="1964" y="982"/>
                </a:cubicBezTo>
                <a:lnTo>
                  <a:pt x="19636" y="982"/>
                </a:lnTo>
                <a:cubicBezTo>
                  <a:pt x="20178" y="982"/>
                  <a:pt x="20618" y="1422"/>
                  <a:pt x="20618" y="1964"/>
                </a:cubicBezTo>
                <a:cubicBezTo>
                  <a:pt x="20618" y="1964"/>
                  <a:pt x="20618" y="14727"/>
                  <a:pt x="20618" y="14727"/>
                </a:cubicBezTo>
                <a:close/>
                <a:moveTo>
                  <a:pt x="20618" y="16691"/>
                </a:moveTo>
                <a:cubicBezTo>
                  <a:pt x="20618" y="17233"/>
                  <a:pt x="20178" y="17673"/>
                  <a:pt x="19636" y="17673"/>
                </a:cubicBezTo>
                <a:lnTo>
                  <a:pt x="1964" y="17673"/>
                </a:lnTo>
                <a:cubicBezTo>
                  <a:pt x="1422" y="17673"/>
                  <a:pt x="982" y="17233"/>
                  <a:pt x="982" y="16691"/>
                </a:cubicBezTo>
                <a:lnTo>
                  <a:pt x="982" y="15709"/>
                </a:lnTo>
                <a:lnTo>
                  <a:pt x="20618" y="15709"/>
                </a:lnTo>
                <a:cubicBezTo>
                  <a:pt x="20618" y="15709"/>
                  <a:pt x="20618" y="16691"/>
                  <a:pt x="20618" y="16691"/>
                </a:cubicBezTo>
                <a:close/>
                <a:moveTo>
                  <a:pt x="11782" y="20618"/>
                </a:moveTo>
                <a:lnTo>
                  <a:pt x="9818" y="20618"/>
                </a:lnTo>
                <a:lnTo>
                  <a:pt x="9818" y="18655"/>
                </a:lnTo>
                <a:lnTo>
                  <a:pt x="11782" y="18655"/>
                </a:lnTo>
                <a:cubicBezTo>
                  <a:pt x="11782" y="18655"/>
                  <a:pt x="11782" y="20618"/>
                  <a:pt x="11782" y="20618"/>
                </a:cubicBezTo>
                <a:close/>
                <a:moveTo>
                  <a:pt x="19636" y="0"/>
                </a:moveTo>
                <a:lnTo>
                  <a:pt x="1964" y="0"/>
                </a:lnTo>
                <a:cubicBezTo>
                  <a:pt x="879" y="0"/>
                  <a:pt x="0" y="879"/>
                  <a:pt x="0" y="1964"/>
                </a:cubicBezTo>
                <a:lnTo>
                  <a:pt x="0" y="16691"/>
                </a:lnTo>
                <a:cubicBezTo>
                  <a:pt x="0" y="17775"/>
                  <a:pt x="879" y="18655"/>
                  <a:pt x="1964" y="18655"/>
                </a:cubicBezTo>
                <a:lnTo>
                  <a:pt x="8836" y="18655"/>
                </a:lnTo>
                <a:lnTo>
                  <a:pt x="8836" y="20618"/>
                </a:lnTo>
                <a:lnTo>
                  <a:pt x="7364" y="20618"/>
                </a:lnTo>
                <a:cubicBezTo>
                  <a:pt x="7092" y="20618"/>
                  <a:pt x="6873" y="20838"/>
                  <a:pt x="6873" y="21109"/>
                </a:cubicBezTo>
                <a:cubicBezTo>
                  <a:pt x="6873" y="21381"/>
                  <a:pt x="7092" y="21600"/>
                  <a:pt x="7364" y="21600"/>
                </a:cubicBezTo>
                <a:lnTo>
                  <a:pt x="14236" y="21600"/>
                </a:lnTo>
                <a:cubicBezTo>
                  <a:pt x="14508" y="21600"/>
                  <a:pt x="14727" y="21381"/>
                  <a:pt x="14727" y="21109"/>
                </a:cubicBezTo>
                <a:cubicBezTo>
                  <a:pt x="14727" y="20838"/>
                  <a:pt x="14508" y="20618"/>
                  <a:pt x="14236" y="20618"/>
                </a:cubicBezTo>
                <a:lnTo>
                  <a:pt x="12764" y="20618"/>
                </a:lnTo>
                <a:lnTo>
                  <a:pt x="12764" y="18655"/>
                </a:lnTo>
                <a:lnTo>
                  <a:pt x="19636" y="18655"/>
                </a:lnTo>
                <a:cubicBezTo>
                  <a:pt x="20721" y="18655"/>
                  <a:pt x="21600" y="17775"/>
                  <a:pt x="21600" y="16691"/>
                </a:cubicBezTo>
                <a:lnTo>
                  <a:pt x="21600" y="1964"/>
                </a:lnTo>
                <a:cubicBezTo>
                  <a:pt x="21600" y="879"/>
                  <a:pt x="20721" y="0"/>
                  <a:pt x="19636" y="0"/>
                </a:cubicBezTo>
              </a:path>
            </a:pathLst>
          </a:custGeom>
          <a:solidFill>
            <a:srgbClr val="FF0000"/>
          </a:solidFill>
          <a:ln w="12700">
            <a:miter lim="400000"/>
          </a:ln>
        </p:spPr>
        <p:txBody>
          <a:bodyPr lIns="19045" tIns="19045" rIns="19045" bIns="19045" anchor="ctr"/>
          <a:lstStyle/>
          <a:p>
            <a:pPr marL="0" marR="0" lvl="0" indent="0" algn="l" defTabSz="227965" rtl="0" eaLnBrk="1" fontAlgn="auto" latinLnBrk="0" hangingPunct="1">
              <a:lnSpc>
                <a:spcPct val="100000"/>
              </a:lnSpc>
              <a:spcBef>
                <a:spcPts val="0"/>
              </a:spcBef>
              <a:spcAft>
                <a:spcPts val="0"/>
              </a:spcAft>
              <a:buClrTx/>
              <a:buSzTx/>
              <a:buFontTx/>
              <a:buNone/>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sym typeface="Gill Sans"/>
            </a:endParaRPr>
          </a:p>
        </p:txBody>
      </p:sp>
      <p:sp>
        <p:nvSpPr>
          <p:cNvPr id="11" name="Shape 2678"/>
          <p:cNvSpPr/>
          <p:nvPr/>
        </p:nvSpPr>
        <p:spPr>
          <a:xfrm>
            <a:off x="3933919" y="5935893"/>
            <a:ext cx="453268" cy="453268"/>
          </a:xfrm>
          <a:custGeom>
            <a:avLst/>
            <a:gdLst/>
            <a:ahLst/>
            <a:cxnLst>
              <a:cxn ang="0">
                <a:pos x="wd2" y="hd2"/>
              </a:cxn>
              <a:cxn ang="5400000">
                <a:pos x="wd2" y="hd2"/>
              </a:cxn>
              <a:cxn ang="10800000">
                <a:pos x="wd2" y="hd2"/>
              </a:cxn>
              <a:cxn ang="16200000">
                <a:pos x="wd2" y="hd2"/>
              </a:cxn>
            </a:cxnLst>
            <a:rect l="0" t="0" r="r" b="b"/>
            <a:pathLst>
              <a:path w="21600" h="21600" extrusionOk="0">
                <a:moveTo>
                  <a:pt x="10800" y="20121"/>
                </a:moveTo>
                <a:cubicBezTo>
                  <a:pt x="10800" y="20393"/>
                  <a:pt x="10579" y="20612"/>
                  <a:pt x="10306" y="20612"/>
                </a:cubicBezTo>
                <a:cubicBezTo>
                  <a:pt x="10165" y="20612"/>
                  <a:pt x="10039" y="20552"/>
                  <a:pt x="9949" y="20457"/>
                </a:cubicBezTo>
                <a:lnTo>
                  <a:pt x="9947" y="20459"/>
                </a:lnTo>
                <a:lnTo>
                  <a:pt x="9818" y="20342"/>
                </a:lnTo>
                <a:lnTo>
                  <a:pt x="9818" y="1256"/>
                </a:lnTo>
                <a:lnTo>
                  <a:pt x="9962" y="1126"/>
                </a:lnTo>
                <a:lnTo>
                  <a:pt x="9963" y="1127"/>
                </a:lnTo>
                <a:cubicBezTo>
                  <a:pt x="10052" y="1042"/>
                  <a:pt x="10173" y="987"/>
                  <a:pt x="10306" y="987"/>
                </a:cubicBezTo>
                <a:cubicBezTo>
                  <a:pt x="10579" y="987"/>
                  <a:pt x="10800" y="1208"/>
                  <a:pt x="10800" y="1479"/>
                </a:cubicBezTo>
                <a:cubicBezTo>
                  <a:pt x="10800" y="1479"/>
                  <a:pt x="10800" y="20121"/>
                  <a:pt x="10800" y="20121"/>
                </a:cubicBezTo>
                <a:close/>
                <a:moveTo>
                  <a:pt x="8836" y="19448"/>
                </a:moveTo>
                <a:lnTo>
                  <a:pt x="3927" y="14979"/>
                </a:lnTo>
                <a:lnTo>
                  <a:pt x="3927" y="6607"/>
                </a:lnTo>
                <a:lnTo>
                  <a:pt x="4147" y="6407"/>
                </a:lnTo>
                <a:lnTo>
                  <a:pt x="4145" y="6406"/>
                </a:lnTo>
                <a:lnTo>
                  <a:pt x="8836" y="2147"/>
                </a:lnTo>
                <a:cubicBezTo>
                  <a:pt x="8836" y="2147"/>
                  <a:pt x="8836" y="19448"/>
                  <a:pt x="8836" y="19448"/>
                </a:cubicBezTo>
                <a:close/>
                <a:moveTo>
                  <a:pt x="2945" y="14649"/>
                </a:moveTo>
                <a:cubicBezTo>
                  <a:pt x="1825" y="14285"/>
                  <a:pt x="982" y="12700"/>
                  <a:pt x="982" y="10800"/>
                </a:cubicBezTo>
                <a:cubicBezTo>
                  <a:pt x="982" y="8900"/>
                  <a:pt x="1825" y="7315"/>
                  <a:pt x="2945" y="6952"/>
                </a:cubicBezTo>
                <a:cubicBezTo>
                  <a:pt x="2945" y="6952"/>
                  <a:pt x="2945" y="14649"/>
                  <a:pt x="2945" y="14649"/>
                </a:cubicBezTo>
                <a:close/>
                <a:moveTo>
                  <a:pt x="11787" y="1472"/>
                </a:moveTo>
                <a:cubicBezTo>
                  <a:pt x="11787" y="658"/>
                  <a:pt x="11126" y="0"/>
                  <a:pt x="10308" y="0"/>
                </a:cubicBezTo>
                <a:cubicBezTo>
                  <a:pt x="9890" y="0"/>
                  <a:pt x="9515" y="174"/>
                  <a:pt x="9246" y="451"/>
                </a:cubicBezTo>
                <a:lnTo>
                  <a:pt x="3241" y="5905"/>
                </a:lnTo>
                <a:cubicBezTo>
                  <a:pt x="1434" y="6051"/>
                  <a:pt x="0" y="8183"/>
                  <a:pt x="0" y="10800"/>
                </a:cubicBezTo>
                <a:cubicBezTo>
                  <a:pt x="0" y="13425"/>
                  <a:pt x="1444" y="15563"/>
                  <a:pt x="3259" y="15696"/>
                </a:cubicBezTo>
                <a:lnTo>
                  <a:pt x="9245" y="21148"/>
                </a:lnTo>
                <a:cubicBezTo>
                  <a:pt x="9514" y="21426"/>
                  <a:pt x="9890" y="21600"/>
                  <a:pt x="10308" y="21600"/>
                </a:cubicBezTo>
                <a:cubicBezTo>
                  <a:pt x="11126" y="21600"/>
                  <a:pt x="11787" y="20941"/>
                  <a:pt x="11787" y="20129"/>
                </a:cubicBezTo>
                <a:cubicBezTo>
                  <a:pt x="11787" y="20110"/>
                  <a:pt x="11782" y="20092"/>
                  <a:pt x="11782" y="20073"/>
                </a:cubicBezTo>
                <a:lnTo>
                  <a:pt x="11782" y="1527"/>
                </a:lnTo>
                <a:cubicBezTo>
                  <a:pt x="11782" y="1508"/>
                  <a:pt x="11787" y="1490"/>
                  <a:pt x="11787" y="1472"/>
                </a:cubicBezTo>
                <a:moveTo>
                  <a:pt x="13255" y="7855"/>
                </a:moveTo>
                <a:cubicBezTo>
                  <a:pt x="12984" y="7855"/>
                  <a:pt x="12764" y="8074"/>
                  <a:pt x="12764" y="8345"/>
                </a:cubicBezTo>
                <a:cubicBezTo>
                  <a:pt x="12764" y="8617"/>
                  <a:pt x="12984" y="8836"/>
                  <a:pt x="13255" y="8836"/>
                </a:cubicBezTo>
                <a:cubicBezTo>
                  <a:pt x="14068" y="8836"/>
                  <a:pt x="14727" y="9716"/>
                  <a:pt x="14727" y="10800"/>
                </a:cubicBezTo>
                <a:cubicBezTo>
                  <a:pt x="14727" y="11884"/>
                  <a:pt x="14068" y="12764"/>
                  <a:pt x="13255" y="12764"/>
                </a:cubicBezTo>
                <a:cubicBezTo>
                  <a:pt x="12984" y="12764"/>
                  <a:pt x="12764" y="12983"/>
                  <a:pt x="12764" y="13255"/>
                </a:cubicBezTo>
                <a:cubicBezTo>
                  <a:pt x="12764" y="13526"/>
                  <a:pt x="12984" y="13745"/>
                  <a:pt x="13255" y="13745"/>
                </a:cubicBezTo>
                <a:cubicBezTo>
                  <a:pt x="14610" y="13745"/>
                  <a:pt x="15709" y="12427"/>
                  <a:pt x="15709" y="10800"/>
                </a:cubicBezTo>
                <a:cubicBezTo>
                  <a:pt x="15709" y="9173"/>
                  <a:pt x="14610" y="7855"/>
                  <a:pt x="13255" y="7855"/>
                </a:cubicBezTo>
                <a:moveTo>
                  <a:pt x="17948" y="3495"/>
                </a:moveTo>
                <a:lnTo>
                  <a:pt x="17938" y="3509"/>
                </a:lnTo>
                <a:cubicBezTo>
                  <a:pt x="17860" y="3458"/>
                  <a:pt x="17773" y="3421"/>
                  <a:pt x="17674" y="3421"/>
                </a:cubicBezTo>
                <a:cubicBezTo>
                  <a:pt x="17403" y="3421"/>
                  <a:pt x="17184" y="3641"/>
                  <a:pt x="17184" y="3912"/>
                </a:cubicBezTo>
                <a:cubicBezTo>
                  <a:pt x="17184" y="4073"/>
                  <a:pt x="17266" y="4209"/>
                  <a:pt x="17386" y="4298"/>
                </a:cubicBezTo>
                <a:cubicBezTo>
                  <a:pt x="19336" y="5711"/>
                  <a:pt x="20618" y="8095"/>
                  <a:pt x="20618" y="10800"/>
                </a:cubicBezTo>
                <a:cubicBezTo>
                  <a:pt x="20618" y="13505"/>
                  <a:pt x="19336" y="15889"/>
                  <a:pt x="17385" y="17302"/>
                </a:cubicBezTo>
                <a:lnTo>
                  <a:pt x="17389" y="17309"/>
                </a:lnTo>
                <a:cubicBezTo>
                  <a:pt x="17275" y="17398"/>
                  <a:pt x="17197" y="17531"/>
                  <a:pt x="17197" y="17688"/>
                </a:cubicBezTo>
                <a:cubicBezTo>
                  <a:pt x="17197" y="17959"/>
                  <a:pt x="17417" y="18179"/>
                  <a:pt x="17688" y="18179"/>
                </a:cubicBezTo>
                <a:cubicBezTo>
                  <a:pt x="17788" y="18179"/>
                  <a:pt x="17875" y="18142"/>
                  <a:pt x="17952" y="18091"/>
                </a:cubicBezTo>
                <a:lnTo>
                  <a:pt x="17957" y="18098"/>
                </a:lnTo>
                <a:cubicBezTo>
                  <a:pt x="17982" y="18080"/>
                  <a:pt x="18004" y="18057"/>
                  <a:pt x="18029" y="18039"/>
                </a:cubicBezTo>
                <a:cubicBezTo>
                  <a:pt x="18031" y="18037"/>
                  <a:pt x="18034" y="18035"/>
                  <a:pt x="18037" y="18033"/>
                </a:cubicBezTo>
                <a:cubicBezTo>
                  <a:pt x="20189" y="16435"/>
                  <a:pt x="21600" y="13794"/>
                  <a:pt x="21600" y="10800"/>
                </a:cubicBezTo>
                <a:cubicBezTo>
                  <a:pt x="21600" y="7763"/>
                  <a:pt x="20152" y="5085"/>
                  <a:pt x="17948" y="3495"/>
                </a:cubicBezTo>
                <a:moveTo>
                  <a:pt x="15811" y="5611"/>
                </a:moveTo>
                <a:lnTo>
                  <a:pt x="15802" y="5625"/>
                </a:lnTo>
                <a:cubicBezTo>
                  <a:pt x="15730" y="5584"/>
                  <a:pt x="15651" y="5553"/>
                  <a:pt x="15562" y="5553"/>
                </a:cubicBezTo>
                <a:cubicBezTo>
                  <a:pt x="15291" y="5553"/>
                  <a:pt x="15072" y="5773"/>
                  <a:pt x="15072" y="6044"/>
                </a:cubicBezTo>
                <a:cubicBezTo>
                  <a:pt x="15072" y="6216"/>
                  <a:pt x="15166" y="6361"/>
                  <a:pt x="15300" y="6448"/>
                </a:cubicBezTo>
                <a:lnTo>
                  <a:pt x="15299" y="6450"/>
                </a:lnTo>
                <a:cubicBezTo>
                  <a:pt x="16709" y="7270"/>
                  <a:pt x="17673" y="8909"/>
                  <a:pt x="17673" y="10800"/>
                </a:cubicBezTo>
                <a:cubicBezTo>
                  <a:pt x="17673" y="12688"/>
                  <a:pt x="16712" y="14325"/>
                  <a:pt x="15305" y="15146"/>
                </a:cubicBezTo>
                <a:lnTo>
                  <a:pt x="15309" y="15151"/>
                </a:lnTo>
                <a:cubicBezTo>
                  <a:pt x="15174" y="15239"/>
                  <a:pt x="15080" y="15384"/>
                  <a:pt x="15080" y="15555"/>
                </a:cubicBezTo>
                <a:cubicBezTo>
                  <a:pt x="15080" y="15827"/>
                  <a:pt x="15300" y="16046"/>
                  <a:pt x="15571" y="16046"/>
                </a:cubicBezTo>
                <a:cubicBezTo>
                  <a:pt x="15660" y="16046"/>
                  <a:pt x="15740" y="16016"/>
                  <a:pt x="15812" y="15975"/>
                </a:cubicBezTo>
                <a:lnTo>
                  <a:pt x="15819" y="15985"/>
                </a:lnTo>
                <a:cubicBezTo>
                  <a:pt x="17507" y="14989"/>
                  <a:pt x="18655" y="13041"/>
                  <a:pt x="18655" y="10800"/>
                </a:cubicBezTo>
                <a:cubicBezTo>
                  <a:pt x="18655" y="8556"/>
                  <a:pt x="17504" y="6606"/>
                  <a:pt x="15811" y="5611"/>
                </a:cubicBezTo>
              </a:path>
            </a:pathLst>
          </a:custGeom>
          <a:solidFill>
            <a:srgbClr val="FF0000"/>
          </a:solidFill>
          <a:ln w="12700">
            <a:miter lim="400000"/>
          </a:ln>
        </p:spPr>
        <p:txBody>
          <a:bodyPr lIns="19045" tIns="19045" rIns="19045" bIns="19045" anchor="ctr"/>
          <a:lstStyle/>
          <a:p>
            <a:pPr marL="0" marR="0" lvl="0" indent="0" algn="l" defTabSz="227965" rtl="0" eaLnBrk="1" fontAlgn="auto" latinLnBrk="0" hangingPunct="1">
              <a:lnSpc>
                <a:spcPct val="100000"/>
              </a:lnSpc>
              <a:spcBef>
                <a:spcPts val="0"/>
              </a:spcBef>
              <a:spcAft>
                <a:spcPts val="0"/>
              </a:spcAft>
              <a:buClrTx/>
              <a:buSzTx/>
              <a:buFontTx/>
              <a:buNone/>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sym typeface="Gill Sans"/>
            </a:endParaRPr>
          </a:p>
        </p:txBody>
      </p:sp>
      <p:sp>
        <p:nvSpPr>
          <p:cNvPr id="12" name="Shape 2681"/>
          <p:cNvSpPr/>
          <p:nvPr/>
        </p:nvSpPr>
        <p:spPr>
          <a:xfrm>
            <a:off x="5060337" y="5935893"/>
            <a:ext cx="453268" cy="453268"/>
          </a:xfrm>
          <a:custGeom>
            <a:avLst/>
            <a:gdLst/>
            <a:ahLst/>
            <a:cxnLst>
              <a:cxn ang="0">
                <a:pos x="wd2" y="hd2"/>
              </a:cxn>
              <a:cxn ang="5400000">
                <a:pos x="wd2" y="hd2"/>
              </a:cxn>
              <a:cxn ang="10800000">
                <a:pos x="wd2" y="hd2"/>
              </a:cxn>
              <a:cxn ang="16200000">
                <a:pos x="wd2" y="hd2"/>
              </a:cxn>
            </a:cxnLst>
            <a:rect l="0" t="0" r="r" b="b"/>
            <a:pathLst>
              <a:path w="21600" h="21600" extrusionOk="0">
                <a:moveTo>
                  <a:pt x="6382" y="19636"/>
                </a:moveTo>
                <a:lnTo>
                  <a:pt x="11291" y="19636"/>
                </a:lnTo>
                <a:cubicBezTo>
                  <a:pt x="11562" y="19636"/>
                  <a:pt x="11782" y="19416"/>
                  <a:pt x="11782" y="19146"/>
                </a:cubicBezTo>
                <a:cubicBezTo>
                  <a:pt x="11782" y="18874"/>
                  <a:pt x="11562" y="18655"/>
                  <a:pt x="11291" y="18655"/>
                </a:cubicBezTo>
                <a:lnTo>
                  <a:pt x="6382" y="18655"/>
                </a:lnTo>
                <a:cubicBezTo>
                  <a:pt x="6111" y="18655"/>
                  <a:pt x="5891" y="18874"/>
                  <a:pt x="5891" y="19146"/>
                </a:cubicBezTo>
                <a:cubicBezTo>
                  <a:pt x="5891" y="19416"/>
                  <a:pt x="6111" y="19636"/>
                  <a:pt x="6382" y="19636"/>
                </a:cubicBezTo>
                <a:moveTo>
                  <a:pt x="20618" y="19636"/>
                </a:moveTo>
                <a:cubicBezTo>
                  <a:pt x="20618" y="20178"/>
                  <a:pt x="20178" y="20618"/>
                  <a:pt x="19636" y="20618"/>
                </a:cubicBezTo>
                <a:lnTo>
                  <a:pt x="1964" y="20618"/>
                </a:lnTo>
                <a:cubicBezTo>
                  <a:pt x="1422" y="20618"/>
                  <a:pt x="982" y="20178"/>
                  <a:pt x="982" y="19636"/>
                </a:cubicBezTo>
                <a:lnTo>
                  <a:pt x="982" y="17673"/>
                </a:lnTo>
                <a:lnTo>
                  <a:pt x="20618" y="17673"/>
                </a:lnTo>
                <a:cubicBezTo>
                  <a:pt x="20618" y="17673"/>
                  <a:pt x="20618" y="19636"/>
                  <a:pt x="20618" y="19636"/>
                </a:cubicBezTo>
                <a:close/>
                <a:moveTo>
                  <a:pt x="2822" y="10800"/>
                </a:moveTo>
                <a:lnTo>
                  <a:pt x="18778" y="10800"/>
                </a:lnTo>
                <a:lnTo>
                  <a:pt x="20461" y="16691"/>
                </a:lnTo>
                <a:lnTo>
                  <a:pt x="1139" y="16691"/>
                </a:lnTo>
                <a:cubicBezTo>
                  <a:pt x="1139" y="16691"/>
                  <a:pt x="2822" y="10800"/>
                  <a:pt x="2822" y="10800"/>
                </a:cubicBezTo>
                <a:close/>
                <a:moveTo>
                  <a:pt x="21600" y="17182"/>
                </a:moveTo>
                <a:cubicBezTo>
                  <a:pt x="21600" y="17118"/>
                  <a:pt x="21586" y="17057"/>
                  <a:pt x="21563" y="17000"/>
                </a:cubicBezTo>
                <a:lnTo>
                  <a:pt x="21565" y="17000"/>
                </a:lnTo>
                <a:lnTo>
                  <a:pt x="19602" y="10127"/>
                </a:lnTo>
                <a:lnTo>
                  <a:pt x="19599" y="10128"/>
                </a:lnTo>
                <a:cubicBezTo>
                  <a:pt x="19527" y="9947"/>
                  <a:pt x="19352" y="9818"/>
                  <a:pt x="19145" y="9818"/>
                </a:cubicBezTo>
                <a:lnTo>
                  <a:pt x="18164" y="9818"/>
                </a:lnTo>
                <a:lnTo>
                  <a:pt x="18164" y="3927"/>
                </a:lnTo>
                <a:cubicBezTo>
                  <a:pt x="18164" y="3656"/>
                  <a:pt x="17944" y="3436"/>
                  <a:pt x="17673" y="3436"/>
                </a:cubicBezTo>
                <a:cubicBezTo>
                  <a:pt x="17402" y="3436"/>
                  <a:pt x="17182" y="3656"/>
                  <a:pt x="17182" y="3927"/>
                </a:cubicBezTo>
                <a:lnTo>
                  <a:pt x="17182" y="9818"/>
                </a:lnTo>
                <a:lnTo>
                  <a:pt x="4418" y="9818"/>
                </a:lnTo>
                <a:lnTo>
                  <a:pt x="4418" y="3927"/>
                </a:lnTo>
                <a:cubicBezTo>
                  <a:pt x="4418" y="3656"/>
                  <a:pt x="4198" y="3436"/>
                  <a:pt x="3927" y="3436"/>
                </a:cubicBezTo>
                <a:cubicBezTo>
                  <a:pt x="3656" y="3436"/>
                  <a:pt x="3436" y="3656"/>
                  <a:pt x="3436" y="3927"/>
                </a:cubicBezTo>
                <a:lnTo>
                  <a:pt x="3436" y="9818"/>
                </a:lnTo>
                <a:lnTo>
                  <a:pt x="2455" y="9818"/>
                </a:lnTo>
                <a:cubicBezTo>
                  <a:pt x="2248" y="9818"/>
                  <a:pt x="2073" y="9947"/>
                  <a:pt x="2001" y="10128"/>
                </a:cubicBezTo>
                <a:lnTo>
                  <a:pt x="1998" y="10127"/>
                </a:lnTo>
                <a:lnTo>
                  <a:pt x="35" y="17000"/>
                </a:lnTo>
                <a:lnTo>
                  <a:pt x="37" y="17001"/>
                </a:lnTo>
                <a:cubicBezTo>
                  <a:pt x="14" y="17057"/>
                  <a:pt x="0" y="17118"/>
                  <a:pt x="0" y="17182"/>
                </a:cubicBezTo>
                <a:lnTo>
                  <a:pt x="0" y="18164"/>
                </a:lnTo>
                <a:lnTo>
                  <a:pt x="68" y="18164"/>
                </a:lnTo>
                <a:cubicBezTo>
                  <a:pt x="25" y="18320"/>
                  <a:pt x="0" y="18484"/>
                  <a:pt x="0" y="18655"/>
                </a:cubicBezTo>
                <a:lnTo>
                  <a:pt x="0" y="19636"/>
                </a:lnTo>
                <a:cubicBezTo>
                  <a:pt x="0" y="20721"/>
                  <a:pt x="879" y="21600"/>
                  <a:pt x="1964" y="21600"/>
                </a:cubicBezTo>
                <a:lnTo>
                  <a:pt x="19636" y="21600"/>
                </a:lnTo>
                <a:cubicBezTo>
                  <a:pt x="20721" y="21600"/>
                  <a:pt x="21600" y="20721"/>
                  <a:pt x="21600" y="19636"/>
                </a:cubicBezTo>
                <a:lnTo>
                  <a:pt x="21600" y="18655"/>
                </a:lnTo>
                <a:cubicBezTo>
                  <a:pt x="21600" y="18484"/>
                  <a:pt x="21575" y="18320"/>
                  <a:pt x="21532" y="18164"/>
                </a:cubicBezTo>
                <a:lnTo>
                  <a:pt x="21600" y="18164"/>
                </a:lnTo>
                <a:cubicBezTo>
                  <a:pt x="21600" y="18164"/>
                  <a:pt x="21600" y="17182"/>
                  <a:pt x="21600" y="17182"/>
                </a:cubicBezTo>
                <a:close/>
                <a:moveTo>
                  <a:pt x="4418" y="19636"/>
                </a:moveTo>
                <a:cubicBezTo>
                  <a:pt x="4689" y="19636"/>
                  <a:pt x="4909" y="19416"/>
                  <a:pt x="4909" y="19146"/>
                </a:cubicBezTo>
                <a:cubicBezTo>
                  <a:pt x="4909" y="18874"/>
                  <a:pt x="4689" y="18655"/>
                  <a:pt x="4418" y="18655"/>
                </a:cubicBezTo>
                <a:cubicBezTo>
                  <a:pt x="4147" y="18655"/>
                  <a:pt x="3927" y="18874"/>
                  <a:pt x="3927" y="19146"/>
                </a:cubicBezTo>
                <a:cubicBezTo>
                  <a:pt x="3927" y="19416"/>
                  <a:pt x="4147" y="19636"/>
                  <a:pt x="4418" y="19636"/>
                </a:cubicBezTo>
                <a:moveTo>
                  <a:pt x="2455" y="19636"/>
                </a:moveTo>
                <a:cubicBezTo>
                  <a:pt x="2725" y="19636"/>
                  <a:pt x="2945" y="19416"/>
                  <a:pt x="2945" y="19146"/>
                </a:cubicBezTo>
                <a:cubicBezTo>
                  <a:pt x="2945" y="18874"/>
                  <a:pt x="2725" y="18655"/>
                  <a:pt x="2455" y="18655"/>
                </a:cubicBezTo>
                <a:cubicBezTo>
                  <a:pt x="2184" y="18655"/>
                  <a:pt x="1964" y="18874"/>
                  <a:pt x="1964" y="19146"/>
                </a:cubicBezTo>
                <a:cubicBezTo>
                  <a:pt x="1964" y="19416"/>
                  <a:pt x="2184" y="19636"/>
                  <a:pt x="2455" y="19636"/>
                </a:cubicBezTo>
                <a:moveTo>
                  <a:pt x="12003" y="3573"/>
                </a:moveTo>
                <a:lnTo>
                  <a:pt x="12664" y="2838"/>
                </a:lnTo>
                <a:cubicBezTo>
                  <a:pt x="12214" y="2308"/>
                  <a:pt x="11550" y="1964"/>
                  <a:pt x="10800" y="1964"/>
                </a:cubicBezTo>
                <a:cubicBezTo>
                  <a:pt x="9997" y="1964"/>
                  <a:pt x="9290" y="2355"/>
                  <a:pt x="8842" y="2952"/>
                </a:cubicBezTo>
                <a:lnTo>
                  <a:pt x="9546" y="3655"/>
                </a:lnTo>
                <a:cubicBezTo>
                  <a:pt x="9805" y="3231"/>
                  <a:pt x="10267" y="2945"/>
                  <a:pt x="10800" y="2945"/>
                </a:cubicBezTo>
                <a:cubicBezTo>
                  <a:pt x="11298" y="2945"/>
                  <a:pt x="11736" y="3194"/>
                  <a:pt x="12003" y="3573"/>
                </a:cubicBezTo>
                <a:moveTo>
                  <a:pt x="10309" y="4418"/>
                </a:moveTo>
                <a:cubicBezTo>
                  <a:pt x="10309" y="4690"/>
                  <a:pt x="10529" y="4909"/>
                  <a:pt x="10800" y="4909"/>
                </a:cubicBezTo>
                <a:cubicBezTo>
                  <a:pt x="11071" y="4909"/>
                  <a:pt x="11291" y="4690"/>
                  <a:pt x="11291" y="4418"/>
                </a:cubicBezTo>
                <a:cubicBezTo>
                  <a:pt x="11291" y="4147"/>
                  <a:pt x="11071" y="3927"/>
                  <a:pt x="10800" y="3927"/>
                </a:cubicBezTo>
                <a:cubicBezTo>
                  <a:pt x="10529" y="3927"/>
                  <a:pt x="10309" y="4147"/>
                  <a:pt x="10309" y="4418"/>
                </a:cubicBezTo>
                <a:moveTo>
                  <a:pt x="10800" y="982"/>
                </a:moveTo>
                <a:cubicBezTo>
                  <a:pt x="11802" y="982"/>
                  <a:pt x="12701" y="1414"/>
                  <a:pt x="13330" y="2098"/>
                </a:cubicBezTo>
                <a:lnTo>
                  <a:pt x="13989" y="1366"/>
                </a:lnTo>
                <a:cubicBezTo>
                  <a:pt x="13185" y="525"/>
                  <a:pt x="12055" y="0"/>
                  <a:pt x="10800" y="0"/>
                </a:cubicBezTo>
                <a:cubicBezTo>
                  <a:pt x="9455" y="0"/>
                  <a:pt x="8252" y="603"/>
                  <a:pt x="7442" y="1551"/>
                </a:cubicBezTo>
                <a:lnTo>
                  <a:pt x="8138" y="2246"/>
                </a:lnTo>
                <a:cubicBezTo>
                  <a:pt x="8768" y="1475"/>
                  <a:pt x="9726" y="982"/>
                  <a:pt x="10800" y="982"/>
                </a:cubicBezTo>
              </a:path>
            </a:pathLst>
          </a:custGeom>
          <a:solidFill>
            <a:srgbClr val="FF0000"/>
          </a:solidFill>
          <a:ln w="12700">
            <a:miter lim="400000"/>
          </a:ln>
        </p:spPr>
        <p:txBody>
          <a:bodyPr lIns="19045" tIns="19045" rIns="19045" bIns="19045" anchor="ctr"/>
          <a:lstStyle/>
          <a:p>
            <a:pPr marL="0" marR="0" lvl="0" indent="0" algn="l" defTabSz="227965" rtl="0" eaLnBrk="1" fontAlgn="auto" latinLnBrk="0" hangingPunct="1">
              <a:lnSpc>
                <a:spcPct val="100000"/>
              </a:lnSpc>
              <a:spcBef>
                <a:spcPts val="0"/>
              </a:spcBef>
              <a:spcAft>
                <a:spcPts val="0"/>
              </a:spcAft>
              <a:buClrTx/>
              <a:buSzTx/>
              <a:buFontTx/>
              <a:buNone/>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sym typeface="Gill Sans"/>
            </a:endParaRPr>
          </a:p>
        </p:txBody>
      </p:sp>
      <p:sp>
        <p:nvSpPr>
          <p:cNvPr id="13" name="Shape 2682"/>
          <p:cNvSpPr/>
          <p:nvPr/>
        </p:nvSpPr>
        <p:spPr>
          <a:xfrm>
            <a:off x="6186754" y="5935893"/>
            <a:ext cx="453268" cy="453268"/>
          </a:xfrm>
          <a:custGeom>
            <a:avLst/>
            <a:gdLst/>
            <a:ahLst/>
            <a:cxnLst>
              <a:cxn ang="0">
                <a:pos x="wd2" y="hd2"/>
              </a:cxn>
              <a:cxn ang="5400000">
                <a:pos x="wd2" y="hd2"/>
              </a:cxn>
              <a:cxn ang="10800000">
                <a:pos x="wd2" y="hd2"/>
              </a:cxn>
              <a:cxn ang="16200000">
                <a:pos x="wd2" y="hd2"/>
              </a:cxn>
            </a:cxnLst>
            <a:rect l="0" t="0" r="r" b="b"/>
            <a:pathLst>
              <a:path w="21600" h="21600" extrusionOk="0">
                <a:moveTo>
                  <a:pt x="20618" y="16691"/>
                </a:moveTo>
                <a:cubicBezTo>
                  <a:pt x="20618" y="17775"/>
                  <a:pt x="19739" y="18655"/>
                  <a:pt x="18655" y="18655"/>
                </a:cubicBezTo>
                <a:lnTo>
                  <a:pt x="17673" y="18655"/>
                </a:lnTo>
                <a:lnTo>
                  <a:pt x="17673" y="14727"/>
                </a:lnTo>
                <a:cubicBezTo>
                  <a:pt x="17673" y="14186"/>
                  <a:pt x="17233" y="13745"/>
                  <a:pt x="16691" y="13745"/>
                </a:cubicBezTo>
                <a:lnTo>
                  <a:pt x="4909" y="13745"/>
                </a:lnTo>
                <a:cubicBezTo>
                  <a:pt x="4367" y="13745"/>
                  <a:pt x="3927" y="14186"/>
                  <a:pt x="3927" y="14727"/>
                </a:cubicBezTo>
                <a:lnTo>
                  <a:pt x="3927" y="18655"/>
                </a:lnTo>
                <a:lnTo>
                  <a:pt x="2945" y="18655"/>
                </a:lnTo>
                <a:cubicBezTo>
                  <a:pt x="1861" y="18655"/>
                  <a:pt x="982" y="17775"/>
                  <a:pt x="982" y="16691"/>
                </a:cubicBezTo>
                <a:lnTo>
                  <a:pt x="982" y="8836"/>
                </a:lnTo>
                <a:cubicBezTo>
                  <a:pt x="982" y="7752"/>
                  <a:pt x="1861" y="6873"/>
                  <a:pt x="2945" y="6873"/>
                </a:cubicBezTo>
                <a:lnTo>
                  <a:pt x="18655" y="6873"/>
                </a:lnTo>
                <a:cubicBezTo>
                  <a:pt x="19739" y="6873"/>
                  <a:pt x="20618" y="7752"/>
                  <a:pt x="20618" y="8836"/>
                </a:cubicBezTo>
                <a:cubicBezTo>
                  <a:pt x="20618" y="8836"/>
                  <a:pt x="20618" y="16691"/>
                  <a:pt x="20618" y="16691"/>
                </a:cubicBezTo>
                <a:close/>
                <a:moveTo>
                  <a:pt x="16691" y="20618"/>
                </a:moveTo>
                <a:lnTo>
                  <a:pt x="4909" y="20618"/>
                </a:lnTo>
                <a:lnTo>
                  <a:pt x="4909" y="14727"/>
                </a:lnTo>
                <a:lnTo>
                  <a:pt x="16691" y="14727"/>
                </a:lnTo>
                <a:cubicBezTo>
                  <a:pt x="16691" y="14727"/>
                  <a:pt x="16691" y="20618"/>
                  <a:pt x="16691" y="20618"/>
                </a:cubicBezTo>
                <a:close/>
                <a:moveTo>
                  <a:pt x="4909" y="982"/>
                </a:moveTo>
                <a:lnTo>
                  <a:pt x="16691" y="982"/>
                </a:lnTo>
                <a:lnTo>
                  <a:pt x="16691" y="5891"/>
                </a:lnTo>
                <a:lnTo>
                  <a:pt x="4909" y="5891"/>
                </a:lnTo>
                <a:cubicBezTo>
                  <a:pt x="4909" y="5891"/>
                  <a:pt x="4909" y="982"/>
                  <a:pt x="4909" y="982"/>
                </a:cubicBezTo>
                <a:close/>
                <a:moveTo>
                  <a:pt x="18655" y="5891"/>
                </a:moveTo>
                <a:lnTo>
                  <a:pt x="17673" y="5891"/>
                </a:lnTo>
                <a:lnTo>
                  <a:pt x="17673" y="982"/>
                </a:lnTo>
                <a:cubicBezTo>
                  <a:pt x="17673" y="440"/>
                  <a:pt x="17233" y="0"/>
                  <a:pt x="16691" y="0"/>
                </a:cubicBezTo>
                <a:lnTo>
                  <a:pt x="4909" y="0"/>
                </a:lnTo>
                <a:cubicBezTo>
                  <a:pt x="4367" y="0"/>
                  <a:pt x="3927" y="440"/>
                  <a:pt x="3927" y="982"/>
                </a:cubicBezTo>
                <a:lnTo>
                  <a:pt x="3927" y="5891"/>
                </a:lnTo>
                <a:lnTo>
                  <a:pt x="2945" y="5891"/>
                </a:lnTo>
                <a:cubicBezTo>
                  <a:pt x="1318" y="5891"/>
                  <a:pt x="0" y="7210"/>
                  <a:pt x="0" y="8836"/>
                </a:cubicBezTo>
                <a:lnTo>
                  <a:pt x="0" y="16691"/>
                </a:lnTo>
                <a:cubicBezTo>
                  <a:pt x="0" y="18318"/>
                  <a:pt x="1318" y="19636"/>
                  <a:pt x="2945" y="19636"/>
                </a:cubicBezTo>
                <a:lnTo>
                  <a:pt x="3927" y="19636"/>
                </a:lnTo>
                <a:lnTo>
                  <a:pt x="3927" y="20618"/>
                </a:lnTo>
                <a:cubicBezTo>
                  <a:pt x="3927" y="21161"/>
                  <a:pt x="4367" y="21600"/>
                  <a:pt x="4909" y="21600"/>
                </a:cubicBezTo>
                <a:lnTo>
                  <a:pt x="16691" y="21600"/>
                </a:lnTo>
                <a:cubicBezTo>
                  <a:pt x="17233" y="21600"/>
                  <a:pt x="17673" y="21161"/>
                  <a:pt x="17673" y="20618"/>
                </a:cubicBezTo>
                <a:lnTo>
                  <a:pt x="17673" y="19636"/>
                </a:lnTo>
                <a:lnTo>
                  <a:pt x="18655" y="19636"/>
                </a:lnTo>
                <a:cubicBezTo>
                  <a:pt x="20282" y="19636"/>
                  <a:pt x="21600" y="18318"/>
                  <a:pt x="21600" y="16691"/>
                </a:cubicBezTo>
                <a:lnTo>
                  <a:pt x="21600" y="8836"/>
                </a:lnTo>
                <a:cubicBezTo>
                  <a:pt x="21600" y="7210"/>
                  <a:pt x="20282" y="5891"/>
                  <a:pt x="18655" y="5891"/>
                </a:cubicBezTo>
                <a:moveTo>
                  <a:pt x="17673" y="8836"/>
                </a:moveTo>
                <a:cubicBezTo>
                  <a:pt x="17131" y="8836"/>
                  <a:pt x="16691" y="9276"/>
                  <a:pt x="16691" y="9818"/>
                </a:cubicBezTo>
                <a:cubicBezTo>
                  <a:pt x="16691" y="10360"/>
                  <a:pt x="17131" y="10800"/>
                  <a:pt x="17673" y="10800"/>
                </a:cubicBezTo>
                <a:cubicBezTo>
                  <a:pt x="18214" y="10800"/>
                  <a:pt x="18655" y="10360"/>
                  <a:pt x="18655" y="9818"/>
                </a:cubicBezTo>
                <a:cubicBezTo>
                  <a:pt x="18655" y="9276"/>
                  <a:pt x="18214" y="8836"/>
                  <a:pt x="17673" y="8836"/>
                </a:cubicBezTo>
                <a:moveTo>
                  <a:pt x="14727" y="8836"/>
                </a:moveTo>
                <a:cubicBezTo>
                  <a:pt x="14186" y="8836"/>
                  <a:pt x="13745" y="9276"/>
                  <a:pt x="13745" y="9818"/>
                </a:cubicBezTo>
                <a:cubicBezTo>
                  <a:pt x="13745" y="10360"/>
                  <a:pt x="14186" y="10800"/>
                  <a:pt x="14727" y="10800"/>
                </a:cubicBezTo>
                <a:cubicBezTo>
                  <a:pt x="15269" y="10800"/>
                  <a:pt x="15709" y="10360"/>
                  <a:pt x="15709" y="9818"/>
                </a:cubicBezTo>
                <a:cubicBezTo>
                  <a:pt x="15709" y="9276"/>
                  <a:pt x="15269" y="8836"/>
                  <a:pt x="14727" y="8836"/>
                </a:cubicBezTo>
                <a:moveTo>
                  <a:pt x="7364" y="16691"/>
                </a:moveTo>
                <a:lnTo>
                  <a:pt x="12273" y="16691"/>
                </a:lnTo>
                <a:cubicBezTo>
                  <a:pt x="12544" y="16691"/>
                  <a:pt x="12764" y="16472"/>
                  <a:pt x="12764" y="16200"/>
                </a:cubicBezTo>
                <a:cubicBezTo>
                  <a:pt x="12764" y="15929"/>
                  <a:pt x="12544" y="15709"/>
                  <a:pt x="12273" y="15709"/>
                </a:cubicBezTo>
                <a:lnTo>
                  <a:pt x="7364" y="15709"/>
                </a:lnTo>
                <a:cubicBezTo>
                  <a:pt x="7092" y="15709"/>
                  <a:pt x="6873" y="15929"/>
                  <a:pt x="6873" y="16200"/>
                </a:cubicBezTo>
                <a:cubicBezTo>
                  <a:pt x="6873" y="16472"/>
                  <a:pt x="7092" y="16691"/>
                  <a:pt x="7364" y="16691"/>
                </a:cubicBezTo>
                <a:moveTo>
                  <a:pt x="7364" y="18655"/>
                </a:moveTo>
                <a:lnTo>
                  <a:pt x="14236" y="18655"/>
                </a:lnTo>
                <a:cubicBezTo>
                  <a:pt x="14508" y="18655"/>
                  <a:pt x="14727" y="18435"/>
                  <a:pt x="14727" y="18164"/>
                </a:cubicBezTo>
                <a:cubicBezTo>
                  <a:pt x="14727" y="17893"/>
                  <a:pt x="14508" y="17673"/>
                  <a:pt x="14236" y="17673"/>
                </a:cubicBezTo>
                <a:lnTo>
                  <a:pt x="7364" y="17673"/>
                </a:lnTo>
                <a:cubicBezTo>
                  <a:pt x="7092" y="17673"/>
                  <a:pt x="6873" y="17893"/>
                  <a:pt x="6873" y="18164"/>
                </a:cubicBezTo>
                <a:cubicBezTo>
                  <a:pt x="6873" y="18435"/>
                  <a:pt x="7092" y="18655"/>
                  <a:pt x="7364" y="18655"/>
                </a:cubicBezTo>
              </a:path>
            </a:pathLst>
          </a:custGeom>
          <a:solidFill>
            <a:srgbClr val="FF0000"/>
          </a:solidFill>
          <a:ln w="12700">
            <a:miter lim="400000"/>
          </a:ln>
        </p:spPr>
        <p:txBody>
          <a:bodyPr lIns="19045" tIns="19045" rIns="19045" bIns="19045" anchor="ctr"/>
          <a:lstStyle/>
          <a:p>
            <a:pPr marL="0" marR="0" lvl="0" indent="0" algn="l" defTabSz="227965" rtl="0" eaLnBrk="1" fontAlgn="auto" latinLnBrk="0" hangingPunct="1">
              <a:lnSpc>
                <a:spcPct val="100000"/>
              </a:lnSpc>
              <a:spcBef>
                <a:spcPts val="0"/>
              </a:spcBef>
              <a:spcAft>
                <a:spcPts val="0"/>
              </a:spcAft>
              <a:buClrTx/>
              <a:buSzTx/>
              <a:buFontTx/>
              <a:buNone/>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sym typeface="Gill Sans"/>
            </a:endParaRPr>
          </a:p>
        </p:txBody>
      </p:sp>
      <p:sp>
        <p:nvSpPr>
          <p:cNvPr id="14" name="矩形 13"/>
          <p:cNvSpPr/>
          <p:nvPr/>
        </p:nvSpPr>
        <p:spPr>
          <a:xfrm>
            <a:off x="580107" y="3430335"/>
            <a:ext cx="6237568" cy="400110"/>
          </a:xfrm>
          <a:prstGeom prst="rect">
            <a:avLst/>
          </a:prstGeom>
        </p:spPr>
        <p:txBody>
          <a:bodyPr wrap="square">
            <a:spAutoFit/>
          </a:bodyPr>
          <a:lstStyle/>
          <a:p>
            <a:pPr algn="dist"/>
            <a:r>
              <a:rPr lang="zh-CN" altLang="en-US" sz="2000" dirty="0">
                <a:solidFill>
                  <a:schemeClr val="bg1"/>
                </a:solidFill>
                <a:latin typeface="思源黑体 Light" panose="020B0300000000000000" pitchFamily="34" charset="-122"/>
                <a:ea typeface="思源黑体 Light" panose="020B0300000000000000" pitchFamily="34" charset="-122"/>
              </a:rPr>
              <a:t>企业培训员工培训模板</a:t>
            </a:r>
            <a:endParaRPr lang="zh-CN" altLang="en-US" sz="2000" dirty="0">
              <a:solidFill>
                <a:schemeClr val="bg1"/>
              </a:solidFill>
              <a:latin typeface="思源黑体 Light" panose="020B0300000000000000" pitchFamily="34" charset="-122"/>
              <a:ea typeface="思源黑体 Light" panose="020B03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形状 4"/>
          <p:cNvSpPr/>
          <p:nvPr/>
        </p:nvSpPr>
        <p:spPr>
          <a:xfrm>
            <a:off x="0" y="1175084"/>
            <a:ext cx="3064042" cy="4507831"/>
          </a:xfrm>
          <a:custGeom>
            <a:avLst/>
            <a:gdLst>
              <a:gd name="connsiteX0" fmla="*/ 0 w 3064042"/>
              <a:gd name="connsiteY0" fmla="*/ 0 h 4507831"/>
              <a:gd name="connsiteX1" fmla="*/ 3064042 w 3064042"/>
              <a:gd name="connsiteY1" fmla="*/ 0 h 4507831"/>
              <a:gd name="connsiteX2" fmla="*/ 3064042 w 3064042"/>
              <a:gd name="connsiteY2" fmla="*/ 3380 h 4507831"/>
              <a:gd name="connsiteX3" fmla="*/ 2902432 w 3064042"/>
              <a:gd name="connsiteY3" fmla="*/ 11636 h 4507831"/>
              <a:gd name="connsiteX4" fmla="*/ 902369 w 3064042"/>
              <a:gd name="connsiteY4" fmla="*/ 2253915 h 4507831"/>
              <a:gd name="connsiteX5" fmla="*/ 2902432 w 3064042"/>
              <a:gd name="connsiteY5" fmla="*/ 4496195 h 4507831"/>
              <a:gd name="connsiteX6" fmla="*/ 3064042 w 3064042"/>
              <a:gd name="connsiteY6" fmla="*/ 4504451 h 4507831"/>
              <a:gd name="connsiteX7" fmla="*/ 3064042 w 3064042"/>
              <a:gd name="connsiteY7" fmla="*/ 4507831 h 4507831"/>
              <a:gd name="connsiteX8" fmla="*/ 0 w 3064042"/>
              <a:gd name="connsiteY8" fmla="*/ 4507831 h 4507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64042" h="4507831">
                <a:moveTo>
                  <a:pt x="0" y="0"/>
                </a:moveTo>
                <a:lnTo>
                  <a:pt x="3064042" y="0"/>
                </a:lnTo>
                <a:lnTo>
                  <a:pt x="3064042" y="3380"/>
                </a:lnTo>
                <a:lnTo>
                  <a:pt x="2902432" y="11636"/>
                </a:lnTo>
                <a:cubicBezTo>
                  <a:pt x="1779026" y="127059"/>
                  <a:pt x="902369" y="1086912"/>
                  <a:pt x="902369" y="2253915"/>
                </a:cubicBezTo>
                <a:cubicBezTo>
                  <a:pt x="902369" y="3420918"/>
                  <a:pt x="1779026" y="4380771"/>
                  <a:pt x="2902432" y="4496195"/>
                </a:cubicBezTo>
                <a:lnTo>
                  <a:pt x="3064042" y="4504451"/>
                </a:lnTo>
                <a:lnTo>
                  <a:pt x="3064042" y="4507831"/>
                </a:lnTo>
                <a:lnTo>
                  <a:pt x="0" y="4507831"/>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532021" y="1459105"/>
            <a:ext cx="3894220" cy="3939787"/>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075556" y="2105561"/>
            <a:ext cx="2807149" cy="1323439"/>
          </a:xfrm>
          <a:prstGeom prst="rect">
            <a:avLst/>
          </a:prstGeom>
        </p:spPr>
        <p:txBody>
          <a:bodyPr wrap="square">
            <a:spAutoFit/>
          </a:bodyPr>
          <a:lstStyle/>
          <a:p>
            <a:pPr algn="dist"/>
            <a:r>
              <a:rPr lang="zh-CN" altLang="en-US" sz="8000" dirty="0">
                <a:solidFill>
                  <a:srgbClr val="FF0000"/>
                </a:solidFill>
                <a:latin typeface="思源黑体 Heavy" panose="020B0A00000000000000" pitchFamily="34" charset="-122"/>
                <a:ea typeface="思源黑体 Heavy" panose="020B0A00000000000000" pitchFamily="34" charset="-122"/>
              </a:rPr>
              <a:t>目录</a:t>
            </a:r>
            <a:endParaRPr lang="zh-CN" altLang="en-US" sz="8000" dirty="0">
              <a:solidFill>
                <a:srgbClr val="FF0000"/>
              </a:solidFill>
              <a:latin typeface="思源黑体 Heavy" panose="020B0A00000000000000" pitchFamily="34" charset="-122"/>
              <a:ea typeface="思源黑体 Heavy" panose="020B0A00000000000000" pitchFamily="34" charset="-122"/>
            </a:endParaRPr>
          </a:p>
        </p:txBody>
      </p:sp>
      <p:sp>
        <p:nvSpPr>
          <p:cNvPr id="7" name="矩形 6"/>
          <p:cNvSpPr/>
          <p:nvPr/>
        </p:nvSpPr>
        <p:spPr>
          <a:xfrm>
            <a:off x="2075556" y="3590200"/>
            <a:ext cx="2807149" cy="707886"/>
          </a:xfrm>
          <a:prstGeom prst="rect">
            <a:avLst/>
          </a:prstGeom>
        </p:spPr>
        <p:txBody>
          <a:bodyPr wrap="square">
            <a:spAutoFit/>
          </a:bodyPr>
          <a:lstStyle/>
          <a:p>
            <a:pPr algn="dist"/>
            <a:r>
              <a:rPr lang="en-US" altLang="zh-CN" sz="4000" dirty="0">
                <a:solidFill>
                  <a:srgbClr val="FF0000"/>
                </a:solidFill>
                <a:latin typeface="思源黑体 Light" panose="020B0300000000000000" pitchFamily="34" charset="-122"/>
                <a:ea typeface="思源黑体 Light" panose="020B0300000000000000" pitchFamily="34" charset="-122"/>
              </a:rPr>
              <a:t>CONTENTS</a:t>
            </a:r>
            <a:endParaRPr lang="zh-CN" altLang="en-US" sz="4000" dirty="0">
              <a:solidFill>
                <a:srgbClr val="FF0000"/>
              </a:solidFill>
              <a:latin typeface="思源黑体 Light" panose="020B0300000000000000" pitchFamily="34" charset="-122"/>
              <a:ea typeface="思源黑体 Light" panose="020B0300000000000000" pitchFamily="34" charset="-122"/>
            </a:endParaRPr>
          </a:p>
        </p:txBody>
      </p:sp>
      <p:sp>
        <p:nvSpPr>
          <p:cNvPr id="8" name="矩形 7"/>
          <p:cNvSpPr/>
          <p:nvPr/>
        </p:nvSpPr>
        <p:spPr>
          <a:xfrm>
            <a:off x="10908632" y="1175084"/>
            <a:ext cx="1283368" cy="450783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圆角 8"/>
          <p:cNvSpPr/>
          <p:nvPr/>
        </p:nvSpPr>
        <p:spPr>
          <a:xfrm>
            <a:off x="5369094" y="1175082"/>
            <a:ext cx="872286" cy="605592"/>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圆角 9"/>
          <p:cNvSpPr/>
          <p:nvPr/>
        </p:nvSpPr>
        <p:spPr>
          <a:xfrm>
            <a:off x="6329618" y="2425030"/>
            <a:ext cx="872286" cy="605592"/>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圆角 10"/>
          <p:cNvSpPr/>
          <p:nvPr/>
        </p:nvSpPr>
        <p:spPr>
          <a:xfrm>
            <a:off x="6329618" y="3674978"/>
            <a:ext cx="872286" cy="605592"/>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圆角 11"/>
          <p:cNvSpPr/>
          <p:nvPr/>
        </p:nvSpPr>
        <p:spPr>
          <a:xfrm>
            <a:off x="5369094" y="4924926"/>
            <a:ext cx="872286" cy="605592"/>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p:cNvCxnSpPr/>
          <p:nvPr/>
        </p:nvCxnSpPr>
        <p:spPr>
          <a:xfrm>
            <a:off x="6241380" y="1780674"/>
            <a:ext cx="2982831" cy="0"/>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7194383" y="3030622"/>
            <a:ext cx="2982831" cy="0"/>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7201904" y="4266002"/>
            <a:ext cx="2982831" cy="0"/>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241380" y="5522497"/>
            <a:ext cx="2982831" cy="0"/>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5397668" y="1123935"/>
            <a:ext cx="872286" cy="707886"/>
          </a:xfrm>
          <a:prstGeom prst="rect">
            <a:avLst/>
          </a:prstGeom>
        </p:spPr>
        <p:txBody>
          <a:bodyPr wrap="square">
            <a:spAutoFit/>
          </a:bodyPr>
          <a:lstStyle/>
          <a:p>
            <a:pPr algn="dist"/>
            <a:r>
              <a:rPr lang="en-US" altLang="zh-CN" sz="4000" dirty="0">
                <a:solidFill>
                  <a:schemeClr val="bg1"/>
                </a:solidFill>
                <a:latin typeface="思源黑体 Light" panose="020B0300000000000000" pitchFamily="34" charset="-122"/>
                <a:ea typeface="思源黑体 Light" panose="020B0300000000000000" pitchFamily="34" charset="-122"/>
              </a:rPr>
              <a:t>01</a:t>
            </a:r>
            <a:endParaRPr lang="zh-CN" altLang="en-US" sz="4000" dirty="0">
              <a:solidFill>
                <a:schemeClr val="bg1"/>
              </a:solidFill>
              <a:latin typeface="思源黑体 Light" panose="020B0300000000000000" pitchFamily="34" charset="-122"/>
              <a:ea typeface="思源黑体 Light" panose="020B0300000000000000" pitchFamily="34" charset="-122"/>
            </a:endParaRPr>
          </a:p>
        </p:txBody>
      </p:sp>
      <p:sp>
        <p:nvSpPr>
          <p:cNvPr id="19" name="矩形 18"/>
          <p:cNvSpPr/>
          <p:nvPr/>
        </p:nvSpPr>
        <p:spPr>
          <a:xfrm>
            <a:off x="6330005" y="2436043"/>
            <a:ext cx="872286" cy="707886"/>
          </a:xfrm>
          <a:prstGeom prst="rect">
            <a:avLst/>
          </a:prstGeom>
        </p:spPr>
        <p:txBody>
          <a:bodyPr wrap="square">
            <a:spAutoFit/>
          </a:bodyPr>
          <a:lstStyle/>
          <a:p>
            <a:pPr algn="dist"/>
            <a:r>
              <a:rPr lang="en-US" altLang="zh-CN" sz="4000" dirty="0">
                <a:solidFill>
                  <a:schemeClr val="bg1"/>
                </a:solidFill>
                <a:latin typeface="思源黑体 Light" panose="020B0300000000000000" pitchFamily="34" charset="-122"/>
                <a:ea typeface="思源黑体 Light" panose="020B0300000000000000" pitchFamily="34" charset="-122"/>
              </a:rPr>
              <a:t>02</a:t>
            </a:r>
            <a:endParaRPr lang="zh-CN" altLang="en-US" sz="4000" dirty="0">
              <a:solidFill>
                <a:schemeClr val="bg1"/>
              </a:solidFill>
              <a:latin typeface="思源黑体 Light" panose="020B0300000000000000" pitchFamily="34" charset="-122"/>
              <a:ea typeface="思源黑体 Light" panose="020B0300000000000000" pitchFamily="34" charset="-122"/>
            </a:endParaRPr>
          </a:p>
        </p:txBody>
      </p:sp>
      <p:sp>
        <p:nvSpPr>
          <p:cNvPr id="20" name="矩形 19"/>
          <p:cNvSpPr/>
          <p:nvPr/>
        </p:nvSpPr>
        <p:spPr>
          <a:xfrm>
            <a:off x="6329618" y="3664288"/>
            <a:ext cx="872286" cy="707886"/>
          </a:xfrm>
          <a:prstGeom prst="rect">
            <a:avLst/>
          </a:prstGeom>
        </p:spPr>
        <p:txBody>
          <a:bodyPr wrap="square">
            <a:spAutoFit/>
          </a:bodyPr>
          <a:lstStyle/>
          <a:p>
            <a:pPr algn="dist"/>
            <a:r>
              <a:rPr lang="en-US" altLang="zh-CN" sz="4000" dirty="0">
                <a:solidFill>
                  <a:schemeClr val="bg1"/>
                </a:solidFill>
                <a:latin typeface="思源黑体 Light" panose="020B0300000000000000" pitchFamily="34" charset="-122"/>
                <a:ea typeface="思源黑体 Light" panose="020B0300000000000000" pitchFamily="34" charset="-122"/>
              </a:rPr>
              <a:t>03</a:t>
            </a:r>
            <a:endParaRPr lang="zh-CN" altLang="en-US" sz="4000" dirty="0">
              <a:solidFill>
                <a:schemeClr val="bg1"/>
              </a:solidFill>
              <a:latin typeface="思源黑体 Light" panose="020B0300000000000000" pitchFamily="34" charset="-122"/>
              <a:ea typeface="思源黑体 Light" panose="020B0300000000000000" pitchFamily="34" charset="-122"/>
            </a:endParaRPr>
          </a:p>
        </p:txBody>
      </p:sp>
      <p:sp>
        <p:nvSpPr>
          <p:cNvPr id="21" name="矩形 20"/>
          <p:cNvSpPr/>
          <p:nvPr/>
        </p:nvSpPr>
        <p:spPr>
          <a:xfrm>
            <a:off x="5369094" y="4887816"/>
            <a:ext cx="872286" cy="707886"/>
          </a:xfrm>
          <a:prstGeom prst="rect">
            <a:avLst/>
          </a:prstGeom>
        </p:spPr>
        <p:txBody>
          <a:bodyPr wrap="square">
            <a:spAutoFit/>
          </a:bodyPr>
          <a:lstStyle/>
          <a:p>
            <a:pPr algn="dist"/>
            <a:r>
              <a:rPr lang="en-US" altLang="zh-CN" sz="4000" dirty="0">
                <a:solidFill>
                  <a:schemeClr val="bg1"/>
                </a:solidFill>
                <a:latin typeface="思源黑体 Light" panose="020B0300000000000000" pitchFamily="34" charset="-122"/>
                <a:ea typeface="思源黑体 Light" panose="020B0300000000000000" pitchFamily="34" charset="-122"/>
              </a:rPr>
              <a:t>04</a:t>
            </a:r>
            <a:endParaRPr lang="zh-CN" altLang="en-US" sz="4000" dirty="0">
              <a:solidFill>
                <a:schemeClr val="bg1"/>
              </a:solidFill>
              <a:latin typeface="思源黑体 Light" panose="020B0300000000000000" pitchFamily="34" charset="-122"/>
              <a:ea typeface="思源黑体 Light" panose="020B0300000000000000" pitchFamily="34" charset="-122"/>
            </a:endParaRPr>
          </a:p>
        </p:txBody>
      </p:sp>
      <p:sp>
        <p:nvSpPr>
          <p:cNvPr id="22" name="矩形 21"/>
          <p:cNvSpPr/>
          <p:nvPr/>
        </p:nvSpPr>
        <p:spPr>
          <a:xfrm>
            <a:off x="6437151" y="1159917"/>
            <a:ext cx="2695431" cy="584775"/>
          </a:xfrm>
          <a:prstGeom prst="rect">
            <a:avLst/>
          </a:prstGeom>
        </p:spPr>
        <p:txBody>
          <a:bodyPr wrap="square">
            <a:spAutoFit/>
          </a:bodyPr>
          <a:lstStyle/>
          <a:p>
            <a:pPr algn="dist"/>
            <a:r>
              <a:rPr lang="zh-CN" altLang="en-US" sz="3200" dirty="0">
                <a:solidFill>
                  <a:schemeClr val="tx1">
                    <a:lumMod val="75000"/>
                    <a:lumOff val="25000"/>
                  </a:schemeClr>
                </a:solidFill>
                <a:latin typeface="思源黑体 Light" panose="020B0300000000000000" pitchFamily="34" charset="-122"/>
                <a:ea typeface="思源黑体 Light" panose="020B0300000000000000" pitchFamily="34" charset="-122"/>
              </a:rPr>
              <a:t>认识团队</a:t>
            </a:r>
            <a:endParaRPr lang="zh-CN" altLang="en-US" sz="3200" dirty="0">
              <a:solidFill>
                <a:schemeClr val="tx1">
                  <a:lumMod val="75000"/>
                  <a:lumOff val="25000"/>
                </a:schemeClr>
              </a:solidFill>
              <a:latin typeface="思源黑体 Light" panose="020B0300000000000000" pitchFamily="34" charset="-122"/>
              <a:ea typeface="思源黑体 Light" panose="020B0300000000000000" pitchFamily="34" charset="-122"/>
            </a:endParaRPr>
          </a:p>
        </p:txBody>
      </p:sp>
      <p:sp>
        <p:nvSpPr>
          <p:cNvPr id="23" name="矩形 22"/>
          <p:cNvSpPr/>
          <p:nvPr/>
        </p:nvSpPr>
        <p:spPr>
          <a:xfrm>
            <a:off x="7415594" y="2400951"/>
            <a:ext cx="2695431" cy="584775"/>
          </a:xfrm>
          <a:prstGeom prst="rect">
            <a:avLst/>
          </a:prstGeom>
        </p:spPr>
        <p:txBody>
          <a:bodyPr wrap="square">
            <a:spAutoFit/>
          </a:bodyPr>
          <a:lstStyle/>
          <a:p>
            <a:pPr algn="dist"/>
            <a:r>
              <a:rPr lang="zh-CN" altLang="en-US" sz="3200" dirty="0">
                <a:solidFill>
                  <a:schemeClr val="tx1">
                    <a:lumMod val="75000"/>
                    <a:lumOff val="25000"/>
                  </a:schemeClr>
                </a:solidFill>
                <a:latin typeface="思源黑体 Light" panose="020B0300000000000000" pitchFamily="34" charset="-122"/>
                <a:ea typeface="思源黑体 Light" panose="020B0300000000000000" pitchFamily="34" charset="-122"/>
              </a:rPr>
              <a:t>团队沟通</a:t>
            </a:r>
            <a:endParaRPr lang="zh-CN" altLang="en-US" sz="3200" dirty="0">
              <a:solidFill>
                <a:schemeClr val="tx1">
                  <a:lumMod val="75000"/>
                  <a:lumOff val="25000"/>
                </a:schemeClr>
              </a:solidFill>
              <a:latin typeface="思源黑体 Light" panose="020B0300000000000000" pitchFamily="34" charset="-122"/>
              <a:ea typeface="思源黑体 Light" panose="020B0300000000000000" pitchFamily="34" charset="-122"/>
            </a:endParaRPr>
          </a:p>
        </p:txBody>
      </p:sp>
      <p:sp>
        <p:nvSpPr>
          <p:cNvPr id="24" name="矩形 23"/>
          <p:cNvSpPr/>
          <p:nvPr/>
        </p:nvSpPr>
        <p:spPr>
          <a:xfrm>
            <a:off x="7421013" y="3664288"/>
            <a:ext cx="2695431" cy="584775"/>
          </a:xfrm>
          <a:prstGeom prst="rect">
            <a:avLst/>
          </a:prstGeom>
        </p:spPr>
        <p:txBody>
          <a:bodyPr wrap="square">
            <a:spAutoFit/>
          </a:bodyPr>
          <a:lstStyle/>
          <a:p>
            <a:pPr algn="dist"/>
            <a:r>
              <a:rPr lang="zh-CN" altLang="en-US" sz="3200" dirty="0">
                <a:solidFill>
                  <a:schemeClr val="tx1">
                    <a:lumMod val="75000"/>
                    <a:lumOff val="25000"/>
                  </a:schemeClr>
                </a:solidFill>
                <a:latin typeface="思源黑体 Light" panose="020B0300000000000000" pitchFamily="34" charset="-122"/>
                <a:ea typeface="思源黑体 Light" panose="020B0300000000000000" pitchFamily="34" charset="-122"/>
              </a:rPr>
              <a:t>团队冲突</a:t>
            </a:r>
            <a:endParaRPr lang="zh-CN" altLang="en-US" sz="3200" dirty="0">
              <a:solidFill>
                <a:schemeClr val="tx1">
                  <a:lumMod val="75000"/>
                  <a:lumOff val="25000"/>
                </a:schemeClr>
              </a:solidFill>
              <a:latin typeface="思源黑体 Light" panose="020B0300000000000000" pitchFamily="34" charset="-122"/>
              <a:ea typeface="思源黑体 Light" panose="020B0300000000000000" pitchFamily="34" charset="-122"/>
            </a:endParaRPr>
          </a:p>
        </p:txBody>
      </p:sp>
      <p:sp>
        <p:nvSpPr>
          <p:cNvPr id="25" name="矩形 24"/>
          <p:cNvSpPr/>
          <p:nvPr/>
        </p:nvSpPr>
        <p:spPr>
          <a:xfrm>
            <a:off x="6437151" y="4931174"/>
            <a:ext cx="2695431" cy="584775"/>
          </a:xfrm>
          <a:prstGeom prst="rect">
            <a:avLst/>
          </a:prstGeom>
        </p:spPr>
        <p:txBody>
          <a:bodyPr wrap="square">
            <a:spAutoFit/>
          </a:bodyPr>
          <a:lstStyle/>
          <a:p>
            <a:pPr algn="dist"/>
            <a:r>
              <a:rPr lang="zh-CN" altLang="en-US" sz="3200" dirty="0">
                <a:solidFill>
                  <a:schemeClr val="tx1">
                    <a:lumMod val="75000"/>
                    <a:lumOff val="25000"/>
                  </a:schemeClr>
                </a:solidFill>
                <a:latin typeface="思源黑体 Light" panose="020B0300000000000000" pitchFamily="34" charset="-122"/>
                <a:ea typeface="思源黑体 Light" panose="020B0300000000000000" pitchFamily="34" charset="-122"/>
              </a:rPr>
              <a:t>团队提升</a:t>
            </a:r>
            <a:endParaRPr lang="zh-CN" altLang="en-US" sz="3200" dirty="0">
              <a:solidFill>
                <a:schemeClr val="tx1">
                  <a:lumMod val="75000"/>
                  <a:lumOff val="25000"/>
                </a:schemeClr>
              </a:solidFill>
              <a:latin typeface="思源黑体 Light" panose="020B0300000000000000" pitchFamily="34" charset="-122"/>
              <a:ea typeface="思源黑体 Light" panose="020B03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175084"/>
            <a:ext cx="1283368" cy="450783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529717" y="2283639"/>
            <a:ext cx="3938066" cy="1200329"/>
          </a:xfrm>
          <a:prstGeom prst="rect">
            <a:avLst/>
          </a:prstGeom>
          <a:noFill/>
        </p:spPr>
        <p:txBody>
          <a:bodyPr wrap="none" rtlCol="0">
            <a:spAutoFit/>
          </a:bodyPr>
          <a:lstStyle/>
          <a:p>
            <a:r>
              <a:rPr lang="en-US" altLang="zh-CN" sz="7200" dirty="0">
                <a:solidFill>
                  <a:schemeClr val="tx1">
                    <a:lumMod val="95000"/>
                    <a:lumOff val="5000"/>
                    <a:alpha val="40000"/>
                  </a:schemeClr>
                </a:solidFill>
                <a:latin typeface="思源黑体 Heavy" panose="020B0A00000000000000" pitchFamily="34" charset="-122"/>
                <a:ea typeface="思源黑体 Heavy" panose="020B0A00000000000000" pitchFamily="34" charset="-122"/>
              </a:rPr>
              <a:t>PART 01</a:t>
            </a:r>
            <a:endParaRPr lang="zh-CN" altLang="en-US" sz="7200" dirty="0">
              <a:solidFill>
                <a:schemeClr val="tx1">
                  <a:lumMod val="95000"/>
                  <a:lumOff val="5000"/>
                  <a:alpha val="40000"/>
                </a:schemeClr>
              </a:solidFill>
              <a:latin typeface="思源黑体 Heavy" panose="020B0A00000000000000" pitchFamily="34" charset="-122"/>
              <a:ea typeface="思源黑体 Heavy" panose="020B0A00000000000000" pitchFamily="34" charset="-122"/>
            </a:endParaRPr>
          </a:p>
        </p:txBody>
      </p:sp>
      <p:sp>
        <p:nvSpPr>
          <p:cNvPr id="4" name="矩形 3"/>
          <p:cNvSpPr/>
          <p:nvPr/>
        </p:nvSpPr>
        <p:spPr>
          <a:xfrm>
            <a:off x="1529717" y="3483968"/>
            <a:ext cx="4566283" cy="73510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722276" y="3559131"/>
            <a:ext cx="2695431" cy="584775"/>
          </a:xfrm>
          <a:prstGeom prst="rect">
            <a:avLst/>
          </a:prstGeom>
        </p:spPr>
        <p:txBody>
          <a:bodyPr wrap="square">
            <a:spAutoFit/>
          </a:bodyPr>
          <a:lstStyle/>
          <a:p>
            <a:pPr algn="dist"/>
            <a:r>
              <a:rPr lang="zh-CN" altLang="en-US" sz="3200" dirty="0">
                <a:solidFill>
                  <a:schemeClr val="bg1"/>
                </a:solidFill>
                <a:latin typeface="思源黑体 Light" panose="020B0300000000000000" pitchFamily="34" charset="-122"/>
                <a:ea typeface="思源黑体 Light" panose="020B0300000000000000" pitchFamily="34" charset="-122"/>
              </a:rPr>
              <a:t>认识团队</a:t>
            </a:r>
            <a:endParaRPr lang="zh-CN" altLang="en-US" sz="3200" dirty="0">
              <a:solidFill>
                <a:schemeClr val="bg1"/>
              </a:solidFill>
              <a:latin typeface="思源黑体 Light" panose="020B0300000000000000" pitchFamily="34" charset="-122"/>
              <a:ea typeface="思源黑体 Light" panose="020B0300000000000000" pitchFamily="34" charset="-122"/>
            </a:endParaRPr>
          </a:p>
        </p:txBody>
      </p:sp>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705731" y="3972456"/>
            <a:ext cx="3970332" cy="271409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15937" y="1961940"/>
            <a:ext cx="11160125" cy="1295676"/>
          </a:xfrm>
          <a:prstGeom prst="rect">
            <a:avLst/>
          </a:prstGeom>
        </p:spPr>
        <p:txBody>
          <a:bodyPr wrap="square">
            <a:spAutoFit/>
          </a:bodyPr>
          <a:lstStyle/>
          <a:p>
            <a:pPr>
              <a:lnSpc>
                <a:spcPct val="150000"/>
              </a:lnSpc>
            </a:pPr>
            <a:r>
              <a:rPr lang="zh-CN" altLang="en-US" dirty="0">
                <a:latin typeface="思源黑体 CN Light" panose="020B0300000000000000" pitchFamily="34" charset="-122"/>
                <a:ea typeface="思源黑体 CN Light" panose="020B0300000000000000" pitchFamily="34" charset="-122"/>
              </a:rPr>
              <a:t>    根据字典的解释，团队就是“联合在一起来共同行动的人们的共同体”，除此之外，很少有考虑其真实的含义，但是这绝对是个错误，如果不能准确的把握团队的概念，那么所组成的可能是一个伪团队，无法达到创建团的目的，无法体现团队的优势。</a:t>
            </a:r>
            <a:endParaRPr lang="zh-CN" altLang="en-US" dirty="0">
              <a:latin typeface="思源黑体 CN Light" panose="020B0300000000000000" pitchFamily="34" charset="-122"/>
              <a:ea typeface="思源黑体 CN Light" panose="020B0300000000000000" pitchFamily="34" charset="-122"/>
            </a:endParaRPr>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096000" y="2428878"/>
            <a:ext cx="6095999" cy="4571999"/>
          </a:xfrm>
          <a:prstGeom prst="rect">
            <a:avLst/>
          </a:prstGeom>
        </p:spPr>
      </p:pic>
      <p:sp>
        <p:nvSpPr>
          <p:cNvPr id="5" name="矩形 4"/>
          <p:cNvSpPr/>
          <p:nvPr/>
        </p:nvSpPr>
        <p:spPr>
          <a:xfrm>
            <a:off x="515938" y="3674121"/>
            <a:ext cx="5580062" cy="1696875"/>
          </a:xfrm>
          <a:prstGeom prst="rect">
            <a:avLst/>
          </a:prstGeom>
        </p:spPr>
        <p:txBody>
          <a:bodyPr wrap="square">
            <a:spAutoFit/>
          </a:bodyPr>
          <a:lstStyle/>
          <a:p>
            <a:pPr>
              <a:lnSpc>
                <a:spcPct val="150000"/>
              </a:lnSpc>
            </a:pPr>
            <a:r>
              <a:rPr lang="zh-CN" altLang="en-US" sz="2400" b="1" dirty="0">
                <a:latin typeface="思源黑体 CN Light" panose="020B0300000000000000" pitchFamily="34" charset="-122"/>
                <a:ea typeface="思源黑体 CN Light" panose="020B0300000000000000" pitchFamily="34" charset="-122"/>
              </a:rPr>
              <a:t>    所谓的团队，就是为了实现某一目标而相互协作的若干个个体组成的正式群体。</a:t>
            </a:r>
            <a:endParaRPr lang="zh-CN" altLang="en-US" sz="2400" b="1" dirty="0">
              <a:latin typeface="思源黑体 CN Light" panose="020B0300000000000000" pitchFamily="34" charset="-122"/>
              <a:ea typeface="思源黑体 CN Light" panose="020B0300000000000000" pitchFamily="34" charset="-122"/>
            </a:endParaRPr>
          </a:p>
        </p:txBody>
      </p:sp>
      <p:sp>
        <p:nvSpPr>
          <p:cNvPr id="6" name="矩形 5"/>
          <p:cNvSpPr/>
          <p:nvPr/>
        </p:nvSpPr>
        <p:spPr>
          <a:xfrm>
            <a:off x="515938" y="1173089"/>
            <a:ext cx="2292615" cy="754374"/>
          </a:xfrm>
          <a:prstGeom prst="rect">
            <a:avLst/>
          </a:prstGeom>
        </p:spPr>
        <p:txBody>
          <a:bodyPr wrap="none">
            <a:spAutoFit/>
          </a:bodyPr>
          <a:lstStyle/>
          <a:p>
            <a:pPr>
              <a:lnSpc>
                <a:spcPct val="150000"/>
              </a:lnSpc>
            </a:pPr>
            <a:r>
              <a:rPr lang="zh-CN" altLang="en-US" sz="3200" b="1" dirty="0">
                <a:solidFill>
                  <a:srgbClr val="FF0000"/>
                </a:solidFill>
                <a:latin typeface="思源黑体 CN Light" panose="020B0300000000000000" pitchFamily="34" charset="-122"/>
                <a:ea typeface="思源黑体 CN Light" panose="020B0300000000000000" pitchFamily="34" charset="-122"/>
              </a:rPr>
              <a:t>团队的概念</a:t>
            </a:r>
            <a:endParaRPr lang="zh-CN" altLang="en-US" sz="3200" b="1" dirty="0">
              <a:solidFill>
                <a:srgbClr val="FF0000"/>
              </a:solidFill>
              <a:latin typeface="思源黑体 CN Light" panose="020B0300000000000000" pitchFamily="34" charset="-122"/>
              <a:ea typeface="思源黑体 CN Light" panose="020B0300000000000000" pitchFamily="34" charset="-122"/>
            </a:endParaRPr>
          </a:p>
        </p:txBody>
      </p:sp>
      <p:sp>
        <p:nvSpPr>
          <p:cNvPr id="7" name="矩形 6"/>
          <p:cNvSpPr/>
          <p:nvPr/>
        </p:nvSpPr>
        <p:spPr>
          <a:xfrm>
            <a:off x="0" y="0"/>
            <a:ext cx="12191999" cy="754374"/>
          </a:xfrm>
          <a:prstGeom prst="rect">
            <a:avLst/>
          </a:prstGeom>
          <a:gradFill flip="none" rotWithShape="1">
            <a:gsLst>
              <a:gs pos="0">
                <a:schemeClr val="bg1">
                  <a:lumMod val="85000"/>
                  <a:alpha val="90000"/>
                </a:schemeClr>
              </a:gs>
              <a:gs pos="54000">
                <a:schemeClr val="bg1"/>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0" y="754374"/>
            <a:ext cx="12191999"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0" y="0"/>
            <a:ext cx="209550" cy="75437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515937" y="204076"/>
            <a:ext cx="2695431" cy="584775"/>
          </a:xfrm>
          <a:prstGeom prst="rect">
            <a:avLst/>
          </a:prstGeom>
        </p:spPr>
        <p:txBody>
          <a:bodyPr wrap="square">
            <a:spAutoFit/>
          </a:bodyPr>
          <a:lstStyle/>
          <a:p>
            <a:pPr algn="dist"/>
            <a:r>
              <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rPr>
              <a:t>认识团队</a:t>
            </a:r>
            <a:endPar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endParaRPr>
          </a:p>
        </p:txBody>
      </p:sp>
      <p:sp>
        <p:nvSpPr>
          <p:cNvPr id="13" name="矩形 12"/>
          <p:cNvSpPr/>
          <p:nvPr/>
        </p:nvSpPr>
        <p:spPr>
          <a:xfrm>
            <a:off x="9996779" y="169599"/>
            <a:ext cx="1679284" cy="584775"/>
          </a:xfrm>
          <a:prstGeom prst="rect">
            <a:avLst/>
          </a:prstGeom>
        </p:spPr>
        <p:txBody>
          <a:bodyPr wrap="square">
            <a:spAutoFit/>
          </a:bodyPr>
          <a:lstStyle/>
          <a:p>
            <a:pPr algn="dist"/>
            <a:r>
              <a:rPr lang="en-US" altLang="zh-CN" sz="3200" dirty="0">
                <a:solidFill>
                  <a:srgbClr val="FF0000"/>
                </a:solidFill>
                <a:latin typeface="思源黑体 Light" panose="020B0300000000000000" pitchFamily="34" charset="-122"/>
                <a:ea typeface="思源黑体 Light" panose="020B0300000000000000" pitchFamily="34" charset="-122"/>
              </a:rPr>
              <a:t>LOGO</a:t>
            </a:r>
            <a:endParaRPr lang="zh-CN" altLang="en-US" sz="3200" dirty="0">
              <a:solidFill>
                <a:srgbClr val="FF0000"/>
              </a:solidFill>
              <a:latin typeface="思源黑体 Light" panose="020B0300000000000000" pitchFamily="34" charset="-122"/>
              <a:ea typeface="思源黑体 Light" panose="020B03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1999" cy="754374"/>
          </a:xfrm>
          <a:prstGeom prst="rect">
            <a:avLst/>
          </a:prstGeom>
          <a:gradFill flip="none" rotWithShape="1">
            <a:gsLst>
              <a:gs pos="0">
                <a:schemeClr val="bg1">
                  <a:lumMod val="85000"/>
                  <a:alpha val="90000"/>
                </a:schemeClr>
              </a:gs>
              <a:gs pos="54000">
                <a:schemeClr val="bg1"/>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0" y="754374"/>
            <a:ext cx="12191999"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0" y="0"/>
            <a:ext cx="209550" cy="75437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9996779" y="169599"/>
            <a:ext cx="1679284" cy="584775"/>
          </a:xfrm>
          <a:prstGeom prst="rect">
            <a:avLst/>
          </a:prstGeom>
        </p:spPr>
        <p:txBody>
          <a:bodyPr wrap="square">
            <a:spAutoFit/>
          </a:bodyPr>
          <a:lstStyle/>
          <a:p>
            <a:pPr algn="dist"/>
            <a:r>
              <a:rPr lang="en-US" altLang="zh-CN" sz="3200" dirty="0">
                <a:solidFill>
                  <a:srgbClr val="FF0000"/>
                </a:solidFill>
                <a:latin typeface="思源黑体 Light" panose="020B0300000000000000" pitchFamily="34" charset="-122"/>
                <a:ea typeface="思源黑体 Light" panose="020B0300000000000000" pitchFamily="34" charset="-122"/>
              </a:rPr>
              <a:t>LOGO</a:t>
            </a:r>
            <a:endParaRPr lang="zh-CN" altLang="en-US" sz="3200" dirty="0">
              <a:solidFill>
                <a:srgbClr val="FF0000"/>
              </a:solidFill>
              <a:latin typeface="思源黑体 Light" panose="020B0300000000000000" pitchFamily="34" charset="-122"/>
              <a:ea typeface="思源黑体 Light" panose="020B0300000000000000" pitchFamily="34" charset="-122"/>
            </a:endParaRPr>
          </a:p>
        </p:txBody>
      </p:sp>
      <p:sp>
        <p:nvSpPr>
          <p:cNvPr id="2" name="矩形 1"/>
          <p:cNvSpPr/>
          <p:nvPr/>
        </p:nvSpPr>
        <p:spPr>
          <a:xfrm>
            <a:off x="515937" y="204076"/>
            <a:ext cx="2695431" cy="584775"/>
          </a:xfrm>
          <a:prstGeom prst="rect">
            <a:avLst/>
          </a:prstGeom>
        </p:spPr>
        <p:txBody>
          <a:bodyPr wrap="square">
            <a:spAutoFit/>
          </a:bodyPr>
          <a:lstStyle/>
          <a:p>
            <a:pPr algn="dist"/>
            <a:r>
              <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rPr>
              <a:t>认识团队</a:t>
            </a:r>
            <a:endPar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endParaRPr>
          </a:p>
        </p:txBody>
      </p:sp>
      <p:sp>
        <p:nvSpPr>
          <p:cNvPr id="3" name="矩形 2"/>
          <p:cNvSpPr/>
          <p:nvPr/>
        </p:nvSpPr>
        <p:spPr>
          <a:xfrm>
            <a:off x="809625" y="788851"/>
            <a:ext cx="10572750" cy="5816977"/>
          </a:xfrm>
          <a:prstGeom prst="rect">
            <a:avLst/>
          </a:prstGeom>
        </p:spPr>
        <p:txBody>
          <a:bodyPr wrap="square">
            <a:spAutoFit/>
          </a:bodyPr>
          <a:lstStyle/>
          <a:p>
            <a:pPr>
              <a:lnSpc>
                <a:spcPct val="150000"/>
              </a:lnSpc>
            </a:pPr>
            <a:r>
              <a:rPr lang="zh-CN" altLang="en-US" sz="2800" b="1" dirty="0">
                <a:solidFill>
                  <a:srgbClr val="FF0000"/>
                </a:solidFill>
              </a:rPr>
              <a:t>团队的类型：</a:t>
            </a:r>
            <a:endParaRPr lang="zh-CN" altLang="en-US" sz="2800" b="1" dirty="0">
              <a:solidFill>
                <a:srgbClr val="FF0000"/>
              </a:solidFill>
            </a:endParaRPr>
          </a:p>
          <a:p>
            <a:r>
              <a:rPr lang="zh-CN" altLang="en-US" dirty="0"/>
              <a:t>1）管理型团队 （有领导）               </a:t>
            </a:r>
            <a:endParaRPr lang="zh-CN" altLang="en-US" dirty="0"/>
          </a:p>
          <a:p>
            <a:pPr>
              <a:lnSpc>
                <a:spcPct val="150000"/>
              </a:lnSpc>
            </a:pPr>
            <a:r>
              <a:rPr lang="zh-CN" altLang="en-US" dirty="0"/>
              <a:t>例：行政部、施工队</a:t>
            </a:r>
            <a:endParaRPr lang="zh-CN" altLang="en-US" dirty="0"/>
          </a:p>
          <a:p>
            <a:pPr>
              <a:lnSpc>
                <a:spcPct val="150000"/>
              </a:lnSpc>
            </a:pPr>
            <a:r>
              <a:rPr lang="zh-CN" altLang="en-US" dirty="0"/>
              <a:t>2）自我管理型团队（自我管理，无正式领导）</a:t>
            </a:r>
            <a:endParaRPr lang="zh-CN" altLang="en-US" dirty="0"/>
          </a:p>
          <a:p>
            <a:pPr>
              <a:lnSpc>
                <a:spcPct val="150000"/>
              </a:lnSpc>
            </a:pPr>
            <a:r>
              <a:rPr lang="zh-CN" altLang="en-US" dirty="0"/>
              <a:t>例：企业转型管理中心</a:t>
            </a:r>
            <a:endParaRPr lang="zh-CN" altLang="en-US" dirty="0"/>
          </a:p>
          <a:p>
            <a:pPr>
              <a:lnSpc>
                <a:spcPct val="150000"/>
              </a:lnSpc>
            </a:pPr>
            <a:r>
              <a:rPr lang="zh-CN" altLang="en-US" dirty="0"/>
              <a:t>3）正常工作团队   </a:t>
            </a:r>
            <a:endParaRPr lang="zh-CN" altLang="en-US" dirty="0"/>
          </a:p>
          <a:p>
            <a:pPr>
              <a:lnSpc>
                <a:spcPct val="150000"/>
              </a:lnSpc>
            </a:pPr>
            <a:r>
              <a:rPr lang="zh-CN" altLang="en-US" dirty="0"/>
              <a:t>例：客户服务团队</a:t>
            </a:r>
            <a:endParaRPr lang="zh-CN" altLang="en-US" dirty="0"/>
          </a:p>
          <a:p>
            <a:pPr>
              <a:lnSpc>
                <a:spcPct val="150000"/>
              </a:lnSpc>
            </a:pPr>
            <a:r>
              <a:rPr lang="zh-CN" altLang="en-US" dirty="0"/>
              <a:t>4）项目团队/特别工作组（从事一次性项目，完成项目后团队解散）</a:t>
            </a:r>
            <a:endParaRPr lang="zh-CN" altLang="en-US" dirty="0"/>
          </a:p>
          <a:p>
            <a:pPr>
              <a:lnSpc>
                <a:spcPct val="150000"/>
              </a:lnSpc>
            </a:pPr>
            <a:r>
              <a:rPr lang="zh-CN" altLang="en-US" dirty="0"/>
              <a:t>例：政府机关的调查组或检查团</a:t>
            </a:r>
            <a:endParaRPr lang="zh-CN" altLang="en-US" dirty="0"/>
          </a:p>
          <a:p>
            <a:pPr>
              <a:lnSpc>
                <a:spcPct val="150000"/>
              </a:lnSpc>
            </a:pPr>
            <a:r>
              <a:rPr lang="zh-CN" altLang="en-US" dirty="0"/>
              <a:t>5）虚拟团队（通过信息交流，不一定面对面交流而又可感受知的）</a:t>
            </a:r>
            <a:endParaRPr lang="zh-CN" altLang="en-US" dirty="0"/>
          </a:p>
          <a:p>
            <a:pPr>
              <a:lnSpc>
                <a:spcPct val="150000"/>
              </a:lnSpc>
            </a:pPr>
            <a:r>
              <a:rPr lang="zh-CN" altLang="en-US" dirty="0"/>
              <a:t>例：共青团/共产党</a:t>
            </a:r>
            <a:endParaRPr lang="zh-CN" altLang="en-US" dirty="0"/>
          </a:p>
          <a:p>
            <a:pPr>
              <a:lnSpc>
                <a:spcPct val="150000"/>
              </a:lnSpc>
            </a:pPr>
            <a:r>
              <a:rPr lang="zh-CN" altLang="en-US" dirty="0"/>
              <a:t>6）质量团队（集中生产一种优质产品，或提供一项优质服务）</a:t>
            </a:r>
            <a:endParaRPr lang="zh-CN" altLang="en-US" dirty="0"/>
          </a:p>
          <a:p>
            <a:r>
              <a:rPr lang="zh-CN" altLang="en-US" dirty="0"/>
              <a:t>例：客户服务团队</a:t>
            </a:r>
            <a:endParaRPr lang="zh-CN" altLang="en-US" dirty="0"/>
          </a:p>
          <a:p>
            <a:r>
              <a:rPr lang="zh-CN" altLang="en-US" sz="2400" b="1" dirty="0">
                <a:solidFill>
                  <a:srgbClr val="FF0000"/>
                </a:solidFill>
              </a:rPr>
              <a:t>一个团队可能属于多个类型，可能是虚拟的，又可能是包含在一个大的团队中。</a:t>
            </a:r>
            <a:endParaRPr lang="zh-CN" altLang="en-US" sz="2400" b="1" dirty="0">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0" y="0"/>
            <a:ext cx="12191999" cy="754374"/>
            <a:chOff x="0" y="0"/>
            <a:chExt cx="12191999" cy="754374"/>
          </a:xfrm>
        </p:grpSpPr>
        <p:sp>
          <p:nvSpPr>
            <p:cNvPr id="3" name="矩形 2"/>
            <p:cNvSpPr/>
            <p:nvPr/>
          </p:nvSpPr>
          <p:spPr>
            <a:xfrm>
              <a:off x="0" y="0"/>
              <a:ext cx="12191999" cy="754374"/>
            </a:xfrm>
            <a:prstGeom prst="rect">
              <a:avLst/>
            </a:prstGeom>
            <a:gradFill flip="none" rotWithShape="1">
              <a:gsLst>
                <a:gs pos="0">
                  <a:schemeClr val="bg1">
                    <a:lumMod val="85000"/>
                    <a:alpha val="90000"/>
                  </a:schemeClr>
                </a:gs>
                <a:gs pos="54000">
                  <a:schemeClr val="bg1"/>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0" y="754374"/>
              <a:ext cx="12191999"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0" y="0"/>
              <a:ext cx="209550" cy="75437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996779" y="169599"/>
              <a:ext cx="1679284" cy="584775"/>
            </a:xfrm>
            <a:prstGeom prst="rect">
              <a:avLst/>
            </a:prstGeom>
          </p:spPr>
          <p:txBody>
            <a:bodyPr wrap="square">
              <a:spAutoFit/>
            </a:bodyPr>
            <a:lstStyle/>
            <a:p>
              <a:pPr algn="dist"/>
              <a:r>
                <a:rPr lang="en-US" altLang="zh-CN" sz="3200" dirty="0">
                  <a:solidFill>
                    <a:srgbClr val="FF0000"/>
                  </a:solidFill>
                  <a:latin typeface="思源黑体 Light" panose="020B0300000000000000" pitchFamily="34" charset="-122"/>
                  <a:ea typeface="思源黑体 Light" panose="020B0300000000000000" pitchFamily="34" charset="-122"/>
                </a:rPr>
                <a:t>LOGO</a:t>
              </a:r>
              <a:endParaRPr lang="zh-CN" altLang="en-US" sz="3200" dirty="0">
                <a:solidFill>
                  <a:srgbClr val="FF0000"/>
                </a:solidFill>
                <a:latin typeface="思源黑体 Light" panose="020B0300000000000000" pitchFamily="34" charset="-122"/>
                <a:ea typeface="思源黑体 Light" panose="020B0300000000000000" pitchFamily="34" charset="-122"/>
              </a:endParaRPr>
            </a:p>
          </p:txBody>
        </p:sp>
      </p:grpSp>
      <p:sp>
        <p:nvSpPr>
          <p:cNvPr id="2" name="矩形 1"/>
          <p:cNvSpPr/>
          <p:nvPr/>
        </p:nvSpPr>
        <p:spPr>
          <a:xfrm>
            <a:off x="515937" y="204076"/>
            <a:ext cx="2695431" cy="584775"/>
          </a:xfrm>
          <a:prstGeom prst="rect">
            <a:avLst/>
          </a:prstGeom>
        </p:spPr>
        <p:txBody>
          <a:bodyPr wrap="square">
            <a:spAutoFit/>
          </a:bodyPr>
          <a:lstStyle/>
          <a:p>
            <a:pPr algn="dist"/>
            <a:r>
              <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rPr>
              <a:t>认识团队</a:t>
            </a:r>
            <a:endPar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endParaRPr>
          </a:p>
        </p:txBody>
      </p:sp>
      <p:sp>
        <p:nvSpPr>
          <p:cNvPr id="8" name="矩形 7"/>
          <p:cNvSpPr/>
          <p:nvPr/>
        </p:nvSpPr>
        <p:spPr>
          <a:xfrm>
            <a:off x="971550" y="1543225"/>
            <a:ext cx="10287000" cy="4435958"/>
          </a:xfrm>
          <a:prstGeom prst="rect">
            <a:avLst/>
          </a:prstGeom>
        </p:spPr>
        <p:txBody>
          <a:bodyPr wrap="square">
            <a:spAutoFit/>
          </a:bodyPr>
          <a:lstStyle/>
          <a:p>
            <a:pPr>
              <a:lnSpc>
                <a:spcPct val="150000"/>
              </a:lnSpc>
            </a:pPr>
            <a:r>
              <a:rPr lang="zh-CN" altLang="en-US" sz="2800" b="1" dirty="0">
                <a:solidFill>
                  <a:srgbClr val="FF0000"/>
                </a:solidFill>
              </a:rPr>
              <a:t>团队与群体的区别</a:t>
            </a:r>
            <a:endParaRPr lang="zh-CN" altLang="en-US" sz="2800" b="1" dirty="0">
              <a:solidFill>
                <a:srgbClr val="FF0000"/>
              </a:solidFill>
            </a:endParaRPr>
          </a:p>
          <a:p>
            <a:pPr>
              <a:lnSpc>
                <a:spcPct val="150000"/>
              </a:lnSpc>
            </a:pPr>
            <a:r>
              <a:rPr lang="zh-CN" altLang="en-US" dirty="0"/>
              <a:t>        群体是由两个或两个以上相互作用和相互依赖的个体，为了实现某个特定目标而结合在一起，成员通过相互作用，来共享信息，作出决策，每个成员承担自己的责任。</a:t>
            </a:r>
            <a:endParaRPr lang="zh-CN" altLang="en-US" dirty="0"/>
          </a:p>
          <a:p>
            <a:pPr>
              <a:lnSpc>
                <a:spcPct val="150000"/>
              </a:lnSpc>
            </a:pPr>
            <a:r>
              <a:rPr lang="zh-CN" altLang="en-US" dirty="0"/>
              <a:t>        因此区别在于：</a:t>
            </a:r>
            <a:endParaRPr lang="zh-CN" altLang="en-US" dirty="0"/>
          </a:p>
          <a:p>
            <a:pPr>
              <a:lnSpc>
                <a:spcPct val="150000"/>
              </a:lnSpc>
            </a:pPr>
            <a:endParaRPr lang="zh-CN" altLang="en-US" dirty="0"/>
          </a:p>
          <a:p>
            <a:pPr>
              <a:lnSpc>
                <a:spcPct val="150000"/>
              </a:lnSpc>
            </a:pPr>
            <a:endParaRPr lang="zh-CN" altLang="en-US" dirty="0"/>
          </a:p>
          <a:p>
            <a:pPr>
              <a:lnSpc>
                <a:spcPct val="150000"/>
              </a:lnSpc>
            </a:pPr>
            <a:r>
              <a:rPr lang="zh-CN" altLang="en-US" dirty="0"/>
              <a:t>                 个体相互作用和依赖                                                            成员互相团结、支持</a:t>
            </a:r>
            <a:endParaRPr lang="zh-CN" altLang="en-US" dirty="0"/>
          </a:p>
          <a:p>
            <a:pPr>
              <a:lnSpc>
                <a:spcPct val="150000"/>
              </a:lnSpc>
            </a:pPr>
            <a:r>
              <a:rPr lang="zh-CN" altLang="en-US" dirty="0"/>
              <a:t>                         特定的目标                                                                   明确的和长久的目标</a:t>
            </a:r>
            <a:endParaRPr lang="zh-CN" altLang="en-US" dirty="0"/>
          </a:p>
          <a:p>
            <a:pPr>
              <a:lnSpc>
                <a:spcPct val="150000"/>
              </a:lnSpc>
            </a:pPr>
            <a:r>
              <a:rPr lang="zh-CN" altLang="en-US" dirty="0"/>
              <a:t>                   个体承担自己的责任                                                         承担团体及自己的责任</a:t>
            </a:r>
            <a:endParaRPr lang="zh-CN" altLang="en-US" dirty="0"/>
          </a:p>
          <a:p>
            <a:pPr>
              <a:lnSpc>
                <a:spcPct val="150000"/>
              </a:lnSpc>
            </a:pPr>
            <a:r>
              <a:rPr lang="zh-CN" altLang="en-US" dirty="0"/>
              <a:t>                         业绩1+1=2                                                                            业绩1+1&gt;2</a:t>
            </a:r>
            <a:endParaRPr lang="zh-CN" altLang="en-US" dirty="0"/>
          </a:p>
        </p:txBody>
      </p:sp>
      <p:sp>
        <p:nvSpPr>
          <p:cNvPr id="9" name="矩形 8"/>
          <p:cNvSpPr/>
          <p:nvPr/>
        </p:nvSpPr>
        <p:spPr>
          <a:xfrm>
            <a:off x="2708666" y="3761204"/>
            <a:ext cx="1005403" cy="584775"/>
          </a:xfrm>
          <a:prstGeom prst="rect">
            <a:avLst/>
          </a:prstGeom>
        </p:spPr>
        <p:txBody>
          <a:bodyPr wrap="none">
            <a:spAutoFit/>
          </a:bodyPr>
          <a:lstStyle/>
          <a:p>
            <a:r>
              <a:rPr lang="zh-CN" altLang="en-US" sz="3200" b="1" dirty="0">
                <a:solidFill>
                  <a:srgbClr val="FF0000"/>
                </a:solidFill>
              </a:rPr>
              <a:t>群体</a:t>
            </a:r>
            <a:endParaRPr lang="zh-CN" altLang="en-US" sz="3200" dirty="0"/>
          </a:p>
        </p:txBody>
      </p:sp>
      <p:sp>
        <p:nvSpPr>
          <p:cNvPr id="10" name="矩形 9"/>
          <p:cNvSpPr/>
          <p:nvPr/>
        </p:nvSpPr>
        <p:spPr>
          <a:xfrm>
            <a:off x="8477931" y="3761203"/>
            <a:ext cx="1005403" cy="584775"/>
          </a:xfrm>
          <a:prstGeom prst="rect">
            <a:avLst/>
          </a:prstGeom>
        </p:spPr>
        <p:txBody>
          <a:bodyPr wrap="none">
            <a:spAutoFit/>
          </a:bodyPr>
          <a:lstStyle/>
          <a:p>
            <a:r>
              <a:rPr lang="zh-CN" altLang="en-US" sz="3200" b="1" dirty="0">
                <a:solidFill>
                  <a:srgbClr val="FF0000"/>
                </a:solidFill>
              </a:rPr>
              <a:t>团队</a:t>
            </a:r>
            <a:endParaRPr lang="zh-CN" altLang="en-US" sz="3200" dirty="0"/>
          </a:p>
        </p:txBody>
      </p:sp>
    </p:spTree>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0"/>
            <a:ext cx="12191999" cy="754374"/>
            <a:chOff x="0" y="0"/>
            <a:chExt cx="12191999" cy="754374"/>
          </a:xfrm>
        </p:grpSpPr>
        <p:sp>
          <p:nvSpPr>
            <p:cNvPr id="4" name="矩形 3"/>
            <p:cNvSpPr/>
            <p:nvPr/>
          </p:nvSpPr>
          <p:spPr>
            <a:xfrm>
              <a:off x="0" y="0"/>
              <a:ext cx="12191999" cy="754374"/>
            </a:xfrm>
            <a:prstGeom prst="rect">
              <a:avLst/>
            </a:prstGeom>
            <a:gradFill flip="none" rotWithShape="1">
              <a:gsLst>
                <a:gs pos="0">
                  <a:schemeClr val="bg1">
                    <a:lumMod val="85000"/>
                    <a:alpha val="90000"/>
                  </a:schemeClr>
                </a:gs>
                <a:gs pos="54000">
                  <a:schemeClr val="bg1"/>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0" y="754374"/>
              <a:ext cx="12191999"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0" y="0"/>
              <a:ext cx="209550" cy="75437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9996779" y="169599"/>
              <a:ext cx="1679284" cy="584775"/>
            </a:xfrm>
            <a:prstGeom prst="rect">
              <a:avLst/>
            </a:prstGeom>
          </p:spPr>
          <p:txBody>
            <a:bodyPr wrap="square">
              <a:spAutoFit/>
            </a:bodyPr>
            <a:lstStyle/>
            <a:p>
              <a:pPr algn="dist"/>
              <a:r>
                <a:rPr lang="en-US" altLang="zh-CN" sz="3200" dirty="0">
                  <a:solidFill>
                    <a:srgbClr val="FF0000"/>
                  </a:solidFill>
                  <a:latin typeface="思源黑体 Light" panose="020B0300000000000000" pitchFamily="34" charset="-122"/>
                  <a:ea typeface="思源黑体 Light" panose="020B0300000000000000" pitchFamily="34" charset="-122"/>
                </a:rPr>
                <a:t>LOGO</a:t>
              </a:r>
              <a:endParaRPr lang="zh-CN" altLang="en-US" sz="3200" dirty="0">
                <a:solidFill>
                  <a:srgbClr val="FF0000"/>
                </a:solidFill>
                <a:latin typeface="思源黑体 Light" panose="020B0300000000000000" pitchFamily="34" charset="-122"/>
                <a:ea typeface="思源黑体 Light" panose="020B0300000000000000" pitchFamily="34" charset="-122"/>
              </a:endParaRPr>
            </a:p>
          </p:txBody>
        </p:sp>
      </p:grpSp>
      <p:sp>
        <p:nvSpPr>
          <p:cNvPr id="2" name="矩形 1"/>
          <p:cNvSpPr/>
          <p:nvPr/>
        </p:nvSpPr>
        <p:spPr>
          <a:xfrm>
            <a:off x="515937" y="204076"/>
            <a:ext cx="2695431" cy="584775"/>
          </a:xfrm>
          <a:prstGeom prst="rect">
            <a:avLst/>
          </a:prstGeom>
        </p:spPr>
        <p:txBody>
          <a:bodyPr wrap="square">
            <a:spAutoFit/>
          </a:bodyPr>
          <a:lstStyle/>
          <a:p>
            <a:pPr algn="dist"/>
            <a:r>
              <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rPr>
              <a:t>认识团队</a:t>
            </a:r>
            <a:endPar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endParaRPr>
          </a:p>
        </p:txBody>
      </p:sp>
      <p:sp>
        <p:nvSpPr>
          <p:cNvPr id="8" name="矩形 7"/>
          <p:cNvSpPr/>
          <p:nvPr/>
        </p:nvSpPr>
        <p:spPr>
          <a:xfrm>
            <a:off x="895350" y="1803738"/>
            <a:ext cx="3524250" cy="3281796"/>
          </a:xfrm>
          <a:prstGeom prst="rect">
            <a:avLst/>
          </a:prstGeom>
        </p:spPr>
        <p:txBody>
          <a:bodyPr wrap="square">
            <a:spAutoFit/>
          </a:bodyPr>
          <a:lstStyle/>
          <a:p>
            <a:pPr>
              <a:lnSpc>
                <a:spcPct val="150000"/>
              </a:lnSpc>
            </a:pPr>
            <a:r>
              <a:rPr lang="zh-CN" altLang="en-US" sz="2800" b="1" dirty="0">
                <a:solidFill>
                  <a:srgbClr val="FF0000"/>
                </a:solidFill>
              </a:rPr>
              <a:t>团队的特征</a:t>
            </a:r>
            <a:endParaRPr lang="zh-CN" altLang="en-US" sz="2800" b="1" dirty="0">
              <a:solidFill>
                <a:srgbClr val="FF0000"/>
              </a:solidFill>
            </a:endParaRPr>
          </a:p>
          <a:p>
            <a:pPr>
              <a:lnSpc>
                <a:spcPct val="150000"/>
              </a:lnSpc>
            </a:pPr>
            <a:r>
              <a:rPr lang="zh-CN" altLang="en-US" dirty="0"/>
              <a:t>	明确的和共同的目标</a:t>
            </a:r>
            <a:endParaRPr lang="zh-CN" altLang="en-US" dirty="0"/>
          </a:p>
          <a:p>
            <a:pPr>
              <a:lnSpc>
                <a:spcPct val="150000"/>
              </a:lnSpc>
            </a:pPr>
            <a:r>
              <a:rPr lang="zh-CN" altLang="en-US" dirty="0"/>
              <a:t>	相互信任与协同</a:t>
            </a:r>
            <a:endParaRPr lang="zh-CN" altLang="en-US" dirty="0"/>
          </a:p>
          <a:p>
            <a:pPr>
              <a:lnSpc>
                <a:spcPct val="150000"/>
              </a:lnSpc>
            </a:pPr>
            <a:r>
              <a:rPr lang="zh-CN" altLang="en-US" dirty="0"/>
              <a:t>	角色定位与责任共担</a:t>
            </a:r>
            <a:endParaRPr lang="zh-CN" altLang="en-US" dirty="0"/>
          </a:p>
          <a:p>
            <a:pPr>
              <a:lnSpc>
                <a:spcPct val="150000"/>
              </a:lnSpc>
            </a:pPr>
            <a:r>
              <a:rPr lang="zh-CN" altLang="en-US" dirty="0"/>
              <a:t>	信息沟通与知识共享</a:t>
            </a:r>
            <a:endParaRPr lang="zh-CN" altLang="en-US" dirty="0"/>
          </a:p>
          <a:p>
            <a:pPr>
              <a:lnSpc>
                <a:spcPct val="150000"/>
              </a:lnSpc>
            </a:pPr>
            <a:r>
              <a:rPr lang="zh-CN" altLang="en-US" dirty="0"/>
              <a:t>	自我管理与授权</a:t>
            </a:r>
            <a:endParaRPr lang="zh-CN" altLang="en-US" dirty="0"/>
          </a:p>
          <a:p>
            <a:pPr>
              <a:lnSpc>
                <a:spcPct val="150000"/>
              </a:lnSpc>
            </a:pPr>
            <a:endParaRPr lang="zh-CN" altLang="en-US" dirty="0"/>
          </a:p>
        </p:txBody>
      </p:sp>
      <p:sp>
        <p:nvSpPr>
          <p:cNvPr id="9" name="星形: 四角 8"/>
          <p:cNvSpPr/>
          <p:nvPr/>
        </p:nvSpPr>
        <p:spPr>
          <a:xfrm>
            <a:off x="4868680" y="2054152"/>
            <a:ext cx="346148" cy="346148"/>
          </a:xfrm>
          <a:prstGeom prst="star4">
            <a:avLst>
              <a:gd name="adj" fmla="val 19477"/>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星形: 四角 9"/>
          <p:cNvSpPr/>
          <p:nvPr/>
        </p:nvSpPr>
        <p:spPr>
          <a:xfrm>
            <a:off x="1517504" y="2965911"/>
            <a:ext cx="346148" cy="346148"/>
          </a:xfrm>
          <a:prstGeom prst="star4">
            <a:avLst>
              <a:gd name="adj" fmla="val 19477"/>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星形: 四角 10"/>
          <p:cNvSpPr/>
          <p:nvPr/>
        </p:nvSpPr>
        <p:spPr>
          <a:xfrm>
            <a:off x="1517504" y="3382370"/>
            <a:ext cx="346148" cy="346148"/>
          </a:xfrm>
          <a:prstGeom prst="star4">
            <a:avLst>
              <a:gd name="adj" fmla="val 19477"/>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星形: 四角 11"/>
          <p:cNvSpPr/>
          <p:nvPr/>
        </p:nvSpPr>
        <p:spPr>
          <a:xfrm>
            <a:off x="1517504" y="3798829"/>
            <a:ext cx="346148" cy="346148"/>
          </a:xfrm>
          <a:prstGeom prst="star4">
            <a:avLst>
              <a:gd name="adj" fmla="val 19477"/>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星形: 四角 12"/>
          <p:cNvSpPr/>
          <p:nvPr/>
        </p:nvSpPr>
        <p:spPr>
          <a:xfrm>
            <a:off x="1517504" y="4215287"/>
            <a:ext cx="346148" cy="346148"/>
          </a:xfrm>
          <a:prstGeom prst="star4">
            <a:avLst>
              <a:gd name="adj" fmla="val 19477"/>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041754" y="1302790"/>
            <a:ext cx="6096000" cy="4851456"/>
          </a:xfrm>
          <a:prstGeom prst="rect">
            <a:avLst/>
          </a:prstGeom>
        </p:spPr>
        <p:txBody>
          <a:bodyPr>
            <a:spAutoFit/>
          </a:bodyPr>
          <a:lstStyle/>
          <a:p>
            <a:pPr>
              <a:lnSpc>
                <a:spcPct val="150000"/>
              </a:lnSpc>
            </a:pPr>
            <a:r>
              <a:rPr lang="zh-CN" altLang="en-US" sz="2800" b="1" dirty="0">
                <a:solidFill>
                  <a:srgbClr val="FF0000"/>
                </a:solidFill>
              </a:rPr>
              <a:t>团队的优势</a:t>
            </a:r>
            <a:endParaRPr lang="zh-CN" altLang="en-US" sz="2800" b="1" dirty="0">
              <a:solidFill>
                <a:srgbClr val="FF0000"/>
              </a:solidFill>
            </a:endParaRPr>
          </a:p>
          <a:p>
            <a:pPr>
              <a:lnSpc>
                <a:spcPct val="150000"/>
              </a:lnSpc>
            </a:pPr>
            <a:r>
              <a:rPr lang="zh-CN" altLang="en-US" dirty="0"/>
              <a:t>    1．协作----因为团队成员建立在相互了解的理念之上，因此团队能够比一组个人完成更多的工作；</a:t>
            </a:r>
            <a:endParaRPr lang="zh-CN" altLang="en-US" dirty="0"/>
          </a:p>
          <a:p>
            <a:pPr>
              <a:lnSpc>
                <a:spcPct val="150000"/>
              </a:lnSpc>
            </a:pPr>
            <a:r>
              <a:rPr lang="zh-CN" altLang="en-US" dirty="0"/>
              <a:t>    2．随着团队管理的不断完善，工作效率随之提高；</a:t>
            </a:r>
            <a:endParaRPr lang="zh-CN" altLang="en-US" dirty="0"/>
          </a:p>
          <a:p>
            <a:pPr>
              <a:lnSpc>
                <a:spcPct val="150000"/>
              </a:lnSpc>
            </a:pPr>
            <a:r>
              <a:rPr lang="zh-CN" altLang="en-US" dirty="0"/>
              <a:t>    3．团队成员相互信任、团结，团队成员像致力于自己的目标一样致力于其他团队成员的目标；</a:t>
            </a:r>
            <a:endParaRPr lang="zh-CN" altLang="en-US" dirty="0"/>
          </a:p>
          <a:p>
            <a:pPr>
              <a:lnSpc>
                <a:spcPct val="150000"/>
              </a:lnSpc>
            </a:pPr>
            <a:r>
              <a:rPr lang="zh-CN" altLang="en-US" dirty="0"/>
              <a:t>    4．团队成员的技能与专长能得到充分的利用与发挥；</a:t>
            </a:r>
            <a:endParaRPr lang="zh-CN" altLang="en-US" dirty="0"/>
          </a:p>
          <a:p>
            <a:pPr>
              <a:lnSpc>
                <a:spcPct val="150000"/>
              </a:lnSpc>
            </a:pPr>
            <a:r>
              <a:rPr lang="zh-CN" altLang="en-US" dirty="0"/>
              <a:t>    5．决策更合理----团队成员参与，使决策更趋向合理和有效；</a:t>
            </a:r>
            <a:endParaRPr lang="zh-CN" altLang="en-US" dirty="0"/>
          </a:p>
          <a:p>
            <a:pPr>
              <a:lnSpc>
                <a:spcPct val="150000"/>
              </a:lnSpc>
            </a:pPr>
            <a:r>
              <a:rPr lang="zh-CN" altLang="en-US" dirty="0"/>
              <a:t>    6．对外能快速响应客户与市场的需求；</a:t>
            </a:r>
            <a:endParaRPr lang="zh-CN" altLang="en-US" dirty="0"/>
          </a:p>
          <a:p>
            <a:pPr>
              <a:lnSpc>
                <a:spcPct val="150000"/>
              </a:lnSpc>
            </a:pPr>
            <a:r>
              <a:rPr lang="zh-CN" altLang="en-US" dirty="0"/>
              <a:t>    7．对内能凝聚智慧。</a:t>
            </a:r>
            <a:endParaRPr lang="zh-CN" altLang="en-US" dirty="0"/>
          </a:p>
        </p:txBody>
      </p:sp>
      <p:sp>
        <p:nvSpPr>
          <p:cNvPr id="15" name="星形: 四角 14"/>
          <p:cNvSpPr/>
          <p:nvPr/>
        </p:nvSpPr>
        <p:spPr>
          <a:xfrm>
            <a:off x="4868680" y="2824564"/>
            <a:ext cx="346148" cy="346148"/>
          </a:xfrm>
          <a:prstGeom prst="star4">
            <a:avLst>
              <a:gd name="adj" fmla="val 19477"/>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星形: 四角 15"/>
          <p:cNvSpPr/>
          <p:nvPr/>
        </p:nvSpPr>
        <p:spPr>
          <a:xfrm>
            <a:off x="4868680" y="3308092"/>
            <a:ext cx="346148" cy="346148"/>
          </a:xfrm>
          <a:prstGeom prst="star4">
            <a:avLst>
              <a:gd name="adj" fmla="val 19477"/>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星形: 四角 16"/>
          <p:cNvSpPr/>
          <p:nvPr/>
        </p:nvSpPr>
        <p:spPr>
          <a:xfrm>
            <a:off x="4868680" y="4111553"/>
            <a:ext cx="346148" cy="346148"/>
          </a:xfrm>
          <a:prstGeom prst="star4">
            <a:avLst>
              <a:gd name="adj" fmla="val 19477"/>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星形: 四角 17"/>
          <p:cNvSpPr/>
          <p:nvPr/>
        </p:nvSpPr>
        <p:spPr>
          <a:xfrm>
            <a:off x="4868680" y="4557468"/>
            <a:ext cx="346148" cy="346148"/>
          </a:xfrm>
          <a:prstGeom prst="star4">
            <a:avLst>
              <a:gd name="adj" fmla="val 19477"/>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星形: 四角 18"/>
          <p:cNvSpPr/>
          <p:nvPr/>
        </p:nvSpPr>
        <p:spPr>
          <a:xfrm>
            <a:off x="4868680" y="5355857"/>
            <a:ext cx="346148" cy="346148"/>
          </a:xfrm>
          <a:prstGeom prst="star4">
            <a:avLst>
              <a:gd name="adj" fmla="val 19477"/>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星形: 四角 19"/>
          <p:cNvSpPr/>
          <p:nvPr/>
        </p:nvSpPr>
        <p:spPr>
          <a:xfrm>
            <a:off x="4868680" y="5808098"/>
            <a:ext cx="346148" cy="346148"/>
          </a:xfrm>
          <a:prstGeom prst="star4">
            <a:avLst>
              <a:gd name="adj" fmla="val 19477"/>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0"/>
            <a:ext cx="12191999" cy="754374"/>
            <a:chOff x="0" y="0"/>
            <a:chExt cx="12191999" cy="754374"/>
          </a:xfrm>
        </p:grpSpPr>
        <p:sp>
          <p:nvSpPr>
            <p:cNvPr id="4" name="矩形 3"/>
            <p:cNvSpPr/>
            <p:nvPr/>
          </p:nvSpPr>
          <p:spPr>
            <a:xfrm>
              <a:off x="0" y="0"/>
              <a:ext cx="12191999" cy="754374"/>
            </a:xfrm>
            <a:prstGeom prst="rect">
              <a:avLst/>
            </a:prstGeom>
            <a:gradFill flip="none" rotWithShape="1">
              <a:gsLst>
                <a:gs pos="0">
                  <a:schemeClr val="bg1">
                    <a:lumMod val="85000"/>
                    <a:alpha val="90000"/>
                  </a:schemeClr>
                </a:gs>
                <a:gs pos="54000">
                  <a:schemeClr val="bg1"/>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0" y="754374"/>
              <a:ext cx="12191999"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0" y="0"/>
              <a:ext cx="209550" cy="75437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9996779" y="169599"/>
              <a:ext cx="1679284" cy="584775"/>
            </a:xfrm>
            <a:prstGeom prst="rect">
              <a:avLst/>
            </a:prstGeom>
          </p:spPr>
          <p:txBody>
            <a:bodyPr wrap="square">
              <a:spAutoFit/>
            </a:bodyPr>
            <a:lstStyle/>
            <a:p>
              <a:pPr algn="dist"/>
              <a:r>
                <a:rPr lang="en-US" altLang="zh-CN" sz="3200" dirty="0">
                  <a:solidFill>
                    <a:srgbClr val="FF0000"/>
                  </a:solidFill>
                  <a:latin typeface="思源黑体 Light" panose="020B0300000000000000" pitchFamily="34" charset="-122"/>
                  <a:ea typeface="思源黑体 Light" panose="020B0300000000000000" pitchFamily="34" charset="-122"/>
                </a:rPr>
                <a:t>LOGO</a:t>
              </a:r>
              <a:endParaRPr lang="zh-CN" altLang="en-US" sz="3200" dirty="0">
                <a:solidFill>
                  <a:srgbClr val="FF0000"/>
                </a:solidFill>
                <a:latin typeface="思源黑体 Light" panose="020B0300000000000000" pitchFamily="34" charset="-122"/>
                <a:ea typeface="思源黑体 Light" panose="020B0300000000000000" pitchFamily="34" charset="-122"/>
              </a:endParaRPr>
            </a:p>
          </p:txBody>
        </p:sp>
      </p:grpSp>
      <p:sp>
        <p:nvSpPr>
          <p:cNvPr id="2" name="矩形 1"/>
          <p:cNvSpPr/>
          <p:nvPr/>
        </p:nvSpPr>
        <p:spPr>
          <a:xfrm>
            <a:off x="515937" y="204076"/>
            <a:ext cx="2695431" cy="584775"/>
          </a:xfrm>
          <a:prstGeom prst="rect">
            <a:avLst/>
          </a:prstGeom>
        </p:spPr>
        <p:txBody>
          <a:bodyPr wrap="square">
            <a:spAutoFit/>
          </a:bodyPr>
          <a:lstStyle/>
          <a:p>
            <a:pPr algn="dist"/>
            <a:r>
              <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rPr>
              <a:t>认识团队</a:t>
            </a:r>
            <a:endPar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endParaRPr>
          </a:p>
        </p:txBody>
      </p:sp>
      <p:sp>
        <p:nvSpPr>
          <p:cNvPr id="8" name="矩形 7"/>
          <p:cNvSpPr/>
          <p:nvPr/>
        </p:nvSpPr>
        <p:spPr>
          <a:xfrm>
            <a:off x="704850" y="1508748"/>
            <a:ext cx="6096000" cy="3004797"/>
          </a:xfrm>
          <a:prstGeom prst="rect">
            <a:avLst/>
          </a:prstGeom>
        </p:spPr>
        <p:txBody>
          <a:bodyPr>
            <a:spAutoFit/>
          </a:bodyPr>
          <a:lstStyle/>
          <a:p>
            <a:pPr>
              <a:lnSpc>
                <a:spcPct val="150000"/>
              </a:lnSpc>
            </a:pPr>
            <a:r>
              <a:rPr lang="zh-CN" altLang="en-US" sz="2800" b="1" dirty="0">
                <a:solidFill>
                  <a:srgbClr val="FF0000"/>
                </a:solidFill>
              </a:rPr>
              <a:t>公司需要建设什么样的团队？摒弃什么样的团队？</a:t>
            </a:r>
            <a:endParaRPr lang="zh-CN" altLang="en-US" sz="2800" b="1" dirty="0">
              <a:solidFill>
                <a:srgbClr val="FF0000"/>
              </a:solidFill>
            </a:endParaRPr>
          </a:p>
          <a:p>
            <a:pPr>
              <a:lnSpc>
                <a:spcPct val="150000"/>
              </a:lnSpc>
            </a:pPr>
            <a:r>
              <a:rPr lang="zh-CN" altLang="en-US" dirty="0"/>
              <a:t>    企业需要建立具有强大学习能力、高度责任感及创新开拓意识的服务型绩优团队，建立小精英团队和知识型团队，培养绩优团队来经营和管理企业优先于个体。</a:t>
            </a:r>
            <a:endParaRPr lang="zh-CN" altLang="en-US" dirty="0"/>
          </a:p>
          <a:p>
            <a:pPr>
              <a:lnSpc>
                <a:spcPct val="150000"/>
              </a:lnSpc>
            </a:pPr>
            <a:r>
              <a:rPr lang="zh-CN" altLang="en-US" dirty="0"/>
              <a:t>    企业摒弃和消灭个人英雄主义，消灭伪团队的存在。</a:t>
            </a:r>
            <a:endParaRPr lang="zh-CN" altLang="en-US" dirty="0"/>
          </a:p>
        </p:txBody>
      </p:sp>
      <p:pic>
        <p:nvPicPr>
          <p:cNvPr id="12" name="图片 11"/>
          <p:cNvPicPr>
            <a:picLocks noChangeAspect="1"/>
          </p:cNvPicPr>
          <p:nvPr/>
        </p:nvPicPr>
        <p:blipFill rotWithShape="1">
          <a:blip r:embed="rId1">
            <a:extLst>
              <a:ext uri="{28A0092B-C50C-407E-A947-70E740481C1C}">
                <a14:useLocalDpi xmlns:a14="http://schemas.microsoft.com/office/drawing/2010/main" val="0"/>
              </a:ext>
            </a:extLst>
          </a:blip>
          <a:srcRect r="31200"/>
          <a:stretch>
            <a:fillRect/>
          </a:stretch>
        </p:blipFill>
        <p:spPr>
          <a:xfrm>
            <a:off x="6032999" y="1601268"/>
            <a:ext cx="5454151" cy="5033828"/>
          </a:xfrm>
          <a:custGeom>
            <a:avLst/>
            <a:gdLst>
              <a:gd name="connsiteX0" fmla="*/ 0 w 5454151"/>
              <a:gd name="connsiteY0" fmla="*/ 0 h 5033828"/>
              <a:gd name="connsiteX1" fmla="*/ 5454151 w 5454151"/>
              <a:gd name="connsiteY1" fmla="*/ 0 h 5033828"/>
              <a:gd name="connsiteX2" fmla="*/ 5454151 w 5454151"/>
              <a:gd name="connsiteY2" fmla="*/ 480013 h 5033828"/>
              <a:gd name="connsiteX3" fmla="*/ 5453928 w 5454151"/>
              <a:gd name="connsiteY3" fmla="*/ 480067 h 5033828"/>
              <a:gd name="connsiteX4" fmla="*/ 5320801 w 5454151"/>
              <a:gd name="connsiteY4" fmla="*/ 513282 h 5033828"/>
              <a:gd name="connsiteX5" fmla="*/ 5149351 w 5454151"/>
              <a:gd name="connsiteY5" fmla="*/ 532332 h 5033828"/>
              <a:gd name="connsiteX6" fmla="*/ 5016001 w 5454151"/>
              <a:gd name="connsiteY6" fmla="*/ 608532 h 5033828"/>
              <a:gd name="connsiteX7" fmla="*/ 4958851 w 5454151"/>
              <a:gd name="connsiteY7" fmla="*/ 627582 h 5033828"/>
              <a:gd name="connsiteX8" fmla="*/ 4901701 w 5454151"/>
              <a:gd name="connsiteY8" fmla="*/ 684732 h 5033828"/>
              <a:gd name="connsiteX9" fmla="*/ 4787401 w 5454151"/>
              <a:gd name="connsiteY9" fmla="*/ 799032 h 5033828"/>
              <a:gd name="connsiteX10" fmla="*/ 4730251 w 5454151"/>
              <a:gd name="connsiteY10" fmla="*/ 875232 h 5033828"/>
              <a:gd name="connsiteX11" fmla="*/ 4711201 w 5454151"/>
              <a:gd name="connsiteY11" fmla="*/ 1160982 h 5033828"/>
              <a:gd name="connsiteX12" fmla="*/ 4730251 w 5454151"/>
              <a:gd name="connsiteY12" fmla="*/ 1256232 h 5033828"/>
              <a:gd name="connsiteX13" fmla="*/ 4825501 w 5454151"/>
              <a:gd name="connsiteY13" fmla="*/ 1427682 h 5033828"/>
              <a:gd name="connsiteX14" fmla="*/ 4882651 w 5454151"/>
              <a:gd name="connsiteY14" fmla="*/ 1484832 h 5033828"/>
              <a:gd name="connsiteX15" fmla="*/ 4920751 w 5454151"/>
              <a:gd name="connsiteY15" fmla="*/ 1599132 h 5033828"/>
              <a:gd name="connsiteX16" fmla="*/ 4958851 w 5454151"/>
              <a:gd name="connsiteY16" fmla="*/ 1656282 h 5033828"/>
              <a:gd name="connsiteX17" fmla="*/ 4977901 w 5454151"/>
              <a:gd name="connsiteY17" fmla="*/ 1713432 h 5033828"/>
              <a:gd name="connsiteX18" fmla="*/ 5035051 w 5454151"/>
              <a:gd name="connsiteY18" fmla="*/ 1827732 h 5033828"/>
              <a:gd name="connsiteX19" fmla="*/ 5111251 w 5454151"/>
              <a:gd name="connsiteY19" fmla="*/ 1942032 h 5033828"/>
              <a:gd name="connsiteX20" fmla="*/ 5130301 w 5454151"/>
              <a:gd name="connsiteY20" fmla="*/ 1999182 h 5033828"/>
              <a:gd name="connsiteX21" fmla="*/ 5244601 w 5454151"/>
              <a:gd name="connsiteY21" fmla="*/ 2037282 h 5033828"/>
              <a:gd name="connsiteX22" fmla="*/ 5282701 w 5454151"/>
              <a:gd name="connsiteY22" fmla="*/ 2094432 h 5033828"/>
              <a:gd name="connsiteX23" fmla="*/ 5397001 w 5454151"/>
              <a:gd name="connsiteY23" fmla="*/ 2151582 h 5033828"/>
              <a:gd name="connsiteX24" fmla="*/ 5454151 w 5454151"/>
              <a:gd name="connsiteY24" fmla="*/ 2185781 h 5033828"/>
              <a:gd name="connsiteX25" fmla="*/ 5454151 w 5454151"/>
              <a:gd name="connsiteY25" fmla="*/ 5033828 h 5033828"/>
              <a:gd name="connsiteX26" fmla="*/ 0 w 5454151"/>
              <a:gd name="connsiteY26" fmla="*/ 5033828 h 5033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454151" h="5033828">
                <a:moveTo>
                  <a:pt x="0" y="0"/>
                </a:moveTo>
                <a:lnTo>
                  <a:pt x="5454151" y="0"/>
                </a:lnTo>
                <a:lnTo>
                  <a:pt x="5454151" y="480013"/>
                </a:lnTo>
                <a:lnTo>
                  <a:pt x="5453928" y="480067"/>
                </a:lnTo>
                <a:cubicBezTo>
                  <a:pt x="5414365" y="489865"/>
                  <a:pt x="5370326" y="500901"/>
                  <a:pt x="5320801" y="513282"/>
                </a:cubicBezTo>
                <a:cubicBezTo>
                  <a:pt x="5263651" y="519632"/>
                  <a:pt x="5205380" y="519402"/>
                  <a:pt x="5149351" y="532332"/>
                </a:cubicBezTo>
                <a:cubicBezTo>
                  <a:pt x="5087326" y="546645"/>
                  <a:pt x="5068841" y="582112"/>
                  <a:pt x="5016001" y="608532"/>
                </a:cubicBezTo>
                <a:cubicBezTo>
                  <a:pt x="4998040" y="617512"/>
                  <a:pt x="4975559" y="616443"/>
                  <a:pt x="4958851" y="627582"/>
                </a:cubicBezTo>
                <a:cubicBezTo>
                  <a:pt x="4936435" y="642526"/>
                  <a:pt x="4922156" y="667199"/>
                  <a:pt x="4901701" y="684732"/>
                </a:cubicBezTo>
                <a:cubicBezTo>
                  <a:pt x="4774298" y="793934"/>
                  <a:pt x="4866827" y="687835"/>
                  <a:pt x="4787401" y="799032"/>
                </a:cubicBezTo>
                <a:cubicBezTo>
                  <a:pt x="4768947" y="824868"/>
                  <a:pt x="4736792" y="844163"/>
                  <a:pt x="4730251" y="875232"/>
                </a:cubicBezTo>
                <a:cubicBezTo>
                  <a:pt x="4710585" y="968646"/>
                  <a:pt x="4717551" y="1065732"/>
                  <a:pt x="4711201" y="1160982"/>
                </a:cubicBezTo>
                <a:cubicBezTo>
                  <a:pt x="4717551" y="1192732"/>
                  <a:pt x="4722398" y="1224820"/>
                  <a:pt x="4730251" y="1256232"/>
                </a:cubicBezTo>
                <a:cubicBezTo>
                  <a:pt x="4748404" y="1328845"/>
                  <a:pt x="4773227" y="1360473"/>
                  <a:pt x="4825501" y="1427682"/>
                </a:cubicBezTo>
                <a:cubicBezTo>
                  <a:pt x="4842041" y="1448948"/>
                  <a:pt x="4863601" y="1465782"/>
                  <a:pt x="4882651" y="1484832"/>
                </a:cubicBezTo>
                <a:cubicBezTo>
                  <a:pt x="4911049" y="1513230"/>
                  <a:pt x="4904440" y="1562432"/>
                  <a:pt x="4920751" y="1599132"/>
                </a:cubicBezTo>
                <a:cubicBezTo>
                  <a:pt x="4930050" y="1620054"/>
                  <a:pt x="4948612" y="1635804"/>
                  <a:pt x="4958851" y="1656282"/>
                </a:cubicBezTo>
                <a:cubicBezTo>
                  <a:pt x="4967831" y="1674243"/>
                  <a:pt x="4968921" y="1695471"/>
                  <a:pt x="4977901" y="1713432"/>
                </a:cubicBezTo>
                <a:cubicBezTo>
                  <a:pt x="5051759" y="1861148"/>
                  <a:pt x="4987168" y="1684084"/>
                  <a:pt x="5035051" y="1827732"/>
                </a:cubicBezTo>
                <a:cubicBezTo>
                  <a:pt x="5049531" y="1871173"/>
                  <a:pt x="5089013" y="1902004"/>
                  <a:pt x="5111251" y="1942032"/>
                </a:cubicBezTo>
                <a:cubicBezTo>
                  <a:pt x="5121003" y="1959585"/>
                  <a:pt x="5123951" y="1980132"/>
                  <a:pt x="5130301" y="1999182"/>
                </a:cubicBezTo>
                <a:cubicBezTo>
                  <a:pt x="5130301" y="1999182"/>
                  <a:pt x="5210545" y="2015997"/>
                  <a:pt x="5244601" y="2037282"/>
                </a:cubicBezTo>
                <a:cubicBezTo>
                  <a:pt x="5264016" y="2049416"/>
                  <a:pt x="5270001" y="2075382"/>
                  <a:pt x="5282701" y="2094432"/>
                </a:cubicBezTo>
                <a:cubicBezTo>
                  <a:pt x="5361571" y="2120722"/>
                  <a:pt x="5323143" y="2102343"/>
                  <a:pt x="5397001" y="2151582"/>
                </a:cubicBezTo>
                <a:lnTo>
                  <a:pt x="5454151" y="2185781"/>
                </a:lnTo>
                <a:lnTo>
                  <a:pt x="5454151" y="5033828"/>
                </a:lnTo>
                <a:lnTo>
                  <a:pt x="0" y="5033828"/>
                </a:lnTo>
                <a:close/>
              </a:path>
            </a:pathLst>
          </a:custGeom>
        </p:spPr>
      </p:pic>
    </p:spTree>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175084"/>
            <a:ext cx="1283368" cy="450783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529717" y="2283639"/>
            <a:ext cx="3938066" cy="1200329"/>
          </a:xfrm>
          <a:prstGeom prst="rect">
            <a:avLst/>
          </a:prstGeom>
          <a:noFill/>
        </p:spPr>
        <p:txBody>
          <a:bodyPr wrap="none" rtlCol="0">
            <a:spAutoFit/>
          </a:bodyPr>
          <a:lstStyle/>
          <a:p>
            <a:r>
              <a:rPr lang="en-US" altLang="zh-CN" sz="7200" dirty="0">
                <a:solidFill>
                  <a:schemeClr val="tx1">
                    <a:lumMod val="95000"/>
                    <a:lumOff val="5000"/>
                    <a:alpha val="40000"/>
                  </a:schemeClr>
                </a:solidFill>
                <a:latin typeface="思源黑体 Heavy" panose="020B0A00000000000000" pitchFamily="34" charset="-122"/>
                <a:ea typeface="思源黑体 Heavy" panose="020B0A00000000000000" pitchFamily="34" charset="-122"/>
              </a:rPr>
              <a:t>PART 02</a:t>
            </a:r>
            <a:endParaRPr lang="zh-CN" altLang="en-US" sz="7200" dirty="0">
              <a:solidFill>
                <a:schemeClr val="tx1">
                  <a:lumMod val="95000"/>
                  <a:lumOff val="5000"/>
                  <a:alpha val="40000"/>
                </a:schemeClr>
              </a:solidFill>
              <a:latin typeface="思源黑体 Heavy" panose="020B0A00000000000000" pitchFamily="34" charset="-122"/>
              <a:ea typeface="思源黑体 Heavy" panose="020B0A00000000000000" pitchFamily="34" charset="-122"/>
            </a:endParaRPr>
          </a:p>
        </p:txBody>
      </p:sp>
      <p:sp>
        <p:nvSpPr>
          <p:cNvPr id="4" name="矩形 3"/>
          <p:cNvSpPr/>
          <p:nvPr/>
        </p:nvSpPr>
        <p:spPr>
          <a:xfrm>
            <a:off x="1529717" y="3483968"/>
            <a:ext cx="4566283" cy="73510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722276" y="3559131"/>
            <a:ext cx="2695431" cy="584775"/>
          </a:xfrm>
          <a:prstGeom prst="rect">
            <a:avLst/>
          </a:prstGeom>
        </p:spPr>
        <p:txBody>
          <a:bodyPr wrap="square">
            <a:spAutoFit/>
          </a:bodyPr>
          <a:lstStyle/>
          <a:p>
            <a:pPr algn="dist"/>
            <a:r>
              <a:rPr lang="zh-CN" altLang="en-US" sz="3200" dirty="0">
                <a:solidFill>
                  <a:schemeClr val="bg1"/>
                </a:solidFill>
                <a:latin typeface="思源黑体 Light" panose="020B0300000000000000" pitchFamily="34" charset="-122"/>
                <a:ea typeface="思源黑体 Light" panose="020B0300000000000000" pitchFamily="34" charset="-122"/>
              </a:rPr>
              <a:t>团队沟通</a:t>
            </a:r>
            <a:endParaRPr lang="zh-CN" altLang="en-US" sz="3200" dirty="0">
              <a:solidFill>
                <a:schemeClr val="bg1"/>
              </a:solidFill>
              <a:latin typeface="思源黑体 Light" panose="020B0300000000000000" pitchFamily="34" charset="-122"/>
              <a:ea typeface="思源黑体 Light" panose="020B0300000000000000" pitchFamily="34" charset="-122"/>
            </a:endParaRPr>
          </a:p>
        </p:txBody>
      </p:sp>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705731" y="3972456"/>
            <a:ext cx="3970332" cy="271409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12191999" cy="754374"/>
            <a:chOff x="0" y="0"/>
            <a:chExt cx="12191999" cy="754374"/>
          </a:xfrm>
        </p:grpSpPr>
        <p:sp>
          <p:nvSpPr>
            <p:cNvPr id="3" name="矩形 2"/>
            <p:cNvSpPr/>
            <p:nvPr/>
          </p:nvSpPr>
          <p:spPr>
            <a:xfrm>
              <a:off x="0" y="0"/>
              <a:ext cx="12191999" cy="754374"/>
            </a:xfrm>
            <a:prstGeom prst="rect">
              <a:avLst/>
            </a:prstGeom>
            <a:gradFill flip="none" rotWithShape="1">
              <a:gsLst>
                <a:gs pos="0">
                  <a:schemeClr val="bg1">
                    <a:lumMod val="85000"/>
                    <a:alpha val="90000"/>
                  </a:schemeClr>
                </a:gs>
                <a:gs pos="54000">
                  <a:schemeClr val="bg1"/>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0" y="754374"/>
              <a:ext cx="12191999"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0" y="0"/>
              <a:ext cx="209550" cy="75437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996779" y="169599"/>
              <a:ext cx="1679284" cy="584775"/>
            </a:xfrm>
            <a:prstGeom prst="rect">
              <a:avLst/>
            </a:prstGeom>
          </p:spPr>
          <p:txBody>
            <a:bodyPr wrap="square">
              <a:spAutoFit/>
            </a:bodyPr>
            <a:lstStyle/>
            <a:p>
              <a:pPr algn="dist"/>
              <a:r>
                <a:rPr lang="en-US" altLang="zh-CN" sz="3200" dirty="0">
                  <a:solidFill>
                    <a:srgbClr val="FF0000"/>
                  </a:solidFill>
                  <a:latin typeface="思源黑体 Light" panose="020B0300000000000000" pitchFamily="34" charset="-122"/>
                  <a:ea typeface="思源黑体 Light" panose="020B0300000000000000" pitchFamily="34" charset="-122"/>
                </a:rPr>
                <a:t>LOGO</a:t>
              </a:r>
              <a:endParaRPr lang="zh-CN" altLang="en-US" sz="3200" dirty="0">
                <a:solidFill>
                  <a:srgbClr val="FF0000"/>
                </a:solidFill>
                <a:latin typeface="思源黑体 Light" panose="020B0300000000000000" pitchFamily="34" charset="-122"/>
                <a:ea typeface="思源黑体 Light" panose="020B0300000000000000" pitchFamily="34" charset="-122"/>
              </a:endParaRPr>
            </a:p>
          </p:txBody>
        </p:sp>
      </p:grpSp>
      <p:sp>
        <p:nvSpPr>
          <p:cNvPr id="7" name="矩形 6"/>
          <p:cNvSpPr/>
          <p:nvPr/>
        </p:nvSpPr>
        <p:spPr>
          <a:xfrm>
            <a:off x="515937" y="204076"/>
            <a:ext cx="2695431" cy="584775"/>
          </a:xfrm>
          <a:prstGeom prst="rect">
            <a:avLst/>
          </a:prstGeom>
        </p:spPr>
        <p:txBody>
          <a:bodyPr wrap="square">
            <a:spAutoFit/>
          </a:bodyPr>
          <a:lstStyle/>
          <a:p>
            <a:pPr algn="dist"/>
            <a:r>
              <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rPr>
              <a:t>团队沟通</a:t>
            </a:r>
            <a:endPar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endParaRPr>
          </a:p>
        </p:txBody>
      </p:sp>
      <p:sp>
        <p:nvSpPr>
          <p:cNvPr id="8" name="矩形 7"/>
          <p:cNvSpPr/>
          <p:nvPr/>
        </p:nvSpPr>
        <p:spPr>
          <a:xfrm>
            <a:off x="515937" y="1052104"/>
            <a:ext cx="11160125" cy="1200329"/>
          </a:xfrm>
          <a:prstGeom prst="rect">
            <a:avLst/>
          </a:prstGeom>
        </p:spPr>
        <p:txBody>
          <a:bodyPr wrap="square">
            <a:spAutoFit/>
          </a:bodyPr>
          <a:lstStyle/>
          <a:p>
            <a:r>
              <a:rPr lang="zh-CN" altLang="en-US" sz="2400" b="1" dirty="0">
                <a:solidFill>
                  <a:srgbClr val="FF0000"/>
                </a:solidFill>
              </a:rPr>
              <a:t>    一个优秀的企业，强调的是团队的精诚团结，团队成员之间如何沟通是一门大学问。为此，我们专门收集了著名企业提高团队沟通技巧的7个方法，供大家借鉴。</a:t>
            </a:r>
            <a:endParaRPr lang="zh-CN" altLang="en-US" sz="2400" b="1" dirty="0">
              <a:solidFill>
                <a:srgbClr val="FF0000"/>
              </a:solidFill>
            </a:endParaRPr>
          </a:p>
          <a:p>
            <a:endParaRPr lang="zh-CN" altLang="en-US" sz="2400" b="1" dirty="0">
              <a:solidFill>
                <a:srgbClr val="FF0000"/>
              </a:solidFill>
            </a:endParaRPr>
          </a:p>
        </p:txBody>
      </p:sp>
      <p:sp>
        <p:nvSpPr>
          <p:cNvPr id="9" name="矩形 8"/>
          <p:cNvSpPr/>
          <p:nvPr/>
        </p:nvSpPr>
        <p:spPr>
          <a:xfrm>
            <a:off x="515938" y="2252433"/>
            <a:ext cx="11160126" cy="3651128"/>
          </a:xfrm>
          <a:prstGeom prst="rect">
            <a:avLst/>
          </a:prstGeom>
        </p:spPr>
        <p:txBody>
          <a:bodyPr wrap="square">
            <a:spAutoFit/>
          </a:bodyPr>
          <a:lstStyle/>
          <a:p>
            <a:pPr>
              <a:lnSpc>
                <a:spcPct val="150000"/>
              </a:lnSpc>
            </a:pPr>
            <a:r>
              <a:rPr lang="zh-CN" altLang="en-US" sz="2400" b="1" dirty="0"/>
              <a:t>讲故事法</a:t>
            </a:r>
            <a:endParaRPr lang="zh-CN" altLang="en-US" sz="2400" b="1" dirty="0"/>
          </a:p>
          <a:p>
            <a:pPr>
              <a:lnSpc>
                <a:spcPct val="150000"/>
              </a:lnSpc>
            </a:pPr>
            <a:r>
              <a:rPr lang="zh-CN" altLang="en-US" dirty="0"/>
              <a:t>美国的波音公司，在1994年以前遇到一些困难，总裁康迪上任后，经常邀请高级经理们到自己的家里共进晚餐，然后在屋外围着个大火炉，讲述有关波音的故事。康迪请这些经理们把不好的故事写下来扔到火里烧掉，用来埋葬波音历史上的“阴暗”面，只保留那些振奋人心的故事，极大地鼓舞了士气。</a:t>
            </a:r>
            <a:endParaRPr lang="zh-CN" altLang="en-US" dirty="0"/>
          </a:p>
          <a:p>
            <a:pPr>
              <a:lnSpc>
                <a:spcPct val="150000"/>
              </a:lnSpc>
            </a:pPr>
            <a:r>
              <a:rPr lang="zh-CN" altLang="en-US" sz="2400" b="1" dirty="0"/>
              <a:t>聊天法</a:t>
            </a:r>
            <a:endParaRPr lang="zh-CN" altLang="en-US" sz="2400" b="1" dirty="0"/>
          </a:p>
          <a:p>
            <a:pPr>
              <a:lnSpc>
                <a:spcPct val="150000"/>
              </a:lnSpc>
            </a:pPr>
            <a:r>
              <a:rPr lang="zh-CN" altLang="en-US" dirty="0"/>
              <a:t>奥田是丰田公司第一位家族成员之外的总裁，在长期的职业生涯中，奥田赢得了公司内部许多人士的爱戴。他有1/3的时间，在丰田公司里度过，常常和公司里的多名工程师聊天，聊最近的工作，聊生活上的困难。另外有1/3的时间，用来走访5000名经销商，和他们聊业务，听取他们的意见。</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12191999" cy="754374"/>
            <a:chOff x="0" y="0"/>
            <a:chExt cx="12191999" cy="754374"/>
          </a:xfrm>
        </p:grpSpPr>
        <p:sp>
          <p:nvSpPr>
            <p:cNvPr id="3" name="矩形 2"/>
            <p:cNvSpPr/>
            <p:nvPr/>
          </p:nvSpPr>
          <p:spPr>
            <a:xfrm>
              <a:off x="0" y="0"/>
              <a:ext cx="12191999" cy="754374"/>
            </a:xfrm>
            <a:prstGeom prst="rect">
              <a:avLst/>
            </a:prstGeom>
            <a:gradFill flip="none" rotWithShape="1">
              <a:gsLst>
                <a:gs pos="0">
                  <a:schemeClr val="bg1">
                    <a:lumMod val="85000"/>
                    <a:alpha val="90000"/>
                  </a:schemeClr>
                </a:gs>
                <a:gs pos="54000">
                  <a:schemeClr val="bg1"/>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0" y="754374"/>
              <a:ext cx="12191999"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0" y="0"/>
              <a:ext cx="209550" cy="75437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996779" y="169599"/>
              <a:ext cx="1679284" cy="584775"/>
            </a:xfrm>
            <a:prstGeom prst="rect">
              <a:avLst/>
            </a:prstGeom>
          </p:spPr>
          <p:txBody>
            <a:bodyPr wrap="square">
              <a:spAutoFit/>
            </a:bodyPr>
            <a:lstStyle/>
            <a:p>
              <a:pPr algn="dist"/>
              <a:r>
                <a:rPr lang="en-US" altLang="zh-CN" sz="3200" dirty="0">
                  <a:solidFill>
                    <a:srgbClr val="FF0000"/>
                  </a:solidFill>
                  <a:latin typeface="思源黑体 Light" panose="020B0300000000000000" pitchFamily="34" charset="-122"/>
                  <a:ea typeface="思源黑体 Light" panose="020B0300000000000000" pitchFamily="34" charset="-122"/>
                </a:rPr>
                <a:t>LOGO</a:t>
              </a:r>
              <a:endParaRPr lang="zh-CN" altLang="en-US" sz="3200" dirty="0">
                <a:solidFill>
                  <a:srgbClr val="FF0000"/>
                </a:solidFill>
                <a:latin typeface="思源黑体 Light" panose="020B0300000000000000" pitchFamily="34" charset="-122"/>
                <a:ea typeface="思源黑体 Light" panose="020B0300000000000000" pitchFamily="34" charset="-122"/>
              </a:endParaRPr>
            </a:p>
          </p:txBody>
        </p:sp>
      </p:grpSp>
      <p:sp>
        <p:nvSpPr>
          <p:cNvPr id="7" name="矩形 6"/>
          <p:cNvSpPr/>
          <p:nvPr/>
        </p:nvSpPr>
        <p:spPr>
          <a:xfrm>
            <a:off x="515937" y="204076"/>
            <a:ext cx="2695431" cy="584775"/>
          </a:xfrm>
          <a:prstGeom prst="rect">
            <a:avLst/>
          </a:prstGeom>
        </p:spPr>
        <p:txBody>
          <a:bodyPr wrap="square">
            <a:spAutoFit/>
          </a:bodyPr>
          <a:lstStyle/>
          <a:p>
            <a:pPr algn="dist"/>
            <a:r>
              <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rPr>
              <a:t>团队沟通</a:t>
            </a:r>
            <a:endPar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endParaRPr>
          </a:p>
        </p:txBody>
      </p:sp>
      <p:sp>
        <p:nvSpPr>
          <p:cNvPr id="8" name="矩形 7"/>
          <p:cNvSpPr/>
          <p:nvPr/>
        </p:nvSpPr>
        <p:spPr>
          <a:xfrm>
            <a:off x="515939" y="1304672"/>
            <a:ext cx="11160124" cy="3235629"/>
          </a:xfrm>
          <a:prstGeom prst="rect">
            <a:avLst/>
          </a:prstGeom>
        </p:spPr>
        <p:txBody>
          <a:bodyPr wrap="square">
            <a:spAutoFit/>
          </a:bodyPr>
          <a:lstStyle/>
          <a:p>
            <a:pPr>
              <a:lnSpc>
                <a:spcPct val="150000"/>
              </a:lnSpc>
            </a:pPr>
            <a:r>
              <a:rPr lang="zh-CN" altLang="en-US" sz="2400" b="1" dirty="0"/>
              <a:t>制订计划法</a:t>
            </a:r>
            <a:endParaRPr lang="zh-CN" altLang="en-US" sz="2400" b="1" dirty="0"/>
          </a:p>
          <a:p>
            <a:pPr>
              <a:lnSpc>
                <a:spcPct val="150000"/>
              </a:lnSpc>
            </a:pPr>
            <a:r>
              <a:rPr lang="zh-CN" altLang="en-US" dirty="0"/>
              <a:t>爱立信是一个“百年老店”，每年，员工都会有一次与人力资源经理或主管经理面谈的时间，员工在上级的帮助下制订个人的发展计划，以跟上公司的业务发展，甚至超越公司的发展步伐。</a:t>
            </a:r>
            <a:endParaRPr lang="zh-CN" altLang="en-US" dirty="0"/>
          </a:p>
          <a:p>
            <a:pPr>
              <a:lnSpc>
                <a:spcPct val="150000"/>
              </a:lnSpc>
            </a:pPr>
            <a:r>
              <a:rPr lang="zh-CN" altLang="en-US" sz="2400" b="1" dirty="0"/>
              <a:t>越级报告法</a:t>
            </a:r>
            <a:endParaRPr lang="zh-CN" altLang="en-US" sz="2400" b="1" dirty="0"/>
          </a:p>
          <a:p>
            <a:pPr>
              <a:lnSpc>
                <a:spcPct val="150000"/>
              </a:lnSpc>
            </a:pPr>
            <a:r>
              <a:rPr lang="zh-CN" altLang="en-US" dirty="0"/>
              <a:t>在惠普公司，总裁的办公室从来没有门，员工受到顶头上司的不公正待遇，或者看到公司的什么问题，都可以直接提出，还可以越级反映。这种企业文化使得人与人之间相处时，彼此之间都能做到互相尊重，消除了对抗和内讧。</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12191999" cy="754374"/>
            <a:chOff x="0" y="0"/>
            <a:chExt cx="12191999" cy="754374"/>
          </a:xfrm>
        </p:grpSpPr>
        <p:sp>
          <p:nvSpPr>
            <p:cNvPr id="3" name="矩形 2"/>
            <p:cNvSpPr/>
            <p:nvPr/>
          </p:nvSpPr>
          <p:spPr>
            <a:xfrm>
              <a:off x="0" y="0"/>
              <a:ext cx="12191999" cy="754374"/>
            </a:xfrm>
            <a:prstGeom prst="rect">
              <a:avLst/>
            </a:prstGeom>
            <a:gradFill flip="none" rotWithShape="1">
              <a:gsLst>
                <a:gs pos="0">
                  <a:schemeClr val="bg1">
                    <a:lumMod val="85000"/>
                    <a:alpha val="90000"/>
                  </a:schemeClr>
                </a:gs>
                <a:gs pos="54000">
                  <a:schemeClr val="bg1"/>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0" y="754374"/>
              <a:ext cx="12191999"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0" y="0"/>
              <a:ext cx="209550" cy="75437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996779" y="169599"/>
              <a:ext cx="1679284" cy="584775"/>
            </a:xfrm>
            <a:prstGeom prst="rect">
              <a:avLst/>
            </a:prstGeom>
          </p:spPr>
          <p:txBody>
            <a:bodyPr wrap="square">
              <a:spAutoFit/>
            </a:bodyPr>
            <a:lstStyle/>
            <a:p>
              <a:pPr algn="dist"/>
              <a:r>
                <a:rPr lang="en-US" altLang="zh-CN" sz="3200" dirty="0">
                  <a:solidFill>
                    <a:srgbClr val="FF0000"/>
                  </a:solidFill>
                  <a:latin typeface="思源黑体 Light" panose="020B0300000000000000" pitchFamily="34" charset="-122"/>
                  <a:ea typeface="思源黑体 Light" panose="020B0300000000000000" pitchFamily="34" charset="-122"/>
                </a:rPr>
                <a:t>LOGO</a:t>
              </a:r>
              <a:endParaRPr lang="zh-CN" altLang="en-US" sz="3200" dirty="0">
                <a:solidFill>
                  <a:srgbClr val="FF0000"/>
                </a:solidFill>
                <a:latin typeface="思源黑体 Light" panose="020B0300000000000000" pitchFamily="34" charset="-122"/>
                <a:ea typeface="思源黑体 Light" panose="020B0300000000000000" pitchFamily="34" charset="-122"/>
              </a:endParaRPr>
            </a:p>
          </p:txBody>
        </p:sp>
      </p:grpSp>
      <p:sp>
        <p:nvSpPr>
          <p:cNvPr id="7" name="矩形 6"/>
          <p:cNvSpPr/>
          <p:nvPr/>
        </p:nvSpPr>
        <p:spPr>
          <a:xfrm>
            <a:off x="515937" y="204076"/>
            <a:ext cx="2695431" cy="584775"/>
          </a:xfrm>
          <a:prstGeom prst="rect">
            <a:avLst/>
          </a:prstGeom>
        </p:spPr>
        <p:txBody>
          <a:bodyPr wrap="square">
            <a:spAutoFit/>
          </a:bodyPr>
          <a:lstStyle/>
          <a:p>
            <a:pPr algn="dist"/>
            <a:r>
              <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rPr>
              <a:t>团队沟通</a:t>
            </a:r>
            <a:endPar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endParaRPr>
          </a:p>
        </p:txBody>
      </p:sp>
      <p:sp>
        <p:nvSpPr>
          <p:cNvPr id="8" name="矩形 7"/>
          <p:cNvSpPr/>
          <p:nvPr/>
        </p:nvSpPr>
        <p:spPr>
          <a:xfrm>
            <a:off x="515937" y="1304672"/>
            <a:ext cx="11160125" cy="4759123"/>
          </a:xfrm>
          <a:prstGeom prst="rect">
            <a:avLst/>
          </a:prstGeom>
        </p:spPr>
        <p:txBody>
          <a:bodyPr wrap="square">
            <a:spAutoFit/>
          </a:bodyPr>
          <a:lstStyle/>
          <a:p>
            <a:pPr>
              <a:lnSpc>
                <a:spcPct val="150000"/>
              </a:lnSpc>
            </a:pPr>
            <a:r>
              <a:rPr lang="zh-CN" altLang="en-US" sz="2400" b="1" dirty="0"/>
              <a:t>参与决策法</a:t>
            </a:r>
            <a:endParaRPr lang="zh-CN" altLang="en-US" sz="2400" b="1" dirty="0"/>
          </a:p>
          <a:p>
            <a:pPr>
              <a:lnSpc>
                <a:spcPct val="150000"/>
              </a:lnSpc>
            </a:pPr>
            <a:r>
              <a:rPr lang="zh-CN" altLang="en-US" dirty="0"/>
              <a:t>美国的福特公司，每年都要制订一个全年的“员工参与计划”，动员员工参与企业管理。这个举动引发了职工对企业的“知遇之恩”，使得员工的投入感和合作性不断提高，合理化建议也越来越多，生产成本大大减少。兰吉尔载重汽车和布朗2轿车的成功就是很好的例子。在投产前，公司大胆打破了那种“工人只能按图施工”的常规，把设计方案摆出来，请工人们“评头论足”，提意见。工人们提出的各种合理化建议一共有749项，经过筛选，采纳了542项，其中有两项意见的效果非常显著。以前装配车架和车身，工人得站在一个槽沟里，手拿沉重的扳手，低着头把螺栓拧上螺母。</a:t>
            </a:r>
            <a:endParaRPr lang="zh-CN" altLang="en-US" dirty="0"/>
          </a:p>
          <a:p>
            <a:pPr>
              <a:lnSpc>
                <a:spcPct val="150000"/>
              </a:lnSpc>
            </a:pPr>
            <a:r>
              <a:rPr lang="zh-CN" altLang="en-US" dirty="0"/>
              <a:t>由于工作十分吃力，因而往往干得马马虎虎，影响了汽车质量，工人格莱姆说：“为什么不能把螺母先装在车架上，让工人站在地上就能拧螺母呢？”这个建议被采纳以后，既减轻了劳动强度，又使质量和效率大为提高；另一位工人建议，在把车身放到底盘上去时，可使装配线先暂停片刻，这样既可以使车身和底盘两部分的工作容易做好，又能避免发生意外伤害。此建议被采纳后果然达到了预期效果。</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12191999" cy="754374"/>
            <a:chOff x="0" y="0"/>
            <a:chExt cx="12191999" cy="754374"/>
          </a:xfrm>
        </p:grpSpPr>
        <p:sp>
          <p:nvSpPr>
            <p:cNvPr id="3" name="矩形 2"/>
            <p:cNvSpPr/>
            <p:nvPr/>
          </p:nvSpPr>
          <p:spPr>
            <a:xfrm>
              <a:off x="0" y="0"/>
              <a:ext cx="12191999" cy="754374"/>
            </a:xfrm>
            <a:prstGeom prst="rect">
              <a:avLst/>
            </a:prstGeom>
            <a:gradFill flip="none" rotWithShape="1">
              <a:gsLst>
                <a:gs pos="0">
                  <a:schemeClr val="bg1">
                    <a:lumMod val="85000"/>
                    <a:alpha val="90000"/>
                  </a:schemeClr>
                </a:gs>
                <a:gs pos="54000">
                  <a:schemeClr val="bg1"/>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0" y="754374"/>
              <a:ext cx="12191999"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0" y="0"/>
              <a:ext cx="209550" cy="75437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996779" y="169599"/>
              <a:ext cx="1679284" cy="584775"/>
            </a:xfrm>
            <a:prstGeom prst="rect">
              <a:avLst/>
            </a:prstGeom>
          </p:spPr>
          <p:txBody>
            <a:bodyPr wrap="square">
              <a:spAutoFit/>
            </a:bodyPr>
            <a:lstStyle/>
            <a:p>
              <a:pPr algn="dist"/>
              <a:r>
                <a:rPr lang="en-US" altLang="zh-CN" sz="3200" dirty="0">
                  <a:solidFill>
                    <a:srgbClr val="FF0000"/>
                  </a:solidFill>
                  <a:latin typeface="思源黑体 Light" panose="020B0300000000000000" pitchFamily="34" charset="-122"/>
                  <a:ea typeface="思源黑体 Light" panose="020B0300000000000000" pitchFamily="34" charset="-122"/>
                </a:rPr>
                <a:t>LOGO</a:t>
              </a:r>
              <a:endParaRPr lang="zh-CN" altLang="en-US" sz="3200" dirty="0">
                <a:solidFill>
                  <a:srgbClr val="FF0000"/>
                </a:solidFill>
                <a:latin typeface="思源黑体 Light" panose="020B0300000000000000" pitchFamily="34" charset="-122"/>
                <a:ea typeface="思源黑体 Light" panose="020B0300000000000000" pitchFamily="34" charset="-122"/>
              </a:endParaRPr>
            </a:p>
          </p:txBody>
        </p:sp>
      </p:grpSp>
      <p:sp>
        <p:nvSpPr>
          <p:cNvPr id="7" name="矩形 6"/>
          <p:cNvSpPr/>
          <p:nvPr/>
        </p:nvSpPr>
        <p:spPr>
          <a:xfrm>
            <a:off x="515937" y="204076"/>
            <a:ext cx="2695431" cy="584775"/>
          </a:xfrm>
          <a:prstGeom prst="rect">
            <a:avLst/>
          </a:prstGeom>
        </p:spPr>
        <p:txBody>
          <a:bodyPr wrap="square">
            <a:spAutoFit/>
          </a:bodyPr>
          <a:lstStyle/>
          <a:p>
            <a:pPr algn="dist"/>
            <a:r>
              <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rPr>
              <a:t>团队沟通</a:t>
            </a:r>
            <a:endPar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endParaRPr>
          </a:p>
        </p:txBody>
      </p:sp>
      <p:sp>
        <p:nvSpPr>
          <p:cNvPr id="8" name="矩形 7"/>
          <p:cNvSpPr/>
          <p:nvPr/>
        </p:nvSpPr>
        <p:spPr>
          <a:xfrm>
            <a:off x="515937" y="1304672"/>
            <a:ext cx="11160126" cy="3651128"/>
          </a:xfrm>
          <a:prstGeom prst="rect">
            <a:avLst/>
          </a:prstGeom>
        </p:spPr>
        <p:txBody>
          <a:bodyPr wrap="square">
            <a:spAutoFit/>
          </a:bodyPr>
          <a:lstStyle/>
          <a:p>
            <a:pPr>
              <a:lnSpc>
                <a:spcPct val="150000"/>
              </a:lnSpc>
            </a:pPr>
            <a:r>
              <a:rPr lang="zh-CN" altLang="en-US" sz="2400" b="1" dirty="0"/>
              <a:t>培养自豪感</a:t>
            </a:r>
            <a:endParaRPr lang="zh-CN" altLang="en-US" sz="2400" b="1" dirty="0"/>
          </a:p>
          <a:p>
            <a:pPr>
              <a:lnSpc>
                <a:spcPct val="150000"/>
              </a:lnSpc>
            </a:pPr>
            <a:r>
              <a:rPr lang="zh-CN" altLang="en-US" dirty="0"/>
              <a:t>美国的思科公司，在创业时，员工的工资并不高，但员工都很自豪。该公司经常购进一些小物品如帽子，给参与某些项目的员工每人发一顶，使他们觉得工作有附加值。当外人问公司的员工，你在思科公司的工作怎么样时，员工都会自豪地说，工资很低，但经常会发些东西。</a:t>
            </a:r>
            <a:endParaRPr lang="zh-CN" altLang="en-US" dirty="0"/>
          </a:p>
          <a:p>
            <a:pPr>
              <a:lnSpc>
                <a:spcPct val="150000"/>
              </a:lnSpc>
            </a:pPr>
            <a:r>
              <a:rPr lang="zh-CN" altLang="en-US" sz="2400" b="1" dirty="0"/>
              <a:t>口头表扬法</a:t>
            </a:r>
            <a:endParaRPr lang="zh-CN" altLang="en-US" sz="2400" b="1" dirty="0"/>
          </a:p>
          <a:p>
            <a:pPr>
              <a:lnSpc>
                <a:spcPct val="150000"/>
              </a:lnSpc>
            </a:pPr>
            <a:r>
              <a:rPr lang="zh-CN" altLang="en-US" dirty="0"/>
              <a:t>表扬不但被认为是当今企业中最有效的激励办法，事实上也是企业团队中的一种有效的沟通方法。日本松下集团，很注意表扬人，创始人松下幸之助如果当面碰上进步快或表现好的员工，他会立即给予口头表扬，如果不在现场，松下还会亲自打电话表扬下属。</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175084"/>
            <a:ext cx="1283368" cy="450783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529717" y="2283639"/>
            <a:ext cx="3938066" cy="1200329"/>
          </a:xfrm>
          <a:prstGeom prst="rect">
            <a:avLst/>
          </a:prstGeom>
          <a:noFill/>
        </p:spPr>
        <p:txBody>
          <a:bodyPr wrap="none" rtlCol="0">
            <a:spAutoFit/>
          </a:bodyPr>
          <a:lstStyle/>
          <a:p>
            <a:r>
              <a:rPr lang="en-US" altLang="zh-CN" sz="7200" dirty="0">
                <a:solidFill>
                  <a:schemeClr val="tx1">
                    <a:lumMod val="95000"/>
                    <a:lumOff val="5000"/>
                    <a:alpha val="40000"/>
                  </a:schemeClr>
                </a:solidFill>
                <a:latin typeface="思源黑体 Heavy" panose="020B0A00000000000000" pitchFamily="34" charset="-122"/>
                <a:ea typeface="思源黑体 Heavy" panose="020B0A00000000000000" pitchFamily="34" charset="-122"/>
              </a:rPr>
              <a:t>PART 03</a:t>
            </a:r>
            <a:endParaRPr lang="zh-CN" altLang="en-US" sz="7200" dirty="0">
              <a:solidFill>
                <a:schemeClr val="tx1">
                  <a:lumMod val="95000"/>
                  <a:lumOff val="5000"/>
                  <a:alpha val="40000"/>
                </a:schemeClr>
              </a:solidFill>
              <a:latin typeface="思源黑体 Heavy" panose="020B0A00000000000000" pitchFamily="34" charset="-122"/>
              <a:ea typeface="思源黑体 Heavy" panose="020B0A00000000000000" pitchFamily="34" charset="-122"/>
            </a:endParaRPr>
          </a:p>
        </p:txBody>
      </p:sp>
      <p:sp>
        <p:nvSpPr>
          <p:cNvPr id="4" name="矩形 3"/>
          <p:cNvSpPr/>
          <p:nvPr/>
        </p:nvSpPr>
        <p:spPr>
          <a:xfrm>
            <a:off x="1529717" y="3483968"/>
            <a:ext cx="4566283" cy="73510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722276" y="3559131"/>
            <a:ext cx="2695431" cy="584775"/>
          </a:xfrm>
          <a:prstGeom prst="rect">
            <a:avLst/>
          </a:prstGeom>
        </p:spPr>
        <p:txBody>
          <a:bodyPr wrap="square">
            <a:spAutoFit/>
          </a:bodyPr>
          <a:lstStyle/>
          <a:p>
            <a:pPr algn="dist"/>
            <a:r>
              <a:rPr lang="zh-CN" altLang="en-US" sz="3200" dirty="0">
                <a:solidFill>
                  <a:schemeClr val="bg1"/>
                </a:solidFill>
                <a:latin typeface="思源黑体 Light" panose="020B0300000000000000" pitchFamily="34" charset="-122"/>
                <a:ea typeface="思源黑体 Light" panose="020B0300000000000000" pitchFamily="34" charset="-122"/>
              </a:rPr>
              <a:t>团队冲突</a:t>
            </a:r>
            <a:endParaRPr lang="zh-CN" altLang="en-US" sz="3200" dirty="0">
              <a:solidFill>
                <a:schemeClr val="bg1"/>
              </a:solidFill>
              <a:latin typeface="思源黑体 Light" panose="020B0300000000000000" pitchFamily="34" charset="-122"/>
              <a:ea typeface="思源黑体 Light" panose="020B0300000000000000" pitchFamily="34" charset="-122"/>
            </a:endParaRPr>
          </a:p>
        </p:txBody>
      </p:sp>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705731" y="3972456"/>
            <a:ext cx="3970332" cy="271409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12191999" cy="754374"/>
            <a:chOff x="0" y="0"/>
            <a:chExt cx="12191999" cy="754374"/>
          </a:xfrm>
        </p:grpSpPr>
        <p:sp>
          <p:nvSpPr>
            <p:cNvPr id="3" name="矩形 2"/>
            <p:cNvSpPr/>
            <p:nvPr/>
          </p:nvSpPr>
          <p:spPr>
            <a:xfrm>
              <a:off x="0" y="0"/>
              <a:ext cx="12191999" cy="754374"/>
            </a:xfrm>
            <a:prstGeom prst="rect">
              <a:avLst/>
            </a:prstGeom>
            <a:gradFill flip="none" rotWithShape="1">
              <a:gsLst>
                <a:gs pos="0">
                  <a:schemeClr val="bg1">
                    <a:lumMod val="85000"/>
                    <a:alpha val="90000"/>
                  </a:schemeClr>
                </a:gs>
                <a:gs pos="54000">
                  <a:schemeClr val="bg1"/>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0" y="754374"/>
              <a:ext cx="12191999"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0" y="0"/>
              <a:ext cx="209550" cy="75437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996779" y="169599"/>
              <a:ext cx="1679284" cy="584775"/>
            </a:xfrm>
            <a:prstGeom prst="rect">
              <a:avLst/>
            </a:prstGeom>
          </p:spPr>
          <p:txBody>
            <a:bodyPr wrap="square">
              <a:spAutoFit/>
            </a:bodyPr>
            <a:lstStyle/>
            <a:p>
              <a:pPr algn="dist"/>
              <a:r>
                <a:rPr lang="en-US" altLang="zh-CN" sz="3200" dirty="0">
                  <a:solidFill>
                    <a:srgbClr val="FF0000"/>
                  </a:solidFill>
                  <a:latin typeface="思源黑体 Light" panose="020B0300000000000000" pitchFamily="34" charset="-122"/>
                  <a:ea typeface="思源黑体 Light" panose="020B0300000000000000" pitchFamily="34" charset="-122"/>
                </a:rPr>
                <a:t>LOGO</a:t>
              </a:r>
              <a:endParaRPr lang="zh-CN" altLang="en-US" sz="3200" dirty="0">
                <a:solidFill>
                  <a:srgbClr val="FF0000"/>
                </a:solidFill>
                <a:latin typeface="思源黑体 Light" panose="020B0300000000000000" pitchFamily="34" charset="-122"/>
                <a:ea typeface="思源黑体 Light" panose="020B0300000000000000" pitchFamily="34" charset="-122"/>
              </a:endParaRPr>
            </a:p>
          </p:txBody>
        </p:sp>
      </p:grpSp>
      <p:sp>
        <p:nvSpPr>
          <p:cNvPr id="7" name="矩形 6"/>
          <p:cNvSpPr/>
          <p:nvPr/>
        </p:nvSpPr>
        <p:spPr>
          <a:xfrm>
            <a:off x="515937" y="204076"/>
            <a:ext cx="2695431" cy="584775"/>
          </a:xfrm>
          <a:prstGeom prst="rect">
            <a:avLst/>
          </a:prstGeom>
        </p:spPr>
        <p:txBody>
          <a:bodyPr wrap="square">
            <a:spAutoFit/>
          </a:bodyPr>
          <a:lstStyle/>
          <a:p>
            <a:pPr algn="dist"/>
            <a:r>
              <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rPr>
              <a:t>团队冲突</a:t>
            </a:r>
            <a:endPar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endParaRPr>
          </a:p>
        </p:txBody>
      </p:sp>
      <p:sp>
        <p:nvSpPr>
          <p:cNvPr id="8" name="矩形 7"/>
          <p:cNvSpPr/>
          <p:nvPr/>
        </p:nvSpPr>
        <p:spPr>
          <a:xfrm>
            <a:off x="515936" y="1304672"/>
            <a:ext cx="11160125" cy="3697294"/>
          </a:xfrm>
          <a:prstGeom prst="rect">
            <a:avLst/>
          </a:prstGeom>
        </p:spPr>
        <p:txBody>
          <a:bodyPr wrap="square">
            <a:spAutoFit/>
          </a:bodyPr>
          <a:lstStyle/>
          <a:p>
            <a:pPr>
              <a:lnSpc>
                <a:spcPct val="150000"/>
              </a:lnSpc>
            </a:pPr>
            <a:r>
              <a:rPr lang="zh-CN" altLang="en-US" sz="3200" b="1" dirty="0">
                <a:solidFill>
                  <a:srgbClr val="FF0000"/>
                </a:solidFill>
              </a:rPr>
              <a:t>一、“伪团队”</a:t>
            </a:r>
            <a:endParaRPr lang="zh-CN" altLang="en-US" sz="3200" b="1" dirty="0">
              <a:solidFill>
                <a:srgbClr val="FF0000"/>
              </a:solidFill>
            </a:endParaRPr>
          </a:p>
          <a:p>
            <a:pPr>
              <a:lnSpc>
                <a:spcPct val="150000"/>
              </a:lnSpc>
            </a:pPr>
            <a:r>
              <a:rPr lang="zh-CN" altLang="en-US" dirty="0"/>
              <a:t>这是个或许有重大业绩增强需要或机会的，却没有把重点放在集体业绩上，也并不真的想实现集体业绩的群体；具体表现为：整体业绩观念薄弱、单兵作战、损公肥私、因循守旧、勾心斗角、争权夺利、个人英雄主义等。</a:t>
            </a:r>
            <a:endParaRPr lang="zh-CN" altLang="en-US" dirty="0"/>
          </a:p>
          <a:p>
            <a:pPr>
              <a:lnSpc>
                <a:spcPct val="150000"/>
              </a:lnSpc>
            </a:pPr>
            <a:r>
              <a:rPr lang="zh-CN" altLang="en-US" dirty="0"/>
              <a:t>目前在我们企业组织里，存在着大量的这样的伪团队，他们没有明确的工作目标，也不明白他们作为一个团队的目的，更不明白为什么要组成团队，相互之间互不信任、相互猜疑、排挤，不能有效地沟通、协同与合作，不能形成强大的凝聚力和战斗力，不能有效完成公司所制定的目标；值得强调的是，它的存在已成为我们这次“战略转移、企业转型”组织变革的障碍，已对我们组织的生存与发展构成了威胁；我们必须要消除伪团队的存在。</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12191999" cy="754374"/>
            <a:chOff x="0" y="0"/>
            <a:chExt cx="12191999" cy="754374"/>
          </a:xfrm>
        </p:grpSpPr>
        <p:sp>
          <p:nvSpPr>
            <p:cNvPr id="3" name="矩形 2"/>
            <p:cNvSpPr/>
            <p:nvPr/>
          </p:nvSpPr>
          <p:spPr>
            <a:xfrm>
              <a:off x="0" y="0"/>
              <a:ext cx="12191999" cy="754374"/>
            </a:xfrm>
            <a:prstGeom prst="rect">
              <a:avLst/>
            </a:prstGeom>
            <a:gradFill flip="none" rotWithShape="1">
              <a:gsLst>
                <a:gs pos="0">
                  <a:schemeClr val="bg1">
                    <a:lumMod val="85000"/>
                    <a:alpha val="90000"/>
                  </a:schemeClr>
                </a:gs>
                <a:gs pos="54000">
                  <a:schemeClr val="bg1"/>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0" y="754374"/>
              <a:ext cx="12191999"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0" y="0"/>
              <a:ext cx="209550" cy="75437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996779" y="169599"/>
              <a:ext cx="1679284" cy="584775"/>
            </a:xfrm>
            <a:prstGeom prst="rect">
              <a:avLst/>
            </a:prstGeom>
          </p:spPr>
          <p:txBody>
            <a:bodyPr wrap="square">
              <a:spAutoFit/>
            </a:bodyPr>
            <a:lstStyle/>
            <a:p>
              <a:pPr algn="dist"/>
              <a:r>
                <a:rPr lang="en-US" altLang="zh-CN" sz="3200" dirty="0">
                  <a:solidFill>
                    <a:srgbClr val="FF0000"/>
                  </a:solidFill>
                  <a:latin typeface="思源黑体 Light" panose="020B0300000000000000" pitchFamily="34" charset="-122"/>
                  <a:ea typeface="思源黑体 Light" panose="020B0300000000000000" pitchFamily="34" charset="-122"/>
                </a:rPr>
                <a:t>LOGO</a:t>
              </a:r>
              <a:endParaRPr lang="zh-CN" altLang="en-US" sz="3200" dirty="0">
                <a:solidFill>
                  <a:srgbClr val="FF0000"/>
                </a:solidFill>
                <a:latin typeface="思源黑体 Light" panose="020B0300000000000000" pitchFamily="34" charset="-122"/>
                <a:ea typeface="思源黑体 Light" panose="020B0300000000000000" pitchFamily="34" charset="-122"/>
              </a:endParaRPr>
            </a:p>
          </p:txBody>
        </p:sp>
      </p:grpSp>
      <p:sp>
        <p:nvSpPr>
          <p:cNvPr id="7" name="矩形 6"/>
          <p:cNvSpPr/>
          <p:nvPr/>
        </p:nvSpPr>
        <p:spPr>
          <a:xfrm>
            <a:off x="515937" y="204076"/>
            <a:ext cx="2695431" cy="584775"/>
          </a:xfrm>
          <a:prstGeom prst="rect">
            <a:avLst/>
          </a:prstGeom>
        </p:spPr>
        <p:txBody>
          <a:bodyPr wrap="square">
            <a:spAutoFit/>
          </a:bodyPr>
          <a:lstStyle/>
          <a:p>
            <a:pPr algn="dist"/>
            <a:r>
              <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rPr>
              <a:t>团队冲突</a:t>
            </a:r>
            <a:endPar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endParaRPr>
          </a:p>
        </p:txBody>
      </p:sp>
      <p:sp>
        <p:nvSpPr>
          <p:cNvPr id="8" name="矩形 7"/>
          <p:cNvSpPr/>
          <p:nvPr/>
        </p:nvSpPr>
        <p:spPr>
          <a:xfrm>
            <a:off x="515936" y="1373626"/>
            <a:ext cx="11160125" cy="3697294"/>
          </a:xfrm>
          <a:prstGeom prst="rect">
            <a:avLst/>
          </a:prstGeom>
        </p:spPr>
        <p:txBody>
          <a:bodyPr wrap="square">
            <a:spAutoFit/>
          </a:bodyPr>
          <a:lstStyle/>
          <a:p>
            <a:pPr>
              <a:lnSpc>
                <a:spcPct val="150000"/>
              </a:lnSpc>
            </a:pPr>
            <a:r>
              <a:rPr lang="zh-CN" altLang="en-US" sz="3200" b="1" dirty="0">
                <a:solidFill>
                  <a:srgbClr val="FF0000"/>
                </a:solidFill>
              </a:rPr>
              <a:t>二、内耗与内斗</a:t>
            </a:r>
            <a:endParaRPr lang="zh-CN" altLang="en-US" sz="3200" b="1" dirty="0">
              <a:solidFill>
                <a:srgbClr val="FF0000"/>
              </a:solidFill>
            </a:endParaRPr>
          </a:p>
          <a:p>
            <a:pPr>
              <a:lnSpc>
                <a:spcPct val="150000"/>
              </a:lnSpc>
            </a:pPr>
            <a:r>
              <a:rPr lang="zh-CN" altLang="en-US" dirty="0"/>
              <a:t>团队建设过程中，团队或内部成员可能因意见不一，产生很多矛盾，不能有效地达成共识，造成企业投入大量人力、物力、财力，却产生不了相应的效果，形成“内耗”；</a:t>
            </a:r>
            <a:endParaRPr lang="zh-CN" altLang="en-US" dirty="0"/>
          </a:p>
          <a:p>
            <a:pPr>
              <a:lnSpc>
                <a:spcPct val="150000"/>
              </a:lnSpc>
            </a:pPr>
            <a:r>
              <a:rPr lang="zh-CN" altLang="en-US" dirty="0"/>
              <a:t>“内斗”是“内耗”矛盾的激化，是指团队或内部成员因政见不同、彼此间相互信任不足，而造成矛盾升级，具体表现为：勾心斗角、排除异己、争权夺利</a:t>
            </a:r>
            <a:endParaRPr lang="zh-CN" altLang="en-US" dirty="0"/>
          </a:p>
          <a:p>
            <a:pPr>
              <a:lnSpc>
                <a:spcPct val="150000"/>
              </a:lnSpc>
            </a:pPr>
            <a:r>
              <a:rPr lang="zh-CN" altLang="en-US" dirty="0"/>
              <a:t>无论是“内耗”还是“内斗”， 它们均是企业体内的“毒素和病源”，在团队建设与管理中，如不及时避免或“切除”，不仅会造成管理混乱、企业营运成本大幅增长，且会影响团队和组织的业绩提高，甚至会对企业组织的健康成长造成直接伤害。</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12191999" cy="754374"/>
            <a:chOff x="0" y="0"/>
            <a:chExt cx="12191999" cy="754374"/>
          </a:xfrm>
        </p:grpSpPr>
        <p:sp>
          <p:nvSpPr>
            <p:cNvPr id="3" name="矩形 2"/>
            <p:cNvSpPr/>
            <p:nvPr/>
          </p:nvSpPr>
          <p:spPr>
            <a:xfrm>
              <a:off x="0" y="0"/>
              <a:ext cx="12191999" cy="754374"/>
            </a:xfrm>
            <a:prstGeom prst="rect">
              <a:avLst/>
            </a:prstGeom>
            <a:gradFill flip="none" rotWithShape="1">
              <a:gsLst>
                <a:gs pos="0">
                  <a:schemeClr val="bg1">
                    <a:lumMod val="85000"/>
                    <a:alpha val="90000"/>
                  </a:schemeClr>
                </a:gs>
                <a:gs pos="54000">
                  <a:schemeClr val="bg1"/>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0" y="754374"/>
              <a:ext cx="12191999"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0" y="0"/>
              <a:ext cx="209550" cy="75437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996779" y="169599"/>
              <a:ext cx="1679284" cy="584775"/>
            </a:xfrm>
            <a:prstGeom prst="rect">
              <a:avLst/>
            </a:prstGeom>
          </p:spPr>
          <p:txBody>
            <a:bodyPr wrap="square">
              <a:spAutoFit/>
            </a:bodyPr>
            <a:lstStyle/>
            <a:p>
              <a:pPr algn="dist"/>
              <a:r>
                <a:rPr lang="en-US" altLang="zh-CN" sz="3200" dirty="0">
                  <a:solidFill>
                    <a:srgbClr val="FF0000"/>
                  </a:solidFill>
                  <a:latin typeface="思源黑体 Light" panose="020B0300000000000000" pitchFamily="34" charset="-122"/>
                  <a:ea typeface="思源黑体 Light" panose="020B0300000000000000" pitchFamily="34" charset="-122"/>
                </a:rPr>
                <a:t>LOGO</a:t>
              </a:r>
              <a:endParaRPr lang="zh-CN" altLang="en-US" sz="3200" dirty="0">
                <a:solidFill>
                  <a:srgbClr val="FF0000"/>
                </a:solidFill>
                <a:latin typeface="思源黑体 Light" panose="020B0300000000000000" pitchFamily="34" charset="-122"/>
                <a:ea typeface="思源黑体 Light" panose="020B0300000000000000" pitchFamily="34" charset="-122"/>
              </a:endParaRPr>
            </a:p>
          </p:txBody>
        </p:sp>
      </p:grpSp>
      <p:sp>
        <p:nvSpPr>
          <p:cNvPr id="7" name="矩形 6"/>
          <p:cNvSpPr/>
          <p:nvPr/>
        </p:nvSpPr>
        <p:spPr>
          <a:xfrm>
            <a:off x="515937" y="204076"/>
            <a:ext cx="2695431" cy="584775"/>
          </a:xfrm>
          <a:prstGeom prst="rect">
            <a:avLst/>
          </a:prstGeom>
        </p:spPr>
        <p:txBody>
          <a:bodyPr wrap="square">
            <a:spAutoFit/>
          </a:bodyPr>
          <a:lstStyle/>
          <a:p>
            <a:pPr algn="dist"/>
            <a:r>
              <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rPr>
              <a:t>团队冲突</a:t>
            </a:r>
            <a:endPar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endParaRPr>
          </a:p>
        </p:txBody>
      </p:sp>
      <p:sp>
        <p:nvSpPr>
          <p:cNvPr id="8" name="矩形 7"/>
          <p:cNvSpPr/>
          <p:nvPr/>
        </p:nvSpPr>
        <p:spPr>
          <a:xfrm>
            <a:off x="515938" y="1373626"/>
            <a:ext cx="11160126" cy="4112793"/>
          </a:xfrm>
          <a:prstGeom prst="rect">
            <a:avLst/>
          </a:prstGeom>
        </p:spPr>
        <p:txBody>
          <a:bodyPr wrap="square">
            <a:spAutoFit/>
          </a:bodyPr>
          <a:lstStyle/>
          <a:p>
            <a:pPr>
              <a:lnSpc>
                <a:spcPct val="150000"/>
              </a:lnSpc>
            </a:pPr>
            <a:r>
              <a:rPr lang="zh-CN" altLang="en-US" sz="3200" b="1" dirty="0">
                <a:solidFill>
                  <a:srgbClr val="FF0000"/>
                </a:solidFill>
              </a:rPr>
              <a:t>三、个人英雄主义</a:t>
            </a:r>
            <a:endParaRPr lang="zh-CN" altLang="en-US" sz="3200" b="1" dirty="0">
              <a:solidFill>
                <a:srgbClr val="FF0000"/>
              </a:solidFill>
            </a:endParaRPr>
          </a:p>
          <a:p>
            <a:pPr>
              <a:lnSpc>
                <a:spcPct val="150000"/>
              </a:lnSpc>
            </a:pPr>
            <a:r>
              <a:rPr lang="zh-CN" altLang="en-US" dirty="0"/>
              <a:t>“个人英雄主义”是指企业管理层在管理过程中，过于“以自我为中心”，强调个人作用和影响，忽视或怀疑团队协作及集体作用，不愿意接受团队的一种极端错误的管理行为；</a:t>
            </a:r>
            <a:endParaRPr lang="zh-CN" altLang="en-US" dirty="0"/>
          </a:p>
          <a:p>
            <a:pPr>
              <a:lnSpc>
                <a:spcPct val="150000"/>
              </a:lnSpc>
            </a:pPr>
            <a:r>
              <a:rPr lang="zh-CN" altLang="en-US" dirty="0"/>
              <a:t>“个人英雄主义”具体表现为：对团队的抵制、大权独揽、独断专横、自命不凡、刚愎自用、眼高手低、划地自限等；</a:t>
            </a:r>
            <a:endParaRPr lang="zh-CN" altLang="en-US" dirty="0"/>
          </a:p>
          <a:p>
            <a:pPr>
              <a:lnSpc>
                <a:spcPct val="150000"/>
              </a:lnSpc>
            </a:pPr>
            <a:r>
              <a:rPr lang="zh-CN" altLang="en-US" dirty="0"/>
              <a:t>实践证明：个人的贡献力量远远小于集体，企业组织只有建立起良好团队协作关系，才能更有效地达到经营目标；在公司现时组织管理层中，“个人英雄主义”仍然存在，他们放纵着自己的敌意和野心，自命不凡，不重视团队协作及集体有效作用，这种管理行为不仅挫伤了公司员工的积极性，且造成我们的组织对市场和客户需求，不能作出及时快速反应，大大影响了服务质量和客户满意度，以及团队及企业绩效的提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12191999" cy="754374"/>
            <a:chOff x="0" y="0"/>
            <a:chExt cx="12191999" cy="754374"/>
          </a:xfrm>
        </p:grpSpPr>
        <p:sp>
          <p:nvSpPr>
            <p:cNvPr id="3" name="矩形 2"/>
            <p:cNvSpPr/>
            <p:nvPr/>
          </p:nvSpPr>
          <p:spPr>
            <a:xfrm>
              <a:off x="0" y="0"/>
              <a:ext cx="12191999" cy="754374"/>
            </a:xfrm>
            <a:prstGeom prst="rect">
              <a:avLst/>
            </a:prstGeom>
            <a:gradFill flip="none" rotWithShape="1">
              <a:gsLst>
                <a:gs pos="0">
                  <a:schemeClr val="bg1">
                    <a:lumMod val="85000"/>
                    <a:alpha val="90000"/>
                  </a:schemeClr>
                </a:gs>
                <a:gs pos="54000">
                  <a:schemeClr val="bg1"/>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0" y="754374"/>
              <a:ext cx="12191999"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0" y="0"/>
              <a:ext cx="209550" cy="75437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996779" y="169599"/>
              <a:ext cx="1679284" cy="584775"/>
            </a:xfrm>
            <a:prstGeom prst="rect">
              <a:avLst/>
            </a:prstGeom>
          </p:spPr>
          <p:txBody>
            <a:bodyPr wrap="square">
              <a:spAutoFit/>
            </a:bodyPr>
            <a:lstStyle/>
            <a:p>
              <a:pPr algn="dist"/>
              <a:r>
                <a:rPr lang="en-US" altLang="zh-CN" sz="3200" dirty="0">
                  <a:solidFill>
                    <a:srgbClr val="FF0000"/>
                  </a:solidFill>
                  <a:latin typeface="思源黑体 Light" panose="020B0300000000000000" pitchFamily="34" charset="-122"/>
                  <a:ea typeface="思源黑体 Light" panose="020B0300000000000000" pitchFamily="34" charset="-122"/>
                </a:rPr>
                <a:t>LOGO</a:t>
              </a:r>
              <a:endParaRPr lang="zh-CN" altLang="en-US" sz="3200" dirty="0">
                <a:solidFill>
                  <a:srgbClr val="FF0000"/>
                </a:solidFill>
                <a:latin typeface="思源黑体 Light" panose="020B0300000000000000" pitchFamily="34" charset="-122"/>
                <a:ea typeface="思源黑体 Light" panose="020B0300000000000000" pitchFamily="34" charset="-122"/>
              </a:endParaRPr>
            </a:p>
          </p:txBody>
        </p:sp>
      </p:grpSp>
      <p:sp>
        <p:nvSpPr>
          <p:cNvPr id="7" name="矩形 6"/>
          <p:cNvSpPr/>
          <p:nvPr/>
        </p:nvSpPr>
        <p:spPr>
          <a:xfrm>
            <a:off x="515937" y="204076"/>
            <a:ext cx="2695431" cy="584775"/>
          </a:xfrm>
          <a:prstGeom prst="rect">
            <a:avLst/>
          </a:prstGeom>
        </p:spPr>
        <p:txBody>
          <a:bodyPr wrap="square">
            <a:spAutoFit/>
          </a:bodyPr>
          <a:lstStyle/>
          <a:p>
            <a:pPr algn="dist"/>
            <a:r>
              <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rPr>
              <a:t>团队冲突</a:t>
            </a:r>
            <a:endPar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endParaRPr>
          </a:p>
        </p:txBody>
      </p:sp>
      <p:sp>
        <p:nvSpPr>
          <p:cNvPr id="8" name="矩形 7"/>
          <p:cNvSpPr/>
          <p:nvPr/>
        </p:nvSpPr>
        <p:spPr>
          <a:xfrm>
            <a:off x="515938" y="1339149"/>
            <a:ext cx="11160126" cy="2035301"/>
          </a:xfrm>
          <a:prstGeom prst="rect">
            <a:avLst/>
          </a:prstGeom>
        </p:spPr>
        <p:txBody>
          <a:bodyPr wrap="square">
            <a:spAutoFit/>
          </a:bodyPr>
          <a:lstStyle/>
          <a:p>
            <a:pPr>
              <a:lnSpc>
                <a:spcPct val="150000"/>
              </a:lnSpc>
            </a:pPr>
            <a:r>
              <a:rPr lang="zh-CN" altLang="en-US" sz="3200" b="1" dirty="0">
                <a:solidFill>
                  <a:srgbClr val="FF0000"/>
                </a:solidFill>
              </a:rPr>
              <a:t>四、是“工作组”不是“团队”</a:t>
            </a:r>
            <a:endParaRPr lang="zh-CN" altLang="en-US" sz="3200" b="1" dirty="0">
              <a:solidFill>
                <a:srgbClr val="FF0000"/>
              </a:solidFill>
            </a:endParaRPr>
          </a:p>
          <a:p>
            <a:pPr>
              <a:lnSpc>
                <a:spcPct val="150000"/>
              </a:lnSpc>
            </a:pPr>
            <a:r>
              <a:rPr lang="zh-CN" altLang="en-US" dirty="0"/>
              <a:t>工作组是在没有重大的业绩增量要求或机会使之成为团队的情况下的群体，这类群体成员的相互影响主要表现在交流信息、最佳经验收或看法上，它能够也确实在帮助其成员发挥个人作用，但它们的业绩绐终不能大于团队的业绩成果；</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12191999" cy="754374"/>
            <a:chOff x="0" y="0"/>
            <a:chExt cx="12191999" cy="754374"/>
          </a:xfrm>
        </p:grpSpPr>
        <p:sp>
          <p:nvSpPr>
            <p:cNvPr id="3" name="矩形 2"/>
            <p:cNvSpPr/>
            <p:nvPr/>
          </p:nvSpPr>
          <p:spPr>
            <a:xfrm>
              <a:off x="0" y="0"/>
              <a:ext cx="12191999" cy="754374"/>
            </a:xfrm>
            <a:prstGeom prst="rect">
              <a:avLst/>
            </a:prstGeom>
            <a:gradFill flip="none" rotWithShape="1">
              <a:gsLst>
                <a:gs pos="0">
                  <a:schemeClr val="bg1">
                    <a:lumMod val="85000"/>
                    <a:alpha val="90000"/>
                  </a:schemeClr>
                </a:gs>
                <a:gs pos="54000">
                  <a:schemeClr val="bg1"/>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0" y="754374"/>
              <a:ext cx="12191999"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0" y="0"/>
              <a:ext cx="209550" cy="75437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996779" y="169599"/>
              <a:ext cx="1679284" cy="584775"/>
            </a:xfrm>
            <a:prstGeom prst="rect">
              <a:avLst/>
            </a:prstGeom>
          </p:spPr>
          <p:txBody>
            <a:bodyPr wrap="square">
              <a:spAutoFit/>
            </a:bodyPr>
            <a:lstStyle/>
            <a:p>
              <a:pPr algn="dist"/>
              <a:r>
                <a:rPr lang="en-US" altLang="zh-CN" sz="3200" dirty="0">
                  <a:solidFill>
                    <a:srgbClr val="FF0000"/>
                  </a:solidFill>
                  <a:latin typeface="思源黑体 Light" panose="020B0300000000000000" pitchFamily="34" charset="-122"/>
                  <a:ea typeface="思源黑体 Light" panose="020B0300000000000000" pitchFamily="34" charset="-122"/>
                </a:rPr>
                <a:t>LOGO</a:t>
              </a:r>
              <a:endParaRPr lang="zh-CN" altLang="en-US" sz="3200" dirty="0">
                <a:solidFill>
                  <a:srgbClr val="FF0000"/>
                </a:solidFill>
                <a:latin typeface="思源黑体 Light" panose="020B0300000000000000" pitchFamily="34" charset="-122"/>
                <a:ea typeface="思源黑体 Light" panose="020B0300000000000000" pitchFamily="34" charset="-122"/>
              </a:endParaRPr>
            </a:p>
          </p:txBody>
        </p:sp>
      </p:grpSp>
      <p:sp>
        <p:nvSpPr>
          <p:cNvPr id="7" name="矩形 6"/>
          <p:cNvSpPr/>
          <p:nvPr/>
        </p:nvSpPr>
        <p:spPr>
          <a:xfrm>
            <a:off x="515937" y="204076"/>
            <a:ext cx="2695431" cy="584775"/>
          </a:xfrm>
          <a:prstGeom prst="rect">
            <a:avLst/>
          </a:prstGeom>
        </p:spPr>
        <p:txBody>
          <a:bodyPr wrap="square">
            <a:spAutoFit/>
          </a:bodyPr>
          <a:lstStyle/>
          <a:p>
            <a:pPr algn="dist"/>
            <a:r>
              <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rPr>
              <a:t>团队冲突</a:t>
            </a:r>
            <a:endPar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endParaRPr>
          </a:p>
        </p:txBody>
      </p:sp>
      <p:sp>
        <p:nvSpPr>
          <p:cNvPr id="8" name="矩形 7"/>
          <p:cNvSpPr/>
          <p:nvPr/>
        </p:nvSpPr>
        <p:spPr>
          <a:xfrm>
            <a:off x="515938" y="1339149"/>
            <a:ext cx="11160126" cy="3281796"/>
          </a:xfrm>
          <a:prstGeom prst="rect">
            <a:avLst/>
          </a:prstGeom>
        </p:spPr>
        <p:txBody>
          <a:bodyPr wrap="square">
            <a:spAutoFit/>
          </a:bodyPr>
          <a:lstStyle/>
          <a:p>
            <a:pPr>
              <a:lnSpc>
                <a:spcPct val="150000"/>
              </a:lnSpc>
            </a:pPr>
            <a:r>
              <a:rPr lang="zh-CN" altLang="en-US" sz="3200" b="1" dirty="0">
                <a:solidFill>
                  <a:srgbClr val="FF0000"/>
                </a:solidFill>
              </a:rPr>
              <a:t>五、	利益共享，责任不担</a:t>
            </a:r>
            <a:endParaRPr lang="zh-CN" altLang="en-US" sz="3200" b="1" dirty="0">
              <a:solidFill>
                <a:srgbClr val="FF0000"/>
              </a:solidFill>
            </a:endParaRPr>
          </a:p>
          <a:p>
            <a:pPr>
              <a:lnSpc>
                <a:spcPct val="150000"/>
              </a:lnSpc>
            </a:pPr>
            <a:r>
              <a:rPr lang="zh-CN" altLang="en-US" dirty="0"/>
              <a:t>一个具有高度责任感和责任心，且敢于承担责任的人，才有机会承担“更大、更多的责任”，才能对自己、对企业、对社会负责；但在团队建设与管理的实际过程中，可能因角色定位不够明确、清晰等各方面的原因，从而出现一个团队可正常做出决定，但从无后续行动，成员由于集体的不负责而受到挫伤，工作中都愿意分享利益，却从无人承担责任，具体表现为：不负责任、推卸责任、为所欲为</a:t>
            </a:r>
            <a:endParaRPr lang="zh-CN" altLang="en-US" dirty="0"/>
          </a:p>
          <a:p>
            <a:pPr>
              <a:lnSpc>
                <a:spcPct val="150000"/>
              </a:lnSpc>
            </a:pPr>
            <a:r>
              <a:rPr lang="zh-CN" altLang="en-US" dirty="0"/>
              <a:t>团队是企业组织中的一个利益共同体，不具备责任感、不愿承担责任的团队，是无法形成凝聚力、向心力和竞争力的，根本就不是真正的团队，更谈不上形成利益共同体，团队的效应及绩效也就法得到发挥和提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12191999" cy="754374"/>
            <a:chOff x="0" y="0"/>
            <a:chExt cx="12191999" cy="754374"/>
          </a:xfrm>
        </p:grpSpPr>
        <p:sp>
          <p:nvSpPr>
            <p:cNvPr id="3" name="矩形 2"/>
            <p:cNvSpPr/>
            <p:nvPr/>
          </p:nvSpPr>
          <p:spPr>
            <a:xfrm>
              <a:off x="0" y="0"/>
              <a:ext cx="12191999" cy="754374"/>
            </a:xfrm>
            <a:prstGeom prst="rect">
              <a:avLst/>
            </a:prstGeom>
            <a:gradFill flip="none" rotWithShape="1">
              <a:gsLst>
                <a:gs pos="0">
                  <a:schemeClr val="bg1">
                    <a:lumMod val="85000"/>
                    <a:alpha val="90000"/>
                  </a:schemeClr>
                </a:gs>
                <a:gs pos="54000">
                  <a:schemeClr val="bg1"/>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0" y="754374"/>
              <a:ext cx="12191999"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0" y="0"/>
              <a:ext cx="209550" cy="75437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996779" y="169599"/>
              <a:ext cx="1679284" cy="584775"/>
            </a:xfrm>
            <a:prstGeom prst="rect">
              <a:avLst/>
            </a:prstGeom>
          </p:spPr>
          <p:txBody>
            <a:bodyPr wrap="square">
              <a:spAutoFit/>
            </a:bodyPr>
            <a:lstStyle/>
            <a:p>
              <a:pPr algn="dist"/>
              <a:r>
                <a:rPr lang="en-US" altLang="zh-CN" sz="3200" dirty="0">
                  <a:solidFill>
                    <a:srgbClr val="FF0000"/>
                  </a:solidFill>
                  <a:latin typeface="思源黑体 Light" panose="020B0300000000000000" pitchFamily="34" charset="-122"/>
                  <a:ea typeface="思源黑体 Light" panose="020B0300000000000000" pitchFamily="34" charset="-122"/>
                </a:rPr>
                <a:t>LOGO</a:t>
              </a:r>
              <a:endParaRPr lang="zh-CN" altLang="en-US" sz="3200" dirty="0">
                <a:solidFill>
                  <a:srgbClr val="FF0000"/>
                </a:solidFill>
                <a:latin typeface="思源黑体 Light" panose="020B0300000000000000" pitchFamily="34" charset="-122"/>
                <a:ea typeface="思源黑体 Light" panose="020B0300000000000000" pitchFamily="34" charset="-122"/>
              </a:endParaRPr>
            </a:p>
          </p:txBody>
        </p:sp>
      </p:grpSp>
      <p:sp>
        <p:nvSpPr>
          <p:cNvPr id="7" name="矩形 6"/>
          <p:cNvSpPr/>
          <p:nvPr/>
        </p:nvSpPr>
        <p:spPr>
          <a:xfrm>
            <a:off x="515937" y="204076"/>
            <a:ext cx="2695431" cy="584775"/>
          </a:xfrm>
          <a:prstGeom prst="rect">
            <a:avLst/>
          </a:prstGeom>
        </p:spPr>
        <p:txBody>
          <a:bodyPr wrap="square">
            <a:spAutoFit/>
          </a:bodyPr>
          <a:lstStyle/>
          <a:p>
            <a:pPr algn="dist"/>
            <a:r>
              <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rPr>
              <a:t>团队冲突</a:t>
            </a:r>
            <a:endPar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endParaRPr>
          </a:p>
        </p:txBody>
      </p:sp>
      <p:sp>
        <p:nvSpPr>
          <p:cNvPr id="8" name="矩形 7"/>
          <p:cNvSpPr/>
          <p:nvPr/>
        </p:nvSpPr>
        <p:spPr>
          <a:xfrm>
            <a:off x="515938" y="1339149"/>
            <a:ext cx="11160126" cy="2866297"/>
          </a:xfrm>
          <a:prstGeom prst="rect">
            <a:avLst/>
          </a:prstGeom>
        </p:spPr>
        <p:txBody>
          <a:bodyPr wrap="square">
            <a:spAutoFit/>
          </a:bodyPr>
          <a:lstStyle/>
          <a:p>
            <a:pPr>
              <a:lnSpc>
                <a:spcPct val="150000"/>
              </a:lnSpc>
            </a:pPr>
            <a:r>
              <a:rPr lang="zh-CN" altLang="en-US" sz="3200" b="1" dirty="0">
                <a:solidFill>
                  <a:srgbClr val="FF0000"/>
                </a:solidFill>
              </a:rPr>
              <a:t>六、	吃大锅饭</a:t>
            </a:r>
            <a:endParaRPr lang="zh-CN" altLang="en-US" sz="3200" b="1" dirty="0">
              <a:solidFill>
                <a:srgbClr val="FF0000"/>
              </a:solidFill>
            </a:endParaRPr>
          </a:p>
          <a:p>
            <a:pPr>
              <a:lnSpc>
                <a:spcPct val="150000"/>
              </a:lnSpc>
            </a:pPr>
            <a:r>
              <a:rPr lang="zh-CN" altLang="en-US" dirty="0"/>
              <a:t>在团队的建设与管理过程中，可能会因组织机构没有健全的激励机制，或团队内部目标及岗位责任制不够明确、清晰，而形成“干多干少一个样，干和不干一个样”、“平岗平薪”、“责任不当、利益共享”的大锅饭现象。</a:t>
            </a:r>
            <a:endParaRPr lang="zh-CN" altLang="en-US" dirty="0"/>
          </a:p>
          <a:p>
            <a:pPr>
              <a:lnSpc>
                <a:spcPct val="150000"/>
              </a:lnSpc>
            </a:pPr>
            <a:r>
              <a:rPr lang="zh-CN" altLang="en-US" dirty="0"/>
              <a:t>这种现象极为容易挫伤内部成员的工作热情和积极性，影响团队组织绩效的提高；彻底清除“大锅饭”的最佳方式，就是建立、健全“按劳动贡献大小”来分配价值的内部激励机制，制订各团队目标及内部岗位责任制，分清责任、明确义务。</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12191999" cy="754374"/>
            <a:chOff x="0" y="0"/>
            <a:chExt cx="12191999" cy="754374"/>
          </a:xfrm>
        </p:grpSpPr>
        <p:sp>
          <p:nvSpPr>
            <p:cNvPr id="3" name="矩形 2"/>
            <p:cNvSpPr/>
            <p:nvPr/>
          </p:nvSpPr>
          <p:spPr>
            <a:xfrm>
              <a:off x="0" y="0"/>
              <a:ext cx="12191999" cy="754374"/>
            </a:xfrm>
            <a:prstGeom prst="rect">
              <a:avLst/>
            </a:prstGeom>
            <a:gradFill flip="none" rotWithShape="1">
              <a:gsLst>
                <a:gs pos="0">
                  <a:schemeClr val="bg1">
                    <a:lumMod val="85000"/>
                    <a:alpha val="90000"/>
                  </a:schemeClr>
                </a:gs>
                <a:gs pos="54000">
                  <a:schemeClr val="bg1"/>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0" y="754374"/>
              <a:ext cx="12191999"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0" y="0"/>
              <a:ext cx="209550" cy="75437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996779" y="169599"/>
              <a:ext cx="1679284" cy="584775"/>
            </a:xfrm>
            <a:prstGeom prst="rect">
              <a:avLst/>
            </a:prstGeom>
          </p:spPr>
          <p:txBody>
            <a:bodyPr wrap="square">
              <a:spAutoFit/>
            </a:bodyPr>
            <a:lstStyle/>
            <a:p>
              <a:pPr algn="dist"/>
              <a:r>
                <a:rPr lang="en-US" altLang="zh-CN" sz="3200" dirty="0">
                  <a:solidFill>
                    <a:srgbClr val="FF0000"/>
                  </a:solidFill>
                  <a:latin typeface="思源黑体 Light" panose="020B0300000000000000" pitchFamily="34" charset="-122"/>
                  <a:ea typeface="思源黑体 Light" panose="020B0300000000000000" pitchFamily="34" charset="-122"/>
                </a:rPr>
                <a:t>LOGO</a:t>
              </a:r>
              <a:endParaRPr lang="zh-CN" altLang="en-US" sz="3200" dirty="0">
                <a:solidFill>
                  <a:srgbClr val="FF0000"/>
                </a:solidFill>
                <a:latin typeface="思源黑体 Light" panose="020B0300000000000000" pitchFamily="34" charset="-122"/>
                <a:ea typeface="思源黑体 Light" panose="020B0300000000000000" pitchFamily="34" charset="-122"/>
              </a:endParaRPr>
            </a:p>
          </p:txBody>
        </p:sp>
      </p:grpSp>
      <p:sp>
        <p:nvSpPr>
          <p:cNvPr id="7" name="矩形 6"/>
          <p:cNvSpPr/>
          <p:nvPr/>
        </p:nvSpPr>
        <p:spPr>
          <a:xfrm>
            <a:off x="515937" y="204076"/>
            <a:ext cx="2695431" cy="584775"/>
          </a:xfrm>
          <a:prstGeom prst="rect">
            <a:avLst/>
          </a:prstGeom>
        </p:spPr>
        <p:txBody>
          <a:bodyPr wrap="square">
            <a:spAutoFit/>
          </a:bodyPr>
          <a:lstStyle/>
          <a:p>
            <a:pPr algn="dist"/>
            <a:r>
              <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rPr>
              <a:t>团队冲突</a:t>
            </a:r>
            <a:endPar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endParaRPr>
          </a:p>
        </p:txBody>
      </p:sp>
      <p:sp>
        <p:nvSpPr>
          <p:cNvPr id="8" name="矩形 7"/>
          <p:cNvSpPr/>
          <p:nvPr/>
        </p:nvSpPr>
        <p:spPr>
          <a:xfrm>
            <a:off x="515937" y="1377424"/>
            <a:ext cx="11160126" cy="3697294"/>
          </a:xfrm>
          <a:prstGeom prst="rect">
            <a:avLst/>
          </a:prstGeom>
        </p:spPr>
        <p:txBody>
          <a:bodyPr wrap="square">
            <a:spAutoFit/>
          </a:bodyPr>
          <a:lstStyle/>
          <a:p>
            <a:pPr>
              <a:lnSpc>
                <a:spcPct val="150000"/>
              </a:lnSpc>
            </a:pPr>
            <a:r>
              <a:rPr lang="zh-CN" altLang="en-US" sz="3200" b="1" dirty="0">
                <a:solidFill>
                  <a:srgbClr val="FF0000"/>
                </a:solidFill>
              </a:rPr>
              <a:t>七、	缺少沟通与信任</a:t>
            </a:r>
            <a:endParaRPr lang="zh-CN" altLang="en-US" sz="3200" b="1" dirty="0">
              <a:solidFill>
                <a:srgbClr val="FF0000"/>
              </a:solidFill>
            </a:endParaRPr>
          </a:p>
          <a:p>
            <a:pPr>
              <a:lnSpc>
                <a:spcPct val="150000"/>
              </a:lnSpc>
            </a:pPr>
            <a:r>
              <a:rPr lang="zh-CN" altLang="en-US" dirty="0"/>
              <a:t>沟通与信任是团队的“血液”、是成员协同合作的桥梁和基础，也是营造和谐工作环境，提高内部成员满意度的有效方式；团队及内部成员间如果一味地以“自我为中心”，过分执着于“个体”或“本团队”的目标，相互间缺乏沟通、失去信任，就会扼杀许多建设性的意见，造成团队成员间关系恶化，无法形成强大的凝聚力，团队也就成为没有灵魂的空壳，形同虚设，更谈不上团队绩效的提高；具体表现为：相互猜疑妒忌、欺上瞒下、各自为政。</a:t>
            </a:r>
            <a:endParaRPr lang="zh-CN" altLang="en-US" dirty="0"/>
          </a:p>
          <a:p>
            <a:pPr>
              <a:lnSpc>
                <a:spcPct val="150000"/>
              </a:lnSpc>
            </a:pPr>
            <a:r>
              <a:rPr lang="zh-CN" altLang="en-US" dirty="0"/>
              <a:t>团队及内部成员间维持沟通与信任的最好办法，就是从不破坏它，相互间始终说真话，坦诚开放、胸怀大度、态度公正、信守承诺，如果不幸做了错事，要谦逊地请求别人的宽恕和谅解。</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12191999" cy="754374"/>
            <a:chOff x="0" y="0"/>
            <a:chExt cx="12191999" cy="754374"/>
          </a:xfrm>
        </p:grpSpPr>
        <p:sp>
          <p:nvSpPr>
            <p:cNvPr id="3" name="矩形 2"/>
            <p:cNvSpPr/>
            <p:nvPr/>
          </p:nvSpPr>
          <p:spPr>
            <a:xfrm>
              <a:off x="0" y="0"/>
              <a:ext cx="12191999" cy="754374"/>
            </a:xfrm>
            <a:prstGeom prst="rect">
              <a:avLst/>
            </a:prstGeom>
            <a:gradFill flip="none" rotWithShape="1">
              <a:gsLst>
                <a:gs pos="0">
                  <a:schemeClr val="bg1">
                    <a:lumMod val="85000"/>
                    <a:alpha val="90000"/>
                  </a:schemeClr>
                </a:gs>
                <a:gs pos="54000">
                  <a:schemeClr val="bg1"/>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0" y="754374"/>
              <a:ext cx="12191999"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0" y="0"/>
              <a:ext cx="209550" cy="75437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996779" y="169599"/>
              <a:ext cx="1679284" cy="584775"/>
            </a:xfrm>
            <a:prstGeom prst="rect">
              <a:avLst/>
            </a:prstGeom>
          </p:spPr>
          <p:txBody>
            <a:bodyPr wrap="square">
              <a:spAutoFit/>
            </a:bodyPr>
            <a:lstStyle/>
            <a:p>
              <a:pPr algn="dist"/>
              <a:r>
                <a:rPr lang="en-US" altLang="zh-CN" sz="3200" dirty="0">
                  <a:solidFill>
                    <a:srgbClr val="FF0000"/>
                  </a:solidFill>
                  <a:latin typeface="思源黑体 Light" panose="020B0300000000000000" pitchFamily="34" charset="-122"/>
                  <a:ea typeface="思源黑体 Light" panose="020B0300000000000000" pitchFamily="34" charset="-122"/>
                </a:rPr>
                <a:t>LOGO</a:t>
              </a:r>
              <a:endParaRPr lang="zh-CN" altLang="en-US" sz="3200" dirty="0">
                <a:solidFill>
                  <a:srgbClr val="FF0000"/>
                </a:solidFill>
                <a:latin typeface="思源黑体 Light" panose="020B0300000000000000" pitchFamily="34" charset="-122"/>
                <a:ea typeface="思源黑体 Light" panose="020B0300000000000000" pitchFamily="34" charset="-122"/>
              </a:endParaRPr>
            </a:p>
          </p:txBody>
        </p:sp>
      </p:grpSp>
      <p:sp>
        <p:nvSpPr>
          <p:cNvPr id="7" name="矩形 6"/>
          <p:cNvSpPr/>
          <p:nvPr/>
        </p:nvSpPr>
        <p:spPr>
          <a:xfrm>
            <a:off x="515937" y="204076"/>
            <a:ext cx="2695431" cy="584775"/>
          </a:xfrm>
          <a:prstGeom prst="rect">
            <a:avLst/>
          </a:prstGeom>
        </p:spPr>
        <p:txBody>
          <a:bodyPr wrap="square">
            <a:spAutoFit/>
          </a:bodyPr>
          <a:lstStyle/>
          <a:p>
            <a:pPr algn="dist"/>
            <a:r>
              <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rPr>
              <a:t>团队冲突</a:t>
            </a:r>
            <a:endPar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endParaRPr>
          </a:p>
        </p:txBody>
      </p:sp>
      <p:sp>
        <p:nvSpPr>
          <p:cNvPr id="8" name="矩形 7"/>
          <p:cNvSpPr/>
          <p:nvPr/>
        </p:nvSpPr>
        <p:spPr>
          <a:xfrm>
            <a:off x="515938" y="1339149"/>
            <a:ext cx="11160126" cy="3281796"/>
          </a:xfrm>
          <a:prstGeom prst="rect">
            <a:avLst/>
          </a:prstGeom>
        </p:spPr>
        <p:txBody>
          <a:bodyPr wrap="square">
            <a:spAutoFit/>
          </a:bodyPr>
          <a:lstStyle/>
          <a:p>
            <a:pPr>
              <a:lnSpc>
                <a:spcPct val="150000"/>
              </a:lnSpc>
            </a:pPr>
            <a:r>
              <a:rPr lang="zh-CN" altLang="en-US" sz="3200" b="1" dirty="0">
                <a:solidFill>
                  <a:srgbClr val="FF0000"/>
                </a:solidFill>
              </a:rPr>
              <a:t>八、	团队派系分裂</a:t>
            </a:r>
            <a:endParaRPr lang="zh-CN" altLang="en-US" sz="3200" b="1" dirty="0">
              <a:solidFill>
                <a:srgbClr val="FF0000"/>
              </a:solidFill>
            </a:endParaRPr>
          </a:p>
          <a:p>
            <a:pPr>
              <a:lnSpc>
                <a:spcPct val="150000"/>
              </a:lnSpc>
            </a:pPr>
            <a:r>
              <a:rPr lang="zh-CN" altLang="en-US" dirty="0"/>
              <a:t>如果所有的团队都能遵循指导原则去建设和管理，那么就可能不会出现团队分裂的现象，但在现实的操作过程中，团队或其内部成员间可能会因对某些政见不一、地位之争、群体间的敌对，而造成团队的分裂；具体表现为：拉帮结派、各自为政、相互攻击；</a:t>
            </a:r>
            <a:endParaRPr lang="zh-CN" altLang="en-US" dirty="0"/>
          </a:p>
          <a:p>
            <a:pPr>
              <a:lnSpc>
                <a:spcPct val="150000"/>
              </a:lnSpc>
            </a:pPr>
            <a:r>
              <a:rPr lang="zh-CN" altLang="en-US" dirty="0"/>
              <a:t>这种现象是所有企业组织最不愿意见到的，它对团队业绩、组织业绩以及对企业体的伤害是无法估量的；避免这种情况最好的办法，就是要加强团队及成员的沟通与了解，遏制制闲话、控制团队的压力，并加强培育团队精神。</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12191999" cy="754374"/>
            <a:chOff x="0" y="0"/>
            <a:chExt cx="12191999" cy="754374"/>
          </a:xfrm>
        </p:grpSpPr>
        <p:sp>
          <p:nvSpPr>
            <p:cNvPr id="3" name="矩形 2"/>
            <p:cNvSpPr/>
            <p:nvPr/>
          </p:nvSpPr>
          <p:spPr>
            <a:xfrm>
              <a:off x="0" y="0"/>
              <a:ext cx="12191999" cy="754374"/>
            </a:xfrm>
            <a:prstGeom prst="rect">
              <a:avLst/>
            </a:prstGeom>
            <a:gradFill flip="none" rotWithShape="1">
              <a:gsLst>
                <a:gs pos="0">
                  <a:schemeClr val="bg1">
                    <a:lumMod val="85000"/>
                    <a:alpha val="90000"/>
                  </a:schemeClr>
                </a:gs>
                <a:gs pos="54000">
                  <a:schemeClr val="bg1"/>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0" y="754374"/>
              <a:ext cx="12191999"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0" y="0"/>
              <a:ext cx="209550" cy="75437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996779" y="169599"/>
              <a:ext cx="1679284" cy="584775"/>
            </a:xfrm>
            <a:prstGeom prst="rect">
              <a:avLst/>
            </a:prstGeom>
          </p:spPr>
          <p:txBody>
            <a:bodyPr wrap="square">
              <a:spAutoFit/>
            </a:bodyPr>
            <a:lstStyle/>
            <a:p>
              <a:pPr algn="dist"/>
              <a:r>
                <a:rPr lang="en-US" altLang="zh-CN" sz="3200" dirty="0">
                  <a:solidFill>
                    <a:srgbClr val="FF0000"/>
                  </a:solidFill>
                  <a:latin typeface="思源黑体 Light" panose="020B0300000000000000" pitchFamily="34" charset="-122"/>
                  <a:ea typeface="思源黑体 Light" panose="020B0300000000000000" pitchFamily="34" charset="-122"/>
                </a:rPr>
                <a:t>LOGO</a:t>
              </a:r>
              <a:endParaRPr lang="zh-CN" altLang="en-US" sz="3200" dirty="0">
                <a:solidFill>
                  <a:srgbClr val="FF0000"/>
                </a:solidFill>
                <a:latin typeface="思源黑体 Light" panose="020B0300000000000000" pitchFamily="34" charset="-122"/>
                <a:ea typeface="思源黑体 Light" panose="020B0300000000000000" pitchFamily="34" charset="-122"/>
              </a:endParaRPr>
            </a:p>
          </p:txBody>
        </p:sp>
      </p:grpSp>
      <p:sp>
        <p:nvSpPr>
          <p:cNvPr id="7" name="矩形 6"/>
          <p:cNvSpPr/>
          <p:nvPr/>
        </p:nvSpPr>
        <p:spPr>
          <a:xfrm>
            <a:off x="515937" y="204076"/>
            <a:ext cx="2695431" cy="584775"/>
          </a:xfrm>
          <a:prstGeom prst="rect">
            <a:avLst/>
          </a:prstGeom>
        </p:spPr>
        <p:txBody>
          <a:bodyPr wrap="square">
            <a:spAutoFit/>
          </a:bodyPr>
          <a:lstStyle/>
          <a:p>
            <a:pPr algn="dist"/>
            <a:r>
              <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rPr>
              <a:t>团队冲突</a:t>
            </a:r>
            <a:endPar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endParaRPr>
          </a:p>
        </p:txBody>
      </p:sp>
      <p:sp>
        <p:nvSpPr>
          <p:cNvPr id="8" name="矩形 7"/>
          <p:cNvSpPr/>
          <p:nvPr/>
        </p:nvSpPr>
        <p:spPr>
          <a:xfrm>
            <a:off x="515937" y="1373626"/>
            <a:ext cx="11160126" cy="2866297"/>
          </a:xfrm>
          <a:prstGeom prst="rect">
            <a:avLst/>
          </a:prstGeom>
        </p:spPr>
        <p:txBody>
          <a:bodyPr wrap="square">
            <a:spAutoFit/>
          </a:bodyPr>
          <a:lstStyle/>
          <a:p>
            <a:pPr>
              <a:lnSpc>
                <a:spcPct val="150000"/>
              </a:lnSpc>
            </a:pPr>
            <a:r>
              <a:rPr lang="zh-CN" altLang="en-US" sz="3200" b="1" dirty="0">
                <a:solidFill>
                  <a:srgbClr val="FF0000"/>
                </a:solidFill>
              </a:rPr>
              <a:t>九、	团队领导有意放弃权力</a:t>
            </a:r>
            <a:endParaRPr lang="zh-CN" altLang="en-US" sz="3200" b="1" dirty="0">
              <a:solidFill>
                <a:srgbClr val="FF0000"/>
              </a:solidFill>
            </a:endParaRPr>
          </a:p>
          <a:p>
            <a:pPr>
              <a:lnSpc>
                <a:spcPct val="150000"/>
              </a:lnSpc>
            </a:pPr>
            <a:r>
              <a:rPr lang="zh-CN" altLang="en-US" dirty="0"/>
              <a:t>有些经理在为当好团队领导而做的真诚努力中，犯了严重的错误：有意从团队中退出，避免与团队成员交流，错误认为帮助培养团队自主性的最佳方式是自己少介入，甚至对那些爱制造混乱的成员，不采取坚决有效的处理；这种情况最终会导致团队管理处于“无政府”状态，影响团队提高绩效。</a:t>
            </a:r>
            <a:endParaRPr lang="zh-CN" altLang="en-US" dirty="0"/>
          </a:p>
          <a:p>
            <a:pPr>
              <a:lnSpc>
                <a:spcPct val="150000"/>
              </a:lnSpc>
            </a:pPr>
            <a:r>
              <a:rPr lang="zh-CN" altLang="en-US" dirty="0"/>
              <a:t>避免这种情况发生，则需要求团队领导在充分授权的同时，还要对团队成员的态度、行为及工作方式加以正确引导、约束和控制。</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12191999" cy="754374"/>
            <a:chOff x="0" y="0"/>
            <a:chExt cx="12191999" cy="754374"/>
          </a:xfrm>
        </p:grpSpPr>
        <p:sp>
          <p:nvSpPr>
            <p:cNvPr id="3" name="矩形 2"/>
            <p:cNvSpPr/>
            <p:nvPr/>
          </p:nvSpPr>
          <p:spPr>
            <a:xfrm>
              <a:off x="0" y="0"/>
              <a:ext cx="12191999" cy="754374"/>
            </a:xfrm>
            <a:prstGeom prst="rect">
              <a:avLst/>
            </a:prstGeom>
            <a:gradFill flip="none" rotWithShape="1">
              <a:gsLst>
                <a:gs pos="0">
                  <a:schemeClr val="bg1">
                    <a:lumMod val="85000"/>
                    <a:alpha val="90000"/>
                  </a:schemeClr>
                </a:gs>
                <a:gs pos="54000">
                  <a:schemeClr val="bg1"/>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0" y="754374"/>
              <a:ext cx="12191999"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0" y="0"/>
              <a:ext cx="209550" cy="75437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996779" y="169599"/>
              <a:ext cx="1679284" cy="584775"/>
            </a:xfrm>
            <a:prstGeom prst="rect">
              <a:avLst/>
            </a:prstGeom>
          </p:spPr>
          <p:txBody>
            <a:bodyPr wrap="square">
              <a:spAutoFit/>
            </a:bodyPr>
            <a:lstStyle/>
            <a:p>
              <a:pPr algn="dist"/>
              <a:r>
                <a:rPr lang="en-US" altLang="zh-CN" sz="3200" dirty="0">
                  <a:solidFill>
                    <a:srgbClr val="FF0000"/>
                  </a:solidFill>
                  <a:latin typeface="思源黑体 Light" panose="020B0300000000000000" pitchFamily="34" charset="-122"/>
                  <a:ea typeface="思源黑体 Light" panose="020B0300000000000000" pitchFamily="34" charset="-122"/>
                </a:rPr>
                <a:t>LOGO</a:t>
              </a:r>
              <a:endParaRPr lang="zh-CN" altLang="en-US" sz="3200" dirty="0">
                <a:solidFill>
                  <a:srgbClr val="FF0000"/>
                </a:solidFill>
                <a:latin typeface="思源黑体 Light" panose="020B0300000000000000" pitchFamily="34" charset="-122"/>
                <a:ea typeface="思源黑体 Light" panose="020B0300000000000000" pitchFamily="34" charset="-122"/>
              </a:endParaRPr>
            </a:p>
          </p:txBody>
        </p:sp>
      </p:grpSp>
      <p:sp>
        <p:nvSpPr>
          <p:cNvPr id="7" name="矩形 6"/>
          <p:cNvSpPr/>
          <p:nvPr/>
        </p:nvSpPr>
        <p:spPr>
          <a:xfrm>
            <a:off x="515937" y="204076"/>
            <a:ext cx="2695431" cy="584775"/>
          </a:xfrm>
          <a:prstGeom prst="rect">
            <a:avLst/>
          </a:prstGeom>
        </p:spPr>
        <p:txBody>
          <a:bodyPr wrap="square">
            <a:spAutoFit/>
          </a:bodyPr>
          <a:lstStyle/>
          <a:p>
            <a:pPr algn="dist"/>
            <a:r>
              <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rPr>
              <a:t>团队冲突</a:t>
            </a:r>
            <a:endPar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endParaRPr>
          </a:p>
        </p:txBody>
      </p:sp>
      <p:sp>
        <p:nvSpPr>
          <p:cNvPr id="8" name="矩形 7"/>
          <p:cNvSpPr/>
          <p:nvPr/>
        </p:nvSpPr>
        <p:spPr>
          <a:xfrm>
            <a:off x="515938" y="1339149"/>
            <a:ext cx="11160125" cy="4943789"/>
          </a:xfrm>
          <a:prstGeom prst="rect">
            <a:avLst/>
          </a:prstGeom>
        </p:spPr>
        <p:txBody>
          <a:bodyPr wrap="square">
            <a:spAutoFit/>
          </a:bodyPr>
          <a:lstStyle/>
          <a:p>
            <a:pPr>
              <a:lnSpc>
                <a:spcPct val="150000"/>
              </a:lnSpc>
            </a:pPr>
            <a:r>
              <a:rPr lang="zh-CN" altLang="en-US" sz="3200" b="1" dirty="0">
                <a:solidFill>
                  <a:srgbClr val="FF0000"/>
                </a:solidFill>
              </a:rPr>
              <a:t>十、	劣绩团队</a:t>
            </a:r>
            <a:endParaRPr lang="zh-CN" altLang="en-US" sz="3200" b="1" dirty="0">
              <a:solidFill>
                <a:srgbClr val="FF0000"/>
              </a:solidFill>
            </a:endParaRPr>
          </a:p>
          <a:p>
            <a:pPr>
              <a:lnSpc>
                <a:spcPct val="150000"/>
              </a:lnSpc>
            </a:pPr>
            <a:r>
              <a:rPr lang="zh-CN" altLang="en-US" dirty="0"/>
              <a:t>    这类群体它具备团队所有特征和要求，不同的是这类群体的整体业绩观念薄弱、责任心或整体技能不够，过于看重个人业绩的提高，而忽略整体绩效，工作中有多重消极的力量和因素，却没有付出实实在在的努力，去找到明确的解决方法，使得团队的整体业绩成果始终不能达到1+2&gt;3的效果，甚至不于工作组的业绩成果。</a:t>
            </a:r>
            <a:endParaRPr lang="zh-CN" altLang="en-US" dirty="0"/>
          </a:p>
          <a:p>
            <a:pPr>
              <a:lnSpc>
                <a:spcPct val="150000"/>
              </a:lnSpc>
            </a:pPr>
            <a:r>
              <a:rPr lang="zh-CN" altLang="en-US" dirty="0"/>
              <a:t>改变劣绩团队整体绩效最好的办法：</a:t>
            </a:r>
            <a:endParaRPr lang="zh-CN" altLang="en-US" dirty="0"/>
          </a:p>
          <a:p>
            <a:pPr>
              <a:lnSpc>
                <a:spcPct val="150000"/>
              </a:lnSpc>
            </a:pPr>
            <a:r>
              <a:rPr lang="zh-CN" altLang="en-US" dirty="0"/>
              <a:t>1)确定工作重点和发展方向</a:t>
            </a:r>
            <a:endParaRPr lang="zh-CN" altLang="en-US" dirty="0"/>
          </a:p>
          <a:p>
            <a:pPr>
              <a:lnSpc>
                <a:spcPct val="150000"/>
              </a:lnSpc>
            </a:pPr>
            <a:r>
              <a:rPr lang="zh-CN" altLang="en-US" dirty="0"/>
              <a:t>2)根据技能和学习技能的潜力选择团队成员，而不是根据个性进行选   择，有三种技能是至关重要的：</a:t>
            </a:r>
            <a:endParaRPr lang="zh-CN" altLang="en-US" dirty="0"/>
          </a:p>
          <a:p>
            <a:pPr>
              <a:lnSpc>
                <a:spcPct val="150000"/>
              </a:lnSpc>
            </a:pPr>
            <a:r>
              <a:rPr lang="zh-CN" altLang="en-US" dirty="0"/>
              <a:t>	技术性或职能性技能</a:t>
            </a:r>
            <a:r>
              <a:rPr lang="en-US" altLang="zh-CN" dirty="0"/>
              <a:t>;</a:t>
            </a:r>
            <a:r>
              <a:rPr lang="zh-CN" altLang="en-US" dirty="0"/>
              <a:t>解决问题的技能</a:t>
            </a:r>
            <a:r>
              <a:rPr lang="en-US" altLang="zh-CN" dirty="0"/>
              <a:t>;</a:t>
            </a:r>
            <a:r>
              <a:rPr lang="zh-CN" altLang="en-US" dirty="0"/>
              <a:t>处理人际关系的技能</a:t>
            </a:r>
            <a:endParaRPr lang="zh-CN" altLang="en-US" dirty="0"/>
          </a:p>
          <a:p>
            <a:pPr>
              <a:lnSpc>
                <a:spcPct val="150000"/>
              </a:lnSpc>
            </a:pPr>
            <a:r>
              <a:rPr lang="zh-CN" altLang="en-US" dirty="0"/>
              <a:t>3)关注最初的意见和行动                                                   4)制定明确的行为规则和有效的激励机制    </a:t>
            </a:r>
            <a:endParaRPr lang="en-US" altLang="zh-CN" dirty="0"/>
          </a:p>
          <a:p>
            <a:pPr>
              <a:lnSpc>
                <a:spcPct val="150000"/>
              </a:lnSpc>
            </a:pPr>
            <a:r>
              <a:rPr lang="zh-CN" altLang="en-US" dirty="0"/>
              <a:t>5)抓住或提高有立竿见影效果的工作目标                         6)经常用新鲜事物和信息向这些人挑战</a:t>
            </a:r>
            <a:endParaRPr lang="zh-CN" altLang="en-US" dirty="0"/>
          </a:p>
          <a:p>
            <a:pPr>
              <a:lnSpc>
                <a:spcPct val="150000"/>
              </a:lnSpc>
            </a:pPr>
            <a:r>
              <a:rPr lang="zh-CN" altLang="en-US" dirty="0"/>
              <a:t>7)多花时间在一起探讨和学习新知识                                8)开拓积极反馈、承认和奖励的能力</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175084"/>
            <a:ext cx="1283368" cy="450783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529717" y="2283639"/>
            <a:ext cx="3938066" cy="1200329"/>
          </a:xfrm>
          <a:prstGeom prst="rect">
            <a:avLst/>
          </a:prstGeom>
          <a:noFill/>
        </p:spPr>
        <p:txBody>
          <a:bodyPr wrap="none" rtlCol="0">
            <a:spAutoFit/>
          </a:bodyPr>
          <a:lstStyle/>
          <a:p>
            <a:r>
              <a:rPr lang="en-US" altLang="zh-CN" sz="7200" dirty="0">
                <a:solidFill>
                  <a:schemeClr val="tx1">
                    <a:lumMod val="95000"/>
                    <a:lumOff val="5000"/>
                    <a:alpha val="40000"/>
                  </a:schemeClr>
                </a:solidFill>
                <a:latin typeface="思源黑体 Heavy" panose="020B0A00000000000000" pitchFamily="34" charset="-122"/>
                <a:ea typeface="思源黑体 Heavy" panose="020B0A00000000000000" pitchFamily="34" charset="-122"/>
              </a:rPr>
              <a:t>PART 04</a:t>
            </a:r>
            <a:endParaRPr lang="zh-CN" altLang="en-US" sz="7200" dirty="0">
              <a:solidFill>
                <a:schemeClr val="tx1">
                  <a:lumMod val="95000"/>
                  <a:lumOff val="5000"/>
                  <a:alpha val="40000"/>
                </a:schemeClr>
              </a:solidFill>
              <a:latin typeface="思源黑体 Heavy" panose="020B0A00000000000000" pitchFamily="34" charset="-122"/>
              <a:ea typeface="思源黑体 Heavy" panose="020B0A00000000000000" pitchFamily="34" charset="-122"/>
            </a:endParaRPr>
          </a:p>
        </p:txBody>
      </p:sp>
      <p:sp>
        <p:nvSpPr>
          <p:cNvPr id="4" name="矩形 3"/>
          <p:cNvSpPr/>
          <p:nvPr/>
        </p:nvSpPr>
        <p:spPr>
          <a:xfrm>
            <a:off x="1529717" y="3483968"/>
            <a:ext cx="4566283" cy="73510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722276" y="3559131"/>
            <a:ext cx="2695431" cy="584775"/>
          </a:xfrm>
          <a:prstGeom prst="rect">
            <a:avLst/>
          </a:prstGeom>
        </p:spPr>
        <p:txBody>
          <a:bodyPr wrap="square">
            <a:spAutoFit/>
          </a:bodyPr>
          <a:lstStyle/>
          <a:p>
            <a:pPr algn="dist"/>
            <a:r>
              <a:rPr lang="zh-CN" altLang="en-US" sz="3200" dirty="0">
                <a:solidFill>
                  <a:schemeClr val="bg1"/>
                </a:solidFill>
                <a:latin typeface="思源黑体 Light" panose="020B0300000000000000" pitchFamily="34" charset="-122"/>
                <a:ea typeface="思源黑体 Light" panose="020B0300000000000000" pitchFamily="34" charset="-122"/>
              </a:rPr>
              <a:t>团队提升</a:t>
            </a:r>
            <a:endParaRPr lang="zh-CN" altLang="en-US" sz="3200" dirty="0">
              <a:solidFill>
                <a:schemeClr val="bg1"/>
              </a:solidFill>
              <a:latin typeface="思源黑体 Light" panose="020B0300000000000000" pitchFamily="34" charset="-122"/>
              <a:ea typeface="思源黑体 Light" panose="020B0300000000000000" pitchFamily="34" charset="-122"/>
            </a:endParaRPr>
          </a:p>
        </p:txBody>
      </p:sp>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705731" y="3972456"/>
            <a:ext cx="3970332" cy="271409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15938" y="1373626"/>
            <a:ext cx="11160126" cy="3281796"/>
          </a:xfrm>
          <a:prstGeom prst="rect">
            <a:avLst/>
          </a:prstGeom>
        </p:spPr>
        <p:txBody>
          <a:bodyPr wrap="square">
            <a:spAutoFit/>
          </a:bodyPr>
          <a:lstStyle/>
          <a:p>
            <a:pPr>
              <a:lnSpc>
                <a:spcPct val="150000"/>
              </a:lnSpc>
            </a:pPr>
            <a:r>
              <a:rPr lang="zh-CN" altLang="en-US" sz="3200" b="1" dirty="0">
                <a:solidFill>
                  <a:srgbClr val="FF0000"/>
                </a:solidFill>
              </a:rPr>
              <a:t>1. 询问式沟通</a:t>
            </a:r>
            <a:endParaRPr lang="zh-CN" altLang="en-US" sz="3200" b="1" dirty="0">
              <a:solidFill>
                <a:srgbClr val="FF0000"/>
              </a:solidFill>
            </a:endParaRPr>
          </a:p>
          <a:p>
            <a:pPr>
              <a:lnSpc>
                <a:spcPct val="150000"/>
              </a:lnSpc>
            </a:pPr>
            <a:endParaRPr lang="zh-CN" altLang="en-US" dirty="0"/>
          </a:p>
          <a:p>
            <a:pPr>
              <a:lnSpc>
                <a:spcPct val="150000"/>
              </a:lnSpc>
            </a:pPr>
            <a:r>
              <a:rPr lang="zh-CN" altLang="en-US" dirty="0"/>
              <a:t>想知道事情最简单直接的方式就是提问，而不是指责。我们可以提一些友善的问题，让对方解释。我们提问的方式非常关键。如果对方感觉到我们是下了定论才来提问，那我们的提问可能就是对他们的一种指责。</a:t>
            </a:r>
            <a:endParaRPr lang="zh-CN" altLang="en-US" dirty="0"/>
          </a:p>
          <a:p>
            <a:pPr>
              <a:lnSpc>
                <a:spcPct val="150000"/>
              </a:lnSpc>
            </a:pPr>
            <a:endParaRPr lang="zh-CN" altLang="en-US" dirty="0"/>
          </a:p>
          <a:p>
            <a:pPr>
              <a:lnSpc>
                <a:spcPct val="150000"/>
              </a:lnSpc>
            </a:pPr>
            <a:r>
              <a:rPr lang="zh-CN" altLang="en-US" dirty="0"/>
              <a:t>“你最近是否有什么其他事得赶紧做”，或者“什么可以调动你的积极性”之类从对方视角出发的问题，会让对方更愿意和我们分享真相。</a:t>
            </a:r>
            <a:endParaRPr lang="zh-CN" altLang="en-US" dirty="0"/>
          </a:p>
        </p:txBody>
      </p:sp>
      <p:grpSp>
        <p:nvGrpSpPr>
          <p:cNvPr id="3" name="组合 2"/>
          <p:cNvGrpSpPr/>
          <p:nvPr/>
        </p:nvGrpSpPr>
        <p:grpSpPr>
          <a:xfrm>
            <a:off x="0" y="0"/>
            <a:ext cx="12191999" cy="754374"/>
            <a:chOff x="0" y="0"/>
            <a:chExt cx="12191999" cy="754374"/>
          </a:xfrm>
        </p:grpSpPr>
        <p:sp>
          <p:nvSpPr>
            <p:cNvPr id="4" name="矩形 3"/>
            <p:cNvSpPr/>
            <p:nvPr/>
          </p:nvSpPr>
          <p:spPr>
            <a:xfrm>
              <a:off x="0" y="0"/>
              <a:ext cx="12191999" cy="754374"/>
            </a:xfrm>
            <a:prstGeom prst="rect">
              <a:avLst/>
            </a:prstGeom>
            <a:gradFill flip="none" rotWithShape="1">
              <a:gsLst>
                <a:gs pos="0">
                  <a:schemeClr val="bg1">
                    <a:lumMod val="85000"/>
                    <a:alpha val="90000"/>
                  </a:schemeClr>
                </a:gs>
                <a:gs pos="54000">
                  <a:schemeClr val="bg1"/>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0" y="754374"/>
              <a:ext cx="12191999"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0" y="0"/>
              <a:ext cx="209550" cy="75437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9996779" y="169599"/>
              <a:ext cx="1679284" cy="584775"/>
            </a:xfrm>
            <a:prstGeom prst="rect">
              <a:avLst/>
            </a:prstGeom>
          </p:spPr>
          <p:txBody>
            <a:bodyPr wrap="square">
              <a:spAutoFit/>
            </a:bodyPr>
            <a:lstStyle/>
            <a:p>
              <a:pPr algn="dist"/>
              <a:r>
                <a:rPr lang="en-US" altLang="zh-CN" sz="3200" dirty="0">
                  <a:solidFill>
                    <a:srgbClr val="FF0000"/>
                  </a:solidFill>
                  <a:latin typeface="思源黑体 Light" panose="020B0300000000000000" pitchFamily="34" charset="-122"/>
                  <a:ea typeface="思源黑体 Light" panose="020B0300000000000000" pitchFamily="34" charset="-122"/>
                </a:rPr>
                <a:t>LOGO</a:t>
              </a:r>
              <a:endParaRPr lang="zh-CN" altLang="en-US" sz="3200" dirty="0">
                <a:solidFill>
                  <a:srgbClr val="FF0000"/>
                </a:solidFill>
                <a:latin typeface="思源黑体 Light" panose="020B0300000000000000" pitchFamily="34" charset="-122"/>
                <a:ea typeface="思源黑体 Light" panose="020B0300000000000000" pitchFamily="34" charset="-122"/>
              </a:endParaRPr>
            </a:p>
          </p:txBody>
        </p:sp>
      </p:grpSp>
      <p:sp>
        <p:nvSpPr>
          <p:cNvPr id="8" name="矩形 7"/>
          <p:cNvSpPr/>
          <p:nvPr/>
        </p:nvSpPr>
        <p:spPr>
          <a:xfrm>
            <a:off x="515937" y="204076"/>
            <a:ext cx="2695431" cy="584775"/>
          </a:xfrm>
          <a:prstGeom prst="rect">
            <a:avLst/>
          </a:prstGeom>
        </p:spPr>
        <p:txBody>
          <a:bodyPr wrap="square">
            <a:spAutoFit/>
          </a:bodyPr>
          <a:lstStyle/>
          <a:p>
            <a:pPr algn="dist"/>
            <a:r>
              <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rPr>
              <a:t>团队提升</a:t>
            </a:r>
            <a:endPar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0"/>
            <a:ext cx="12191999" cy="754374"/>
            <a:chOff x="0" y="0"/>
            <a:chExt cx="12191999" cy="754374"/>
          </a:xfrm>
        </p:grpSpPr>
        <p:sp>
          <p:nvSpPr>
            <p:cNvPr id="4" name="矩形 3"/>
            <p:cNvSpPr/>
            <p:nvPr/>
          </p:nvSpPr>
          <p:spPr>
            <a:xfrm>
              <a:off x="0" y="0"/>
              <a:ext cx="12191999" cy="754374"/>
            </a:xfrm>
            <a:prstGeom prst="rect">
              <a:avLst/>
            </a:prstGeom>
            <a:gradFill flip="none" rotWithShape="1">
              <a:gsLst>
                <a:gs pos="0">
                  <a:schemeClr val="bg1">
                    <a:lumMod val="85000"/>
                    <a:alpha val="90000"/>
                  </a:schemeClr>
                </a:gs>
                <a:gs pos="54000">
                  <a:schemeClr val="bg1"/>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0" y="754374"/>
              <a:ext cx="12191999"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0" y="0"/>
              <a:ext cx="209550" cy="75437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9996779" y="169599"/>
              <a:ext cx="1679284" cy="584775"/>
            </a:xfrm>
            <a:prstGeom prst="rect">
              <a:avLst/>
            </a:prstGeom>
          </p:spPr>
          <p:txBody>
            <a:bodyPr wrap="square">
              <a:spAutoFit/>
            </a:bodyPr>
            <a:lstStyle/>
            <a:p>
              <a:pPr algn="dist"/>
              <a:r>
                <a:rPr lang="en-US" altLang="zh-CN" sz="3200" dirty="0">
                  <a:solidFill>
                    <a:srgbClr val="FF0000"/>
                  </a:solidFill>
                  <a:latin typeface="思源黑体 Light" panose="020B0300000000000000" pitchFamily="34" charset="-122"/>
                  <a:ea typeface="思源黑体 Light" panose="020B0300000000000000" pitchFamily="34" charset="-122"/>
                </a:rPr>
                <a:t>LOGO</a:t>
              </a:r>
              <a:endParaRPr lang="zh-CN" altLang="en-US" sz="3200" dirty="0">
                <a:solidFill>
                  <a:srgbClr val="FF0000"/>
                </a:solidFill>
                <a:latin typeface="思源黑体 Light" panose="020B0300000000000000" pitchFamily="34" charset="-122"/>
                <a:ea typeface="思源黑体 Light" panose="020B0300000000000000" pitchFamily="34" charset="-122"/>
              </a:endParaRPr>
            </a:p>
          </p:txBody>
        </p:sp>
      </p:grpSp>
      <p:sp>
        <p:nvSpPr>
          <p:cNvPr id="8" name="矩形 7"/>
          <p:cNvSpPr/>
          <p:nvPr/>
        </p:nvSpPr>
        <p:spPr>
          <a:xfrm>
            <a:off x="515937" y="204076"/>
            <a:ext cx="2695431" cy="584775"/>
          </a:xfrm>
          <a:prstGeom prst="rect">
            <a:avLst/>
          </a:prstGeom>
        </p:spPr>
        <p:txBody>
          <a:bodyPr wrap="square">
            <a:spAutoFit/>
          </a:bodyPr>
          <a:lstStyle/>
          <a:p>
            <a:pPr algn="dist"/>
            <a:r>
              <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rPr>
              <a:t>团队提升</a:t>
            </a:r>
            <a:endPar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endParaRPr>
          </a:p>
        </p:txBody>
      </p:sp>
      <p:sp>
        <p:nvSpPr>
          <p:cNvPr id="9" name="矩形 8"/>
          <p:cNvSpPr/>
          <p:nvPr/>
        </p:nvSpPr>
        <p:spPr>
          <a:xfrm>
            <a:off x="515937" y="1373626"/>
            <a:ext cx="11160126" cy="2035301"/>
          </a:xfrm>
          <a:prstGeom prst="rect">
            <a:avLst/>
          </a:prstGeom>
        </p:spPr>
        <p:txBody>
          <a:bodyPr wrap="square">
            <a:spAutoFit/>
          </a:bodyPr>
          <a:lstStyle/>
          <a:p>
            <a:pPr>
              <a:lnSpc>
                <a:spcPct val="150000"/>
              </a:lnSpc>
            </a:pPr>
            <a:r>
              <a:rPr lang="zh-CN" altLang="en-US" sz="3200" b="1" dirty="0">
                <a:solidFill>
                  <a:srgbClr val="FF0000"/>
                </a:solidFill>
              </a:rPr>
              <a:t>2. 邀请同事参与</a:t>
            </a:r>
            <a:endParaRPr lang="zh-CN" altLang="en-US" sz="3200" b="1" dirty="0">
              <a:solidFill>
                <a:srgbClr val="FF0000"/>
              </a:solidFill>
            </a:endParaRPr>
          </a:p>
          <a:p>
            <a:pPr>
              <a:lnSpc>
                <a:spcPct val="150000"/>
              </a:lnSpc>
            </a:pPr>
            <a:r>
              <a:rPr lang="zh-CN" altLang="en-US" dirty="0"/>
              <a:t>团队凝聚力是需要时间建立的。如果这些人常常避开或远离团队，他们根本无法接触到团队，更别期望他们有什么团队精神，导致问题会更加严重。因此，我们可以约他们一起吃午餐或者出差时尽量多和他们聊天，了解一个人后我们就不会排斥对方。同时，我们还可以带上几个同事促进凝聚力。</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0"/>
            <a:ext cx="12191999" cy="754374"/>
            <a:chOff x="0" y="0"/>
            <a:chExt cx="12191999" cy="754374"/>
          </a:xfrm>
        </p:grpSpPr>
        <p:sp>
          <p:nvSpPr>
            <p:cNvPr id="4" name="矩形 3"/>
            <p:cNvSpPr/>
            <p:nvPr/>
          </p:nvSpPr>
          <p:spPr>
            <a:xfrm>
              <a:off x="0" y="0"/>
              <a:ext cx="12191999" cy="754374"/>
            </a:xfrm>
            <a:prstGeom prst="rect">
              <a:avLst/>
            </a:prstGeom>
            <a:gradFill flip="none" rotWithShape="1">
              <a:gsLst>
                <a:gs pos="0">
                  <a:schemeClr val="bg1">
                    <a:lumMod val="85000"/>
                    <a:alpha val="90000"/>
                  </a:schemeClr>
                </a:gs>
                <a:gs pos="54000">
                  <a:schemeClr val="bg1"/>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0" y="754374"/>
              <a:ext cx="12191999"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0" y="0"/>
              <a:ext cx="209550" cy="75437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9996779" y="169599"/>
              <a:ext cx="1679284" cy="584775"/>
            </a:xfrm>
            <a:prstGeom prst="rect">
              <a:avLst/>
            </a:prstGeom>
          </p:spPr>
          <p:txBody>
            <a:bodyPr wrap="square">
              <a:spAutoFit/>
            </a:bodyPr>
            <a:lstStyle/>
            <a:p>
              <a:pPr algn="dist"/>
              <a:r>
                <a:rPr lang="en-US" altLang="zh-CN" sz="3200" dirty="0">
                  <a:solidFill>
                    <a:srgbClr val="FF0000"/>
                  </a:solidFill>
                  <a:latin typeface="思源黑体 Light" panose="020B0300000000000000" pitchFamily="34" charset="-122"/>
                  <a:ea typeface="思源黑体 Light" panose="020B0300000000000000" pitchFamily="34" charset="-122"/>
                </a:rPr>
                <a:t>LOGO</a:t>
              </a:r>
              <a:endParaRPr lang="zh-CN" altLang="en-US" sz="3200" dirty="0">
                <a:solidFill>
                  <a:srgbClr val="FF0000"/>
                </a:solidFill>
                <a:latin typeface="思源黑体 Light" panose="020B0300000000000000" pitchFamily="34" charset="-122"/>
                <a:ea typeface="思源黑体 Light" panose="020B0300000000000000" pitchFamily="34" charset="-122"/>
              </a:endParaRPr>
            </a:p>
          </p:txBody>
        </p:sp>
      </p:grpSp>
      <p:sp>
        <p:nvSpPr>
          <p:cNvPr id="8" name="矩形 7"/>
          <p:cNvSpPr/>
          <p:nvPr/>
        </p:nvSpPr>
        <p:spPr>
          <a:xfrm>
            <a:off x="515937" y="204076"/>
            <a:ext cx="2695431" cy="584775"/>
          </a:xfrm>
          <a:prstGeom prst="rect">
            <a:avLst/>
          </a:prstGeom>
        </p:spPr>
        <p:txBody>
          <a:bodyPr wrap="square">
            <a:spAutoFit/>
          </a:bodyPr>
          <a:lstStyle/>
          <a:p>
            <a:pPr algn="dist"/>
            <a:r>
              <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rPr>
              <a:t>团队提升</a:t>
            </a:r>
            <a:endPar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endParaRPr>
          </a:p>
        </p:txBody>
      </p:sp>
      <p:sp>
        <p:nvSpPr>
          <p:cNvPr id="2" name="矩形 1"/>
          <p:cNvSpPr/>
          <p:nvPr/>
        </p:nvSpPr>
        <p:spPr>
          <a:xfrm>
            <a:off x="515938" y="724187"/>
            <a:ext cx="11160125" cy="5815965"/>
          </a:xfrm>
          <a:prstGeom prst="rect">
            <a:avLst/>
          </a:prstGeom>
        </p:spPr>
        <p:txBody>
          <a:bodyPr wrap="square">
            <a:spAutoFit/>
          </a:bodyPr>
          <a:lstStyle/>
          <a:p>
            <a:pPr>
              <a:lnSpc>
                <a:spcPct val="150000"/>
              </a:lnSpc>
            </a:pPr>
            <a:r>
              <a:rPr lang="zh-CN" altLang="en-US" sz="3200" b="1" dirty="0">
                <a:solidFill>
                  <a:srgbClr val="FF0000"/>
                </a:solidFill>
              </a:rPr>
              <a:t>3. 理清责任</a:t>
            </a:r>
            <a:endParaRPr lang="zh-CN" altLang="en-US" sz="3200" b="1" dirty="0">
              <a:solidFill>
                <a:srgbClr val="FF0000"/>
              </a:solidFill>
            </a:endParaRPr>
          </a:p>
          <a:p>
            <a:pPr>
              <a:lnSpc>
                <a:spcPct val="150000"/>
              </a:lnSpc>
            </a:pPr>
            <a:endParaRPr lang="zh-CN" altLang="en-US" dirty="0"/>
          </a:p>
          <a:p>
            <a:pPr>
              <a:lnSpc>
                <a:spcPct val="150000"/>
              </a:lnSpc>
            </a:pPr>
            <a:r>
              <a:rPr lang="zh-CN" altLang="en-US" dirty="0"/>
              <a:t>当任务展开深入的探讨，我们往往会以为每个人都知道他们应该做什么，这个假设在没有团队精神的员工身上根本不成立。</a:t>
            </a:r>
            <a:endParaRPr lang="zh-CN" altLang="en-US" dirty="0"/>
          </a:p>
          <a:p>
            <a:pPr>
              <a:lnSpc>
                <a:spcPct val="150000"/>
              </a:lnSpc>
            </a:pPr>
            <a:endParaRPr lang="zh-CN" altLang="en-US" dirty="0"/>
          </a:p>
          <a:p>
            <a:pPr>
              <a:lnSpc>
                <a:spcPct val="150000"/>
              </a:lnSpc>
            </a:pPr>
            <a:r>
              <a:rPr lang="zh-CN" altLang="en-US" dirty="0"/>
              <a:t>心理学家的研究发现：这些员工很少或者根本就不知道他们该干什么？再加上他们原本与团队其他成员也不熟悉，他们可能什么都不做或者是投入度非常低。</a:t>
            </a:r>
            <a:endParaRPr lang="zh-CN" altLang="en-US" dirty="0"/>
          </a:p>
          <a:p>
            <a:pPr>
              <a:lnSpc>
                <a:spcPct val="150000"/>
              </a:lnSpc>
            </a:pPr>
            <a:endParaRPr lang="zh-CN" altLang="en-US" dirty="0"/>
          </a:p>
          <a:p>
            <a:pPr>
              <a:lnSpc>
                <a:spcPct val="150000"/>
              </a:lnSpc>
            </a:pPr>
            <a:r>
              <a:rPr lang="zh-CN" altLang="en-US" dirty="0"/>
              <a:t>我们可以主动和他们沟通，协助他们清楚了解他们的工作职责，让他们更清楚知道他们的工作对整个任务或项目，甚至目标意味着什么。</a:t>
            </a:r>
            <a:endParaRPr lang="zh-CN" altLang="en-US" dirty="0"/>
          </a:p>
          <a:p>
            <a:pPr>
              <a:lnSpc>
                <a:spcPct val="150000"/>
              </a:lnSpc>
            </a:pPr>
            <a:endParaRPr lang="zh-CN" altLang="en-US" dirty="0"/>
          </a:p>
          <a:p>
            <a:pPr>
              <a:lnSpc>
                <a:spcPct val="150000"/>
              </a:lnSpc>
            </a:pPr>
            <a:r>
              <a:rPr lang="zh-CN" altLang="en-US" dirty="0"/>
              <a:t>别小看这些厘清工作的动作，它们对驱动员工的敬业度非常有效果。之前谢夏的做事风格就是只把工作吩咐到下面就结束了，在管理培训课程中，她发现了简单的厘清任务就达到激励员工的效果。</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0"/>
            <a:ext cx="12191999" cy="754374"/>
            <a:chOff x="0" y="0"/>
            <a:chExt cx="12191999" cy="754374"/>
          </a:xfrm>
        </p:grpSpPr>
        <p:sp>
          <p:nvSpPr>
            <p:cNvPr id="4" name="矩形 3"/>
            <p:cNvSpPr/>
            <p:nvPr/>
          </p:nvSpPr>
          <p:spPr>
            <a:xfrm>
              <a:off x="0" y="0"/>
              <a:ext cx="12191999" cy="754374"/>
            </a:xfrm>
            <a:prstGeom prst="rect">
              <a:avLst/>
            </a:prstGeom>
            <a:gradFill flip="none" rotWithShape="1">
              <a:gsLst>
                <a:gs pos="0">
                  <a:schemeClr val="bg1">
                    <a:lumMod val="85000"/>
                    <a:alpha val="90000"/>
                  </a:schemeClr>
                </a:gs>
                <a:gs pos="54000">
                  <a:schemeClr val="bg1"/>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0" y="754374"/>
              <a:ext cx="12191999"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0" y="0"/>
              <a:ext cx="209550" cy="75437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9996779" y="169599"/>
              <a:ext cx="1679284" cy="584775"/>
            </a:xfrm>
            <a:prstGeom prst="rect">
              <a:avLst/>
            </a:prstGeom>
          </p:spPr>
          <p:txBody>
            <a:bodyPr wrap="square">
              <a:spAutoFit/>
            </a:bodyPr>
            <a:lstStyle/>
            <a:p>
              <a:pPr algn="dist"/>
              <a:r>
                <a:rPr lang="en-US" altLang="zh-CN" sz="3200" dirty="0">
                  <a:solidFill>
                    <a:srgbClr val="FF0000"/>
                  </a:solidFill>
                  <a:latin typeface="思源黑体 Light" panose="020B0300000000000000" pitchFamily="34" charset="-122"/>
                  <a:ea typeface="思源黑体 Light" panose="020B0300000000000000" pitchFamily="34" charset="-122"/>
                </a:rPr>
                <a:t>LOGO</a:t>
              </a:r>
              <a:endParaRPr lang="zh-CN" altLang="en-US" sz="3200" dirty="0">
                <a:solidFill>
                  <a:srgbClr val="FF0000"/>
                </a:solidFill>
                <a:latin typeface="思源黑体 Light" panose="020B0300000000000000" pitchFamily="34" charset="-122"/>
                <a:ea typeface="思源黑体 Light" panose="020B0300000000000000" pitchFamily="34" charset="-122"/>
              </a:endParaRPr>
            </a:p>
          </p:txBody>
        </p:sp>
      </p:grpSp>
      <p:sp>
        <p:nvSpPr>
          <p:cNvPr id="8" name="矩形 7"/>
          <p:cNvSpPr/>
          <p:nvPr/>
        </p:nvSpPr>
        <p:spPr>
          <a:xfrm>
            <a:off x="515937" y="204076"/>
            <a:ext cx="2695431" cy="584775"/>
          </a:xfrm>
          <a:prstGeom prst="rect">
            <a:avLst/>
          </a:prstGeom>
        </p:spPr>
        <p:txBody>
          <a:bodyPr wrap="square">
            <a:spAutoFit/>
          </a:bodyPr>
          <a:lstStyle/>
          <a:p>
            <a:pPr algn="dist"/>
            <a:r>
              <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rPr>
              <a:t>团队提升</a:t>
            </a:r>
            <a:endParaRPr lang="zh-CN" altLang="en-US" sz="3200" dirty="0">
              <a:solidFill>
                <a:schemeClr val="tx1">
                  <a:lumMod val="75000"/>
                  <a:lumOff val="25000"/>
                </a:schemeClr>
              </a:solidFill>
              <a:latin typeface="思源黑体 CN Bold" panose="020B0800000000000000" pitchFamily="34" charset="-122"/>
              <a:ea typeface="思源黑体 CN Bold" panose="020B0800000000000000" pitchFamily="34" charset="-122"/>
            </a:endParaRPr>
          </a:p>
        </p:txBody>
      </p:sp>
      <p:sp>
        <p:nvSpPr>
          <p:cNvPr id="2" name="矩形 1"/>
          <p:cNvSpPr/>
          <p:nvPr/>
        </p:nvSpPr>
        <p:spPr>
          <a:xfrm>
            <a:off x="515938" y="1373626"/>
            <a:ext cx="11160126" cy="3077766"/>
          </a:xfrm>
          <a:prstGeom prst="rect">
            <a:avLst/>
          </a:prstGeom>
        </p:spPr>
        <p:txBody>
          <a:bodyPr wrap="square">
            <a:spAutoFit/>
          </a:bodyPr>
          <a:lstStyle/>
          <a:p>
            <a:r>
              <a:rPr lang="zh-CN" altLang="en-US" sz="3200" b="1" dirty="0">
                <a:solidFill>
                  <a:srgbClr val="FF0000"/>
                </a:solidFill>
              </a:rPr>
              <a:t>4. 找寻新的机遇</a:t>
            </a:r>
            <a:endParaRPr lang="zh-CN" altLang="en-US" sz="3200" b="1" dirty="0">
              <a:solidFill>
                <a:srgbClr val="FF0000"/>
              </a:solidFill>
            </a:endParaRPr>
          </a:p>
          <a:p>
            <a:endParaRPr lang="zh-CN" altLang="en-US" dirty="0"/>
          </a:p>
          <a:p>
            <a:r>
              <a:rPr lang="zh-CN" altLang="en-US" dirty="0"/>
              <a:t>当员工感到困惑，觉得自己的工作意义不大时（这些可能都是因为缺乏团队精神而造成的），他们自然会希望有更多的机会来提高自身技能。</a:t>
            </a:r>
            <a:endParaRPr lang="zh-CN" altLang="en-US" dirty="0"/>
          </a:p>
          <a:p>
            <a:endParaRPr lang="zh-CN" altLang="en-US" dirty="0"/>
          </a:p>
          <a:p>
            <a:r>
              <a:rPr lang="zh-CN" altLang="en-US" dirty="0"/>
              <a:t>除了以上的方式，我们也可以通过给这些员工在团队里找更合适的职位安排来提高他们的贡献。为了能够达到更好的效果，我们需要与其他员工充分的沟通这个新工作安排。</a:t>
            </a:r>
            <a:endParaRPr lang="zh-CN" altLang="en-US" dirty="0"/>
          </a:p>
          <a:p>
            <a:endParaRPr lang="zh-CN" altLang="en-US" dirty="0"/>
          </a:p>
          <a:p>
            <a:r>
              <a:rPr lang="zh-CN" altLang="en-US" dirty="0"/>
              <a:t>心理学家发现每个人都有自己的专长或者能力，随着他们责任的增加，他们的积极性也会增加。他们不想让其他同事失望从而迅速进入状态，竭尽全力做得更好。</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椭圆 15"/>
          <p:cNvSpPr/>
          <p:nvPr/>
        </p:nvSpPr>
        <p:spPr>
          <a:xfrm>
            <a:off x="596141" y="3435660"/>
            <a:ext cx="403772" cy="40377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1240776" y="3435660"/>
            <a:ext cx="403772" cy="40377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885411" y="3435660"/>
            <a:ext cx="403772" cy="40377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2530046" y="3435660"/>
            <a:ext cx="403772" cy="40377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3174681" y="3435660"/>
            <a:ext cx="403772" cy="40377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3819316" y="3435660"/>
            <a:ext cx="403772" cy="40377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4463951" y="3435660"/>
            <a:ext cx="403772" cy="40377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5108586" y="3435660"/>
            <a:ext cx="403772" cy="40377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5753221" y="3435660"/>
            <a:ext cx="403772" cy="40377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6397860" y="3435660"/>
            <a:ext cx="403772" cy="40377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204547" y="941599"/>
            <a:ext cx="3652100" cy="5916401"/>
          </a:xfrm>
          <a:prstGeom prst="rect">
            <a:avLst/>
          </a:prstGeom>
        </p:spPr>
      </p:pic>
      <p:sp>
        <p:nvSpPr>
          <p:cNvPr id="6" name="文本框 5"/>
          <p:cNvSpPr txBox="1"/>
          <p:nvPr/>
        </p:nvSpPr>
        <p:spPr>
          <a:xfrm>
            <a:off x="515938" y="695473"/>
            <a:ext cx="5109091" cy="1569660"/>
          </a:xfrm>
          <a:prstGeom prst="rect">
            <a:avLst/>
          </a:prstGeom>
          <a:noFill/>
        </p:spPr>
        <p:txBody>
          <a:bodyPr wrap="none" rtlCol="0">
            <a:spAutoFit/>
          </a:bodyPr>
          <a:lstStyle/>
          <a:p>
            <a:r>
              <a:rPr lang="zh-CN" altLang="en-US" sz="9600" dirty="0">
                <a:solidFill>
                  <a:srgbClr val="FF0000"/>
                </a:solidFill>
                <a:latin typeface="思源黑体 Heavy" panose="020B0A00000000000000" pitchFamily="34" charset="-122"/>
                <a:ea typeface="思源黑体 Heavy" panose="020B0A00000000000000" pitchFamily="34" charset="-122"/>
              </a:rPr>
              <a:t>谢谢观看</a:t>
            </a:r>
            <a:endParaRPr lang="zh-CN" altLang="en-US" sz="9600" dirty="0">
              <a:solidFill>
                <a:srgbClr val="FF0000"/>
              </a:solidFill>
              <a:latin typeface="思源黑体 Heavy" panose="020B0A00000000000000" pitchFamily="34" charset="-122"/>
              <a:ea typeface="思源黑体 Heavy" panose="020B0A00000000000000" pitchFamily="34" charset="-122"/>
            </a:endParaRPr>
          </a:p>
        </p:txBody>
      </p:sp>
      <p:sp>
        <p:nvSpPr>
          <p:cNvPr id="7" name="矩形 6"/>
          <p:cNvSpPr/>
          <p:nvPr/>
        </p:nvSpPr>
        <p:spPr>
          <a:xfrm>
            <a:off x="515937" y="2172945"/>
            <a:ext cx="6285695" cy="1107996"/>
          </a:xfrm>
          <a:prstGeom prst="rect">
            <a:avLst/>
          </a:prstGeom>
        </p:spPr>
        <p:txBody>
          <a:bodyPr wrap="square">
            <a:spAutoFit/>
          </a:bodyPr>
          <a:lstStyle/>
          <a:p>
            <a:pPr algn="dist"/>
            <a:r>
              <a:rPr lang="en-US" altLang="zh-CN" sz="6600" dirty="0">
                <a:solidFill>
                  <a:srgbClr val="FF0000"/>
                </a:solidFill>
                <a:latin typeface="思源黑体 Heavy" panose="020B0A00000000000000" pitchFamily="34" charset="-122"/>
                <a:ea typeface="思源黑体 Heavy" panose="020B0A00000000000000" pitchFamily="34" charset="-122"/>
              </a:rPr>
              <a:t>THANKS</a:t>
            </a:r>
            <a:endParaRPr lang="zh-CN" altLang="en-US" sz="6600" dirty="0">
              <a:solidFill>
                <a:srgbClr val="FF0000"/>
              </a:solidFill>
              <a:latin typeface="思源黑体 Heavy" panose="020B0A00000000000000" pitchFamily="34" charset="-122"/>
              <a:ea typeface="思源黑体 Heavy" panose="020B0A00000000000000" pitchFamily="34" charset="-122"/>
            </a:endParaRPr>
          </a:p>
        </p:txBody>
      </p:sp>
      <p:sp>
        <p:nvSpPr>
          <p:cNvPr id="8" name="Shape 2644"/>
          <p:cNvSpPr/>
          <p:nvPr/>
        </p:nvSpPr>
        <p:spPr>
          <a:xfrm>
            <a:off x="678283" y="5935893"/>
            <a:ext cx="329650" cy="453268"/>
          </a:xfrm>
          <a:custGeom>
            <a:avLst/>
            <a:gdLst/>
            <a:ahLst/>
            <a:cxnLst>
              <a:cxn ang="0">
                <a:pos x="wd2" y="hd2"/>
              </a:cxn>
              <a:cxn ang="5400000">
                <a:pos x="wd2" y="hd2"/>
              </a:cxn>
              <a:cxn ang="10800000">
                <a:pos x="wd2" y="hd2"/>
              </a:cxn>
              <a:cxn ang="16200000">
                <a:pos x="wd2" y="hd2"/>
              </a:cxn>
            </a:cxnLst>
            <a:rect l="0" t="0" r="r" b="b"/>
            <a:pathLst>
              <a:path w="21600" h="21600" extrusionOk="0">
                <a:moveTo>
                  <a:pt x="20250" y="19636"/>
                </a:moveTo>
                <a:cubicBezTo>
                  <a:pt x="20250" y="20179"/>
                  <a:pt x="19645" y="20618"/>
                  <a:pt x="18900" y="20618"/>
                </a:cubicBezTo>
                <a:lnTo>
                  <a:pt x="2700" y="20618"/>
                </a:lnTo>
                <a:cubicBezTo>
                  <a:pt x="1954" y="20618"/>
                  <a:pt x="1350" y="20179"/>
                  <a:pt x="1350" y="19636"/>
                </a:cubicBezTo>
                <a:lnTo>
                  <a:pt x="1350" y="1964"/>
                </a:lnTo>
                <a:cubicBezTo>
                  <a:pt x="1350" y="1422"/>
                  <a:pt x="1954" y="982"/>
                  <a:pt x="2700" y="982"/>
                </a:cubicBezTo>
                <a:lnTo>
                  <a:pt x="18900" y="982"/>
                </a:lnTo>
                <a:cubicBezTo>
                  <a:pt x="19645" y="982"/>
                  <a:pt x="20250" y="1422"/>
                  <a:pt x="20250" y="1964"/>
                </a:cubicBezTo>
                <a:cubicBezTo>
                  <a:pt x="20250" y="1964"/>
                  <a:pt x="20250" y="19636"/>
                  <a:pt x="20250" y="19636"/>
                </a:cubicBezTo>
                <a:close/>
                <a:moveTo>
                  <a:pt x="18900" y="0"/>
                </a:moveTo>
                <a:lnTo>
                  <a:pt x="2700" y="0"/>
                </a:lnTo>
                <a:cubicBezTo>
                  <a:pt x="1209" y="0"/>
                  <a:pt x="0" y="879"/>
                  <a:pt x="0" y="1964"/>
                </a:cubicBezTo>
                <a:lnTo>
                  <a:pt x="0" y="19636"/>
                </a:lnTo>
                <a:cubicBezTo>
                  <a:pt x="0" y="20721"/>
                  <a:pt x="1209" y="21600"/>
                  <a:pt x="2700" y="21600"/>
                </a:cubicBezTo>
                <a:lnTo>
                  <a:pt x="18900" y="21600"/>
                </a:lnTo>
                <a:cubicBezTo>
                  <a:pt x="20391" y="21600"/>
                  <a:pt x="21600" y="20721"/>
                  <a:pt x="21600" y="19636"/>
                </a:cubicBezTo>
                <a:lnTo>
                  <a:pt x="21600" y="1964"/>
                </a:lnTo>
                <a:cubicBezTo>
                  <a:pt x="21600" y="879"/>
                  <a:pt x="20391" y="0"/>
                  <a:pt x="18900" y="0"/>
                </a:cubicBezTo>
                <a:moveTo>
                  <a:pt x="4050" y="3927"/>
                </a:moveTo>
                <a:lnTo>
                  <a:pt x="17550" y="3927"/>
                </a:lnTo>
                <a:lnTo>
                  <a:pt x="17550" y="17673"/>
                </a:lnTo>
                <a:lnTo>
                  <a:pt x="4050" y="17673"/>
                </a:lnTo>
                <a:cubicBezTo>
                  <a:pt x="4050" y="17673"/>
                  <a:pt x="4050" y="3927"/>
                  <a:pt x="4050" y="3927"/>
                </a:cubicBezTo>
                <a:close/>
                <a:moveTo>
                  <a:pt x="2700" y="18655"/>
                </a:moveTo>
                <a:lnTo>
                  <a:pt x="18900" y="18655"/>
                </a:lnTo>
                <a:lnTo>
                  <a:pt x="18900" y="2945"/>
                </a:lnTo>
                <a:lnTo>
                  <a:pt x="2700" y="2945"/>
                </a:lnTo>
                <a:cubicBezTo>
                  <a:pt x="2700" y="2945"/>
                  <a:pt x="2700" y="18655"/>
                  <a:pt x="2700" y="18655"/>
                </a:cubicBezTo>
                <a:close/>
                <a:moveTo>
                  <a:pt x="10125" y="2455"/>
                </a:moveTo>
                <a:lnTo>
                  <a:pt x="11475" y="2455"/>
                </a:lnTo>
                <a:cubicBezTo>
                  <a:pt x="11848" y="2455"/>
                  <a:pt x="12150" y="2235"/>
                  <a:pt x="12150" y="1964"/>
                </a:cubicBezTo>
                <a:cubicBezTo>
                  <a:pt x="12150" y="1692"/>
                  <a:pt x="11848" y="1473"/>
                  <a:pt x="11475" y="1473"/>
                </a:cubicBezTo>
                <a:lnTo>
                  <a:pt x="10125" y="1473"/>
                </a:lnTo>
                <a:cubicBezTo>
                  <a:pt x="9752" y="1473"/>
                  <a:pt x="9450" y="1692"/>
                  <a:pt x="9450" y="1964"/>
                </a:cubicBezTo>
                <a:cubicBezTo>
                  <a:pt x="9450" y="2235"/>
                  <a:pt x="9752" y="2455"/>
                  <a:pt x="10125" y="2455"/>
                </a:cubicBezTo>
                <a:moveTo>
                  <a:pt x="10800" y="19145"/>
                </a:moveTo>
                <a:cubicBezTo>
                  <a:pt x="10427" y="19145"/>
                  <a:pt x="10125" y="19366"/>
                  <a:pt x="10125" y="19636"/>
                </a:cubicBezTo>
                <a:cubicBezTo>
                  <a:pt x="10125" y="19908"/>
                  <a:pt x="10427" y="20127"/>
                  <a:pt x="10800" y="20127"/>
                </a:cubicBezTo>
                <a:cubicBezTo>
                  <a:pt x="11173" y="20127"/>
                  <a:pt x="11475" y="19908"/>
                  <a:pt x="11475" y="19636"/>
                </a:cubicBezTo>
                <a:cubicBezTo>
                  <a:pt x="11475" y="19366"/>
                  <a:pt x="11173" y="19145"/>
                  <a:pt x="10800" y="19145"/>
                </a:cubicBezTo>
              </a:path>
            </a:pathLst>
          </a:custGeom>
          <a:solidFill>
            <a:srgbClr val="FF0000"/>
          </a:solidFill>
          <a:ln w="12700">
            <a:miter lim="400000"/>
          </a:ln>
        </p:spPr>
        <p:txBody>
          <a:bodyPr lIns="19045" tIns="19045" rIns="19045" bIns="19045" anchor="ctr"/>
          <a:lstStyle/>
          <a:p>
            <a:pPr marL="0" marR="0" lvl="0" indent="0" algn="l" defTabSz="227965" rtl="0" eaLnBrk="1" fontAlgn="auto" latinLnBrk="0" hangingPunct="1">
              <a:lnSpc>
                <a:spcPct val="100000"/>
              </a:lnSpc>
              <a:spcBef>
                <a:spcPts val="0"/>
              </a:spcBef>
              <a:spcAft>
                <a:spcPts val="0"/>
              </a:spcAft>
              <a:buClrTx/>
              <a:buSzTx/>
              <a:buFontTx/>
              <a:buNone/>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sym typeface="Gill Sans"/>
            </a:endParaRPr>
          </a:p>
        </p:txBody>
      </p:sp>
      <p:sp>
        <p:nvSpPr>
          <p:cNvPr id="9" name="Shape 2645"/>
          <p:cNvSpPr/>
          <p:nvPr/>
        </p:nvSpPr>
        <p:spPr>
          <a:xfrm>
            <a:off x="1681083" y="6021421"/>
            <a:ext cx="453268" cy="329650"/>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FF0000"/>
          </a:solidFill>
          <a:ln w="12700">
            <a:miter lim="400000"/>
          </a:ln>
        </p:spPr>
        <p:txBody>
          <a:bodyPr lIns="19045" tIns="19045" rIns="19045" bIns="19045" anchor="ctr"/>
          <a:lstStyle/>
          <a:p>
            <a:pPr marL="0" marR="0" lvl="0" indent="0" algn="l" defTabSz="227965" rtl="0" eaLnBrk="1" fontAlgn="auto" latinLnBrk="0" hangingPunct="1">
              <a:lnSpc>
                <a:spcPct val="100000"/>
              </a:lnSpc>
              <a:spcBef>
                <a:spcPts val="0"/>
              </a:spcBef>
              <a:spcAft>
                <a:spcPts val="0"/>
              </a:spcAft>
              <a:buClrTx/>
              <a:buSzTx/>
              <a:buFontTx/>
              <a:buNone/>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sym typeface="Gill Sans"/>
            </a:endParaRPr>
          </a:p>
        </p:txBody>
      </p:sp>
      <p:sp>
        <p:nvSpPr>
          <p:cNvPr id="10" name="Shape 2646"/>
          <p:cNvSpPr/>
          <p:nvPr/>
        </p:nvSpPr>
        <p:spPr>
          <a:xfrm>
            <a:off x="2807501" y="5935893"/>
            <a:ext cx="453268" cy="453268"/>
          </a:xfrm>
          <a:custGeom>
            <a:avLst/>
            <a:gdLst/>
            <a:ahLst/>
            <a:cxnLst>
              <a:cxn ang="0">
                <a:pos x="wd2" y="hd2"/>
              </a:cxn>
              <a:cxn ang="5400000">
                <a:pos x="wd2" y="hd2"/>
              </a:cxn>
              <a:cxn ang="10800000">
                <a:pos x="wd2" y="hd2"/>
              </a:cxn>
              <a:cxn ang="16200000">
                <a:pos x="wd2" y="hd2"/>
              </a:cxn>
            </a:cxnLst>
            <a:rect l="0" t="0" r="r" b="b"/>
            <a:pathLst>
              <a:path w="21600" h="21600" extrusionOk="0">
                <a:moveTo>
                  <a:pt x="20618" y="14727"/>
                </a:moveTo>
                <a:lnTo>
                  <a:pt x="982" y="14727"/>
                </a:lnTo>
                <a:lnTo>
                  <a:pt x="982" y="1964"/>
                </a:lnTo>
                <a:cubicBezTo>
                  <a:pt x="982" y="1422"/>
                  <a:pt x="1422" y="982"/>
                  <a:pt x="1964" y="982"/>
                </a:cubicBezTo>
                <a:lnTo>
                  <a:pt x="19636" y="982"/>
                </a:lnTo>
                <a:cubicBezTo>
                  <a:pt x="20178" y="982"/>
                  <a:pt x="20618" y="1422"/>
                  <a:pt x="20618" y="1964"/>
                </a:cubicBezTo>
                <a:cubicBezTo>
                  <a:pt x="20618" y="1964"/>
                  <a:pt x="20618" y="14727"/>
                  <a:pt x="20618" y="14727"/>
                </a:cubicBezTo>
                <a:close/>
                <a:moveTo>
                  <a:pt x="20618" y="16691"/>
                </a:moveTo>
                <a:cubicBezTo>
                  <a:pt x="20618" y="17233"/>
                  <a:pt x="20178" y="17673"/>
                  <a:pt x="19636" y="17673"/>
                </a:cubicBezTo>
                <a:lnTo>
                  <a:pt x="1964" y="17673"/>
                </a:lnTo>
                <a:cubicBezTo>
                  <a:pt x="1422" y="17673"/>
                  <a:pt x="982" y="17233"/>
                  <a:pt x="982" y="16691"/>
                </a:cubicBezTo>
                <a:lnTo>
                  <a:pt x="982" y="15709"/>
                </a:lnTo>
                <a:lnTo>
                  <a:pt x="20618" y="15709"/>
                </a:lnTo>
                <a:cubicBezTo>
                  <a:pt x="20618" y="15709"/>
                  <a:pt x="20618" y="16691"/>
                  <a:pt x="20618" y="16691"/>
                </a:cubicBezTo>
                <a:close/>
                <a:moveTo>
                  <a:pt x="11782" y="20618"/>
                </a:moveTo>
                <a:lnTo>
                  <a:pt x="9818" y="20618"/>
                </a:lnTo>
                <a:lnTo>
                  <a:pt x="9818" y="18655"/>
                </a:lnTo>
                <a:lnTo>
                  <a:pt x="11782" y="18655"/>
                </a:lnTo>
                <a:cubicBezTo>
                  <a:pt x="11782" y="18655"/>
                  <a:pt x="11782" y="20618"/>
                  <a:pt x="11782" y="20618"/>
                </a:cubicBezTo>
                <a:close/>
                <a:moveTo>
                  <a:pt x="19636" y="0"/>
                </a:moveTo>
                <a:lnTo>
                  <a:pt x="1964" y="0"/>
                </a:lnTo>
                <a:cubicBezTo>
                  <a:pt x="879" y="0"/>
                  <a:pt x="0" y="879"/>
                  <a:pt x="0" y="1964"/>
                </a:cubicBezTo>
                <a:lnTo>
                  <a:pt x="0" y="16691"/>
                </a:lnTo>
                <a:cubicBezTo>
                  <a:pt x="0" y="17775"/>
                  <a:pt x="879" y="18655"/>
                  <a:pt x="1964" y="18655"/>
                </a:cubicBezTo>
                <a:lnTo>
                  <a:pt x="8836" y="18655"/>
                </a:lnTo>
                <a:lnTo>
                  <a:pt x="8836" y="20618"/>
                </a:lnTo>
                <a:lnTo>
                  <a:pt x="7364" y="20618"/>
                </a:lnTo>
                <a:cubicBezTo>
                  <a:pt x="7092" y="20618"/>
                  <a:pt x="6873" y="20838"/>
                  <a:pt x="6873" y="21109"/>
                </a:cubicBezTo>
                <a:cubicBezTo>
                  <a:pt x="6873" y="21381"/>
                  <a:pt x="7092" y="21600"/>
                  <a:pt x="7364" y="21600"/>
                </a:cubicBezTo>
                <a:lnTo>
                  <a:pt x="14236" y="21600"/>
                </a:lnTo>
                <a:cubicBezTo>
                  <a:pt x="14508" y="21600"/>
                  <a:pt x="14727" y="21381"/>
                  <a:pt x="14727" y="21109"/>
                </a:cubicBezTo>
                <a:cubicBezTo>
                  <a:pt x="14727" y="20838"/>
                  <a:pt x="14508" y="20618"/>
                  <a:pt x="14236" y="20618"/>
                </a:cubicBezTo>
                <a:lnTo>
                  <a:pt x="12764" y="20618"/>
                </a:lnTo>
                <a:lnTo>
                  <a:pt x="12764" y="18655"/>
                </a:lnTo>
                <a:lnTo>
                  <a:pt x="19636" y="18655"/>
                </a:lnTo>
                <a:cubicBezTo>
                  <a:pt x="20721" y="18655"/>
                  <a:pt x="21600" y="17775"/>
                  <a:pt x="21600" y="16691"/>
                </a:cubicBezTo>
                <a:lnTo>
                  <a:pt x="21600" y="1964"/>
                </a:lnTo>
                <a:cubicBezTo>
                  <a:pt x="21600" y="879"/>
                  <a:pt x="20721" y="0"/>
                  <a:pt x="19636" y="0"/>
                </a:cubicBezTo>
              </a:path>
            </a:pathLst>
          </a:custGeom>
          <a:solidFill>
            <a:srgbClr val="FF0000"/>
          </a:solidFill>
          <a:ln w="12700">
            <a:miter lim="400000"/>
          </a:ln>
        </p:spPr>
        <p:txBody>
          <a:bodyPr lIns="19045" tIns="19045" rIns="19045" bIns="19045" anchor="ctr"/>
          <a:lstStyle/>
          <a:p>
            <a:pPr marL="0" marR="0" lvl="0" indent="0" algn="l" defTabSz="227965" rtl="0" eaLnBrk="1" fontAlgn="auto" latinLnBrk="0" hangingPunct="1">
              <a:lnSpc>
                <a:spcPct val="100000"/>
              </a:lnSpc>
              <a:spcBef>
                <a:spcPts val="0"/>
              </a:spcBef>
              <a:spcAft>
                <a:spcPts val="0"/>
              </a:spcAft>
              <a:buClrTx/>
              <a:buSzTx/>
              <a:buFontTx/>
              <a:buNone/>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sym typeface="Gill Sans"/>
            </a:endParaRPr>
          </a:p>
        </p:txBody>
      </p:sp>
      <p:sp>
        <p:nvSpPr>
          <p:cNvPr id="11" name="Shape 2678"/>
          <p:cNvSpPr/>
          <p:nvPr/>
        </p:nvSpPr>
        <p:spPr>
          <a:xfrm>
            <a:off x="3933919" y="5935893"/>
            <a:ext cx="453268" cy="453268"/>
          </a:xfrm>
          <a:custGeom>
            <a:avLst/>
            <a:gdLst/>
            <a:ahLst/>
            <a:cxnLst>
              <a:cxn ang="0">
                <a:pos x="wd2" y="hd2"/>
              </a:cxn>
              <a:cxn ang="5400000">
                <a:pos x="wd2" y="hd2"/>
              </a:cxn>
              <a:cxn ang="10800000">
                <a:pos x="wd2" y="hd2"/>
              </a:cxn>
              <a:cxn ang="16200000">
                <a:pos x="wd2" y="hd2"/>
              </a:cxn>
            </a:cxnLst>
            <a:rect l="0" t="0" r="r" b="b"/>
            <a:pathLst>
              <a:path w="21600" h="21600" extrusionOk="0">
                <a:moveTo>
                  <a:pt x="10800" y="20121"/>
                </a:moveTo>
                <a:cubicBezTo>
                  <a:pt x="10800" y="20393"/>
                  <a:pt x="10579" y="20612"/>
                  <a:pt x="10306" y="20612"/>
                </a:cubicBezTo>
                <a:cubicBezTo>
                  <a:pt x="10165" y="20612"/>
                  <a:pt x="10039" y="20552"/>
                  <a:pt x="9949" y="20457"/>
                </a:cubicBezTo>
                <a:lnTo>
                  <a:pt x="9947" y="20459"/>
                </a:lnTo>
                <a:lnTo>
                  <a:pt x="9818" y="20342"/>
                </a:lnTo>
                <a:lnTo>
                  <a:pt x="9818" y="1256"/>
                </a:lnTo>
                <a:lnTo>
                  <a:pt x="9962" y="1126"/>
                </a:lnTo>
                <a:lnTo>
                  <a:pt x="9963" y="1127"/>
                </a:lnTo>
                <a:cubicBezTo>
                  <a:pt x="10052" y="1042"/>
                  <a:pt x="10173" y="987"/>
                  <a:pt x="10306" y="987"/>
                </a:cubicBezTo>
                <a:cubicBezTo>
                  <a:pt x="10579" y="987"/>
                  <a:pt x="10800" y="1208"/>
                  <a:pt x="10800" y="1479"/>
                </a:cubicBezTo>
                <a:cubicBezTo>
                  <a:pt x="10800" y="1479"/>
                  <a:pt x="10800" y="20121"/>
                  <a:pt x="10800" y="20121"/>
                </a:cubicBezTo>
                <a:close/>
                <a:moveTo>
                  <a:pt x="8836" y="19448"/>
                </a:moveTo>
                <a:lnTo>
                  <a:pt x="3927" y="14979"/>
                </a:lnTo>
                <a:lnTo>
                  <a:pt x="3927" y="6607"/>
                </a:lnTo>
                <a:lnTo>
                  <a:pt x="4147" y="6407"/>
                </a:lnTo>
                <a:lnTo>
                  <a:pt x="4145" y="6406"/>
                </a:lnTo>
                <a:lnTo>
                  <a:pt x="8836" y="2147"/>
                </a:lnTo>
                <a:cubicBezTo>
                  <a:pt x="8836" y="2147"/>
                  <a:pt x="8836" y="19448"/>
                  <a:pt x="8836" y="19448"/>
                </a:cubicBezTo>
                <a:close/>
                <a:moveTo>
                  <a:pt x="2945" y="14649"/>
                </a:moveTo>
                <a:cubicBezTo>
                  <a:pt x="1825" y="14285"/>
                  <a:pt x="982" y="12700"/>
                  <a:pt x="982" y="10800"/>
                </a:cubicBezTo>
                <a:cubicBezTo>
                  <a:pt x="982" y="8900"/>
                  <a:pt x="1825" y="7315"/>
                  <a:pt x="2945" y="6952"/>
                </a:cubicBezTo>
                <a:cubicBezTo>
                  <a:pt x="2945" y="6952"/>
                  <a:pt x="2945" y="14649"/>
                  <a:pt x="2945" y="14649"/>
                </a:cubicBezTo>
                <a:close/>
                <a:moveTo>
                  <a:pt x="11787" y="1472"/>
                </a:moveTo>
                <a:cubicBezTo>
                  <a:pt x="11787" y="658"/>
                  <a:pt x="11126" y="0"/>
                  <a:pt x="10308" y="0"/>
                </a:cubicBezTo>
                <a:cubicBezTo>
                  <a:pt x="9890" y="0"/>
                  <a:pt x="9515" y="174"/>
                  <a:pt x="9246" y="451"/>
                </a:cubicBezTo>
                <a:lnTo>
                  <a:pt x="3241" y="5905"/>
                </a:lnTo>
                <a:cubicBezTo>
                  <a:pt x="1434" y="6051"/>
                  <a:pt x="0" y="8183"/>
                  <a:pt x="0" y="10800"/>
                </a:cubicBezTo>
                <a:cubicBezTo>
                  <a:pt x="0" y="13425"/>
                  <a:pt x="1444" y="15563"/>
                  <a:pt x="3259" y="15696"/>
                </a:cubicBezTo>
                <a:lnTo>
                  <a:pt x="9245" y="21148"/>
                </a:lnTo>
                <a:cubicBezTo>
                  <a:pt x="9514" y="21426"/>
                  <a:pt x="9890" y="21600"/>
                  <a:pt x="10308" y="21600"/>
                </a:cubicBezTo>
                <a:cubicBezTo>
                  <a:pt x="11126" y="21600"/>
                  <a:pt x="11787" y="20941"/>
                  <a:pt x="11787" y="20129"/>
                </a:cubicBezTo>
                <a:cubicBezTo>
                  <a:pt x="11787" y="20110"/>
                  <a:pt x="11782" y="20092"/>
                  <a:pt x="11782" y="20073"/>
                </a:cubicBezTo>
                <a:lnTo>
                  <a:pt x="11782" y="1527"/>
                </a:lnTo>
                <a:cubicBezTo>
                  <a:pt x="11782" y="1508"/>
                  <a:pt x="11787" y="1490"/>
                  <a:pt x="11787" y="1472"/>
                </a:cubicBezTo>
                <a:moveTo>
                  <a:pt x="13255" y="7855"/>
                </a:moveTo>
                <a:cubicBezTo>
                  <a:pt x="12984" y="7855"/>
                  <a:pt x="12764" y="8074"/>
                  <a:pt x="12764" y="8345"/>
                </a:cubicBezTo>
                <a:cubicBezTo>
                  <a:pt x="12764" y="8617"/>
                  <a:pt x="12984" y="8836"/>
                  <a:pt x="13255" y="8836"/>
                </a:cubicBezTo>
                <a:cubicBezTo>
                  <a:pt x="14068" y="8836"/>
                  <a:pt x="14727" y="9716"/>
                  <a:pt x="14727" y="10800"/>
                </a:cubicBezTo>
                <a:cubicBezTo>
                  <a:pt x="14727" y="11884"/>
                  <a:pt x="14068" y="12764"/>
                  <a:pt x="13255" y="12764"/>
                </a:cubicBezTo>
                <a:cubicBezTo>
                  <a:pt x="12984" y="12764"/>
                  <a:pt x="12764" y="12983"/>
                  <a:pt x="12764" y="13255"/>
                </a:cubicBezTo>
                <a:cubicBezTo>
                  <a:pt x="12764" y="13526"/>
                  <a:pt x="12984" y="13745"/>
                  <a:pt x="13255" y="13745"/>
                </a:cubicBezTo>
                <a:cubicBezTo>
                  <a:pt x="14610" y="13745"/>
                  <a:pt x="15709" y="12427"/>
                  <a:pt x="15709" y="10800"/>
                </a:cubicBezTo>
                <a:cubicBezTo>
                  <a:pt x="15709" y="9173"/>
                  <a:pt x="14610" y="7855"/>
                  <a:pt x="13255" y="7855"/>
                </a:cubicBezTo>
                <a:moveTo>
                  <a:pt x="17948" y="3495"/>
                </a:moveTo>
                <a:lnTo>
                  <a:pt x="17938" y="3509"/>
                </a:lnTo>
                <a:cubicBezTo>
                  <a:pt x="17860" y="3458"/>
                  <a:pt x="17773" y="3421"/>
                  <a:pt x="17674" y="3421"/>
                </a:cubicBezTo>
                <a:cubicBezTo>
                  <a:pt x="17403" y="3421"/>
                  <a:pt x="17184" y="3641"/>
                  <a:pt x="17184" y="3912"/>
                </a:cubicBezTo>
                <a:cubicBezTo>
                  <a:pt x="17184" y="4073"/>
                  <a:pt x="17266" y="4209"/>
                  <a:pt x="17386" y="4298"/>
                </a:cubicBezTo>
                <a:cubicBezTo>
                  <a:pt x="19336" y="5711"/>
                  <a:pt x="20618" y="8095"/>
                  <a:pt x="20618" y="10800"/>
                </a:cubicBezTo>
                <a:cubicBezTo>
                  <a:pt x="20618" y="13505"/>
                  <a:pt x="19336" y="15889"/>
                  <a:pt x="17385" y="17302"/>
                </a:cubicBezTo>
                <a:lnTo>
                  <a:pt x="17389" y="17309"/>
                </a:lnTo>
                <a:cubicBezTo>
                  <a:pt x="17275" y="17398"/>
                  <a:pt x="17197" y="17531"/>
                  <a:pt x="17197" y="17688"/>
                </a:cubicBezTo>
                <a:cubicBezTo>
                  <a:pt x="17197" y="17959"/>
                  <a:pt x="17417" y="18179"/>
                  <a:pt x="17688" y="18179"/>
                </a:cubicBezTo>
                <a:cubicBezTo>
                  <a:pt x="17788" y="18179"/>
                  <a:pt x="17875" y="18142"/>
                  <a:pt x="17952" y="18091"/>
                </a:cubicBezTo>
                <a:lnTo>
                  <a:pt x="17957" y="18098"/>
                </a:lnTo>
                <a:cubicBezTo>
                  <a:pt x="17982" y="18080"/>
                  <a:pt x="18004" y="18057"/>
                  <a:pt x="18029" y="18039"/>
                </a:cubicBezTo>
                <a:cubicBezTo>
                  <a:pt x="18031" y="18037"/>
                  <a:pt x="18034" y="18035"/>
                  <a:pt x="18037" y="18033"/>
                </a:cubicBezTo>
                <a:cubicBezTo>
                  <a:pt x="20189" y="16435"/>
                  <a:pt x="21600" y="13794"/>
                  <a:pt x="21600" y="10800"/>
                </a:cubicBezTo>
                <a:cubicBezTo>
                  <a:pt x="21600" y="7763"/>
                  <a:pt x="20152" y="5085"/>
                  <a:pt x="17948" y="3495"/>
                </a:cubicBezTo>
                <a:moveTo>
                  <a:pt x="15811" y="5611"/>
                </a:moveTo>
                <a:lnTo>
                  <a:pt x="15802" y="5625"/>
                </a:lnTo>
                <a:cubicBezTo>
                  <a:pt x="15730" y="5584"/>
                  <a:pt x="15651" y="5553"/>
                  <a:pt x="15562" y="5553"/>
                </a:cubicBezTo>
                <a:cubicBezTo>
                  <a:pt x="15291" y="5553"/>
                  <a:pt x="15072" y="5773"/>
                  <a:pt x="15072" y="6044"/>
                </a:cubicBezTo>
                <a:cubicBezTo>
                  <a:pt x="15072" y="6216"/>
                  <a:pt x="15166" y="6361"/>
                  <a:pt x="15300" y="6448"/>
                </a:cubicBezTo>
                <a:lnTo>
                  <a:pt x="15299" y="6450"/>
                </a:lnTo>
                <a:cubicBezTo>
                  <a:pt x="16709" y="7270"/>
                  <a:pt x="17673" y="8909"/>
                  <a:pt x="17673" y="10800"/>
                </a:cubicBezTo>
                <a:cubicBezTo>
                  <a:pt x="17673" y="12688"/>
                  <a:pt x="16712" y="14325"/>
                  <a:pt x="15305" y="15146"/>
                </a:cubicBezTo>
                <a:lnTo>
                  <a:pt x="15309" y="15151"/>
                </a:lnTo>
                <a:cubicBezTo>
                  <a:pt x="15174" y="15239"/>
                  <a:pt x="15080" y="15384"/>
                  <a:pt x="15080" y="15555"/>
                </a:cubicBezTo>
                <a:cubicBezTo>
                  <a:pt x="15080" y="15827"/>
                  <a:pt x="15300" y="16046"/>
                  <a:pt x="15571" y="16046"/>
                </a:cubicBezTo>
                <a:cubicBezTo>
                  <a:pt x="15660" y="16046"/>
                  <a:pt x="15740" y="16016"/>
                  <a:pt x="15812" y="15975"/>
                </a:cubicBezTo>
                <a:lnTo>
                  <a:pt x="15819" y="15985"/>
                </a:lnTo>
                <a:cubicBezTo>
                  <a:pt x="17507" y="14989"/>
                  <a:pt x="18655" y="13041"/>
                  <a:pt x="18655" y="10800"/>
                </a:cubicBezTo>
                <a:cubicBezTo>
                  <a:pt x="18655" y="8556"/>
                  <a:pt x="17504" y="6606"/>
                  <a:pt x="15811" y="5611"/>
                </a:cubicBezTo>
              </a:path>
            </a:pathLst>
          </a:custGeom>
          <a:solidFill>
            <a:srgbClr val="FF0000"/>
          </a:solidFill>
          <a:ln w="12700">
            <a:miter lim="400000"/>
          </a:ln>
        </p:spPr>
        <p:txBody>
          <a:bodyPr lIns="19045" tIns="19045" rIns="19045" bIns="19045" anchor="ctr"/>
          <a:lstStyle/>
          <a:p>
            <a:pPr marL="0" marR="0" lvl="0" indent="0" algn="l" defTabSz="227965" rtl="0" eaLnBrk="1" fontAlgn="auto" latinLnBrk="0" hangingPunct="1">
              <a:lnSpc>
                <a:spcPct val="100000"/>
              </a:lnSpc>
              <a:spcBef>
                <a:spcPts val="0"/>
              </a:spcBef>
              <a:spcAft>
                <a:spcPts val="0"/>
              </a:spcAft>
              <a:buClrTx/>
              <a:buSzTx/>
              <a:buFontTx/>
              <a:buNone/>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sym typeface="Gill Sans"/>
            </a:endParaRPr>
          </a:p>
        </p:txBody>
      </p:sp>
      <p:sp>
        <p:nvSpPr>
          <p:cNvPr id="12" name="Shape 2681"/>
          <p:cNvSpPr/>
          <p:nvPr/>
        </p:nvSpPr>
        <p:spPr>
          <a:xfrm>
            <a:off x="5060337" y="5935893"/>
            <a:ext cx="453268" cy="453268"/>
          </a:xfrm>
          <a:custGeom>
            <a:avLst/>
            <a:gdLst/>
            <a:ahLst/>
            <a:cxnLst>
              <a:cxn ang="0">
                <a:pos x="wd2" y="hd2"/>
              </a:cxn>
              <a:cxn ang="5400000">
                <a:pos x="wd2" y="hd2"/>
              </a:cxn>
              <a:cxn ang="10800000">
                <a:pos x="wd2" y="hd2"/>
              </a:cxn>
              <a:cxn ang="16200000">
                <a:pos x="wd2" y="hd2"/>
              </a:cxn>
            </a:cxnLst>
            <a:rect l="0" t="0" r="r" b="b"/>
            <a:pathLst>
              <a:path w="21600" h="21600" extrusionOk="0">
                <a:moveTo>
                  <a:pt x="6382" y="19636"/>
                </a:moveTo>
                <a:lnTo>
                  <a:pt x="11291" y="19636"/>
                </a:lnTo>
                <a:cubicBezTo>
                  <a:pt x="11562" y="19636"/>
                  <a:pt x="11782" y="19416"/>
                  <a:pt x="11782" y="19146"/>
                </a:cubicBezTo>
                <a:cubicBezTo>
                  <a:pt x="11782" y="18874"/>
                  <a:pt x="11562" y="18655"/>
                  <a:pt x="11291" y="18655"/>
                </a:cubicBezTo>
                <a:lnTo>
                  <a:pt x="6382" y="18655"/>
                </a:lnTo>
                <a:cubicBezTo>
                  <a:pt x="6111" y="18655"/>
                  <a:pt x="5891" y="18874"/>
                  <a:pt x="5891" y="19146"/>
                </a:cubicBezTo>
                <a:cubicBezTo>
                  <a:pt x="5891" y="19416"/>
                  <a:pt x="6111" y="19636"/>
                  <a:pt x="6382" y="19636"/>
                </a:cubicBezTo>
                <a:moveTo>
                  <a:pt x="20618" y="19636"/>
                </a:moveTo>
                <a:cubicBezTo>
                  <a:pt x="20618" y="20178"/>
                  <a:pt x="20178" y="20618"/>
                  <a:pt x="19636" y="20618"/>
                </a:cubicBezTo>
                <a:lnTo>
                  <a:pt x="1964" y="20618"/>
                </a:lnTo>
                <a:cubicBezTo>
                  <a:pt x="1422" y="20618"/>
                  <a:pt x="982" y="20178"/>
                  <a:pt x="982" y="19636"/>
                </a:cubicBezTo>
                <a:lnTo>
                  <a:pt x="982" y="17673"/>
                </a:lnTo>
                <a:lnTo>
                  <a:pt x="20618" y="17673"/>
                </a:lnTo>
                <a:cubicBezTo>
                  <a:pt x="20618" y="17673"/>
                  <a:pt x="20618" y="19636"/>
                  <a:pt x="20618" y="19636"/>
                </a:cubicBezTo>
                <a:close/>
                <a:moveTo>
                  <a:pt x="2822" y="10800"/>
                </a:moveTo>
                <a:lnTo>
                  <a:pt x="18778" y="10800"/>
                </a:lnTo>
                <a:lnTo>
                  <a:pt x="20461" y="16691"/>
                </a:lnTo>
                <a:lnTo>
                  <a:pt x="1139" y="16691"/>
                </a:lnTo>
                <a:cubicBezTo>
                  <a:pt x="1139" y="16691"/>
                  <a:pt x="2822" y="10800"/>
                  <a:pt x="2822" y="10800"/>
                </a:cubicBezTo>
                <a:close/>
                <a:moveTo>
                  <a:pt x="21600" y="17182"/>
                </a:moveTo>
                <a:cubicBezTo>
                  <a:pt x="21600" y="17118"/>
                  <a:pt x="21586" y="17057"/>
                  <a:pt x="21563" y="17000"/>
                </a:cubicBezTo>
                <a:lnTo>
                  <a:pt x="21565" y="17000"/>
                </a:lnTo>
                <a:lnTo>
                  <a:pt x="19602" y="10127"/>
                </a:lnTo>
                <a:lnTo>
                  <a:pt x="19599" y="10128"/>
                </a:lnTo>
                <a:cubicBezTo>
                  <a:pt x="19527" y="9947"/>
                  <a:pt x="19352" y="9818"/>
                  <a:pt x="19145" y="9818"/>
                </a:cubicBezTo>
                <a:lnTo>
                  <a:pt x="18164" y="9818"/>
                </a:lnTo>
                <a:lnTo>
                  <a:pt x="18164" y="3927"/>
                </a:lnTo>
                <a:cubicBezTo>
                  <a:pt x="18164" y="3656"/>
                  <a:pt x="17944" y="3436"/>
                  <a:pt x="17673" y="3436"/>
                </a:cubicBezTo>
                <a:cubicBezTo>
                  <a:pt x="17402" y="3436"/>
                  <a:pt x="17182" y="3656"/>
                  <a:pt x="17182" y="3927"/>
                </a:cubicBezTo>
                <a:lnTo>
                  <a:pt x="17182" y="9818"/>
                </a:lnTo>
                <a:lnTo>
                  <a:pt x="4418" y="9818"/>
                </a:lnTo>
                <a:lnTo>
                  <a:pt x="4418" y="3927"/>
                </a:lnTo>
                <a:cubicBezTo>
                  <a:pt x="4418" y="3656"/>
                  <a:pt x="4198" y="3436"/>
                  <a:pt x="3927" y="3436"/>
                </a:cubicBezTo>
                <a:cubicBezTo>
                  <a:pt x="3656" y="3436"/>
                  <a:pt x="3436" y="3656"/>
                  <a:pt x="3436" y="3927"/>
                </a:cubicBezTo>
                <a:lnTo>
                  <a:pt x="3436" y="9818"/>
                </a:lnTo>
                <a:lnTo>
                  <a:pt x="2455" y="9818"/>
                </a:lnTo>
                <a:cubicBezTo>
                  <a:pt x="2248" y="9818"/>
                  <a:pt x="2073" y="9947"/>
                  <a:pt x="2001" y="10128"/>
                </a:cubicBezTo>
                <a:lnTo>
                  <a:pt x="1998" y="10127"/>
                </a:lnTo>
                <a:lnTo>
                  <a:pt x="35" y="17000"/>
                </a:lnTo>
                <a:lnTo>
                  <a:pt x="37" y="17001"/>
                </a:lnTo>
                <a:cubicBezTo>
                  <a:pt x="14" y="17057"/>
                  <a:pt x="0" y="17118"/>
                  <a:pt x="0" y="17182"/>
                </a:cubicBezTo>
                <a:lnTo>
                  <a:pt x="0" y="18164"/>
                </a:lnTo>
                <a:lnTo>
                  <a:pt x="68" y="18164"/>
                </a:lnTo>
                <a:cubicBezTo>
                  <a:pt x="25" y="18320"/>
                  <a:pt x="0" y="18484"/>
                  <a:pt x="0" y="18655"/>
                </a:cubicBezTo>
                <a:lnTo>
                  <a:pt x="0" y="19636"/>
                </a:lnTo>
                <a:cubicBezTo>
                  <a:pt x="0" y="20721"/>
                  <a:pt x="879" y="21600"/>
                  <a:pt x="1964" y="21600"/>
                </a:cubicBezTo>
                <a:lnTo>
                  <a:pt x="19636" y="21600"/>
                </a:lnTo>
                <a:cubicBezTo>
                  <a:pt x="20721" y="21600"/>
                  <a:pt x="21600" y="20721"/>
                  <a:pt x="21600" y="19636"/>
                </a:cubicBezTo>
                <a:lnTo>
                  <a:pt x="21600" y="18655"/>
                </a:lnTo>
                <a:cubicBezTo>
                  <a:pt x="21600" y="18484"/>
                  <a:pt x="21575" y="18320"/>
                  <a:pt x="21532" y="18164"/>
                </a:cubicBezTo>
                <a:lnTo>
                  <a:pt x="21600" y="18164"/>
                </a:lnTo>
                <a:cubicBezTo>
                  <a:pt x="21600" y="18164"/>
                  <a:pt x="21600" y="17182"/>
                  <a:pt x="21600" y="17182"/>
                </a:cubicBezTo>
                <a:close/>
                <a:moveTo>
                  <a:pt x="4418" y="19636"/>
                </a:moveTo>
                <a:cubicBezTo>
                  <a:pt x="4689" y="19636"/>
                  <a:pt x="4909" y="19416"/>
                  <a:pt x="4909" y="19146"/>
                </a:cubicBezTo>
                <a:cubicBezTo>
                  <a:pt x="4909" y="18874"/>
                  <a:pt x="4689" y="18655"/>
                  <a:pt x="4418" y="18655"/>
                </a:cubicBezTo>
                <a:cubicBezTo>
                  <a:pt x="4147" y="18655"/>
                  <a:pt x="3927" y="18874"/>
                  <a:pt x="3927" y="19146"/>
                </a:cubicBezTo>
                <a:cubicBezTo>
                  <a:pt x="3927" y="19416"/>
                  <a:pt x="4147" y="19636"/>
                  <a:pt x="4418" y="19636"/>
                </a:cubicBezTo>
                <a:moveTo>
                  <a:pt x="2455" y="19636"/>
                </a:moveTo>
                <a:cubicBezTo>
                  <a:pt x="2725" y="19636"/>
                  <a:pt x="2945" y="19416"/>
                  <a:pt x="2945" y="19146"/>
                </a:cubicBezTo>
                <a:cubicBezTo>
                  <a:pt x="2945" y="18874"/>
                  <a:pt x="2725" y="18655"/>
                  <a:pt x="2455" y="18655"/>
                </a:cubicBezTo>
                <a:cubicBezTo>
                  <a:pt x="2184" y="18655"/>
                  <a:pt x="1964" y="18874"/>
                  <a:pt x="1964" y="19146"/>
                </a:cubicBezTo>
                <a:cubicBezTo>
                  <a:pt x="1964" y="19416"/>
                  <a:pt x="2184" y="19636"/>
                  <a:pt x="2455" y="19636"/>
                </a:cubicBezTo>
                <a:moveTo>
                  <a:pt x="12003" y="3573"/>
                </a:moveTo>
                <a:lnTo>
                  <a:pt x="12664" y="2838"/>
                </a:lnTo>
                <a:cubicBezTo>
                  <a:pt x="12214" y="2308"/>
                  <a:pt x="11550" y="1964"/>
                  <a:pt x="10800" y="1964"/>
                </a:cubicBezTo>
                <a:cubicBezTo>
                  <a:pt x="9997" y="1964"/>
                  <a:pt x="9290" y="2355"/>
                  <a:pt x="8842" y="2952"/>
                </a:cubicBezTo>
                <a:lnTo>
                  <a:pt x="9546" y="3655"/>
                </a:lnTo>
                <a:cubicBezTo>
                  <a:pt x="9805" y="3231"/>
                  <a:pt x="10267" y="2945"/>
                  <a:pt x="10800" y="2945"/>
                </a:cubicBezTo>
                <a:cubicBezTo>
                  <a:pt x="11298" y="2945"/>
                  <a:pt x="11736" y="3194"/>
                  <a:pt x="12003" y="3573"/>
                </a:cubicBezTo>
                <a:moveTo>
                  <a:pt x="10309" y="4418"/>
                </a:moveTo>
                <a:cubicBezTo>
                  <a:pt x="10309" y="4690"/>
                  <a:pt x="10529" y="4909"/>
                  <a:pt x="10800" y="4909"/>
                </a:cubicBezTo>
                <a:cubicBezTo>
                  <a:pt x="11071" y="4909"/>
                  <a:pt x="11291" y="4690"/>
                  <a:pt x="11291" y="4418"/>
                </a:cubicBezTo>
                <a:cubicBezTo>
                  <a:pt x="11291" y="4147"/>
                  <a:pt x="11071" y="3927"/>
                  <a:pt x="10800" y="3927"/>
                </a:cubicBezTo>
                <a:cubicBezTo>
                  <a:pt x="10529" y="3927"/>
                  <a:pt x="10309" y="4147"/>
                  <a:pt x="10309" y="4418"/>
                </a:cubicBezTo>
                <a:moveTo>
                  <a:pt x="10800" y="982"/>
                </a:moveTo>
                <a:cubicBezTo>
                  <a:pt x="11802" y="982"/>
                  <a:pt x="12701" y="1414"/>
                  <a:pt x="13330" y="2098"/>
                </a:cubicBezTo>
                <a:lnTo>
                  <a:pt x="13989" y="1366"/>
                </a:lnTo>
                <a:cubicBezTo>
                  <a:pt x="13185" y="525"/>
                  <a:pt x="12055" y="0"/>
                  <a:pt x="10800" y="0"/>
                </a:cubicBezTo>
                <a:cubicBezTo>
                  <a:pt x="9455" y="0"/>
                  <a:pt x="8252" y="603"/>
                  <a:pt x="7442" y="1551"/>
                </a:cubicBezTo>
                <a:lnTo>
                  <a:pt x="8138" y="2246"/>
                </a:lnTo>
                <a:cubicBezTo>
                  <a:pt x="8768" y="1475"/>
                  <a:pt x="9726" y="982"/>
                  <a:pt x="10800" y="982"/>
                </a:cubicBezTo>
              </a:path>
            </a:pathLst>
          </a:custGeom>
          <a:solidFill>
            <a:srgbClr val="FF0000"/>
          </a:solidFill>
          <a:ln w="12700">
            <a:miter lim="400000"/>
          </a:ln>
        </p:spPr>
        <p:txBody>
          <a:bodyPr lIns="19045" tIns="19045" rIns="19045" bIns="19045" anchor="ctr"/>
          <a:lstStyle/>
          <a:p>
            <a:pPr marL="0" marR="0" lvl="0" indent="0" algn="l" defTabSz="227965" rtl="0" eaLnBrk="1" fontAlgn="auto" latinLnBrk="0" hangingPunct="1">
              <a:lnSpc>
                <a:spcPct val="100000"/>
              </a:lnSpc>
              <a:spcBef>
                <a:spcPts val="0"/>
              </a:spcBef>
              <a:spcAft>
                <a:spcPts val="0"/>
              </a:spcAft>
              <a:buClrTx/>
              <a:buSzTx/>
              <a:buFontTx/>
              <a:buNone/>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sym typeface="Gill Sans"/>
            </a:endParaRPr>
          </a:p>
        </p:txBody>
      </p:sp>
      <p:sp>
        <p:nvSpPr>
          <p:cNvPr id="13" name="Shape 2682"/>
          <p:cNvSpPr/>
          <p:nvPr/>
        </p:nvSpPr>
        <p:spPr>
          <a:xfrm>
            <a:off x="6186754" y="5935893"/>
            <a:ext cx="453268" cy="453268"/>
          </a:xfrm>
          <a:custGeom>
            <a:avLst/>
            <a:gdLst/>
            <a:ahLst/>
            <a:cxnLst>
              <a:cxn ang="0">
                <a:pos x="wd2" y="hd2"/>
              </a:cxn>
              <a:cxn ang="5400000">
                <a:pos x="wd2" y="hd2"/>
              </a:cxn>
              <a:cxn ang="10800000">
                <a:pos x="wd2" y="hd2"/>
              </a:cxn>
              <a:cxn ang="16200000">
                <a:pos x="wd2" y="hd2"/>
              </a:cxn>
            </a:cxnLst>
            <a:rect l="0" t="0" r="r" b="b"/>
            <a:pathLst>
              <a:path w="21600" h="21600" extrusionOk="0">
                <a:moveTo>
                  <a:pt x="20618" y="16691"/>
                </a:moveTo>
                <a:cubicBezTo>
                  <a:pt x="20618" y="17775"/>
                  <a:pt x="19739" y="18655"/>
                  <a:pt x="18655" y="18655"/>
                </a:cubicBezTo>
                <a:lnTo>
                  <a:pt x="17673" y="18655"/>
                </a:lnTo>
                <a:lnTo>
                  <a:pt x="17673" y="14727"/>
                </a:lnTo>
                <a:cubicBezTo>
                  <a:pt x="17673" y="14186"/>
                  <a:pt x="17233" y="13745"/>
                  <a:pt x="16691" y="13745"/>
                </a:cubicBezTo>
                <a:lnTo>
                  <a:pt x="4909" y="13745"/>
                </a:lnTo>
                <a:cubicBezTo>
                  <a:pt x="4367" y="13745"/>
                  <a:pt x="3927" y="14186"/>
                  <a:pt x="3927" y="14727"/>
                </a:cubicBezTo>
                <a:lnTo>
                  <a:pt x="3927" y="18655"/>
                </a:lnTo>
                <a:lnTo>
                  <a:pt x="2945" y="18655"/>
                </a:lnTo>
                <a:cubicBezTo>
                  <a:pt x="1861" y="18655"/>
                  <a:pt x="982" y="17775"/>
                  <a:pt x="982" y="16691"/>
                </a:cubicBezTo>
                <a:lnTo>
                  <a:pt x="982" y="8836"/>
                </a:lnTo>
                <a:cubicBezTo>
                  <a:pt x="982" y="7752"/>
                  <a:pt x="1861" y="6873"/>
                  <a:pt x="2945" y="6873"/>
                </a:cubicBezTo>
                <a:lnTo>
                  <a:pt x="18655" y="6873"/>
                </a:lnTo>
                <a:cubicBezTo>
                  <a:pt x="19739" y="6873"/>
                  <a:pt x="20618" y="7752"/>
                  <a:pt x="20618" y="8836"/>
                </a:cubicBezTo>
                <a:cubicBezTo>
                  <a:pt x="20618" y="8836"/>
                  <a:pt x="20618" y="16691"/>
                  <a:pt x="20618" y="16691"/>
                </a:cubicBezTo>
                <a:close/>
                <a:moveTo>
                  <a:pt x="16691" y="20618"/>
                </a:moveTo>
                <a:lnTo>
                  <a:pt x="4909" y="20618"/>
                </a:lnTo>
                <a:lnTo>
                  <a:pt x="4909" y="14727"/>
                </a:lnTo>
                <a:lnTo>
                  <a:pt x="16691" y="14727"/>
                </a:lnTo>
                <a:cubicBezTo>
                  <a:pt x="16691" y="14727"/>
                  <a:pt x="16691" y="20618"/>
                  <a:pt x="16691" y="20618"/>
                </a:cubicBezTo>
                <a:close/>
                <a:moveTo>
                  <a:pt x="4909" y="982"/>
                </a:moveTo>
                <a:lnTo>
                  <a:pt x="16691" y="982"/>
                </a:lnTo>
                <a:lnTo>
                  <a:pt x="16691" y="5891"/>
                </a:lnTo>
                <a:lnTo>
                  <a:pt x="4909" y="5891"/>
                </a:lnTo>
                <a:cubicBezTo>
                  <a:pt x="4909" y="5891"/>
                  <a:pt x="4909" y="982"/>
                  <a:pt x="4909" y="982"/>
                </a:cubicBezTo>
                <a:close/>
                <a:moveTo>
                  <a:pt x="18655" y="5891"/>
                </a:moveTo>
                <a:lnTo>
                  <a:pt x="17673" y="5891"/>
                </a:lnTo>
                <a:lnTo>
                  <a:pt x="17673" y="982"/>
                </a:lnTo>
                <a:cubicBezTo>
                  <a:pt x="17673" y="440"/>
                  <a:pt x="17233" y="0"/>
                  <a:pt x="16691" y="0"/>
                </a:cubicBezTo>
                <a:lnTo>
                  <a:pt x="4909" y="0"/>
                </a:lnTo>
                <a:cubicBezTo>
                  <a:pt x="4367" y="0"/>
                  <a:pt x="3927" y="440"/>
                  <a:pt x="3927" y="982"/>
                </a:cubicBezTo>
                <a:lnTo>
                  <a:pt x="3927" y="5891"/>
                </a:lnTo>
                <a:lnTo>
                  <a:pt x="2945" y="5891"/>
                </a:lnTo>
                <a:cubicBezTo>
                  <a:pt x="1318" y="5891"/>
                  <a:pt x="0" y="7210"/>
                  <a:pt x="0" y="8836"/>
                </a:cubicBezTo>
                <a:lnTo>
                  <a:pt x="0" y="16691"/>
                </a:lnTo>
                <a:cubicBezTo>
                  <a:pt x="0" y="18318"/>
                  <a:pt x="1318" y="19636"/>
                  <a:pt x="2945" y="19636"/>
                </a:cubicBezTo>
                <a:lnTo>
                  <a:pt x="3927" y="19636"/>
                </a:lnTo>
                <a:lnTo>
                  <a:pt x="3927" y="20618"/>
                </a:lnTo>
                <a:cubicBezTo>
                  <a:pt x="3927" y="21161"/>
                  <a:pt x="4367" y="21600"/>
                  <a:pt x="4909" y="21600"/>
                </a:cubicBezTo>
                <a:lnTo>
                  <a:pt x="16691" y="21600"/>
                </a:lnTo>
                <a:cubicBezTo>
                  <a:pt x="17233" y="21600"/>
                  <a:pt x="17673" y="21161"/>
                  <a:pt x="17673" y="20618"/>
                </a:cubicBezTo>
                <a:lnTo>
                  <a:pt x="17673" y="19636"/>
                </a:lnTo>
                <a:lnTo>
                  <a:pt x="18655" y="19636"/>
                </a:lnTo>
                <a:cubicBezTo>
                  <a:pt x="20282" y="19636"/>
                  <a:pt x="21600" y="18318"/>
                  <a:pt x="21600" y="16691"/>
                </a:cubicBezTo>
                <a:lnTo>
                  <a:pt x="21600" y="8836"/>
                </a:lnTo>
                <a:cubicBezTo>
                  <a:pt x="21600" y="7210"/>
                  <a:pt x="20282" y="5891"/>
                  <a:pt x="18655" y="5891"/>
                </a:cubicBezTo>
                <a:moveTo>
                  <a:pt x="17673" y="8836"/>
                </a:moveTo>
                <a:cubicBezTo>
                  <a:pt x="17131" y="8836"/>
                  <a:pt x="16691" y="9276"/>
                  <a:pt x="16691" y="9818"/>
                </a:cubicBezTo>
                <a:cubicBezTo>
                  <a:pt x="16691" y="10360"/>
                  <a:pt x="17131" y="10800"/>
                  <a:pt x="17673" y="10800"/>
                </a:cubicBezTo>
                <a:cubicBezTo>
                  <a:pt x="18214" y="10800"/>
                  <a:pt x="18655" y="10360"/>
                  <a:pt x="18655" y="9818"/>
                </a:cubicBezTo>
                <a:cubicBezTo>
                  <a:pt x="18655" y="9276"/>
                  <a:pt x="18214" y="8836"/>
                  <a:pt x="17673" y="8836"/>
                </a:cubicBezTo>
                <a:moveTo>
                  <a:pt x="14727" y="8836"/>
                </a:moveTo>
                <a:cubicBezTo>
                  <a:pt x="14186" y="8836"/>
                  <a:pt x="13745" y="9276"/>
                  <a:pt x="13745" y="9818"/>
                </a:cubicBezTo>
                <a:cubicBezTo>
                  <a:pt x="13745" y="10360"/>
                  <a:pt x="14186" y="10800"/>
                  <a:pt x="14727" y="10800"/>
                </a:cubicBezTo>
                <a:cubicBezTo>
                  <a:pt x="15269" y="10800"/>
                  <a:pt x="15709" y="10360"/>
                  <a:pt x="15709" y="9818"/>
                </a:cubicBezTo>
                <a:cubicBezTo>
                  <a:pt x="15709" y="9276"/>
                  <a:pt x="15269" y="8836"/>
                  <a:pt x="14727" y="8836"/>
                </a:cubicBezTo>
                <a:moveTo>
                  <a:pt x="7364" y="16691"/>
                </a:moveTo>
                <a:lnTo>
                  <a:pt x="12273" y="16691"/>
                </a:lnTo>
                <a:cubicBezTo>
                  <a:pt x="12544" y="16691"/>
                  <a:pt x="12764" y="16472"/>
                  <a:pt x="12764" y="16200"/>
                </a:cubicBezTo>
                <a:cubicBezTo>
                  <a:pt x="12764" y="15929"/>
                  <a:pt x="12544" y="15709"/>
                  <a:pt x="12273" y="15709"/>
                </a:cubicBezTo>
                <a:lnTo>
                  <a:pt x="7364" y="15709"/>
                </a:lnTo>
                <a:cubicBezTo>
                  <a:pt x="7092" y="15709"/>
                  <a:pt x="6873" y="15929"/>
                  <a:pt x="6873" y="16200"/>
                </a:cubicBezTo>
                <a:cubicBezTo>
                  <a:pt x="6873" y="16472"/>
                  <a:pt x="7092" y="16691"/>
                  <a:pt x="7364" y="16691"/>
                </a:cubicBezTo>
                <a:moveTo>
                  <a:pt x="7364" y="18655"/>
                </a:moveTo>
                <a:lnTo>
                  <a:pt x="14236" y="18655"/>
                </a:lnTo>
                <a:cubicBezTo>
                  <a:pt x="14508" y="18655"/>
                  <a:pt x="14727" y="18435"/>
                  <a:pt x="14727" y="18164"/>
                </a:cubicBezTo>
                <a:cubicBezTo>
                  <a:pt x="14727" y="17893"/>
                  <a:pt x="14508" y="17673"/>
                  <a:pt x="14236" y="17673"/>
                </a:cubicBezTo>
                <a:lnTo>
                  <a:pt x="7364" y="17673"/>
                </a:lnTo>
                <a:cubicBezTo>
                  <a:pt x="7092" y="17673"/>
                  <a:pt x="6873" y="17893"/>
                  <a:pt x="6873" y="18164"/>
                </a:cubicBezTo>
                <a:cubicBezTo>
                  <a:pt x="6873" y="18435"/>
                  <a:pt x="7092" y="18655"/>
                  <a:pt x="7364" y="18655"/>
                </a:cubicBezTo>
              </a:path>
            </a:pathLst>
          </a:custGeom>
          <a:solidFill>
            <a:srgbClr val="FF0000"/>
          </a:solidFill>
          <a:ln w="12700">
            <a:miter lim="400000"/>
          </a:ln>
        </p:spPr>
        <p:txBody>
          <a:bodyPr lIns="19045" tIns="19045" rIns="19045" bIns="19045" anchor="ctr"/>
          <a:lstStyle/>
          <a:p>
            <a:pPr marL="0" marR="0" lvl="0" indent="0" algn="l" defTabSz="227965" rtl="0" eaLnBrk="1" fontAlgn="auto" latinLnBrk="0" hangingPunct="1">
              <a:lnSpc>
                <a:spcPct val="100000"/>
              </a:lnSpc>
              <a:spcBef>
                <a:spcPts val="0"/>
              </a:spcBef>
              <a:spcAft>
                <a:spcPts val="0"/>
              </a:spcAft>
              <a:buClrTx/>
              <a:buSzTx/>
              <a:buFontTx/>
              <a:buNone/>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sym typeface="Gill Sans"/>
            </a:endParaRPr>
          </a:p>
        </p:txBody>
      </p:sp>
      <p:sp>
        <p:nvSpPr>
          <p:cNvPr id="14" name="矩形 13"/>
          <p:cNvSpPr/>
          <p:nvPr/>
        </p:nvSpPr>
        <p:spPr>
          <a:xfrm>
            <a:off x="580107" y="3430335"/>
            <a:ext cx="6237568" cy="400110"/>
          </a:xfrm>
          <a:prstGeom prst="rect">
            <a:avLst/>
          </a:prstGeom>
        </p:spPr>
        <p:txBody>
          <a:bodyPr wrap="square">
            <a:spAutoFit/>
          </a:bodyPr>
          <a:lstStyle/>
          <a:p>
            <a:pPr algn="dist"/>
            <a:r>
              <a:rPr lang="zh-CN" altLang="en-US" sz="2000" dirty="0">
                <a:solidFill>
                  <a:schemeClr val="bg1"/>
                </a:solidFill>
                <a:latin typeface="思源黑体 Light" panose="020B0300000000000000" pitchFamily="34" charset="-122"/>
                <a:ea typeface="思源黑体 Light" panose="020B0300000000000000" pitchFamily="34" charset="-122"/>
              </a:rPr>
              <a:t>企业培训员工培训模板</a:t>
            </a:r>
            <a:endParaRPr lang="zh-CN" altLang="en-US" sz="2000" dirty="0">
              <a:solidFill>
                <a:schemeClr val="bg1"/>
              </a:solidFill>
              <a:latin typeface="思源黑体 Light" panose="020B0300000000000000" pitchFamily="34" charset="-122"/>
              <a:ea typeface="思源黑体 Light" panose="020B03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6337</Words>
  <Application>WPS 演示</Application>
  <PresentationFormat>宽屏</PresentationFormat>
  <Paragraphs>292</Paragraphs>
  <Slides>30</Slides>
  <Notes>0</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30</vt:i4>
      </vt:variant>
    </vt:vector>
  </HeadingPairs>
  <TitlesOfParts>
    <vt:vector size="46" baseType="lpstr">
      <vt:lpstr>Arial</vt:lpstr>
      <vt:lpstr>宋体</vt:lpstr>
      <vt:lpstr>Wingdings</vt:lpstr>
      <vt:lpstr>思源黑体 Heavy</vt:lpstr>
      <vt:lpstr>黑体</vt:lpstr>
      <vt:lpstr>Gill Sans</vt:lpstr>
      <vt:lpstr>思源黑体 Light</vt:lpstr>
      <vt:lpstr>思源黑体 CN Light</vt:lpstr>
      <vt:lpstr>思源黑体 CN Bold</vt:lpstr>
      <vt:lpstr>等线</vt:lpstr>
      <vt:lpstr>Gill Sans MT</vt:lpstr>
      <vt:lpstr>微软雅黑</vt:lpstr>
      <vt:lpstr>Arial Unicode MS</vt:lpstr>
      <vt:lpstr>Calibri</vt:lpstr>
      <vt:lpstr>等线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jialin</dc:creator>
  <cp:lastModifiedBy>陈Sir</cp:lastModifiedBy>
  <cp:revision>13</cp:revision>
  <dcterms:created xsi:type="dcterms:W3CDTF">2019-10-09T13:40:00Z</dcterms:created>
  <dcterms:modified xsi:type="dcterms:W3CDTF">2021-01-11T09:48:15Z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2052-11.1.0.10228</vt:lpwstr>
  </property>
</Properties>
</file>